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60" r:id="rId3"/>
    <p:sldId id="261" r:id="rId4"/>
    <p:sldId id="257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3" r:id="rId27"/>
    <p:sldId id="281" r:id="rId28"/>
    <p:sldId id="282" r:id="rId29"/>
    <p:sldId id="284" r:id="rId3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204E4-CCAB-4C61-91B6-499BD489BE30}" type="datetimeFigureOut">
              <a:rPr lang="pt-BR" smtClean="0"/>
              <a:t>13/12/2016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A782C-5296-4E3F-B910-285AD1987C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7785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É necessário</a:t>
            </a:r>
          </a:p>
          <a:p>
            <a:endParaRPr lang="pt-BR" dirty="0" smtClean="0"/>
          </a:p>
          <a:p>
            <a:r>
              <a:rPr lang="pt-BR" dirty="0" smtClean="0"/>
              <a:t>água, fertilizantes, herbicidas ou colheita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B1AAD-8BF6-4593-A7F0-8EAFBEFCE8F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523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Como</a:t>
            </a:r>
          </a:p>
          <a:p>
            <a:endParaRPr lang="pt-BR" dirty="0" smtClean="0"/>
          </a:p>
          <a:p>
            <a:r>
              <a:rPr lang="pt-BR" dirty="0" smtClean="0"/>
              <a:t>E é nesse aspecto que os </a:t>
            </a:r>
          </a:p>
          <a:p>
            <a:endParaRPr lang="pt-B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 dados de sensoriamento remoto podem ser utilizados para obter, de maneira muito econômica, informações qualitativas e quantitativas sobre as variáveis do solo e classificação do solo (Mulder, de </a:t>
            </a:r>
            <a:r>
              <a:rPr lang="pt-BR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Bruin</a:t>
            </a:r>
            <a:r>
              <a:rPr lang="pt-B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Schaepman</a:t>
            </a:r>
            <a:r>
              <a:rPr lang="pt-B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&amp; </a:t>
            </a:r>
            <a:r>
              <a:rPr lang="pt-BR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Mayr</a:t>
            </a:r>
            <a:r>
              <a:rPr lang="pt-B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2011). Em solos cultivados, devido a operações de lavoura repetidas, as propriedades do solo são geralmente bastante uniformes sobre a camada trabalhada; Portanto, podem ser estimadas a partir da refletância da superfície do solo nu (Casa, </a:t>
            </a:r>
            <a:r>
              <a:rPr lang="pt-BR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Castaldi</a:t>
            </a:r>
            <a:r>
              <a:rPr lang="pt-B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Pascucci</a:t>
            </a:r>
            <a:r>
              <a:rPr lang="pt-B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Palombo, &amp; </a:t>
            </a:r>
            <a:r>
              <a:rPr lang="pt-BR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Pignatti</a:t>
            </a:r>
            <a:r>
              <a:rPr lang="pt-B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2013).</a:t>
            </a:r>
            <a:endParaRPr lang="pt-BR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B1AAD-8BF6-4593-A7F0-8EAFBEFCE8F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2922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 - variância e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C+Co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 o patamar</a:t>
            </a:r>
          </a:p>
          <a:p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interpolação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A782C-5296-4E3F-B910-285AD1987CCA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9464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Análise exploratória</a:t>
            </a:r>
          </a:p>
          <a:p>
            <a:endParaRPr lang="pt-BR" dirty="0" smtClean="0"/>
          </a:p>
          <a:p>
            <a:r>
              <a:rPr lang="pt-BR" dirty="0" smtClean="0"/>
              <a:t>Baixa variação</a:t>
            </a:r>
          </a:p>
          <a:p>
            <a:endParaRPr lang="pt-B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baixa variação (CV &lt; 10%), nenhum atributo apresentou variação média (10% &lt; CV &lt; 20%), o grau de variação alto foi encontrado na umidade na capacidade de campo (20% &lt; CV &lt; 30%) e o grau de variação muito alto na argila e umidade no ponto de murcha permanente (CV &gt; 30%).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A782C-5296-4E3F-B910-285AD1987CCA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799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 </a:t>
            </a:r>
            <a:r>
              <a:rPr lang="pt-BR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plot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A782C-5296-4E3F-B910-285AD1987CCA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6783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RSS – Erro quadrado médio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A782C-5296-4E3F-B910-285AD1987CCA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0880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VC – Validação Cruzada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A782C-5296-4E3F-B910-285AD1987CCA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3021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38F-B2A6-4B91-9A2F-EBD484E6DD91}" type="datetimeFigureOut">
              <a:rPr lang="pt-BR" smtClean="0"/>
              <a:t>13/12/2016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8D7A-35A7-4E8F-A025-29BC2932D5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06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38F-B2A6-4B91-9A2F-EBD484E6DD91}" type="datetimeFigureOut">
              <a:rPr lang="pt-BR" smtClean="0"/>
              <a:t>13/12/2016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8D7A-35A7-4E8F-A025-29BC2932D5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455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38F-B2A6-4B91-9A2F-EBD484E6DD91}" type="datetimeFigureOut">
              <a:rPr lang="pt-BR" smtClean="0"/>
              <a:t>13/12/2016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8D7A-35A7-4E8F-A025-29BC2932D5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8301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38F-B2A6-4B91-9A2F-EBD484E6DD91}" type="datetimeFigureOut">
              <a:rPr lang="pt-BR" smtClean="0"/>
              <a:t>13/12/2016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8D7A-35A7-4E8F-A025-29BC2932D5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52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38F-B2A6-4B91-9A2F-EBD484E6DD91}" type="datetimeFigureOut">
              <a:rPr lang="pt-BR" smtClean="0"/>
              <a:t>13/12/2016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8D7A-35A7-4E8F-A025-29BC2932D5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2222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38F-B2A6-4B91-9A2F-EBD484E6DD91}" type="datetimeFigureOut">
              <a:rPr lang="pt-BR" smtClean="0"/>
              <a:t>13/12/2016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8D7A-35A7-4E8F-A025-29BC2932D5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79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38F-B2A6-4B91-9A2F-EBD484E6DD91}" type="datetimeFigureOut">
              <a:rPr lang="pt-BR" smtClean="0"/>
              <a:t>13/12/2016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8D7A-35A7-4E8F-A025-29BC2932D5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0747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38F-B2A6-4B91-9A2F-EBD484E6DD91}" type="datetimeFigureOut">
              <a:rPr lang="pt-BR" smtClean="0"/>
              <a:t>13/12/2016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8D7A-35A7-4E8F-A025-29BC2932D5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2585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38F-B2A6-4B91-9A2F-EBD484E6DD91}" type="datetimeFigureOut">
              <a:rPr lang="pt-BR" smtClean="0"/>
              <a:t>13/12/2016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8D7A-35A7-4E8F-A025-29BC2932D5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2419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38F-B2A6-4B91-9A2F-EBD484E6DD91}" type="datetimeFigureOut">
              <a:rPr lang="pt-BR" smtClean="0"/>
              <a:t>13/12/2016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8D7A-35A7-4E8F-A025-29BC2932D5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4944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38F-B2A6-4B91-9A2F-EBD484E6DD91}" type="datetimeFigureOut">
              <a:rPr lang="pt-BR" smtClean="0"/>
              <a:t>13/12/2016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8D7A-35A7-4E8F-A025-29BC2932D5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6063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6538F-B2A6-4B91-9A2F-EBD484E6DD91}" type="datetimeFigureOut">
              <a:rPr lang="pt-BR" smtClean="0"/>
              <a:t>13/12/2016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D8D7A-35A7-4E8F-A025-29BC2932D5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246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solos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95" y="42723"/>
            <a:ext cx="11970240" cy="676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15547" y="2301806"/>
            <a:ext cx="9144000" cy="2387600"/>
          </a:xfrm>
        </p:spPr>
        <p:txBody>
          <a:bodyPr>
            <a:normAutofit/>
          </a:bodyPr>
          <a:lstStyle/>
          <a:p>
            <a:r>
              <a:rPr lang="pt-BR" sz="4000" b="1" dirty="0"/>
              <a:t>ANÁLISE ESPACIAL DE ATRIBUTOS FÍSICO-HÍDRICOS DE SOLOS DO PERÍMETRO </a:t>
            </a:r>
            <a:r>
              <a:rPr lang="pt-BR" sz="4000" b="1" dirty="0" smtClean="0"/>
              <a:t>IRRIGADO </a:t>
            </a:r>
            <a:r>
              <a:rPr lang="pt-BR" sz="4000" b="1" dirty="0"/>
              <a:t>BAIXO ACARAÚ-CE</a:t>
            </a:r>
            <a:endParaRPr lang="pt-BR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5398118"/>
            <a:ext cx="9144000" cy="1237907"/>
          </a:xfrm>
        </p:spPr>
        <p:txBody>
          <a:bodyPr/>
          <a:lstStyle/>
          <a:p>
            <a:pPr algn="l"/>
            <a:r>
              <a:rPr lang="pt-BR" dirty="0" err="1" smtClean="0"/>
              <a:t>Profs</a:t>
            </a:r>
            <a:r>
              <a:rPr lang="pt-BR" dirty="0" smtClean="0"/>
              <a:t>: Miguel e Eduardo</a:t>
            </a:r>
            <a:endParaRPr lang="pt-BR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2281432" y="230044"/>
            <a:ext cx="7530226" cy="13630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Instituto Nacional de Pesquisas Espaciais</a:t>
            </a:r>
          </a:p>
          <a:p>
            <a:pPr>
              <a:lnSpc>
                <a:spcPct val="100000"/>
              </a:lnSpc>
            </a:pP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SER-301 - Análise Espacial de Dados Geográficos Aluna: Eurileny Lucas de Almeida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Resultado de imagem para inpe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18" y="230044"/>
            <a:ext cx="1571625" cy="126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esultado de imagem para universidade federal do ceará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1658" y="230044"/>
            <a:ext cx="2152437" cy="142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78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10065" y="770548"/>
            <a:ext cx="2713383" cy="776898"/>
          </a:xfrm>
        </p:spPr>
        <p:txBody>
          <a:bodyPr/>
          <a:lstStyle/>
          <a:p>
            <a:r>
              <a:rPr lang="pt-BR" b="1" dirty="0"/>
              <a:t>Coleta de </a:t>
            </a:r>
            <a:r>
              <a:rPr lang="pt-BR" b="1" dirty="0" smtClean="0"/>
              <a:t>solo</a:t>
            </a:r>
          </a:p>
          <a:p>
            <a:endParaRPr lang="pt-BR" b="1" dirty="0"/>
          </a:p>
          <a:p>
            <a:endParaRPr lang="pt-BR" b="1" dirty="0" smtClean="0"/>
          </a:p>
        </p:txBody>
      </p:sp>
      <p:pic>
        <p:nvPicPr>
          <p:cNvPr id="4" name="Imagem 3" descr="C:\Users\Lana\Documents\Scanned Documents\Imagem (4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457" y="98336"/>
            <a:ext cx="6809726" cy="6607264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</p:pic>
      <p:sp>
        <p:nvSpPr>
          <p:cNvPr id="5" name="Retângulo 4"/>
          <p:cNvSpPr/>
          <p:nvPr/>
        </p:nvSpPr>
        <p:spPr>
          <a:xfrm>
            <a:off x="290732" y="2691764"/>
            <a:ext cx="6096000" cy="9961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à"/>
            </a:pPr>
            <a:r>
              <a:rPr lang="pt-BR" sz="2800" dirty="0">
                <a:solidFill>
                  <a:prstClr val="black"/>
                </a:solidFill>
                <a:sym typeface="Wingdings" panose="05000000000000000000" pitchFamily="2" charset="2"/>
              </a:rPr>
              <a:t>34 pontos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à"/>
            </a:pPr>
            <a:r>
              <a:rPr lang="pt-BR" sz="2800" dirty="0">
                <a:solidFill>
                  <a:prstClr val="black"/>
                </a:solidFill>
                <a:sym typeface="Wingdings" panose="05000000000000000000" pitchFamily="2" charset="2"/>
              </a:rPr>
              <a:t>Profundidade de 20 – 30 cm</a:t>
            </a:r>
            <a:endParaRPr lang="pt-BR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76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9174" y="805207"/>
            <a:ext cx="10515600" cy="5635350"/>
          </a:xfrm>
        </p:spPr>
        <p:txBody>
          <a:bodyPr>
            <a:normAutofit/>
          </a:bodyPr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Análises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laboratoriais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Granulometria</a:t>
            </a:r>
          </a:p>
          <a:p>
            <a:pPr marL="0" indent="0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Densidade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Curva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retenção de água no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solo</a:t>
            </a:r>
          </a:p>
          <a:p>
            <a:pPr>
              <a:buFont typeface="Wingdings" panose="05000000000000000000" pitchFamily="2" charset="2"/>
              <a:buChar char="à"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Análise estatística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IBM SPSS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Descritiva </a:t>
            </a:r>
          </a:p>
          <a:p>
            <a:pPr marL="0" indent="0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nálise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distribuição de frequência dos atributos 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Teste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hipótese de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normalidade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Kolmogorov-Smirnov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82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824948" y="805208"/>
                <a:ext cx="10515600" cy="5860635"/>
              </a:xfrm>
            </p:spPr>
            <p:txBody>
              <a:bodyPr>
                <a:normAutofit/>
              </a:bodyPr>
              <a:lstStyle/>
              <a:p>
                <a:r>
                  <a:rPr lang="pt-BR" b="1" dirty="0"/>
                  <a:t>Análise </a:t>
                </a:r>
                <a:r>
                  <a:rPr lang="pt-BR" b="1" dirty="0" smtClean="0"/>
                  <a:t>geoestatística</a:t>
                </a:r>
              </a:p>
              <a:p>
                <a:pPr marL="0" indent="0">
                  <a:buNone/>
                </a:pPr>
                <a:endParaRPr lang="pt-BR" dirty="0" smtClean="0"/>
              </a:p>
              <a:p>
                <a:pPr>
                  <a:buFont typeface="Wingdings" panose="05000000000000000000" pitchFamily="2" charset="2"/>
                  <a:buChar char="à"/>
                </a:pPr>
                <a:r>
                  <a:rPr lang="pt-BR" dirty="0" smtClean="0"/>
                  <a:t>A </a:t>
                </a:r>
                <a:r>
                  <a:rPr lang="pt-BR" dirty="0"/>
                  <a:t>análise do semivariograma </a:t>
                </a:r>
                <a:r>
                  <a:rPr lang="pt-BR" dirty="0" smtClean="0"/>
                  <a:t> </a:t>
                </a:r>
                <a:r>
                  <a:rPr lang="pt-BR" dirty="0" smtClean="0">
                    <a:sym typeface="Wingdings" panose="05000000000000000000" pitchFamily="2" charset="2"/>
                  </a:rPr>
                  <a:t> S</a:t>
                </a:r>
                <a:r>
                  <a:rPr lang="pt-BR" dirty="0" smtClean="0"/>
                  <a:t>oftware </a:t>
                </a:r>
                <a:r>
                  <a:rPr lang="pt-BR" dirty="0"/>
                  <a:t>GS+</a:t>
                </a:r>
                <a:endParaRPr lang="pt-BR" dirty="0" smtClean="0"/>
              </a:p>
              <a:p>
                <a:pPr marL="0" indent="0">
                  <a:buNone/>
                </a:pPr>
                <a:endParaRPr lang="pt-BR" dirty="0" smtClean="0"/>
              </a:p>
              <a:p>
                <a:pPr>
                  <a:buFont typeface="Wingdings" panose="05000000000000000000" pitchFamily="2" charset="2"/>
                  <a:buChar char="à"/>
                </a:pPr>
                <a:r>
                  <a:rPr lang="pt-BR" dirty="0" smtClean="0">
                    <a:sym typeface="Wingdings" panose="05000000000000000000" pitchFamily="2" charset="2"/>
                  </a:rPr>
                  <a:t>A</a:t>
                </a:r>
                <a:r>
                  <a:rPr lang="pt-BR" dirty="0" smtClean="0"/>
                  <a:t>nálise </a:t>
                </a:r>
                <a:r>
                  <a:rPr lang="pt-BR" dirty="0"/>
                  <a:t>da dependência </a:t>
                </a:r>
                <a:r>
                  <a:rPr lang="pt-BR" dirty="0" smtClean="0"/>
                  <a:t>espacial (ADE)</a:t>
                </a:r>
              </a:p>
              <a:p>
                <a:pPr>
                  <a:buFont typeface="Wingdings" panose="05000000000000000000" pitchFamily="2" charset="2"/>
                  <a:buChar char="à"/>
                </a:pPr>
                <a:endParaRPr lang="pt-B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/>
                        <m:t>𝐴𝐷𝐸</m:t>
                      </m:r>
                      <m:r>
                        <a:rPr lang="pt-BR" i="1"/>
                        <m:t>=</m:t>
                      </m:r>
                      <m:d>
                        <m:dPr>
                          <m:ctrlPr>
                            <a:rPr lang="pt-BR" i="1"/>
                          </m:ctrlPr>
                        </m:dPr>
                        <m:e>
                          <m:f>
                            <m:fPr>
                              <m:ctrlPr>
                                <a:rPr lang="pt-BR" i="1"/>
                              </m:ctrlPr>
                            </m:fPr>
                            <m:num>
                              <m:r>
                                <a:rPr lang="pt-BR" i="1"/>
                                <m:t>𝑐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pt-BR" i="1"/>
                                  </m:ctrlPr>
                                </m:dPr>
                                <m:e>
                                  <m:r>
                                    <a:rPr lang="pt-BR" i="1"/>
                                    <m:t>𝑐</m:t>
                                  </m:r>
                                  <m:r>
                                    <a:rPr lang="pt-BR" i="1"/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pt-BR" i="1"/>
                                      </m:ctrlPr>
                                    </m:sSubPr>
                                    <m:e>
                                      <m:r>
                                        <a:rPr lang="pt-BR" i="1"/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pt-BR" i="1"/>
                                        <m:t>𝑜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d>
                      <m:r>
                        <a:rPr lang="pt-BR" i="1"/>
                        <m:t>.100</m:t>
                      </m:r>
                    </m:oMath>
                  </m:oMathPara>
                </a14:m>
                <a:endParaRPr lang="pt-BR" dirty="0" smtClean="0"/>
              </a:p>
              <a:p>
                <a:pPr>
                  <a:buFont typeface="Wingdings" panose="05000000000000000000" pitchFamily="2" charset="2"/>
                  <a:buChar char="à"/>
                </a:pPr>
                <a:endParaRPr lang="pt-BR" dirty="0">
                  <a:sym typeface="Wingdings" panose="05000000000000000000" pitchFamily="2" charset="2"/>
                </a:endParaRPr>
              </a:p>
              <a:p>
                <a:pPr>
                  <a:buFont typeface="Wingdings" panose="05000000000000000000" pitchFamily="2" charset="2"/>
                  <a:buChar char="à"/>
                </a:pPr>
                <a:r>
                  <a:rPr lang="pt-BR" dirty="0" smtClean="0">
                    <a:sym typeface="Wingdings" panose="05000000000000000000" pitchFamily="2" charset="2"/>
                  </a:rPr>
                  <a:t> Mapa dos atributos  </a:t>
                </a:r>
                <a:r>
                  <a:rPr lang="pt-BR" dirty="0" err="1" smtClean="0">
                    <a:sym typeface="Wingdings" panose="05000000000000000000" pitchFamily="2" charset="2"/>
                  </a:rPr>
                  <a:t>Krigeagem</a:t>
                </a:r>
                <a:r>
                  <a:rPr lang="pt-BR" dirty="0" smtClean="0">
                    <a:sym typeface="Wingdings" panose="05000000000000000000" pitchFamily="2" charset="2"/>
                  </a:rPr>
                  <a:t> ordinária</a:t>
                </a:r>
              </a:p>
              <a:p>
                <a:pPr marL="0" indent="0">
                  <a:buNone/>
                </a:pPr>
                <a:endParaRPr lang="pt-BR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4948" y="805208"/>
                <a:ext cx="10515600" cy="5860635"/>
              </a:xfrm>
              <a:blipFill rotWithShape="0">
                <a:blip r:embed="rId3"/>
                <a:stretch>
                  <a:fillRect l="-1043" t="-166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583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 e discussão</a:t>
            </a:r>
          </a:p>
        </p:txBody>
      </p:sp>
      <p:pic>
        <p:nvPicPr>
          <p:cNvPr id="2050" name="Imagem 26" descr="triangulo de classes texturais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30"/>
          <a:stretch>
            <a:fillRect/>
          </a:stretch>
        </p:blipFill>
        <p:spPr bwMode="auto">
          <a:xfrm>
            <a:off x="393601" y="1582615"/>
            <a:ext cx="5525390" cy="464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m 27" descr="granulomet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8"/>
          <a:stretch>
            <a:fillRect/>
          </a:stretch>
        </p:blipFill>
        <p:spPr bwMode="auto">
          <a:xfrm>
            <a:off x="6250746" y="1673363"/>
            <a:ext cx="5389978" cy="451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06438" y="6247828"/>
            <a:ext cx="97348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Figura 4 - Triângulo de classificação textura de solos</a:t>
            </a:r>
            <a:endParaRPr kumimoji="0" lang="pt-BR" alt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491175" y="162481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491175" y="645399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144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427337"/>
              </p:ext>
            </p:extLst>
          </p:nvPr>
        </p:nvGraphicFramePr>
        <p:xfrm>
          <a:off x="354524" y="131124"/>
          <a:ext cx="11546744" cy="5961888"/>
        </p:xfrm>
        <a:graphic>
          <a:graphicData uri="http://schemas.openxmlformats.org/drawingml/2006/table">
            <a:tbl>
              <a:tblPr firstRow="1" firstCol="1" bandRow="1"/>
              <a:tblGrid>
                <a:gridCol w="1924442"/>
                <a:gridCol w="1420837"/>
                <a:gridCol w="1322363"/>
                <a:gridCol w="2166425"/>
                <a:gridCol w="2250831"/>
                <a:gridCol w="1083212"/>
                <a:gridCol w="1378634"/>
              </a:tblGrid>
              <a:tr h="438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Análise exploratória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Areia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Argila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Dens. </a:t>
                      </a:r>
                      <a:r>
                        <a:rPr lang="pt-BR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 solo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Dens. </a:t>
                      </a:r>
                      <a:r>
                        <a:rPr lang="pt-BR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partículas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θCC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θPMP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Média</a:t>
                      </a:r>
                      <a:endParaRPr lang="pt-B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862.687</a:t>
                      </a:r>
                      <a:endParaRPr lang="pt-B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95.532</a:t>
                      </a:r>
                      <a:endParaRPr lang="pt-B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1.631</a:t>
                      </a:r>
                      <a:endParaRPr lang="pt-B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2.647</a:t>
                      </a:r>
                      <a:endParaRPr lang="pt-B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0.257</a:t>
                      </a:r>
                      <a:endParaRPr lang="pt-B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0.044</a:t>
                      </a:r>
                      <a:endParaRPr lang="pt-B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Mediana</a:t>
                      </a:r>
                      <a:endParaRPr lang="pt-B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873.700</a:t>
                      </a:r>
                      <a:endParaRPr lang="pt-B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91.325</a:t>
                      </a:r>
                      <a:endParaRPr lang="pt-B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1.630</a:t>
                      </a:r>
                      <a:endParaRPr lang="pt-B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2.650</a:t>
                      </a:r>
                      <a:endParaRPr lang="pt-B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0.255</a:t>
                      </a:r>
                      <a:endParaRPr lang="pt-B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0.039</a:t>
                      </a:r>
                      <a:endParaRPr lang="pt-B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Variância</a:t>
                      </a:r>
                      <a:endParaRPr lang="pt-B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2445.7</a:t>
                      </a:r>
                      <a:endParaRPr lang="pt-B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1541.6</a:t>
                      </a:r>
                      <a:endParaRPr lang="pt-B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0.005</a:t>
                      </a:r>
                      <a:endParaRPr lang="pt-B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0.001</a:t>
                      </a:r>
                      <a:endParaRPr lang="pt-B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0.003</a:t>
                      </a:r>
                      <a:endParaRPr lang="pt-B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0.000</a:t>
                      </a:r>
                      <a:endParaRPr lang="pt-B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Des.padrão</a:t>
                      </a:r>
                      <a:endParaRPr lang="pt-B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49.454</a:t>
                      </a:r>
                      <a:endParaRPr lang="pt-B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39.263</a:t>
                      </a:r>
                      <a:endParaRPr lang="pt-B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0.068</a:t>
                      </a:r>
                      <a:endParaRPr lang="pt-B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0.038</a:t>
                      </a:r>
                      <a:endParaRPr lang="pt-B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0.057</a:t>
                      </a:r>
                      <a:endParaRPr lang="pt-B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0.016</a:t>
                      </a:r>
                      <a:endParaRPr lang="pt-B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Mínimo</a:t>
                      </a:r>
                      <a:endParaRPr lang="pt-B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670.740</a:t>
                      </a:r>
                      <a:endParaRPr lang="pt-B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45.840</a:t>
                      </a:r>
                      <a:endParaRPr lang="pt-B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1.480</a:t>
                      </a:r>
                      <a:endParaRPr lang="pt-B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2.560</a:t>
                      </a:r>
                      <a:endParaRPr lang="pt-B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0.144</a:t>
                      </a:r>
                      <a:endParaRPr lang="pt-B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0.021</a:t>
                      </a:r>
                      <a:endParaRPr lang="pt-B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Máximo</a:t>
                      </a:r>
                      <a:endParaRPr lang="pt-B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922.440</a:t>
                      </a:r>
                      <a:endParaRPr lang="pt-B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249.600</a:t>
                      </a:r>
                      <a:endParaRPr lang="pt-B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1.850</a:t>
                      </a:r>
                      <a:endParaRPr lang="pt-B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2.730</a:t>
                      </a:r>
                      <a:endParaRPr lang="pt-B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0.366</a:t>
                      </a:r>
                      <a:endParaRPr lang="pt-B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0.087</a:t>
                      </a:r>
                      <a:endParaRPr lang="pt-B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Amplitude</a:t>
                      </a:r>
                      <a:endParaRPr lang="pt-B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251.700</a:t>
                      </a:r>
                      <a:endParaRPr lang="pt-B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203.760</a:t>
                      </a:r>
                      <a:endParaRPr lang="pt-B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0.370</a:t>
                      </a:r>
                      <a:endParaRPr lang="pt-B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0.170</a:t>
                      </a:r>
                      <a:endParaRPr lang="pt-B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0.222</a:t>
                      </a:r>
                      <a:endParaRPr lang="pt-B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0.066</a:t>
                      </a:r>
                      <a:endParaRPr lang="pt-B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CV</a:t>
                      </a:r>
                      <a:endParaRPr lang="pt-B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5.733</a:t>
                      </a:r>
                      <a:endParaRPr lang="pt-B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41.100</a:t>
                      </a:r>
                      <a:endParaRPr lang="pt-B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4.198</a:t>
                      </a:r>
                      <a:endParaRPr lang="pt-B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1.449</a:t>
                      </a:r>
                      <a:endParaRPr lang="pt-B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22.069</a:t>
                      </a:r>
                      <a:endParaRPr lang="pt-B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37.279</a:t>
                      </a:r>
                      <a:endParaRPr lang="pt-B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Assimetria</a:t>
                      </a:r>
                      <a:endParaRPr lang="pt-B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-1.884</a:t>
                      </a:r>
                      <a:endParaRPr lang="pt-B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1.921</a:t>
                      </a:r>
                      <a:endParaRPr lang="pt-B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0.554</a:t>
                      </a:r>
                      <a:endParaRPr lang="pt-B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-0.185</a:t>
                      </a:r>
                      <a:endParaRPr lang="pt-B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-0.112</a:t>
                      </a:r>
                      <a:endParaRPr lang="pt-B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0.897</a:t>
                      </a:r>
                      <a:endParaRPr lang="pt-B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Curtose</a:t>
                      </a:r>
                      <a:endParaRPr lang="pt-B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5.707</a:t>
                      </a:r>
                      <a:endParaRPr lang="pt-B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6.056</a:t>
                      </a:r>
                      <a:endParaRPr lang="pt-B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2.427</a:t>
                      </a:r>
                      <a:endParaRPr lang="pt-B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0.003</a:t>
                      </a:r>
                      <a:endParaRPr lang="pt-B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-0.633</a:t>
                      </a:r>
                      <a:endParaRPr lang="pt-B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0.456</a:t>
                      </a:r>
                      <a:endParaRPr lang="pt-B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K-S¹</a:t>
                      </a:r>
                      <a:endParaRPr lang="pt-B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0.142</a:t>
                      </a:r>
                      <a:endParaRPr lang="pt-B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0.139</a:t>
                      </a:r>
                      <a:endParaRPr lang="pt-B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0.125</a:t>
                      </a:r>
                      <a:endParaRPr lang="pt-B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0.106</a:t>
                      </a:r>
                      <a:endParaRPr lang="pt-B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0.106</a:t>
                      </a:r>
                      <a:endParaRPr lang="pt-B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0.130</a:t>
                      </a:r>
                      <a:endParaRPr lang="pt-B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Distribuição</a:t>
                      </a:r>
                      <a:endParaRPr lang="pt-B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t-B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t-B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t-B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t-B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t-B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t-B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5627077" y="3953021"/>
            <a:ext cx="3137095" cy="4220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354524" y="6268888"/>
            <a:ext cx="2685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Análise exploratória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489982" y="3953020"/>
            <a:ext cx="1012873" cy="4220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628314" y="5670981"/>
            <a:ext cx="8794652" cy="4220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481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4" y="337209"/>
            <a:ext cx="5988148" cy="5388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148" y="337209"/>
            <a:ext cx="6203852" cy="538834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/>
          <p:cNvSpPr/>
          <p:nvPr/>
        </p:nvSpPr>
        <p:spPr>
          <a:xfrm>
            <a:off x="832333" y="6100075"/>
            <a:ext cx="1293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Box </a:t>
            </a:r>
            <a:r>
              <a:rPr lang="pt-BR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plot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8876714" y="337209"/>
            <a:ext cx="773723" cy="6615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2754924" y="4484833"/>
            <a:ext cx="773723" cy="6615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2494813" y="5553446"/>
            <a:ext cx="8561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Areia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794305" y="5638410"/>
            <a:ext cx="958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Argila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05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05" y="364930"/>
            <a:ext cx="5569952" cy="5430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448" y="364929"/>
            <a:ext cx="5750804" cy="533248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lipse 5"/>
          <p:cNvSpPr/>
          <p:nvPr/>
        </p:nvSpPr>
        <p:spPr>
          <a:xfrm>
            <a:off x="2771335" y="703385"/>
            <a:ext cx="829994" cy="7455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2771335" y="4133557"/>
            <a:ext cx="829994" cy="7455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948653" y="5792596"/>
            <a:ext cx="24753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Densidade do solo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7770333" y="5697414"/>
            <a:ext cx="28248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Densidade partículas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1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42" y="112127"/>
            <a:ext cx="5721757" cy="5936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Espaço Reservado para Conteúdo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799" y="112127"/>
            <a:ext cx="6080159" cy="593698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ângulo 6"/>
          <p:cNvSpPr/>
          <p:nvPr/>
        </p:nvSpPr>
        <p:spPr>
          <a:xfrm>
            <a:off x="1948653" y="5792596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CC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8548754" y="5840442"/>
            <a:ext cx="816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PMP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84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5320" y="404788"/>
            <a:ext cx="10515600" cy="650289"/>
          </a:xfrm>
        </p:spPr>
        <p:txBody>
          <a:bodyPr/>
          <a:lstStyle/>
          <a:p>
            <a:r>
              <a:rPr lang="pt-BR" dirty="0"/>
              <a:t>S</a:t>
            </a:r>
            <a:r>
              <a:rPr lang="pt-BR" dirty="0" smtClean="0"/>
              <a:t>emivariogramas</a:t>
            </a: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44" y="1333450"/>
            <a:ext cx="5802264" cy="4068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613" y="1333450"/>
            <a:ext cx="5624977" cy="3857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424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32" y="1721171"/>
            <a:ext cx="5937983" cy="4313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851" y="1530400"/>
            <a:ext cx="5988149" cy="419515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55320" y="404788"/>
            <a:ext cx="10515600" cy="650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mtClean="0"/>
              <a:t>Semivariogramas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59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373967" y="1437259"/>
            <a:ext cx="7264790" cy="95410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 uso mais eficiente dos recursos, melhorando a gestão agronômica e ambiental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857760" y="2509393"/>
            <a:ext cx="7087438" cy="95410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Compreender a variabilidade das propriedades do solo entre e dentro dos campos agrícolas 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03628" y="3694612"/>
            <a:ext cx="1126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 as informações qualitativas dos mapas de solos são muitas vezes insuficientes para o manejo adequado: 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82" y="4685693"/>
            <a:ext cx="2930818" cy="2093442"/>
          </a:xfrm>
          <a:prstGeom prst="rect">
            <a:avLst/>
          </a:prstGeom>
        </p:spPr>
      </p:pic>
      <p:pic>
        <p:nvPicPr>
          <p:cNvPr id="2050" name="Picture 2" descr="Resultado de imagem para fertilizant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609" y="4671625"/>
            <a:ext cx="2616802" cy="209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m para herbicid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233" y="4671625"/>
            <a:ext cx="2791255" cy="209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9309" y="4671625"/>
            <a:ext cx="3185889" cy="2093442"/>
          </a:xfrm>
          <a:prstGeom prst="rect">
            <a:avLst/>
          </a:prstGeom>
        </p:spPr>
      </p:pic>
      <p:sp>
        <p:nvSpPr>
          <p:cNvPr id="12" name="Seta para a esquerda e para cima 11"/>
          <p:cNvSpPr/>
          <p:nvPr/>
        </p:nvSpPr>
        <p:spPr>
          <a:xfrm flipH="1">
            <a:off x="3593609" y="2518482"/>
            <a:ext cx="858129" cy="724733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A4A9-5605-49DC-BF02-1D9E12D216E7}" type="slidenum">
              <a:rPr lang="pt-BR" smtClean="0"/>
              <a:t>2</a:t>
            </a:fld>
            <a:endParaRPr lang="pt-BR"/>
          </a:p>
        </p:txBody>
      </p:sp>
      <p:pic>
        <p:nvPicPr>
          <p:cNvPr id="13" name="Imagem 12" descr="C:\Users\User\OneDrive\MESTRADO\Dissertacao_Final\Mapa Solo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6279" y="170987"/>
            <a:ext cx="1701754" cy="21072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264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655320" y="404788"/>
            <a:ext cx="10515600" cy="650289"/>
          </a:xfrm>
        </p:spPr>
        <p:txBody>
          <a:bodyPr/>
          <a:lstStyle/>
          <a:p>
            <a:r>
              <a:rPr lang="pt-BR" dirty="0"/>
              <a:t>S</a:t>
            </a:r>
            <a:r>
              <a:rPr lang="pt-BR" dirty="0" smtClean="0"/>
              <a:t>emivariogramas</a:t>
            </a:r>
            <a:endParaRPr lang="pt-BR" dirty="0"/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81" y="1055077"/>
            <a:ext cx="5956641" cy="4642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25" y="1263113"/>
            <a:ext cx="5753688" cy="44343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281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635010"/>
              </p:ext>
            </p:extLst>
          </p:nvPr>
        </p:nvGraphicFramePr>
        <p:xfrm>
          <a:off x="551545" y="1878440"/>
          <a:ext cx="10942828" cy="2875033"/>
        </p:xfrm>
        <a:graphic>
          <a:graphicData uri="http://schemas.openxmlformats.org/drawingml/2006/table">
            <a:tbl>
              <a:tblPr firstRow="1" firstCol="1" bandRow="1"/>
              <a:tblGrid>
                <a:gridCol w="1882166"/>
                <a:gridCol w="1153551"/>
                <a:gridCol w="1406768"/>
                <a:gridCol w="1547446"/>
                <a:gridCol w="2264899"/>
                <a:gridCol w="1392701"/>
                <a:gridCol w="1295297"/>
              </a:tblGrid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Parâmetros</a:t>
                      </a:r>
                      <a:r>
                        <a:rPr lang="pt-BR" sz="24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(a)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Areia (g/kg)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Argila (g/kg)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ρ solo (g/cm³)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ρ partículas (g/cm³)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θcc</a:t>
                      </a:r>
                      <a:r>
                        <a:rPr lang="pt-BR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(cm/cm³)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θpmp</a:t>
                      </a:r>
                      <a:r>
                        <a:rPr lang="pt-BR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(cm/cm³)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ADE (%)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92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Dependencia</a:t>
                      </a:r>
                      <a:r>
                        <a:rPr lang="pt-BR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espacial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Forte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Forte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Forte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Média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Forte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Forte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6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VC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0.041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0.073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0.018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0,214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0,068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0,017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869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Mapas </a:t>
            </a:r>
            <a:r>
              <a:rPr lang="pt-BR" dirty="0"/>
              <a:t>gerados pela </a:t>
            </a:r>
            <a:r>
              <a:rPr lang="pt-BR" dirty="0" err="1" smtClean="0"/>
              <a:t>krigeagem</a:t>
            </a:r>
            <a:r>
              <a:rPr lang="pt-BR" dirty="0" smtClean="0"/>
              <a:t> Ordinária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1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 descr="C:\Users\User\Google Drive\INPE\Analise_espaciais\trabalho Final\areia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63"/>
          <a:stretch/>
        </p:blipFill>
        <p:spPr bwMode="auto">
          <a:xfrm>
            <a:off x="2352040" y="129564"/>
            <a:ext cx="7593818" cy="67284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0705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C:\Users\User\Google Drive\INPE\Analise_espaciais\trabalho Final\argila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36"/>
          <a:stretch/>
        </p:blipFill>
        <p:spPr bwMode="auto">
          <a:xfrm>
            <a:off x="2527421" y="101428"/>
            <a:ext cx="6897933" cy="66229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132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:\Users\User\Google Drive\INPE\Analise_espaciais\trabalho Final\dens_solo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61"/>
          <a:stretch/>
        </p:blipFill>
        <p:spPr bwMode="auto">
          <a:xfrm>
            <a:off x="2387989" y="0"/>
            <a:ext cx="6798213" cy="66440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110542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C:\Users\User\Google Drive\INPE\Analise_espaciais\trabalho Final\dens_part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80"/>
          <a:stretch/>
        </p:blipFill>
        <p:spPr bwMode="auto">
          <a:xfrm>
            <a:off x="2200471" y="84407"/>
            <a:ext cx="7154545" cy="67102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772246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C:\Users\User\Google Drive\INPE\Analise_espaciais\trabalho Final\CC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" r="-1" b="27967"/>
          <a:stretch/>
        </p:blipFill>
        <p:spPr bwMode="auto">
          <a:xfrm>
            <a:off x="2574387" y="0"/>
            <a:ext cx="7258930" cy="65424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531916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C:\Users\User\Google Drive\INPE\Analise_espaciais\trabalho Final\pmp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74"/>
          <a:stretch/>
        </p:blipFill>
        <p:spPr bwMode="auto">
          <a:xfrm>
            <a:off x="2145322" y="111906"/>
            <a:ext cx="7097151" cy="65421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778033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CONCLUSÃO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propriedades físico-hídricas dos solos do Perímetro Irrigado Baixo Acaraú apresentaram dependência espacial e puderam ser estimadas por semivariograma, que possibilitou a elaboração de mapas e visualização de áreas que merecem manejo diferenciado na irrigação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mapas podem ser aproveitados na elaboração dos projetos e manejo da irrigação no Perímetro Irrigado Baixo Acaraú, </a:t>
            </a:r>
          </a:p>
          <a:p>
            <a:pPr marL="0" indent="0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5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08074" y="1558011"/>
            <a:ext cx="10645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Faz-se necessário a estimativa quantitativa das propriedades do solo 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62243" y="2869754"/>
            <a:ext cx="55426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Textura do solo,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densidade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umidade do solo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696932" y="2887517"/>
            <a:ext cx="4493456" cy="95410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Alto custo na agricultura de precisão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54853" y="5738213"/>
            <a:ext cx="11305738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Obtenção, de maneira econômica, de informações </a:t>
            </a:r>
            <a:r>
              <a:rPr lang="pt-BR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quantitativas </a:t>
            </a:r>
            <a:r>
              <a:rPr lang="pt-BR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sobre os atributos </a:t>
            </a:r>
            <a:r>
              <a:rPr lang="pt-BR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solo a partir de pontos amostrais.</a:t>
            </a:r>
            <a:endParaRPr lang="pt-BR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Seta para baixo 10"/>
          <p:cNvSpPr/>
          <p:nvPr/>
        </p:nvSpPr>
        <p:spPr>
          <a:xfrm>
            <a:off x="2873136" y="2117993"/>
            <a:ext cx="267286" cy="6420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have direita 11"/>
          <p:cNvSpPr/>
          <p:nvPr/>
        </p:nvSpPr>
        <p:spPr>
          <a:xfrm>
            <a:off x="5788267" y="2883574"/>
            <a:ext cx="675249" cy="100562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4" name="Grupo 13"/>
          <p:cNvGrpSpPr/>
          <p:nvPr/>
        </p:nvGrpSpPr>
        <p:grpSpPr>
          <a:xfrm>
            <a:off x="2881728" y="4360985"/>
            <a:ext cx="6046370" cy="1125416"/>
            <a:chOff x="2881728" y="4360985"/>
            <a:chExt cx="6046370" cy="1125416"/>
          </a:xfrm>
        </p:grpSpPr>
        <p:sp>
          <p:nvSpPr>
            <p:cNvPr id="9" name="Retângulo 8"/>
            <p:cNvSpPr/>
            <p:nvPr/>
          </p:nvSpPr>
          <p:spPr>
            <a:xfrm>
              <a:off x="2881728" y="4585880"/>
              <a:ext cx="6046370" cy="6451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pt-BR" sz="3600" b="1" dirty="0" smtClean="0"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Geoestatística</a:t>
              </a:r>
              <a:endParaRPr lang="pt-BR" sz="36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Elipse 12"/>
            <p:cNvSpPr/>
            <p:nvPr/>
          </p:nvSpPr>
          <p:spPr>
            <a:xfrm>
              <a:off x="3277772" y="4360985"/>
              <a:ext cx="5387926" cy="112541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A4A9-5605-49DC-BF02-1D9E12D216E7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872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10" grpId="0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91071"/>
          </a:xfrm>
        </p:spPr>
        <p:txBody>
          <a:bodyPr/>
          <a:lstStyle/>
          <a:p>
            <a:r>
              <a:rPr lang="pt-BR" dirty="0"/>
              <a:t>O conhecimento da dependência espacial dos atributos físico-hídricos do solo é </a:t>
            </a:r>
            <a:r>
              <a:rPr lang="pt-BR" dirty="0" smtClean="0"/>
              <a:t>importante.</a:t>
            </a: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591339" y="3047811"/>
            <a:ext cx="35515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Fundamental para o entendimento do comportamento desses atributos no espaço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785111" y="5115484"/>
            <a:ext cx="47231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Permitindo determinar áreas que requerem maiores cuidados de conservação do solo.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eta para a esquerda e para cima 7"/>
          <p:cNvSpPr/>
          <p:nvPr/>
        </p:nvSpPr>
        <p:spPr>
          <a:xfrm flipH="1">
            <a:off x="2332383" y="3047811"/>
            <a:ext cx="728869" cy="1192790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esquerda e para cima 8"/>
          <p:cNvSpPr/>
          <p:nvPr/>
        </p:nvSpPr>
        <p:spPr>
          <a:xfrm flipH="1">
            <a:off x="5161722" y="4962750"/>
            <a:ext cx="728869" cy="1192790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675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Hipótese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69297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/>
              <a:t>Os </a:t>
            </a:r>
            <a:r>
              <a:rPr lang="pt-BR" dirty="0"/>
              <a:t>atributos físico-hídricos dos solos do Perímetro Irrigado Baixo Acaraú possuem dependência espacial e essas podem ser estimadas por semivariogramas, possibilitando a elaboração de mapas e visualização de áreas que merecem manejo diferenciado.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235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Aplicar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geoestatística na elaboração de mapas de areia, argila, densidades e atributos hídricos dos solos do Perímetro Irrigado Baixo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Acaraú-CE.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31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Material e métodos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Descrição da área</a:t>
            </a:r>
          </a:p>
          <a:p>
            <a:endParaRPr lang="pt-BR" dirty="0"/>
          </a:p>
        </p:txBody>
      </p:sp>
      <p:pic>
        <p:nvPicPr>
          <p:cNvPr id="4" name="Imagem 3" descr="C:\Users\Lana\Documents\Scanned Documents\Imagem (2)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" r="1185"/>
          <a:stretch/>
        </p:blipFill>
        <p:spPr bwMode="auto">
          <a:xfrm>
            <a:off x="4471172" y="1572302"/>
            <a:ext cx="7561801" cy="4604661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081160" y="2713199"/>
            <a:ext cx="30800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Á</a:t>
            </a:r>
            <a:r>
              <a:rPr lang="pt-BR" sz="2800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rea </a:t>
            </a:r>
            <a:r>
              <a:rPr lang="pt-BR" sz="2800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~</a:t>
            </a:r>
            <a:r>
              <a:rPr lang="pt-BR" sz="2800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10 mil ha</a:t>
            </a:r>
            <a:r>
              <a:rPr lang="pt-BR" sz="2800" spc="-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endParaRPr lang="pt-BR" sz="2800" spc="-2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sz="2800" spc="-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8335 ha irrigados.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19541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C:\Users\Lana\Documents\Scanned Documents\Imagem (3)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" r="1081" b="49910"/>
          <a:stretch/>
        </p:blipFill>
        <p:spPr bwMode="auto">
          <a:xfrm>
            <a:off x="195028" y="756188"/>
            <a:ext cx="5900972" cy="5789571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m 4" descr="C:\Users\Lana\Documents\Scanned Documents\Imagem (3)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" t="50293" r="1081" b="611"/>
          <a:stretch/>
        </p:blipFill>
        <p:spPr bwMode="auto">
          <a:xfrm>
            <a:off x="6244646" y="756187"/>
            <a:ext cx="5752326" cy="5789571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8629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:\Users\User\OneDrive\MESTRADO\Dissertacao_Final\Mapa Solo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74"/>
          <a:stretch/>
        </p:blipFill>
        <p:spPr bwMode="auto">
          <a:xfrm>
            <a:off x="4615179" y="0"/>
            <a:ext cx="676843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pt-BR" b="1" dirty="0" smtClean="0"/>
              <a:t>Solos</a:t>
            </a:r>
            <a:endParaRPr lang="pt-BR" b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88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756</Words>
  <Application>Microsoft Office PowerPoint</Application>
  <PresentationFormat>Widescreen</PresentationFormat>
  <Paragraphs>217</Paragraphs>
  <Slides>29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Wingdings</vt:lpstr>
      <vt:lpstr>Tema do Office</vt:lpstr>
      <vt:lpstr>ANÁLISE ESPACIAL DE ATRIBUTOS FÍSICO-HÍDRICOS DE SOLOS DO PERÍMETRO IRRIGADO BAIXO ACARAÚ-CE</vt:lpstr>
      <vt:lpstr>Introdução</vt:lpstr>
      <vt:lpstr>Introdução</vt:lpstr>
      <vt:lpstr>Introdução</vt:lpstr>
      <vt:lpstr>Hipótese</vt:lpstr>
      <vt:lpstr>Objetivo</vt:lpstr>
      <vt:lpstr>Material e métodos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Resultados e discussão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Mapas gerados pela krigeagem Ordinária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CONCLUSÃO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ANÁLISE ESPACIAL DE ATRIBUTOS FÍSICO-HÍDRICOS DE SOLOS DO PERÍMETRO IRIGADO BAIXO ACARAÚ-CE</dc:title>
  <dc:creator>Eurileny Almeida</dc:creator>
  <cp:lastModifiedBy>Eurileny Almeida</cp:lastModifiedBy>
  <cp:revision>28</cp:revision>
  <dcterms:created xsi:type="dcterms:W3CDTF">2016-12-13T05:15:47Z</dcterms:created>
  <dcterms:modified xsi:type="dcterms:W3CDTF">2016-12-13T06:39:01Z</dcterms:modified>
</cp:coreProperties>
</file>