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83" r:id="rId12"/>
    <p:sldId id="266" r:id="rId13"/>
    <p:sldId id="267" r:id="rId14"/>
    <p:sldId id="272" r:id="rId15"/>
    <p:sldId id="263" r:id="rId16"/>
    <p:sldId id="270" r:id="rId17"/>
    <p:sldId id="273" r:id="rId18"/>
    <p:sldId id="274" r:id="rId19"/>
    <p:sldId id="282" r:id="rId20"/>
    <p:sldId id="280" r:id="rId21"/>
    <p:sldId id="285" r:id="rId22"/>
    <p:sldId id="275" r:id="rId23"/>
    <p:sldId id="281" r:id="rId24"/>
    <p:sldId id="284" r:id="rId25"/>
    <p:sldId id="288" r:id="rId26"/>
    <p:sldId id="287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o Adorno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F81"/>
    <a:srgbClr val="49F045"/>
    <a:srgbClr val="F21B20"/>
    <a:srgbClr val="169202"/>
    <a:srgbClr val="FD8181"/>
    <a:srgbClr val="8081FF"/>
    <a:srgbClr val="0100F9"/>
    <a:srgbClr val="EBEBEB"/>
    <a:srgbClr val="FEC0CC"/>
    <a:srgbClr val="FC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40" y="-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A6BF0-AB2A-0645-BDA1-92400506EFB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9228-FC74-1E44-9D8E-45E4F469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!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seminario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tratarei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artigo</a:t>
            </a:r>
            <a:r>
              <a:rPr lang="en-US" baseline="0" dirty="0" smtClean="0"/>
              <a:t> </a:t>
            </a:r>
            <a:r>
              <a:rPr lang="en-US" sz="1200" b="1" dirty="0" smtClean="0">
                <a:latin typeface="Microsoft Sans Serif"/>
                <a:cs typeface="Microsoft Sans Serif"/>
              </a:rPr>
              <a:t>Assessing equity in the accessibility to urban green spaces according to different functional levels</a:t>
            </a:r>
            <a:r>
              <a:rPr lang="en-US" sz="1200" b="0" dirty="0" smtClean="0">
                <a:latin typeface="Microsoft Sans Serif"/>
                <a:cs typeface="Microsoft Sans Serif"/>
              </a:rPr>
              <a:t>,</a:t>
            </a:r>
            <a:r>
              <a:rPr lang="en-US" sz="1200" b="0" baseline="0" dirty="0" smtClean="0">
                <a:latin typeface="Microsoft Sans Serif"/>
                <a:cs typeface="Microsoft Sans Serif"/>
              </a:rPr>
              <a:t> de </a:t>
            </a:r>
            <a:r>
              <a:rPr lang="en-US" sz="1200" b="0" baseline="0" dirty="0" err="1" smtClean="0">
                <a:latin typeface="Microsoft Sans Serif"/>
                <a:cs typeface="Microsoft Sans Serif"/>
              </a:rPr>
              <a:t>Edorta</a:t>
            </a:r>
            <a:r>
              <a:rPr lang="en-US" sz="1200" b="0" baseline="0" dirty="0" smtClean="0">
                <a:latin typeface="Microsoft Sans Serif"/>
                <a:cs typeface="Microsoft Sans Serif"/>
              </a:rPr>
              <a:t> </a:t>
            </a:r>
            <a:r>
              <a:rPr lang="en-US" sz="1200" b="0" baseline="0" dirty="0" err="1" smtClean="0">
                <a:latin typeface="Microsoft Sans Serif"/>
                <a:cs typeface="Microsoft Sans Serif"/>
              </a:rPr>
              <a:t>Iraegui</a:t>
            </a:r>
            <a:r>
              <a:rPr lang="en-US" sz="1200" b="0" baseline="0" dirty="0" smtClean="0">
                <a:latin typeface="Microsoft Sans Serif"/>
                <a:cs typeface="Microsoft Sans Serif"/>
              </a:rPr>
              <a:t> e </a:t>
            </a:r>
            <a:r>
              <a:rPr lang="en-US" sz="1200" b="0" baseline="0" dirty="0" err="1" smtClean="0">
                <a:latin typeface="Microsoft Sans Serif"/>
                <a:cs typeface="Microsoft Sans Serif"/>
              </a:rPr>
              <a:t>colaboradores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Das ruas inseridas em cada distancia são definidas</a:t>
            </a:r>
            <a:r>
              <a:rPr lang="en-US" dirty="0" smtClean="0"/>
              <a:t> as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serivi</a:t>
            </a:r>
            <a:r>
              <a:rPr lang="en-US" baseline="0" dirty="0" err="1" smtClean="0"/>
              <a:t>ço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3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Assim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proporcao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sobreposta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serviço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indicador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acessibilidade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0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</a:t>
            </a:r>
            <a:r>
              <a:rPr lang="en-US" baseline="0" dirty="0" smtClean="0"/>
              <a:t> responder a </a:t>
            </a:r>
            <a:r>
              <a:rPr lang="en-US" baseline="0" dirty="0" err="1" smtClean="0"/>
              <a:t>primeira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pergunta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questao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equidade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autores</a:t>
            </a:r>
            <a:r>
              <a:rPr lang="en-US" dirty="0" smtClean="0"/>
              <a:t> </a:t>
            </a:r>
            <a:r>
              <a:rPr lang="en-US" dirty="0" err="1" smtClean="0"/>
              <a:t>testam</a:t>
            </a:r>
            <a:r>
              <a:rPr lang="en-US" dirty="0" smtClean="0"/>
              <a:t> se ha </a:t>
            </a:r>
            <a:r>
              <a:rPr lang="en-US" dirty="0" err="1" smtClean="0"/>
              <a:t>diferença</a:t>
            </a:r>
            <a:r>
              <a:rPr lang="en-US" dirty="0" smtClean="0"/>
              <a:t> </a:t>
            </a:r>
            <a:r>
              <a:rPr lang="en-US" dirty="0" err="1" smtClean="0"/>
              <a:t>significativa</a:t>
            </a:r>
            <a:r>
              <a:rPr lang="en-US" dirty="0" smtClean="0"/>
              <a:t> das </a:t>
            </a:r>
            <a:r>
              <a:rPr lang="en-US" dirty="0" err="1" smtClean="0"/>
              <a:t>distribuições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r>
              <a:rPr lang="en-US" dirty="0" smtClean="0"/>
              <a:t> </a:t>
            </a:r>
            <a:r>
              <a:rPr lang="en-US" dirty="0" err="1" smtClean="0"/>
              <a:t>socioeconômica</a:t>
            </a:r>
            <a:r>
              <a:rPr lang="en-US" dirty="0" smtClean="0"/>
              <a:t> entre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bairros</a:t>
            </a:r>
            <a:r>
              <a:rPr lang="en-US" dirty="0" smtClean="0"/>
              <a:t> </a:t>
            </a:r>
            <a:r>
              <a:rPr lang="en-US" dirty="0" err="1" smtClean="0"/>
              <a:t>caracterizados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visto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nosso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hipotetico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primeiro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quartil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considerados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, e a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terceiro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quartil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. O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 Mann-Whitney U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utilizado</a:t>
            </a:r>
            <a:r>
              <a:rPr lang="en-US" baseline="0" dirty="0" smtClean="0"/>
              <a:t>, dado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normalmente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distribuidas</a:t>
            </a:r>
            <a:r>
              <a:rPr lang="en-US" baseline="0" dirty="0" smtClean="0"/>
              <a:t>. O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verifica</a:t>
            </a:r>
            <a:r>
              <a:rPr lang="en-US" baseline="0" dirty="0" smtClean="0"/>
              <a:t> se ha </a:t>
            </a:r>
            <a:r>
              <a:rPr lang="en-US" baseline="0" dirty="0" err="1" smtClean="0"/>
              <a:t>diferença</a:t>
            </a:r>
            <a:r>
              <a:rPr lang="en-US" baseline="0" dirty="0" smtClean="0"/>
              <a:t> entre as </a:t>
            </a:r>
            <a:r>
              <a:rPr lang="en-US" baseline="0" dirty="0" err="1" smtClean="0"/>
              <a:t>medianas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populacao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 de alto e </a:t>
            </a:r>
            <a:r>
              <a:rPr lang="en-US" baseline="0" dirty="0" err="1" smtClean="0"/>
              <a:t>baixo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proporção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idosos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diferem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Uma </a:t>
            </a:r>
            <a:r>
              <a:rPr lang="en-US" baseline="0" dirty="0" err="1" smtClean="0"/>
              <a:t>dúvida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inquieta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um dos </a:t>
            </a:r>
            <a:r>
              <a:rPr lang="en-US" baseline="0" dirty="0" err="1" smtClean="0"/>
              <a:t>pressupostos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trazidos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outros </a:t>
            </a:r>
            <a:r>
              <a:rPr lang="en-US" baseline="0" dirty="0" err="1" smtClean="0"/>
              <a:t>artigos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vi </a:t>
            </a:r>
            <a:r>
              <a:rPr lang="en-US" baseline="0" dirty="0" err="1" smtClean="0"/>
              <a:t>utilizando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finalidade</a:t>
            </a:r>
            <a:r>
              <a:rPr lang="en-US" baseline="0" dirty="0" smtClean="0"/>
              <a:t> similar,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aqueles</a:t>
            </a:r>
            <a:r>
              <a:rPr lang="en-US" baseline="0" dirty="0" smtClean="0"/>
              <a:t> q </a:t>
            </a:r>
            <a:r>
              <a:rPr lang="en-US" baseline="0" dirty="0" err="1" smtClean="0"/>
              <a:t>citei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inicio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seminario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amostras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independentes</a:t>
            </a:r>
            <a:r>
              <a:rPr lang="mr-IN" baseline="0" dirty="0" smtClean="0"/>
              <a:t>… me pergunto até que ponto a dependência espacial comum dessa natureza de dados prejudica essa análise.  Ou se realizam o teste, por nao ter algum que considere. Até então nao encontrei um com esse propósito.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7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 </a:t>
            </a:r>
            <a:r>
              <a:rPr lang="en-US" dirty="0" err="1" smtClean="0"/>
              <a:t>bem</a:t>
            </a:r>
            <a:r>
              <a:rPr lang="en-US" dirty="0" smtClean="0"/>
              <a:t> indo </a:t>
            </a:r>
            <a:r>
              <a:rPr lang="en-US" dirty="0" err="1" smtClean="0"/>
              <a:t>enfim</a:t>
            </a:r>
            <a:r>
              <a:rPr lang="en-US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tecnica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análise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espacial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utilizada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endereçar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segunda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pergunta</a:t>
            </a:r>
            <a:r>
              <a:rPr lang="en-US" baseline="0" dirty="0" smtClean="0"/>
              <a:t>.. </a:t>
            </a:r>
            <a:r>
              <a:rPr lang="en-US" baseline="0" dirty="0" err="1" smtClean="0"/>
              <a:t>Buscam</a:t>
            </a:r>
            <a:r>
              <a:rPr lang="en-US" baseline="0" dirty="0" smtClean="0"/>
              <a:t> responder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</a:t>
            </a:r>
            <a:r>
              <a:rPr lang="en-US" baseline="0" dirty="0" smtClean="0"/>
              <a:t>..</a:t>
            </a:r>
            <a:r>
              <a:rPr lang="en-US" baseline="0" dirty="0" err="1" smtClean="0"/>
              <a:t>utilizando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Indicadores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locais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associação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espacial</a:t>
            </a:r>
            <a:r>
              <a:rPr lang="en-US" baseline="0" dirty="0" smtClean="0"/>
              <a:t> e me </a:t>
            </a:r>
            <a:r>
              <a:rPr lang="en-US" baseline="0" dirty="0" err="1" smtClean="0"/>
              <a:t>chamou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atenção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alternativa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indicadores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variáveis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simultaneamente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Teremos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mapa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apresentando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associacoes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positivas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negativas</a:t>
            </a:r>
            <a:r>
              <a:rPr lang="en-US" baseline="0" dirty="0" smtClean="0"/>
              <a:t>,  com base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relação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variavel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análise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vizinhos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caracterizados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variável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pseudosignificância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temos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acessibildade</a:t>
            </a:r>
            <a:r>
              <a:rPr lang="en-US" baseline="0" dirty="0" smtClean="0"/>
              <a:t> a areas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regiao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proporcao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idosos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criancas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densidade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renda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detalhe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formulação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replicaram</a:t>
            </a:r>
            <a:r>
              <a:rPr lang="en-US" baseline="0" dirty="0" smtClean="0"/>
              <a:t> de Xiao et al. 2017. </a:t>
            </a:r>
            <a:r>
              <a:rPr lang="en-US" baseline="0" dirty="0" err="1" smtClean="0"/>
              <a:t>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quadrado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denominador</a:t>
            </a:r>
            <a:r>
              <a:rPr lang="en-US" baseline="0" dirty="0" smtClean="0"/>
              <a:t>, ate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entendi</a:t>
            </a:r>
            <a:r>
              <a:rPr lang="en-US" baseline="0" dirty="0" smtClean="0"/>
              <a:t>, tem um </a:t>
            </a:r>
            <a:r>
              <a:rPr lang="en-US" baseline="0" dirty="0" err="1" smtClean="0"/>
              <a:t>pequeno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erro</a:t>
            </a:r>
            <a:r>
              <a:rPr lang="en-US" baseline="0" dirty="0" smtClean="0"/>
              <a:t>.. Mas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aula e </a:t>
            </a:r>
            <a:r>
              <a:rPr lang="en-US" baseline="0" dirty="0" err="1" smtClean="0"/>
              <a:t>tambem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proposta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Anselin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colaboradores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indicadores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multivariados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falta</a:t>
            </a:r>
            <a:r>
              <a:rPr lang="en-US" baseline="0" dirty="0" smtClean="0"/>
              <a:t> um n </a:t>
            </a:r>
            <a:r>
              <a:rPr lang="en-US" baseline="0" dirty="0" err="1" smtClean="0"/>
              <a:t>dividindo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denominador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simplicada</a:t>
            </a:r>
            <a:r>
              <a:rPr lang="en-US" baseline="0" dirty="0" smtClean="0"/>
              <a:t> ..e no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bivariado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teriamos</a:t>
            </a:r>
            <a:r>
              <a:rPr lang="en-US" baseline="0" dirty="0" smtClean="0"/>
              <a:t>: Um </a:t>
            </a:r>
            <a:r>
              <a:rPr lang="en-US" baseline="0" dirty="0" err="1" smtClean="0"/>
              <a:t>indicador</a:t>
            </a:r>
            <a:r>
              <a:rPr lang="en-US" baseline="0" dirty="0" smtClean="0"/>
              <a:t> local </a:t>
            </a:r>
            <a:r>
              <a:rPr lang="en-US" baseline="0" dirty="0" err="1" smtClean="0"/>
              <a:t>bivariado</a:t>
            </a:r>
            <a:r>
              <a:rPr lang="en-US" baseline="0" dirty="0" smtClean="0"/>
              <a:t> k e l, </a:t>
            </a:r>
            <a:r>
              <a:rPr lang="en-US" baseline="0" dirty="0" err="1" smtClean="0"/>
              <a:t>resulta</a:t>
            </a:r>
            <a:r>
              <a:rPr lang="en-US" baseline="0" dirty="0" smtClean="0"/>
              <a:t> do valor </a:t>
            </a:r>
            <a:r>
              <a:rPr lang="en-US" baseline="0" dirty="0" err="1" smtClean="0"/>
              <a:t>padronizado</a:t>
            </a:r>
            <a:r>
              <a:rPr lang="en-US" baseline="0" dirty="0" smtClean="0"/>
              <a:t> de k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associado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somatorio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padronizados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variavel</a:t>
            </a:r>
            <a:r>
              <a:rPr lang="en-US" baseline="0" dirty="0" smtClean="0"/>
              <a:t> l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jotaésimos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vizinhos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guardadas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proporcoes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estabelecida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matriz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vizinhança</a:t>
            </a:r>
            <a:r>
              <a:rPr lang="en-US" baseline="0" dirty="0" smtClean="0"/>
              <a:t>. E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temos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ponto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falha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artigo</a:t>
            </a:r>
            <a:r>
              <a:rPr lang="en-US" baseline="0" dirty="0" smtClean="0"/>
              <a:t>,</a:t>
            </a:r>
            <a:r>
              <a:rPr lang="mr-IN" baseline="0" dirty="0" smtClean="0"/>
              <a:t>…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encontrei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depois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reler</a:t>
            </a:r>
            <a:r>
              <a:rPr lang="en-US" baseline="0" dirty="0" smtClean="0"/>
              <a:t>.. </a:t>
            </a:r>
            <a:r>
              <a:rPr lang="en-US" baseline="0" dirty="0" err="1" smtClean="0"/>
              <a:t>Qual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matriz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aplicada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1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Brevemente trago a espacialização dos dados,</a:t>
            </a:r>
            <a:r>
              <a:rPr lang="x-none" baseline="0" dirty="0" smtClean="0"/>
              <a:t> é possivel perceber ja sugestao de agrupamentos para rendas, densidade, criançås e idosos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6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de </a:t>
            </a:r>
            <a:r>
              <a:rPr lang="en-US" dirty="0" err="1" smtClean="0"/>
              <a:t>acessibilidade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. Vale </a:t>
            </a:r>
            <a:r>
              <a:rPr lang="en-US" baseline="0" dirty="0" err="1" smtClean="0"/>
              <a:t>notar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efeitos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locais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gerais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agrupamentos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aumenta</a:t>
            </a:r>
            <a:r>
              <a:rPr lang="en-US" baseline="0" dirty="0" smtClean="0"/>
              <a:t>-se a </a:t>
            </a:r>
            <a:r>
              <a:rPr lang="en-US" baseline="0" dirty="0" err="1" smtClean="0"/>
              <a:t>hierarquia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nível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funcional</a:t>
            </a:r>
            <a:r>
              <a:rPr lang="en-US" baseline="0" dirty="0" smtClean="0"/>
              <a:t> dada </a:t>
            </a:r>
            <a:r>
              <a:rPr lang="en-US" baseline="0" dirty="0" err="1" smtClean="0"/>
              <a:t>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área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serviço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4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Respondendo</a:t>
            </a:r>
            <a:r>
              <a:rPr lang="en-US" dirty="0" smtClean="0"/>
              <a:t> a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pergunta</a:t>
            </a:r>
            <a:r>
              <a:rPr lang="en-US" dirty="0" smtClean="0"/>
              <a:t> se ha </a:t>
            </a:r>
            <a:r>
              <a:rPr lang="en-US" dirty="0" err="1" smtClean="0"/>
              <a:t>equidade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socioeconomica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47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0" dirty="0" smtClean="0"/>
              <a:t>ntre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, as </a:t>
            </a:r>
            <a:r>
              <a:rPr lang="en-US" baseline="0" dirty="0" err="1" smtClean="0"/>
              <a:t>inequidades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deram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minoria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casos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tres</a:t>
            </a:r>
            <a:r>
              <a:rPr lang="en-US" baseline="0" dirty="0" smtClean="0"/>
              <a:t> deles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considerados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dada </a:t>
            </a:r>
            <a:r>
              <a:rPr lang="en-US" baseline="0" dirty="0" err="1" smtClean="0"/>
              <a:t>tendencia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populosos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proporcao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idosos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cidade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inequidade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desfavorece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populacao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menor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renda</a:t>
            </a:r>
            <a:r>
              <a:rPr lang="en-US" baseline="0" dirty="0" smtClean="0"/>
              <a:t> e com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proporção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crianças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04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a </a:t>
            </a:r>
            <a:r>
              <a:rPr lang="en-US" dirty="0" err="1" smtClean="0"/>
              <a:t>segunda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pergunta</a:t>
            </a:r>
            <a:r>
              <a:rPr lang="en-US" baseline="0" dirty="0" smtClean="0"/>
              <a:t>..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equidade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23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Trago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parte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detalhe</a:t>
            </a:r>
            <a:r>
              <a:rPr lang="en-US" baseline="0" dirty="0" smtClean="0"/>
              <a:t>.. Para </a:t>
            </a:r>
            <a:r>
              <a:rPr lang="en-US" baseline="0" dirty="0" err="1" smtClean="0"/>
              <a:t>vermos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areas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residenciais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vizinhos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baixo-baixo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demais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baixo</a:t>
            </a:r>
            <a:r>
              <a:rPr lang="en-US" baseline="0" dirty="0" smtClean="0"/>
              <a:t> alto,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densidade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populacional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bairro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crianças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norte</a:t>
            </a:r>
            <a:r>
              <a:rPr lang="en-US" baseline="0" dirty="0" smtClean="0"/>
              <a:t>, e a </a:t>
            </a:r>
            <a:r>
              <a:rPr lang="en-US" baseline="0" dirty="0" err="1" smtClean="0"/>
              <a:t>populacao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idosa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nororeste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0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Bem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tema</a:t>
            </a:r>
            <a:r>
              <a:rPr lang="en-US" baseline="0" dirty="0" smtClean="0"/>
              <a:t> central do </a:t>
            </a:r>
            <a:r>
              <a:rPr lang="en-US" baseline="0" dirty="0" err="1" smtClean="0"/>
              <a:t>artigo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fundamenta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importancia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urbanas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equidade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distribuicao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cidade</a:t>
            </a:r>
            <a:r>
              <a:rPr lang="en-US" baseline="0" dirty="0" smtClean="0"/>
              <a:t>.. .  Como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imagem</a:t>
            </a:r>
            <a:r>
              <a:rPr lang="en-US" baseline="0" dirty="0" smtClean="0"/>
              <a:t>  de Barcelona,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estudo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passa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visualizar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adensamenteo</a:t>
            </a:r>
            <a:r>
              <a:rPr lang="en-US" baseline="0" dirty="0" smtClean="0"/>
              <a:t> de areas </a:t>
            </a:r>
            <a:r>
              <a:rPr lang="en-US" baseline="0" dirty="0" err="1" smtClean="0"/>
              <a:t>construidas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espaços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reduzidos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alguns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locais</a:t>
            </a:r>
            <a:r>
              <a:rPr lang="en-US" baseline="0" dirty="0" smtClean="0"/>
              <a:t> e no </a:t>
            </a:r>
            <a:r>
              <a:rPr lang="en-US" baseline="0" dirty="0" err="1" smtClean="0"/>
              <a:t>espaço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cidades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baseline="0" dirty="0" err="1" smtClean="0"/>
              <a:t>Justifica</a:t>
            </a:r>
            <a:r>
              <a:rPr lang="en-US" baseline="0" dirty="0" smtClean="0"/>
              <a:t>-se a </a:t>
            </a:r>
            <a:r>
              <a:rPr lang="en-US" baseline="0" dirty="0" err="1" smtClean="0"/>
              <a:t>necessidade</a:t>
            </a:r>
            <a:r>
              <a:rPr lang="en-US" baseline="0" dirty="0" smtClean="0"/>
              <a:t> de areas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contribuirem</a:t>
            </a:r>
            <a:r>
              <a:rPr lang="en-US" baseline="0" dirty="0" smtClean="0"/>
              <a:t> com a </a:t>
            </a:r>
            <a:r>
              <a:rPr lang="en-US" baseline="0" dirty="0" err="1" smtClean="0"/>
              <a:t>mitigação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poluição</a:t>
            </a:r>
            <a:r>
              <a:rPr lang="en-US" baseline="0" dirty="0" smtClean="0"/>
              <a:t>, das </a:t>
            </a:r>
            <a:r>
              <a:rPr lang="en-US" baseline="0" dirty="0" err="1" smtClean="0"/>
              <a:t>ilhas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calor</a:t>
            </a:r>
            <a:r>
              <a:rPr lang="en-US" baseline="0" dirty="0" smtClean="0"/>
              <a:t>, entre </a:t>
            </a:r>
            <a:r>
              <a:rPr lang="en-US" baseline="0" dirty="0" err="1" smtClean="0"/>
              <a:t>outras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adversidades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tempo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fomentar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oportunidades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lazer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atividades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físicas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interação</a:t>
            </a:r>
            <a:r>
              <a:rPr lang="en-US" baseline="0" dirty="0" smtClean="0"/>
              <a:t> social.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83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2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possiveis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realçar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sugerir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inequalidades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especificas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captadas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 de Mann </a:t>
            </a:r>
            <a:r>
              <a:rPr lang="en-US" baseline="0" dirty="0" err="1" smtClean="0"/>
              <a:t>whitney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, </a:t>
            </a:r>
          </a:p>
          <a:p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ferramenta</a:t>
            </a:r>
            <a:r>
              <a:rPr lang="en-US" baseline="0" dirty="0" smtClean="0"/>
              <a:t> important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administracoes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politicas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destinadas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intraurbanos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Lembrar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análise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ampliada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públicas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ainda</a:t>
            </a:r>
            <a:r>
              <a:rPr lang="en-US" baseline="0" dirty="0" smtClean="0"/>
              <a:t> areas de </a:t>
            </a:r>
            <a:r>
              <a:rPr lang="en-US" baseline="0" dirty="0" err="1" smtClean="0"/>
              <a:t>serviço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definidas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rotas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transporte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85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sugestões</a:t>
            </a:r>
            <a:r>
              <a:rPr lang="en-US" dirty="0" smtClean="0"/>
              <a:t> </a:t>
            </a:r>
            <a:r>
              <a:rPr lang="en-US" dirty="0" err="1" smtClean="0"/>
              <a:t>seriam</a:t>
            </a:r>
            <a:r>
              <a:rPr lang="en-US" dirty="0" smtClean="0"/>
              <a:t>. No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formar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seria</a:t>
            </a:r>
            <a:r>
              <a:rPr lang="en-US" baseline="0" dirty="0" smtClean="0"/>
              <a:t> o LISA </a:t>
            </a:r>
            <a:r>
              <a:rPr lang="en-US" baseline="0" dirty="0" err="1" smtClean="0"/>
              <a:t>univariado,para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..</a:t>
            </a:r>
            <a:r>
              <a:rPr lang="en-US" baseline="0" dirty="0" err="1" smtClean="0"/>
              <a:t>acredito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oferecer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comparabilidade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locais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acessibilidade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identificados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LISA </a:t>
            </a:r>
            <a:r>
              <a:rPr lang="en-US" baseline="0" dirty="0" err="1" smtClean="0"/>
              <a:t>bivariado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Ainda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análises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espaciais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explicativo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variaveis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pensadas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estudos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regressão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espacial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geograficamente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pondereada</a:t>
            </a:r>
            <a:r>
              <a:rPr lang="mr-IN" baseline="0" dirty="0" smtClean="0"/>
              <a:t>, identificando os diferentes regimes de regressão ao longo da cidade,  ou ainda uma regressao espacial mais global,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deste</a:t>
            </a:r>
            <a:r>
              <a:rPr lang="en-US" baseline="0" dirty="0" smtClean="0"/>
              <a:t> outro paper,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discutem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metodo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associação</a:t>
            </a:r>
            <a:r>
              <a:rPr lang="en-US" baseline="0" dirty="0" smtClean="0"/>
              <a:t> entre areas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variaveis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socioeconomicas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cidades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4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Embora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discutido</a:t>
            </a:r>
            <a:r>
              <a:rPr lang="en-US" baseline="0" dirty="0" smtClean="0"/>
              <a:t>, </a:t>
            </a:r>
            <a:r>
              <a:rPr lang="en-US" dirty="0" err="1" smtClean="0"/>
              <a:t>j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temos</a:t>
            </a:r>
            <a:r>
              <a:rPr lang="en-US" baseline="0" dirty="0" smtClean="0"/>
              <a:t> papers dos </a:t>
            </a:r>
            <a:r>
              <a:rPr lang="en-US" baseline="0" dirty="0" err="1" smtClean="0"/>
              <a:t>ultimos</a:t>
            </a:r>
            <a:r>
              <a:rPr lang="en-US" baseline="0" dirty="0" smtClean="0"/>
              <a:t> 20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trazem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temática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contribuindo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meios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medir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distribuição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igualitaria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serviços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urbanos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playgrounds, e </a:t>
            </a:r>
            <a:r>
              <a:rPr lang="en-US" baseline="0" dirty="0" err="1" smtClean="0"/>
              <a:t>parques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geoprocessamento</a:t>
            </a:r>
            <a:r>
              <a:rPr lang="en-US" baseline="0" dirty="0" smtClean="0"/>
              <a:t> e de </a:t>
            </a:r>
            <a:r>
              <a:rPr lang="en-US" baseline="0" dirty="0" err="1" smtClean="0"/>
              <a:t>técnicas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análise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espacial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algumas</a:t>
            </a:r>
            <a:r>
              <a:rPr lang="en-US" baseline="0" dirty="0" smtClean="0"/>
              <a:t> das bases </a:t>
            </a:r>
            <a:r>
              <a:rPr lang="en-US" baseline="0" dirty="0" err="1" smtClean="0"/>
              <a:t>tomadas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autores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artigo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análise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Dito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autores</a:t>
            </a:r>
            <a:r>
              <a:rPr lang="en-US" dirty="0" smtClean="0"/>
              <a:t> </a:t>
            </a:r>
            <a:r>
              <a:rPr lang="en-US" dirty="0" err="1" smtClean="0"/>
              <a:t>querem</a:t>
            </a:r>
            <a:r>
              <a:rPr lang="en-US" dirty="0" smtClean="0"/>
              <a:t> saber se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níveis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funcionais</a:t>
            </a:r>
            <a:r>
              <a:rPr lang="en-US" baseline="0" dirty="0" smtClean="0"/>
              <a:t> de areas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funcionalidade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pouco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adiante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atendem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equidade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crianças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idosos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ricos</a:t>
            </a:r>
            <a:r>
              <a:rPr lang="en-US" baseline="0" dirty="0" smtClean="0"/>
              <a:t> dada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dificuldade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deslocarem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cidades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além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pensando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necessidade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parques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proximos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se tem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habitando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Ainda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buscam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identificar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equidade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analisados</a:t>
            </a:r>
            <a:r>
              <a:rPr lang="en-US" baseline="0" dirty="0" smtClean="0"/>
              <a:t>, se </a:t>
            </a:r>
            <a:r>
              <a:rPr lang="en-US" baseline="0" dirty="0" err="1" smtClean="0"/>
              <a:t>neles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fossem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inseridas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serviços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públicos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0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Iniciamos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dados de </a:t>
            </a:r>
            <a:r>
              <a:rPr lang="en-US" baseline="0" dirty="0" err="1" smtClean="0"/>
              <a:t>entrada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natureza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socioeconomica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idosos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crianças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renda</a:t>
            </a:r>
            <a:r>
              <a:rPr lang="en-US" baseline="0" dirty="0" smtClean="0"/>
              <a:t> e a </a:t>
            </a:r>
            <a:r>
              <a:rPr lang="en-US" baseline="0" dirty="0" err="1" smtClean="0"/>
              <a:t>densidade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habitantes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conseguidaos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estatistcia</a:t>
            </a:r>
            <a:r>
              <a:rPr lang="en-US" baseline="0" dirty="0" smtClean="0"/>
              <a:t> municipal. </a:t>
            </a:r>
            <a:r>
              <a:rPr lang="en-US" baseline="0" dirty="0" err="1" smtClean="0"/>
              <a:t>Limites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barcelona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fontes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locais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polígonos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, e das </a:t>
            </a:r>
            <a:r>
              <a:rPr lang="en-US" baseline="0" dirty="0" err="1" smtClean="0"/>
              <a:t>ruas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openstreetmap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além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inseridos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autores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mencionar</a:t>
            </a:r>
            <a:r>
              <a:rPr lang="en-US" baseline="0" dirty="0" smtClean="0"/>
              <a:t> areas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considerados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parques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praças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cidade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seguida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classificam</a:t>
            </a:r>
            <a:r>
              <a:rPr lang="en-US" dirty="0" smtClean="0"/>
              <a:t> as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verdes</a:t>
            </a:r>
            <a:r>
              <a:rPr lang="en-US" dirty="0" smtClean="0"/>
              <a:t> e </a:t>
            </a:r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dirty="0" err="1" smtClean="0"/>
              <a:t>propoem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termo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níveis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funcionais</a:t>
            </a:r>
            <a:r>
              <a:rPr lang="en-US" baseline="0" dirty="0" smtClean="0"/>
              <a:t>.. 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q</a:t>
            </a:r>
            <a:r>
              <a:rPr lang="mr-IN" baseline="0" dirty="0" smtClean="0"/>
              <a:t>uanto maior a área verde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capacidade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atrair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bairros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distantes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menor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1 ha,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pensadas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publico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ate 150m, </a:t>
            </a:r>
            <a:r>
              <a:rPr lang="en-US" baseline="0" dirty="0" err="1" smtClean="0"/>
              <a:t>enquando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maiores</a:t>
            </a:r>
            <a:r>
              <a:rPr lang="en-US" baseline="0" dirty="0" smtClean="0"/>
              <a:t> de 60ha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publico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3200m.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1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recebem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residenciais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areas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globais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Propoem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analise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rede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dos dados das </a:t>
            </a:r>
            <a:r>
              <a:rPr lang="en-US" baseline="0" dirty="0" err="1" smtClean="0"/>
              <a:t>ruas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delimitar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percorrida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partindo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ás</a:t>
            </a:r>
            <a:r>
              <a:rPr lang="en-US" baseline="0" dirty="0" smtClean="0"/>
              <a:t> areas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9228-FC74-1E44-9D8E-45E4F469D2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0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9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6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A9F4-3B9A-8B45-8ABF-18258D16E868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482B-4817-EA48-AD3A-8FFAC504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39047"/>
            <a:ext cx="9144000" cy="1974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9047"/>
            <a:ext cx="77724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icrosoft Sans Serif"/>
                <a:cs typeface="Microsoft Sans Serif"/>
              </a:rPr>
              <a:t>﻿Assessing equity in the accessibility to urban green spaces according to different functional levels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9817" y="2373286"/>
            <a:ext cx="4744362" cy="47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latin typeface="Microsoft Sans Serif"/>
                <a:ea typeface="+mj-ea"/>
                <a:cs typeface="Microsoft Sans Serif"/>
              </a:rPr>
              <a:t>﻿</a:t>
            </a:r>
            <a:r>
              <a:rPr lang="en-US" sz="1400" dirty="0" err="1">
                <a:latin typeface="Microsoft Sans Serif"/>
                <a:ea typeface="+mj-ea"/>
                <a:cs typeface="Microsoft Sans Serif"/>
              </a:rPr>
              <a:t>Edorta</a:t>
            </a:r>
            <a:r>
              <a:rPr lang="en-US" sz="1400" dirty="0">
                <a:latin typeface="Microsoft Sans Serif"/>
                <a:ea typeface="+mj-ea"/>
                <a:cs typeface="Microsoft Sans Serif"/>
              </a:rPr>
              <a:t> </a:t>
            </a:r>
            <a:r>
              <a:rPr lang="en-US" sz="1400" dirty="0" err="1">
                <a:latin typeface="Microsoft Sans Serif"/>
                <a:ea typeface="+mj-ea"/>
                <a:cs typeface="Microsoft Sans Serif"/>
              </a:rPr>
              <a:t>Iraegui</a:t>
            </a:r>
            <a:r>
              <a:rPr lang="en-US" sz="1400" dirty="0">
                <a:latin typeface="Microsoft Sans Serif"/>
                <a:ea typeface="+mj-ea"/>
                <a:cs typeface="Microsoft Sans Serif"/>
              </a:rPr>
              <a:t>, Gabriela Augusto e Pedro Cabral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72" y="3481512"/>
            <a:ext cx="2260683" cy="448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2740950"/>
            <a:ext cx="4572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latin typeface="Microsoft Sans Serif"/>
                <a:ea typeface="+mj-ea"/>
                <a:cs typeface="Microsoft Sans Serif"/>
              </a:rPr>
              <a:t>﻿NOVA Information Management School (NOVA IMS), </a:t>
            </a:r>
            <a:r>
              <a:rPr lang="en-US" sz="1400" dirty="0" err="1">
                <a:latin typeface="Microsoft Sans Serif"/>
                <a:ea typeface="+mj-ea"/>
                <a:cs typeface="Microsoft Sans Serif"/>
              </a:rPr>
              <a:t>Universidade</a:t>
            </a:r>
            <a:r>
              <a:rPr lang="en-US" sz="1400" dirty="0">
                <a:latin typeface="Microsoft Sans Serif"/>
                <a:ea typeface="+mj-ea"/>
                <a:cs typeface="Microsoft Sans Serif"/>
              </a:rPr>
              <a:t> Nova de </a:t>
            </a:r>
            <a:r>
              <a:rPr lang="en-US" sz="1400" dirty="0" err="1">
                <a:latin typeface="Microsoft Sans Serif"/>
                <a:ea typeface="+mj-ea"/>
                <a:cs typeface="Microsoft Sans Serif"/>
              </a:rPr>
              <a:t>Lisboa</a:t>
            </a:r>
            <a:endParaRPr lang="en-US" sz="1400" dirty="0">
              <a:latin typeface="Microsoft Sans Serif"/>
              <a:ea typeface="+mj-ea"/>
              <a:cs typeface="Microsoft Sans Se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715" y="4474670"/>
            <a:ext cx="2859773" cy="47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Microsoft Sans Serif"/>
                <a:ea typeface="+mj-ea"/>
                <a:cs typeface="Microsoft Sans Serif"/>
              </a:rPr>
              <a:t>﻿</a:t>
            </a:r>
            <a:r>
              <a:rPr lang="en-US" sz="1400" dirty="0" smtClean="0">
                <a:latin typeface="Microsoft Sans Serif"/>
                <a:ea typeface="+mj-ea"/>
                <a:cs typeface="Microsoft Sans Serif"/>
              </a:rPr>
              <a:t>Bruno Vargas Adorno</a:t>
            </a:r>
            <a:endParaRPr lang="en-US" sz="1400" dirty="0">
              <a:latin typeface="Microsoft Sans Serif"/>
              <a:ea typeface="+mj-ea"/>
              <a:cs typeface="Microsoft Sans Serif"/>
            </a:endParaRPr>
          </a:p>
        </p:txBody>
      </p:sp>
      <p:pic>
        <p:nvPicPr>
          <p:cNvPr id="9" name="Picture 8" descr="logo_In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85" y="4095018"/>
            <a:ext cx="1289115" cy="1046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057" y="4095017"/>
            <a:ext cx="1419339" cy="10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9778" cy="5143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714587" y="361354"/>
            <a:ext cx="3214455" cy="4282681"/>
          </a:xfrm>
          <a:prstGeom prst="roundRect">
            <a:avLst/>
          </a:prstGeom>
          <a:solidFill>
            <a:srgbClr val="BFD7F1"/>
          </a:solidFill>
          <a:ln>
            <a:solidFill>
              <a:srgbClr val="7599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7620328" y="383546"/>
            <a:ext cx="1071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Residential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2520" y="991126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Neighborhood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280" y="1738123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Quarter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280" y="3054645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District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728" y="4180227"/>
            <a:ext cx="58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City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982" y="377903"/>
            <a:ext cx="853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&lt; 150m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8262" y="1008282"/>
            <a:ext cx="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400m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1934" y="1738123"/>
            <a:ext cx="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800m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8420" y="3054645"/>
            <a:ext cx="97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1600m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1914" y="4178857"/>
            <a:ext cx="102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3200m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3780117" y="4488004"/>
            <a:ext cx="2169661" cy="517289"/>
            <a:chOff x="3780117" y="4488004"/>
            <a:chExt cx="2169661" cy="517289"/>
          </a:xfrm>
        </p:grpSpPr>
        <p:sp>
          <p:nvSpPr>
            <p:cNvPr id="174" name="Rectangle 173"/>
            <p:cNvSpPr/>
            <p:nvPr/>
          </p:nvSpPr>
          <p:spPr>
            <a:xfrm>
              <a:off x="3780117" y="4644035"/>
              <a:ext cx="2169661" cy="361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183528" y="4488004"/>
              <a:ext cx="1531059" cy="31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3918161" y="4804946"/>
            <a:ext cx="319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Sans Serif"/>
                <a:cs typeface="Microsoft Sans Serif"/>
              </a:rPr>
              <a:t>Flowchart from the authors</a:t>
            </a:r>
            <a:endParaRPr lang="en-US" sz="1600" dirty="0">
              <a:latin typeface="Microsoft Sans Serif"/>
              <a:cs typeface="Microsoft Sans Serif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20412" y="-23957"/>
            <a:ext cx="290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Sans Serif"/>
                <a:cs typeface="Microsoft Sans Serif"/>
              </a:rPr>
              <a:t>Functional levels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65" name="Right Triangle 64"/>
          <p:cNvSpPr/>
          <p:nvPr/>
        </p:nvSpPr>
        <p:spPr>
          <a:xfrm>
            <a:off x="6201646" y="3879387"/>
            <a:ext cx="781747" cy="607247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/>
        </p:nvSpPr>
        <p:spPr>
          <a:xfrm>
            <a:off x="6201646" y="2687236"/>
            <a:ext cx="597672" cy="500561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Triangle 67"/>
          <p:cNvSpPr/>
          <p:nvPr/>
        </p:nvSpPr>
        <p:spPr>
          <a:xfrm>
            <a:off x="6201646" y="477685"/>
            <a:ext cx="162756" cy="158770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Triangle 69"/>
          <p:cNvSpPr/>
          <p:nvPr/>
        </p:nvSpPr>
        <p:spPr>
          <a:xfrm>
            <a:off x="6201646" y="972514"/>
            <a:ext cx="310591" cy="280494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/>
          <p:cNvSpPr/>
          <p:nvPr/>
        </p:nvSpPr>
        <p:spPr>
          <a:xfrm>
            <a:off x="6201646" y="1669834"/>
            <a:ext cx="424827" cy="367719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090057" y="2011092"/>
            <a:ext cx="1666756" cy="7541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03280" y="383546"/>
            <a:ext cx="1225762" cy="4104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2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9778" cy="5143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714587" y="361354"/>
            <a:ext cx="3214455" cy="4282681"/>
          </a:xfrm>
          <a:prstGeom prst="roundRect">
            <a:avLst/>
          </a:prstGeom>
          <a:solidFill>
            <a:srgbClr val="BFD7F1"/>
          </a:solidFill>
          <a:ln>
            <a:solidFill>
              <a:srgbClr val="7599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2090057" y="2946315"/>
            <a:ext cx="1666756" cy="7541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6201646" y="3879387"/>
            <a:ext cx="781747" cy="607247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328" y="383546"/>
            <a:ext cx="1071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Residential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2520" y="991126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Neighborhood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280" y="1738123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Quarter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280" y="3054645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District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728" y="4180227"/>
            <a:ext cx="58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City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0412" y="-23957"/>
            <a:ext cx="290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Sans Serif"/>
                <a:cs typeface="Microsoft Sans Serif"/>
              </a:rPr>
              <a:t>Network analysis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982" y="377903"/>
            <a:ext cx="853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&lt; 150m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8262" y="1008282"/>
            <a:ext cx="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400m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1934" y="1738123"/>
            <a:ext cx="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800m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8420" y="3054645"/>
            <a:ext cx="97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1600m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1914" y="4178857"/>
            <a:ext cx="102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3200m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cxnSp>
        <p:nvCxnSpPr>
          <p:cNvPr id="57" name="Straight Connector 56"/>
          <p:cNvCxnSpPr>
            <a:endCxn id="10" idx="0"/>
          </p:cNvCxnSpPr>
          <p:nvPr/>
        </p:nvCxnSpPr>
        <p:spPr>
          <a:xfrm flipH="1">
            <a:off x="6201646" y="3466487"/>
            <a:ext cx="239565" cy="4129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201646" y="3641704"/>
            <a:ext cx="726616" cy="23768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10" idx="5"/>
          </p:cNvCxnSpPr>
          <p:nvPr/>
        </p:nvCxnSpPr>
        <p:spPr>
          <a:xfrm flipH="1">
            <a:off x="6592520" y="4064715"/>
            <a:ext cx="537485" cy="118296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1"/>
          </p:cNvCxnSpPr>
          <p:nvPr/>
        </p:nvCxnSpPr>
        <p:spPr>
          <a:xfrm flipH="1" flipV="1">
            <a:off x="5752417" y="4064715"/>
            <a:ext cx="449229" cy="118296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978401" y="4286801"/>
            <a:ext cx="462810" cy="37614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954160" y="3641704"/>
            <a:ext cx="1175845" cy="42301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954160" y="3713705"/>
            <a:ext cx="162868" cy="77402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" idx="5"/>
          </p:cNvCxnSpPr>
          <p:nvPr/>
        </p:nvCxnSpPr>
        <p:spPr>
          <a:xfrm flipH="1">
            <a:off x="6500482" y="2538014"/>
            <a:ext cx="317417" cy="39950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470168" y="2396568"/>
            <a:ext cx="491766" cy="48292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122436" y="2538014"/>
            <a:ext cx="347732" cy="824408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470168" y="2396568"/>
            <a:ext cx="0" cy="48292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978401" y="2879495"/>
            <a:ext cx="983533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>
            <a:off x="6201646" y="2687236"/>
            <a:ext cx="597672" cy="500561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>
            <a:endCxn id="9" idx="1"/>
          </p:cNvCxnSpPr>
          <p:nvPr/>
        </p:nvCxnSpPr>
        <p:spPr>
          <a:xfrm flipV="1">
            <a:off x="6122436" y="2937517"/>
            <a:ext cx="79210" cy="28345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2" idx="3"/>
          </p:cNvCxnSpPr>
          <p:nvPr/>
        </p:nvCxnSpPr>
        <p:spPr>
          <a:xfrm flipH="1">
            <a:off x="6251965" y="636455"/>
            <a:ext cx="31059" cy="19709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251965" y="383546"/>
            <a:ext cx="112437" cy="2250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172459" y="449447"/>
            <a:ext cx="159011" cy="31819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6139527" y="383546"/>
            <a:ext cx="112438" cy="2250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6139527" y="608546"/>
            <a:ext cx="224875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/>
          <p:cNvSpPr/>
          <p:nvPr/>
        </p:nvSpPr>
        <p:spPr>
          <a:xfrm>
            <a:off x="6201646" y="477685"/>
            <a:ext cx="162756" cy="158770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 flipH="1">
            <a:off x="6139527" y="960181"/>
            <a:ext cx="415634" cy="18868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endCxn id="6" idx="3"/>
          </p:cNvCxnSpPr>
          <p:nvPr/>
        </p:nvCxnSpPr>
        <p:spPr>
          <a:xfrm flipH="1" flipV="1">
            <a:off x="6356942" y="1253008"/>
            <a:ext cx="198219" cy="845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6210839" y="1148865"/>
            <a:ext cx="415634" cy="18868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6383000" y="882026"/>
            <a:ext cx="0" cy="53367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6" idx="1"/>
          </p:cNvCxnSpPr>
          <p:nvPr/>
        </p:nvCxnSpPr>
        <p:spPr>
          <a:xfrm flipH="1" flipV="1">
            <a:off x="6201646" y="1112761"/>
            <a:ext cx="181354" cy="30294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210839" y="960181"/>
            <a:ext cx="415634" cy="18868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>
            <a:off x="6201646" y="972514"/>
            <a:ext cx="310591" cy="280494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 flipV="1">
            <a:off x="6117028" y="1657368"/>
            <a:ext cx="499483" cy="250645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6383000" y="1553547"/>
            <a:ext cx="26619" cy="70893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8" idx="2"/>
          </p:cNvCxnSpPr>
          <p:nvPr/>
        </p:nvCxnSpPr>
        <p:spPr>
          <a:xfrm flipH="1" flipV="1">
            <a:off x="6201646" y="2037553"/>
            <a:ext cx="414865" cy="1211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8" idx="2"/>
          </p:cNvCxnSpPr>
          <p:nvPr/>
        </p:nvCxnSpPr>
        <p:spPr>
          <a:xfrm flipV="1">
            <a:off x="6201646" y="1908013"/>
            <a:ext cx="500563" cy="1295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endCxn id="8" idx="1"/>
          </p:cNvCxnSpPr>
          <p:nvPr/>
        </p:nvCxnSpPr>
        <p:spPr>
          <a:xfrm flipH="1" flipV="1">
            <a:off x="6201646" y="1853694"/>
            <a:ext cx="1080" cy="30496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/>
          <p:cNvSpPr/>
          <p:nvPr/>
        </p:nvSpPr>
        <p:spPr>
          <a:xfrm>
            <a:off x="6201646" y="1669834"/>
            <a:ext cx="424827" cy="367719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/>
          <p:cNvGrpSpPr/>
          <p:nvPr/>
        </p:nvGrpSpPr>
        <p:grpSpPr>
          <a:xfrm>
            <a:off x="3780117" y="4488004"/>
            <a:ext cx="2169661" cy="517289"/>
            <a:chOff x="3780117" y="4488004"/>
            <a:chExt cx="2169661" cy="517289"/>
          </a:xfrm>
        </p:grpSpPr>
        <p:sp>
          <p:nvSpPr>
            <p:cNvPr id="174" name="Rectangle 173"/>
            <p:cNvSpPr/>
            <p:nvPr/>
          </p:nvSpPr>
          <p:spPr>
            <a:xfrm>
              <a:off x="3780117" y="4644035"/>
              <a:ext cx="2169661" cy="361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183528" y="4488004"/>
              <a:ext cx="1531059" cy="31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3918161" y="4804946"/>
            <a:ext cx="319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Sans Serif"/>
                <a:cs typeface="Microsoft Sans Serif"/>
              </a:rPr>
              <a:t>Flowchart from the authors</a:t>
            </a:r>
            <a:endParaRPr lang="en-US" sz="1600" dirty="0">
              <a:latin typeface="Microsoft Sans Serif"/>
              <a:cs typeface="Microsoft Sans Serif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75873" y="3856527"/>
            <a:ext cx="439506" cy="652503"/>
            <a:chOff x="6175873" y="3856527"/>
            <a:chExt cx="439506" cy="652503"/>
          </a:xfrm>
        </p:grpSpPr>
        <p:sp>
          <p:nvSpPr>
            <p:cNvPr id="20" name="Oval 19"/>
            <p:cNvSpPr/>
            <p:nvPr/>
          </p:nvSpPr>
          <p:spPr>
            <a:xfrm>
              <a:off x="6179866" y="3856527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569660" y="4160151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175873" y="4160151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187979" y="4463311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33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9778" cy="5143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714587" y="361354"/>
            <a:ext cx="3214455" cy="4282681"/>
          </a:xfrm>
          <a:prstGeom prst="roundRect">
            <a:avLst/>
          </a:prstGeom>
          <a:solidFill>
            <a:srgbClr val="FEEFBC"/>
          </a:solidFill>
          <a:ln>
            <a:solidFill>
              <a:srgbClr val="E3B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2222569" y="3798450"/>
            <a:ext cx="1383436" cy="4883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6201646" y="3879387"/>
            <a:ext cx="781747" cy="607247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328" y="383546"/>
            <a:ext cx="1071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Residential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2520" y="991126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Neighborhood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280" y="1738123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Quarter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280" y="3054645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District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728" y="4180227"/>
            <a:ext cx="58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City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0412" y="-23957"/>
            <a:ext cx="290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Sans Serif"/>
                <a:cs typeface="Microsoft Sans Serif"/>
              </a:rPr>
              <a:t>Service Areas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982" y="377903"/>
            <a:ext cx="853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&lt; 150m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8262" y="1008282"/>
            <a:ext cx="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400m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1934" y="1738123"/>
            <a:ext cx="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800m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8420" y="3054645"/>
            <a:ext cx="97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1600m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1914" y="4178857"/>
            <a:ext cx="102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3200m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39527" y="383546"/>
            <a:ext cx="224875" cy="449999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39527" y="882026"/>
            <a:ext cx="486946" cy="533677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17028" y="1553547"/>
            <a:ext cx="585181" cy="708931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78401" y="2396568"/>
            <a:ext cx="983533" cy="965854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752417" y="3466487"/>
            <a:ext cx="1377588" cy="1196456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5" idx="0"/>
            <a:endCxn id="10" idx="0"/>
          </p:cNvCxnSpPr>
          <p:nvPr/>
        </p:nvCxnSpPr>
        <p:spPr>
          <a:xfrm flipH="1">
            <a:off x="6201646" y="3466487"/>
            <a:ext cx="239565" cy="4129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7"/>
          </p:cNvCxnSpPr>
          <p:nvPr/>
        </p:nvCxnSpPr>
        <p:spPr>
          <a:xfrm flipH="1">
            <a:off x="6201646" y="3641704"/>
            <a:ext cx="726616" cy="23768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5" idx="6"/>
            <a:endCxn id="10" idx="5"/>
          </p:cNvCxnSpPr>
          <p:nvPr/>
        </p:nvCxnSpPr>
        <p:spPr>
          <a:xfrm flipH="1">
            <a:off x="6592520" y="4064715"/>
            <a:ext cx="537485" cy="118296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1"/>
            <a:endCxn id="55" idx="2"/>
          </p:cNvCxnSpPr>
          <p:nvPr/>
        </p:nvCxnSpPr>
        <p:spPr>
          <a:xfrm flipH="1" flipV="1">
            <a:off x="5752417" y="4064715"/>
            <a:ext cx="449229" cy="118296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55" idx="4"/>
          </p:cNvCxnSpPr>
          <p:nvPr/>
        </p:nvCxnSpPr>
        <p:spPr>
          <a:xfrm>
            <a:off x="5978401" y="4286801"/>
            <a:ext cx="462810" cy="37614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5" idx="6"/>
            <a:endCxn id="55" idx="1"/>
          </p:cNvCxnSpPr>
          <p:nvPr/>
        </p:nvCxnSpPr>
        <p:spPr>
          <a:xfrm flipH="1" flipV="1">
            <a:off x="5954160" y="3641704"/>
            <a:ext cx="1175845" cy="42301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5" idx="3"/>
          </p:cNvCxnSpPr>
          <p:nvPr/>
        </p:nvCxnSpPr>
        <p:spPr>
          <a:xfrm flipV="1">
            <a:off x="5954160" y="3713705"/>
            <a:ext cx="162868" cy="77402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4" idx="7"/>
            <a:endCxn id="9" idx="5"/>
          </p:cNvCxnSpPr>
          <p:nvPr/>
        </p:nvCxnSpPr>
        <p:spPr>
          <a:xfrm flipH="1">
            <a:off x="6500482" y="2538014"/>
            <a:ext cx="317417" cy="39950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54" idx="0"/>
            <a:endCxn id="54" idx="6"/>
          </p:cNvCxnSpPr>
          <p:nvPr/>
        </p:nvCxnSpPr>
        <p:spPr>
          <a:xfrm>
            <a:off x="6470168" y="2396568"/>
            <a:ext cx="491766" cy="48292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4" idx="1"/>
            <a:endCxn id="54" idx="4"/>
          </p:cNvCxnSpPr>
          <p:nvPr/>
        </p:nvCxnSpPr>
        <p:spPr>
          <a:xfrm>
            <a:off x="6122436" y="2538014"/>
            <a:ext cx="347732" cy="824408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54" idx="0"/>
          </p:cNvCxnSpPr>
          <p:nvPr/>
        </p:nvCxnSpPr>
        <p:spPr>
          <a:xfrm>
            <a:off x="6470168" y="2396568"/>
            <a:ext cx="0" cy="48292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54" idx="2"/>
            <a:endCxn id="54" idx="6"/>
          </p:cNvCxnSpPr>
          <p:nvPr/>
        </p:nvCxnSpPr>
        <p:spPr>
          <a:xfrm>
            <a:off x="5978401" y="2879495"/>
            <a:ext cx="983533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>
            <a:off x="6201646" y="2687236"/>
            <a:ext cx="597672" cy="500561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>
            <a:stCxn id="54" idx="3"/>
            <a:endCxn id="9" idx="1"/>
          </p:cNvCxnSpPr>
          <p:nvPr/>
        </p:nvCxnSpPr>
        <p:spPr>
          <a:xfrm flipV="1">
            <a:off x="6122436" y="2937517"/>
            <a:ext cx="79210" cy="28345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2" idx="3"/>
            <a:endCxn id="51" idx="4"/>
          </p:cNvCxnSpPr>
          <p:nvPr/>
        </p:nvCxnSpPr>
        <p:spPr>
          <a:xfrm flipH="1">
            <a:off x="6251965" y="636455"/>
            <a:ext cx="31059" cy="19709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51" idx="0"/>
            <a:endCxn id="51" idx="6"/>
          </p:cNvCxnSpPr>
          <p:nvPr/>
        </p:nvCxnSpPr>
        <p:spPr>
          <a:xfrm>
            <a:off x="6251965" y="383546"/>
            <a:ext cx="112437" cy="2250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1"/>
            <a:endCxn id="51" idx="5"/>
          </p:cNvCxnSpPr>
          <p:nvPr/>
        </p:nvCxnSpPr>
        <p:spPr>
          <a:xfrm>
            <a:off x="6172459" y="449447"/>
            <a:ext cx="159011" cy="31819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51" idx="0"/>
            <a:endCxn id="51" idx="2"/>
          </p:cNvCxnSpPr>
          <p:nvPr/>
        </p:nvCxnSpPr>
        <p:spPr>
          <a:xfrm flipH="1">
            <a:off x="6139527" y="383546"/>
            <a:ext cx="112438" cy="2250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51" idx="6"/>
            <a:endCxn id="51" idx="2"/>
          </p:cNvCxnSpPr>
          <p:nvPr/>
        </p:nvCxnSpPr>
        <p:spPr>
          <a:xfrm flipH="1">
            <a:off x="6139527" y="608546"/>
            <a:ext cx="224875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/>
          <p:cNvSpPr/>
          <p:nvPr/>
        </p:nvSpPr>
        <p:spPr>
          <a:xfrm>
            <a:off x="6201646" y="477685"/>
            <a:ext cx="162756" cy="158770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>
            <a:stCxn id="52" idx="7"/>
            <a:endCxn id="52" idx="2"/>
          </p:cNvCxnSpPr>
          <p:nvPr/>
        </p:nvCxnSpPr>
        <p:spPr>
          <a:xfrm flipH="1">
            <a:off x="6139527" y="960181"/>
            <a:ext cx="415634" cy="18868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52" idx="5"/>
            <a:endCxn id="6" idx="3"/>
          </p:cNvCxnSpPr>
          <p:nvPr/>
        </p:nvCxnSpPr>
        <p:spPr>
          <a:xfrm flipH="1" flipV="1">
            <a:off x="6356942" y="1253008"/>
            <a:ext cx="198219" cy="845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52" idx="3"/>
            <a:endCxn id="52" idx="6"/>
          </p:cNvCxnSpPr>
          <p:nvPr/>
        </p:nvCxnSpPr>
        <p:spPr>
          <a:xfrm flipV="1">
            <a:off x="6210839" y="1148865"/>
            <a:ext cx="415634" cy="18868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52" idx="4"/>
            <a:endCxn id="52" idx="0"/>
          </p:cNvCxnSpPr>
          <p:nvPr/>
        </p:nvCxnSpPr>
        <p:spPr>
          <a:xfrm flipV="1">
            <a:off x="6383000" y="882026"/>
            <a:ext cx="0" cy="533677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52" idx="4"/>
            <a:endCxn id="6" idx="1"/>
          </p:cNvCxnSpPr>
          <p:nvPr/>
        </p:nvCxnSpPr>
        <p:spPr>
          <a:xfrm flipH="1" flipV="1">
            <a:off x="6201646" y="1112761"/>
            <a:ext cx="181354" cy="30294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52" idx="1"/>
            <a:endCxn id="52" idx="6"/>
          </p:cNvCxnSpPr>
          <p:nvPr/>
        </p:nvCxnSpPr>
        <p:spPr>
          <a:xfrm>
            <a:off x="6210839" y="960181"/>
            <a:ext cx="415634" cy="18868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>
            <a:off x="6201646" y="972514"/>
            <a:ext cx="310591" cy="280494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>
            <a:stCxn id="53" idx="2"/>
            <a:endCxn id="53" idx="7"/>
          </p:cNvCxnSpPr>
          <p:nvPr/>
        </p:nvCxnSpPr>
        <p:spPr>
          <a:xfrm flipV="1">
            <a:off x="6117028" y="1657368"/>
            <a:ext cx="499483" cy="250645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53" idx="4"/>
          </p:cNvCxnSpPr>
          <p:nvPr/>
        </p:nvCxnSpPr>
        <p:spPr>
          <a:xfrm flipH="1" flipV="1">
            <a:off x="6383000" y="1553547"/>
            <a:ext cx="26619" cy="70893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53" idx="5"/>
            <a:endCxn id="8" idx="2"/>
          </p:cNvCxnSpPr>
          <p:nvPr/>
        </p:nvCxnSpPr>
        <p:spPr>
          <a:xfrm flipH="1" flipV="1">
            <a:off x="6201646" y="2037553"/>
            <a:ext cx="414865" cy="1211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8" idx="2"/>
            <a:endCxn id="53" idx="6"/>
          </p:cNvCxnSpPr>
          <p:nvPr/>
        </p:nvCxnSpPr>
        <p:spPr>
          <a:xfrm flipV="1">
            <a:off x="6201646" y="1908013"/>
            <a:ext cx="500563" cy="1295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53" idx="3"/>
            <a:endCxn id="8" idx="1"/>
          </p:cNvCxnSpPr>
          <p:nvPr/>
        </p:nvCxnSpPr>
        <p:spPr>
          <a:xfrm flipH="1" flipV="1">
            <a:off x="6201646" y="1853694"/>
            <a:ext cx="1080" cy="30496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/>
          <p:cNvSpPr/>
          <p:nvPr/>
        </p:nvSpPr>
        <p:spPr>
          <a:xfrm>
            <a:off x="6201646" y="1669834"/>
            <a:ext cx="424827" cy="367719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780117" y="4488004"/>
            <a:ext cx="2169661" cy="517289"/>
            <a:chOff x="3780117" y="4488004"/>
            <a:chExt cx="2169661" cy="517289"/>
          </a:xfrm>
        </p:grpSpPr>
        <p:sp>
          <p:nvSpPr>
            <p:cNvPr id="5" name="Rectangle 4"/>
            <p:cNvSpPr/>
            <p:nvPr/>
          </p:nvSpPr>
          <p:spPr>
            <a:xfrm>
              <a:off x="3780117" y="4644035"/>
              <a:ext cx="2169661" cy="361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83528" y="4488004"/>
              <a:ext cx="1531059" cy="31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918161" y="4804946"/>
            <a:ext cx="319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Sans Serif"/>
                <a:cs typeface="Microsoft Sans Serif"/>
              </a:rPr>
              <a:t>Flowchart from the authors</a:t>
            </a:r>
            <a:endParaRPr lang="en-US" sz="16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99691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9778" cy="5143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714587" y="361354"/>
            <a:ext cx="3214455" cy="4282681"/>
          </a:xfrm>
          <a:prstGeom prst="roundRect">
            <a:avLst/>
          </a:prstGeom>
          <a:solidFill>
            <a:srgbClr val="BFD7F1"/>
          </a:solidFill>
          <a:ln>
            <a:solidFill>
              <a:srgbClr val="7599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2166470" y="4361506"/>
            <a:ext cx="1514240" cy="7184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6201646" y="3879387"/>
            <a:ext cx="781747" cy="607247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328" y="383546"/>
            <a:ext cx="1071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Residential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2520" y="991126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Neighborhood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280" y="1738123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Quarter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280" y="3054645"/>
            <a:ext cx="131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District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728" y="4180227"/>
            <a:ext cx="58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City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379" y="-37860"/>
            <a:ext cx="325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Sans Serif"/>
                <a:cs typeface="Microsoft Sans Serif"/>
              </a:rPr>
              <a:t>Spatial Association Analysis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6201646" y="2687236"/>
            <a:ext cx="597672" cy="500561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>
            <a:off x="6201646" y="477685"/>
            <a:ext cx="162756" cy="158770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6201646" y="972514"/>
            <a:ext cx="310591" cy="280494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6201646" y="1669834"/>
            <a:ext cx="424827" cy="367719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780117" y="4488004"/>
            <a:ext cx="2169661" cy="517289"/>
            <a:chOff x="3780117" y="4488004"/>
            <a:chExt cx="2169661" cy="517289"/>
          </a:xfrm>
        </p:grpSpPr>
        <p:sp>
          <p:nvSpPr>
            <p:cNvPr id="5" name="Rectangle 4"/>
            <p:cNvSpPr/>
            <p:nvPr/>
          </p:nvSpPr>
          <p:spPr>
            <a:xfrm>
              <a:off x="3780117" y="4644035"/>
              <a:ext cx="2169661" cy="361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83528" y="4488004"/>
              <a:ext cx="1531059" cy="31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610816" y="436890"/>
            <a:ext cx="702235" cy="1970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61933" y="633980"/>
            <a:ext cx="351118" cy="2323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99318" y="414324"/>
            <a:ext cx="4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51718" y="566724"/>
            <a:ext cx="4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630567" y="1030569"/>
            <a:ext cx="702235" cy="1970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981684" y="1227659"/>
            <a:ext cx="351118" cy="2323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819069" y="1008003"/>
            <a:ext cx="4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71469" y="1160403"/>
            <a:ext cx="4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10816" y="1694348"/>
            <a:ext cx="702235" cy="197090"/>
          </a:xfrm>
          <a:prstGeom prst="rect">
            <a:avLst/>
          </a:prstGeom>
          <a:solidFill>
            <a:srgbClr val="FC52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961933" y="1891438"/>
            <a:ext cx="351118" cy="2323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702210" y="1671782"/>
            <a:ext cx="57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icrosoft Sans Serif"/>
                <a:cs typeface="Microsoft Sans Serif"/>
              </a:rPr>
              <a:t>5</a:t>
            </a:r>
            <a:r>
              <a:rPr lang="en-US" sz="1200" dirty="0" smtClean="0">
                <a:latin typeface="Microsoft Sans Serif"/>
                <a:cs typeface="Microsoft Sans Serif"/>
              </a:rPr>
              <a:t>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51718" y="1824182"/>
            <a:ext cx="4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10816" y="2800212"/>
            <a:ext cx="702235" cy="197090"/>
          </a:xfrm>
          <a:prstGeom prst="rect">
            <a:avLst/>
          </a:prstGeom>
          <a:solidFill>
            <a:srgbClr val="FEC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1933" y="2997302"/>
            <a:ext cx="351118" cy="2323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702210" y="2777646"/>
            <a:ext cx="57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50%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51718" y="2930046"/>
            <a:ext cx="4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610816" y="4122876"/>
            <a:ext cx="702235" cy="197090"/>
          </a:xfrm>
          <a:prstGeom prst="rect">
            <a:avLst/>
          </a:prstGeom>
          <a:solidFill>
            <a:srgbClr val="C3D69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961933" y="4319966"/>
            <a:ext cx="351118" cy="232315"/>
          </a:xfrm>
          <a:prstGeom prst="rect">
            <a:avLst/>
          </a:prstGeom>
          <a:solidFill>
            <a:srgbClr val="FC52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702210" y="4100310"/>
            <a:ext cx="57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80%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18161" y="4804946"/>
            <a:ext cx="319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Sans Serif"/>
                <a:cs typeface="Microsoft Sans Serif"/>
              </a:rPr>
              <a:t>Flowchart from the authors</a:t>
            </a:r>
            <a:endParaRPr lang="en-US" sz="1600" dirty="0">
              <a:latin typeface="Microsoft Sans Serif"/>
              <a:cs typeface="Microsoft Sans Serif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39527" y="383546"/>
            <a:ext cx="224875" cy="449999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39527" y="882026"/>
            <a:ext cx="486946" cy="533677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17028" y="1553547"/>
            <a:ext cx="585181" cy="708931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78401" y="2396568"/>
            <a:ext cx="983533" cy="965854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56989" y="4333073"/>
            <a:ext cx="702235" cy="19709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>
            <a:off x="6259698" y="646633"/>
            <a:ext cx="702235" cy="1970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80182" y="1242059"/>
            <a:ext cx="702235" cy="197090"/>
          </a:xfrm>
          <a:prstGeom prst="rect">
            <a:avLst/>
          </a:prstGeom>
          <a:solidFill>
            <a:srgbClr val="FC52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49483" y="1905599"/>
            <a:ext cx="702235" cy="1970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6235093" y="3009955"/>
            <a:ext cx="702235" cy="19709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416407" y="610703"/>
            <a:ext cx="4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icrosoft Sans Serif"/>
                <a:cs typeface="Microsoft Sans Serif"/>
              </a:rPr>
              <a:t>5</a:t>
            </a:r>
            <a:r>
              <a:rPr lang="en-US" sz="1200" dirty="0" smtClean="0">
                <a:latin typeface="Microsoft Sans Serif"/>
                <a:cs typeface="Microsoft Sans Serif"/>
              </a:rPr>
              <a:t>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11705" y="1846754"/>
            <a:ext cx="57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60%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05892" y="2948562"/>
            <a:ext cx="57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99%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45573" y="4294275"/>
            <a:ext cx="57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99%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27284" y="4275282"/>
            <a:ext cx="4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5%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752417" y="3466487"/>
            <a:ext cx="1377588" cy="1196456"/>
          </a:xfrm>
          <a:prstGeom prst="ellipse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445573" y="1215191"/>
            <a:ext cx="57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Sans Serif"/>
                <a:cs typeface="Microsoft Sans Serif"/>
              </a:rPr>
              <a:t>30%</a:t>
            </a:r>
            <a:endParaRPr lang="en-US"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97254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39058" y="283882"/>
            <a:ext cx="4258236" cy="3052672"/>
          </a:xfrm>
          <a:prstGeom prst="roundRect">
            <a:avLst/>
          </a:prstGeom>
          <a:solidFill>
            <a:srgbClr val="FFE2C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1008528" y="-85450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Sans Serif"/>
                <a:cs typeface="Microsoft Sans Serif"/>
              </a:rPr>
              <a:t>Mann-Whitney U test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51" y="656159"/>
            <a:ext cx="4169335" cy="1710194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239058" y="283882"/>
            <a:ext cx="4258236" cy="3052672"/>
          </a:xfrm>
          <a:prstGeom prst="roundRect">
            <a:avLst/>
          </a:prstGeom>
          <a:solidFill>
            <a:srgbClr val="FFE2C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" name="Rectangle 68"/>
          <p:cNvSpPr/>
          <p:nvPr/>
        </p:nvSpPr>
        <p:spPr>
          <a:xfrm>
            <a:off x="1490802" y="1451049"/>
            <a:ext cx="1724866" cy="371555"/>
          </a:xfrm>
          <a:prstGeom prst="rect">
            <a:avLst/>
          </a:prstGeom>
          <a:solidFill>
            <a:srgbClr val="FD8F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53234" y="1822604"/>
            <a:ext cx="862434" cy="433512"/>
          </a:xfrm>
          <a:prstGeom prst="rect">
            <a:avLst/>
          </a:prstGeom>
          <a:solidFill>
            <a:srgbClr val="FD8F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215668" y="917780"/>
            <a:ext cx="862434" cy="533269"/>
          </a:xfrm>
          <a:prstGeom prst="rect">
            <a:avLst/>
          </a:prstGeom>
          <a:solidFill>
            <a:srgbClr val="16920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66589" y="1822604"/>
            <a:ext cx="1486645" cy="433512"/>
          </a:xfrm>
          <a:prstGeom prst="rect">
            <a:avLst/>
          </a:prstGeom>
          <a:solidFill>
            <a:srgbClr val="F21B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195294" y="1195293"/>
            <a:ext cx="295508" cy="627311"/>
          </a:xfrm>
          <a:prstGeom prst="rect">
            <a:avLst/>
          </a:prstGeom>
          <a:solidFill>
            <a:srgbClr val="F21B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15668" y="1451049"/>
            <a:ext cx="340333" cy="1174399"/>
          </a:xfrm>
          <a:prstGeom prst="rect">
            <a:avLst/>
          </a:prstGeom>
          <a:solidFill>
            <a:srgbClr val="16920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490802" y="2256117"/>
            <a:ext cx="1724866" cy="369332"/>
          </a:xfrm>
          <a:prstGeom prst="rect">
            <a:avLst/>
          </a:prstGeom>
          <a:solidFill>
            <a:srgbClr val="FD8F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249487" y="2625447"/>
            <a:ext cx="1724866" cy="536611"/>
          </a:xfrm>
          <a:prstGeom prst="rect">
            <a:avLst/>
          </a:prstGeom>
          <a:solidFill>
            <a:srgbClr val="FD8F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90801" y="2616479"/>
            <a:ext cx="758684" cy="536611"/>
          </a:xfrm>
          <a:prstGeom prst="rect">
            <a:avLst/>
          </a:prstGeom>
          <a:solidFill>
            <a:srgbClr val="FD8F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900517" y="555657"/>
            <a:ext cx="678286" cy="907942"/>
          </a:xfrm>
          <a:prstGeom prst="rect">
            <a:avLst/>
          </a:prstGeom>
          <a:solidFill>
            <a:srgbClr val="49F04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66588" y="2267581"/>
            <a:ext cx="624213" cy="907942"/>
          </a:xfrm>
          <a:prstGeom prst="rect">
            <a:avLst/>
          </a:prstGeom>
          <a:solidFill>
            <a:srgbClr val="16920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43647" y="914660"/>
            <a:ext cx="851647" cy="907943"/>
          </a:xfrm>
          <a:prstGeom prst="rect">
            <a:avLst/>
          </a:prstGeom>
          <a:solidFill>
            <a:srgbClr val="F21B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556001" y="1442080"/>
            <a:ext cx="806822" cy="1174399"/>
          </a:xfrm>
          <a:prstGeom prst="rect">
            <a:avLst/>
          </a:prstGeom>
          <a:solidFill>
            <a:srgbClr val="16920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490801" y="403410"/>
            <a:ext cx="409716" cy="1060189"/>
          </a:xfrm>
          <a:prstGeom prst="rect">
            <a:avLst/>
          </a:prstGeom>
          <a:solidFill>
            <a:srgbClr val="49F04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578803" y="1195293"/>
            <a:ext cx="409716" cy="246787"/>
          </a:xfrm>
          <a:prstGeom prst="rect">
            <a:avLst/>
          </a:prstGeom>
          <a:solidFill>
            <a:srgbClr val="49F04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578802" y="403410"/>
            <a:ext cx="636866" cy="791883"/>
          </a:xfrm>
          <a:prstGeom prst="rect">
            <a:avLst/>
          </a:prstGeom>
          <a:solidFill>
            <a:srgbClr val="F21B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48234" y="2013057"/>
            <a:ext cx="418353" cy="791883"/>
          </a:xfrm>
          <a:prstGeom prst="rect">
            <a:avLst/>
          </a:prstGeom>
          <a:solidFill>
            <a:srgbClr val="FD8F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564517" y="1590000"/>
            <a:ext cx="1027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High access.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&gt; 3Q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38927" y="587926"/>
            <a:ext cx="1621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Medium-</a:t>
            </a:r>
          </a:p>
          <a:p>
            <a:r>
              <a:rPr lang="en-US" dirty="0" smtClean="0"/>
              <a:t>High access.</a:t>
            </a:r>
          </a:p>
          <a:p>
            <a:r>
              <a:rPr lang="en-US" dirty="0" smtClean="0"/>
              <a:t>&gt; 2Q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490801" y="2258014"/>
            <a:ext cx="17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</a:t>
            </a:r>
          </a:p>
          <a:p>
            <a:r>
              <a:rPr lang="en-US" dirty="0" smtClean="0"/>
              <a:t>-Low </a:t>
            </a:r>
          </a:p>
          <a:p>
            <a:r>
              <a:rPr lang="en-US" dirty="0" smtClean="0"/>
              <a:t>Access. &lt; 2Q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28706" y="899274"/>
            <a:ext cx="1027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Low access.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&lt; 1Q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0706" y="0"/>
            <a:ext cx="401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 and low access groups </a:t>
            </a:r>
            <a:r>
              <a:rPr lang="en-US" dirty="0" smtClean="0"/>
              <a:t>come from Boxplot quartiles definition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6180"/>
            <a:ext cx="5431048" cy="160731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16058" y="4505464"/>
            <a:ext cx="1395550" cy="539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8161" y="4804946"/>
            <a:ext cx="319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Sans Serif"/>
                <a:cs typeface="Microsoft Sans Serif"/>
              </a:rPr>
              <a:t>Flowchart from the authors</a:t>
            </a:r>
            <a:endParaRPr lang="en-US" sz="1600" dirty="0">
              <a:latin typeface="Microsoft Sans Serif"/>
              <a:cs typeface="Microsoft Sans Serif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44751" y="2513331"/>
            <a:ext cx="4398199" cy="13737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591686" y="2513330"/>
            <a:ext cx="45512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Assumption: Non-parametric test comparing two independent groups w/ </a:t>
            </a:r>
            <a:r>
              <a:rPr lang="en-US" sz="1600" dirty="0" smtClean="0">
                <a:solidFill>
                  <a:srgbClr val="FF0000"/>
                </a:solidFill>
              </a:rPr>
              <a:t>independent observations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00706" y="3175523"/>
            <a:ext cx="421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about </a:t>
            </a:r>
            <a:r>
              <a:rPr lang="en-US" b="1" dirty="0" smtClean="0"/>
              <a:t>spatial dependency </a:t>
            </a:r>
            <a:r>
              <a:rPr lang="en-US" dirty="0" smtClean="0"/>
              <a:t>of socioeconomic variables??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831" y="917780"/>
            <a:ext cx="369777" cy="3977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272" y="919370"/>
            <a:ext cx="369777" cy="39774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342" y="1511256"/>
            <a:ext cx="369777" cy="3977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533" y="1391128"/>
            <a:ext cx="369777" cy="3977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777" y="1968610"/>
            <a:ext cx="369777" cy="3977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98" y="1822604"/>
            <a:ext cx="369777" cy="3977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177" y="447459"/>
            <a:ext cx="369777" cy="3977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18" y="919370"/>
            <a:ext cx="364620" cy="3646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207" y="1830747"/>
            <a:ext cx="364620" cy="3646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554" y="1381982"/>
            <a:ext cx="364620" cy="3646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12" y="2314458"/>
            <a:ext cx="369777" cy="39774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05" y="2744511"/>
            <a:ext cx="369777" cy="3977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33779" y="4040344"/>
            <a:ext cx="2809172" cy="764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33779" y="4086629"/>
            <a:ext cx="28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Is there overall equity for each social variable?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 animBg="1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39058" y="283882"/>
            <a:ext cx="4258236" cy="3052672"/>
          </a:xfrm>
          <a:prstGeom prst="roundRect">
            <a:avLst/>
          </a:prstGeom>
          <a:solidFill>
            <a:srgbClr val="FFE2C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6180"/>
            <a:ext cx="5431048" cy="1607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1530" y="2315880"/>
            <a:ext cx="52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Microsoft Sans Serif"/>
                <a:cs typeface="Microsoft Sans Serif"/>
              </a:rPr>
              <a:t>k = </a:t>
            </a:r>
            <a:endParaRPr lang="en-US" i="1" dirty="0">
              <a:latin typeface="Microsoft Sans Serif"/>
              <a:cs typeface="Microsoft Sans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1530" y="3341350"/>
            <a:ext cx="52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Microsoft Sans Serif"/>
                <a:cs typeface="Microsoft Sans Serif"/>
              </a:rPr>
              <a:t>l = </a:t>
            </a:r>
            <a:endParaRPr lang="en-US" i="1" dirty="0">
              <a:latin typeface="Microsoft Sans Serif"/>
              <a:cs typeface="Microsoft Sans Serif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27074" y="3655866"/>
            <a:ext cx="1395550" cy="539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08528" y="-85450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Sans Serif"/>
                <a:cs typeface="Microsoft Sans Serif"/>
              </a:rPr>
              <a:t>LISA maps, bivariate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17282" y="2414210"/>
            <a:ext cx="1071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Residential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246102" y="1899039"/>
            <a:ext cx="3920154" cy="1979655"/>
            <a:chOff x="5246102" y="1899039"/>
            <a:chExt cx="3920154" cy="19796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733" y="3121121"/>
              <a:ext cx="674671" cy="7256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9514" y="3152998"/>
              <a:ext cx="725696" cy="7256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3820" y="3075310"/>
              <a:ext cx="776922" cy="7769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</a:blip>
            <a:stretch>
              <a:fillRect/>
            </a:stretch>
          </p:blipFill>
          <p:spPr>
            <a:xfrm>
              <a:off x="7063024" y="3121121"/>
              <a:ext cx="731111" cy="73111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242649" y="1930574"/>
              <a:ext cx="702235" cy="197090"/>
            </a:xfrm>
            <a:prstGeom prst="rect">
              <a:avLst/>
            </a:prstGeom>
            <a:solidFill>
              <a:srgbClr val="C3D69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593766" y="2127664"/>
              <a:ext cx="351118" cy="232315"/>
            </a:xfrm>
            <a:prstGeom prst="rect">
              <a:avLst/>
            </a:prstGeom>
            <a:solidFill>
              <a:srgbClr val="FEC0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34043" y="1908008"/>
              <a:ext cx="575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icrosoft Sans Serif"/>
                  <a:cs typeface="Microsoft Sans Serif"/>
                </a:rPr>
                <a:t>80%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55490" y="2060408"/>
              <a:ext cx="610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icrosoft Sans Serif"/>
                  <a:cs typeface="Microsoft Sans Serif"/>
                </a:rPr>
                <a:t>3</a:t>
              </a:r>
              <a:r>
                <a:rPr lang="en-US" sz="1200" dirty="0" smtClean="0">
                  <a:latin typeface="Microsoft Sans Serif"/>
                  <a:cs typeface="Microsoft Sans Serif"/>
                </a:rPr>
                <a:t>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01028" y="1922179"/>
              <a:ext cx="702235" cy="197090"/>
            </a:xfrm>
            <a:prstGeom prst="rect">
              <a:avLst/>
            </a:prstGeom>
            <a:solidFill>
              <a:srgbClr val="FEC0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52145" y="2119269"/>
              <a:ext cx="351118" cy="2323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92422" y="1899613"/>
              <a:ext cx="5752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icrosoft Sans Serif"/>
                  <a:cs typeface="Microsoft Sans Serif"/>
                </a:rPr>
                <a:t>50%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52284" y="2052013"/>
              <a:ext cx="478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icrosoft Sans Serif"/>
                  <a:cs typeface="Microsoft Sans Serif"/>
                </a:rPr>
                <a:t>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46477" y="1921605"/>
              <a:ext cx="702235" cy="197090"/>
            </a:xfrm>
            <a:prstGeom prst="rect">
              <a:avLst/>
            </a:prstGeom>
            <a:solidFill>
              <a:srgbClr val="FC525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97594" y="2118695"/>
              <a:ext cx="351118" cy="2323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37871" y="1899039"/>
              <a:ext cx="5752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icrosoft Sans Serif"/>
                  <a:cs typeface="Microsoft Sans Serif"/>
                </a:rPr>
                <a:t>5</a:t>
              </a:r>
              <a:r>
                <a:rPr lang="en-US" sz="1200" dirty="0" smtClean="0">
                  <a:latin typeface="Microsoft Sans Serif"/>
                  <a:cs typeface="Microsoft Sans Serif"/>
                </a:rPr>
                <a:t>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87379" y="2051439"/>
              <a:ext cx="478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icrosoft Sans Serif"/>
                  <a:cs typeface="Microsoft Sans Serif"/>
                </a:rPr>
                <a:t>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00264" y="1929595"/>
              <a:ext cx="702235" cy="1970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51381" y="2126685"/>
              <a:ext cx="351118" cy="2323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88766" y="1907029"/>
              <a:ext cx="478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icrosoft Sans Serif"/>
                  <a:cs typeface="Microsoft Sans Serif"/>
                </a:rPr>
                <a:t>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11284" y="2059429"/>
              <a:ext cx="478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icrosoft Sans Serif"/>
                  <a:cs typeface="Microsoft Sans Serif"/>
                </a:rPr>
                <a:t>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46102" y="1930574"/>
              <a:ext cx="702235" cy="1970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97219" y="2127664"/>
              <a:ext cx="351118" cy="2323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34604" y="1908008"/>
              <a:ext cx="478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icrosoft Sans Serif"/>
                  <a:cs typeface="Microsoft Sans Serif"/>
                </a:rPr>
                <a:t>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57122" y="2060408"/>
              <a:ext cx="478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icrosoft Sans Serif"/>
                  <a:cs typeface="Microsoft Sans Serif"/>
                </a:rPr>
                <a:t>0%</a:t>
              </a:r>
              <a:endParaRPr lang="en-US" sz="1200" dirty="0">
                <a:latin typeface="Microsoft Sans Serif"/>
                <a:cs typeface="Microsoft Sans Serif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81388" y="2714335"/>
              <a:ext cx="1316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icrosoft Sans Serif"/>
                  <a:cs typeface="Microsoft Sans Serif"/>
                </a:rPr>
                <a:t>Neighborhood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61514" y="2406558"/>
              <a:ext cx="890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icrosoft Sans Serif"/>
                  <a:cs typeface="Microsoft Sans Serif"/>
                </a:rPr>
                <a:t>Quarter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8678" y="2714335"/>
              <a:ext cx="902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icrosoft Sans Serif"/>
                  <a:cs typeface="Microsoft Sans Serif"/>
                </a:rPr>
                <a:t>District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23228" y="2365966"/>
              <a:ext cx="624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icrosoft Sans Serif"/>
                  <a:cs typeface="Microsoft Sans Serif"/>
                </a:rPr>
                <a:t>City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547791" y="2482912"/>
              <a:ext cx="0" cy="23907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44897" y="2482912"/>
              <a:ext cx="0" cy="23907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556001" y="1767256"/>
            <a:ext cx="102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High- High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18161" y="4804946"/>
            <a:ext cx="319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Sans Serif"/>
                <a:cs typeface="Microsoft Sans Serif"/>
              </a:rPr>
              <a:t>Flowchart from the authors</a:t>
            </a:r>
            <a:endParaRPr lang="en-US" sz="1600" dirty="0">
              <a:latin typeface="Microsoft Sans Serif"/>
              <a:cs typeface="Microsoft Sans Serif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334437" y="3162058"/>
            <a:ext cx="2459698" cy="716636"/>
          </a:xfrm>
          <a:prstGeom prst="rect">
            <a:avLst/>
          </a:prstGeom>
          <a:noFill/>
          <a:ln>
            <a:solidFill>
              <a:srgbClr val="F21B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006151" y="208062"/>
            <a:ext cx="3583759" cy="1387906"/>
            <a:chOff x="4985378" y="436128"/>
            <a:chExt cx="3583759" cy="13879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65058" y="436128"/>
              <a:ext cx="3504079" cy="1266947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985378" y="1516257"/>
              <a:ext cx="1714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Xiao et al. (2017) </a:t>
              </a:r>
              <a:endParaRPr lang="en-US" sz="1400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6601415" y="4040344"/>
            <a:ext cx="2541535" cy="7646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772566" y="4086629"/>
            <a:ext cx="237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 Where could equity be improved?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93591" y="1195293"/>
            <a:ext cx="48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/n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15352" y="0"/>
            <a:ext cx="4288467" cy="1788469"/>
            <a:chOff x="5557007" y="267316"/>
            <a:chExt cx="3586993" cy="13733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57007" y="267316"/>
              <a:ext cx="2987385" cy="137330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29721" y="1214242"/>
              <a:ext cx="1714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Anselin</a:t>
              </a:r>
              <a:r>
                <a:rPr lang="en-US" sz="1400" dirty="0"/>
                <a:t> </a:t>
              </a:r>
              <a:r>
                <a:rPr lang="en-US" sz="1400" dirty="0" smtClean="0"/>
                <a:t>et al. (2002) 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3647" y="403410"/>
            <a:ext cx="4019176" cy="2772113"/>
            <a:chOff x="343647" y="403410"/>
            <a:chExt cx="4019176" cy="2772113"/>
          </a:xfrm>
        </p:grpSpPr>
        <p:sp>
          <p:nvSpPr>
            <p:cNvPr id="5" name="Rectangle 4"/>
            <p:cNvSpPr/>
            <p:nvPr/>
          </p:nvSpPr>
          <p:spPr>
            <a:xfrm>
              <a:off x="1490802" y="1451049"/>
              <a:ext cx="1724866" cy="371555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53234" y="1822604"/>
              <a:ext cx="862434" cy="433512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15668" y="917780"/>
              <a:ext cx="862434" cy="53326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6589" y="1822604"/>
              <a:ext cx="1486645" cy="433512"/>
            </a:xfrm>
            <a:prstGeom prst="rect">
              <a:avLst/>
            </a:prstGeom>
            <a:solidFill>
              <a:srgbClr val="0100F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95294" y="1195293"/>
              <a:ext cx="295508" cy="627311"/>
            </a:xfrm>
            <a:prstGeom prst="rect">
              <a:avLst/>
            </a:prstGeom>
            <a:solidFill>
              <a:srgbClr val="0100F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5668" y="1451049"/>
              <a:ext cx="340333" cy="11743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90802" y="2256117"/>
              <a:ext cx="1724866" cy="369332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49487" y="2625447"/>
              <a:ext cx="1724866" cy="536611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90801" y="2616479"/>
              <a:ext cx="758684" cy="536611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0517" y="555657"/>
              <a:ext cx="678286" cy="907942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6588" y="2267581"/>
              <a:ext cx="624213" cy="907942"/>
            </a:xfrm>
            <a:prstGeom prst="rect">
              <a:avLst/>
            </a:prstGeom>
            <a:solidFill>
              <a:srgbClr val="FD818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3647" y="914660"/>
              <a:ext cx="851647" cy="907943"/>
            </a:xfrm>
            <a:prstGeom prst="rect">
              <a:avLst/>
            </a:prstGeom>
            <a:solidFill>
              <a:srgbClr val="0100F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556001" y="1442080"/>
              <a:ext cx="806822" cy="11743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90801" y="403410"/>
              <a:ext cx="409716" cy="1060189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78803" y="1195293"/>
              <a:ext cx="409716" cy="246787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78802" y="403410"/>
              <a:ext cx="636866" cy="791883"/>
            </a:xfrm>
            <a:prstGeom prst="rect">
              <a:avLst/>
            </a:prstGeom>
            <a:solidFill>
              <a:srgbClr val="8081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8234" y="2013057"/>
              <a:ext cx="418353" cy="791883"/>
            </a:xfrm>
            <a:prstGeom prst="rect">
              <a:avLst/>
            </a:prstGeom>
            <a:solidFill>
              <a:srgbClr val="EBE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26507" y="481893"/>
              <a:ext cx="851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Low - High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66587" y="2422958"/>
              <a:ext cx="851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High -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Low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3647" y="1010627"/>
              <a:ext cx="851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Low- Low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2468091" y="305245"/>
            <a:ext cx="910063" cy="890048"/>
          </a:xfrm>
          <a:prstGeom prst="rect">
            <a:avLst/>
          </a:prstGeom>
          <a:noFill/>
          <a:ln>
            <a:solidFill>
              <a:srgbClr val="F21B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7879011" y="3152998"/>
            <a:ext cx="751283" cy="699234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85231" y="766909"/>
            <a:ext cx="1205571" cy="1500671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492337" y="1609786"/>
            <a:ext cx="85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High -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High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4" grpId="1"/>
      <p:bldP spid="17" grpId="0"/>
      <p:bldP spid="17" grpId="1"/>
      <p:bldP spid="50" grpId="0"/>
      <p:bldP spid="74" grpId="0" animBg="1"/>
      <p:bldP spid="19" grpId="0"/>
      <p:bldP spid="126" grpId="0" animBg="1"/>
      <p:bldP spid="127" grpId="0" animBg="1"/>
      <p:bldP spid="1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39047"/>
            <a:ext cx="9144000" cy="1974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306"/>
            <a:ext cx="77724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icrosoft Sans Serif"/>
                <a:cs typeface="Microsoft Sans Serif"/>
              </a:rPr>
              <a:t>3. CASE STUDY: Barcelona</a:t>
            </a:r>
            <a:r>
              <a:rPr lang="en-US" sz="2400" b="1" dirty="0">
                <a:latin typeface="Microsoft Sans Serif"/>
                <a:cs typeface="Microsoft Sans Serif"/>
              </a:rPr>
              <a:t/>
            </a:r>
            <a:br>
              <a:rPr lang="en-US" sz="2400" b="1" dirty="0">
                <a:latin typeface="Microsoft Sans Serif"/>
                <a:cs typeface="Microsoft Sans Serif"/>
              </a:rPr>
            </a:br>
            <a:r>
              <a:rPr lang="en-US" sz="2400" b="1" dirty="0" smtClean="0">
                <a:latin typeface="Microsoft Sans Serif"/>
                <a:cs typeface="Microsoft Sans Serif"/>
              </a:rPr>
              <a:t>Visualizing data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7646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98342" y="29882"/>
            <a:ext cx="5477930" cy="5143500"/>
            <a:chOff x="0" y="0"/>
            <a:chExt cx="5477930" cy="51435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5181838" cy="5143500"/>
              <a:chOff x="0" y="0"/>
              <a:chExt cx="5181838" cy="51435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152508" cy="51435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700241" y="1603169"/>
                <a:ext cx="763373" cy="589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88496" y="1603169"/>
                <a:ext cx="763373" cy="687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52641" y="1755569"/>
                <a:ext cx="763373" cy="589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52641" y="4165553"/>
                <a:ext cx="763373" cy="589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18465" y="4165553"/>
                <a:ext cx="763373" cy="72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0242" y="1693617"/>
              <a:ext cx="1316764" cy="9989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8496" y="1693617"/>
              <a:ext cx="1143505" cy="99892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2641" y="4091665"/>
              <a:ext cx="1059465" cy="9989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8465" y="4091665"/>
              <a:ext cx="1059465" cy="9989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201" y="2675794"/>
              <a:ext cx="527940" cy="5678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6828" y="2674903"/>
              <a:ext cx="593025" cy="5930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841" y="0"/>
              <a:ext cx="591113" cy="591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</a:blip>
            <a:stretch>
              <a:fillRect/>
            </a:stretch>
          </p:blipFill>
          <p:spPr>
            <a:xfrm>
              <a:off x="2546550" y="0"/>
              <a:ext cx="731111" cy="73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98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63" y="0"/>
            <a:ext cx="5332161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967" t="51203" r="21197"/>
          <a:stretch/>
        </p:blipFill>
        <p:spPr>
          <a:xfrm>
            <a:off x="6075935" y="1069046"/>
            <a:ext cx="2763977" cy="2509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117" y="1739210"/>
            <a:ext cx="813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Microsoft Sans Serif"/>
                <a:cs typeface="Microsoft Sans Serif"/>
              </a:rPr>
              <a:t>Max. </a:t>
            </a:r>
            <a:r>
              <a:rPr lang="en-US" sz="800" dirty="0" err="1" smtClean="0">
                <a:latin typeface="Microsoft Sans Serif"/>
                <a:cs typeface="Microsoft Sans Serif"/>
              </a:rPr>
              <a:t>dist</a:t>
            </a:r>
            <a:r>
              <a:rPr lang="en-US" sz="800" dirty="0" smtClean="0">
                <a:latin typeface="Microsoft Sans Serif"/>
                <a:cs typeface="Microsoft Sans Serif"/>
              </a:rPr>
              <a:t> = 150 m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Min. size = 0.1 ha</a:t>
            </a:r>
            <a:endParaRPr lang="en-US" sz="800" dirty="0">
              <a:latin typeface="Microsoft Sans Serif"/>
              <a:cs typeface="Microsoft Sans Serif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16209" y="1738711"/>
            <a:ext cx="813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Microsoft Sans Serif"/>
                <a:cs typeface="Microsoft Sans Serif"/>
              </a:rPr>
              <a:t>Max. </a:t>
            </a:r>
            <a:r>
              <a:rPr lang="en-US" sz="800" dirty="0" err="1" smtClean="0">
                <a:latin typeface="Microsoft Sans Serif"/>
                <a:cs typeface="Microsoft Sans Serif"/>
              </a:rPr>
              <a:t>dist</a:t>
            </a:r>
            <a:r>
              <a:rPr lang="en-US" sz="800" dirty="0" smtClean="0">
                <a:latin typeface="Microsoft Sans Serif"/>
                <a:cs typeface="Microsoft Sans Serif"/>
              </a:rPr>
              <a:t> = 400 m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Min. size = 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1 ha</a:t>
            </a:r>
            <a:endParaRPr lang="en-US" sz="800" dirty="0">
              <a:latin typeface="Microsoft Sans Serif"/>
              <a:cs typeface="Microsoft Sans Serif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117" y="4169720"/>
            <a:ext cx="813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Microsoft Sans Serif"/>
                <a:cs typeface="Microsoft Sans Serif"/>
              </a:rPr>
              <a:t>Max. </a:t>
            </a:r>
            <a:r>
              <a:rPr lang="en-US" sz="800" dirty="0" err="1" smtClean="0">
                <a:latin typeface="Microsoft Sans Serif"/>
                <a:cs typeface="Microsoft Sans Serif"/>
              </a:rPr>
              <a:t>dist</a:t>
            </a:r>
            <a:r>
              <a:rPr lang="en-US" sz="800" dirty="0" smtClean="0">
                <a:latin typeface="Microsoft Sans Serif"/>
                <a:cs typeface="Microsoft Sans Serif"/>
              </a:rPr>
              <a:t> = 800 m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Min. size = 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5 ha</a:t>
            </a:r>
            <a:endParaRPr lang="en-US" sz="800" dirty="0">
              <a:latin typeface="Microsoft Sans Serif"/>
              <a:cs typeface="Microsoft Sans Serif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16209" y="4169720"/>
            <a:ext cx="813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Microsoft Sans Serif"/>
                <a:cs typeface="Microsoft Sans Serif"/>
              </a:rPr>
              <a:t>Max. </a:t>
            </a:r>
            <a:r>
              <a:rPr lang="en-US" sz="800" dirty="0" err="1" smtClean="0">
                <a:latin typeface="Microsoft Sans Serif"/>
                <a:cs typeface="Microsoft Sans Serif"/>
              </a:rPr>
              <a:t>dist</a:t>
            </a:r>
            <a:r>
              <a:rPr lang="en-US" sz="800" dirty="0" smtClean="0">
                <a:latin typeface="Microsoft Sans Serif"/>
                <a:cs typeface="Microsoft Sans Serif"/>
              </a:rPr>
              <a:t> = 1600 m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Min. size = 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30 ha</a:t>
            </a:r>
            <a:endParaRPr lang="en-US" sz="800" dirty="0">
              <a:latin typeface="Microsoft Sans Serif"/>
              <a:cs typeface="Microsoft Sans Se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5343" y="2605145"/>
            <a:ext cx="813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Microsoft Sans Serif"/>
                <a:cs typeface="Microsoft Sans Serif"/>
              </a:rPr>
              <a:t>Max. </a:t>
            </a:r>
            <a:r>
              <a:rPr lang="en-US" sz="800" dirty="0" err="1" smtClean="0">
                <a:latin typeface="Microsoft Sans Serif"/>
                <a:cs typeface="Microsoft Sans Serif"/>
              </a:rPr>
              <a:t>dist</a:t>
            </a:r>
            <a:r>
              <a:rPr lang="en-US" sz="800" dirty="0" smtClean="0">
                <a:latin typeface="Microsoft Sans Serif"/>
                <a:cs typeface="Microsoft Sans Serif"/>
              </a:rPr>
              <a:t> = 3200 m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Min. size = </a:t>
            </a:r>
          </a:p>
          <a:p>
            <a:r>
              <a:rPr lang="en-US" sz="800" dirty="0" smtClean="0">
                <a:latin typeface="Microsoft Sans Serif"/>
                <a:cs typeface="Microsoft Sans Serif"/>
              </a:rPr>
              <a:t>60 ha</a:t>
            </a:r>
            <a:endParaRPr lang="en-US" sz="8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434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39047"/>
            <a:ext cx="9144000" cy="1974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306"/>
            <a:ext cx="77724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icrosoft Sans Serif"/>
                <a:cs typeface="Microsoft Sans Serif"/>
              </a:rPr>
              <a:t>1</a:t>
            </a:r>
            <a:r>
              <a:rPr lang="en-US" sz="2400" b="1" baseline="30000" dirty="0" smtClean="0">
                <a:latin typeface="Microsoft Sans Serif"/>
                <a:cs typeface="Microsoft Sans Serif"/>
              </a:rPr>
              <a:t>st</a:t>
            </a:r>
            <a:r>
              <a:rPr lang="en-US" sz="2400" b="1" dirty="0" smtClean="0">
                <a:latin typeface="Microsoft Sans Serif"/>
                <a:cs typeface="Microsoft Sans Serif"/>
              </a:rPr>
              <a:t>: </a:t>
            </a:r>
            <a:r>
              <a:rPr lang="en-US" sz="2400" dirty="0" smtClean="0"/>
              <a:t> Is there overall equity in the UGS accessibility for each social variable?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897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39047"/>
            <a:ext cx="9144000" cy="1974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306"/>
            <a:ext cx="77724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icrosoft Sans Serif"/>
                <a:cs typeface="Microsoft Sans Serif"/>
              </a:rPr>
              <a:t>1. INTRODUCTION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97160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0"/>
            <a:ext cx="8336992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928" y="832158"/>
            <a:ext cx="8017080" cy="845752"/>
          </a:xfrm>
          <a:prstGeom prst="rect">
            <a:avLst/>
          </a:prstGeom>
          <a:noFill/>
          <a:ln>
            <a:solidFill>
              <a:srgbClr val="169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2928" y="3261732"/>
            <a:ext cx="8017080" cy="759664"/>
          </a:xfrm>
          <a:prstGeom prst="rect">
            <a:avLst/>
          </a:prstGeom>
          <a:noFill/>
          <a:ln>
            <a:solidFill>
              <a:srgbClr val="169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2928" y="4021395"/>
            <a:ext cx="8017080" cy="886884"/>
          </a:xfrm>
          <a:prstGeom prst="rect">
            <a:avLst/>
          </a:prstGeom>
          <a:noFill/>
          <a:ln>
            <a:solidFill>
              <a:srgbClr val="169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82353" y="3974353"/>
            <a:ext cx="657412" cy="239059"/>
          </a:xfrm>
          <a:prstGeom prst="ellipse">
            <a:avLst/>
          </a:prstGeom>
          <a:noFill/>
          <a:ln>
            <a:solidFill>
              <a:srgbClr val="F21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82353" y="4395695"/>
            <a:ext cx="657412" cy="239059"/>
          </a:xfrm>
          <a:prstGeom prst="ellipse">
            <a:avLst/>
          </a:prstGeom>
          <a:noFill/>
          <a:ln>
            <a:solidFill>
              <a:srgbClr val="F21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44731" y="406957"/>
            <a:ext cx="1131324" cy="42520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6046" y="406957"/>
            <a:ext cx="1047339" cy="425201"/>
          </a:xfrm>
          <a:prstGeom prst="ellipse">
            <a:avLst/>
          </a:prstGeom>
          <a:noFill/>
          <a:ln>
            <a:solidFill>
              <a:srgbClr val="F21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17222" y="406957"/>
            <a:ext cx="642785" cy="4501322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44030" y="1075765"/>
            <a:ext cx="6615977" cy="239060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44030" y="3434223"/>
            <a:ext cx="6615978" cy="239060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4030" y="3851668"/>
            <a:ext cx="6576244" cy="155492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44030" y="4030465"/>
            <a:ext cx="6615978" cy="19862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44030" y="4395695"/>
            <a:ext cx="6615978" cy="239059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2934" y="1075765"/>
            <a:ext cx="657412" cy="2390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66627" y="3439459"/>
            <a:ext cx="1026311" cy="2390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42933" y="3827930"/>
            <a:ext cx="740529" cy="2390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6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4" grpId="0" animBg="1"/>
      <p:bldP spid="22" grpId="0" animBg="1"/>
      <p:bldP spid="11" grpId="0" animBg="1"/>
      <p:bldP spid="12" grpId="0" animBg="1"/>
      <p:bldP spid="5" grpId="0" animBg="1"/>
      <p:bldP spid="15" grpId="0" animBg="1"/>
      <p:bldP spid="16" grpId="0" animBg="1"/>
      <p:bldP spid="17" grpId="0" animBg="1"/>
      <p:bldP spid="21" grpId="0" animBg="1"/>
      <p:bldP spid="23" grpId="0" animBg="1"/>
      <p:bldP spid="9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39047"/>
            <a:ext cx="9144000" cy="1974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306"/>
            <a:ext cx="77724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icrosoft Sans Serif"/>
                <a:cs typeface="Microsoft Sans Serif"/>
              </a:rPr>
              <a:t>2</a:t>
            </a:r>
            <a:r>
              <a:rPr lang="en-US" sz="2400" b="1" baseline="30000" dirty="0" smtClean="0">
                <a:latin typeface="Microsoft Sans Serif"/>
                <a:cs typeface="Microsoft Sans Serif"/>
              </a:rPr>
              <a:t>nd</a:t>
            </a:r>
            <a:r>
              <a:rPr lang="en-US" sz="2400" b="1" dirty="0" smtClean="0">
                <a:latin typeface="Microsoft Sans Serif"/>
                <a:cs typeface="Microsoft Sans Serif"/>
              </a:rPr>
              <a:t>:   </a:t>
            </a:r>
            <a:r>
              <a:rPr lang="en-US" sz="2400" b="1" dirty="0">
                <a:latin typeface="Microsoft Sans Serif"/>
                <a:cs typeface="Microsoft Sans Serif"/>
              </a:rPr>
              <a:t>Where could equity be </a:t>
            </a:r>
            <a:r>
              <a:rPr lang="en-US" sz="2400" b="1" dirty="0" smtClean="0">
                <a:latin typeface="Microsoft Sans Serif"/>
                <a:cs typeface="Microsoft Sans Serif"/>
              </a:rPr>
              <a:t>improved?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58593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09" y="844902"/>
            <a:ext cx="7575491" cy="1854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933" y="1882114"/>
            <a:ext cx="527940" cy="56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809" y="1797155"/>
            <a:ext cx="593025" cy="593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664" y="1799067"/>
            <a:ext cx="591113" cy="591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3272206" y="1797155"/>
            <a:ext cx="731111" cy="7311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40" r="49828"/>
          <a:stretch/>
        </p:blipFill>
        <p:spPr>
          <a:xfrm>
            <a:off x="-29881" y="3300622"/>
            <a:ext cx="1867566" cy="1783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5434" y="3300622"/>
            <a:ext cx="3699440" cy="18428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4874" y="3300622"/>
            <a:ext cx="3699439" cy="18428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099777" y="119529"/>
            <a:ext cx="6918631" cy="646331"/>
            <a:chOff x="2099777" y="119529"/>
            <a:chExt cx="6918631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2099777" y="119529"/>
              <a:ext cx="1016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Microsoft Sans Serif"/>
                  <a:cs typeface="Microsoft Sans Serif"/>
                </a:rPr>
                <a:t>Income</a:t>
              </a:r>
            </a:p>
            <a:p>
              <a:pPr algn="ctr"/>
              <a:endParaRPr lang="en-US" dirty="0">
                <a:latin typeface="Microsoft Sans Serif"/>
                <a:cs typeface="Microsoft Sans Serif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3449" y="119529"/>
              <a:ext cx="1025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Microsoft Sans Serif"/>
                  <a:cs typeface="Microsoft Sans Serif"/>
                </a:rPr>
                <a:t>Pop. </a:t>
              </a:r>
            </a:p>
            <a:p>
              <a:pPr algn="ctr"/>
              <a:r>
                <a:rPr lang="en-US" dirty="0" smtClean="0">
                  <a:latin typeface="Microsoft Sans Serif"/>
                  <a:cs typeface="Microsoft Sans Serif"/>
                </a:rPr>
                <a:t>density</a:t>
              </a:r>
              <a:endParaRPr lang="en-US" dirty="0">
                <a:latin typeface="Microsoft Sans Serif"/>
                <a:cs typeface="Microsoft Sans Serif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77602" y="119529"/>
              <a:ext cx="1025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Microsoft Sans Serif"/>
                  <a:cs typeface="Microsoft Sans Serif"/>
                </a:rPr>
                <a:t>Pop. </a:t>
              </a:r>
            </a:p>
            <a:p>
              <a:pPr algn="ctr"/>
              <a:r>
                <a:rPr lang="en-US" dirty="0" smtClean="0">
                  <a:latin typeface="Microsoft Sans Serif"/>
                  <a:cs typeface="Microsoft Sans Serif"/>
                </a:rPr>
                <a:t>&lt; 15 </a:t>
              </a:r>
              <a:endParaRPr lang="en-US" dirty="0">
                <a:latin typeface="Microsoft Sans Serif"/>
                <a:cs typeface="Microsoft Sans Serif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92834" y="119529"/>
              <a:ext cx="1025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Microsoft Sans Serif"/>
                  <a:cs typeface="Microsoft Sans Serif"/>
                </a:rPr>
                <a:t>Pop. </a:t>
              </a:r>
            </a:p>
            <a:p>
              <a:pPr algn="ctr"/>
              <a:r>
                <a:rPr lang="en-US" dirty="0" smtClean="0">
                  <a:latin typeface="Microsoft Sans Serif"/>
                  <a:cs typeface="Microsoft Sans Serif"/>
                </a:rPr>
                <a:t>&gt; 65</a:t>
              </a:r>
              <a:endParaRPr lang="en-US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4471" y="2664643"/>
            <a:ext cx="12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Residential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72206" y="492725"/>
            <a:ext cx="0" cy="368996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79023" y="492725"/>
            <a:ext cx="0" cy="368996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38510" y="492725"/>
            <a:ext cx="0" cy="368996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-29881" y="492725"/>
            <a:ext cx="1756382" cy="792586"/>
            <a:chOff x="0" y="139164"/>
            <a:chExt cx="1756382" cy="79258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/>
            <a:srcRect r="37085"/>
            <a:stretch/>
          </p:blipFill>
          <p:spPr>
            <a:xfrm>
              <a:off x="20683" y="139164"/>
              <a:ext cx="1735699" cy="39267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1"/>
            <a:srcRect l="65476" t="50000" r="-28391" b="-50000"/>
            <a:stretch/>
          </p:blipFill>
          <p:spPr>
            <a:xfrm>
              <a:off x="0" y="539074"/>
              <a:ext cx="1735699" cy="392676"/>
            </a:xfrm>
            <a:prstGeom prst="rect">
              <a:avLst/>
            </a:prstGeom>
          </p:spPr>
        </p:pic>
      </p:grpSp>
      <p:sp>
        <p:nvSpPr>
          <p:cNvPr id="42" name="4-Point Star 41"/>
          <p:cNvSpPr/>
          <p:nvPr/>
        </p:nvSpPr>
        <p:spPr>
          <a:xfrm>
            <a:off x="974339" y="3300622"/>
            <a:ext cx="164214" cy="198537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-Point Star 42"/>
          <p:cNvSpPr/>
          <p:nvPr/>
        </p:nvSpPr>
        <p:spPr>
          <a:xfrm>
            <a:off x="574763" y="3640141"/>
            <a:ext cx="164214" cy="198537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12500" y="3416227"/>
            <a:ext cx="503591" cy="1261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26842" y="3635214"/>
            <a:ext cx="420853" cy="2229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954706" y="3642213"/>
            <a:ext cx="383167" cy="39292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85008" y="3449073"/>
            <a:ext cx="383167" cy="18614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4-Point Star 50"/>
          <p:cNvSpPr/>
          <p:nvPr/>
        </p:nvSpPr>
        <p:spPr>
          <a:xfrm>
            <a:off x="1005695" y="3693691"/>
            <a:ext cx="45719" cy="4571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4-Point Star 51"/>
          <p:cNvSpPr/>
          <p:nvPr/>
        </p:nvSpPr>
        <p:spPr>
          <a:xfrm>
            <a:off x="2779829" y="833226"/>
            <a:ext cx="164214" cy="198537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4-Point Star 53"/>
          <p:cNvSpPr/>
          <p:nvPr/>
        </p:nvSpPr>
        <p:spPr>
          <a:xfrm>
            <a:off x="6603961" y="793366"/>
            <a:ext cx="164214" cy="198537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4-Point Star 54"/>
          <p:cNvSpPr/>
          <p:nvPr/>
        </p:nvSpPr>
        <p:spPr>
          <a:xfrm>
            <a:off x="8298770" y="1067814"/>
            <a:ext cx="164214" cy="198537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4-Point Star 36"/>
          <p:cNvSpPr/>
          <p:nvPr/>
        </p:nvSpPr>
        <p:spPr>
          <a:xfrm>
            <a:off x="4661897" y="1266351"/>
            <a:ext cx="65264" cy="4963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9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2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39047"/>
            <a:ext cx="9144000" cy="1974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306"/>
            <a:ext cx="77724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icrosoft Sans Serif"/>
                <a:cs typeface="Microsoft Sans Serif"/>
              </a:rPr>
              <a:t>4. Concluding Remarks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7138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63884" y="0"/>
            <a:ext cx="4580116" cy="512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" y="0"/>
            <a:ext cx="4530368" cy="51435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563884" y="3925380"/>
            <a:ext cx="4580116" cy="1587095"/>
            <a:chOff x="4563884" y="3925380"/>
            <a:chExt cx="4580116" cy="1587095"/>
          </a:xfrm>
        </p:grpSpPr>
        <p:sp>
          <p:nvSpPr>
            <p:cNvPr id="13" name="Rectangle 12"/>
            <p:cNvSpPr/>
            <p:nvPr/>
          </p:nvSpPr>
          <p:spPr>
            <a:xfrm>
              <a:off x="4563884" y="3925380"/>
              <a:ext cx="4580116" cy="120243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0333" y="4035147"/>
              <a:ext cx="424864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rgbClr val="FF0000"/>
                  </a:solidFill>
                  <a:latin typeface="Microsoft Sans Serif"/>
                  <a:cs typeface="Microsoft Sans Serif"/>
                </a:rPr>
                <a:t>Caution! 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dirty="0">
                  <a:latin typeface="Microsoft Sans Serif"/>
                  <a:cs typeface="Microsoft Sans Serif"/>
                </a:rPr>
                <a:t>Association between Ki and </a:t>
              </a:r>
              <a:r>
                <a:rPr lang="en-US" dirty="0" err="1">
                  <a:latin typeface="Microsoft Sans Serif"/>
                  <a:cs typeface="Microsoft Sans Serif"/>
                </a:rPr>
                <a:t>Lj-neighbours</a:t>
              </a:r>
              <a:endParaRPr lang="en-US" dirty="0">
                <a:latin typeface="Microsoft Sans Serif"/>
                <a:cs typeface="Microsoft Sans Serif"/>
              </a:endParaRPr>
            </a:p>
            <a:p>
              <a:endParaRPr lang="en-US" dirty="0">
                <a:latin typeface="Microsoft Sans Serif"/>
                <a:cs typeface="Microsoft Sans Serif"/>
              </a:endParaRPr>
            </a:p>
            <a:p>
              <a:endParaRPr lang="en-US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63884" y="558525"/>
            <a:ext cx="4580116" cy="646331"/>
            <a:chOff x="4563884" y="1439570"/>
            <a:chExt cx="4580116" cy="646331"/>
          </a:xfrm>
        </p:grpSpPr>
        <p:sp>
          <p:nvSpPr>
            <p:cNvPr id="10" name="Rectangle 9"/>
            <p:cNvSpPr/>
            <p:nvPr/>
          </p:nvSpPr>
          <p:spPr>
            <a:xfrm>
              <a:off x="4563884" y="1475866"/>
              <a:ext cx="4580116" cy="5995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333" y="1439570"/>
              <a:ext cx="4248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Microsoft Sans Serif"/>
                  <a:cs typeface="Microsoft Sans Serif"/>
                </a:rPr>
                <a:t>Suggest inequalities not perceived by Mann-Whitney U test</a:t>
              </a:r>
              <a:endParaRPr lang="en-US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3884" y="1616609"/>
            <a:ext cx="4580116" cy="599535"/>
            <a:chOff x="4563884" y="1616609"/>
            <a:chExt cx="4580116" cy="599535"/>
          </a:xfrm>
        </p:grpSpPr>
        <p:sp>
          <p:nvSpPr>
            <p:cNvPr id="12" name="Rectangle 11"/>
            <p:cNvSpPr/>
            <p:nvPr/>
          </p:nvSpPr>
          <p:spPr>
            <a:xfrm>
              <a:off x="4563884" y="1616609"/>
              <a:ext cx="4580116" cy="5995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50333" y="1726375"/>
              <a:ext cx="4248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Microsoft Sans Serif"/>
                  <a:cs typeface="Microsoft Sans Serif"/>
                </a:rPr>
                <a:t>Important for local administration plans</a:t>
              </a:r>
              <a:endParaRPr lang="en-US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50333" y="79447"/>
            <a:ext cx="424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Sans Serif"/>
                <a:cs typeface="Microsoft Sans Serif"/>
              </a:rPr>
              <a:t>Pros and Cons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3884" y="2749933"/>
            <a:ext cx="45801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Significance Map? </a:t>
            </a:r>
            <a:endParaRPr lang="en-US" dirty="0" smtClean="0">
              <a:latin typeface="Microsoft Sans Serif"/>
              <a:cs typeface="Microsoft Sans Serif"/>
            </a:endParaRPr>
          </a:p>
          <a:p>
            <a:r>
              <a:rPr lang="en-US" dirty="0" smtClean="0">
                <a:latin typeface="Microsoft Sans Serif"/>
                <a:cs typeface="Microsoft Sans Serif"/>
              </a:rPr>
              <a:t>Significance </a:t>
            </a:r>
            <a:r>
              <a:rPr lang="en-US" dirty="0">
                <a:latin typeface="Microsoft Sans Serif"/>
                <a:cs typeface="Microsoft Sans Serif"/>
              </a:rPr>
              <a:t>filter?</a:t>
            </a:r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65952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67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References</a:t>
            </a:r>
            <a:endParaRPr lang="en-US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4" y="459852"/>
            <a:ext cx="9061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latin typeface="Microsoft Sans Serif"/>
                <a:cs typeface="Microsoft Sans Serif"/>
              </a:rPr>
              <a:t>﻿</a:t>
            </a:r>
            <a:r>
              <a:rPr lang="en-US" sz="1400" dirty="0" smtClean="0">
                <a:latin typeface="Microsoft Sans Serif"/>
                <a:cs typeface="Microsoft Sans Serif"/>
              </a:rPr>
              <a:t>ARNBERGER, </a:t>
            </a:r>
            <a:r>
              <a:rPr lang="en-US" sz="1400" dirty="0">
                <a:latin typeface="Microsoft Sans Serif"/>
                <a:cs typeface="Microsoft Sans Serif"/>
              </a:rPr>
              <a:t>A.; </a:t>
            </a:r>
            <a:r>
              <a:rPr lang="en-US" sz="1400" dirty="0" smtClean="0">
                <a:latin typeface="Microsoft Sans Serif"/>
                <a:cs typeface="Microsoft Sans Serif"/>
              </a:rPr>
              <a:t>EDER, </a:t>
            </a:r>
            <a:r>
              <a:rPr lang="en-US" sz="1400" dirty="0">
                <a:latin typeface="Microsoft Sans Serif"/>
                <a:cs typeface="Microsoft Sans Serif"/>
              </a:rPr>
              <a:t>R. The influence of green space on community attachment of urban and suburban residents. </a:t>
            </a:r>
            <a:r>
              <a:rPr lang="en-US" sz="1400" b="1" dirty="0">
                <a:latin typeface="Microsoft Sans Serif"/>
                <a:cs typeface="Microsoft Sans Serif"/>
              </a:rPr>
              <a:t>Urban For. Urban Green.</a:t>
            </a:r>
            <a:r>
              <a:rPr lang="en-US" sz="1400" dirty="0">
                <a:latin typeface="Microsoft Sans Serif"/>
                <a:cs typeface="Microsoft Sans Serif"/>
              </a:rPr>
              <a:t> 2012, 11, 41–49. 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latin typeface="Microsoft Sans Serif"/>
                <a:cs typeface="Microsoft Sans Serif"/>
              </a:rPr>
              <a:t>BOWLER, </a:t>
            </a:r>
            <a:r>
              <a:rPr lang="en-US" sz="1400" dirty="0">
                <a:latin typeface="Microsoft Sans Serif"/>
                <a:cs typeface="Microsoft Sans Serif"/>
              </a:rPr>
              <a:t>D.E.; </a:t>
            </a:r>
            <a:r>
              <a:rPr lang="en-US" sz="1400" dirty="0" smtClean="0">
                <a:latin typeface="Microsoft Sans Serif"/>
                <a:cs typeface="Microsoft Sans Serif"/>
              </a:rPr>
              <a:t>BUYUNG-ALI, </a:t>
            </a:r>
            <a:r>
              <a:rPr lang="en-US" sz="1400" dirty="0">
                <a:latin typeface="Microsoft Sans Serif"/>
                <a:cs typeface="Microsoft Sans Serif"/>
              </a:rPr>
              <a:t>L.; </a:t>
            </a:r>
            <a:r>
              <a:rPr lang="en-US" sz="1400" dirty="0" smtClean="0">
                <a:latin typeface="Microsoft Sans Serif"/>
                <a:cs typeface="Microsoft Sans Serif"/>
              </a:rPr>
              <a:t>KNIGHT, </a:t>
            </a:r>
            <a:r>
              <a:rPr lang="en-US" sz="1400" dirty="0">
                <a:latin typeface="Microsoft Sans Serif"/>
                <a:cs typeface="Microsoft Sans Serif"/>
              </a:rPr>
              <a:t>T.M.; </a:t>
            </a:r>
            <a:r>
              <a:rPr lang="en-US" sz="1400" dirty="0" smtClean="0">
                <a:latin typeface="Microsoft Sans Serif"/>
                <a:cs typeface="Microsoft Sans Serif"/>
              </a:rPr>
              <a:t>PULLIN, </a:t>
            </a:r>
            <a:r>
              <a:rPr lang="en-US" sz="1400" dirty="0">
                <a:latin typeface="Microsoft Sans Serif"/>
                <a:cs typeface="Microsoft Sans Serif"/>
              </a:rPr>
              <a:t>A.S. Urban greening to cool towns and cities: A systematic review of the empirical evidence</a:t>
            </a:r>
            <a:r>
              <a:rPr lang="en-US" sz="1400" b="1" dirty="0">
                <a:latin typeface="Microsoft Sans Serif"/>
                <a:cs typeface="Microsoft Sans Serif"/>
              </a:rPr>
              <a:t>. </a:t>
            </a:r>
            <a:r>
              <a:rPr lang="en-US" sz="1400" b="1" dirty="0" err="1">
                <a:latin typeface="Microsoft Sans Serif"/>
                <a:cs typeface="Microsoft Sans Serif"/>
              </a:rPr>
              <a:t>Landsc</a:t>
            </a:r>
            <a:r>
              <a:rPr lang="en-US" sz="1400" b="1" dirty="0">
                <a:latin typeface="Microsoft Sans Serif"/>
                <a:cs typeface="Microsoft Sans Serif"/>
              </a:rPr>
              <a:t>. Urban Plan</a:t>
            </a:r>
            <a:r>
              <a:rPr lang="en-US" sz="1400" dirty="0">
                <a:latin typeface="Microsoft Sans Serif"/>
                <a:cs typeface="Microsoft Sans Serif"/>
              </a:rPr>
              <a:t>. 2010, 97, 147–155. </a:t>
            </a:r>
            <a:endParaRPr lang="en-US" sz="1400" dirty="0" smtClean="0">
              <a:latin typeface="Microsoft Sans Serif"/>
              <a:cs typeface="Microsoft Sans Serif"/>
            </a:endParaRPr>
          </a:p>
          <a:p>
            <a:pPr>
              <a:spcAft>
                <a:spcPts val="1200"/>
              </a:spcAft>
            </a:pPr>
            <a:r>
              <a:rPr lang="en-US" sz="1400" dirty="0" smtClean="0">
                <a:latin typeface="Microsoft Sans Serif"/>
                <a:cs typeface="Microsoft Sans Serif"/>
              </a:rPr>
              <a:t>JANHÄLL, </a:t>
            </a:r>
            <a:r>
              <a:rPr lang="en-US" sz="1400" dirty="0">
                <a:latin typeface="Microsoft Sans Serif"/>
                <a:cs typeface="Microsoft Sans Serif"/>
              </a:rPr>
              <a:t>S. Review on urban vegetation and particle air pollution—Deposition and dispersion. </a:t>
            </a:r>
            <a:r>
              <a:rPr lang="en-US" sz="1400" b="1" dirty="0">
                <a:latin typeface="Microsoft Sans Serif"/>
                <a:cs typeface="Microsoft Sans Serif"/>
              </a:rPr>
              <a:t>Atmos. Environ.  </a:t>
            </a:r>
            <a:r>
              <a:rPr lang="en-US" sz="1400" dirty="0">
                <a:latin typeface="Microsoft Sans Serif"/>
                <a:cs typeface="Microsoft Sans Serif"/>
              </a:rPr>
              <a:t>2015, 105, 130–137</a:t>
            </a:r>
            <a:r>
              <a:rPr lang="en-US" sz="1400" dirty="0" smtClean="0">
                <a:latin typeface="Microsoft Sans Serif"/>
                <a:cs typeface="Microsoft Sans Serif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latin typeface="Microsoft Sans Serif"/>
                <a:cs typeface="Microsoft Sans Serif"/>
              </a:rPr>
              <a:t>KA´ZMIERCZAK, </a:t>
            </a:r>
            <a:r>
              <a:rPr lang="en-US" sz="1400" dirty="0">
                <a:latin typeface="Microsoft Sans Serif"/>
                <a:cs typeface="Microsoft Sans Serif"/>
              </a:rPr>
              <a:t>A. The contribution of local parks to </a:t>
            </a:r>
            <a:r>
              <a:rPr lang="en-US" sz="1400" dirty="0" err="1">
                <a:latin typeface="Microsoft Sans Serif"/>
                <a:cs typeface="Microsoft Sans Serif"/>
              </a:rPr>
              <a:t>neighbourhood</a:t>
            </a:r>
            <a:r>
              <a:rPr lang="en-US" sz="1400" dirty="0">
                <a:latin typeface="Microsoft Sans Serif"/>
                <a:cs typeface="Microsoft Sans Serif"/>
              </a:rPr>
              <a:t> social ties. </a:t>
            </a:r>
            <a:r>
              <a:rPr lang="en-US" sz="1400" b="1" dirty="0" err="1">
                <a:latin typeface="Microsoft Sans Serif"/>
                <a:cs typeface="Microsoft Sans Serif"/>
              </a:rPr>
              <a:t>Landsc</a:t>
            </a:r>
            <a:r>
              <a:rPr lang="en-US" sz="1400" b="1" dirty="0">
                <a:latin typeface="Microsoft Sans Serif"/>
                <a:cs typeface="Microsoft Sans Serif"/>
              </a:rPr>
              <a:t>. Urban Plan</a:t>
            </a:r>
            <a:r>
              <a:rPr lang="en-US" sz="1400" dirty="0">
                <a:latin typeface="Microsoft Sans Serif"/>
                <a:cs typeface="Microsoft Sans Serif"/>
              </a:rPr>
              <a:t>. 2013, 109, 31–44</a:t>
            </a:r>
            <a:r>
              <a:rPr lang="en-US" sz="1400" dirty="0" smtClean="0">
                <a:latin typeface="Microsoft Sans Serif"/>
                <a:cs typeface="Microsoft Sans Serif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latin typeface="Microsoft Sans Serif"/>
                <a:cs typeface="Microsoft Sans Serif"/>
              </a:rPr>
              <a:t>﻿﻿</a:t>
            </a:r>
            <a:r>
              <a:rPr lang="en-US" sz="1400" dirty="0" smtClean="0">
                <a:latin typeface="Microsoft Sans Serif"/>
                <a:cs typeface="Microsoft Sans Serif"/>
              </a:rPr>
              <a:t>NICHOLLS, </a:t>
            </a:r>
            <a:r>
              <a:rPr lang="en-US" sz="1400" dirty="0">
                <a:latin typeface="Microsoft Sans Serif"/>
                <a:cs typeface="Microsoft Sans Serif"/>
              </a:rPr>
              <a:t>S. Measuring the accessibility and equity of public parks: A case study using GIS. </a:t>
            </a:r>
            <a:r>
              <a:rPr lang="en-US" sz="1400" b="1" dirty="0" err="1">
                <a:latin typeface="Microsoft Sans Serif"/>
                <a:cs typeface="Microsoft Sans Serif"/>
              </a:rPr>
              <a:t>Manag</a:t>
            </a:r>
            <a:r>
              <a:rPr lang="en-US" sz="1400" b="1" dirty="0">
                <a:latin typeface="Microsoft Sans Serif"/>
                <a:cs typeface="Microsoft Sans Serif"/>
              </a:rPr>
              <a:t>. Leis. </a:t>
            </a:r>
            <a:r>
              <a:rPr lang="en-US" sz="1400" dirty="0">
                <a:latin typeface="Microsoft Sans Serif"/>
                <a:cs typeface="Microsoft Sans Serif"/>
              </a:rPr>
              <a:t>2001, 6, 201–219</a:t>
            </a:r>
            <a:r>
              <a:rPr lang="en-US" sz="1400" dirty="0" smtClean="0">
                <a:latin typeface="Microsoft Sans Serif"/>
                <a:cs typeface="Microsoft Sans Serif"/>
              </a:rPr>
              <a:t>.</a:t>
            </a:r>
            <a:endParaRPr lang="en-US" sz="1400" dirty="0">
              <a:latin typeface="Microsoft Sans Serif"/>
              <a:cs typeface="Microsoft Sans Serif"/>
            </a:endParaRPr>
          </a:p>
          <a:p>
            <a:pPr>
              <a:spcAft>
                <a:spcPts val="1200"/>
              </a:spcAft>
            </a:pPr>
            <a:r>
              <a:rPr lang="en-US" sz="1400" dirty="0">
                <a:latin typeface="Microsoft Sans Serif"/>
                <a:cs typeface="Microsoft Sans Serif"/>
              </a:rPr>
              <a:t>﻿</a:t>
            </a:r>
            <a:r>
              <a:rPr lang="en-US" sz="1400" dirty="0" smtClean="0">
                <a:latin typeface="Microsoft Sans Serif"/>
                <a:cs typeface="Microsoft Sans Serif"/>
              </a:rPr>
              <a:t>TALEN, </a:t>
            </a:r>
            <a:r>
              <a:rPr lang="en-US" sz="1400" dirty="0">
                <a:latin typeface="Microsoft Sans Serif"/>
                <a:cs typeface="Microsoft Sans Serif"/>
              </a:rPr>
              <a:t>E.; </a:t>
            </a:r>
            <a:r>
              <a:rPr lang="en-US" sz="1400" dirty="0" smtClean="0">
                <a:latin typeface="Microsoft Sans Serif"/>
                <a:cs typeface="Microsoft Sans Serif"/>
              </a:rPr>
              <a:t>ANSELIN, </a:t>
            </a:r>
            <a:r>
              <a:rPr lang="en-US" sz="1400" dirty="0">
                <a:latin typeface="Microsoft Sans Serif"/>
                <a:cs typeface="Microsoft Sans Serif"/>
              </a:rPr>
              <a:t>L. Assessing spatial equity: </a:t>
            </a:r>
            <a:r>
              <a:rPr lang="en-US" sz="1400" dirty="0" err="1">
                <a:latin typeface="Microsoft Sans Serif"/>
                <a:cs typeface="Microsoft Sans Serif"/>
              </a:rPr>
              <a:t>Anevaluation</a:t>
            </a:r>
            <a:r>
              <a:rPr lang="en-US" sz="1400" dirty="0">
                <a:latin typeface="Microsoft Sans Serif"/>
                <a:cs typeface="Microsoft Sans Serif"/>
              </a:rPr>
              <a:t> of measures of accessibility to public playgrounds. </a:t>
            </a:r>
            <a:r>
              <a:rPr lang="en-US" sz="1400" b="1" dirty="0">
                <a:latin typeface="Microsoft Sans Serif"/>
                <a:cs typeface="Microsoft Sans Serif"/>
              </a:rPr>
              <a:t>Environ. Plan. </a:t>
            </a:r>
            <a:r>
              <a:rPr lang="en-US" sz="1400" dirty="0">
                <a:latin typeface="Microsoft Sans Serif"/>
                <a:cs typeface="Microsoft Sans Serif"/>
              </a:rPr>
              <a:t>A 1998, 30, 595–613</a:t>
            </a:r>
            <a:r>
              <a:rPr lang="en-US" sz="1400" dirty="0" smtClean="0">
                <a:latin typeface="Microsoft Sans Serif"/>
                <a:cs typeface="Microsoft Sans Serif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latin typeface="Microsoft Sans Serif"/>
                <a:cs typeface="Microsoft Sans Serif"/>
              </a:rPr>
              <a:t>﻿</a:t>
            </a:r>
            <a:r>
              <a:rPr lang="en-US" sz="1400" dirty="0" smtClean="0">
                <a:latin typeface="Microsoft Sans Serif"/>
                <a:cs typeface="Microsoft Sans Serif"/>
              </a:rPr>
              <a:t>TALEN, </a:t>
            </a:r>
            <a:r>
              <a:rPr lang="en-US" sz="1400" dirty="0">
                <a:latin typeface="Microsoft Sans Serif"/>
                <a:cs typeface="Microsoft Sans Serif"/>
              </a:rPr>
              <a:t>E. The social equity of urban service distribution: An exploration of park access in Pueblo, Colorado, and Macon, Georgia</a:t>
            </a:r>
            <a:r>
              <a:rPr lang="en-US" sz="1400" b="1" dirty="0">
                <a:latin typeface="Microsoft Sans Serif"/>
                <a:cs typeface="Microsoft Sans Serif"/>
              </a:rPr>
              <a:t>. Urban </a:t>
            </a:r>
            <a:r>
              <a:rPr lang="en-US" sz="1400" b="1" dirty="0" err="1">
                <a:latin typeface="Microsoft Sans Serif"/>
                <a:cs typeface="Microsoft Sans Serif"/>
              </a:rPr>
              <a:t>Geogr</a:t>
            </a:r>
            <a:r>
              <a:rPr lang="en-US" sz="1400" dirty="0">
                <a:latin typeface="Microsoft Sans Serif"/>
                <a:cs typeface="Microsoft Sans Serif"/>
              </a:rPr>
              <a:t>. 1997, 18, 521–541.</a:t>
            </a:r>
          </a:p>
        </p:txBody>
      </p:sp>
    </p:spTree>
    <p:extLst>
      <p:ext uri="{BB962C8B-B14F-4D97-AF65-F5344CB8AC3E}">
        <p14:creationId xmlns:p14="http://schemas.microsoft.com/office/powerpoint/2010/main" val="228820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39047"/>
            <a:ext cx="9144000" cy="1974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9259"/>
            <a:ext cx="7772400" cy="92884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icrosoft Sans Serif"/>
                <a:cs typeface="Microsoft Sans Serif"/>
              </a:rPr>
              <a:t>﻿Thank You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715" y="4474670"/>
            <a:ext cx="2859773" cy="47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Microsoft Sans Serif"/>
                <a:ea typeface="+mj-ea"/>
                <a:cs typeface="Microsoft Sans Serif"/>
              </a:rPr>
              <a:t>﻿</a:t>
            </a:r>
            <a:r>
              <a:rPr lang="en-US" sz="1400" dirty="0" smtClean="0">
                <a:latin typeface="Microsoft Sans Serif"/>
                <a:ea typeface="+mj-ea"/>
                <a:cs typeface="Microsoft Sans Serif"/>
              </a:rPr>
              <a:t>Bruno Vargas Adorno</a:t>
            </a:r>
            <a:endParaRPr lang="en-US" sz="1400" dirty="0">
              <a:latin typeface="Microsoft Sans Serif"/>
              <a:ea typeface="+mj-ea"/>
              <a:cs typeface="Microsoft Sans Serif"/>
            </a:endParaRPr>
          </a:p>
        </p:txBody>
      </p:sp>
      <p:pic>
        <p:nvPicPr>
          <p:cNvPr id="9" name="Picture 8" descr="logo_In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85" y="4095018"/>
            <a:ext cx="1289115" cy="1046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057" y="4095017"/>
            <a:ext cx="1419339" cy="10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95897" y="1256289"/>
            <a:ext cx="5310455" cy="3921578"/>
            <a:chOff x="1995897" y="1256289"/>
            <a:chExt cx="5310455" cy="39215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14364"/>
            <a:stretch/>
          </p:blipFill>
          <p:spPr>
            <a:xfrm>
              <a:off x="1995897" y="1256289"/>
              <a:ext cx="5310455" cy="349069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995897" y="4746980"/>
              <a:ext cx="53104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https://</a:t>
              </a:r>
              <a:r>
                <a:rPr lang="en-US" sz="1100" dirty="0" err="1" smtClean="0"/>
                <a:t>www.barcelona-metropolitan.com</a:t>
              </a:r>
              <a:r>
                <a:rPr lang="en-US" sz="1100" dirty="0" smtClean="0"/>
                <a:t>/in-the-city/best-of-</a:t>
              </a:r>
              <a:r>
                <a:rPr lang="en-US" sz="1100" dirty="0" err="1" smtClean="0"/>
                <a:t>barcelona</a:t>
              </a:r>
              <a:r>
                <a:rPr lang="en-US" sz="1100" dirty="0" smtClean="0"/>
                <a:t>/birds-eye-views/#page=1 / Photo by Ernest </a:t>
              </a:r>
              <a:r>
                <a:rPr lang="en-US" sz="1100" dirty="0" err="1" smtClean="0"/>
                <a:t>Siquier</a:t>
              </a:r>
              <a:endParaRPr lang="en-US" sz="11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454275" y="1256289"/>
            <a:ext cx="1491279" cy="349069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EBEBEB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9579" y="1256289"/>
            <a:ext cx="1491279" cy="3490691"/>
          </a:xfrm>
          <a:prstGeom prst="rect">
            <a:avLst/>
          </a:prstGeom>
          <a:gradFill flip="none" rotWithShape="1">
            <a:gsLst>
              <a:gs pos="0">
                <a:srgbClr val="FEC0CC"/>
              </a:gs>
              <a:gs pos="100000">
                <a:srgbClr val="EBEBEB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530168" y="1368103"/>
            <a:ext cx="1256314" cy="12563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016" y="2925963"/>
            <a:ext cx="1427149" cy="142714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49579" y="4737937"/>
            <a:ext cx="1311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Microsoft Sans Serif"/>
                <a:cs typeface="Microsoft Sans Serif"/>
              </a:rPr>
              <a:t>Icons from:</a:t>
            </a:r>
          </a:p>
          <a:p>
            <a:r>
              <a:rPr lang="en-US" sz="1000" dirty="0" err="1" smtClean="0">
                <a:latin typeface="Microsoft Sans Serif"/>
                <a:cs typeface="Microsoft Sans Serif"/>
              </a:rPr>
              <a:t>thenounproject.com</a:t>
            </a:r>
            <a:endParaRPr lang="en-US" sz="1000" dirty="0">
              <a:latin typeface="Microsoft Sans Serif"/>
              <a:cs typeface="Microsoft Sans Serif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624015" y="164242"/>
            <a:ext cx="932206" cy="889066"/>
          </a:xfrm>
          <a:prstGeom prst="triangle">
            <a:avLst/>
          </a:prstGeom>
          <a:gradFill>
            <a:gsLst>
              <a:gs pos="0">
                <a:srgbClr val="FF0000"/>
              </a:gs>
              <a:gs pos="57000">
                <a:srgbClr val="FEC0CC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7739101" y="164242"/>
            <a:ext cx="932206" cy="889066"/>
          </a:xfrm>
          <a:prstGeom prst="triangl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7000">
                <a:schemeClr val="accent3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5897" y="164242"/>
            <a:ext cx="5310455" cy="889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5897" y="175820"/>
            <a:ext cx="169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[1] </a:t>
            </a:r>
            <a:r>
              <a:rPr lang="en-US" dirty="0" err="1" smtClean="0"/>
              <a:t>Janhäll</a:t>
            </a:r>
            <a:r>
              <a:rPr lang="en-US" dirty="0" smtClean="0"/>
              <a:t> (2015)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95897" y="568490"/>
            <a:ext cx="223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﻿</a:t>
            </a:r>
            <a:r>
              <a:rPr lang="en-US" baseline="30000" dirty="0" smtClean="0"/>
              <a:t>[2] </a:t>
            </a:r>
            <a:r>
              <a:rPr lang="en-US" dirty="0" smtClean="0"/>
              <a:t>Bowler et al. (2010)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78797" y="210736"/>
            <a:ext cx="252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﻿</a:t>
            </a:r>
            <a:r>
              <a:rPr lang="en-US" baseline="30000" dirty="0"/>
              <a:t>[</a:t>
            </a:r>
            <a:r>
              <a:rPr lang="en-US" baseline="30000" dirty="0" smtClean="0"/>
              <a:t>3] </a:t>
            </a:r>
            <a:r>
              <a:rPr lang="en-US" dirty="0" err="1" smtClean="0"/>
              <a:t>Arnberger</a:t>
            </a:r>
            <a:r>
              <a:rPr lang="en-US" dirty="0" smtClean="0"/>
              <a:t>; Eder (2012)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78797" y="596420"/>
            <a:ext cx="2347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﻿</a:t>
            </a:r>
            <a:r>
              <a:rPr lang="en-US" baseline="30000" dirty="0" smtClean="0"/>
              <a:t>[4]</a:t>
            </a:r>
            <a:r>
              <a:rPr lang="en-US" dirty="0" smtClean="0"/>
              <a:t>  </a:t>
            </a:r>
            <a:r>
              <a:rPr lang="en-US" dirty="0" err="1" smtClean="0"/>
              <a:t>Ka</a:t>
            </a:r>
            <a:r>
              <a:rPr lang="en-US" dirty="0" err="1"/>
              <a:t>´</a:t>
            </a:r>
            <a:r>
              <a:rPr lang="en-US" dirty="0" err="1" smtClean="0"/>
              <a:t>zmierczak</a:t>
            </a:r>
            <a:r>
              <a:rPr lang="en-US" dirty="0" smtClean="0"/>
              <a:t> (2013)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7467" y="1368103"/>
            <a:ext cx="1459669" cy="1292995"/>
            <a:chOff x="407467" y="1368103"/>
            <a:chExt cx="1459669" cy="12929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467" y="1368103"/>
              <a:ext cx="1292995" cy="12929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5575" y="2377458"/>
              <a:ext cx="411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[1]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7467" y="3178965"/>
            <a:ext cx="1459669" cy="1341984"/>
            <a:chOff x="407467" y="3178965"/>
            <a:chExt cx="1459669" cy="134198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7467" y="3178965"/>
              <a:ext cx="1341984" cy="134198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55575" y="4163890"/>
              <a:ext cx="411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[2]</a:t>
              </a:r>
              <a:endParaRPr 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969531" y="4353112"/>
            <a:ext cx="52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[3, 4]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390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40" grpId="0"/>
      <p:bldP spid="6" grpId="0" animBg="1"/>
      <p:bldP spid="18" grpId="0" animBg="1"/>
      <p:bldP spid="7" grpId="0" animBg="1"/>
      <p:bldP spid="5" grpId="0"/>
      <p:bldP spid="8" grpId="0"/>
      <p:bldP spid="9" grpId="0"/>
      <p:bldP spid="1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3264" r="9924"/>
          <a:stretch/>
        </p:blipFill>
        <p:spPr>
          <a:xfrm>
            <a:off x="179294" y="1093960"/>
            <a:ext cx="3331882" cy="39703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76" y="242312"/>
            <a:ext cx="3600824" cy="32958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49186"/>
          <a:stretch/>
        </p:blipFill>
        <p:spPr>
          <a:xfrm>
            <a:off x="5288334" y="3748077"/>
            <a:ext cx="3840725" cy="1287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0224" y="1093960"/>
            <a:ext cx="2715010" cy="21997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091" y="916892"/>
            <a:ext cx="2014362" cy="21997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79477" y="4299377"/>
            <a:ext cx="1062786" cy="21997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294" y="120444"/>
            <a:ext cx="3115940" cy="796448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65176" y="3663416"/>
            <a:ext cx="1523158" cy="141902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53658" y="120443"/>
            <a:ext cx="1523158" cy="316081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36729" y="3923732"/>
            <a:ext cx="56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65176" y="4299377"/>
            <a:ext cx="152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Network Analysis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1070" y="193870"/>
            <a:ext cx="303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Exploratory Spatial Data Analysis (ESDA)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18129" y="4708258"/>
            <a:ext cx="1423190" cy="8491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6" idx="3"/>
            <a:endCxn id="15" idx="3"/>
          </p:cNvCxnSpPr>
          <p:nvPr/>
        </p:nvCxnSpPr>
        <p:spPr>
          <a:xfrm flipV="1">
            <a:off x="2441319" y="517036"/>
            <a:ext cx="853914" cy="4233682"/>
          </a:xfrm>
          <a:prstGeom prst="bentConnector3">
            <a:avLst>
              <a:gd name="adj1" fmla="val 126771"/>
            </a:avLst>
          </a:prstGeom>
          <a:ln w="31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254506" y="4299377"/>
            <a:ext cx="328428" cy="21997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20" idx="0"/>
            <a:endCxn id="11" idx="0"/>
          </p:cNvCxnSpPr>
          <p:nvPr/>
        </p:nvCxnSpPr>
        <p:spPr>
          <a:xfrm rot="16200000" flipV="1">
            <a:off x="6154758" y="2035414"/>
            <a:ext cx="635961" cy="3891965"/>
          </a:xfrm>
          <a:prstGeom prst="bentConnector3">
            <a:avLst>
              <a:gd name="adj1" fmla="val 122172"/>
            </a:avLst>
          </a:prstGeom>
          <a:ln w="31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45338" y="3196343"/>
            <a:ext cx="3020661" cy="8491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453658" y="307985"/>
            <a:ext cx="1523158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Local indicators of spatial association (LISA) </a:t>
            </a:r>
            <a:r>
              <a:rPr lang="en-US" sz="2200" dirty="0" smtClean="0"/>
              <a:t>and other  ESDA techniques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4827901" y="242312"/>
            <a:ext cx="317481" cy="21997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92173" y="3813745"/>
            <a:ext cx="317481" cy="21997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28" idx="3"/>
            <a:endCxn id="12" idx="2"/>
          </p:cNvCxnSpPr>
          <p:nvPr/>
        </p:nvCxnSpPr>
        <p:spPr>
          <a:xfrm>
            <a:off x="7365999" y="3238803"/>
            <a:ext cx="849238" cy="42459"/>
          </a:xfrm>
          <a:prstGeom prst="bentConnector4">
            <a:avLst>
              <a:gd name="adj1" fmla="val 5161"/>
              <a:gd name="adj2" fmla="val 444521"/>
            </a:avLst>
          </a:prstGeom>
          <a:ln w="31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1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4" grpId="0" animBg="1"/>
      <p:bldP spid="11" grpId="0" animBg="1"/>
      <p:bldP spid="12" grpId="0" animBg="1"/>
      <p:bldP spid="5" grpId="0"/>
      <p:bldP spid="14" grpId="0"/>
      <p:bldP spid="15" grpId="0"/>
      <p:bldP spid="16" grpId="0" animBg="1"/>
      <p:bldP spid="20" grpId="0" animBg="1"/>
      <p:bldP spid="28" grpId="0" animBg="1"/>
      <p:bldP spid="30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398" y="93559"/>
            <a:ext cx="8848598" cy="8346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Overall, do different functional levels of UGS in Barcelona equitably serve children, seniors the less wealthy and denser </a:t>
            </a:r>
            <a:r>
              <a:rPr lang="en-US" dirty="0" err="1" smtClean="0">
                <a:solidFill>
                  <a:schemeClr val="tx1"/>
                </a:solidFill>
                <a:latin typeface="Microsoft Sans Serif"/>
                <a:cs typeface="Microsoft Sans Serif"/>
              </a:rPr>
              <a:t>neighbourhoods</a:t>
            </a:r>
            <a:r>
              <a:rPr lang="en-US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?</a:t>
            </a:r>
          </a:p>
        </p:txBody>
      </p:sp>
      <p:sp>
        <p:nvSpPr>
          <p:cNvPr id="31" name="Oval 30"/>
          <p:cNvSpPr/>
          <p:nvPr/>
        </p:nvSpPr>
        <p:spPr>
          <a:xfrm>
            <a:off x="4002883" y="1725531"/>
            <a:ext cx="3414875" cy="2122665"/>
          </a:xfrm>
          <a:prstGeom prst="ellipse">
            <a:avLst/>
          </a:prstGeom>
          <a:solidFill>
            <a:srgbClr val="CCFFCC"/>
          </a:solidFill>
          <a:ln>
            <a:solidFill>
              <a:srgbClr val="169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57952" y="2620330"/>
            <a:ext cx="2906761" cy="2355138"/>
          </a:xfrm>
          <a:prstGeom prst="ellipse">
            <a:avLst/>
          </a:prstGeom>
          <a:solidFill>
            <a:srgbClr val="CCFFCC"/>
          </a:solidFill>
          <a:ln>
            <a:solidFill>
              <a:srgbClr val="169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57951" y="2473325"/>
            <a:ext cx="2044931" cy="1083798"/>
          </a:xfrm>
          <a:prstGeom prst="ellipse">
            <a:avLst/>
          </a:prstGeom>
          <a:solidFill>
            <a:srgbClr val="CCFFCC"/>
          </a:solidFill>
          <a:ln>
            <a:solidFill>
              <a:srgbClr val="169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/>
          <p:cNvSpPr/>
          <p:nvPr/>
        </p:nvSpPr>
        <p:spPr>
          <a:xfrm>
            <a:off x="3025996" y="2825269"/>
            <a:ext cx="410074" cy="34816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gular Pentagon 40"/>
          <p:cNvSpPr/>
          <p:nvPr/>
        </p:nvSpPr>
        <p:spPr>
          <a:xfrm>
            <a:off x="3105365" y="3500223"/>
            <a:ext cx="661410" cy="487085"/>
          </a:xfrm>
          <a:prstGeom prst="pentagon">
            <a:avLst/>
          </a:prstGeom>
          <a:solidFill>
            <a:srgbClr val="7793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>
            <a:off x="4864713" y="2473325"/>
            <a:ext cx="1031800" cy="939391"/>
          </a:xfrm>
          <a:prstGeom prst="hexagon">
            <a:avLst/>
          </a:prstGeom>
          <a:solidFill>
            <a:srgbClr val="7793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41061" y="1832618"/>
            <a:ext cx="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Older than 65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5335" y="1796862"/>
            <a:ext cx="113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Less wealthy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07847" y="4005356"/>
            <a:ext cx="17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Denser </a:t>
            </a:r>
            <a:r>
              <a:rPr lang="en-US" dirty="0" err="1" smtClean="0">
                <a:latin typeface="Microsoft Sans Serif"/>
                <a:cs typeface="Microsoft Sans Serif"/>
              </a:rPr>
              <a:t>neighbourhood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64457" y="1689062"/>
            <a:ext cx="119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Younger than 15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97686" y="1125731"/>
            <a:ext cx="17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Denser </a:t>
            </a:r>
            <a:r>
              <a:rPr lang="en-US" dirty="0" err="1" smtClean="0">
                <a:latin typeface="Microsoft Sans Serif"/>
                <a:cs typeface="Microsoft Sans Serif"/>
              </a:rPr>
              <a:t>neighbourhood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0167" y="4002936"/>
            <a:ext cx="119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Younger than 15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36096" y="4407761"/>
            <a:ext cx="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Older than 65</a:t>
            </a:r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1572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50" grpId="0"/>
      <p:bldP spid="51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693731" y="1191063"/>
            <a:ext cx="2578117" cy="1817968"/>
          </a:xfrm>
          <a:prstGeom prst="ellipse">
            <a:avLst/>
          </a:prstGeom>
          <a:solidFill>
            <a:srgbClr val="8081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53051" y="3688828"/>
            <a:ext cx="1789780" cy="1460295"/>
          </a:xfrm>
          <a:prstGeom prst="ellipse">
            <a:avLst/>
          </a:prstGeom>
          <a:solidFill>
            <a:srgbClr val="8081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02883" y="1725531"/>
            <a:ext cx="3414875" cy="2122665"/>
          </a:xfrm>
          <a:prstGeom prst="ellipse">
            <a:avLst/>
          </a:prstGeom>
          <a:solidFill>
            <a:srgbClr val="CCFFCC"/>
          </a:solidFill>
          <a:ln>
            <a:solidFill>
              <a:srgbClr val="169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957952" y="2620330"/>
            <a:ext cx="2906761" cy="2355138"/>
          </a:xfrm>
          <a:prstGeom prst="ellipse">
            <a:avLst/>
          </a:prstGeom>
          <a:solidFill>
            <a:srgbClr val="CCFFCC"/>
          </a:solidFill>
          <a:ln>
            <a:solidFill>
              <a:srgbClr val="169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57951" y="2473325"/>
            <a:ext cx="2044931" cy="1083798"/>
          </a:xfrm>
          <a:prstGeom prst="ellipse">
            <a:avLst/>
          </a:prstGeom>
          <a:solidFill>
            <a:srgbClr val="CCFFCC"/>
          </a:solidFill>
          <a:ln>
            <a:solidFill>
              <a:srgbClr val="169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3025996" y="2825269"/>
            <a:ext cx="410074" cy="34816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3105365" y="3500223"/>
            <a:ext cx="661410" cy="487085"/>
          </a:xfrm>
          <a:prstGeom prst="pentagon">
            <a:avLst/>
          </a:prstGeom>
          <a:solidFill>
            <a:srgbClr val="7793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4864713" y="2473325"/>
            <a:ext cx="1031800" cy="939391"/>
          </a:xfrm>
          <a:prstGeom prst="hexagon">
            <a:avLst/>
          </a:prstGeom>
          <a:solidFill>
            <a:srgbClr val="7793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41061" y="1832618"/>
            <a:ext cx="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Older than 65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7847" y="4005356"/>
            <a:ext cx="17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Denser </a:t>
            </a:r>
            <a:r>
              <a:rPr lang="en-US" dirty="0" err="1" smtClean="0">
                <a:latin typeface="Microsoft Sans Serif"/>
                <a:cs typeface="Microsoft Sans Serif"/>
              </a:rPr>
              <a:t>neighbourhood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25" name="Regular Pentagon 24"/>
          <p:cNvSpPr/>
          <p:nvPr/>
        </p:nvSpPr>
        <p:spPr>
          <a:xfrm>
            <a:off x="3436070" y="2130550"/>
            <a:ext cx="661410" cy="487085"/>
          </a:xfrm>
          <a:prstGeom prst="pent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5116053" y="3848196"/>
            <a:ext cx="410074" cy="348160"/>
          </a:xfrm>
          <a:prstGeom prst="rtTriangle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64457" y="1689062"/>
            <a:ext cx="119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Younger than 15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1" name="TextBox 30"/>
          <p:cNvSpPr txBox="1"/>
          <p:nvPr/>
        </p:nvSpPr>
        <p:spPr>
          <a:xfrm rot="826758">
            <a:off x="3081623" y="1504396"/>
            <a:ext cx="63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icrosoft Sans Serif"/>
                <a:cs typeface="Microsoft Sans Serif"/>
              </a:rPr>
              <a:t>?</a:t>
            </a:r>
            <a:endParaRPr lang="en-US" sz="6000" dirty="0">
              <a:latin typeface="Microsoft Sans Serif"/>
              <a:cs typeface="Microsoft Sans Serif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9398" y="93559"/>
            <a:ext cx="8848598" cy="8346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icrosoft Sans Serif"/>
                <a:cs typeface="Microsoft Sans Serif"/>
              </a:rPr>
              <a:t>Where in the city could </a:t>
            </a:r>
            <a:r>
              <a:rPr lang="en-US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equity be improved </a:t>
            </a:r>
            <a:r>
              <a:rPr lang="en-US" dirty="0">
                <a:solidFill>
                  <a:schemeClr val="tx1"/>
                </a:solidFill>
                <a:latin typeface="Microsoft Sans Serif"/>
                <a:cs typeface="Microsoft Sans Serif"/>
              </a:rPr>
              <a:t>by increasing UGS distribution?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0167" y="4002936"/>
            <a:ext cx="119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Younger than 15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4" name="TextBox 33"/>
          <p:cNvSpPr txBox="1"/>
          <p:nvPr/>
        </p:nvSpPr>
        <p:spPr>
          <a:xfrm rot="826758">
            <a:off x="6008874" y="3850277"/>
            <a:ext cx="59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icrosoft Sans Serif"/>
                <a:cs typeface="Microsoft Sans Serif"/>
              </a:rPr>
              <a:t>?</a:t>
            </a:r>
            <a:endParaRPr lang="en-US" sz="6000" dirty="0">
              <a:latin typeface="Microsoft Sans Serif"/>
              <a:cs typeface="Microsoft Sans Serif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36096" y="4407761"/>
            <a:ext cx="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Older than 65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5335" y="1796862"/>
            <a:ext cx="113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Less wealthy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7686" y="1125731"/>
            <a:ext cx="17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Denser </a:t>
            </a:r>
            <a:r>
              <a:rPr lang="en-US" dirty="0" err="1" smtClean="0">
                <a:latin typeface="Microsoft Sans Serif"/>
                <a:cs typeface="Microsoft Sans Serif"/>
              </a:rPr>
              <a:t>neighbourhood</a:t>
            </a:r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38075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5" grpId="0" animBg="1"/>
      <p:bldP spid="29" grpId="0" animBg="1"/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39047"/>
            <a:ext cx="9144000" cy="1974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306"/>
            <a:ext cx="77724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icrosoft Sans Serif"/>
                <a:cs typeface="Microsoft Sans Serif"/>
              </a:rPr>
              <a:t>2. METHODS</a:t>
            </a:r>
            <a:endParaRPr lang="en-US" sz="2400" b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6455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9778" cy="51435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76216" y="0"/>
            <a:ext cx="4920894" cy="16803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714587" y="767388"/>
            <a:ext cx="3214455" cy="3784031"/>
          </a:xfrm>
          <a:prstGeom prst="roundRect">
            <a:avLst/>
          </a:prstGeom>
          <a:solidFill>
            <a:srgbClr val="FFE2C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TextBox 32"/>
          <p:cNvSpPr txBox="1"/>
          <p:nvPr/>
        </p:nvSpPr>
        <p:spPr>
          <a:xfrm>
            <a:off x="6931582" y="237024"/>
            <a:ext cx="78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Sans Serif"/>
                <a:cs typeface="Microsoft Sans Serif"/>
              </a:rPr>
              <a:t>Data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3225" y="767388"/>
            <a:ext cx="160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Socio-economic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1808" y="3281275"/>
            <a:ext cx="122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Network data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033" y="1136139"/>
            <a:ext cx="674671" cy="7256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814" y="1168016"/>
            <a:ext cx="725696" cy="7256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939" y="1087602"/>
            <a:ext cx="776922" cy="77692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074091" y="1130724"/>
            <a:ext cx="731111" cy="7311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3646" y="3602073"/>
            <a:ext cx="936115" cy="9361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0642" y="2433681"/>
            <a:ext cx="792663" cy="79266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714587" y="1910461"/>
            <a:ext cx="321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Spatial data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509" y="2433681"/>
            <a:ext cx="757568" cy="75756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780117" y="4488004"/>
            <a:ext cx="2169661" cy="517289"/>
            <a:chOff x="3780117" y="4488004"/>
            <a:chExt cx="2169661" cy="517289"/>
          </a:xfrm>
        </p:grpSpPr>
        <p:sp>
          <p:nvSpPr>
            <p:cNvPr id="55" name="Rectangle 54"/>
            <p:cNvSpPr/>
            <p:nvPr/>
          </p:nvSpPr>
          <p:spPr>
            <a:xfrm>
              <a:off x="3780117" y="4644035"/>
              <a:ext cx="2169661" cy="361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83528" y="4488004"/>
              <a:ext cx="1531059" cy="31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18161" y="4804946"/>
            <a:ext cx="319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Sans Serif"/>
                <a:cs typeface="Microsoft Sans Serif"/>
              </a:rPr>
              <a:t>Flowchart from the authors</a:t>
            </a:r>
            <a:endParaRPr lang="en-US" sz="16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16361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9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9778" cy="5143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714587" y="361354"/>
            <a:ext cx="3214455" cy="4282681"/>
          </a:xfrm>
          <a:prstGeom prst="roundRect">
            <a:avLst/>
          </a:prstGeom>
          <a:solidFill>
            <a:srgbClr val="BFD7F1"/>
          </a:solidFill>
          <a:ln>
            <a:solidFill>
              <a:srgbClr val="7599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2090057" y="2011092"/>
            <a:ext cx="1666756" cy="7541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>
            <a:off x="6201646" y="477685"/>
            <a:ext cx="162756" cy="158770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6201646" y="972514"/>
            <a:ext cx="310591" cy="280494"/>
          </a:xfrm>
          <a:prstGeom prst="rtTriangle">
            <a:avLst/>
          </a:prstGeom>
          <a:solidFill>
            <a:srgbClr val="5A9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0412" y="-23957"/>
            <a:ext cx="290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Sans Serif"/>
                <a:cs typeface="Microsoft Sans Serif"/>
              </a:rPr>
              <a:t>Functional levels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9318" y="383546"/>
            <a:ext cx="853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&lt; 1 ha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9318" y="972514"/>
            <a:ext cx="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5 ha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80117" y="4488004"/>
            <a:ext cx="2169661" cy="517289"/>
            <a:chOff x="3780117" y="4488004"/>
            <a:chExt cx="2169661" cy="517289"/>
          </a:xfrm>
        </p:grpSpPr>
        <p:sp>
          <p:nvSpPr>
            <p:cNvPr id="24" name="Rectangle 23"/>
            <p:cNvSpPr/>
            <p:nvPr/>
          </p:nvSpPr>
          <p:spPr>
            <a:xfrm>
              <a:off x="3780117" y="4644035"/>
              <a:ext cx="2169661" cy="361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83528" y="4488004"/>
              <a:ext cx="1531059" cy="31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18161" y="4804946"/>
            <a:ext cx="319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icrosoft Sans Serif"/>
                <a:cs typeface="Microsoft Sans Serif"/>
              </a:rPr>
              <a:t>Flowchart from the authors</a:t>
            </a:r>
            <a:endParaRPr lang="en-US" sz="1600" dirty="0">
              <a:latin typeface="Microsoft Sans Serif"/>
              <a:cs typeface="Microsoft Sans Serif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0333" y="383546"/>
            <a:ext cx="853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/>
                <a:cs typeface="Microsoft Sans Serif"/>
              </a:rPr>
              <a:t>&lt; 150m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9613" y="1013925"/>
            <a:ext cx="8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/>
                <a:cs typeface="Microsoft Sans Serif"/>
              </a:rPr>
              <a:t>&lt; 400m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01646" y="1669834"/>
            <a:ext cx="2632482" cy="2822443"/>
            <a:chOff x="6201646" y="1669834"/>
            <a:chExt cx="2632482" cy="2822443"/>
          </a:xfrm>
        </p:grpSpPr>
        <p:sp>
          <p:nvSpPr>
            <p:cNvPr id="8" name="Right Triangle 7"/>
            <p:cNvSpPr/>
            <p:nvPr/>
          </p:nvSpPr>
          <p:spPr>
            <a:xfrm>
              <a:off x="6201646" y="1669834"/>
              <a:ext cx="424827" cy="367719"/>
            </a:xfrm>
            <a:prstGeom prst="rtTriangle">
              <a:avLst/>
            </a:prstGeom>
            <a:solidFill>
              <a:srgbClr val="5A9C3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6201646" y="2687236"/>
              <a:ext cx="597672" cy="500561"/>
            </a:xfrm>
            <a:prstGeom prst="rtTriangle">
              <a:avLst/>
            </a:prstGeom>
            <a:solidFill>
              <a:srgbClr val="5A9C3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6201646" y="3879387"/>
              <a:ext cx="781747" cy="607247"/>
            </a:xfrm>
            <a:prstGeom prst="rtTriangle">
              <a:avLst/>
            </a:prstGeom>
            <a:solidFill>
              <a:srgbClr val="5A9C3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99318" y="1738123"/>
              <a:ext cx="821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icrosoft Sans Serif"/>
                  <a:cs typeface="Microsoft Sans Serif"/>
                </a:rPr>
                <a:t>&lt; 30 ha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51718" y="3033908"/>
              <a:ext cx="821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icrosoft Sans Serif"/>
                  <a:cs typeface="Microsoft Sans Serif"/>
                </a:rPr>
                <a:t>&lt; 60 ha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99171" y="4178857"/>
              <a:ext cx="821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icrosoft Sans Serif"/>
                  <a:cs typeface="Microsoft Sans Serif"/>
                </a:rPr>
                <a:t>&gt; 60 ha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83285" y="1743766"/>
              <a:ext cx="821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icrosoft Sans Serif"/>
                  <a:cs typeface="Microsoft Sans Serif"/>
                </a:rPr>
                <a:t>&lt; 800m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29771" y="3060288"/>
              <a:ext cx="9734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icrosoft Sans Serif"/>
                  <a:cs typeface="Microsoft Sans Serif"/>
                </a:rPr>
                <a:t>&lt; 1600m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13265" y="4184500"/>
              <a:ext cx="1020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icrosoft Sans Serif"/>
                  <a:cs typeface="Microsoft Sans Serif"/>
                </a:rPr>
                <a:t>&lt; 3200m</a:t>
              </a:r>
              <a:endParaRPr lang="en-US" sz="1400" dirty="0">
                <a:latin typeface="Microsoft Sans Serif"/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74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2" grpId="0" animBg="1"/>
      <p:bldP spid="6" grpId="0" animBg="1"/>
      <p:bldP spid="16" grpId="0"/>
      <p:bldP spid="17" grpId="0"/>
      <p:bldP spid="18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2037</Words>
  <Application>Microsoft Macintosh PowerPoint</Application>
  <PresentationFormat>On-screen Show (16:9)</PresentationFormat>
  <Paragraphs>255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﻿Assessing equity in the accessibility to urban green spaces according to different functional levels</vt:lpstr>
      <vt:lpstr>1. INTRODUCTION</vt:lpstr>
      <vt:lpstr>PowerPoint Presentation</vt:lpstr>
      <vt:lpstr>PowerPoint Presentation</vt:lpstr>
      <vt:lpstr>PowerPoint Presentation</vt:lpstr>
      <vt:lpstr>PowerPoint Presentation</vt:lpstr>
      <vt:lpstr>2.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CASE STUDY: Barcelona Visualizing data</vt:lpstr>
      <vt:lpstr>PowerPoint Presentation</vt:lpstr>
      <vt:lpstr>PowerPoint Presentation</vt:lpstr>
      <vt:lpstr>1st:  Is there overall equity in the UGS accessibility for each social variable?</vt:lpstr>
      <vt:lpstr>PowerPoint Presentation</vt:lpstr>
      <vt:lpstr>2nd:   Where could equity be improved?</vt:lpstr>
      <vt:lpstr>PowerPoint Presentation</vt:lpstr>
      <vt:lpstr>4. Concluding Remarks</vt:lpstr>
      <vt:lpstr>PowerPoint Presentation</vt:lpstr>
      <vt:lpstr>PowerPoint Presentation</vt:lpstr>
      <vt:lpstr>﻿Thank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Adorno</dc:creator>
  <cp:lastModifiedBy>Bruno Adorno</cp:lastModifiedBy>
  <cp:revision>127</cp:revision>
  <dcterms:created xsi:type="dcterms:W3CDTF">2020-11-14T18:59:14Z</dcterms:created>
  <dcterms:modified xsi:type="dcterms:W3CDTF">2020-12-04T17:33:46Z</dcterms:modified>
</cp:coreProperties>
</file>