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3" r:id="rId2"/>
    <p:sldId id="291" r:id="rId3"/>
    <p:sldId id="292" r:id="rId4"/>
    <p:sldId id="264" r:id="rId5"/>
    <p:sldId id="263" r:id="rId6"/>
    <p:sldId id="289" r:id="rId7"/>
    <p:sldId id="265" r:id="rId8"/>
    <p:sldId id="275" r:id="rId9"/>
    <p:sldId id="256" r:id="rId10"/>
    <p:sldId id="266" r:id="rId11"/>
    <p:sldId id="274" r:id="rId12"/>
    <p:sldId id="257" r:id="rId13"/>
    <p:sldId id="260" r:id="rId14"/>
    <p:sldId id="258" r:id="rId15"/>
    <p:sldId id="259" r:id="rId16"/>
    <p:sldId id="267" r:id="rId17"/>
    <p:sldId id="268" r:id="rId18"/>
    <p:sldId id="273" r:id="rId19"/>
    <p:sldId id="278" r:id="rId20"/>
    <p:sldId id="280" r:id="rId21"/>
    <p:sldId id="281" r:id="rId22"/>
    <p:sldId id="279" r:id="rId23"/>
    <p:sldId id="282" r:id="rId24"/>
    <p:sldId id="286" r:id="rId25"/>
    <p:sldId id="283" r:id="rId26"/>
    <p:sldId id="287" r:id="rId27"/>
    <p:sldId id="285" r:id="rId28"/>
    <p:sldId id="294" r:id="rId29"/>
    <p:sldId id="284" r:id="rId30"/>
    <p:sldId id="288" r:id="rId31"/>
    <p:sldId id="296" r:id="rId32"/>
    <p:sldId id="295" r:id="rId33"/>
    <p:sldId id="297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da Rocha Bragion" initials="GdRB" lastIdx="1" clrIdx="0">
    <p:extLst>
      <p:ext uri="{19B8F6BF-5375-455C-9EA6-DF929625EA0E}">
        <p15:presenceInfo xmlns:p15="http://schemas.microsoft.com/office/powerpoint/2012/main" userId="48a9068de9a998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D60CD6"/>
    <a:srgbClr val="F99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460" autoAdjust="0"/>
  </p:normalViewPr>
  <p:slideViewPr>
    <p:cSldViewPr snapToGrid="0">
      <p:cViewPr>
        <p:scale>
          <a:sx n="100" d="100"/>
          <a:sy n="100" d="100"/>
        </p:scale>
        <p:origin x="936" y="-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364A9-7C43-446C-91F6-1D3F345B5354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B5269-6060-48DD-B4EF-347A1D379A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15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/>
              <a:t>Fontes de LN – </a:t>
            </a:r>
          </a:p>
          <a:p>
            <a:pPr marL="171450" indent="-171450">
              <a:buFontTx/>
              <a:buChar char="-"/>
            </a:pPr>
            <a:r>
              <a:rPr lang="pt-BR" dirty="0"/>
              <a:t>Relação com volume e extensão pop.</a:t>
            </a:r>
          </a:p>
          <a:p>
            <a:pPr marL="171450" indent="-171450">
              <a:buFontTx/>
              <a:buChar char="-"/>
            </a:pPr>
            <a:r>
              <a:rPr lang="pt-BR" dirty="0"/>
              <a:t>- empreendimentos e queima</a:t>
            </a:r>
          </a:p>
          <a:p>
            <a:pPr marL="171450" indent="-171450">
              <a:buFontTx/>
              <a:buChar char="-"/>
            </a:pPr>
            <a:r>
              <a:rPr lang="pt-BR" dirty="0"/>
              <a:t>Eventos naturais.</a:t>
            </a:r>
          </a:p>
          <a:p>
            <a:pPr marL="171450" indent="-171450">
              <a:buFontTx/>
              <a:buChar char="-"/>
            </a:pPr>
            <a:r>
              <a:rPr lang="pt-BR" dirty="0"/>
              <a:t>Varia no espaço e tempo</a:t>
            </a:r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32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Indício de que os dado </a:t>
            </a:r>
            <a:r>
              <a:rPr lang="pt-BR" dirty="0" err="1"/>
              <a:t>sde</a:t>
            </a:r>
            <a:r>
              <a:rPr lang="pt-BR" dirty="0"/>
              <a:t> LN não variam </a:t>
            </a:r>
            <a:r>
              <a:rPr lang="pt-BR" dirty="0" err="1"/>
              <a:t>apneas</a:t>
            </a:r>
            <a:r>
              <a:rPr lang="pt-BR"/>
              <a:t> com pop.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82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9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unidade territorial estabelecida para fins de controle cadastral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dimensão e número de domicílios que permitam o levantamento por um recenseador.</a:t>
            </a:r>
            <a:endParaRPr lang="pt-BR" dirty="0"/>
          </a:p>
          <a:p>
            <a:r>
              <a:rPr lang="pt-BR" dirty="0" err="1"/>
              <a:t>Municipios</a:t>
            </a:r>
            <a:r>
              <a:rPr lang="pt-BR" dirty="0"/>
              <a:t> onde carece tal legislação:</a:t>
            </a:r>
          </a:p>
          <a:p>
            <a:r>
              <a:rPr lang="pt-BR" dirty="0"/>
              <a:t>	Negociação com os órgãos públicos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Estado de direito: Respeita as normas e direitos fundamentais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Estados de fato: Impõe a </a:t>
            </a:r>
            <a:r>
              <a:rPr lang="pt-BR" dirty="0" err="1"/>
              <a:t>excessão</a:t>
            </a:r>
            <a:r>
              <a:rPr lang="pt-BR" dirty="0"/>
              <a:t> a legislação </a:t>
            </a:r>
          </a:p>
          <a:p>
            <a:pPr marL="171450" indent="-171450">
              <a:buFontTx/>
              <a:buChar char="-"/>
            </a:pPr>
            <a:r>
              <a:rPr lang="pt-BR" dirty="0"/>
              <a:t>Não necessariamente reflete a situação </a:t>
            </a:r>
            <a:r>
              <a:rPr lang="pt-BR" dirty="0" err="1"/>
              <a:t>infraestrutural</a:t>
            </a:r>
            <a:r>
              <a:rPr lang="pt-BR" dirty="0"/>
              <a:t> do setor (em alguns casos).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7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24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Setores rurais: Contribuem pra setores com pouco população (mesmo tendo área muito maior que urbanos.)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7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Regressão é  sensível a outliers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56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Muito erro nos quartis extremo</a:t>
            </a:r>
          </a:p>
          <a:p>
            <a:r>
              <a:rPr lang="pt-BR" dirty="0" err="1"/>
              <a:t>Residuos</a:t>
            </a:r>
            <a:r>
              <a:rPr lang="pt-BR" dirty="0"/>
              <a:t> variam com os valores estimados.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89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5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Muitos erros no quartis extremos.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67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Coef</a:t>
            </a:r>
            <a:r>
              <a:rPr lang="pt-BR" dirty="0"/>
              <a:t>. </a:t>
            </a:r>
            <a:r>
              <a:rPr lang="pt-BR" dirty="0" err="1"/>
              <a:t>Bauco</a:t>
            </a:r>
            <a:r>
              <a:rPr lang="pt-BR" dirty="0"/>
              <a:t>. </a:t>
            </a:r>
            <a:r>
              <a:rPr lang="pt-BR" dirty="0" err="1"/>
              <a:t>Qqplot</a:t>
            </a:r>
            <a:r>
              <a:rPr lang="pt-BR" dirty="0"/>
              <a:t> não normal.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5269-6060-48DD-B4EF-347A1D379AA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58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7A7C1-1AA7-44D5-84B7-9E6D7E832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A9632C-562C-4056-94A5-C038AEC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1F487-5A5B-4D80-9D48-54790763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F90AF-6EC2-472C-BFBC-F76921F1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174B3-837B-4FB6-8EBF-3BE7C4AE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50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3680E-9620-42DE-BCC0-30263CBF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4B7459-39F2-467B-8771-AE2C5B6C0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0F91E-0D23-4294-B30D-5BE91BD0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722F6F-57E5-490C-82F4-007FD5F5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8B0D8B-4C96-4E90-9231-8193FEDF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6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5F461C-F8F7-46F1-BF85-078737CCB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FAB527-0B8F-4AD4-BADB-EBDF5304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039FA1-A674-4522-9AF4-6713BB6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C6FD2-4FAB-4D63-98E4-58A50180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4ED8AD-4F2A-4630-86C6-A4C27351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85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650D3-CE34-4F9B-A9E2-6E97A99E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D1A4B7-0C46-40DE-B283-F7D29AA85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23C9FF-1C55-4154-BC70-2C822D20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BCBD2F-6368-4E2C-838D-510D5AC1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898EDA-89A3-4DF2-A8CB-71E85EB6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2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789CC-BEB7-4034-954F-A7E3FADB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2D9629-9CAC-4AB5-A47A-2EE54D1B2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27752D-603E-43E7-A0F8-EAFCAC53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20E5B8-AB60-4568-9156-074E0A80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1D3B06-53E4-452F-A759-B2FF54AC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38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D2137-FE2C-41F8-9ED5-1A08953A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E6FFEE-1284-416A-AFBE-99D0636E3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3A7F60-80E0-48D1-AE05-6C932DFA0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ED31F0-2274-4A50-8D87-A26F3437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C22E27-AB07-4E8F-81BB-035498C8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A5F545-D274-4F08-97C6-E24E614A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80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D9BCB-B5F8-4F72-880E-9750A05C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B42F04-086B-4F6B-9753-605C45184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26858C-61A0-481A-B16B-51AB12A57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332FD6-4E26-4D9E-B89B-3EB2A0EF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BA72F9-EFD1-4204-BCE4-0746AB844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3ED4AA-1F69-4F10-9EDD-E821C5A1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289196-42D2-43B2-9902-9D0B9A1E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D5156D2-BE8C-44C9-990F-90219A40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0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AEB42-AA24-4467-B86A-0903309E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010B73-51CA-4D6F-B9A9-2493F210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81715D-46E4-4DDF-8862-BE484134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2BD52C-FC01-4238-9D0D-7394EF7F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93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2C0543-0E59-442E-BDC9-D8FD26DF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55B213-0C49-4EBD-AB67-FC87872A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4CCF13-BC27-4A7F-BA1A-4BC714A0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61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E2196-22A4-4670-BC9E-0116CE64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759E41-E6C7-41FD-9C1B-016677D6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DF280D-0091-459F-9A59-85FF709E0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567A23-64A9-4163-96F8-5F91E8A5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C3AD54-A934-4262-AAAF-75C47515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92F43C-3D57-47EF-9721-EB1A7661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39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E0126-82FC-436C-9031-AE248062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96BA9A-A093-4A68-AB3E-B00594962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386D67-E34D-44E8-BB90-A91F1013C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6BDBA6-65E8-4303-B110-225CAE4B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063085-B75F-4355-AC4F-AD436B1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DC7E0A-00C3-42B4-8E99-A67F5ADA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63ED65A-4C6B-4129-A669-9C05EA81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D76357-D46B-4445-B7F3-4EA20256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875FC9-441C-404F-8769-362F65E8F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3B14-7DDF-4F59-A4AF-649944F99B4A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A7E838-CBA9-42CA-A58B-FBFAE8F83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E61E5A-9D2C-4C90-BCF5-EB9E4C285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5B5E-C13A-4756-8651-781E34897F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9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17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0F964-B549-4649-8899-55299DDF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1965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Análise da correlação de variáveis derivadas de luzes noturnas e o volume populacional no estado do Pará, Brasil</a:t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6A5C79-3BFB-445F-9BAC-EED5604A7777}"/>
              </a:ext>
            </a:extLst>
          </p:cNvPr>
          <p:cNvSpPr txBox="1"/>
          <p:nvPr/>
        </p:nvSpPr>
        <p:spPr>
          <a:xfrm>
            <a:off x="4419600" y="3395816"/>
            <a:ext cx="3568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Gabriel da Rocha Bragion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72FFA4-E6B2-41F4-999A-F3DBCB4A93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3" y="5724853"/>
            <a:ext cx="5152708" cy="891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ECCBEA-6538-4D88-AB85-C2962A00719D}"/>
              </a:ext>
            </a:extLst>
          </p:cNvPr>
          <p:cNvSpPr txBox="1"/>
          <p:nvPr/>
        </p:nvSpPr>
        <p:spPr>
          <a:xfrm>
            <a:off x="9969500" y="5984776"/>
            <a:ext cx="252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José dos Campos 12/06/2018</a:t>
            </a:r>
          </a:p>
        </p:txBody>
      </p:sp>
    </p:spTree>
    <p:extLst>
      <p:ext uri="{BB962C8B-B14F-4D97-AF65-F5344CB8AC3E}">
        <p14:creationId xmlns:p14="http://schemas.microsoft.com/office/powerpoint/2010/main" val="20757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447AC6D-E28A-4130-9235-675AB01627DA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A2C6DD8-5C74-4C0B-890E-8651E2C926D2}"/>
              </a:ext>
            </a:extLst>
          </p:cNvPr>
          <p:cNvSpPr txBox="1"/>
          <p:nvPr/>
        </p:nvSpPr>
        <p:spPr>
          <a:xfrm>
            <a:off x="4339599" y="4756585"/>
            <a:ext cx="5393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Set.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251ED3B-18F4-456D-8254-7AD6F5DB5657}"/>
              </a:ext>
            </a:extLst>
          </p:cNvPr>
          <p:cNvGrpSpPr/>
          <p:nvPr/>
        </p:nvGrpSpPr>
        <p:grpSpPr>
          <a:xfrm>
            <a:off x="847611" y="1985370"/>
            <a:ext cx="4410571" cy="4132884"/>
            <a:chOff x="7269693" y="915367"/>
            <a:chExt cx="2940362" cy="2755239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C1019374-9722-49F1-8278-16736556A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9694" y="915367"/>
              <a:ext cx="2940361" cy="27552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16A23E8-82CD-4A2F-A226-09B02428F5B0}"/>
                </a:ext>
              </a:extLst>
            </p:cNvPr>
            <p:cNvSpPr txBox="1"/>
            <p:nvPr/>
          </p:nvSpPr>
          <p:spPr>
            <a:xfrm>
              <a:off x="7269693" y="942442"/>
              <a:ext cx="781121" cy="2872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dirty="0">
                  <a:solidFill>
                    <a:schemeClr val="bg1"/>
                  </a:solidFill>
                </a:rPr>
                <a:t>Outubro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132A8BA-91CB-40F7-B8CD-19562D303372}"/>
              </a:ext>
            </a:extLst>
          </p:cNvPr>
          <p:cNvGrpSpPr/>
          <p:nvPr/>
        </p:nvGrpSpPr>
        <p:grpSpPr>
          <a:xfrm>
            <a:off x="6600383" y="1943698"/>
            <a:ext cx="4448618" cy="4218977"/>
            <a:chOff x="8480483" y="1117559"/>
            <a:chExt cx="2993466" cy="2838941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7B619587-70B4-47C2-9ADF-9E17C8779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0483" y="1145600"/>
              <a:ext cx="2993466" cy="28109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871CE3CF-615F-407E-86AB-38E939A730DC}"/>
                </a:ext>
              </a:extLst>
            </p:cNvPr>
            <p:cNvSpPr txBox="1"/>
            <p:nvPr/>
          </p:nvSpPr>
          <p:spPr>
            <a:xfrm>
              <a:off x="8497267" y="1117559"/>
              <a:ext cx="1015419" cy="289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dirty="0">
                  <a:solidFill>
                    <a:schemeClr val="bg1"/>
                  </a:solidFill>
                </a:rPr>
                <a:t>Dezembro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53156C3-C5E7-4215-9AC8-E20970E9C7D3}"/>
              </a:ext>
            </a:extLst>
          </p:cNvPr>
          <p:cNvSpPr txBox="1"/>
          <p:nvPr/>
        </p:nvSpPr>
        <p:spPr>
          <a:xfrm>
            <a:off x="2726060" y="637897"/>
            <a:ext cx="77486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Variação interanual de dados de LN</a:t>
            </a:r>
          </a:p>
        </p:txBody>
      </p:sp>
    </p:spTree>
    <p:extLst>
      <p:ext uri="{BB962C8B-B14F-4D97-AF65-F5344CB8AC3E}">
        <p14:creationId xmlns:p14="http://schemas.microsoft.com/office/powerpoint/2010/main" val="166286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42D592A-586E-4FFA-AF3E-9EB51A49654C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2090EC-EB18-4F5F-9B18-0543BFE2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209" y="1707159"/>
            <a:ext cx="3690391" cy="3674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9BCEC94-AA4A-4678-BADC-5B464C4618C7}"/>
              </a:ext>
            </a:extLst>
          </p:cNvPr>
          <p:cNvSpPr/>
          <p:nvPr/>
        </p:nvSpPr>
        <p:spPr>
          <a:xfrm>
            <a:off x="992309" y="1707159"/>
            <a:ext cx="342900" cy="36744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46BF2D-1690-4056-803F-A4EBBD796456}"/>
              </a:ext>
            </a:extLst>
          </p:cNvPr>
          <p:cNvSpPr txBox="1"/>
          <p:nvPr/>
        </p:nvSpPr>
        <p:spPr>
          <a:xfrm>
            <a:off x="690623" y="5196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17E07C-E010-4B98-A3B6-B1787C5DC8F6}"/>
              </a:ext>
            </a:extLst>
          </p:cNvPr>
          <p:cNvSpPr txBox="1"/>
          <p:nvPr/>
        </p:nvSpPr>
        <p:spPr>
          <a:xfrm>
            <a:off x="632114" y="1522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30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9F967F5-4147-4F6C-B287-0836BE5F7751}"/>
              </a:ext>
            </a:extLst>
          </p:cNvPr>
          <p:cNvSpPr/>
          <p:nvPr/>
        </p:nvSpPr>
        <p:spPr>
          <a:xfrm rot="16200000">
            <a:off x="-296856" y="3201089"/>
            <a:ext cx="18442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/>
              <a:t>Observações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462C802-ED26-4BCC-B3FB-C6EAADD7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238" y="1707158"/>
            <a:ext cx="3924012" cy="36846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7BEC613-6957-4FE1-90B4-682374D129E1}"/>
              </a:ext>
            </a:extLst>
          </p:cNvPr>
          <p:cNvSpPr txBox="1"/>
          <p:nvPr/>
        </p:nvSpPr>
        <p:spPr>
          <a:xfrm>
            <a:off x="1335209" y="712847"/>
            <a:ext cx="4764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Observações livres de nuvens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0668A92-3BFA-4EE6-B894-13311AB87838}"/>
              </a:ext>
            </a:extLst>
          </p:cNvPr>
          <p:cNvSpPr txBox="1"/>
          <p:nvPr/>
        </p:nvSpPr>
        <p:spPr>
          <a:xfrm>
            <a:off x="6661876" y="712847"/>
            <a:ext cx="44294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Composição mensal de </a:t>
            </a:r>
            <a:r>
              <a:rPr lang="pt-BR" sz="3000" dirty="0" err="1"/>
              <a:t>LNs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08964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1924C3A8-2673-4B18-966A-A93CF3A3F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18" y="3240684"/>
            <a:ext cx="2074115" cy="2065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41B7439-CE00-42F5-91C1-736841E78EC3}"/>
              </a:ext>
            </a:extLst>
          </p:cNvPr>
          <p:cNvSpPr/>
          <p:nvPr/>
        </p:nvSpPr>
        <p:spPr>
          <a:xfrm>
            <a:off x="845172" y="806834"/>
            <a:ext cx="1470991" cy="1470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Composição anual VIIRS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F8BD9EC4-B907-4B2E-B9A9-A27B3DD06781}"/>
              </a:ext>
            </a:extLst>
          </p:cNvPr>
          <p:cNvGrpSpPr/>
          <p:nvPr/>
        </p:nvGrpSpPr>
        <p:grpSpPr>
          <a:xfrm>
            <a:off x="5391992" y="856639"/>
            <a:ext cx="3005480" cy="2842371"/>
            <a:chOff x="3897570" y="313145"/>
            <a:chExt cx="3005480" cy="2842371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9DBD04-1690-4CBC-9B6F-D2955F354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5195" y="377677"/>
              <a:ext cx="2957855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7D824BA-C6F9-4932-93BA-C320DDEEC76C}"/>
                </a:ext>
              </a:extLst>
            </p:cNvPr>
            <p:cNvSpPr txBox="1"/>
            <p:nvPr/>
          </p:nvSpPr>
          <p:spPr>
            <a:xfrm>
              <a:off x="3897570" y="313145"/>
              <a:ext cx="5541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Abr.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A0B822AC-7F72-4E54-ACC2-C5469B693B72}"/>
              </a:ext>
            </a:extLst>
          </p:cNvPr>
          <p:cNvGrpSpPr/>
          <p:nvPr/>
        </p:nvGrpSpPr>
        <p:grpSpPr>
          <a:xfrm>
            <a:off x="5684544" y="1184406"/>
            <a:ext cx="2974567" cy="2777839"/>
            <a:chOff x="4374231" y="459748"/>
            <a:chExt cx="2974567" cy="2777839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7F0B0DFE-1130-4F73-8B92-B4EDCA27E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5976" y="459748"/>
              <a:ext cx="2952822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9343201-6377-4396-B56B-060184665B56}"/>
                </a:ext>
              </a:extLst>
            </p:cNvPr>
            <p:cNvSpPr txBox="1"/>
            <p:nvPr/>
          </p:nvSpPr>
          <p:spPr>
            <a:xfrm>
              <a:off x="4374231" y="459748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Mai.</a:t>
              </a:r>
            </a:p>
          </p:txBody>
        </p:sp>
      </p:grpSp>
      <p:pic>
        <p:nvPicPr>
          <p:cNvPr id="38" name="Imagem 37">
            <a:extLst>
              <a:ext uri="{FF2B5EF4-FFF2-40B4-BE49-F238E27FC236}">
                <a16:creationId xmlns:a16="http://schemas.microsoft.com/office/drawing/2014/main" id="{951521EB-827F-4343-8EF5-29FE58972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38" y="3406389"/>
            <a:ext cx="2085377" cy="20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7" name="Agrupar 46">
            <a:extLst>
              <a:ext uri="{FF2B5EF4-FFF2-40B4-BE49-F238E27FC236}">
                <a16:creationId xmlns:a16="http://schemas.microsoft.com/office/drawing/2014/main" id="{0710D9C6-605F-4717-92E5-6CD88409B6E3}"/>
              </a:ext>
            </a:extLst>
          </p:cNvPr>
          <p:cNvGrpSpPr/>
          <p:nvPr/>
        </p:nvGrpSpPr>
        <p:grpSpPr>
          <a:xfrm>
            <a:off x="6057818" y="1522127"/>
            <a:ext cx="2966211" cy="2777839"/>
            <a:chOff x="4968925" y="541819"/>
            <a:chExt cx="2966211" cy="2777839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755F338-E3A7-4703-BB94-59B6D7BB3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281" y="541819"/>
              <a:ext cx="2957855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F9260A4-300C-4443-AE21-4A818BD2931B}"/>
                </a:ext>
              </a:extLst>
            </p:cNvPr>
            <p:cNvSpPr txBox="1"/>
            <p:nvPr/>
          </p:nvSpPr>
          <p:spPr>
            <a:xfrm>
              <a:off x="4968925" y="541819"/>
              <a:ext cx="5597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Jun.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8A21E64-6799-4DF5-9DB5-10D10ED2A298}"/>
              </a:ext>
            </a:extLst>
          </p:cNvPr>
          <p:cNvGrpSpPr/>
          <p:nvPr/>
        </p:nvGrpSpPr>
        <p:grpSpPr>
          <a:xfrm>
            <a:off x="6497013" y="1845719"/>
            <a:ext cx="2993466" cy="2803001"/>
            <a:chOff x="5550230" y="628338"/>
            <a:chExt cx="2993466" cy="2803001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ACD9163-7864-44D4-9508-A5964FD15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50230" y="628338"/>
              <a:ext cx="2993466" cy="280300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4E39A320-AFB8-47E8-97A1-1DF58C6C46A3}"/>
                </a:ext>
              </a:extLst>
            </p:cNvPr>
            <p:cNvSpPr txBox="1"/>
            <p:nvPr/>
          </p:nvSpPr>
          <p:spPr>
            <a:xfrm>
              <a:off x="5555662" y="651414"/>
              <a:ext cx="4908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Jul.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61DD3EC2-237A-496E-8773-443A95025E10}"/>
              </a:ext>
            </a:extLst>
          </p:cNvPr>
          <p:cNvGrpSpPr/>
          <p:nvPr/>
        </p:nvGrpSpPr>
        <p:grpSpPr>
          <a:xfrm>
            <a:off x="6932701" y="2193534"/>
            <a:ext cx="2989702" cy="2799467"/>
            <a:chOff x="6105015" y="708782"/>
            <a:chExt cx="2989702" cy="279946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D6B7FF7-5DE3-4FD2-9718-D93BC5C1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5586" y="708782"/>
              <a:ext cx="2969131" cy="27994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B73023B5-5004-4167-B19A-446DE5345A6D}"/>
                </a:ext>
              </a:extLst>
            </p:cNvPr>
            <p:cNvSpPr txBox="1"/>
            <p:nvPr/>
          </p:nvSpPr>
          <p:spPr>
            <a:xfrm>
              <a:off x="6105015" y="723252"/>
              <a:ext cx="6046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Ago.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A8A91AD5-455D-4C3E-9A75-7B1EA1E65B63}"/>
              </a:ext>
            </a:extLst>
          </p:cNvPr>
          <p:cNvGrpSpPr/>
          <p:nvPr/>
        </p:nvGrpSpPr>
        <p:grpSpPr>
          <a:xfrm>
            <a:off x="7378881" y="2548586"/>
            <a:ext cx="3002029" cy="2797998"/>
            <a:chOff x="6675212" y="822345"/>
            <a:chExt cx="3002029" cy="2797998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689A722-958B-4C7F-8C95-FD9CA69F8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9668" y="822345"/>
              <a:ext cx="2967573" cy="2797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A5458C1-4AEE-4BC7-86F7-D2533743FA4C}"/>
                </a:ext>
              </a:extLst>
            </p:cNvPr>
            <p:cNvSpPr txBox="1"/>
            <p:nvPr/>
          </p:nvSpPr>
          <p:spPr>
            <a:xfrm>
              <a:off x="6675212" y="832847"/>
              <a:ext cx="5393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Set.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A202D0C-A5B1-4B10-82C0-41655777CEAA}"/>
              </a:ext>
            </a:extLst>
          </p:cNvPr>
          <p:cNvGrpSpPr/>
          <p:nvPr/>
        </p:nvGrpSpPr>
        <p:grpSpPr>
          <a:xfrm>
            <a:off x="7843848" y="2888668"/>
            <a:ext cx="2940361" cy="2755239"/>
            <a:chOff x="7269694" y="915367"/>
            <a:chExt cx="2940361" cy="2755239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3902E00-9A1C-43EC-BAF9-94F05F3B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9694" y="915367"/>
              <a:ext cx="2940361" cy="27552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8B56D9AD-108C-4DC1-88EE-0B60A0CFFE55}"/>
                </a:ext>
              </a:extLst>
            </p:cNvPr>
            <p:cNvSpPr txBox="1"/>
            <p:nvPr/>
          </p:nvSpPr>
          <p:spPr>
            <a:xfrm>
              <a:off x="7269694" y="942442"/>
              <a:ext cx="593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Out.</a:t>
              </a:r>
            </a:p>
          </p:txBody>
        </p:sp>
      </p:grpSp>
      <p:pic>
        <p:nvPicPr>
          <p:cNvPr id="35" name="Imagem 34">
            <a:extLst>
              <a:ext uri="{FF2B5EF4-FFF2-40B4-BE49-F238E27FC236}">
                <a16:creationId xmlns:a16="http://schemas.microsoft.com/office/drawing/2014/main" id="{BE103729-6D7A-4E10-A1C6-A8D4D01AAD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147" y="3569570"/>
            <a:ext cx="2078991" cy="20700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D402C85-2D89-4FF6-9145-5BFE80DF4BAE}"/>
              </a:ext>
            </a:extLst>
          </p:cNvPr>
          <p:cNvGrpSpPr/>
          <p:nvPr/>
        </p:nvGrpSpPr>
        <p:grpSpPr>
          <a:xfrm>
            <a:off x="8277197" y="3238913"/>
            <a:ext cx="2947990" cy="2767817"/>
            <a:chOff x="7876351" y="1027461"/>
            <a:chExt cx="2947990" cy="276781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FB374C49-D811-4D2A-A631-F92176C01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76351" y="1027461"/>
              <a:ext cx="2947990" cy="27678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55541886-FC05-4434-8687-54FC2705F671}"/>
                </a:ext>
              </a:extLst>
            </p:cNvPr>
            <p:cNvSpPr txBox="1"/>
            <p:nvPr/>
          </p:nvSpPr>
          <p:spPr>
            <a:xfrm>
              <a:off x="7894367" y="1032133"/>
              <a:ext cx="5975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Nov.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CBDA069-DB23-411C-A0B6-5CD51E58C573}"/>
              </a:ext>
            </a:extLst>
          </p:cNvPr>
          <p:cNvGrpSpPr/>
          <p:nvPr/>
        </p:nvGrpSpPr>
        <p:grpSpPr>
          <a:xfrm>
            <a:off x="8696614" y="3518034"/>
            <a:ext cx="2993466" cy="2838941"/>
            <a:chOff x="8480483" y="1117559"/>
            <a:chExt cx="2993466" cy="2838941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764D3375-6562-4C0D-81BC-24A906345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80483" y="1145600"/>
              <a:ext cx="2993466" cy="28109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4985CA7F-872E-4585-9EA9-31D8B070638E}"/>
                </a:ext>
              </a:extLst>
            </p:cNvPr>
            <p:cNvSpPr txBox="1"/>
            <p:nvPr/>
          </p:nvSpPr>
          <p:spPr>
            <a:xfrm>
              <a:off x="8497267" y="1117559"/>
              <a:ext cx="589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Dez.</a:t>
              </a:r>
            </a:p>
          </p:txBody>
        </p:sp>
      </p:grpSp>
      <p:sp>
        <p:nvSpPr>
          <p:cNvPr id="50" name="Chave Direita 49">
            <a:extLst>
              <a:ext uri="{FF2B5EF4-FFF2-40B4-BE49-F238E27FC236}">
                <a16:creationId xmlns:a16="http://schemas.microsoft.com/office/drawing/2014/main" id="{29CE229A-6AE4-43E6-9BE6-732894C591AF}"/>
              </a:ext>
            </a:extLst>
          </p:cNvPr>
          <p:cNvSpPr/>
          <p:nvPr/>
        </p:nvSpPr>
        <p:spPr>
          <a:xfrm>
            <a:off x="3961513" y="3073581"/>
            <a:ext cx="563781" cy="3661889"/>
          </a:xfrm>
          <a:prstGeom prst="rightBrace">
            <a:avLst>
              <a:gd name="adj1" fmla="val 0"/>
              <a:gd name="adj2" fmla="val 9080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DA4F7E3C-4F22-443C-9FE8-A731BB590E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1300" y="3717124"/>
            <a:ext cx="2103843" cy="2085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830C185-EB80-4BC3-B6CE-D10A7D3282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8268" y="3870778"/>
            <a:ext cx="2089896" cy="20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6B69AB46-42DC-45AF-AD98-3C31313DD6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0668" y="4047100"/>
            <a:ext cx="2091410" cy="2064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48A7170-CE19-43F1-AEAF-330D430895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63732" y="4202268"/>
            <a:ext cx="2089895" cy="20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EE4994FA-A3F5-4E47-9A83-0845A86181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5831" y="4330361"/>
            <a:ext cx="2089895" cy="20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88F9CC01-22A5-40CC-8FC2-C9CBBDB98732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F77DFB5-8890-4098-A717-230886580D94}"/>
              </a:ext>
            </a:extLst>
          </p:cNvPr>
          <p:cNvSpPr txBox="1"/>
          <p:nvPr/>
        </p:nvSpPr>
        <p:spPr>
          <a:xfrm>
            <a:off x="4248681" y="5151362"/>
            <a:ext cx="18775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Observações livres de nuvens</a:t>
            </a:r>
          </a:p>
        </p:txBody>
      </p:sp>
    </p:spTree>
    <p:extLst>
      <p:ext uri="{BB962C8B-B14F-4D97-AF65-F5344CB8AC3E}">
        <p14:creationId xmlns:p14="http://schemas.microsoft.com/office/powerpoint/2010/main" val="182107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1924C3A8-2673-4B18-966A-A93CF3A3F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18" y="3240684"/>
            <a:ext cx="2074115" cy="2065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951521EB-827F-4343-8EF5-29FE58972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38" y="3406389"/>
            <a:ext cx="2085377" cy="20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BE103729-6D7A-4E10-A1C6-A8D4D01A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22" y="2508778"/>
            <a:ext cx="2078991" cy="2070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Chave Direita 49">
            <a:extLst>
              <a:ext uri="{FF2B5EF4-FFF2-40B4-BE49-F238E27FC236}">
                <a16:creationId xmlns:a16="http://schemas.microsoft.com/office/drawing/2014/main" id="{29CE229A-6AE4-43E6-9BE6-732894C591AF}"/>
              </a:ext>
            </a:extLst>
          </p:cNvPr>
          <p:cNvSpPr/>
          <p:nvPr/>
        </p:nvSpPr>
        <p:spPr>
          <a:xfrm>
            <a:off x="4030183" y="2995227"/>
            <a:ext cx="495112" cy="1906198"/>
          </a:xfrm>
          <a:prstGeom prst="rightBrace">
            <a:avLst>
              <a:gd name="adj1" fmla="val 0"/>
              <a:gd name="adj2" fmla="val 8299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DA4F7E3C-4F22-443C-9FE8-A731BB590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300" y="3717124"/>
            <a:ext cx="2103843" cy="2085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830C185-EB80-4BC3-B6CE-D10A7D328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310" y="2716473"/>
            <a:ext cx="2089896" cy="20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6B69AB46-42DC-45AF-AD98-3C31313DD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124" y="2836914"/>
            <a:ext cx="2091410" cy="2064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EE858948-9609-47C1-8108-D580CB78C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079" y="2995226"/>
            <a:ext cx="2078991" cy="207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EE4994FA-A3F5-4E47-9A83-0845A8618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831" y="4330361"/>
            <a:ext cx="2089895" cy="20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72191CFE-8060-4ED7-A33D-D603E4F0CE42}"/>
              </a:ext>
            </a:extLst>
          </p:cNvPr>
          <p:cNvSpPr/>
          <p:nvPr/>
        </p:nvSpPr>
        <p:spPr>
          <a:xfrm>
            <a:off x="845172" y="806834"/>
            <a:ext cx="1470991" cy="1470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Composição anual VIIRS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8599733A-7CD8-4FED-81D9-F12CA1999722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E6C42984-9CEF-4596-9FF5-BA70D85890BA}"/>
              </a:ext>
            </a:extLst>
          </p:cNvPr>
          <p:cNvGrpSpPr/>
          <p:nvPr/>
        </p:nvGrpSpPr>
        <p:grpSpPr>
          <a:xfrm>
            <a:off x="5391992" y="856639"/>
            <a:ext cx="3005480" cy="2842371"/>
            <a:chOff x="3897570" y="313145"/>
            <a:chExt cx="3005480" cy="2842371"/>
          </a:xfrm>
        </p:grpSpPr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13FBE51D-ED78-4B7B-A222-B9F25FEB8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5195" y="377677"/>
              <a:ext cx="2957855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DF09102-3890-47B5-A986-93A7991818E2}"/>
                </a:ext>
              </a:extLst>
            </p:cNvPr>
            <p:cNvSpPr txBox="1"/>
            <p:nvPr/>
          </p:nvSpPr>
          <p:spPr>
            <a:xfrm>
              <a:off x="3897570" y="313145"/>
              <a:ext cx="5541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Abr.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5DFAA48-5021-46F6-BE23-4A263D50B81F}"/>
              </a:ext>
            </a:extLst>
          </p:cNvPr>
          <p:cNvGrpSpPr/>
          <p:nvPr/>
        </p:nvGrpSpPr>
        <p:grpSpPr>
          <a:xfrm>
            <a:off x="5684544" y="1184406"/>
            <a:ext cx="2974567" cy="2777839"/>
            <a:chOff x="4374231" y="459748"/>
            <a:chExt cx="2974567" cy="2777839"/>
          </a:xfrm>
        </p:grpSpPr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E6BE0981-F2BD-4263-BED0-5022C3FC1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95976" y="459748"/>
              <a:ext cx="2952822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33009330-76E8-4489-8EF4-07C8B03B9EFC}"/>
                </a:ext>
              </a:extLst>
            </p:cNvPr>
            <p:cNvSpPr txBox="1"/>
            <p:nvPr/>
          </p:nvSpPr>
          <p:spPr>
            <a:xfrm>
              <a:off x="4374231" y="459748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Mai.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2762DDCC-2E70-43AC-951E-40DF862646F0}"/>
              </a:ext>
            </a:extLst>
          </p:cNvPr>
          <p:cNvGrpSpPr/>
          <p:nvPr/>
        </p:nvGrpSpPr>
        <p:grpSpPr>
          <a:xfrm>
            <a:off x="6057818" y="765949"/>
            <a:ext cx="2966211" cy="2777839"/>
            <a:chOff x="4968925" y="541819"/>
            <a:chExt cx="2966211" cy="2777839"/>
          </a:xfrm>
        </p:grpSpPr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AB67CAD0-957F-4053-9313-5F5722D0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77281" y="541819"/>
              <a:ext cx="2957855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671570F7-CE63-4EAA-8870-CF9032533FE2}"/>
                </a:ext>
              </a:extLst>
            </p:cNvPr>
            <p:cNvSpPr txBox="1"/>
            <p:nvPr/>
          </p:nvSpPr>
          <p:spPr>
            <a:xfrm>
              <a:off x="4968925" y="541819"/>
              <a:ext cx="5597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Jun.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6DAEE056-B6D1-4040-8E44-B2508AA50550}"/>
              </a:ext>
            </a:extLst>
          </p:cNvPr>
          <p:cNvGrpSpPr/>
          <p:nvPr/>
        </p:nvGrpSpPr>
        <p:grpSpPr>
          <a:xfrm>
            <a:off x="6497013" y="1845719"/>
            <a:ext cx="2993466" cy="2803001"/>
            <a:chOff x="5550230" y="628338"/>
            <a:chExt cx="2993466" cy="2803001"/>
          </a:xfrm>
        </p:grpSpPr>
        <p:pic>
          <p:nvPicPr>
            <p:cNvPr id="68" name="Imagem 67">
              <a:extLst>
                <a:ext uri="{FF2B5EF4-FFF2-40B4-BE49-F238E27FC236}">
                  <a16:creationId xmlns:a16="http://schemas.microsoft.com/office/drawing/2014/main" id="{A1BAB07F-6827-408A-9435-68B95BB4A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50230" y="628338"/>
              <a:ext cx="2993466" cy="280300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63746746-401E-4F91-9FD9-4273EBA67501}"/>
                </a:ext>
              </a:extLst>
            </p:cNvPr>
            <p:cNvSpPr txBox="1"/>
            <p:nvPr/>
          </p:nvSpPr>
          <p:spPr>
            <a:xfrm>
              <a:off x="5555662" y="651414"/>
              <a:ext cx="4908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Jul.</a:t>
              </a:r>
            </a:p>
          </p:txBody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CD3F6150-6150-44C8-8A12-CD8AF6F1E61B}"/>
              </a:ext>
            </a:extLst>
          </p:cNvPr>
          <p:cNvGrpSpPr/>
          <p:nvPr/>
        </p:nvGrpSpPr>
        <p:grpSpPr>
          <a:xfrm>
            <a:off x="6932701" y="1109044"/>
            <a:ext cx="2989702" cy="2799467"/>
            <a:chOff x="6105015" y="708782"/>
            <a:chExt cx="2989702" cy="2799467"/>
          </a:xfrm>
        </p:grpSpPr>
        <p:pic>
          <p:nvPicPr>
            <p:cNvPr id="71" name="Imagem 70">
              <a:extLst>
                <a:ext uri="{FF2B5EF4-FFF2-40B4-BE49-F238E27FC236}">
                  <a16:creationId xmlns:a16="http://schemas.microsoft.com/office/drawing/2014/main" id="{E66916BA-A877-45C8-99AC-C3AE86EF5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25586" y="708782"/>
              <a:ext cx="2969131" cy="27994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400F8AA7-E70B-4AF9-A829-C93322438C81}"/>
                </a:ext>
              </a:extLst>
            </p:cNvPr>
            <p:cNvSpPr txBox="1"/>
            <p:nvPr/>
          </p:nvSpPr>
          <p:spPr>
            <a:xfrm>
              <a:off x="6105015" y="723252"/>
              <a:ext cx="6046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Ago.</a:t>
              </a: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BF87F3E8-8C68-4478-A8AA-B3195554652F}"/>
              </a:ext>
            </a:extLst>
          </p:cNvPr>
          <p:cNvGrpSpPr/>
          <p:nvPr/>
        </p:nvGrpSpPr>
        <p:grpSpPr>
          <a:xfrm>
            <a:off x="7378881" y="1460758"/>
            <a:ext cx="3002029" cy="2797998"/>
            <a:chOff x="6675212" y="822345"/>
            <a:chExt cx="3002029" cy="2797998"/>
          </a:xfrm>
        </p:grpSpPr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F0D39069-EDC6-438A-9B76-185D8E4C3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09668" y="822345"/>
              <a:ext cx="2967573" cy="2797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6FCA4E01-5D73-411B-A191-46881B4DCC97}"/>
                </a:ext>
              </a:extLst>
            </p:cNvPr>
            <p:cNvSpPr txBox="1"/>
            <p:nvPr/>
          </p:nvSpPr>
          <p:spPr>
            <a:xfrm>
              <a:off x="6675212" y="832847"/>
              <a:ext cx="5393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Set.</a:t>
              </a:r>
            </a:p>
          </p:txBody>
        </p: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96FCA2EB-1D14-4BFA-9EF0-01984E6ECD5B}"/>
              </a:ext>
            </a:extLst>
          </p:cNvPr>
          <p:cNvGrpSpPr/>
          <p:nvPr/>
        </p:nvGrpSpPr>
        <p:grpSpPr>
          <a:xfrm>
            <a:off x="7843848" y="1851798"/>
            <a:ext cx="2940361" cy="2755239"/>
            <a:chOff x="7269694" y="915367"/>
            <a:chExt cx="2940361" cy="2755239"/>
          </a:xfrm>
        </p:grpSpPr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id="{69B8EDAB-AD3E-4BA0-BE2C-268DF32E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69694" y="915367"/>
              <a:ext cx="2940361" cy="27552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5DBFED72-B6C9-44B7-8C48-DE77926BEBD7}"/>
                </a:ext>
              </a:extLst>
            </p:cNvPr>
            <p:cNvSpPr txBox="1"/>
            <p:nvPr/>
          </p:nvSpPr>
          <p:spPr>
            <a:xfrm>
              <a:off x="7269694" y="942442"/>
              <a:ext cx="593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Out.</a:t>
              </a:r>
            </a:p>
          </p:txBody>
        </p:sp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59AD7F75-1186-4FD1-AEB5-45CFC1D937A3}"/>
              </a:ext>
            </a:extLst>
          </p:cNvPr>
          <p:cNvGrpSpPr/>
          <p:nvPr/>
        </p:nvGrpSpPr>
        <p:grpSpPr>
          <a:xfrm>
            <a:off x="8277197" y="3238913"/>
            <a:ext cx="2947990" cy="2767817"/>
            <a:chOff x="7876351" y="1027461"/>
            <a:chExt cx="2947990" cy="2767817"/>
          </a:xfrm>
        </p:grpSpPr>
        <p:pic>
          <p:nvPicPr>
            <p:cNvPr id="80" name="Imagem 79">
              <a:extLst>
                <a:ext uri="{FF2B5EF4-FFF2-40B4-BE49-F238E27FC236}">
                  <a16:creationId xmlns:a16="http://schemas.microsoft.com/office/drawing/2014/main" id="{F93B334F-D2D2-4805-A485-6881DF5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6351" y="1027461"/>
              <a:ext cx="2947990" cy="27678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9CE023EB-498D-4A0F-AEC1-2C66D43CB0DE}"/>
                </a:ext>
              </a:extLst>
            </p:cNvPr>
            <p:cNvSpPr txBox="1"/>
            <p:nvPr/>
          </p:nvSpPr>
          <p:spPr>
            <a:xfrm>
              <a:off x="7894367" y="1032133"/>
              <a:ext cx="5975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Nov.</a:t>
              </a:r>
            </a:p>
          </p:txBody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9F031131-3218-4EDB-8920-01BDCBC5B316}"/>
              </a:ext>
            </a:extLst>
          </p:cNvPr>
          <p:cNvGrpSpPr/>
          <p:nvPr/>
        </p:nvGrpSpPr>
        <p:grpSpPr>
          <a:xfrm>
            <a:off x="8696614" y="3518034"/>
            <a:ext cx="2993466" cy="2838941"/>
            <a:chOff x="8480483" y="1117559"/>
            <a:chExt cx="2993466" cy="2838941"/>
          </a:xfrm>
        </p:grpSpPr>
        <p:pic>
          <p:nvPicPr>
            <p:cNvPr id="83" name="Imagem 82">
              <a:extLst>
                <a:ext uri="{FF2B5EF4-FFF2-40B4-BE49-F238E27FC236}">
                  <a16:creationId xmlns:a16="http://schemas.microsoft.com/office/drawing/2014/main" id="{EEE717F9-DA4F-4B8E-954E-8ECD769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80483" y="1145600"/>
              <a:ext cx="2993466" cy="28109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4B0FA21A-1E09-48B9-A3C4-90D2CF869CA6}"/>
                </a:ext>
              </a:extLst>
            </p:cNvPr>
            <p:cNvSpPr txBox="1"/>
            <p:nvPr/>
          </p:nvSpPr>
          <p:spPr>
            <a:xfrm>
              <a:off x="8497267" y="1117559"/>
              <a:ext cx="589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Dez.</a:t>
              </a:r>
            </a:p>
          </p:txBody>
        </p:sp>
      </p:grp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E87846CA-F804-4189-830E-E13CC243ED27}"/>
              </a:ext>
            </a:extLst>
          </p:cNvPr>
          <p:cNvSpPr txBox="1"/>
          <p:nvPr/>
        </p:nvSpPr>
        <p:spPr>
          <a:xfrm>
            <a:off x="4600742" y="4037607"/>
            <a:ext cx="1877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Observações livres de nuvens selecionadas </a:t>
            </a:r>
          </a:p>
        </p:txBody>
      </p:sp>
    </p:spTree>
    <p:extLst>
      <p:ext uri="{BB962C8B-B14F-4D97-AF65-F5344CB8AC3E}">
        <p14:creationId xmlns:p14="http://schemas.microsoft.com/office/powerpoint/2010/main" val="46942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B1C549EC-D982-4070-92BA-D4EEF9FEB9E9}"/>
              </a:ext>
            </a:extLst>
          </p:cNvPr>
          <p:cNvGrpSpPr/>
          <p:nvPr/>
        </p:nvGrpSpPr>
        <p:grpSpPr>
          <a:xfrm>
            <a:off x="508130" y="2107175"/>
            <a:ext cx="1655003" cy="1662078"/>
            <a:chOff x="4959289" y="372216"/>
            <a:chExt cx="2975847" cy="294744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13DA527-36A0-49D5-B7A2-CFD245A37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7281" y="541819"/>
              <a:ext cx="2957855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6E2F5B6-9A2D-48C1-A942-11FA6F182D34}"/>
                </a:ext>
              </a:extLst>
            </p:cNvPr>
            <p:cNvSpPr txBox="1"/>
            <p:nvPr/>
          </p:nvSpPr>
          <p:spPr>
            <a:xfrm>
              <a:off x="4959289" y="372216"/>
              <a:ext cx="990445" cy="654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Jun</a:t>
              </a:r>
              <a:r>
                <a:rPr lang="pt-BR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F764C60-55F7-47C2-9CB7-63F71ECDE60C}"/>
              </a:ext>
            </a:extLst>
          </p:cNvPr>
          <p:cNvGrpSpPr/>
          <p:nvPr/>
        </p:nvGrpSpPr>
        <p:grpSpPr>
          <a:xfrm>
            <a:off x="648856" y="2476507"/>
            <a:ext cx="1662708" cy="1578634"/>
            <a:chOff x="6105015" y="708782"/>
            <a:chExt cx="2989702" cy="279946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9E29B7F-32F3-420A-8A65-705E94795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586" y="708782"/>
              <a:ext cx="2969131" cy="27994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B110860-A789-407E-89B4-642612E1A1E2}"/>
                </a:ext>
              </a:extLst>
            </p:cNvPr>
            <p:cNvSpPr txBox="1"/>
            <p:nvPr/>
          </p:nvSpPr>
          <p:spPr>
            <a:xfrm>
              <a:off x="6105015" y="723253"/>
              <a:ext cx="1006595" cy="436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Ago.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005AFF8-40EF-4279-86F8-D46109678EAB}"/>
              </a:ext>
            </a:extLst>
          </p:cNvPr>
          <p:cNvGrpSpPr/>
          <p:nvPr/>
        </p:nvGrpSpPr>
        <p:grpSpPr>
          <a:xfrm>
            <a:off x="784160" y="2767561"/>
            <a:ext cx="1669564" cy="1577806"/>
            <a:chOff x="6675212" y="822345"/>
            <a:chExt cx="3002029" cy="279799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69C0851-6843-4BEF-826A-1996D322C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668" y="822345"/>
              <a:ext cx="2967573" cy="2797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945C616-34DF-4F1C-BD3E-2CDCADB0E0E9}"/>
                </a:ext>
              </a:extLst>
            </p:cNvPr>
            <p:cNvSpPr txBox="1"/>
            <p:nvPr/>
          </p:nvSpPr>
          <p:spPr>
            <a:xfrm>
              <a:off x="6675212" y="832847"/>
              <a:ext cx="897778" cy="436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Set.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F2361A0-6622-4F8D-8DA9-3162DB8E93E8}"/>
              </a:ext>
            </a:extLst>
          </p:cNvPr>
          <p:cNvGrpSpPr/>
          <p:nvPr/>
        </p:nvGrpSpPr>
        <p:grpSpPr>
          <a:xfrm>
            <a:off x="962961" y="3029079"/>
            <a:ext cx="1635269" cy="1553694"/>
            <a:chOff x="7269692" y="915367"/>
            <a:chExt cx="2940363" cy="275523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288BD6E-B684-4510-888E-61F36BFA7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9694" y="915367"/>
              <a:ext cx="2940361" cy="27552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25A0D88-A43E-433D-9F3D-2FDA9A907AD3}"/>
                </a:ext>
              </a:extLst>
            </p:cNvPr>
            <p:cNvSpPr txBox="1"/>
            <p:nvPr/>
          </p:nvSpPr>
          <p:spPr>
            <a:xfrm>
              <a:off x="7269692" y="942442"/>
              <a:ext cx="1010134" cy="436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Out.</a:t>
              </a:r>
            </a:p>
          </p:txBody>
        </p:sp>
      </p:grp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C34B2EA0-F861-44A0-9D81-25CF73D96B1D}"/>
              </a:ext>
            </a:extLst>
          </p:cNvPr>
          <p:cNvSpPr/>
          <p:nvPr/>
        </p:nvSpPr>
        <p:spPr>
          <a:xfrm>
            <a:off x="2496236" y="2095141"/>
            <a:ext cx="493613" cy="2636275"/>
          </a:xfrm>
          <a:prstGeom prst="rightBrace">
            <a:avLst>
              <a:gd name="adj1" fmla="val 0"/>
              <a:gd name="adj2" fmla="val 531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691E2F1-C3A7-45EF-914F-A78989B2E344}"/>
              </a:ext>
            </a:extLst>
          </p:cNvPr>
          <p:cNvGrpSpPr/>
          <p:nvPr/>
        </p:nvGrpSpPr>
        <p:grpSpPr>
          <a:xfrm>
            <a:off x="3085816" y="2076603"/>
            <a:ext cx="2967573" cy="2797998"/>
            <a:chOff x="4992292" y="2670260"/>
            <a:chExt cx="2967573" cy="2797998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D01A608-3F70-4EDF-855A-DC2A791E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2292" y="2670260"/>
              <a:ext cx="2967573" cy="2797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3C22F22-F767-4AD1-91B4-6ED1D44E7B67}"/>
                </a:ext>
              </a:extLst>
            </p:cNvPr>
            <p:cNvSpPr txBox="1"/>
            <p:nvPr/>
          </p:nvSpPr>
          <p:spPr>
            <a:xfrm>
              <a:off x="5528417" y="2670260"/>
              <a:ext cx="18953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Comp. Anual 2015</a:t>
              </a: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49282C7-9661-40F0-8C2C-696109F9AB75}"/>
              </a:ext>
            </a:extLst>
          </p:cNvPr>
          <p:cNvSpPr txBox="1"/>
          <p:nvPr/>
        </p:nvSpPr>
        <p:spPr>
          <a:xfrm>
            <a:off x="3496326" y="4929331"/>
            <a:ext cx="2146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dirty="0"/>
              <a:t>Filtragem</a:t>
            </a:r>
          </a:p>
          <a:p>
            <a:pPr algn="ctr"/>
            <a:r>
              <a:rPr lang="pt-BR" sz="2200" dirty="0"/>
              <a:t>(Wu et al., 2012)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C42F23D-CBDE-49D9-A4D1-B31C7E00143F}"/>
              </a:ext>
            </a:extLst>
          </p:cNvPr>
          <p:cNvGrpSpPr/>
          <p:nvPr/>
        </p:nvGrpSpPr>
        <p:grpSpPr>
          <a:xfrm>
            <a:off x="6694051" y="2268898"/>
            <a:ext cx="1655003" cy="1662078"/>
            <a:chOff x="4959289" y="372216"/>
            <a:chExt cx="2975847" cy="2947442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671E170-9383-4BA7-94CC-518703584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7281" y="541819"/>
              <a:ext cx="2957855" cy="27778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5C3FA4A-1040-414C-865A-E7B1F2CC5D0D}"/>
                </a:ext>
              </a:extLst>
            </p:cNvPr>
            <p:cNvSpPr txBox="1"/>
            <p:nvPr/>
          </p:nvSpPr>
          <p:spPr>
            <a:xfrm>
              <a:off x="4959289" y="372216"/>
              <a:ext cx="990445" cy="654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Jun</a:t>
              </a:r>
              <a:r>
                <a:rPr lang="pt-BR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E8495A89-CF4B-4A12-ABC2-3176804DAEC5}"/>
              </a:ext>
            </a:extLst>
          </p:cNvPr>
          <p:cNvGrpSpPr/>
          <p:nvPr/>
        </p:nvGrpSpPr>
        <p:grpSpPr>
          <a:xfrm>
            <a:off x="6834777" y="2638230"/>
            <a:ext cx="1662708" cy="1578634"/>
            <a:chOff x="6105015" y="708782"/>
            <a:chExt cx="2989702" cy="2799467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66768693-6D32-462B-BF01-874DF61D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586" y="708782"/>
              <a:ext cx="2969131" cy="27994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43B923F-96F8-4C76-94EF-EB09950B0575}"/>
                </a:ext>
              </a:extLst>
            </p:cNvPr>
            <p:cNvSpPr txBox="1"/>
            <p:nvPr/>
          </p:nvSpPr>
          <p:spPr>
            <a:xfrm>
              <a:off x="6105015" y="723253"/>
              <a:ext cx="1006595" cy="436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Ago.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9FA6A7A9-8338-4E6A-897B-F27B9165F069}"/>
              </a:ext>
            </a:extLst>
          </p:cNvPr>
          <p:cNvGrpSpPr/>
          <p:nvPr/>
        </p:nvGrpSpPr>
        <p:grpSpPr>
          <a:xfrm>
            <a:off x="6970081" y="2929284"/>
            <a:ext cx="1669564" cy="1577806"/>
            <a:chOff x="6675212" y="822345"/>
            <a:chExt cx="3002029" cy="2797998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E262C618-AE6D-4BA2-9190-1BBD66BF5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668" y="822345"/>
              <a:ext cx="2967573" cy="27979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2D9C0CD4-93D6-4F8B-AB29-AF04B0D99D41}"/>
                </a:ext>
              </a:extLst>
            </p:cNvPr>
            <p:cNvSpPr txBox="1"/>
            <p:nvPr/>
          </p:nvSpPr>
          <p:spPr>
            <a:xfrm>
              <a:off x="6675212" y="832847"/>
              <a:ext cx="897778" cy="436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Set.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933CCAD-AF6A-4C66-A55A-C738F678826F}"/>
              </a:ext>
            </a:extLst>
          </p:cNvPr>
          <p:cNvGrpSpPr/>
          <p:nvPr/>
        </p:nvGrpSpPr>
        <p:grpSpPr>
          <a:xfrm>
            <a:off x="7148882" y="3190802"/>
            <a:ext cx="1635269" cy="1553694"/>
            <a:chOff x="7269692" y="915367"/>
            <a:chExt cx="2940363" cy="2755239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31CC3ABB-31DA-42C0-8DF9-F726859C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9694" y="915367"/>
              <a:ext cx="2940361" cy="27552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C1307606-C01C-4D4B-98E3-2C074E5D18B2}"/>
                </a:ext>
              </a:extLst>
            </p:cNvPr>
            <p:cNvSpPr txBox="1"/>
            <p:nvPr/>
          </p:nvSpPr>
          <p:spPr>
            <a:xfrm>
              <a:off x="7269692" y="942442"/>
              <a:ext cx="1010134" cy="436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Out.</a:t>
              </a:r>
            </a:p>
          </p:txBody>
        </p:sp>
      </p:grpSp>
      <p:sp>
        <p:nvSpPr>
          <p:cNvPr id="34" name="Chave Direita 33">
            <a:extLst>
              <a:ext uri="{FF2B5EF4-FFF2-40B4-BE49-F238E27FC236}">
                <a16:creationId xmlns:a16="http://schemas.microsoft.com/office/drawing/2014/main" id="{CA84F411-DAD3-49F5-BFA8-0CA239B6357B}"/>
              </a:ext>
            </a:extLst>
          </p:cNvPr>
          <p:cNvSpPr/>
          <p:nvPr/>
        </p:nvSpPr>
        <p:spPr>
          <a:xfrm>
            <a:off x="8682157" y="2364537"/>
            <a:ext cx="485845" cy="2528602"/>
          </a:xfrm>
          <a:prstGeom prst="rightBrace">
            <a:avLst>
              <a:gd name="adj1" fmla="val 0"/>
              <a:gd name="adj2" fmla="val 531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have Direita 34">
            <a:extLst>
              <a:ext uri="{FF2B5EF4-FFF2-40B4-BE49-F238E27FC236}">
                <a16:creationId xmlns:a16="http://schemas.microsoft.com/office/drawing/2014/main" id="{168F0E1D-DDFA-4A2E-BE26-6225590B45CF}"/>
              </a:ext>
            </a:extLst>
          </p:cNvPr>
          <p:cNvSpPr/>
          <p:nvPr/>
        </p:nvSpPr>
        <p:spPr>
          <a:xfrm rot="10800000">
            <a:off x="6126913" y="2364537"/>
            <a:ext cx="493613" cy="2433943"/>
          </a:xfrm>
          <a:prstGeom prst="rightBrace">
            <a:avLst>
              <a:gd name="adj1" fmla="val 0"/>
              <a:gd name="adj2" fmla="val 531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0CFBF70E-6416-41B6-A341-C0C94D60B6D4}"/>
              </a:ext>
            </a:extLst>
          </p:cNvPr>
          <p:cNvGrpSpPr/>
          <p:nvPr/>
        </p:nvGrpSpPr>
        <p:grpSpPr>
          <a:xfrm>
            <a:off x="9501105" y="2571644"/>
            <a:ext cx="2259144" cy="2159772"/>
            <a:chOff x="6125586" y="708782"/>
            <a:chExt cx="2969131" cy="2799467"/>
          </a:xfrm>
        </p:grpSpPr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46F9885A-4A2B-4B08-8BB4-B5D22B0F3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586" y="708782"/>
              <a:ext cx="2969131" cy="27994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2BB59A2A-8B68-4E90-9B7B-806F6203082D}"/>
                </a:ext>
              </a:extLst>
            </p:cNvPr>
            <p:cNvSpPr txBox="1"/>
            <p:nvPr/>
          </p:nvSpPr>
          <p:spPr>
            <a:xfrm>
              <a:off x="6648877" y="773414"/>
              <a:ext cx="2057734" cy="3989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</a:rPr>
                <a:t>Comp. Anual 2012</a:t>
              </a: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B1557AF-996F-404F-9D5C-7695AF99E016}"/>
              </a:ext>
            </a:extLst>
          </p:cNvPr>
          <p:cNvSpPr txBox="1"/>
          <p:nvPr/>
        </p:nvSpPr>
        <p:spPr>
          <a:xfrm>
            <a:off x="9842927" y="4362084"/>
            <a:ext cx="170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VIIRS - filtrado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4CE2121-EC2D-4EEC-AB57-37A8A650F1C7}"/>
              </a:ext>
            </a:extLst>
          </p:cNvPr>
          <p:cNvSpPr txBox="1"/>
          <p:nvPr/>
        </p:nvSpPr>
        <p:spPr>
          <a:xfrm>
            <a:off x="5380836" y="4505269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VIIRS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98B5B1F-CD9A-4595-B00A-52FE8D3029E8}"/>
              </a:ext>
            </a:extLst>
          </p:cNvPr>
          <p:cNvSpPr txBox="1"/>
          <p:nvPr/>
        </p:nvSpPr>
        <p:spPr>
          <a:xfrm>
            <a:off x="1974953" y="4251740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VIIRS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BF9548A-64BD-4C46-9531-0635B2AA323D}"/>
              </a:ext>
            </a:extLst>
          </p:cNvPr>
          <p:cNvSpPr txBox="1"/>
          <p:nvPr/>
        </p:nvSpPr>
        <p:spPr>
          <a:xfrm>
            <a:off x="7215179" y="4414509"/>
            <a:ext cx="177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VIIRS - filtrado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50EF60C-47F1-439A-AD2C-947B3A4CF458}"/>
              </a:ext>
            </a:extLst>
          </p:cNvPr>
          <p:cNvSpPr txBox="1"/>
          <p:nvPr/>
        </p:nvSpPr>
        <p:spPr>
          <a:xfrm>
            <a:off x="6589514" y="1788123"/>
            <a:ext cx="2142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Média aritmética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CF3CEAC-93F5-48A9-9D17-345FA3ADEDD2}"/>
              </a:ext>
            </a:extLst>
          </p:cNvPr>
          <p:cNvSpPr txBox="1"/>
          <p:nvPr/>
        </p:nvSpPr>
        <p:spPr>
          <a:xfrm>
            <a:off x="9524481" y="4739980"/>
            <a:ext cx="2315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Produto final VIIRS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E993B37-8781-4542-BC6E-97193BCA9535}"/>
              </a:ext>
            </a:extLst>
          </p:cNvPr>
          <p:cNvSpPr txBox="1"/>
          <p:nvPr/>
        </p:nvSpPr>
        <p:spPr>
          <a:xfrm>
            <a:off x="508130" y="1403402"/>
            <a:ext cx="1705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Imagem selecionadas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2C5F9DC-F704-42B0-A487-B335B60D5C3F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E7BD248-4D62-43C6-89A0-5893FDC9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14" y="4114234"/>
            <a:ext cx="2686693" cy="256851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8486D8-AF47-41C5-A44C-88D58BA93E38}"/>
              </a:ext>
            </a:extLst>
          </p:cNvPr>
          <p:cNvGrpSpPr/>
          <p:nvPr/>
        </p:nvGrpSpPr>
        <p:grpSpPr>
          <a:xfrm>
            <a:off x="170086" y="1065332"/>
            <a:ext cx="4846619" cy="2573218"/>
            <a:chOff x="-732507" y="3540413"/>
            <a:chExt cx="4113318" cy="218388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5290855-657F-44CB-91F5-FC2B3E5CB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442" y="3540413"/>
              <a:ext cx="2284369" cy="2183888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4FCD8AA-6015-4A03-A832-85A1C3999350}"/>
                </a:ext>
              </a:extLst>
            </p:cNvPr>
            <p:cNvSpPr txBox="1"/>
            <p:nvPr/>
          </p:nvSpPr>
          <p:spPr>
            <a:xfrm>
              <a:off x="-732507" y="3825814"/>
              <a:ext cx="1617043" cy="1645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</a:rPr>
                <a:t>2010 OLS</a:t>
              </a:r>
            </a:p>
            <a:p>
              <a:endParaRPr lang="pt-BR" sz="24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</a:rPr>
                <a:t>Composição Anual de luzes estáveis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84F29B1E-2CAB-4C16-B1F6-466D29355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291" y="2197082"/>
            <a:ext cx="4098886" cy="4066568"/>
          </a:xfrm>
          <a:prstGeom prst="rect">
            <a:avLst/>
          </a:prstGeom>
        </p:spPr>
      </p:pic>
      <p:sp>
        <p:nvSpPr>
          <p:cNvPr id="12" name="Chave Direita 11">
            <a:extLst>
              <a:ext uri="{FF2B5EF4-FFF2-40B4-BE49-F238E27FC236}">
                <a16:creationId xmlns:a16="http://schemas.microsoft.com/office/drawing/2014/main" id="{B0F26197-3AFD-44EF-B7CB-A866A6433B62}"/>
              </a:ext>
            </a:extLst>
          </p:cNvPr>
          <p:cNvSpPr/>
          <p:nvPr/>
        </p:nvSpPr>
        <p:spPr>
          <a:xfrm>
            <a:off x="5016707" y="2197082"/>
            <a:ext cx="1808960" cy="3382676"/>
          </a:xfrm>
          <a:prstGeom prst="rightBrace">
            <a:avLst>
              <a:gd name="adj1" fmla="val 0"/>
              <a:gd name="adj2" fmla="val 492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609AFD-8975-4B3B-B0B7-8397A643478F}"/>
              </a:ext>
            </a:extLst>
          </p:cNvPr>
          <p:cNvSpPr txBox="1"/>
          <p:nvPr/>
        </p:nvSpPr>
        <p:spPr>
          <a:xfrm>
            <a:off x="170086" y="4549676"/>
            <a:ext cx="190532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2012 VIIRS  </a:t>
            </a:r>
          </a:p>
          <a:p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Composição Anual de luzes estáveis</a:t>
            </a:r>
          </a:p>
          <a:p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4DC20BD-D4E7-4A9E-ADD8-5B0E66E1656B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4BF85AF9-0614-487C-8C2C-A7B07BC6C97B}"/>
              </a:ext>
            </a:extLst>
          </p:cNvPr>
          <p:cNvSpPr/>
          <p:nvPr/>
        </p:nvSpPr>
        <p:spPr>
          <a:xfrm>
            <a:off x="8705909" y="3201720"/>
            <a:ext cx="43565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AA996E97-2865-4ACA-940D-C4CFD238E68B}"/>
              </a:ext>
            </a:extLst>
          </p:cNvPr>
          <p:cNvSpPr/>
          <p:nvPr/>
        </p:nvSpPr>
        <p:spPr>
          <a:xfrm>
            <a:off x="8705909" y="5058986"/>
            <a:ext cx="435650" cy="2000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34AB0EC-257D-46F6-B706-3C240DAB11F6}"/>
              </a:ext>
            </a:extLst>
          </p:cNvPr>
          <p:cNvSpPr txBox="1"/>
          <p:nvPr/>
        </p:nvSpPr>
        <p:spPr>
          <a:xfrm>
            <a:off x="7762875" y="1345000"/>
            <a:ext cx="234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Remoção do efeito </a:t>
            </a:r>
            <a:r>
              <a:rPr lang="pt-BR" sz="2200" i="1" dirty="0" err="1"/>
              <a:t>overgloom</a:t>
            </a:r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14822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0CE67E4-204B-40D4-905B-EFC779AC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6" y="1971193"/>
            <a:ext cx="4098886" cy="4066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812D4A-1649-4D6D-9C42-4F75D02B9CA6}"/>
              </a:ext>
            </a:extLst>
          </p:cNvPr>
          <p:cNvSpPr txBox="1"/>
          <p:nvPr/>
        </p:nvSpPr>
        <p:spPr>
          <a:xfrm>
            <a:off x="345400" y="647754"/>
            <a:ext cx="1876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Soma dos Valores de Pixels</a:t>
            </a:r>
          </a:p>
          <a:p>
            <a:r>
              <a:rPr lang="pt-BR" sz="2000" dirty="0"/>
              <a:t> </a:t>
            </a:r>
            <a:r>
              <a:rPr lang="pt-BR" sz="2000" b="1" dirty="0"/>
              <a:t>(SVP)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D505F5-BBE4-4AB1-BB1C-BD717AE6C7F4}"/>
              </a:ext>
            </a:extLst>
          </p:cNvPr>
          <p:cNvSpPr txBox="1"/>
          <p:nvPr/>
        </p:nvSpPr>
        <p:spPr>
          <a:xfrm>
            <a:off x="2346219" y="801642"/>
            <a:ext cx="207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Contagem de </a:t>
            </a:r>
          </a:p>
          <a:p>
            <a:r>
              <a:rPr lang="pt-BR" sz="2000" dirty="0"/>
              <a:t>pixels válidos </a:t>
            </a:r>
            <a:r>
              <a:rPr lang="pt-BR" sz="2000" b="1" dirty="0"/>
              <a:t>(CPV</a:t>
            </a:r>
            <a:r>
              <a:rPr lang="pt-BR" b="1" dirty="0"/>
              <a:t>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04753F2-3D3A-4AAB-A493-E2B77DCDC874}"/>
              </a:ext>
            </a:extLst>
          </p:cNvPr>
          <p:cNvGrpSpPr/>
          <p:nvPr/>
        </p:nvGrpSpPr>
        <p:grpSpPr>
          <a:xfrm>
            <a:off x="7258049" y="1365534"/>
            <a:ext cx="4168453" cy="4722905"/>
            <a:chOff x="573554" y="4214099"/>
            <a:chExt cx="1470991" cy="1692032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3F07C893-822A-48EA-9E33-9553C841439C}"/>
                </a:ext>
              </a:extLst>
            </p:cNvPr>
            <p:cNvGrpSpPr/>
            <p:nvPr/>
          </p:nvGrpSpPr>
          <p:grpSpPr>
            <a:xfrm>
              <a:off x="573554" y="4435140"/>
              <a:ext cx="1470991" cy="1470991"/>
              <a:chOff x="6581030" y="1924877"/>
              <a:chExt cx="1470991" cy="1470991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4532252-F8F4-4F94-9158-5000C6668D0A}"/>
                  </a:ext>
                </a:extLst>
              </p:cNvPr>
              <p:cNvSpPr/>
              <p:nvPr/>
            </p:nvSpPr>
            <p:spPr>
              <a:xfrm>
                <a:off x="6581030" y="1924877"/>
                <a:ext cx="1470991" cy="14709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8A586186-A450-4E25-8D22-1F05AA170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956" y="2002041"/>
                <a:ext cx="1389138" cy="1316661"/>
              </a:xfrm>
              <a:prstGeom prst="rect">
                <a:avLst/>
              </a:prstGeom>
            </p:spPr>
          </p:pic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9F23BB9-86C5-4259-A55C-2EE81C91EFE9}"/>
                </a:ext>
              </a:extLst>
            </p:cNvPr>
            <p:cNvSpPr txBox="1"/>
            <p:nvPr/>
          </p:nvSpPr>
          <p:spPr>
            <a:xfrm>
              <a:off x="921104" y="4214099"/>
              <a:ext cx="926690" cy="174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Setores censitários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227A120-CD09-413E-B500-B83CE950CDF8}"/>
              </a:ext>
            </a:extLst>
          </p:cNvPr>
          <p:cNvGrpSpPr/>
          <p:nvPr/>
        </p:nvGrpSpPr>
        <p:grpSpPr>
          <a:xfrm>
            <a:off x="8735556" y="5152293"/>
            <a:ext cx="3351669" cy="1441510"/>
            <a:chOff x="2164458" y="5925423"/>
            <a:chExt cx="1313018" cy="55494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DDD3996-B032-494F-B450-88F2F1F4C324}"/>
                </a:ext>
              </a:extLst>
            </p:cNvPr>
            <p:cNvSpPr/>
            <p:nvPr/>
          </p:nvSpPr>
          <p:spPr>
            <a:xfrm>
              <a:off x="2625264" y="5925423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População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677805D5-41BB-44A0-9828-A6E87D5E1AEA}"/>
                </a:ext>
              </a:extLst>
            </p:cNvPr>
            <p:cNvSpPr/>
            <p:nvPr/>
          </p:nvSpPr>
          <p:spPr>
            <a:xfrm>
              <a:off x="2424306" y="6105023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SVP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A32A491-0811-4FC9-A4A9-154CC33E76FA}"/>
                </a:ext>
              </a:extLst>
            </p:cNvPr>
            <p:cNvSpPr/>
            <p:nvPr/>
          </p:nvSpPr>
          <p:spPr>
            <a:xfrm>
              <a:off x="2164458" y="6280290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NPV</a:t>
              </a:r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id="{63B98F5C-77A6-41FD-B4FF-E3D021961173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545033CE-F80A-46D7-834E-A0DAF9DAA8B3}"/>
              </a:ext>
            </a:extLst>
          </p:cNvPr>
          <p:cNvSpPr/>
          <p:nvPr/>
        </p:nvSpPr>
        <p:spPr>
          <a:xfrm>
            <a:off x="4422596" y="3702100"/>
            <a:ext cx="1273354" cy="6667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961AFB6F-A720-4E7D-B040-9368CA46AACE}"/>
              </a:ext>
            </a:extLst>
          </p:cNvPr>
          <p:cNvSpPr/>
          <p:nvPr/>
        </p:nvSpPr>
        <p:spPr>
          <a:xfrm>
            <a:off x="5881991" y="3702100"/>
            <a:ext cx="1273354" cy="6667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44E2E9D-332A-4184-908E-145A4695FF2F}"/>
              </a:ext>
            </a:extLst>
          </p:cNvPr>
          <p:cNvSpPr txBox="1"/>
          <p:nvPr/>
        </p:nvSpPr>
        <p:spPr>
          <a:xfrm>
            <a:off x="4302229" y="3331298"/>
            <a:ext cx="159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Reamostragem</a:t>
            </a:r>
            <a:endParaRPr lang="pt-BR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3727FD5-9770-4D0E-A3F9-2F85AD5C795E}"/>
              </a:ext>
            </a:extLst>
          </p:cNvPr>
          <p:cNvSpPr txBox="1"/>
          <p:nvPr/>
        </p:nvSpPr>
        <p:spPr>
          <a:xfrm>
            <a:off x="5897089" y="3192798"/>
            <a:ext cx="118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Estatística zonal</a:t>
            </a:r>
          </a:p>
        </p:txBody>
      </p:sp>
    </p:spTree>
    <p:extLst>
      <p:ext uri="{BB962C8B-B14F-4D97-AF65-F5344CB8AC3E}">
        <p14:creationId xmlns:p14="http://schemas.microsoft.com/office/powerpoint/2010/main" val="196456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92C89EE-A5D7-4EC0-BB11-A64AD4DC36B8}"/>
              </a:ext>
            </a:extLst>
          </p:cNvPr>
          <p:cNvGrpSpPr/>
          <p:nvPr/>
        </p:nvGrpSpPr>
        <p:grpSpPr>
          <a:xfrm>
            <a:off x="6861284" y="1573444"/>
            <a:ext cx="4009200" cy="4110086"/>
            <a:chOff x="7893852" y="3762851"/>
            <a:chExt cx="1470991" cy="147099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5C20C04-79AA-4B0D-A5E1-27E41E1892C9}"/>
                </a:ext>
              </a:extLst>
            </p:cNvPr>
            <p:cNvSpPr/>
            <p:nvPr/>
          </p:nvSpPr>
          <p:spPr>
            <a:xfrm>
              <a:off x="7893852" y="3762851"/>
              <a:ext cx="1470991" cy="1470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1D7DE73-F24A-4A41-98E3-F56D2BA7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8791" y="3880236"/>
              <a:ext cx="1364199" cy="1264257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2003F1-FE4D-4E44-AC92-23A6B071688B}"/>
              </a:ext>
            </a:extLst>
          </p:cNvPr>
          <p:cNvSpPr txBox="1"/>
          <p:nvPr/>
        </p:nvSpPr>
        <p:spPr>
          <a:xfrm>
            <a:off x="8184528" y="964246"/>
            <a:ext cx="168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Municípios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5841E16-C95C-4B4A-8926-9C6FE8B04017}"/>
              </a:ext>
            </a:extLst>
          </p:cNvPr>
          <p:cNvGrpSpPr/>
          <p:nvPr/>
        </p:nvGrpSpPr>
        <p:grpSpPr>
          <a:xfrm>
            <a:off x="8347464" y="4613088"/>
            <a:ext cx="3726513" cy="1753660"/>
            <a:chOff x="8697479" y="4532840"/>
            <a:chExt cx="3726513" cy="175366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93E4E8C-AF10-495D-BB61-D0B3DA527B31}"/>
                </a:ext>
              </a:extLst>
            </p:cNvPr>
            <p:cNvSpPr/>
            <p:nvPr/>
          </p:nvSpPr>
          <p:spPr>
            <a:xfrm>
              <a:off x="9900972" y="4800683"/>
              <a:ext cx="2225734" cy="535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1D12D4E-C8BD-4408-99ED-706F36AFE087}"/>
                </a:ext>
              </a:extLst>
            </p:cNvPr>
            <p:cNvSpPr/>
            <p:nvPr/>
          </p:nvSpPr>
          <p:spPr>
            <a:xfrm>
              <a:off x="9376128" y="5281550"/>
              <a:ext cx="2225734" cy="535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CVP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3C18222-FD01-410B-A8EC-F83C6AC38BFE}"/>
                </a:ext>
              </a:extLst>
            </p:cNvPr>
            <p:cNvSpPr/>
            <p:nvPr/>
          </p:nvSpPr>
          <p:spPr>
            <a:xfrm>
              <a:off x="8697479" y="5750815"/>
              <a:ext cx="2225734" cy="535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0195CE4-98FB-4C53-9173-9A3F7F69F3E0}"/>
                </a:ext>
              </a:extLst>
            </p:cNvPr>
            <p:cNvSpPr/>
            <p:nvPr/>
          </p:nvSpPr>
          <p:spPr>
            <a:xfrm>
              <a:off x="10049615" y="4663427"/>
              <a:ext cx="2225734" cy="535685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851A4D4-F60A-45A6-8088-C88BE3080BBD}"/>
                </a:ext>
              </a:extLst>
            </p:cNvPr>
            <p:cNvSpPr/>
            <p:nvPr/>
          </p:nvSpPr>
          <p:spPr>
            <a:xfrm>
              <a:off x="9524771" y="5144294"/>
              <a:ext cx="2225734" cy="535685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CVP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192F823-6CF8-4B6D-A602-6B4354F5F29B}"/>
                </a:ext>
              </a:extLst>
            </p:cNvPr>
            <p:cNvSpPr/>
            <p:nvPr/>
          </p:nvSpPr>
          <p:spPr>
            <a:xfrm>
              <a:off x="8846122" y="5613559"/>
              <a:ext cx="2225734" cy="535685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1F93769-F667-4DF4-9E55-6DD1B4E72B4D}"/>
                </a:ext>
              </a:extLst>
            </p:cNvPr>
            <p:cNvSpPr/>
            <p:nvPr/>
          </p:nvSpPr>
          <p:spPr>
            <a:xfrm>
              <a:off x="10198258" y="4532840"/>
              <a:ext cx="2225734" cy="535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População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90EDABA-C431-4C55-9E26-3DC1DFD89A4C}"/>
                </a:ext>
              </a:extLst>
            </p:cNvPr>
            <p:cNvSpPr/>
            <p:nvPr/>
          </p:nvSpPr>
          <p:spPr>
            <a:xfrm>
              <a:off x="9673414" y="5013707"/>
              <a:ext cx="2225734" cy="535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SVP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50E15D8-8305-49CB-A570-952614F14DCB}"/>
                </a:ext>
              </a:extLst>
            </p:cNvPr>
            <p:cNvSpPr/>
            <p:nvPr/>
          </p:nvSpPr>
          <p:spPr>
            <a:xfrm>
              <a:off x="8994765" y="5482973"/>
              <a:ext cx="2225734" cy="535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NPV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80A5EF6-E5CD-4AF8-84E0-E0D216828D8F}"/>
              </a:ext>
            </a:extLst>
          </p:cNvPr>
          <p:cNvGrpSpPr/>
          <p:nvPr/>
        </p:nvGrpSpPr>
        <p:grpSpPr>
          <a:xfrm>
            <a:off x="278326" y="964246"/>
            <a:ext cx="4168453" cy="4722905"/>
            <a:chOff x="573554" y="4214099"/>
            <a:chExt cx="1470991" cy="1692032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19F0635F-F31D-4EFF-A0C5-CFC21187A4F2}"/>
                </a:ext>
              </a:extLst>
            </p:cNvPr>
            <p:cNvGrpSpPr/>
            <p:nvPr/>
          </p:nvGrpSpPr>
          <p:grpSpPr>
            <a:xfrm>
              <a:off x="573554" y="4435140"/>
              <a:ext cx="1470991" cy="1470991"/>
              <a:chOff x="6581030" y="1924877"/>
              <a:chExt cx="1470991" cy="1470991"/>
            </a:xfrm>
          </p:grpSpPr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8EEC7B88-6D48-4D89-BB19-6E19A350EA31}"/>
                  </a:ext>
                </a:extLst>
              </p:cNvPr>
              <p:cNvSpPr/>
              <p:nvPr/>
            </p:nvSpPr>
            <p:spPr>
              <a:xfrm>
                <a:off x="6581030" y="1924877"/>
                <a:ext cx="1470991" cy="14709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F436C7C-6D1F-44D5-AF72-C84513165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956" y="2002041"/>
                <a:ext cx="1389138" cy="1316661"/>
              </a:xfrm>
              <a:prstGeom prst="rect">
                <a:avLst/>
              </a:prstGeom>
            </p:spPr>
          </p:pic>
        </p:grp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DE79C5D3-83FE-48CC-B872-F1403B013159}"/>
                </a:ext>
              </a:extLst>
            </p:cNvPr>
            <p:cNvSpPr txBox="1"/>
            <p:nvPr/>
          </p:nvSpPr>
          <p:spPr>
            <a:xfrm>
              <a:off x="921104" y="4214099"/>
              <a:ext cx="926690" cy="174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Setores censitários</a:t>
              </a:r>
            </a:p>
          </p:txBody>
        </p:sp>
      </p:grp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87A6204B-BF25-40F7-95E8-07E81092BABC}"/>
              </a:ext>
            </a:extLst>
          </p:cNvPr>
          <p:cNvSpPr/>
          <p:nvPr/>
        </p:nvSpPr>
        <p:spPr>
          <a:xfrm>
            <a:off x="4717802" y="3154708"/>
            <a:ext cx="1907597" cy="6667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Generalização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6D81628-DDC7-4055-9300-30AEC0D3991B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C50C462-F4D4-480E-A1A2-43BAFBFF67F0}"/>
              </a:ext>
            </a:extLst>
          </p:cNvPr>
          <p:cNvGrpSpPr/>
          <p:nvPr/>
        </p:nvGrpSpPr>
        <p:grpSpPr>
          <a:xfrm>
            <a:off x="2657844" y="4615554"/>
            <a:ext cx="3726513" cy="1753660"/>
            <a:chOff x="8697479" y="4532840"/>
            <a:chExt cx="3726513" cy="1753660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74F26E45-2667-4A15-B3B6-FF2DF935E822}"/>
                </a:ext>
              </a:extLst>
            </p:cNvPr>
            <p:cNvSpPr/>
            <p:nvPr/>
          </p:nvSpPr>
          <p:spPr>
            <a:xfrm>
              <a:off x="9900972" y="4800683"/>
              <a:ext cx="2225734" cy="535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40D9AD4A-9213-4483-9003-B155FF4CEEE2}"/>
                </a:ext>
              </a:extLst>
            </p:cNvPr>
            <p:cNvSpPr/>
            <p:nvPr/>
          </p:nvSpPr>
          <p:spPr>
            <a:xfrm>
              <a:off x="9376128" y="5281550"/>
              <a:ext cx="2225734" cy="535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CVP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5667E68-AE13-4CE6-A43E-B2BDE492A261}"/>
                </a:ext>
              </a:extLst>
            </p:cNvPr>
            <p:cNvSpPr/>
            <p:nvPr/>
          </p:nvSpPr>
          <p:spPr>
            <a:xfrm>
              <a:off x="8697479" y="5750815"/>
              <a:ext cx="2225734" cy="535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ABE1C64-88FA-43CF-B4C3-1848190C2B1A}"/>
                </a:ext>
              </a:extLst>
            </p:cNvPr>
            <p:cNvSpPr/>
            <p:nvPr/>
          </p:nvSpPr>
          <p:spPr>
            <a:xfrm>
              <a:off x="10049615" y="4663427"/>
              <a:ext cx="2225734" cy="535685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E06D625-B2AD-4E1C-AB26-F9A9D563A7F9}"/>
                </a:ext>
              </a:extLst>
            </p:cNvPr>
            <p:cNvSpPr/>
            <p:nvPr/>
          </p:nvSpPr>
          <p:spPr>
            <a:xfrm>
              <a:off x="9524771" y="5144294"/>
              <a:ext cx="2225734" cy="535685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CVP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A1E52590-90AE-4678-93E5-EE10E7166AA2}"/>
                </a:ext>
              </a:extLst>
            </p:cNvPr>
            <p:cNvSpPr/>
            <p:nvPr/>
          </p:nvSpPr>
          <p:spPr>
            <a:xfrm>
              <a:off x="8846122" y="5613559"/>
              <a:ext cx="2225734" cy="535685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68B64D1A-C552-4BD0-8D6B-0FB9718FBC47}"/>
                </a:ext>
              </a:extLst>
            </p:cNvPr>
            <p:cNvSpPr/>
            <p:nvPr/>
          </p:nvSpPr>
          <p:spPr>
            <a:xfrm>
              <a:off x="10198258" y="4532840"/>
              <a:ext cx="2225734" cy="535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População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78020A2-F973-4058-B954-EFCE689E5E28}"/>
                </a:ext>
              </a:extLst>
            </p:cNvPr>
            <p:cNvSpPr/>
            <p:nvPr/>
          </p:nvSpPr>
          <p:spPr>
            <a:xfrm>
              <a:off x="9673414" y="5013707"/>
              <a:ext cx="2225734" cy="535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SVP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29C4D21-63D7-4F62-A782-0B845F98A1D3}"/>
                </a:ext>
              </a:extLst>
            </p:cNvPr>
            <p:cNvSpPr/>
            <p:nvPr/>
          </p:nvSpPr>
          <p:spPr>
            <a:xfrm>
              <a:off x="8994765" y="5482973"/>
              <a:ext cx="2225734" cy="5356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dirty="0"/>
                <a:t>NPV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82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B3880FC-9768-4952-B134-13BCD6FFCB67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600A714-900D-42B7-A965-7EACBDA3352A}"/>
              </a:ext>
            </a:extLst>
          </p:cNvPr>
          <p:cNvSpPr/>
          <p:nvPr/>
        </p:nvSpPr>
        <p:spPr>
          <a:xfrm>
            <a:off x="6760806" y="1911413"/>
            <a:ext cx="33169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5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𝑇𝑃𝑖</a:t>
            </a: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pt-BR" sz="25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𝛽</a:t>
            </a: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0 + </a:t>
            </a:r>
            <a:r>
              <a:rPr lang="pt-BR" sz="25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𝛽</a:t>
            </a: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1Dnl</a:t>
            </a:r>
            <a:r>
              <a:rPr lang="pt-BR" sz="25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𝑖</a:t>
            </a: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pt-BR" sz="2500" dirty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𝜀𝑖</a:t>
            </a:r>
            <a:endParaRPr lang="pt-BR" sz="2500" dirty="0">
              <a:solidFill>
                <a:srgbClr val="FF0000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4959952-D8C0-4F38-942B-FE51B18C612D}"/>
              </a:ext>
            </a:extLst>
          </p:cNvPr>
          <p:cNvGrpSpPr/>
          <p:nvPr/>
        </p:nvGrpSpPr>
        <p:grpSpPr>
          <a:xfrm>
            <a:off x="698438" y="1009135"/>
            <a:ext cx="4991161" cy="4699738"/>
            <a:chOff x="698438" y="1009135"/>
            <a:chExt cx="4991161" cy="4699738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5B8BC28-8485-4A3E-952A-4ECDE2BB8BE1}"/>
                </a:ext>
              </a:extLst>
            </p:cNvPr>
            <p:cNvCxnSpPr/>
            <p:nvPr/>
          </p:nvCxnSpPr>
          <p:spPr>
            <a:xfrm>
              <a:off x="1098549" y="1780661"/>
              <a:ext cx="0" cy="3295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60A413EB-41D5-4FF0-898E-471CCFDF18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550" y="5076311"/>
              <a:ext cx="34575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19B0A0D-667D-4CB4-9292-930F4744949D}"/>
                </a:ext>
              </a:extLst>
            </p:cNvPr>
            <p:cNvSpPr txBox="1"/>
            <p:nvPr/>
          </p:nvSpPr>
          <p:spPr>
            <a:xfrm rot="16200000">
              <a:off x="126968" y="1580605"/>
              <a:ext cx="1543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População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E10C57D-DBC3-4256-892D-AB30A3E2D8F5}"/>
                </a:ext>
              </a:extLst>
            </p:cNvPr>
            <p:cNvSpPr txBox="1"/>
            <p:nvPr/>
          </p:nvSpPr>
          <p:spPr>
            <a:xfrm>
              <a:off x="2827337" y="5308763"/>
              <a:ext cx="2862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Dados de luzes noturnas</a:t>
              </a:r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297A0EC4-D8D8-4EBF-A463-541FEE2E20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49" y="2304536"/>
              <a:ext cx="2771775" cy="2771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C50598F5-D817-4933-83A3-65D0C958A453}"/>
                </a:ext>
              </a:extLst>
            </p:cNvPr>
            <p:cNvSpPr/>
            <p:nvPr/>
          </p:nvSpPr>
          <p:spPr>
            <a:xfrm>
              <a:off x="1412874" y="2409311"/>
              <a:ext cx="2619375" cy="2667000"/>
            </a:xfrm>
            <a:custGeom>
              <a:avLst/>
              <a:gdLst>
                <a:gd name="connsiteX0" fmla="*/ 0 w 2619375"/>
                <a:gd name="connsiteY0" fmla="*/ 2667000 h 2667000"/>
                <a:gd name="connsiteX1" fmla="*/ 1285875 w 2619375"/>
                <a:gd name="connsiteY1" fmla="*/ 1190625 h 2667000"/>
                <a:gd name="connsiteX2" fmla="*/ 2619375 w 2619375"/>
                <a:gd name="connsiteY2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375" h="2667000">
                  <a:moveTo>
                    <a:pt x="0" y="2667000"/>
                  </a:moveTo>
                  <a:cubicBezTo>
                    <a:pt x="424656" y="2151062"/>
                    <a:pt x="849313" y="1635125"/>
                    <a:pt x="1285875" y="1190625"/>
                  </a:cubicBezTo>
                  <a:cubicBezTo>
                    <a:pt x="1722438" y="746125"/>
                    <a:pt x="2170906" y="373062"/>
                    <a:pt x="2619375" y="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50422942-2312-40E6-95CA-EE24772113B7}"/>
                </a:ext>
              </a:extLst>
            </p:cNvPr>
            <p:cNvSpPr/>
            <p:nvPr/>
          </p:nvSpPr>
          <p:spPr>
            <a:xfrm rot="10960110">
              <a:off x="1158401" y="2129734"/>
              <a:ext cx="2537768" cy="2630332"/>
            </a:xfrm>
            <a:custGeom>
              <a:avLst/>
              <a:gdLst>
                <a:gd name="connsiteX0" fmla="*/ 0 w 2619375"/>
                <a:gd name="connsiteY0" fmla="*/ 2667000 h 2667000"/>
                <a:gd name="connsiteX1" fmla="*/ 1285875 w 2619375"/>
                <a:gd name="connsiteY1" fmla="*/ 1190625 h 2667000"/>
                <a:gd name="connsiteX2" fmla="*/ 2619375 w 2619375"/>
                <a:gd name="connsiteY2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375" h="2667000">
                  <a:moveTo>
                    <a:pt x="0" y="2667000"/>
                  </a:moveTo>
                  <a:cubicBezTo>
                    <a:pt x="424656" y="2151062"/>
                    <a:pt x="849313" y="1635125"/>
                    <a:pt x="1285875" y="1190625"/>
                  </a:cubicBezTo>
                  <a:cubicBezTo>
                    <a:pt x="1722438" y="746125"/>
                    <a:pt x="2170906" y="373062"/>
                    <a:pt x="2619375" y="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85E2CA4-7C46-46D0-8FE4-D56FA4C06F12}"/>
              </a:ext>
            </a:extLst>
          </p:cNvPr>
          <p:cNvSpPr txBox="1"/>
          <p:nvPr/>
        </p:nvSpPr>
        <p:spPr>
          <a:xfrm>
            <a:off x="6210300" y="945502"/>
            <a:ext cx="47904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Regressão Linear Global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09EF32C-BAF6-46E2-82AF-19F8F1AED615}"/>
              </a:ext>
            </a:extLst>
          </p:cNvPr>
          <p:cNvSpPr txBox="1"/>
          <p:nvPr/>
        </p:nvSpPr>
        <p:spPr>
          <a:xfrm>
            <a:off x="6760806" y="2952652"/>
            <a:ext cx="47395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- 𝑇𝑃𝑖: total da população;</a:t>
            </a:r>
          </a:p>
          <a:p>
            <a:r>
              <a:rPr lang="pt-BR" sz="2200" dirty="0"/>
              <a:t>- 𝛽0 é o coeficiente linear;</a:t>
            </a:r>
          </a:p>
          <a:p>
            <a:r>
              <a:rPr lang="pt-BR" sz="2200" dirty="0"/>
              <a:t>- 𝛽1 é o coeficiente angular;</a:t>
            </a:r>
          </a:p>
          <a:p>
            <a:endParaRPr lang="pt-BR" sz="2200" dirty="0"/>
          </a:p>
          <a:p>
            <a:r>
              <a:rPr lang="pt-BR" sz="2200" dirty="0"/>
              <a:t>- </a:t>
            </a:r>
            <a:r>
              <a:rPr lang="pt-BR" sz="2200" dirty="0" err="1"/>
              <a:t>Dnl</a:t>
            </a:r>
            <a:r>
              <a:rPr lang="pt-BR" sz="2200" dirty="0"/>
              <a:t>𝑖 é a soma das respectivas derivadas de luzes noturnas (SVP e CPV)</a:t>
            </a:r>
          </a:p>
        </p:txBody>
      </p:sp>
    </p:spTree>
    <p:extLst>
      <p:ext uri="{BB962C8B-B14F-4D97-AF65-F5344CB8AC3E}">
        <p14:creationId xmlns:p14="http://schemas.microsoft.com/office/powerpoint/2010/main" val="179727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F883C0C-178E-4A7B-A05E-9149B2294398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pic>
        <p:nvPicPr>
          <p:cNvPr id="1025" name="Imagem 1" descr="Figura filtragem">
            <a:extLst>
              <a:ext uri="{FF2B5EF4-FFF2-40B4-BE49-F238E27FC236}">
                <a16:creationId xmlns:a16="http://schemas.microsoft.com/office/drawing/2014/main" id="{B09F0A43-3345-4B64-9DDA-34577C3E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10429" r="3311" b="12419"/>
          <a:stretch>
            <a:fillRect/>
          </a:stretch>
        </p:blipFill>
        <p:spPr bwMode="auto">
          <a:xfrm>
            <a:off x="970385" y="1306286"/>
            <a:ext cx="10360480" cy="48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D67830B-8EE8-4F2E-BE30-E1A1C23A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69" y="6132912"/>
            <a:ext cx="2315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Autoria própria.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7030119-AE9A-4FE2-B35A-0E16D27C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968" y="857310"/>
            <a:ext cx="608219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300" dirty="0">
                <a:latin typeface="Arial" panose="020B0604020202020204" pitchFamily="34" charset="0"/>
              </a:rPr>
              <a:t>VIIRS - Composição anual média gerada</a:t>
            </a:r>
            <a:endParaRPr kumimoji="0" lang="pt-BR" altLang="pt-B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3639618-9472-454D-A5E9-7845F3E4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69" y="870990"/>
            <a:ext cx="635637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300" dirty="0">
                <a:latin typeface="Arial" panose="020B0604020202020204" pitchFamily="34" charset="0"/>
              </a:rPr>
              <a:t>VIIRS – Composição mensal (Set.)</a:t>
            </a:r>
            <a:endParaRPr kumimoji="0" lang="pt-BR" altLang="pt-B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2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680DBA-5290-4FAD-AEE4-5931290D5C06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Introdução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Objetivos                                   Métodos                                Resultados                      Conclusão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3C4D48E-3E2F-41BB-BD7A-892A17C66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698500"/>
            <a:ext cx="117094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DC4BF01-EBD6-4A78-8063-06DDC7307817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pic>
        <p:nvPicPr>
          <p:cNvPr id="5" name="Imagem 4" descr="C:\Users\Gabriel Bragion\AppData\Local\Microsoft\Windows\INetCache\Content.Word\hist.png">
            <a:extLst>
              <a:ext uri="{FF2B5EF4-FFF2-40B4-BE49-F238E27FC236}">
                <a16:creationId xmlns:a16="http://schemas.microsoft.com/office/drawing/2014/main" id="{38C68E72-92F0-4B1E-AC40-29ED820A6FF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t="13648" r="15152" b="5160"/>
          <a:stretch/>
        </p:blipFill>
        <p:spPr bwMode="auto">
          <a:xfrm>
            <a:off x="383584" y="1042001"/>
            <a:ext cx="10705804" cy="5526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046FD6-F13E-4DE5-AD74-8B3B968012DD}"/>
              </a:ext>
            </a:extLst>
          </p:cNvPr>
          <p:cNvSpPr/>
          <p:nvPr/>
        </p:nvSpPr>
        <p:spPr>
          <a:xfrm>
            <a:off x="1306285" y="1042001"/>
            <a:ext cx="625151" cy="581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73BA43-6C48-475F-B0E2-6EC7FA437BE7}"/>
              </a:ext>
            </a:extLst>
          </p:cNvPr>
          <p:cNvSpPr/>
          <p:nvPr/>
        </p:nvSpPr>
        <p:spPr>
          <a:xfrm>
            <a:off x="8186056" y="1042001"/>
            <a:ext cx="625151" cy="581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7F9127D-67DF-416E-8695-5890DAD0AF48}"/>
              </a:ext>
            </a:extLst>
          </p:cNvPr>
          <p:cNvSpPr/>
          <p:nvPr/>
        </p:nvSpPr>
        <p:spPr>
          <a:xfrm>
            <a:off x="8186055" y="3713666"/>
            <a:ext cx="625151" cy="581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33F94D6-17AA-487D-B407-2DBABC06992A}"/>
              </a:ext>
            </a:extLst>
          </p:cNvPr>
          <p:cNvSpPr txBox="1"/>
          <p:nvPr/>
        </p:nvSpPr>
        <p:spPr>
          <a:xfrm>
            <a:off x="1306285" y="1042001"/>
            <a:ext cx="360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Setores censitários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17AAB1-F253-47F3-9B1A-4E3CEE1211C1}"/>
              </a:ext>
            </a:extLst>
          </p:cNvPr>
          <p:cNvSpPr txBox="1"/>
          <p:nvPr/>
        </p:nvSpPr>
        <p:spPr>
          <a:xfrm>
            <a:off x="8092751" y="564947"/>
            <a:ext cx="3327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Setores censitários rurais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B02255-3F24-4A12-8762-09012267FC58}"/>
              </a:ext>
            </a:extLst>
          </p:cNvPr>
          <p:cNvSpPr txBox="1"/>
          <p:nvPr/>
        </p:nvSpPr>
        <p:spPr>
          <a:xfrm>
            <a:off x="8186055" y="3480722"/>
            <a:ext cx="3645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Setores censitários urbanos</a:t>
            </a:r>
          </a:p>
        </p:txBody>
      </p:sp>
    </p:spTree>
    <p:extLst>
      <p:ext uri="{BB962C8B-B14F-4D97-AF65-F5344CB8AC3E}">
        <p14:creationId xmlns:p14="http://schemas.microsoft.com/office/powerpoint/2010/main" val="31840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D2C6767-C845-4F1E-B3D6-EB2C4CD7268B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179098-5DA2-425B-9C75-1092836EECD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18247" r="11338" b="16612"/>
          <a:stretch/>
        </p:blipFill>
        <p:spPr bwMode="auto">
          <a:xfrm>
            <a:off x="0" y="2259547"/>
            <a:ext cx="12174363" cy="4598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DE372C2-C5DC-4106-97F1-54D5D4885012}"/>
              </a:ext>
            </a:extLst>
          </p:cNvPr>
          <p:cNvSpPr txBox="1"/>
          <p:nvPr/>
        </p:nvSpPr>
        <p:spPr>
          <a:xfrm>
            <a:off x="2568853" y="1896247"/>
            <a:ext cx="19633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SVP - VIIRS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2CB0BB-9B90-4A91-BF80-370F0247BCCC}"/>
              </a:ext>
            </a:extLst>
          </p:cNvPr>
          <p:cNvSpPr txBox="1"/>
          <p:nvPr/>
        </p:nvSpPr>
        <p:spPr>
          <a:xfrm>
            <a:off x="8884474" y="1896247"/>
            <a:ext cx="360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SVP - OLS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39AFEA-AFDE-499E-A5E1-DC5DBF7B6F48}"/>
              </a:ext>
            </a:extLst>
          </p:cNvPr>
          <p:cNvSpPr txBox="1"/>
          <p:nvPr/>
        </p:nvSpPr>
        <p:spPr>
          <a:xfrm>
            <a:off x="4373218" y="699670"/>
            <a:ext cx="4148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Setores censitários</a:t>
            </a:r>
          </a:p>
          <a:p>
            <a:pPr algn="ctr"/>
            <a:r>
              <a:rPr lang="pt-BR" sz="2800" dirty="0"/>
              <a:t>Soma dos valores de pixels </a:t>
            </a:r>
          </a:p>
        </p:txBody>
      </p:sp>
    </p:spTree>
    <p:extLst>
      <p:ext uri="{BB962C8B-B14F-4D97-AF65-F5344CB8AC3E}">
        <p14:creationId xmlns:p14="http://schemas.microsoft.com/office/powerpoint/2010/main" val="233462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B996BD4-5D56-4804-BF3E-EB1823275EB6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pic>
        <p:nvPicPr>
          <p:cNvPr id="5" name="Imagem 4" descr="C:\Users\Gabriel Bragion\AppData\Local\Microsoft\Windows\INetCache\Content.Word\plot_cont.png">
            <a:extLst>
              <a:ext uri="{FF2B5EF4-FFF2-40B4-BE49-F238E27FC236}">
                <a16:creationId xmlns:a16="http://schemas.microsoft.com/office/drawing/2014/main" id="{61EBE94B-C45E-43C5-AACC-848646E1B3F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21162" r="12859" b="16512"/>
          <a:stretch/>
        </p:blipFill>
        <p:spPr bwMode="auto">
          <a:xfrm>
            <a:off x="0" y="2289128"/>
            <a:ext cx="11989837" cy="4568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B67BD7-C482-4FA4-8874-0C4CAB6F552B}"/>
              </a:ext>
            </a:extLst>
          </p:cNvPr>
          <p:cNvSpPr txBox="1"/>
          <p:nvPr/>
        </p:nvSpPr>
        <p:spPr>
          <a:xfrm>
            <a:off x="2494384" y="1956703"/>
            <a:ext cx="360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CPV - VIIRS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DF0697-FBBA-4F81-8477-84B395547964}"/>
              </a:ext>
            </a:extLst>
          </p:cNvPr>
          <p:cNvSpPr txBox="1"/>
          <p:nvPr/>
        </p:nvSpPr>
        <p:spPr>
          <a:xfrm>
            <a:off x="8683690" y="1956703"/>
            <a:ext cx="360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CPV - OLS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E1111E-42AB-4466-A449-2699405DDA7E}"/>
              </a:ext>
            </a:extLst>
          </p:cNvPr>
          <p:cNvSpPr txBox="1"/>
          <p:nvPr/>
        </p:nvSpPr>
        <p:spPr>
          <a:xfrm>
            <a:off x="4316858" y="699670"/>
            <a:ext cx="4261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Setores censitários</a:t>
            </a:r>
          </a:p>
          <a:p>
            <a:pPr algn="ctr"/>
            <a:r>
              <a:rPr lang="pt-BR" sz="2800" dirty="0"/>
              <a:t>Contagem dos pixels válidos</a:t>
            </a:r>
          </a:p>
        </p:txBody>
      </p:sp>
    </p:spTree>
    <p:extLst>
      <p:ext uri="{BB962C8B-B14F-4D97-AF65-F5344CB8AC3E}">
        <p14:creationId xmlns:p14="http://schemas.microsoft.com/office/powerpoint/2010/main" val="189013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D6CF908-6EB5-47E7-AD09-9AC3358CB292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998FD3-5A81-4460-B435-5AFB22D63F9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8456" r="50779" b="45600"/>
          <a:stretch/>
        </p:blipFill>
        <p:spPr bwMode="auto">
          <a:xfrm>
            <a:off x="3982719" y="2252786"/>
            <a:ext cx="3844210" cy="3303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398816-803F-423E-96EC-ECC5BEFD584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666" r="50364" b="71334"/>
          <a:stretch/>
        </p:blipFill>
        <p:spPr bwMode="auto">
          <a:xfrm>
            <a:off x="0" y="2365997"/>
            <a:ext cx="3900196" cy="3199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2DEE4E-AF91-47D5-9741-DF9AF515B4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54400" r="51214" b="20881"/>
          <a:stretch/>
        </p:blipFill>
        <p:spPr bwMode="auto">
          <a:xfrm>
            <a:off x="8055219" y="2315557"/>
            <a:ext cx="3843858" cy="3177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5B17BD7-EA10-4978-A0CD-3D1429F68247}"/>
              </a:ext>
            </a:extLst>
          </p:cNvPr>
          <p:cNvSpPr txBox="1"/>
          <p:nvPr/>
        </p:nvSpPr>
        <p:spPr>
          <a:xfrm>
            <a:off x="497585" y="2828555"/>
            <a:ext cx="1306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R² = 0,968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68B9B2-B551-4521-AA2D-A63F744588F0}"/>
              </a:ext>
            </a:extLst>
          </p:cNvPr>
          <p:cNvSpPr txBox="1"/>
          <p:nvPr/>
        </p:nvSpPr>
        <p:spPr>
          <a:xfrm>
            <a:off x="2490425" y="846554"/>
            <a:ext cx="7080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Municípios</a:t>
            </a:r>
          </a:p>
          <a:p>
            <a:pPr algn="ctr"/>
            <a:r>
              <a:rPr lang="pt-BR" sz="2800" dirty="0"/>
              <a:t>Contagem dos pixels válidos (CPV) – sensor OLS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27EFB96-99DC-4310-B679-B2541F170D9D}"/>
              </a:ext>
            </a:extLst>
          </p:cNvPr>
          <p:cNvCxnSpPr>
            <a:cxnSpLocks/>
          </p:cNvCxnSpPr>
          <p:nvPr/>
        </p:nvCxnSpPr>
        <p:spPr>
          <a:xfrm>
            <a:off x="3587453" y="2315557"/>
            <a:ext cx="0" cy="472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C6A4758E-DD97-4B72-93CA-CE3B90410E89}"/>
              </a:ext>
            </a:extLst>
          </p:cNvPr>
          <p:cNvSpPr/>
          <p:nvPr/>
        </p:nvSpPr>
        <p:spPr>
          <a:xfrm rot="21232784">
            <a:off x="8611035" y="2733778"/>
            <a:ext cx="262923" cy="191623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B77EA1E-C51C-42BD-951C-2D4A12D5B3E2}"/>
              </a:ext>
            </a:extLst>
          </p:cNvPr>
          <p:cNvCxnSpPr/>
          <p:nvPr/>
        </p:nvCxnSpPr>
        <p:spPr>
          <a:xfrm>
            <a:off x="561196" y="4658563"/>
            <a:ext cx="3089868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15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4D222AD-41D0-4157-8223-D6F51213B4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4" t="4392" r="6936" b="71213"/>
          <a:stretch/>
        </p:blipFill>
        <p:spPr bwMode="auto">
          <a:xfrm>
            <a:off x="124007" y="2498384"/>
            <a:ext cx="3641040" cy="3035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C58B88-19CF-40E6-B0AD-0BBA16B8BC3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4" t="29650" r="6578" b="45429"/>
          <a:stretch/>
        </p:blipFill>
        <p:spPr bwMode="auto">
          <a:xfrm>
            <a:off x="3896945" y="2498384"/>
            <a:ext cx="3843491" cy="3246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56B852D-3D60-43A6-A6E8-732AA7FEBCD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4" t="56519" r="5585" b="20881"/>
          <a:stretch/>
        </p:blipFill>
        <p:spPr bwMode="auto">
          <a:xfrm>
            <a:off x="7872334" y="2744637"/>
            <a:ext cx="3904837" cy="2925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75CDF7-A3D3-46F1-A38F-2A66E7ED35F0}"/>
              </a:ext>
            </a:extLst>
          </p:cNvPr>
          <p:cNvSpPr txBox="1"/>
          <p:nvPr/>
        </p:nvSpPr>
        <p:spPr>
          <a:xfrm>
            <a:off x="638241" y="2876264"/>
            <a:ext cx="1306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R² = 0,7696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6BBECCF-A58A-42F6-BC18-27AC818B60C1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CCF1EF1-439B-4610-866B-9A33CD7AF75F}"/>
              </a:ext>
            </a:extLst>
          </p:cNvPr>
          <p:cNvSpPr/>
          <p:nvPr/>
        </p:nvSpPr>
        <p:spPr>
          <a:xfrm rot="3152842">
            <a:off x="6882723" y="2619970"/>
            <a:ext cx="815908" cy="133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170F075-00AA-45DA-A9CF-4500645E9B84}"/>
              </a:ext>
            </a:extLst>
          </p:cNvPr>
          <p:cNvCxnSpPr>
            <a:cxnSpLocks/>
          </p:cNvCxnSpPr>
          <p:nvPr/>
        </p:nvCxnSpPr>
        <p:spPr>
          <a:xfrm flipV="1">
            <a:off x="8348870" y="2876264"/>
            <a:ext cx="1327867" cy="10755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7D0B8DA-BFD7-4791-A9A0-294F36E86FA2}"/>
              </a:ext>
            </a:extLst>
          </p:cNvPr>
          <p:cNvCxnSpPr>
            <a:cxnSpLocks/>
          </p:cNvCxnSpPr>
          <p:nvPr/>
        </p:nvCxnSpPr>
        <p:spPr>
          <a:xfrm>
            <a:off x="8348870" y="4511002"/>
            <a:ext cx="938253" cy="609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B58075-F19E-4CDE-86FB-E8271AF37BD2}"/>
              </a:ext>
            </a:extLst>
          </p:cNvPr>
          <p:cNvSpPr txBox="1"/>
          <p:nvPr/>
        </p:nvSpPr>
        <p:spPr>
          <a:xfrm>
            <a:off x="2185229" y="936622"/>
            <a:ext cx="7266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Municípios</a:t>
            </a:r>
          </a:p>
          <a:p>
            <a:pPr algn="ctr"/>
            <a:r>
              <a:rPr lang="pt-BR" sz="2800" dirty="0"/>
              <a:t>Contagem dos pixels válidos (CPV) – sensor VIIRS</a:t>
            </a:r>
          </a:p>
        </p:txBody>
      </p:sp>
    </p:spTree>
    <p:extLst>
      <p:ext uri="{BB962C8B-B14F-4D97-AF65-F5344CB8AC3E}">
        <p14:creationId xmlns:p14="http://schemas.microsoft.com/office/powerpoint/2010/main" val="207076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B4783E5-970C-4D0C-A54B-978CCB9372B1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50B60E-D986-4B9F-8AD7-CEEED60653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3881" r="50496" b="71542"/>
          <a:stretch/>
        </p:blipFill>
        <p:spPr bwMode="auto">
          <a:xfrm>
            <a:off x="160201" y="2366766"/>
            <a:ext cx="3912169" cy="3175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86EFFF-1908-4B28-9185-41ED55B472F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9179" r="50496" b="46391"/>
          <a:stretch/>
        </p:blipFill>
        <p:spPr bwMode="auto">
          <a:xfrm>
            <a:off x="3976580" y="2366766"/>
            <a:ext cx="3912169" cy="3156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E56A86-9D32-4657-B007-B3D11A1FC5F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55035" r="50496" b="21623"/>
          <a:stretch/>
        </p:blipFill>
        <p:spPr bwMode="auto">
          <a:xfrm>
            <a:off x="7818604" y="2446545"/>
            <a:ext cx="3912169" cy="3016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5FAB29-2305-4526-8490-7D4FAAFAF9E0}"/>
              </a:ext>
            </a:extLst>
          </p:cNvPr>
          <p:cNvSpPr txBox="1"/>
          <p:nvPr/>
        </p:nvSpPr>
        <p:spPr>
          <a:xfrm>
            <a:off x="634885" y="2733141"/>
            <a:ext cx="1306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R² = 0,9849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C19C673-BBB1-4462-910B-21EE9D192633}"/>
              </a:ext>
            </a:extLst>
          </p:cNvPr>
          <p:cNvSpPr/>
          <p:nvPr/>
        </p:nvSpPr>
        <p:spPr>
          <a:xfrm rot="21269062">
            <a:off x="8348192" y="3607619"/>
            <a:ext cx="328433" cy="121107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6CB938B-542A-45BA-B7CC-704EBF7A1D8B}"/>
              </a:ext>
            </a:extLst>
          </p:cNvPr>
          <p:cNvSpPr/>
          <p:nvPr/>
        </p:nvSpPr>
        <p:spPr>
          <a:xfrm rot="19438898">
            <a:off x="4335450" y="4375752"/>
            <a:ext cx="1089329" cy="394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FB27185-34D1-43FE-978E-9872539BF605}"/>
              </a:ext>
            </a:extLst>
          </p:cNvPr>
          <p:cNvSpPr/>
          <p:nvPr/>
        </p:nvSpPr>
        <p:spPr>
          <a:xfrm rot="19507676">
            <a:off x="6651970" y="3684149"/>
            <a:ext cx="1024388" cy="394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8D94B08-1531-4D38-9B6B-CE97C447533F}"/>
              </a:ext>
            </a:extLst>
          </p:cNvPr>
          <p:cNvCxnSpPr/>
          <p:nvPr/>
        </p:nvCxnSpPr>
        <p:spPr>
          <a:xfrm>
            <a:off x="720222" y="4563147"/>
            <a:ext cx="3089868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47B774-CF77-4122-9679-06F5F9141875}"/>
              </a:ext>
            </a:extLst>
          </p:cNvPr>
          <p:cNvSpPr txBox="1"/>
          <p:nvPr/>
        </p:nvSpPr>
        <p:spPr>
          <a:xfrm>
            <a:off x="2292858" y="910239"/>
            <a:ext cx="6988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Municípios (Pop. Urbana)</a:t>
            </a:r>
          </a:p>
          <a:p>
            <a:pPr algn="ctr"/>
            <a:r>
              <a:rPr lang="pt-BR" sz="2800" dirty="0"/>
              <a:t>Soma dos Valores de Pixels (SVP)– sensor VIIRS</a:t>
            </a:r>
          </a:p>
        </p:txBody>
      </p:sp>
    </p:spTree>
    <p:extLst>
      <p:ext uri="{BB962C8B-B14F-4D97-AF65-F5344CB8AC3E}">
        <p14:creationId xmlns:p14="http://schemas.microsoft.com/office/powerpoint/2010/main" val="2499616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225B722-D2E7-4279-A98B-CF64F4791C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6" t="3881" r="5430" b="71751"/>
          <a:stretch/>
        </p:blipFill>
        <p:spPr bwMode="auto">
          <a:xfrm>
            <a:off x="0" y="2362885"/>
            <a:ext cx="4015333" cy="3148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3BCB43E-A85B-4185-BB63-B959F08ADE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 t="28601" r="5429" b="46666"/>
          <a:stretch/>
        </p:blipFill>
        <p:spPr bwMode="auto">
          <a:xfrm>
            <a:off x="3959802" y="2315686"/>
            <a:ext cx="3894362" cy="3196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77FE89-8A8C-44D7-B74B-4B50348E3D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6" t="55634" r="5429" b="21623"/>
          <a:stretch/>
        </p:blipFill>
        <p:spPr bwMode="auto">
          <a:xfrm>
            <a:off x="7854164" y="2572885"/>
            <a:ext cx="3893374" cy="2938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B85B19E-9D37-477C-B03E-F1FB99D1CC05}"/>
              </a:ext>
            </a:extLst>
          </p:cNvPr>
          <p:cNvSpPr txBox="1"/>
          <p:nvPr/>
        </p:nvSpPr>
        <p:spPr>
          <a:xfrm>
            <a:off x="701380" y="2741092"/>
            <a:ext cx="1306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R² = 0,9375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B0935C-3DA6-4958-9718-918D3DFBCCF5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5F13993-5FB2-451D-85F9-CB708B34A125}"/>
              </a:ext>
            </a:extLst>
          </p:cNvPr>
          <p:cNvSpPr/>
          <p:nvPr/>
        </p:nvSpPr>
        <p:spPr>
          <a:xfrm rot="3152842">
            <a:off x="6789828" y="2517726"/>
            <a:ext cx="815908" cy="133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704C92B-1E5C-4F56-842C-B387B67E0E61}"/>
              </a:ext>
            </a:extLst>
          </p:cNvPr>
          <p:cNvCxnSpPr>
            <a:cxnSpLocks/>
          </p:cNvCxnSpPr>
          <p:nvPr/>
        </p:nvCxnSpPr>
        <p:spPr>
          <a:xfrm flipV="1">
            <a:off x="8293986" y="2741092"/>
            <a:ext cx="1438411" cy="1048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BF507AE-922E-4698-BC42-5EF8E5420E5B}"/>
              </a:ext>
            </a:extLst>
          </p:cNvPr>
          <p:cNvCxnSpPr>
            <a:cxnSpLocks/>
          </p:cNvCxnSpPr>
          <p:nvPr/>
        </p:nvCxnSpPr>
        <p:spPr>
          <a:xfrm>
            <a:off x="8293986" y="4164923"/>
            <a:ext cx="719205" cy="812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A772DAA9-91E2-4F49-914E-0A259F7EBF15}"/>
              </a:ext>
            </a:extLst>
          </p:cNvPr>
          <p:cNvSpPr/>
          <p:nvPr/>
        </p:nvSpPr>
        <p:spPr>
          <a:xfrm rot="3338971">
            <a:off x="4655092" y="4278178"/>
            <a:ext cx="360427" cy="934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F5ADDA-2F37-4A2F-878A-EEA1AAA95FDE}"/>
              </a:ext>
            </a:extLst>
          </p:cNvPr>
          <p:cNvSpPr txBox="1"/>
          <p:nvPr/>
        </p:nvSpPr>
        <p:spPr>
          <a:xfrm>
            <a:off x="2258843" y="910239"/>
            <a:ext cx="7056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Municípios (Pop. Urbana)</a:t>
            </a:r>
          </a:p>
          <a:p>
            <a:pPr algn="ctr"/>
            <a:r>
              <a:rPr lang="pt-BR" sz="2800" dirty="0"/>
              <a:t>Soma dos Valores de Pixels (CPV)– sensor VIIRS</a:t>
            </a:r>
          </a:p>
        </p:txBody>
      </p:sp>
    </p:spTree>
    <p:extLst>
      <p:ext uri="{BB962C8B-B14F-4D97-AF65-F5344CB8AC3E}">
        <p14:creationId xmlns:p14="http://schemas.microsoft.com/office/powerpoint/2010/main" val="2917523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Gabriel Bragion\AppData\Local\Microsoft\Windows\INetCache\Content.Word\plot3.png">
            <a:extLst>
              <a:ext uri="{FF2B5EF4-FFF2-40B4-BE49-F238E27FC236}">
                <a16:creationId xmlns:a16="http://schemas.microsoft.com/office/drawing/2014/main" id="{86288B6A-9948-4395-8B5B-F1F6C2520A6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1518" r="63597" b="55832"/>
          <a:stretch/>
        </p:blipFill>
        <p:spPr bwMode="auto">
          <a:xfrm>
            <a:off x="164664" y="2006378"/>
            <a:ext cx="3978127" cy="3131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C:\Users\Gabriel Bragion\AppData\Local\Microsoft\Windows\INetCache\Content.Word\plot3.png">
            <a:extLst>
              <a:ext uri="{FF2B5EF4-FFF2-40B4-BE49-F238E27FC236}">
                <a16:creationId xmlns:a16="http://schemas.microsoft.com/office/drawing/2014/main" id="{D08DB369-8BB2-41F2-98A6-F70182DD637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11518" r="33918" b="55536"/>
          <a:stretch/>
        </p:blipFill>
        <p:spPr bwMode="auto">
          <a:xfrm>
            <a:off x="4142791" y="2006378"/>
            <a:ext cx="3831254" cy="3131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C:\Users\Gabriel Bragion\AppData\Local\Microsoft\Windows\INetCache\Content.Word\plot3.png">
            <a:extLst>
              <a:ext uri="{FF2B5EF4-FFF2-40B4-BE49-F238E27FC236}">
                <a16:creationId xmlns:a16="http://schemas.microsoft.com/office/drawing/2014/main" id="{B94DF902-99A8-48C9-9B24-53C2306E841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43752" r="63864" b="26222"/>
          <a:stretch/>
        </p:blipFill>
        <p:spPr bwMode="auto">
          <a:xfrm>
            <a:off x="7970942" y="2230872"/>
            <a:ext cx="3981230" cy="2906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4F0E709-58F5-4651-A5DB-888B2A91FD38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0A6906-F704-42C9-8CE6-5CAAE664A8E1}"/>
              </a:ext>
            </a:extLst>
          </p:cNvPr>
          <p:cNvSpPr txBox="1"/>
          <p:nvPr/>
        </p:nvSpPr>
        <p:spPr>
          <a:xfrm>
            <a:off x="770057" y="2494602"/>
            <a:ext cx="1306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R² = 0,19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245BCB-7ADD-4274-9BC6-99780CC1EEF6}"/>
              </a:ext>
            </a:extLst>
          </p:cNvPr>
          <p:cNvSpPr txBox="1"/>
          <p:nvPr/>
        </p:nvSpPr>
        <p:spPr>
          <a:xfrm>
            <a:off x="2237754" y="910239"/>
            <a:ext cx="7098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Municípios (Pop. Rural)</a:t>
            </a:r>
          </a:p>
          <a:p>
            <a:pPr algn="ctr"/>
            <a:r>
              <a:rPr lang="pt-BR" sz="2800" dirty="0"/>
              <a:t>Contagem de Pixels Válidos (CPV)– sensor VIIRS</a:t>
            </a:r>
          </a:p>
        </p:txBody>
      </p:sp>
    </p:spTree>
    <p:extLst>
      <p:ext uri="{BB962C8B-B14F-4D97-AF65-F5344CB8AC3E}">
        <p14:creationId xmlns:p14="http://schemas.microsoft.com/office/powerpoint/2010/main" val="152017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B142361-D99E-46FD-99EE-44F73A948641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017DE7-F65B-4197-AF2B-5D876B3054CC}"/>
              </a:ext>
            </a:extLst>
          </p:cNvPr>
          <p:cNvSpPr txBox="1"/>
          <p:nvPr/>
        </p:nvSpPr>
        <p:spPr>
          <a:xfrm>
            <a:off x="2908300" y="1155700"/>
            <a:ext cx="64135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/>
              <a:t>Cinco grupos demográficos:</a:t>
            </a:r>
          </a:p>
          <a:p>
            <a:r>
              <a:rPr lang="pt-BR" sz="3000" dirty="0"/>
              <a:t>				</a:t>
            </a:r>
          </a:p>
          <a:p>
            <a:r>
              <a:rPr lang="pt-BR" sz="3000" dirty="0"/>
              <a:t>				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5591970-9BCF-4763-823D-A61DCF4340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666" r="50364" b="71334"/>
          <a:stretch/>
        </p:blipFill>
        <p:spPr bwMode="auto">
          <a:xfrm>
            <a:off x="3136900" y="2165972"/>
            <a:ext cx="1090685" cy="894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F661D7E-E7AA-4F6E-8677-EB11677AF7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4" t="4392" r="6936" b="71213"/>
          <a:stretch/>
        </p:blipFill>
        <p:spPr bwMode="auto">
          <a:xfrm>
            <a:off x="4367285" y="2165972"/>
            <a:ext cx="1073079" cy="894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21A454A-9510-484E-A933-C86E907F58C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3881" r="50496" b="71542"/>
          <a:stretch/>
        </p:blipFill>
        <p:spPr bwMode="auto">
          <a:xfrm>
            <a:off x="5580064" y="2165972"/>
            <a:ext cx="1102169" cy="894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E980E93-76D5-47FD-99F1-4C0260AD39F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6" t="3881" r="5430" b="71751"/>
          <a:stretch/>
        </p:blipFill>
        <p:spPr bwMode="auto">
          <a:xfrm>
            <a:off x="6773632" y="2161020"/>
            <a:ext cx="1131233" cy="887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 descr="C:\Users\Gabriel Bragion\AppData\Local\Microsoft\Windows\INetCache\Content.Word\plot3.png">
            <a:extLst>
              <a:ext uri="{FF2B5EF4-FFF2-40B4-BE49-F238E27FC236}">
                <a16:creationId xmlns:a16="http://schemas.microsoft.com/office/drawing/2014/main" id="{AEAA808A-115F-4BB4-B5C1-1D18871DA54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1518" r="63597" b="55832"/>
          <a:stretch/>
        </p:blipFill>
        <p:spPr bwMode="auto">
          <a:xfrm>
            <a:off x="7986411" y="2112118"/>
            <a:ext cx="1120751" cy="882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have Direita 13">
            <a:extLst>
              <a:ext uri="{FF2B5EF4-FFF2-40B4-BE49-F238E27FC236}">
                <a16:creationId xmlns:a16="http://schemas.microsoft.com/office/drawing/2014/main" id="{50E0C23B-FE06-40A3-B631-3C8B77C7B739}"/>
              </a:ext>
            </a:extLst>
          </p:cNvPr>
          <p:cNvSpPr/>
          <p:nvPr/>
        </p:nvSpPr>
        <p:spPr>
          <a:xfrm rot="5400000">
            <a:off x="6678383" y="932773"/>
            <a:ext cx="190497" cy="4446352"/>
          </a:xfrm>
          <a:prstGeom prst="rightBrace">
            <a:avLst>
              <a:gd name="adj1" fmla="val 0"/>
              <a:gd name="adj2" fmla="val 495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A91AF1-E9D3-495E-8AAB-1EDCDC5F1718}"/>
              </a:ext>
            </a:extLst>
          </p:cNvPr>
          <p:cNvSpPr txBox="1"/>
          <p:nvPr/>
        </p:nvSpPr>
        <p:spPr>
          <a:xfrm>
            <a:off x="6227533" y="3155949"/>
            <a:ext cx="1111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VIIRS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50EE9C0-5729-4A59-A2C2-94CEF96E19F2}"/>
              </a:ext>
            </a:extLst>
          </p:cNvPr>
          <p:cNvCxnSpPr>
            <a:cxnSpLocks/>
            <a:stCxn id="9" idx="2"/>
            <a:endCxn id="39" idx="0"/>
          </p:cNvCxnSpPr>
          <p:nvPr/>
        </p:nvCxnSpPr>
        <p:spPr>
          <a:xfrm flipH="1">
            <a:off x="3682242" y="3060700"/>
            <a:ext cx="1" cy="2397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04A5DCE-373B-490E-B162-21F63688F4EA}"/>
              </a:ext>
            </a:extLst>
          </p:cNvPr>
          <p:cNvSpPr txBox="1"/>
          <p:nvPr/>
        </p:nvSpPr>
        <p:spPr>
          <a:xfrm>
            <a:off x="5470969" y="4256564"/>
            <a:ext cx="8118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000" b="1" dirty="0"/>
              <a:t>SVP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789B774-FAA5-43E3-A9C0-B9D1E225C256}"/>
              </a:ext>
            </a:extLst>
          </p:cNvPr>
          <p:cNvSpPr txBox="1"/>
          <p:nvPr/>
        </p:nvSpPr>
        <p:spPr>
          <a:xfrm>
            <a:off x="7374277" y="4256564"/>
            <a:ext cx="8172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000" b="1" dirty="0"/>
              <a:t>CPV</a:t>
            </a:r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4503BA64-5D79-4384-92F4-73AF560AA0E2}"/>
              </a:ext>
            </a:extLst>
          </p:cNvPr>
          <p:cNvCxnSpPr>
            <a:cxnSpLocks/>
            <a:stCxn id="39" idx="3"/>
            <a:endCxn id="21" idx="2"/>
          </p:cNvCxnSpPr>
          <p:nvPr/>
        </p:nvCxnSpPr>
        <p:spPr>
          <a:xfrm flipV="1">
            <a:off x="4189091" y="5272227"/>
            <a:ext cx="3593798" cy="5010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B35FCEE1-C5B2-4DA6-847F-3830F6E5017A}"/>
              </a:ext>
            </a:extLst>
          </p:cNvPr>
          <p:cNvSpPr/>
          <p:nvPr/>
        </p:nvSpPr>
        <p:spPr>
          <a:xfrm rot="5400000">
            <a:off x="6968586" y="2111979"/>
            <a:ext cx="741321" cy="3315120"/>
          </a:xfrm>
          <a:prstGeom prst="rightBrace">
            <a:avLst>
              <a:gd name="adj1" fmla="val 0"/>
              <a:gd name="adj2" fmla="val 3633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CA2CCFEB-BA9B-4F96-9EFF-5EFBFB8CC295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4379189" y="3672614"/>
            <a:ext cx="1608445" cy="5751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1EF3592-6977-4385-BDA7-7FD1AD1D6F47}"/>
              </a:ext>
            </a:extLst>
          </p:cNvPr>
          <p:cNvSpPr txBox="1"/>
          <p:nvPr/>
        </p:nvSpPr>
        <p:spPr>
          <a:xfrm>
            <a:off x="3175393" y="5457855"/>
            <a:ext cx="10136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OLS</a:t>
            </a:r>
          </a:p>
        </p:txBody>
      </p:sp>
    </p:spTree>
    <p:extLst>
      <p:ext uri="{BB962C8B-B14F-4D97-AF65-F5344CB8AC3E}">
        <p14:creationId xmlns:p14="http://schemas.microsoft.com/office/powerpoint/2010/main" val="222355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B1D1D75-6AE7-4E00-ACC1-5A8514AA3E20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b="1" dirty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Conclusão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64038C-046A-47C1-9855-47EC2B4722AF}"/>
              </a:ext>
            </a:extLst>
          </p:cNvPr>
          <p:cNvSpPr/>
          <p:nvPr/>
        </p:nvSpPr>
        <p:spPr>
          <a:xfrm>
            <a:off x="6248400" y="977900"/>
            <a:ext cx="2463800" cy="209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0396004-4249-4A49-891E-08C1D9722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6" t="2152" b="2632"/>
          <a:stretch/>
        </p:blipFill>
        <p:spPr>
          <a:xfrm>
            <a:off x="6648568" y="977900"/>
            <a:ext cx="5268794" cy="5054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B094F2A-E49E-4D27-9AEC-2D4672EC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43" y="636587"/>
            <a:ext cx="6410325" cy="5915025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57A7A6A-15C6-4423-AE91-DB41D5273604}"/>
              </a:ext>
            </a:extLst>
          </p:cNvPr>
          <p:cNvCxnSpPr/>
          <p:nvPr/>
        </p:nvCxnSpPr>
        <p:spPr>
          <a:xfrm>
            <a:off x="6648568" y="977900"/>
            <a:ext cx="0" cy="5054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6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C4D9307-9766-4FF7-9302-6820F66BCEBF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</a:t>
            </a:r>
            <a:r>
              <a:rPr lang="pt-BR" b="1" dirty="0">
                <a:solidFill>
                  <a:schemeClr val="tx1"/>
                </a:solidFill>
              </a:rPr>
              <a:t>Objetivos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   Métodos                                Resultados                      Conclusão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226A5C-866D-47E5-AFCA-A67B285FB63C}"/>
              </a:ext>
            </a:extLst>
          </p:cNvPr>
          <p:cNvSpPr txBox="1"/>
          <p:nvPr/>
        </p:nvSpPr>
        <p:spPr>
          <a:xfrm>
            <a:off x="342900" y="1930400"/>
            <a:ext cx="115062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	- </a:t>
            </a:r>
            <a:r>
              <a:rPr lang="pt-BR" sz="2800" dirty="0"/>
              <a:t>Correlação entre dados LN e o volume populacional;</a:t>
            </a:r>
          </a:p>
          <a:p>
            <a:endParaRPr lang="pt-BR" sz="2800" dirty="0"/>
          </a:p>
          <a:p>
            <a:r>
              <a:rPr lang="pt-BR" sz="2800" dirty="0"/>
              <a:t>	- Comparar a resposta de diferentes variáveis derivadas de LN;</a:t>
            </a:r>
          </a:p>
          <a:p>
            <a:endParaRPr lang="pt-BR" sz="2800" dirty="0"/>
          </a:p>
          <a:p>
            <a:r>
              <a:rPr lang="pt-BR" sz="2800" dirty="0"/>
              <a:t>	- Comparar a resposta de diferentes fontes de dados de LN;</a:t>
            </a:r>
          </a:p>
          <a:p>
            <a:endParaRPr lang="pt-BR" sz="2800" dirty="0"/>
          </a:p>
          <a:p>
            <a:r>
              <a:rPr lang="pt-BR" sz="2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0589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BC985DC8-A831-4831-8462-4341615DB452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</a:t>
            </a:r>
            <a:r>
              <a:rPr lang="pt-BR" b="1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A62B115-705B-446A-8EB7-1458267C5C63}"/>
              </a:ext>
            </a:extLst>
          </p:cNvPr>
          <p:cNvSpPr txBox="1"/>
          <p:nvPr/>
        </p:nvSpPr>
        <p:spPr>
          <a:xfrm>
            <a:off x="1117600" y="2833688"/>
            <a:ext cx="995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- Alto grau de correlação (R² - </a:t>
            </a:r>
            <a:r>
              <a:rPr lang="pt-BR" sz="3500" dirty="0" err="1"/>
              <a:t>coef</a:t>
            </a:r>
            <a:r>
              <a:rPr lang="pt-BR" sz="3500" dirty="0"/>
              <a:t>. de determinação);</a:t>
            </a:r>
          </a:p>
          <a:p>
            <a:endParaRPr lang="pt-BR" sz="3500" dirty="0"/>
          </a:p>
          <a:p>
            <a:r>
              <a:rPr lang="pt-BR" sz="3500" dirty="0"/>
              <a:t>- VIIRS – Fonte de dados com melhor resposta*;</a:t>
            </a:r>
          </a:p>
          <a:p>
            <a:endParaRPr lang="pt-BR" sz="3500" dirty="0"/>
          </a:p>
          <a:p>
            <a:r>
              <a:rPr lang="pt-BR" sz="3500" dirty="0"/>
              <a:t>- Contagem por </a:t>
            </a:r>
            <a:r>
              <a:rPr lang="pt-BR" sz="3500" i="1" dirty="0"/>
              <a:t>pixels</a:t>
            </a:r>
            <a:r>
              <a:rPr lang="pt-BR" sz="3500" dirty="0"/>
              <a:t> – Melhor variável resposta;</a:t>
            </a:r>
          </a:p>
          <a:p>
            <a:endParaRPr lang="pt-BR" sz="3500" dirty="0"/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D6B9A759-C4A1-4593-A35D-3B733B8E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100"/>
            <a:ext cx="10515600" cy="1017588"/>
          </a:xfrm>
        </p:spPr>
        <p:txBody>
          <a:bodyPr/>
          <a:lstStyle/>
          <a:p>
            <a:r>
              <a:rPr lang="pt-BR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524706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5584756-D53A-4C0F-B3CE-4EFBA562C917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</a:t>
            </a:r>
            <a:r>
              <a:rPr lang="pt-BR" b="1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A6361D-0662-4A94-9CDC-7A248788C24E}"/>
              </a:ext>
            </a:extLst>
          </p:cNvPr>
          <p:cNvSpPr txBox="1"/>
          <p:nvPr/>
        </p:nvSpPr>
        <p:spPr>
          <a:xfrm>
            <a:off x="1117600" y="2643188"/>
            <a:ext cx="995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- Extremos não respondem bem aos dados de LN;</a:t>
            </a:r>
          </a:p>
          <a:p>
            <a:r>
              <a:rPr lang="pt-BR" sz="3500" dirty="0"/>
              <a:t>- </a:t>
            </a:r>
            <a:r>
              <a:rPr lang="pt-BR" sz="3500" dirty="0" err="1"/>
              <a:t>Reamostragem</a:t>
            </a:r>
            <a:r>
              <a:rPr lang="pt-BR" sz="3500" dirty="0"/>
              <a:t> não é apropriada para setores cens.</a:t>
            </a:r>
          </a:p>
          <a:p>
            <a:r>
              <a:rPr lang="pt-BR" sz="3500" dirty="0"/>
              <a:t>- População rural têm baixo grau de correlação (...);</a:t>
            </a:r>
          </a:p>
          <a:p>
            <a:r>
              <a:rPr lang="pt-BR" sz="3500" dirty="0"/>
              <a:t>- Outras variáveis (...).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F57952F-24B8-420B-BFA2-465E07428142}"/>
              </a:ext>
            </a:extLst>
          </p:cNvPr>
          <p:cNvSpPr txBox="1">
            <a:spLocks/>
          </p:cNvSpPr>
          <p:nvPr/>
        </p:nvSpPr>
        <p:spPr>
          <a:xfrm>
            <a:off x="838200" y="673100"/>
            <a:ext cx="10515600" cy="101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199021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3A630-6F3F-4645-A00C-11F8DF50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6300" y="5981699"/>
            <a:ext cx="1892300" cy="550863"/>
          </a:xfrm>
        </p:spPr>
        <p:txBody>
          <a:bodyPr/>
          <a:lstStyle/>
          <a:p>
            <a:r>
              <a:rPr lang="pt-BR" dirty="0"/>
              <a:t>Obrigado.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A894F1-4340-4460-A487-2F8F3E00C145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Métodos                                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Resultados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</a:t>
            </a:r>
            <a:r>
              <a:rPr lang="pt-BR" b="1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C4C5807-37EE-41CD-B8E0-8950C104386A}"/>
              </a:ext>
            </a:extLst>
          </p:cNvPr>
          <p:cNvSpPr txBox="1">
            <a:spLocks/>
          </p:cNvSpPr>
          <p:nvPr/>
        </p:nvSpPr>
        <p:spPr>
          <a:xfrm>
            <a:off x="838200" y="673100"/>
            <a:ext cx="10515600" cy="101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Considerações finais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5322B9-088E-4927-8A75-DD0F325CB9FC}"/>
              </a:ext>
            </a:extLst>
          </p:cNvPr>
          <p:cNvSpPr txBox="1"/>
          <p:nvPr/>
        </p:nvSpPr>
        <p:spPr>
          <a:xfrm>
            <a:off x="1270000" y="2643188"/>
            <a:ext cx="995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500" dirty="0"/>
              <a:t>Outras regressões;</a:t>
            </a:r>
          </a:p>
          <a:p>
            <a:pPr marL="457200" indent="-457200">
              <a:buFontTx/>
              <a:buChar char="-"/>
            </a:pPr>
            <a:endParaRPr lang="pt-BR" sz="3500" dirty="0"/>
          </a:p>
          <a:p>
            <a:pPr marL="457200" indent="-457200">
              <a:buFontTx/>
              <a:buChar char="-"/>
            </a:pPr>
            <a:r>
              <a:rPr lang="pt-BR" sz="3500" dirty="0"/>
              <a:t>Outras var. derivada de LN;</a:t>
            </a:r>
          </a:p>
          <a:p>
            <a:pPr marL="457200" indent="-457200">
              <a:buFontTx/>
              <a:buChar char="-"/>
            </a:pPr>
            <a:endParaRPr lang="pt-BR" sz="3500" dirty="0"/>
          </a:p>
          <a:p>
            <a:pPr marL="457200" indent="-457200">
              <a:buFontTx/>
              <a:buChar char="-"/>
            </a:pPr>
            <a:r>
              <a:rPr lang="pt-BR" sz="3500" dirty="0"/>
              <a:t>Outras variáveis independentes;</a:t>
            </a:r>
          </a:p>
          <a:p>
            <a:pPr marL="457200" indent="-457200">
              <a:buFontTx/>
              <a:buChar char="-"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4002256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0A1A9-86D1-44C3-84A8-1D751F96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8B4F-5040-460A-A5C6-593DC0B5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F1DF431-27A0-4DEB-A949-75D254609C13}"/>
              </a:ext>
            </a:extLst>
          </p:cNvPr>
          <p:cNvSpPr txBox="1">
            <a:spLocks/>
          </p:cNvSpPr>
          <p:nvPr/>
        </p:nvSpPr>
        <p:spPr>
          <a:xfrm>
            <a:off x="9766300" y="5981699"/>
            <a:ext cx="1892300" cy="550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Obrigado.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84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09643-C21F-4C10-9D01-8F08170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50019"/>
            <a:ext cx="7086600" cy="1325563"/>
          </a:xfrm>
        </p:spPr>
        <p:txBody>
          <a:bodyPr/>
          <a:lstStyle/>
          <a:p>
            <a:r>
              <a:rPr lang="pt-BR" dirty="0"/>
              <a:t>Área de estudos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AC7A79-A0F2-4310-9578-56F792F80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8889" r="8749" b="6666"/>
          <a:stretch/>
        </p:blipFill>
        <p:spPr>
          <a:xfrm>
            <a:off x="355601" y="1066800"/>
            <a:ext cx="8636000" cy="57912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FE37CC8-9D51-45BD-9CA7-02CC1EA726A2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4589-9E0C-450B-A4AE-BA0F804172F4}"/>
              </a:ext>
            </a:extLst>
          </p:cNvPr>
          <p:cNvSpPr txBox="1"/>
          <p:nvPr/>
        </p:nvSpPr>
        <p:spPr>
          <a:xfrm>
            <a:off x="6553200" y="4356100"/>
            <a:ext cx="43687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8,7 milhões habitantes (IBGE, 2018)</a:t>
            </a:r>
          </a:p>
          <a:p>
            <a:r>
              <a:rPr lang="pt-BR" sz="2500" dirty="0"/>
              <a:t>1.248 milhões km²</a:t>
            </a:r>
          </a:p>
          <a:p>
            <a:r>
              <a:rPr lang="pt-BR" sz="2500" dirty="0"/>
              <a:t>7º maior estado brasileiro.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49953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5710A03-B730-48E3-B197-90318CD60891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339ADF-F769-49B9-8BF9-C6274EBD75CA}"/>
              </a:ext>
            </a:extLst>
          </p:cNvPr>
          <p:cNvSpPr txBox="1"/>
          <p:nvPr/>
        </p:nvSpPr>
        <p:spPr>
          <a:xfrm>
            <a:off x="482641" y="838200"/>
            <a:ext cx="6472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Dados demográficos: IBGE – Censo 2010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49A6DEA-2F14-4134-81BC-2B33D2481684}"/>
              </a:ext>
            </a:extLst>
          </p:cNvPr>
          <p:cNvGrpSpPr/>
          <p:nvPr/>
        </p:nvGrpSpPr>
        <p:grpSpPr>
          <a:xfrm>
            <a:off x="811726" y="1539547"/>
            <a:ext cx="4168453" cy="4719103"/>
            <a:chOff x="573554" y="4215461"/>
            <a:chExt cx="1470991" cy="1690670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6B38DE9-DD4E-4CB1-BBA8-9E4B024FB9A1}"/>
                </a:ext>
              </a:extLst>
            </p:cNvPr>
            <p:cNvGrpSpPr/>
            <p:nvPr/>
          </p:nvGrpSpPr>
          <p:grpSpPr>
            <a:xfrm>
              <a:off x="573554" y="4435140"/>
              <a:ext cx="1470991" cy="1470991"/>
              <a:chOff x="6581030" y="1924877"/>
              <a:chExt cx="1470991" cy="1470991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F135765-0BED-435F-9617-654C7332F056}"/>
                  </a:ext>
                </a:extLst>
              </p:cNvPr>
              <p:cNvSpPr/>
              <p:nvPr/>
            </p:nvSpPr>
            <p:spPr>
              <a:xfrm>
                <a:off x="6581030" y="1924877"/>
                <a:ext cx="1470991" cy="14709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BAF91B98-FB86-43B6-930F-2C8968996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21956" y="2002041"/>
                <a:ext cx="1389138" cy="1316661"/>
              </a:xfrm>
              <a:prstGeom prst="rect">
                <a:avLst/>
              </a:prstGeom>
            </p:spPr>
          </p:pic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3580067-98F8-44E2-B258-C2DA7AC3CF10}"/>
                </a:ext>
              </a:extLst>
            </p:cNvPr>
            <p:cNvSpPr txBox="1"/>
            <p:nvPr/>
          </p:nvSpPr>
          <p:spPr>
            <a:xfrm>
              <a:off x="694609" y="4215461"/>
              <a:ext cx="1228879" cy="165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Setores censitários (8.919)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8B41662-6EF7-4437-A70B-9DDDFED0BD28}"/>
              </a:ext>
            </a:extLst>
          </p:cNvPr>
          <p:cNvGrpSpPr/>
          <p:nvPr/>
        </p:nvGrpSpPr>
        <p:grpSpPr>
          <a:xfrm>
            <a:off x="6689834" y="2148565"/>
            <a:ext cx="4009200" cy="4110086"/>
            <a:chOff x="7893852" y="3762851"/>
            <a:chExt cx="1470991" cy="1470991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616A012-0C4E-4897-963C-165AEBD45B71}"/>
                </a:ext>
              </a:extLst>
            </p:cNvPr>
            <p:cNvSpPr/>
            <p:nvPr/>
          </p:nvSpPr>
          <p:spPr>
            <a:xfrm>
              <a:off x="7893852" y="3762851"/>
              <a:ext cx="1470991" cy="1470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8B55D81-81F5-438B-8CFB-403418D49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8791" y="3880236"/>
              <a:ext cx="1364199" cy="1264257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BFCD3C2-BEFF-4C4C-AB89-D8CD7850997B}"/>
              </a:ext>
            </a:extLst>
          </p:cNvPr>
          <p:cNvSpPr txBox="1"/>
          <p:nvPr/>
        </p:nvSpPr>
        <p:spPr>
          <a:xfrm>
            <a:off x="7552705" y="1499649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Municípios (143)</a:t>
            </a:r>
          </a:p>
        </p:txBody>
      </p:sp>
    </p:spTree>
    <p:extLst>
      <p:ext uri="{BB962C8B-B14F-4D97-AF65-F5344CB8AC3E}">
        <p14:creationId xmlns:p14="http://schemas.microsoft.com/office/powerpoint/2010/main" val="382901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1CFBD9D-FF05-48C0-B351-97046A3156DF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28B6188-310C-4AD5-9180-EED529500B1B}"/>
              </a:ext>
            </a:extLst>
          </p:cNvPr>
          <p:cNvGrpSpPr/>
          <p:nvPr/>
        </p:nvGrpSpPr>
        <p:grpSpPr>
          <a:xfrm>
            <a:off x="868876" y="1426566"/>
            <a:ext cx="4168453" cy="4736833"/>
            <a:chOff x="573554" y="4209109"/>
            <a:chExt cx="1470991" cy="1697022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8ED08207-91C0-4595-928F-34EECD1858C0}"/>
                </a:ext>
              </a:extLst>
            </p:cNvPr>
            <p:cNvGrpSpPr/>
            <p:nvPr/>
          </p:nvGrpSpPr>
          <p:grpSpPr>
            <a:xfrm>
              <a:off x="573554" y="4435140"/>
              <a:ext cx="1470991" cy="1470991"/>
              <a:chOff x="6581030" y="1924877"/>
              <a:chExt cx="1470991" cy="1470991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67F2DE3-D4FD-453C-B69B-D7E03A052D9B}"/>
                  </a:ext>
                </a:extLst>
              </p:cNvPr>
              <p:cNvSpPr/>
              <p:nvPr/>
            </p:nvSpPr>
            <p:spPr>
              <a:xfrm>
                <a:off x="6581030" y="1924877"/>
                <a:ext cx="1470991" cy="14709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3637440C-FDE7-47E6-B2B3-D662EB6A2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956" y="2002041"/>
                <a:ext cx="1389138" cy="1316661"/>
              </a:xfrm>
              <a:prstGeom prst="rect">
                <a:avLst/>
              </a:prstGeom>
            </p:spPr>
          </p:pic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75A9A39-8316-493C-98B7-37D96EB6E297}"/>
                </a:ext>
              </a:extLst>
            </p:cNvPr>
            <p:cNvSpPr txBox="1"/>
            <p:nvPr/>
          </p:nvSpPr>
          <p:spPr>
            <a:xfrm>
              <a:off x="779540" y="4209109"/>
              <a:ext cx="1059017" cy="187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/>
                <a:t>Setores censitários 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FD1790-EE27-4EBD-B624-5FDEDE210A89}"/>
              </a:ext>
            </a:extLst>
          </p:cNvPr>
          <p:cNvSpPr txBox="1"/>
          <p:nvPr/>
        </p:nvSpPr>
        <p:spPr>
          <a:xfrm>
            <a:off x="5848350" y="1318843"/>
            <a:ext cx="235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Setores urbanos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80B795-34D3-4002-BDCB-7898A054C602}"/>
              </a:ext>
            </a:extLst>
          </p:cNvPr>
          <p:cNvSpPr txBox="1"/>
          <p:nvPr/>
        </p:nvSpPr>
        <p:spPr>
          <a:xfrm>
            <a:off x="8655083" y="1318921"/>
            <a:ext cx="1894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Setores rurais</a:t>
            </a:r>
          </a:p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00DA740-C5B9-4609-BB5B-62CA11E9FB39}"/>
              </a:ext>
            </a:extLst>
          </p:cNvPr>
          <p:cNvSpPr/>
          <p:nvPr/>
        </p:nvSpPr>
        <p:spPr>
          <a:xfrm>
            <a:off x="6362700" y="2411318"/>
            <a:ext cx="431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Legislação urbanística municipal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F485E6C1-4E35-426F-9958-AA04160B25B9}"/>
              </a:ext>
            </a:extLst>
          </p:cNvPr>
          <p:cNvSpPr/>
          <p:nvPr/>
        </p:nvSpPr>
        <p:spPr>
          <a:xfrm rot="16200000">
            <a:off x="8055409" y="699121"/>
            <a:ext cx="508000" cy="2608983"/>
          </a:xfrm>
          <a:prstGeom prst="leftBrace">
            <a:avLst>
              <a:gd name="adj1" fmla="val 0"/>
              <a:gd name="adj2" fmla="val 4959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F3AA7C-2FAE-4FB7-BDBE-6C7C7D51D029}"/>
              </a:ext>
            </a:extLst>
          </p:cNvPr>
          <p:cNvSpPr txBox="1"/>
          <p:nvPr/>
        </p:nvSpPr>
        <p:spPr>
          <a:xfrm>
            <a:off x="6096000" y="313452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Estado de direito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Estado de fato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43C8B1-E31F-4A74-9294-9FB9A83D571A}"/>
              </a:ext>
            </a:extLst>
          </p:cNvPr>
          <p:cNvSpPr txBox="1"/>
          <p:nvPr/>
        </p:nvSpPr>
        <p:spPr>
          <a:xfrm>
            <a:off x="6096000" y="441160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Extensão do setor censitário:</a:t>
            </a:r>
          </a:p>
          <a:p>
            <a:r>
              <a:rPr lang="pt-BR" sz="2400" dirty="0"/>
              <a:t>-Decisão operacional</a:t>
            </a:r>
          </a:p>
        </p:txBody>
      </p:sp>
    </p:spTree>
    <p:extLst>
      <p:ext uri="{BB962C8B-B14F-4D97-AF65-F5344CB8AC3E}">
        <p14:creationId xmlns:p14="http://schemas.microsoft.com/office/powerpoint/2010/main" val="204848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44F9A43-E7AE-4F3B-A909-B3036536801A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CD57BAA-9FD6-4342-8035-728E0D2D9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24575"/>
              </p:ext>
            </p:extLst>
          </p:nvPr>
        </p:nvGraphicFramePr>
        <p:xfrm>
          <a:off x="1657350" y="1354098"/>
          <a:ext cx="10134600" cy="503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75487">
                  <a:extLst>
                    <a:ext uri="{9D8B030D-6E8A-4147-A177-3AD203B41FA5}">
                      <a16:colId xmlns:a16="http://schemas.microsoft.com/office/drawing/2014/main" val="3496135337"/>
                    </a:ext>
                  </a:extLst>
                </a:gridCol>
                <a:gridCol w="3552003">
                  <a:extLst>
                    <a:ext uri="{9D8B030D-6E8A-4147-A177-3AD203B41FA5}">
                      <a16:colId xmlns:a16="http://schemas.microsoft.com/office/drawing/2014/main" val="2994363136"/>
                    </a:ext>
                  </a:extLst>
                </a:gridCol>
                <a:gridCol w="3707110">
                  <a:extLst>
                    <a:ext uri="{9D8B030D-6E8A-4147-A177-3AD203B41FA5}">
                      <a16:colId xmlns:a16="http://schemas.microsoft.com/office/drawing/2014/main" val="1166867790"/>
                    </a:ext>
                  </a:extLst>
                </a:gridCol>
              </a:tblGrid>
              <a:tr h="3064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200" b="1" dirty="0">
                          <a:effectLst/>
                        </a:rPr>
                        <a:t>Variável</a:t>
                      </a:r>
                      <a:endParaRPr lang="pt-BR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200" b="1" dirty="0">
                          <a:effectLst/>
                        </a:rPr>
                        <a:t>DMSP-OLS</a:t>
                      </a:r>
                      <a:endParaRPr lang="pt-BR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200" b="1" dirty="0">
                          <a:effectLst/>
                        </a:rPr>
                        <a:t>SNPP-VIIRS</a:t>
                      </a:r>
                      <a:endParaRPr lang="pt-BR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069265"/>
                  </a:ext>
                </a:extLst>
              </a:tr>
              <a:tr h="12444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Horário de passagem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~19h:30min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~01h:30min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8211610"/>
                  </a:ext>
                </a:extLst>
              </a:tr>
              <a:tr h="9586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Quantização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>
                          <a:effectLst/>
                        </a:rPr>
                        <a:t>6 bit</a:t>
                      </a:r>
                      <a:endParaRPr lang="pt-BR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14 bit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488140"/>
                  </a:ext>
                </a:extLst>
              </a:tr>
              <a:tr h="11931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 err="1">
                          <a:effectLst/>
                        </a:rPr>
                        <a:t>Sensib</a:t>
                      </a:r>
                      <a:r>
                        <a:rPr lang="pt-BR" sz="2500" dirty="0">
                          <a:effectLst/>
                        </a:rPr>
                        <a:t>. Min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5E-10 W/cm²/</a:t>
                      </a:r>
                      <a:r>
                        <a:rPr lang="pt-BR" sz="2500" dirty="0" err="1">
                          <a:effectLst/>
                        </a:rPr>
                        <a:t>sr</a:t>
                      </a:r>
                      <a:r>
                        <a:rPr lang="pt-BR" sz="2500" dirty="0">
                          <a:effectLst/>
                        </a:rPr>
                        <a:t>/µm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2E-11 W/cm²/</a:t>
                      </a:r>
                      <a:r>
                        <a:rPr lang="pt-BR" sz="2500" dirty="0" err="1">
                          <a:effectLst/>
                        </a:rPr>
                        <a:t>sr</a:t>
                      </a:r>
                      <a:r>
                        <a:rPr lang="pt-BR" sz="2500" dirty="0">
                          <a:effectLst/>
                        </a:rPr>
                        <a:t>/µm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8166950"/>
                  </a:ext>
                </a:extLst>
              </a:tr>
              <a:tr h="11931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Resolução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espacial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1 Km (5 Km)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500" dirty="0">
                          <a:effectLst/>
                        </a:rPr>
                        <a:t>(450 m)</a:t>
                      </a:r>
                      <a:endParaRPr lang="pt-BR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216" marR="1042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250877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861B7099-90D5-4175-9976-37101F690A01}"/>
              </a:ext>
            </a:extLst>
          </p:cNvPr>
          <p:cNvSpPr txBox="1"/>
          <p:nvPr/>
        </p:nvSpPr>
        <p:spPr>
          <a:xfrm>
            <a:off x="514956" y="800100"/>
            <a:ext cx="11709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Dados de luzes noturnas: NOAA (</a:t>
            </a:r>
            <a:r>
              <a:rPr lang="pt-BR" sz="3000" dirty="0" err="1"/>
              <a:t>National</a:t>
            </a:r>
            <a:r>
              <a:rPr lang="pt-BR" sz="3000" dirty="0"/>
              <a:t> Center for Environmental Info.)  </a:t>
            </a:r>
          </a:p>
        </p:txBody>
      </p:sp>
    </p:spTree>
    <p:extLst>
      <p:ext uri="{BB962C8B-B14F-4D97-AF65-F5344CB8AC3E}">
        <p14:creationId xmlns:p14="http://schemas.microsoft.com/office/powerpoint/2010/main" val="212363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0F39BF-CDF8-4D43-8122-EA61F6D6D1E6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DD514FA1-AF8C-4BC0-9314-E9BC890714A8}"/>
              </a:ext>
            </a:extLst>
          </p:cNvPr>
          <p:cNvCxnSpPr>
            <a:cxnSpLocks/>
          </p:cNvCxnSpPr>
          <p:nvPr/>
        </p:nvCxnSpPr>
        <p:spPr>
          <a:xfrm>
            <a:off x="955675" y="4537075"/>
            <a:ext cx="101250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C976EF2-55A4-4328-82B6-085F81F68557}"/>
              </a:ext>
            </a:extLst>
          </p:cNvPr>
          <p:cNvCxnSpPr/>
          <p:nvPr/>
        </p:nvCxnSpPr>
        <p:spPr>
          <a:xfrm>
            <a:off x="8432800" y="4322762"/>
            <a:ext cx="0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B39F2E4-5695-4D64-8AE7-9C6F57028009}"/>
              </a:ext>
            </a:extLst>
          </p:cNvPr>
          <p:cNvCxnSpPr/>
          <p:nvPr/>
        </p:nvCxnSpPr>
        <p:spPr>
          <a:xfrm>
            <a:off x="1308100" y="4308475"/>
            <a:ext cx="0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519A0F6E-0492-4F4F-A4AF-AF5A31035D7C}"/>
              </a:ext>
            </a:extLst>
          </p:cNvPr>
          <p:cNvCxnSpPr/>
          <p:nvPr/>
        </p:nvCxnSpPr>
        <p:spPr>
          <a:xfrm>
            <a:off x="9804400" y="4322762"/>
            <a:ext cx="0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A7CEA54-585E-4D87-AC2C-28F66FB3CB2C}"/>
              </a:ext>
            </a:extLst>
          </p:cNvPr>
          <p:cNvSpPr txBox="1"/>
          <p:nvPr/>
        </p:nvSpPr>
        <p:spPr>
          <a:xfrm>
            <a:off x="9423400" y="47370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2015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5A04A7-FA35-4FAC-8532-C43ACE73641C}"/>
              </a:ext>
            </a:extLst>
          </p:cNvPr>
          <p:cNvSpPr txBox="1"/>
          <p:nvPr/>
        </p:nvSpPr>
        <p:spPr>
          <a:xfrm>
            <a:off x="8061325" y="4744128"/>
            <a:ext cx="904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2012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36E0610-38B7-4250-A758-368F518163E8}"/>
              </a:ext>
            </a:extLst>
          </p:cNvPr>
          <p:cNvSpPr/>
          <p:nvPr/>
        </p:nvSpPr>
        <p:spPr>
          <a:xfrm>
            <a:off x="8061325" y="3506481"/>
            <a:ext cx="489082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C344CD6-3BB1-46A7-B055-118936F2201D}"/>
              </a:ext>
            </a:extLst>
          </p:cNvPr>
          <p:cNvSpPr/>
          <p:nvPr/>
        </p:nvSpPr>
        <p:spPr>
          <a:xfrm>
            <a:off x="8093982" y="3548663"/>
            <a:ext cx="489082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E7086BA1-C0E0-49F8-9769-7CFA661B9F4A}"/>
              </a:ext>
            </a:extLst>
          </p:cNvPr>
          <p:cNvSpPr/>
          <p:nvPr/>
        </p:nvSpPr>
        <p:spPr>
          <a:xfrm>
            <a:off x="8114393" y="3585402"/>
            <a:ext cx="489082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53F33F29-BE54-44CA-92A2-24807DD57654}"/>
              </a:ext>
            </a:extLst>
          </p:cNvPr>
          <p:cNvSpPr/>
          <p:nvPr/>
        </p:nvSpPr>
        <p:spPr>
          <a:xfrm>
            <a:off x="8147050" y="3627584"/>
            <a:ext cx="489082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B8FA442-D4B4-4AD2-8BED-A55C4608FE90}"/>
              </a:ext>
            </a:extLst>
          </p:cNvPr>
          <p:cNvSpPr/>
          <p:nvPr/>
        </p:nvSpPr>
        <p:spPr>
          <a:xfrm>
            <a:off x="8179707" y="3664323"/>
            <a:ext cx="489082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A455604F-C4FE-4841-9C7C-2AEC37179B2E}"/>
              </a:ext>
            </a:extLst>
          </p:cNvPr>
          <p:cNvSpPr/>
          <p:nvPr/>
        </p:nvSpPr>
        <p:spPr>
          <a:xfrm>
            <a:off x="8212364" y="3706505"/>
            <a:ext cx="489082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8F90E25B-E0C1-4930-9A23-8A269683318E}"/>
              </a:ext>
            </a:extLst>
          </p:cNvPr>
          <p:cNvSpPr/>
          <p:nvPr/>
        </p:nvSpPr>
        <p:spPr>
          <a:xfrm>
            <a:off x="9559859" y="3697535"/>
            <a:ext cx="489082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85153A17-F8A1-428E-9C2C-FDC5E176A688}"/>
              </a:ext>
            </a:extLst>
          </p:cNvPr>
          <p:cNvCxnSpPr/>
          <p:nvPr/>
        </p:nvCxnSpPr>
        <p:spPr>
          <a:xfrm>
            <a:off x="6872838" y="4332092"/>
            <a:ext cx="0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D26C429-B07A-4829-BD63-2DE93D08B106}"/>
              </a:ext>
            </a:extLst>
          </p:cNvPr>
          <p:cNvSpPr txBox="1"/>
          <p:nvPr/>
        </p:nvSpPr>
        <p:spPr>
          <a:xfrm>
            <a:off x="8156355" y="3791282"/>
            <a:ext cx="64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VIIRS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33D602C-0B13-4078-982E-925DE9285B42}"/>
              </a:ext>
            </a:extLst>
          </p:cNvPr>
          <p:cNvSpPr txBox="1"/>
          <p:nvPr/>
        </p:nvSpPr>
        <p:spPr>
          <a:xfrm>
            <a:off x="9509935" y="3779642"/>
            <a:ext cx="620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VIIRS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09D3C6C0-BD7C-401C-AA40-CCBE68837382}"/>
              </a:ext>
            </a:extLst>
          </p:cNvPr>
          <p:cNvSpPr/>
          <p:nvPr/>
        </p:nvSpPr>
        <p:spPr>
          <a:xfrm>
            <a:off x="6601859" y="3706505"/>
            <a:ext cx="541958" cy="48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OLS</a:t>
            </a:r>
          </a:p>
        </p:txBody>
      </p:sp>
      <p:sp>
        <p:nvSpPr>
          <p:cNvPr id="61" name="Estrela: 5 Pontas 60">
            <a:extLst>
              <a:ext uri="{FF2B5EF4-FFF2-40B4-BE49-F238E27FC236}">
                <a16:creationId xmlns:a16="http://schemas.microsoft.com/office/drawing/2014/main" id="{09521DB0-2390-4E7E-8B6F-27C2BF958060}"/>
              </a:ext>
            </a:extLst>
          </p:cNvPr>
          <p:cNvSpPr/>
          <p:nvPr/>
        </p:nvSpPr>
        <p:spPr>
          <a:xfrm>
            <a:off x="7012451" y="3722235"/>
            <a:ext cx="114813" cy="114813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strela: 5 Pontas 61">
            <a:extLst>
              <a:ext uri="{FF2B5EF4-FFF2-40B4-BE49-F238E27FC236}">
                <a16:creationId xmlns:a16="http://schemas.microsoft.com/office/drawing/2014/main" id="{C5184C5D-2BB1-4373-A456-B12B8983B55D}"/>
              </a:ext>
            </a:extLst>
          </p:cNvPr>
          <p:cNvSpPr/>
          <p:nvPr/>
        </p:nvSpPr>
        <p:spPr>
          <a:xfrm>
            <a:off x="9917575" y="3722235"/>
            <a:ext cx="114813" cy="114813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ABD4109F-4206-41E7-8555-75587D0A9571}"/>
              </a:ext>
            </a:extLst>
          </p:cNvPr>
          <p:cNvSpPr txBox="1"/>
          <p:nvPr/>
        </p:nvSpPr>
        <p:spPr>
          <a:xfrm>
            <a:off x="6560013" y="4744128"/>
            <a:ext cx="904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2010</a:t>
            </a:r>
          </a:p>
        </p:txBody>
      </p:sp>
      <p:sp>
        <p:nvSpPr>
          <p:cNvPr id="65" name="Chave Esquerda 64">
            <a:extLst>
              <a:ext uri="{FF2B5EF4-FFF2-40B4-BE49-F238E27FC236}">
                <a16:creationId xmlns:a16="http://schemas.microsoft.com/office/drawing/2014/main" id="{87D36E4A-31A2-4C35-A76F-D5D2B1A4C97C}"/>
              </a:ext>
            </a:extLst>
          </p:cNvPr>
          <p:cNvSpPr/>
          <p:nvPr/>
        </p:nvSpPr>
        <p:spPr>
          <a:xfrm rot="5400000" flipH="1">
            <a:off x="3923781" y="2598296"/>
            <a:ext cx="333375" cy="5564738"/>
          </a:xfrm>
          <a:prstGeom prst="leftBrace">
            <a:avLst>
              <a:gd name="adj1" fmla="val 0"/>
              <a:gd name="adj2" fmla="val 4966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432ADCD4-4F77-47BB-A0F7-B47A863189BF}"/>
              </a:ext>
            </a:extLst>
          </p:cNvPr>
          <p:cNvSpPr txBox="1"/>
          <p:nvPr/>
        </p:nvSpPr>
        <p:spPr>
          <a:xfrm>
            <a:off x="2308224" y="5586315"/>
            <a:ext cx="3564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Composições anuais OLS</a:t>
            </a:r>
          </a:p>
        </p:txBody>
      </p:sp>
      <p:sp>
        <p:nvSpPr>
          <p:cNvPr id="67" name="Chave Esquerda 66">
            <a:extLst>
              <a:ext uri="{FF2B5EF4-FFF2-40B4-BE49-F238E27FC236}">
                <a16:creationId xmlns:a16="http://schemas.microsoft.com/office/drawing/2014/main" id="{29CFCDE6-43AB-4588-ABB3-31E223CB6C09}"/>
              </a:ext>
            </a:extLst>
          </p:cNvPr>
          <p:cNvSpPr/>
          <p:nvPr/>
        </p:nvSpPr>
        <p:spPr>
          <a:xfrm rot="16200000" flipH="1">
            <a:off x="9438565" y="1684654"/>
            <a:ext cx="374412" cy="2677886"/>
          </a:xfrm>
          <a:prstGeom prst="leftBrace">
            <a:avLst>
              <a:gd name="adj1" fmla="val 0"/>
              <a:gd name="adj2" fmla="val 4966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240E55C4-AC2C-4D5D-9134-C87D44E3C32A}"/>
              </a:ext>
            </a:extLst>
          </p:cNvPr>
          <p:cNvSpPr txBox="1"/>
          <p:nvPr/>
        </p:nvSpPr>
        <p:spPr>
          <a:xfrm>
            <a:off x="8397727" y="2214194"/>
            <a:ext cx="2266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Operação VIIRS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936F7D66-2D95-4C51-AAD9-67925BE8C515}"/>
              </a:ext>
            </a:extLst>
          </p:cNvPr>
          <p:cNvSpPr/>
          <p:nvPr/>
        </p:nvSpPr>
        <p:spPr>
          <a:xfrm>
            <a:off x="7061201" y="4400240"/>
            <a:ext cx="1225627" cy="25484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DA07DE2E-2C63-4472-AB15-499A1963C45C}"/>
              </a:ext>
            </a:extLst>
          </p:cNvPr>
          <p:cNvSpPr/>
          <p:nvPr/>
        </p:nvSpPr>
        <p:spPr>
          <a:xfrm>
            <a:off x="6441587" y="2525293"/>
            <a:ext cx="896812" cy="1044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CENSO 2010 (IBGE)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DDC7DF15-CF15-48DC-8138-2AB3B906EFEF}"/>
              </a:ext>
            </a:extLst>
          </p:cNvPr>
          <p:cNvSpPr/>
          <p:nvPr/>
        </p:nvSpPr>
        <p:spPr>
          <a:xfrm>
            <a:off x="10809774" y="2949483"/>
            <a:ext cx="752475" cy="475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9DABEED3-5F23-4DBB-BE71-60FA1E2DCD0E}"/>
              </a:ext>
            </a:extLst>
          </p:cNvPr>
          <p:cNvCxnSpPr>
            <a:cxnSpLocks/>
          </p:cNvCxnSpPr>
          <p:nvPr/>
        </p:nvCxnSpPr>
        <p:spPr>
          <a:xfrm>
            <a:off x="8286828" y="3020614"/>
            <a:ext cx="26778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39CD067-3498-406C-8C10-0B60253C7F60}"/>
              </a:ext>
            </a:extLst>
          </p:cNvPr>
          <p:cNvSpPr txBox="1"/>
          <p:nvPr/>
        </p:nvSpPr>
        <p:spPr>
          <a:xfrm>
            <a:off x="955675" y="4725092"/>
            <a:ext cx="904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1992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B7CD9756-B395-4710-B99F-1A4B08912DBD}"/>
              </a:ext>
            </a:extLst>
          </p:cNvPr>
          <p:cNvSpPr/>
          <p:nvPr/>
        </p:nvSpPr>
        <p:spPr>
          <a:xfrm>
            <a:off x="934071" y="1162434"/>
            <a:ext cx="1659903" cy="1470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Disponibilidade dos dados</a:t>
            </a:r>
          </a:p>
        </p:txBody>
      </p:sp>
    </p:spTree>
    <p:extLst>
      <p:ext uri="{BB962C8B-B14F-4D97-AF65-F5344CB8AC3E}">
        <p14:creationId xmlns:p14="http://schemas.microsoft.com/office/powerpoint/2010/main" val="209878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2EC7DDF-D1BF-4333-B0F1-D1BC5D346A01}"/>
              </a:ext>
            </a:extLst>
          </p:cNvPr>
          <p:cNvGrpSpPr/>
          <p:nvPr/>
        </p:nvGrpSpPr>
        <p:grpSpPr>
          <a:xfrm>
            <a:off x="623368" y="2137974"/>
            <a:ext cx="1928191" cy="1928191"/>
            <a:chOff x="421154" y="895847"/>
            <a:chExt cx="1928191" cy="192819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D8CA5EE-FBA4-4D66-82E3-B76DCA414E6E}"/>
                </a:ext>
              </a:extLst>
            </p:cNvPr>
            <p:cNvSpPr/>
            <p:nvPr/>
          </p:nvSpPr>
          <p:spPr>
            <a:xfrm>
              <a:off x="421154" y="895847"/>
              <a:ext cx="1470991" cy="14709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305FFD-A00F-49FE-B782-328114791D8A}"/>
                </a:ext>
              </a:extLst>
            </p:cNvPr>
            <p:cNvSpPr/>
            <p:nvPr/>
          </p:nvSpPr>
          <p:spPr>
            <a:xfrm>
              <a:off x="573554" y="1048247"/>
              <a:ext cx="1470991" cy="14709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74D8383-DFC9-452D-9375-414E16887C6B}"/>
                </a:ext>
              </a:extLst>
            </p:cNvPr>
            <p:cNvSpPr/>
            <p:nvPr/>
          </p:nvSpPr>
          <p:spPr>
            <a:xfrm>
              <a:off x="725954" y="1200647"/>
              <a:ext cx="1470991" cy="14709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2606685-3122-43FD-ACB0-0CF401B02E32}"/>
                </a:ext>
              </a:extLst>
            </p:cNvPr>
            <p:cNvSpPr/>
            <p:nvPr/>
          </p:nvSpPr>
          <p:spPr>
            <a:xfrm>
              <a:off x="878354" y="1353047"/>
              <a:ext cx="1470991" cy="14709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VIIRS</a:t>
              </a:r>
            </a:p>
            <a:p>
              <a:pPr algn="ctr"/>
              <a:r>
                <a:rPr lang="pt-BR" dirty="0">
                  <a:solidFill>
                    <a:schemeClr val="tx1"/>
                  </a:solidFill>
                </a:rPr>
                <a:t>mensal</a:t>
              </a: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883D1D28-8BEA-4CA4-B5AB-CF3BF8E26174}"/>
              </a:ext>
            </a:extLst>
          </p:cNvPr>
          <p:cNvSpPr/>
          <p:nvPr/>
        </p:nvSpPr>
        <p:spPr>
          <a:xfrm>
            <a:off x="3406819" y="608306"/>
            <a:ext cx="1470991" cy="147099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VIIRS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Anual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(2012)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5033F1C-743A-46C4-A191-CB7C0DBB7A9E}"/>
              </a:ext>
            </a:extLst>
          </p:cNvPr>
          <p:cNvSpPr/>
          <p:nvPr/>
        </p:nvSpPr>
        <p:spPr>
          <a:xfrm>
            <a:off x="3406819" y="2443566"/>
            <a:ext cx="1470991" cy="1470991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OLS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Anual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(2010)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8F815A7-26BA-4117-AA8A-72F213DF8BE6}"/>
              </a:ext>
            </a:extLst>
          </p:cNvPr>
          <p:cNvGrpSpPr/>
          <p:nvPr/>
        </p:nvGrpSpPr>
        <p:grpSpPr>
          <a:xfrm>
            <a:off x="5520744" y="1311535"/>
            <a:ext cx="1470991" cy="1840323"/>
            <a:chOff x="573554" y="4065808"/>
            <a:chExt cx="1470991" cy="1840323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8022CE0C-0F00-4407-B0CF-B266BFE88A0F}"/>
                </a:ext>
              </a:extLst>
            </p:cNvPr>
            <p:cNvGrpSpPr/>
            <p:nvPr/>
          </p:nvGrpSpPr>
          <p:grpSpPr>
            <a:xfrm>
              <a:off x="573554" y="4435140"/>
              <a:ext cx="1470991" cy="1470991"/>
              <a:chOff x="6581030" y="1924877"/>
              <a:chExt cx="1470991" cy="1470991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C9EC970A-3864-4F45-96C3-39638A87E4D1}"/>
                  </a:ext>
                </a:extLst>
              </p:cNvPr>
              <p:cNvSpPr/>
              <p:nvPr/>
            </p:nvSpPr>
            <p:spPr>
              <a:xfrm>
                <a:off x="6581030" y="1924877"/>
                <a:ext cx="1470991" cy="14709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73D8D1F7-80FF-4099-BBFC-800ED81DC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21956" y="2002041"/>
                <a:ext cx="1389138" cy="1316661"/>
              </a:xfrm>
              <a:prstGeom prst="rect">
                <a:avLst/>
              </a:prstGeom>
            </p:spPr>
          </p:pic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B0F3DF51-7EA1-486A-AB50-33509BA92FA1}"/>
                </a:ext>
              </a:extLst>
            </p:cNvPr>
            <p:cNvSpPr txBox="1"/>
            <p:nvPr/>
          </p:nvSpPr>
          <p:spPr>
            <a:xfrm>
              <a:off x="867294" y="4065808"/>
              <a:ext cx="88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Setores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2F107FB-4EF8-4930-9DF5-E15CF029FCA3}"/>
              </a:ext>
            </a:extLst>
          </p:cNvPr>
          <p:cNvGrpSpPr/>
          <p:nvPr/>
        </p:nvGrpSpPr>
        <p:grpSpPr>
          <a:xfrm>
            <a:off x="8473573" y="1311535"/>
            <a:ext cx="1470991" cy="1840323"/>
            <a:chOff x="9777997" y="1553196"/>
            <a:chExt cx="1470991" cy="1840323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400CECBB-80D2-42C0-9472-8092430FD9A5}"/>
                </a:ext>
              </a:extLst>
            </p:cNvPr>
            <p:cNvGrpSpPr/>
            <p:nvPr/>
          </p:nvGrpSpPr>
          <p:grpSpPr>
            <a:xfrm>
              <a:off x="9777997" y="1922528"/>
              <a:ext cx="1470991" cy="1470991"/>
              <a:chOff x="7893852" y="3762851"/>
              <a:chExt cx="1470991" cy="1470991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E45595F3-4DF3-47BA-904B-BA0BCF3A5437}"/>
                  </a:ext>
                </a:extLst>
              </p:cNvPr>
              <p:cNvSpPr/>
              <p:nvPr/>
            </p:nvSpPr>
            <p:spPr>
              <a:xfrm>
                <a:off x="7893852" y="3762851"/>
                <a:ext cx="1470991" cy="14709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D05D56D8-4ABF-4FD4-BC94-B5F99D649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8791" y="3880236"/>
                <a:ext cx="1364199" cy="1264257"/>
              </a:xfrm>
              <a:prstGeom prst="rect">
                <a:avLst/>
              </a:prstGeom>
            </p:spPr>
          </p:pic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07115F5-9964-4E5F-8F82-DF475874A87A}"/>
                </a:ext>
              </a:extLst>
            </p:cNvPr>
            <p:cNvSpPr txBox="1"/>
            <p:nvPr/>
          </p:nvSpPr>
          <p:spPr>
            <a:xfrm>
              <a:off x="9877336" y="1553196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Municípios</a:t>
              </a:r>
            </a:p>
          </p:txBody>
        </p:sp>
      </p:grpSp>
      <p:sp>
        <p:nvSpPr>
          <p:cNvPr id="29" name="Chave Direita 28">
            <a:extLst>
              <a:ext uri="{FF2B5EF4-FFF2-40B4-BE49-F238E27FC236}">
                <a16:creationId xmlns:a16="http://schemas.microsoft.com/office/drawing/2014/main" id="{EBA5CBC0-8EC0-42E3-9F79-8D4CEC582D49}"/>
              </a:ext>
            </a:extLst>
          </p:cNvPr>
          <p:cNvSpPr/>
          <p:nvPr/>
        </p:nvSpPr>
        <p:spPr>
          <a:xfrm>
            <a:off x="5030211" y="1544572"/>
            <a:ext cx="338132" cy="1866241"/>
          </a:xfrm>
          <a:prstGeom prst="rightBrace">
            <a:avLst>
              <a:gd name="adj1" fmla="val 0"/>
              <a:gd name="adj2" fmla="val 522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BD81CF4C-06BD-4111-BCC7-C7C18A25EAB4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6991735" y="2416363"/>
            <a:ext cx="1481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4B6CEC3-ED75-43B9-BC4C-77AC9973A911}"/>
              </a:ext>
            </a:extLst>
          </p:cNvPr>
          <p:cNvSpPr txBox="1"/>
          <p:nvPr/>
        </p:nvSpPr>
        <p:spPr>
          <a:xfrm>
            <a:off x="6971271" y="2061048"/>
            <a:ext cx="152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Generalização</a:t>
            </a: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B33C7E7C-F4F0-43B7-9F50-2585CEB96343}"/>
              </a:ext>
            </a:extLst>
          </p:cNvPr>
          <p:cNvGrpSpPr/>
          <p:nvPr/>
        </p:nvGrpSpPr>
        <p:grpSpPr>
          <a:xfrm>
            <a:off x="6456630" y="2835436"/>
            <a:ext cx="1313018" cy="554941"/>
            <a:chOff x="2164458" y="5925423"/>
            <a:chExt cx="1313018" cy="554941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7C877098-8B53-4E8E-82CE-47691A549F30}"/>
                </a:ext>
              </a:extLst>
            </p:cNvPr>
            <p:cNvSpPr/>
            <p:nvPr/>
          </p:nvSpPr>
          <p:spPr>
            <a:xfrm>
              <a:off x="2625264" y="5925423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F258062-4C42-4D53-8113-17F55456F924}"/>
                </a:ext>
              </a:extLst>
            </p:cNvPr>
            <p:cNvSpPr/>
            <p:nvPr/>
          </p:nvSpPr>
          <p:spPr>
            <a:xfrm>
              <a:off x="2424306" y="6105023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SVP</a:t>
              </a: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CABB590D-F117-445E-9CFD-2F69AF94DD37}"/>
                </a:ext>
              </a:extLst>
            </p:cNvPr>
            <p:cNvSpPr/>
            <p:nvPr/>
          </p:nvSpPr>
          <p:spPr>
            <a:xfrm>
              <a:off x="2164458" y="6280290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79C1E375-3EFD-4532-94C0-9BBA9F84A54C}"/>
              </a:ext>
            </a:extLst>
          </p:cNvPr>
          <p:cNvGrpSpPr/>
          <p:nvPr/>
        </p:nvGrpSpPr>
        <p:grpSpPr>
          <a:xfrm>
            <a:off x="9296519" y="2822433"/>
            <a:ext cx="1426846" cy="654978"/>
            <a:chOff x="5249849" y="5823837"/>
            <a:chExt cx="1426846" cy="654978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27C77134-A342-411F-8F93-1FE2D1C5D590}"/>
                </a:ext>
              </a:extLst>
            </p:cNvPr>
            <p:cNvSpPr/>
            <p:nvPr/>
          </p:nvSpPr>
          <p:spPr>
            <a:xfrm>
              <a:off x="5710655" y="5923874"/>
              <a:ext cx="852212" cy="20007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709AE9D2-9796-4562-A0F3-443BA112509F}"/>
                </a:ext>
              </a:extLst>
            </p:cNvPr>
            <p:cNvSpPr/>
            <p:nvPr/>
          </p:nvSpPr>
          <p:spPr>
            <a:xfrm>
              <a:off x="5509697" y="6103474"/>
              <a:ext cx="852212" cy="20007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CVP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EC9914F-E2F3-4F81-9A6A-B1C1A7282D0F}"/>
                </a:ext>
              </a:extLst>
            </p:cNvPr>
            <p:cNvSpPr/>
            <p:nvPr/>
          </p:nvSpPr>
          <p:spPr>
            <a:xfrm>
              <a:off x="5249849" y="6278741"/>
              <a:ext cx="852212" cy="20007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CBEC371-E4D3-4AB5-B991-F2EF2EC585A9}"/>
                </a:ext>
              </a:extLst>
            </p:cNvPr>
            <p:cNvSpPr/>
            <p:nvPr/>
          </p:nvSpPr>
          <p:spPr>
            <a:xfrm>
              <a:off x="5767569" y="5872610"/>
              <a:ext cx="852212" cy="200074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B9E17345-B425-4473-891A-52A85DAE7633}"/>
                </a:ext>
              </a:extLst>
            </p:cNvPr>
            <p:cNvSpPr/>
            <p:nvPr/>
          </p:nvSpPr>
          <p:spPr>
            <a:xfrm>
              <a:off x="5566611" y="6052210"/>
              <a:ext cx="852212" cy="200074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CVP</a:t>
              </a: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4FC3D30A-0676-40AE-9676-D9F5ED70F177}"/>
                </a:ext>
              </a:extLst>
            </p:cNvPr>
            <p:cNvSpPr/>
            <p:nvPr/>
          </p:nvSpPr>
          <p:spPr>
            <a:xfrm>
              <a:off x="5306763" y="6227477"/>
              <a:ext cx="852212" cy="200074"/>
            </a:xfrm>
            <a:prstGeom prst="rect">
              <a:avLst/>
            </a:prstGeom>
            <a:ln>
              <a:solidFill>
                <a:srgbClr val="D60CD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7FFF9B70-4812-4E2F-B004-F275B03939C1}"/>
                </a:ext>
              </a:extLst>
            </p:cNvPr>
            <p:cNvSpPr/>
            <p:nvPr/>
          </p:nvSpPr>
          <p:spPr>
            <a:xfrm>
              <a:off x="5824483" y="5823837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População</a:t>
              </a:r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05651B06-BCC6-4248-BC2D-AEE39E3D0271}"/>
                </a:ext>
              </a:extLst>
            </p:cNvPr>
            <p:cNvSpPr/>
            <p:nvPr/>
          </p:nvSpPr>
          <p:spPr>
            <a:xfrm>
              <a:off x="5623525" y="6003437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SVP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BF110DCD-CABC-4724-A717-8AF4DC094183}"/>
                </a:ext>
              </a:extLst>
            </p:cNvPr>
            <p:cNvSpPr/>
            <p:nvPr/>
          </p:nvSpPr>
          <p:spPr>
            <a:xfrm>
              <a:off x="5363677" y="6178704"/>
              <a:ext cx="852212" cy="2000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NPV</a:t>
              </a:r>
            </a:p>
          </p:txBody>
        </p: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B8A85FCE-FE17-4078-B896-1DA228909180}"/>
              </a:ext>
            </a:extLst>
          </p:cNvPr>
          <p:cNvSpPr/>
          <p:nvPr/>
        </p:nvSpPr>
        <p:spPr>
          <a:xfrm>
            <a:off x="3559219" y="760706"/>
            <a:ext cx="1470991" cy="147099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OLS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Anual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(2010)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0A4A823E-7164-4A9E-B230-388B272CAFAE}"/>
              </a:ext>
            </a:extLst>
          </p:cNvPr>
          <p:cNvSpPr/>
          <p:nvPr/>
        </p:nvSpPr>
        <p:spPr>
          <a:xfrm>
            <a:off x="3559219" y="2595966"/>
            <a:ext cx="1470991" cy="1470991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VIIRS</a:t>
            </a:r>
          </a:p>
          <a:p>
            <a:pPr algn="ctr"/>
            <a:r>
              <a:rPr lang="pt-BR">
                <a:solidFill>
                  <a:schemeClr val="tx1"/>
                </a:solidFill>
              </a:rPr>
              <a:t>Anual</a:t>
            </a:r>
          </a:p>
          <a:p>
            <a:pPr algn="ctr"/>
            <a:r>
              <a:rPr lang="pt-BR">
                <a:solidFill>
                  <a:schemeClr val="tx1"/>
                </a:solidFill>
              </a:rPr>
              <a:t>(2012)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AC451E93-7059-4261-B281-9403B1618ED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51559" y="3326110"/>
            <a:ext cx="806702" cy="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have Direita 62">
            <a:extLst>
              <a:ext uri="{FF2B5EF4-FFF2-40B4-BE49-F238E27FC236}">
                <a16:creationId xmlns:a16="http://schemas.microsoft.com/office/drawing/2014/main" id="{C5DF0F13-9079-48C8-891E-4A14089DE2DF}"/>
              </a:ext>
            </a:extLst>
          </p:cNvPr>
          <p:cNvSpPr/>
          <p:nvPr/>
        </p:nvSpPr>
        <p:spPr>
          <a:xfrm rot="5400000">
            <a:off x="7507981" y="2283312"/>
            <a:ext cx="628410" cy="3468361"/>
          </a:xfrm>
          <a:prstGeom prst="rightBrace">
            <a:avLst>
              <a:gd name="adj1" fmla="val 0"/>
              <a:gd name="adj2" fmla="val 522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1ED549B8-DE5E-4838-920D-ABB65C2CABA4}"/>
              </a:ext>
            </a:extLst>
          </p:cNvPr>
          <p:cNvGrpSpPr/>
          <p:nvPr/>
        </p:nvGrpSpPr>
        <p:grpSpPr>
          <a:xfrm>
            <a:off x="7021336" y="5037767"/>
            <a:ext cx="1441068" cy="1373580"/>
            <a:chOff x="1098549" y="1780661"/>
            <a:chExt cx="3457575" cy="3295650"/>
          </a:xfrm>
        </p:grpSpPr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B4807684-0349-44FD-9191-CF15074FF69F}"/>
                </a:ext>
              </a:extLst>
            </p:cNvPr>
            <p:cNvCxnSpPr/>
            <p:nvPr/>
          </p:nvCxnSpPr>
          <p:spPr>
            <a:xfrm>
              <a:off x="1098549" y="1780661"/>
              <a:ext cx="0" cy="3295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8E471631-CF6F-402E-9492-3D10BB588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550" y="5076311"/>
              <a:ext cx="34575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B247D29C-95B8-4696-B156-0D026A12F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49" y="2304536"/>
              <a:ext cx="2771775" cy="2771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D84FE4B7-50BD-415B-A67F-AEBC714C2ADF}"/>
                </a:ext>
              </a:extLst>
            </p:cNvPr>
            <p:cNvSpPr/>
            <p:nvPr/>
          </p:nvSpPr>
          <p:spPr>
            <a:xfrm>
              <a:off x="1412874" y="2409311"/>
              <a:ext cx="2619375" cy="2667000"/>
            </a:xfrm>
            <a:custGeom>
              <a:avLst/>
              <a:gdLst>
                <a:gd name="connsiteX0" fmla="*/ 0 w 2619375"/>
                <a:gd name="connsiteY0" fmla="*/ 2667000 h 2667000"/>
                <a:gd name="connsiteX1" fmla="*/ 1285875 w 2619375"/>
                <a:gd name="connsiteY1" fmla="*/ 1190625 h 2667000"/>
                <a:gd name="connsiteX2" fmla="*/ 2619375 w 2619375"/>
                <a:gd name="connsiteY2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375" h="2667000">
                  <a:moveTo>
                    <a:pt x="0" y="2667000"/>
                  </a:moveTo>
                  <a:cubicBezTo>
                    <a:pt x="424656" y="2151062"/>
                    <a:pt x="849313" y="1635125"/>
                    <a:pt x="1285875" y="1190625"/>
                  </a:cubicBezTo>
                  <a:cubicBezTo>
                    <a:pt x="1722438" y="746125"/>
                    <a:pt x="2170906" y="373062"/>
                    <a:pt x="2619375" y="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E8327805-A982-44E1-96BF-FF66F5B13695}"/>
                </a:ext>
              </a:extLst>
            </p:cNvPr>
            <p:cNvSpPr/>
            <p:nvPr/>
          </p:nvSpPr>
          <p:spPr>
            <a:xfrm rot="10960110">
              <a:off x="1158401" y="2129734"/>
              <a:ext cx="2537768" cy="2630332"/>
            </a:xfrm>
            <a:custGeom>
              <a:avLst/>
              <a:gdLst>
                <a:gd name="connsiteX0" fmla="*/ 0 w 2619375"/>
                <a:gd name="connsiteY0" fmla="*/ 2667000 h 2667000"/>
                <a:gd name="connsiteX1" fmla="*/ 1285875 w 2619375"/>
                <a:gd name="connsiteY1" fmla="*/ 1190625 h 2667000"/>
                <a:gd name="connsiteX2" fmla="*/ 2619375 w 2619375"/>
                <a:gd name="connsiteY2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9375" h="2667000">
                  <a:moveTo>
                    <a:pt x="0" y="2667000"/>
                  </a:moveTo>
                  <a:cubicBezTo>
                    <a:pt x="424656" y="2151062"/>
                    <a:pt x="849313" y="1635125"/>
                    <a:pt x="1285875" y="1190625"/>
                  </a:cubicBezTo>
                  <a:cubicBezTo>
                    <a:pt x="1722438" y="746125"/>
                    <a:pt x="2170906" y="373062"/>
                    <a:pt x="2619375" y="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ACD5022A-1AAD-4BE7-B472-3DCD25C8223B}"/>
              </a:ext>
            </a:extLst>
          </p:cNvPr>
          <p:cNvSpPr/>
          <p:nvPr/>
        </p:nvSpPr>
        <p:spPr>
          <a:xfrm>
            <a:off x="6864965" y="4819875"/>
            <a:ext cx="1809365" cy="180936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77DB7C-B9E6-493B-B61B-D6AAA13AFB8F}"/>
              </a:ext>
            </a:extLst>
          </p:cNvPr>
          <p:cNvSpPr txBox="1"/>
          <p:nvPr/>
        </p:nvSpPr>
        <p:spPr>
          <a:xfrm>
            <a:off x="6524334" y="4444426"/>
            <a:ext cx="247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Regressão Linear Global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2D4055B-542B-49AE-9C84-60651B42875A}"/>
              </a:ext>
            </a:extLst>
          </p:cNvPr>
          <p:cNvSpPr txBox="1"/>
          <p:nvPr/>
        </p:nvSpPr>
        <p:spPr>
          <a:xfrm>
            <a:off x="8857952" y="5670897"/>
            <a:ext cx="22490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Análises e discussões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649D20BE-746D-4E8B-BDDD-369DD00A9F5B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FBFBFB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Introdução                                Objetivos                                   </a:t>
            </a: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Métodos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                               Resultados                      Conclusão</a:t>
            </a:r>
          </a:p>
        </p:txBody>
      </p:sp>
    </p:spTree>
    <p:extLst>
      <p:ext uri="{BB962C8B-B14F-4D97-AF65-F5344CB8AC3E}">
        <p14:creationId xmlns:p14="http://schemas.microsoft.com/office/powerpoint/2010/main" val="3573889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961</Words>
  <Application>Microsoft Office PowerPoint</Application>
  <PresentationFormat>Widescreen</PresentationFormat>
  <Paragraphs>299</Paragraphs>
  <Slides>33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Tema do Office</vt:lpstr>
      <vt:lpstr>Análise da correlação de variáveis derivadas de luzes noturnas e o volume populacional no estado do Pará, Brasil </vt:lpstr>
      <vt:lpstr>Apresentação do PowerPoint</vt:lpstr>
      <vt:lpstr>Apresentação do PowerPoint</vt:lpstr>
      <vt:lpstr>Área de estudos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da Rocha Bragion</dc:creator>
  <cp:lastModifiedBy>Gabriel da Rocha Bragion</cp:lastModifiedBy>
  <cp:revision>97</cp:revision>
  <dcterms:created xsi:type="dcterms:W3CDTF">2018-06-11T13:21:32Z</dcterms:created>
  <dcterms:modified xsi:type="dcterms:W3CDTF">2018-06-12T06:47:15Z</dcterms:modified>
</cp:coreProperties>
</file>