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7" r:id="rId6"/>
    <p:sldId id="269" r:id="rId7"/>
    <p:sldId id="265" r:id="rId8"/>
    <p:sldId id="256" r:id="rId9"/>
    <p:sldId id="258" r:id="rId10"/>
    <p:sldId id="270" r:id="rId11"/>
    <p:sldId id="266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7E025-BDD8-466D-933C-C4A50E4A5EE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5072E1-A5AD-4A90-9D88-0B4D11773917}">
      <dgm:prSet/>
      <dgm:spPr/>
      <dgm:t>
        <a:bodyPr/>
        <a:lstStyle/>
        <a:p>
          <a:pPr rtl="0"/>
          <a:r>
            <a:rPr lang="pt-BR" dirty="0" smtClean="0"/>
            <a:t>Variáveis demográficas (desde 2002).</a:t>
          </a:r>
          <a:endParaRPr lang="en-US" dirty="0"/>
        </a:p>
      </dgm:t>
    </dgm:pt>
    <dgm:pt modelId="{32332D65-7D9A-4784-B762-84C98713841E}" type="parTrans" cxnId="{52CB2891-CDC6-44AE-BB77-0DD5ED670B1B}">
      <dgm:prSet/>
      <dgm:spPr/>
      <dgm:t>
        <a:bodyPr/>
        <a:lstStyle/>
        <a:p>
          <a:endParaRPr lang="en-US"/>
        </a:p>
      </dgm:t>
    </dgm:pt>
    <dgm:pt modelId="{CA3C93D8-0173-447C-BDE7-FA7D22AF7CAC}" type="sibTrans" cxnId="{52CB2891-CDC6-44AE-BB77-0DD5ED670B1B}">
      <dgm:prSet/>
      <dgm:spPr/>
      <dgm:t>
        <a:bodyPr/>
        <a:lstStyle/>
        <a:p>
          <a:endParaRPr lang="en-US"/>
        </a:p>
      </dgm:t>
    </dgm:pt>
    <dgm:pt modelId="{B295CF24-598D-4CEC-BD81-F933EFC20E2E}">
      <dgm:prSet/>
      <dgm:spPr/>
      <dgm:t>
        <a:bodyPr/>
        <a:lstStyle/>
        <a:p>
          <a:pPr rtl="0"/>
          <a:r>
            <a:rPr lang="pt-BR" b="0" dirty="0" smtClean="0"/>
            <a:t>Dados de conservação: Parques Nacionais da Tanzânia. (TANAPA) (Escolas, centros de saúde e infraestrutura</a:t>
          </a:r>
          <a:r>
            <a:rPr lang="pt-BR" b="1" dirty="0" smtClean="0"/>
            <a:t>).</a:t>
          </a:r>
          <a:endParaRPr lang="en-US" dirty="0"/>
        </a:p>
      </dgm:t>
    </dgm:pt>
    <dgm:pt modelId="{472A0D82-AB48-4DAA-B3B5-D4DE1520A9DF}" type="parTrans" cxnId="{B94A390A-6055-4558-9CC9-86090350573E}">
      <dgm:prSet/>
      <dgm:spPr/>
      <dgm:t>
        <a:bodyPr/>
        <a:lstStyle/>
        <a:p>
          <a:endParaRPr lang="en-US"/>
        </a:p>
      </dgm:t>
    </dgm:pt>
    <dgm:pt modelId="{482812CD-E6C5-4A40-9A0F-707D6D18BBF7}" type="sibTrans" cxnId="{B94A390A-6055-4558-9CC9-86090350573E}">
      <dgm:prSet/>
      <dgm:spPr/>
      <dgm:t>
        <a:bodyPr/>
        <a:lstStyle/>
        <a:p>
          <a:endParaRPr lang="en-US"/>
        </a:p>
      </dgm:t>
    </dgm:pt>
    <dgm:pt modelId="{311E1B52-C790-4FD0-849F-77CAC65BA238}">
      <dgm:prSet/>
      <dgm:spPr/>
      <dgm:t>
        <a:bodyPr/>
        <a:lstStyle/>
        <a:p>
          <a:pPr rtl="0"/>
          <a:r>
            <a:rPr lang="pt-BR" smtClean="0"/>
            <a:t>Taxa de fertilidade.</a:t>
          </a:r>
          <a:endParaRPr lang="en-US"/>
        </a:p>
      </dgm:t>
    </dgm:pt>
    <dgm:pt modelId="{B8E8BC05-B9EF-404A-A881-ED30B7F6D637}" type="parTrans" cxnId="{CF7390E2-1B80-41A3-924E-66D88B0353FB}">
      <dgm:prSet/>
      <dgm:spPr/>
      <dgm:t>
        <a:bodyPr/>
        <a:lstStyle/>
        <a:p>
          <a:endParaRPr lang="en-US"/>
        </a:p>
      </dgm:t>
    </dgm:pt>
    <dgm:pt modelId="{8077FF63-1082-4F44-BF64-80083607D2F9}" type="sibTrans" cxnId="{CF7390E2-1B80-41A3-924E-66D88B0353FB}">
      <dgm:prSet/>
      <dgm:spPr/>
      <dgm:t>
        <a:bodyPr/>
        <a:lstStyle/>
        <a:p>
          <a:endParaRPr lang="en-US"/>
        </a:p>
      </dgm:t>
    </dgm:pt>
    <dgm:pt modelId="{5DC76E41-D593-451E-80A7-23476D52CE58}">
      <dgm:prSet/>
      <dgm:spPr/>
      <dgm:t>
        <a:bodyPr/>
        <a:lstStyle/>
        <a:p>
          <a:pPr rtl="0"/>
          <a:r>
            <a:rPr lang="pt-BR" smtClean="0"/>
            <a:t>Crescimento populacional  (1988 – 2002)</a:t>
          </a:r>
          <a:endParaRPr lang="en-US"/>
        </a:p>
      </dgm:t>
    </dgm:pt>
    <dgm:pt modelId="{4DB62C40-7AC8-4CE4-AC85-F95A71E74DC9}" type="parTrans" cxnId="{B29C65BE-AC73-46B0-B3C4-EC536471C23A}">
      <dgm:prSet/>
      <dgm:spPr/>
      <dgm:t>
        <a:bodyPr/>
        <a:lstStyle/>
        <a:p>
          <a:endParaRPr lang="en-US"/>
        </a:p>
      </dgm:t>
    </dgm:pt>
    <dgm:pt modelId="{E59CC2AF-3FB3-42E4-8724-BFB95A9C45B4}" type="sibTrans" cxnId="{B29C65BE-AC73-46B0-B3C4-EC536471C23A}">
      <dgm:prSet/>
      <dgm:spPr/>
      <dgm:t>
        <a:bodyPr/>
        <a:lstStyle/>
        <a:p>
          <a:endParaRPr lang="en-US"/>
        </a:p>
      </dgm:t>
    </dgm:pt>
    <dgm:pt modelId="{D15FCDB8-164C-42EE-8CB7-604736C5C438}">
      <dgm:prSet/>
      <dgm:spPr/>
      <dgm:t>
        <a:bodyPr/>
        <a:lstStyle/>
        <a:p>
          <a:pPr rtl="0"/>
          <a:r>
            <a:rPr lang="pt-BR" dirty="0" smtClean="0"/>
            <a:t>NDVI – Proxy para funções ecossistêmicas e produtividade. </a:t>
          </a:r>
          <a:endParaRPr lang="en-US" dirty="0"/>
        </a:p>
      </dgm:t>
    </dgm:pt>
    <dgm:pt modelId="{0B5D189F-B979-4FEF-83ED-20BC1C725824}" type="parTrans" cxnId="{9472F4EE-05D1-4239-A388-B3F53F84EF5C}">
      <dgm:prSet/>
      <dgm:spPr/>
      <dgm:t>
        <a:bodyPr/>
        <a:lstStyle/>
        <a:p>
          <a:endParaRPr lang="en-US"/>
        </a:p>
      </dgm:t>
    </dgm:pt>
    <dgm:pt modelId="{4395EA0E-5073-4E1B-B10A-EE244307C35B}" type="sibTrans" cxnId="{9472F4EE-05D1-4239-A388-B3F53F84EF5C}">
      <dgm:prSet/>
      <dgm:spPr/>
      <dgm:t>
        <a:bodyPr/>
        <a:lstStyle/>
        <a:p>
          <a:endParaRPr lang="en-US"/>
        </a:p>
      </dgm:t>
    </dgm:pt>
    <dgm:pt modelId="{78BAF367-0271-4F53-8ED5-81F8EBA78627}" type="pres">
      <dgm:prSet presAssocID="{AAB7E025-BDD8-466D-933C-C4A50E4A5EEE}" presName="Name0" presStyleCnt="0">
        <dgm:presLayoutVars>
          <dgm:dir/>
          <dgm:resizeHandles val="exact"/>
        </dgm:presLayoutVars>
      </dgm:prSet>
      <dgm:spPr/>
    </dgm:pt>
    <dgm:pt modelId="{3B2BB2BE-8CC0-4FA4-942E-99B10A0F64B8}" type="pres">
      <dgm:prSet presAssocID="{585072E1-A5AD-4A90-9D88-0B4D11773917}" presName="Name5" presStyleLbl="vennNode1" presStyleIdx="0" presStyleCnt="5">
        <dgm:presLayoutVars>
          <dgm:bulletEnabled val="1"/>
        </dgm:presLayoutVars>
      </dgm:prSet>
      <dgm:spPr/>
    </dgm:pt>
    <dgm:pt modelId="{1AB2E09A-A9AC-4C15-A1CB-24DF23EF2F44}" type="pres">
      <dgm:prSet presAssocID="{CA3C93D8-0173-447C-BDE7-FA7D22AF7CAC}" presName="space" presStyleCnt="0"/>
      <dgm:spPr/>
    </dgm:pt>
    <dgm:pt modelId="{57681AE0-AFAB-4C39-9015-5F76268F63CD}" type="pres">
      <dgm:prSet presAssocID="{B295CF24-598D-4CEC-BD81-F933EFC20E2E}" presName="Name5" presStyleLbl="vennNode1" presStyleIdx="1" presStyleCnt="5">
        <dgm:presLayoutVars>
          <dgm:bulletEnabled val="1"/>
        </dgm:presLayoutVars>
      </dgm:prSet>
      <dgm:spPr/>
    </dgm:pt>
    <dgm:pt modelId="{CCD3DE93-4E41-4EA5-B38F-6B3F765F41C6}" type="pres">
      <dgm:prSet presAssocID="{482812CD-E6C5-4A40-9A0F-707D6D18BBF7}" presName="space" presStyleCnt="0"/>
      <dgm:spPr/>
    </dgm:pt>
    <dgm:pt modelId="{0197315E-7ACD-45D5-951F-A2DBF82A4DE3}" type="pres">
      <dgm:prSet presAssocID="{311E1B52-C790-4FD0-849F-77CAC65BA238}" presName="Name5" presStyleLbl="vennNode1" presStyleIdx="2" presStyleCnt="5">
        <dgm:presLayoutVars>
          <dgm:bulletEnabled val="1"/>
        </dgm:presLayoutVars>
      </dgm:prSet>
      <dgm:spPr/>
    </dgm:pt>
    <dgm:pt modelId="{4D4FE3BA-F61B-41EA-ABCE-7CFB84E17863}" type="pres">
      <dgm:prSet presAssocID="{8077FF63-1082-4F44-BF64-80083607D2F9}" presName="space" presStyleCnt="0"/>
      <dgm:spPr/>
    </dgm:pt>
    <dgm:pt modelId="{1F21E86D-3ED9-4386-89CF-1032E1A8AC60}" type="pres">
      <dgm:prSet presAssocID="{5DC76E41-D593-451E-80A7-23476D52CE58}" presName="Name5" presStyleLbl="vennNode1" presStyleIdx="3" presStyleCnt="5">
        <dgm:presLayoutVars>
          <dgm:bulletEnabled val="1"/>
        </dgm:presLayoutVars>
      </dgm:prSet>
      <dgm:spPr/>
    </dgm:pt>
    <dgm:pt modelId="{3742D615-EF19-4754-B6CE-F53FA2509FD5}" type="pres">
      <dgm:prSet presAssocID="{E59CC2AF-3FB3-42E4-8724-BFB95A9C45B4}" presName="space" presStyleCnt="0"/>
      <dgm:spPr/>
    </dgm:pt>
    <dgm:pt modelId="{F81047EE-CBF3-47E0-BFF5-EF92B4BFC2AD}" type="pres">
      <dgm:prSet presAssocID="{D15FCDB8-164C-42EE-8CB7-604736C5C438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7B6B15-D6DF-4879-B504-A7A5B353544E}" type="presOf" srcId="{D15FCDB8-164C-42EE-8CB7-604736C5C438}" destId="{F81047EE-CBF3-47E0-BFF5-EF92B4BFC2AD}" srcOrd="0" destOrd="0" presId="urn:microsoft.com/office/officeart/2005/8/layout/venn3"/>
    <dgm:cxn modelId="{B94A390A-6055-4558-9CC9-86090350573E}" srcId="{AAB7E025-BDD8-466D-933C-C4A50E4A5EEE}" destId="{B295CF24-598D-4CEC-BD81-F933EFC20E2E}" srcOrd="1" destOrd="0" parTransId="{472A0D82-AB48-4DAA-B3B5-D4DE1520A9DF}" sibTransId="{482812CD-E6C5-4A40-9A0F-707D6D18BBF7}"/>
    <dgm:cxn modelId="{B29C65BE-AC73-46B0-B3C4-EC536471C23A}" srcId="{AAB7E025-BDD8-466D-933C-C4A50E4A5EEE}" destId="{5DC76E41-D593-451E-80A7-23476D52CE58}" srcOrd="3" destOrd="0" parTransId="{4DB62C40-7AC8-4CE4-AC85-F95A71E74DC9}" sibTransId="{E59CC2AF-3FB3-42E4-8724-BFB95A9C45B4}"/>
    <dgm:cxn modelId="{52CB2891-CDC6-44AE-BB77-0DD5ED670B1B}" srcId="{AAB7E025-BDD8-466D-933C-C4A50E4A5EEE}" destId="{585072E1-A5AD-4A90-9D88-0B4D11773917}" srcOrd="0" destOrd="0" parTransId="{32332D65-7D9A-4784-B762-84C98713841E}" sibTransId="{CA3C93D8-0173-447C-BDE7-FA7D22AF7CAC}"/>
    <dgm:cxn modelId="{9472F4EE-05D1-4239-A388-B3F53F84EF5C}" srcId="{AAB7E025-BDD8-466D-933C-C4A50E4A5EEE}" destId="{D15FCDB8-164C-42EE-8CB7-604736C5C438}" srcOrd="4" destOrd="0" parTransId="{0B5D189F-B979-4FEF-83ED-20BC1C725824}" sibTransId="{4395EA0E-5073-4E1B-B10A-EE244307C35B}"/>
    <dgm:cxn modelId="{1BE5165A-CB62-4985-B5BF-C8AC205CA709}" type="presOf" srcId="{AAB7E025-BDD8-466D-933C-C4A50E4A5EEE}" destId="{78BAF367-0271-4F53-8ED5-81F8EBA78627}" srcOrd="0" destOrd="0" presId="urn:microsoft.com/office/officeart/2005/8/layout/venn3"/>
    <dgm:cxn modelId="{17E1BB3F-4E56-4D09-87F8-B63028A98105}" type="presOf" srcId="{311E1B52-C790-4FD0-849F-77CAC65BA238}" destId="{0197315E-7ACD-45D5-951F-A2DBF82A4DE3}" srcOrd="0" destOrd="0" presId="urn:microsoft.com/office/officeart/2005/8/layout/venn3"/>
    <dgm:cxn modelId="{F5687B64-02E9-4121-8B60-5BEABA49809A}" type="presOf" srcId="{5DC76E41-D593-451E-80A7-23476D52CE58}" destId="{1F21E86D-3ED9-4386-89CF-1032E1A8AC60}" srcOrd="0" destOrd="0" presId="urn:microsoft.com/office/officeart/2005/8/layout/venn3"/>
    <dgm:cxn modelId="{CF7390E2-1B80-41A3-924E-66D88B0353FB}" srcId="{AAB7E025-BDD8-466D-933C-C4A50E4A5EEE}" destId="{311E1B52-C790-4FD0-849F-77CAC65BA238}" srcOrd="2" destOrd="0" parTransId="{B8E8BC05-B9EF-404A-A881-ED30B7F6D637}" sibTransId="{8077FF63-1082-4F44-BF64-80083607D2F9}"/>
    <dgm:cxn modelId="{847E60AF-4C54-4E1F-96CB-54DC9EC1B456}" type="presOf" srcId="{585072E1-A5AD-4A90-9D88-0B4D11773917}" destId="{3B2BB2BE-8CC0-4FA4-942E-99B10A0F64B8}" srcOrd="0" destOrd="0" presId="urn:microsoft.com/office/officeart/2005/8/layout/venn3"/>
    <dgm:cxn modelId="{4C4A1B0F-6516-4032-9B7B-677CF64540F9}" type="presOf" srcId="{B295CF24-598D-4CEC-BD81-F933EFC20E2E}" destId="{57681AE0-AFAB-4C39-9015-5F76268F63CD}" srcOrd="0" destOrd="0" presId="urn:microsoft.com/office/officeart/2005/8/layout/venn3"/>
    <dgm:cxn modelId="{86CADBCF-AAA5-448C-BB26-D5DEDC547370}" type="presParOf" srcId="{78BAF367-0271-4F53-8ED5-81F8EBA78627}" destId="{3B2BB2BE-8CC0-4FA4-942E-99B10A0F64B8}" srcOrd="0" destOrd="0" presId="urn:microsoft.com/office/officeart/2005/8/layout/venn3"/>
    <dgm:cxn modelId="{3CF8C9D5-BEB8-489B-AB66-3D8F4EFA64B1}" type="presParOf" srcId="{78BAF367-0271-4F53-8ED5-81F8EBA78627}" destId="{1AB2E09A-A9AC-4C15-A1CB-24DF23EF2F44}" srcOrd="1" destOrd="0" presId="urn:microsoft.com/office/officeart/2005/8/layout/venn3"/>
    <dgm:cxn modelId="{80A4B681-43D5-4987-850A-97F1DD494AF5}" type="presParOf" srcId="{78BAF367-0271-4F53-8ED5-81F8EBA78627}" destId="{57681AE0-AFAB-4C39-9015-5F76268F63CD}" srcOrd="2" destOrd="0" presId="urn:microsoft.com/office/officeart/2005/8/layout/venn3"/>
    <dgm:cxn modelId="{E0B3FDBD-296E-489B-8EFA-CEA8436CB5CB}" type="presParOf" srcId="{78BAF367-0271-4F53-8ED5-81F8EBA78627}" destId="{CCD3DE93-4E41-4EA5-B38F-6B3F765F41C6}" srcOrd="3" destOrd="0" presId="urn:microsoft.com/office/officeart/2005/8/layout/venn3"/>
    <dgm:cxn modelId="{01D23E0C-17A4-4B49-9DAA-D994DA4B4E8A}" type="presParOf" srcId="{78BAF367-0271-4F53-8ED5-81F8EBA78627}" destId="{0197315E-7ACD-45D5-951F-A2DBF82A4DE3}" srcOrd="4" destOrd="0" presId="urn:microsoft.com/office/officeart/2005/8/layout/venn3"/>
    <dgm:cxn modelId="{145686BF-43EE-449C-BD0E-7F8C97368C59}" type="presParOf" srcId="{78BAF367-0271-4F53-8ED5-81F8EBA78627}" destId="{4D4FE3BA-F61B-41EA-ABCE-7CFB84E17863}" srcOrd="5" destOrd="0" presId="urn:microsoft.com/office/officeart/2005/8/layout/venn3"/>
    <dgm:cxn modelId="{31E841CC-D5B9-4FA9-A6F5-3C0425E6ABF8}" type="presParOf" srcId="{78BAF367-0271-4F53-8ED5-81F8EBA78627}" destId="{1F21E86D-3ED9-4386-89CF-1032E1A8AC60}" srcOrd="6" destOrd="0" presId="urn:microsoft.com/office/officeart/2005/8/layout/venn3"/>
    <dgm:cxn modelId="{1176F41A-F207-41BE-ABE4-B5F5DC8904F5}" type="presParOf" srcId="{78BAF367-0271-4F53-8ED5-81F8EBA78627}" destId="{3742D615-EF19-4754-B6CE-F53FA2509FD5}" srcOrd="7" destOrd="0" presId="urn:microsoft.com/office/officeart/2005/8/layout/venn3"/>
    <dgm:cxn modelId="{57457992-0EDE-4F0B-9440-F859DEE20697}" type="presParOf" srcId="{78BAF367-0271-4F53-8ED5-81F8EBA78627}" destId="{F81047EE-CBF3-47E0-BFF5-EF92B4BFC2A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706E69-3946-491D-995C-603B6101BC4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76DB28-4487-4941-8676-252BA2E3E660}">
      <dgm:prSet/>
      <dgm:spPr/>
      <dgm:t>
        <a:bodyPr/>
        <a:lstStyle/>
        <a:p>
          <a:pPr rtl="0"/>
          <a:r>
            <a:rPr lang="pt-BR" dirty="0" smtClean="0"/>
            <a:t>12 Parques</a:t>
          </a:r>
          <a:endParaRPr lang="en-US" dirty="0"/>
        </a:p>
      </dgm:t>
    </dgm:pt>
    <dgm:pt modelId="{044F040D-90E5-4C33-9B65-1D0E79DE0C84}" type="parTrans" cxnId="{FE9467A6-99CC-47BB-8009-0ED17B34FF13}">
      <dgm:prSet/>
      <dgm:spPr/>
      <dgm:t>
        <a:bodyPr/>
        <a:lstStyle/>
        <a:p>
          <a:endParaRPr lang="en-US"/>
        </a:p>
      </dgm:t>
    </dgm:pt>
    <dgm:pt modelId="{046AD7B1-D105-4BC8-B5A1-7A1DC9AB93B1}" type="sibTrans" cxnId="{FE9467A6-99CC-47BB-8009-0ED17B34FF13}">
      <dgm:prSet/>
      <dgm:spPr/>
      <dgm:t>
        <a:bodyPr/>
        <a:lstStyle/>
        <a:p>
          <a:endParaRPr lang="en-US"/>
        </a:p>
      </dgm:t>
    </dgm:pt>
    <dgm:pt modelId="{D417A04E-D0A7-4C0A-B7F6-780503692C7A}">
      <dgm:prSet/>
      <dgm:spPr/>
      <dgm:t>
        <a:bodyPr/>
        <a:lstStyle/>
        <a:p>
          <a:pPr rtl="0"/>
          <a:r>
            <a:rPr lang="pt-BR" smtClean="0"/>
            <a:t>Buffer: 0-10, 10-20, e 20-40km.</a:t>
          </a:r>
          <a:endParaRPr lang="en-US"/>
        </a:p>
      </dgm:t>
    </dgm:pt>
    <dgm:pt modelId="{DE5A3461-9A9E-410C-A9FF-6E36BEC610E5}" type="parTrans" cxnId="{F8FF00FB-3FF4-48D5-9DF6-08C392F9AB3D}">
      <dgm:prSet/>
      <dgm:spPr/>
      <dgm:t>
        <a:bodyPr/>
        <a:lstStyle/>
        <a:p>
          <a:endParaRPr lang="en-US"/>
        </a:p>
      </dgm:t>
    </dgm:pt>
    <dgm:pt modelId="{55023811-AB4F-4800-BB3E-361F2648BECD}" type="sibTrans" cxnId="{F8FF00FB-3FF4-48D5-9DF6-08C392F9AB3D}">
      <dgm:prSet/>
      <dgm:spPr/>
      <dgm:t>
        <a:bodyPr/>
        <a:lstStyle/>
        <a:p>
          <a:endParaRPr lang="en-US"/>
        </a:p>
      </dgm:t>
    </dgm:pt>
    <dgm:pt modelId="{03A25961-9D86-424E-B9F7-CF9B7820D81F}">
      <dgm:prSet/>
      <dgm:spPr/>
      <dgm:t>
        <a:bodyPr/>
        <a:lstStyle/>
        <a:p>
          <a:pPr rtl="0"/>
          <a:r>
            <a:rPr lang="pt-BR" dirty="0" smtClean="0"/>
            <a:t>118  Distritos</a:t>
          </a:r>
          <a:endParaRPr lang="en-US" dirty="0"/>
        </a:p>
      </dgm:t>
    </dgm:pt>
    <dgm:pt modelId="{6C2C66CC-61E3-42EF-A7DA-7DDB300D8730}" type="sibTrans" cxnId="{4F9EC757-BD6A-44C8-8A90-86A5F09FE87B}">
      <dgm:prSet/>
      <dgm:spPr/>
      <dgm:t>
        <a:bodyPr/>
        <a:lstStyle/>
        <a:p>
          <a:endParaRPr lang="en-US"/>
        </a:p>
      </dgm:t>
    </dgm:pt>
    <dgm:pt modelId="{3AB49FC4-FBEC-4787-9E64-39028DFCAB8E}" type="parTrans" cxnId="{4F9EC757-BD6A-44C8-8A90-86A5F09FE87B}">
      <dgm:prSet/>
      <dgm:spPr/>
      <dgm:t>
        <a:bodyPr/>
        <a:lstStyle/>
        <a:p>
          <a:endParaRPr lang="en-US"/>
        </a:p>
      </dgm:t>
    </dgm:pt>
    <dgm:pt modelId="{55F15998-D56D-4E1B-B1CB-63CCF235735C}" type="pres">
      <dgm:prSet presAssocID="{92706E69-3946-491D-995C-603B6101BC41}" presName="Name0" presStyleCnt="0">
        <dgm:presLayoutVars>
          <dgm:dir/>
          <dgm:resizeHandles val="exact"/>
        </dgm:presLayoutVars>
      </dgm:prSet>
      <dgm:spPr/>
    </dgm:pt>
    <dgm:pt modelId="{6C7AF6E2-54CF-482A-810A-37BBF16FAB2B}" type="pres">
      <dgm:prSet presAssocID="{4076DB28-4487-4941-8676-252BA2E3E6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21924-1BA9-4233-B4F9-079283D750D2}" type="pres">
      <dgm:prSet presAssocID="{046AD7B1-D105-4BC8-B5A1-7A1DC9AB93B1}" presName="sibTrans" presStyleLbl="sibTrans2D1" presStyleIdx="0" presStyleCnt="2"/>
      <dgm:spPr/>
    </dgm:pt>
    <dgm:pt modelId="{E743F584-1649-4A56-AB8D-38B035F44F47}" type="pres">
      <dgm:prSet presAssocID="{046AD7B1-D105-4BC8-B5A1-7A1DC9AB93B1}" presName="connectorText" presStyleLbl="sibTrans2D1" presStyleIdx="0" presStyleCnt="2"/>
      <dgm:spPr/>
    </dgm:pt>
    <dgm:pt modelId="{E6D42ABA-1335-4FB2-85E7-6057C567611B}" type="pres">
      <dgm:prSet presAssocID="{03A25961-9D86-424E-B9F7-CF9B7820D8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4CD08-AE7D-4D58-AB9B-E13ECC30EB7A}" type="pres">
      <dgm:prSet presAssocID="{6C2C66CC-61E3-42EF-A7DA-7DDB300D8730}" presName="sibTrans" presStyleLbl="sibTrans2D1" presStyleIdx="1" presStyleCnt="2"/>
      <dgm:spPr/>
    </dgm:pt>
    <dgm:pt modelId="{078EB2B6-9648-4FDD-94AD-C8286CAAE1E4}" type="pres">
      <dgm:prSet presAssocID="{6C2C66CC-61E3-42EF-A7DA-7DDB300D8730}" presName="connectorText" presStyleLbl="sibTrans2D1" presStyleIdx="1" presStyleCnt="2"/>
      <dgm:spPr/>
    </dgm:pt>
    <dgm:pt modelId="{694A73FF-784A-4313-95CE-2804D7AAF1C8}" type="pres">
      <dgm:prSet presAssocID="{D417A04E-D0A7-4C0A-B7F6-780503692C7A}" presName="node" presStyleLbl="node1" presStyleIdx="2" presStyleCnt="3">
        <dgm:presLayoutVars>
          <dgm:bulletEnabled val="1"/>
        </dgm:presLayoutVars>
      </dgm:prSet>
      <dgm:spPr/>
    </dgm:pt>
  </dgm:ptLst>
  <dgm:cxnLst>
    <dgm:cxn modelId="{78869237-AF28-4796-9924-5D0E46104AB8}" type="presOf" srcId="{6C2C66CC-61E3-42EF-A7DA-7DDB300D8730}" destId="{078EB2B6-9648-4FDD-94AD-C8286CAAE1E4}" srcOrd="1" destOrd="0" presId="urn:microsoft.com/office/officeart/2005/8/layout/process1"/>
    <dgm:cxn modelId="{3FE7ABEA-3D95-49B1-86D2-F7F0D9940935}" type="presOf" srcId="{046AD7B1-D105-4BC8-B5A1-7A1DC9AB93B1}" destId="{1A521924-1BA9-4233-B4F9-079283D750D2}" srcOrd="0" destOrd="0" presId="urn:microsoft.com/office/officeart/2005/8/layout/process1"/>
    <dgm:cxn modelId="{8899E615-3465-4D07-8ABC-CEFF2981613B}" type="presOf" srcId="{03A25961-9D86-424E-B9F7-CF9B7820D81F}" destId="{E6D42ABA-1335-4FB2-85E7-6057C567611B}" srcOrd="0" destOrd="0" presId="urn:microsoft.com/office/officeart/2005/8/layout/process1"/>
    <dgm:cxn modelId="{4F9EC757-BD6A-44C8-8A90-86A5F09FE87B}" srcId="{92706E69-3946-491D-995C-603B6101BC41}" destId="{03A25961-9D86-424E-B9F7-CF9B7820D81F}" srcOrd="1" destOrd="0" parTransId="{3AB49FC4-FBEC-4787-9E64-39028DFCAB8E}" sibTransId="{6C2C66CC-61E3-42EF-A7DA-7DDB300D8730}"/>
    <dgm:cxn modelId="{FE237304-1D63-42FD-AD15-F3307120B4F4}" type="presOf" srcId="{6C2C66CC-61E3-42EF-A7DA-7DDB300D8730}" destId="{6B64CD08-AE7D-4D58-AB9B-E13ECC30EB7A}" srcOrd="0" destOrd="0" presId="urn:microsoft.com/office/officeart/2005/8/layout/process1"/>
    <dgm:cxn modelId="{5908A317-8437-4DAE-8D27-57DD864155E6}" type="presOf" srcId="{4076DB28-4487-4941-8676-252BA2E3E660}" destId="{6C7AF6E2-54CF-482A-810A-37BBF16FAB2B}" srcOrd="0" destOrd="0" presId="urn:microsoft.com/office/officeart/2005/8/layout/process1"/>
    <dgm:cxn modelId="{3A2E3A2C-924C-4A01-9872-B67AF109421F}" type="presOf" srcId="{D417A04E-D0A7-4C0A-B7F6-780503692C7A}" destId="{694A73FF-784A-4313-95CE-2804D7AAF1C8}" srcOrd="0" destOrd="0" presId="urn:microsoft.com/office/officeart/2005/8/layout/process1"/>
    <dgm:cxn modelId="{F8FF00FB-3FF4-48D5-9DF6-08C392F9AB3D}" srcId="{92706E69-3946-491D-995C-603B6101BC41}" destId="{D417A04E-D0A7-4C0A-B7F6-780503692C7A}" srcOrd="2" destOrd="0" parTransId="{DE5A3461-9A9E-410C-A9FF-6E36BEC610E5}" sibTransId="{55023811-AB4F-4800-BB3E-361F2648BECD}"/>
    <dgm:cxn modelId="{FE9467A6-99CC-47BB-8009-0ED17B34FF13}" srcId="{92706E69-3946-491D-995C-603B6101BC41}" destId="{4076DB28-4487-4941-8676-252BA2E3E660}" srcOrd="0" destOrd="0" parTransId="{044F040D-90E5-4C33-9B65-1D0E79DE0C84}" sibTransId="{046AD7B1-D105-4BC8-B5A1-7A1DC9AB93B1}"/>
    <dgm:cxn modelId="{B68D2AD2-C205-4445-B8C8-BAB4A5821443}" type="presOf" srcId="{046AD7B1-D105-4BC8-B5A1-7A1DC9AB93B1}" destId="{E743F584-1649-4A56-AB8D-38B035F44F47}" srcOrd="1" destOrd="0" presId="urn:microsoft.com/office/officeart/2005/8/layout/process1"/>
    <dgm:cxn modelId="{6C350DA6-0AAC-43FE-936F-D7C34DDCFD6D}" type="presOf" srcId="{92706E69-3946-491D-995C-603B6101BC41}" destId="{55F15998-D56D-4E1B-B1CB-63CCF235735C}" srcOrd="0" destOrd="0" presId="urn:microsoft.com/office/officeart/2005/8/layout/process1"/>
    <dgm:cxn modelId="{729F069D-3CDB-47BA-B8F8-1719EBD632F1}" type="presParOf" srcId="{55F15998-D56D-4E1B-B1CB-63CCF235735C}" destId="{6C7AF6E2-54CF-482A-810A-37BBF16FAB2B}" srcOrd="0" destOrd="0" presId="urn:microsoft.com/office/officeart/2005/8/layout/process1"/>
    <dgm:cxn modelId="{B00746E9-53F2-4DBF-9B1A-A1946DC12478}" type="presParOf" srcId="{55F15998-D56D-4E1B-B1CB-63CCF235735C}" destId="{1A521924-1BA9-4233-B4F9-079283D750D2}" srcOrd="1" destOrd="0" presId="urn:microsoft.com/office/officeart/2005/8/layout/process1"/>
    <dgm:cxn modelId="{06D44D2A-731D-434B-BD28-C1F4552D0D6F}" type="presParOf" srcId="{1A521924-1BA9-4233-B4F9-079283D750D2}" destId="{E743F584-1649-4A56-AB8D-38B035F44F47}" srcOrd="0" destOrd="0" presId="urn:microsoft.com/office/officeart/2005/8/layout/process1"/>
    <dgm:cxn modelId="{EC38DDF3-2C8F-4E0C-83D3-C10965C26694}" type="presParOf" srcId="{55F15998-D56D-4E1B-B1CB-63CCF235735C}" destId="{E6D42ABA-1335-4FB2-85E7-6057C567611B}" srcOrd="2" destOrd="0" presId="urn:microsoft.com/office/officeart/2005/8/layout/process1"/>
    <dgm:cxn modelId="{829202E4-7E28-4EDB-856D-556869929705}" type="presParOf" srcId="{55F15998-D56D-4E1B-B1CB-63CCF235735C}" destId="{6B64CD08-AE7D-4D58-AB9B-E13ECC30EB7A}" srcOrd="3" destOrd="0" presId="urn:microsoft.com/office/officeart/2005/8/layout/process1"/>
    <dgm:cxn modelId="{05FF32F0-3305-42E4-B143-23F0E5B29D13}" type="presParOf" srcId="{6B64CD08-AE7D-4D58-AB9B-E13ECC30EB7A}" destId="{078EB2B6-9648-4FDD-94AD-C8286CAAE1E4}" srcOrd="0" destOrd="0" presId="urn:microsoft.com/office/officeart/2005/8/layout/process1"/>
    <dgm:cxn modelId="{837A42B0-FD00-4AB1-A888-3F3612C7ED16}" type="presParOf" srcId="{55F15998-D56D-4E1B-B1CB-63CCF235735C}" destId="{694A73FF-784A-4313-95CE-2804D7AAF1C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E44858-A04B-4AAB-AA6E-E40698DEC48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2FBE33-749A-41A8-8A5F-F50BFF5D472D}">
      <dgm:prSet/>
      <dgm:spPr/>
      <dgm:t>
        <a:bodyPr/>
        <a:lstStyle/>
        <a:p>
          <a:pPr rtl="0"/>
          <a:r>
            <a:rPr lang="pt-BR" dirty="0" smtClean="0"/>
            <a:t>Testes estatísticos (Regressão e modelagem)</a:t>
          </a:r>
          <a:endParaRPr lang="en-US" dirty="0"/>
        </a:p>
      </dgm:t>
    </dgm:pt>
    <dgm:pt modelId="{6FF97CD5-0EE1-465F-98C9-530ADD19A0C8}" type="parTrans" cxnId="{D6EC48D3-A879-4D8B-A10E-C1CF450C7349}">
      <dgm:prSet/>
      <dgm:spPr/>
      <dgm:t>
        <a:bodyPr/>
        <a:lstStyle/>
        <a:p>
          <a:endParaRPr lang="en-US"/>
        </a:p>
      </dgm:t>
    </dgm:pt>
    <dgm:pt modelId="{89B868A0-4253-470E-8B78-9F43397415D9}" type="sibTrans" cxnId="{D6EC48D3-A879-4D8B-A10E-C1CF450C7349}">
      <dgm:prSet/>
      <dgm:spPr/>
      <dgm:t>
        <a:bodyPr/>
        <a:lstStyle/>
        <a:p>
          <a:endParaRPr lang="en-US"/>
        </a:p>
      </dgm:t>
    </dgm:pt>
    <dgm:pt modelId="{29B74554-D2FE-46E1-9EC9-1356983A0BC0}">
      <dgm:prSet/>
      <dgm:spPr/>
      <dgm:t>
        <a:bodyPr/>
        <a:lstStyle/>
        <a:p>
          <a:pPr rtl="0"/>
          <a:r>
            <a:rPr lang="pt-BR" dirty="0" smtClean="0"/>
            <a:t>Análises espaciais – Grade de 1km</a:t>
          </a:r>
          <a:endParaRPr lang="en-US" dirty="0"/>
        </a:p>
      </dgm:t>
    </dgm:pt>
    <dgm:pt modelId="{1411929B-C8E5-4637-9C52-92712DE09160}" type="parTrans" cxnId="{D5D622A9-DC69-418A-8E20-567228A5A0B9}">
      <dgm:prSet/>
      <dgm:spPr/>
      <dgm:t>
        <a:bodyPr/>
        <a:lstStyle/>
        <a:p>
          <a:endParaRPr lang="en-US"/>
        </a:p>
      </dgm:t>
    </dgm:pt>
    <dgm:pt modelId="{9DCD7F62-09C1-4789-A316-0338C1E53451}" type="sibTrans" cxnId="{D5D622A9-DC69-418A-8E20-567228A5A0B9}">
      <dgm:prSet/>
      <dgm:spPr/>
      <dgm:t>
        <a:bodyPr/>
        <a:lstStyle/>
        <a:p>
          <a:endParaRPr lang="en-US"/>
        </a:p>
      </dgm:t>
    </dgm:pt>
    <dgm:pt modelId="{30C25975-B4D0-4E49-91FB-A06711535A5C}">
      <dgm:prSet/>
      <dgm:spPr/>
      <dgm:t>
        <a:bodyPr/>
        <a:lstStyle/>
        <a:p>
          <a:pPr rtl="0"/>
          <a:r>
            <a:rPr lang="pt-BR" dirty="0" smtClean="0"/>
            <a:t>Modelos de regressão hierárquicos</a:t>
          </a:r>
          <a:endParaRPr lang="en-US" dirty="0"/>
        </a:p>
      </dgm:t>
    </dgm:pt>
    <dgm:pt modelId="{4DD09CCD-F1D5-44B5-97C2-E7A699DF85B6}" type="parTrans" cxnId="{98F95D48-40EA-40AC-A1F0-68B6ABC337AF}">
      <dgm:prSet/>
      <dgm:spPr/>
      <dgm:t>
        <a:bodyPr/>
        <a:lstStyle/>
        <a:p>
          <a:endParaRPr lang="en-US"/>
        </a:p>
      </dgm:t>
    </dgm:pt>
    <dgm:pt modelId="{E70933C1-5EEF-4B26-805E-C9E92B911879}" type="sibTrans" cxnId="{98F95D48-40EA-40AC-A1F0-68B6ABC337AF}">
      <dgm:prSet/>
      <dgm:spPr/>
      <dgm:t>
        <a:bodyPr/>
        <a:lstStyle/>
        <a:p>
          <a:endParaRPr lang="en-US"/>
        </a:p>
      </dgm:t>
    </dgm:pt>
    <dgm:pt modelId="{82D5727E-83AF-425D-B3DC-5FB1E2E1E0E8}" type="pres">
      <dgm:prSet presAssocID="{72E44858-A04B-4AAB-AA6E-E40698DEC48D}" presName="Name0" presStyleCnt="0">
        <dgm:presLayoutVars>
          <dgm:dir/>
          <dgm:resizeHandles val="exact"/>
        </dgm:presLayoutVars>
      </dgm:prSet>
      <dgm:spPr/>
    </dgm:pt>
    <dgm:pt modelId="{F4912541-8C90-4B82-8516-0E6ECE6DC99A}" type="pres">
      <dgm:prSet presAssocID="{8F2FBE33-749A-41A8-8A5F-F50BFF5D472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1E519-6835-4601-B8DC-C54F470BFAE5}" type="pres">
      <dgm:prSet presAssocID="{89B868A0-4253-470E-8B78-9F43397415D9}" presName="sibTrans" presStyleCnt="0"/>
      <dgm:spPr/>
    </dgm:pt>
    <dgm:pt modelId="{ED19B696-63EB-4215-AA1E-3F4F6D02AB77}" type="pres">
      <dgm:prSet presAssocID="{29B74554-D2FE-46E1-9EC9-1356983A0BC0}" presName="node" presStyleLbl="node1" presStyleIdx="1" presStyleCnt="3">
        <dgm:presLayoutVars>
          <dgm:bulletEnabled val="1"/>
        </dgm:presLayoutVars>
      </dgm:prSet>
      <dgm:spPr/>
    </dgm:pt>
    <dgm:pt modelId="{A13F8C03-A7D3-41B7-AD1F-81FF67D657F9}" type="pres">
      <dgm:prSet presAssocID="{9DCD7F62-09C1-4789-A316-0338C1E53451}" presName="sibTrans" presStyleCnt="0"/>
      <dgm:spPr/>
    </dgm:pt>
    <dgm:pt modelId="{271F3CEF-82D5-4E29-9260-DA3E6954AEE0}" type="pres">
      <dgm:prSet presAssocID="{30C25975-B4D0-4E49-91FB-A06711535A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0E7A8B-ED2D-40DC-BBC1-540F9F6BB4DE}" type="presOf" srcId="{29B74554-D2FE-46E1-9EC9-1356983A0BC0}" destId="{ED19B696-63EB-4215-AA1E-3F4F6D02AB77}" srcOrd="0" destOrd="0" presId="urn:microsoft.com/office/officeart/2005/8/layout/hList6"/>
    <dgm:cxn modelId="{474A2C72-3EBE-4113-8B98-7836E8298889}" type="presOf" srcId="{30C25975-B4D0-4E49-91FB-A06711535A5C}" destId="{271F3CEF-82D5-4E29-9260-DA3E6954AEE0}" srcOrd="0" destOrd="0" presId="urn:microsoft.com/office/officeart/2005/8/layout/hList6"/>
    <dgm:cxn modelId="{D5D622A9-DC69-418A-8E20-567228A5A0B9}" srcId="{72E44858-A04B-4AAB-AA6E-E40698DEC48D}" destId="{29B74554-D2FE-46E1-9EC9-1356983A0BC0}" srcOrd="1" destOrd="0" parTransId="{1411929B-C8E5-4637-9C52-92712DE09160}" sibTransId="{9DCD7F62-09C1-4789-A316-0338C1E53451}"/>
    <dgm:cxn modelId="{3B6EE21F-9A9F-4FB4-9CDE-BAF78259C121}" type="presOf" srcId="{8F2FBE33-749A-41A8-8A5F-F50BFF5D472D}" destId="{F4912541-8C90-4B82-8516-0E6ECE6DC99A}" srcOrd="0" destOrd="0" presId="urn:microsoft.com/office/officeart/2005/8/layout/hList6"/>
    <dgm:cxn modelId="{D6EC48D3-A879-4D8B-A10E-C1CF450C7349}" srcId="{72E44858-A04B-4AAB-AA6E-E40698DEC48D}" destId="{8F2FBE33-749A-41A8-8A5F-F50BFF5D472D}" srcOrd="0" destOrd="0" parTransId="{6FF97CD5-0EE1-465F-98C9-530ADD19A0C8}" sibTransId="{89B868A0-4253-470E-8B78-9F43397415D9}"/>
    <dgm:cxn modelId="{98F95D48-40EA-40AC-A1F0-68B6ABC337AF}" srcId="{72E44858-A04B-4AAB-AA6E-E40698DEC48D}" destId="{30C25975-B4D0-4E49-91FB-A06711535A5C}" srcOrd="2" destOrd="0" parTransId="{4DD09CCD-F1D5-44B5-97C2-E7A699DF85B6}" sibTransId="{E70933C1-5EEF-4B26-805E-C9E92B911879}"/>
    <dgm:cxn modelId="{51E0293C-4A6E-4F71-988F-D0D9B4DA2E53}" type="presOf" srcId="{72E44858-A04B-4AAB-AA6E-E40698DEC48D}" destId="{82D5727E-83AF-425D-B3DC-5FB1E2E1E0E8}" srcOrd="0" destOrd="0" presId="urn:microsoft.com/office/officeart/2005/8/layout/hList6"/>
    <dgm:cxn modelId="{075D8DF8-C917-4205-AE52-38B2195056EA}" type="presParOf" srcId="{82D5727E-83AF-425D-B3DC-5FB1E2E1E0E8}" destId="{F4912541-8C90-4B82-8516-0E6ECE6DC99A}" srcOrd="0" destOrd="0" presId="urn:microsoft.com/office/officeart/2005/8/layout/hList6"/>
    <dgm:cxn modelId="{002CF803-C8BA-452E-846C-8D5D42A30CC1}" type="presParOf" srcId="{82D5727E-83AF-425D-B3DC-5FB1E2E1E0E8}" destId="{4AD1E519-6835-4601-B8DC-C54F470BFAE5}" srcOrd="1" destOrd="0" presId="urn:microsoft.com/office/officeart/2005/8/layout/hList6"/>
    <dgm:cxn modelId="{55F1ABC6-6939-49D0-9587-260750D3867E}" type="presParOf" srcId="{82D5727E-83AF-425D-B3DC-5FB1E2E1E0E8}" destId="{ED19B696-63EB-4215-AA1E-3F4F6D02AB77}" srcOrd="2" destOrd="0" presId="urn:microsoft.com/office/officeart/2005/8/layout/hList6"/>
    <dgm:cxn modelId="{46BC2080-F6B2-4256-B42A-CE5A23892851}" type="presParOf" srcId="{82D5727E-83AF-425D-B3DC-5FB1E2E1E0E8}" destId="{A13F8C03-A7D3-41B7-AD1F-81FF67D657F9}" srcOrd="3" destOrd="0" presId="urn:microsoft.com/office/officeart/2005/8/layout/hList6"/>
    <dgm:cxn modelId="{6F3BBA3F-50AA-48CD-B0CA-8A43DE00748C}" type="presParOf" srcId="{82D5727E-83AF-425D-B3DC-5FB1E2E1E0E8}" destId="{271F3CEF-82D5-4E29-9260-DA3E6954AEE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BB2BE-8CC0-4FA4-942E-99B10A0F64B8}">
      <dsp:nvSpPr>
        <dsp:cNvPr id="0" name=""/>
        <dsp:cNvSpPr/>
      </dsp:nvSpPr>
      <dsp:spPr>
        <a:xfrm>
          <a:off x="1116" y="251795"/>
          <a:ext cx="2176611" cy="2176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Variáveis demográficas (desde 2002).</a:t>
          </a:r>
          <a:endParaRPr lang="en-US" sz="1300" kern="1200" dirty="0"/>
        </a:p>
      </dsp:txBody>
      <dsp:txXfrm>
        <a:off x="319873" y="570552"/>
        <a:ext cx="1539097" cy="1539097"/>
      </dsp:txXfrm>
    </dsp:sp>
    <dsp:sp modelId="{57681AE0-AFAB-4C39-9015-5F76268F63CD}">
      <dsp:nvSpPr>
        <dsp:cNvPr id="0" name=""/>
        <dsp:cNvSpPr/>
      </dsp:nvSpPr>
      <dsp:spPr>
        <a:xfrm>
          <a:off x="1742405" y="251795"/>
          <a:ext cx="2176611" cy="2176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kern="1200" dirty="0" smtClean="0"/>
            <a:t>Dados de conservação: Parques Nacionais da Tanzânia. (TANAPA) (Escolas, centros de saúde e infraestrutura</a:t>
          </a:r>
          <a:r>
            <a:rPr lang="pt-BR" sz="1300" b="1" kern="1200" dirty="0" smtClean="0"/>
            <a:t>).</a:t>
          </a:r>
          <a:endParaRPr lang="en-US" sz="1300" kern="1200" dirty="0"/>
        </a:p>
      </dsp:txBody>
      <dsp:txXfrm>
        <a:off x="2061162" y="570552"/>
        <a:ext cx="1539097" cy="1539097"/>
      </dsp:txXfrm>
    </dsp:sp>
    <dsp:sp modelId="{0197315E-7ACD-45D5-951F-A2DBF82A4DE3}">
      <dsp:nvSpPr>
        <dsp:cNvPr id="0" name=""/>
        <dsp:cNvSpPr/>
      </dsp:nvSpPr>
      <dsp:spPr>
        <a:xfrm>
          <a:off x="3483694" y="251795"/>
          <a:ext cx="2176611" cy="2176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Taxa de fertilidade.</a:t>
          </a:r>
          <a:endParaRPr lang="en-US" sz="1300" kern="1200"/>
        </a:p>
      </dsp:txBody>
      <dsp:txXfrm>
        <a:off x="3802451" y="570552"/>
        <a:ext cx="1539097" cy="1539097"/>
      </dsp:txXfrm>
    </dsp:sp>
    <dsp:sp modelId="{1F21E86D-3ED9-4386-89CF-1032E1A8AC60}">
      <dsp:nvSpPr>
        <dsp:cNvPr id="0" name=""/>
        <dsp:cNvSpPr/>
      </dsp:nvSpPr>
      <dsp:spPr>
        <a:xfrm>
          <a:off x="5224983" y="251795"/>
          <a:ext cx="2176611" cy="2176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Crescimento populacional  (1988 – 2002)</a:t>
          </a:r>
          <a:endParaRPr lang="en-US" sz="1300" kern="1200"/>
        </a:p>
      </dsp:txBody>
      <dsp:txXfrm>
        <a:off x="5543740" y="570552"/>
        <a:ext cx="1539097" cy="1539097"/>
      </dsp:txXfrm>
    </dsp:sp>
    <dsp:sp modelId="{F81047EE-CBF3-47E0-BFF5-EF92B4BFC2AD}">
      <dsp:nvSpPr>
        <dsp:cNvPr id="0" name=""/>
        <dsp:cNvSpPr/>
      </dsp:nvSpPr>
      <dsp:spPr>
        <a:xfrm>
          <a:off x="6966272" y="251795"/>
          <a:ext cx="2176611" cy="2176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NDVI – Proxy para funções ecossistêmicas e produtividade. </a:t>
          </a:r>
          <a:endParaRPr lang="en-US" sz="1300" kern="1200" dirty="0"/>
        </a:p>
      </dsp:txBody>
      <dsp:txXfrm>
        <a:off x="7285029" y="570552"/>
        <a:ext cx="1539097" cy="1539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AF6E2-54CF-482A-810A-37BBF16FAB2B}">
      <dsp:nvSpPr>
        <dsp:cNvPr id="0" name=""/>
        <dsp:cNvSpPr/>
      </dsp:nvSpPr>
      <dsp:spPr>
        <a:xfrm>
          <a:off x="7500" y="87183"/>
          <a:ext cx="2241946" cy="1345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12 Parques</a:t>
          </a:r>
          <a:endParaRPr lang="en-US" sz="2500" kern="1200" dirty="0"/>
        </a:p>
      </dsp:txBody>
      <dsp:txXfrm>
        <a:off x="46899" y="126582"/>
        <a:ext cx="2163148" cy="1266370"/>
      </dsp:txXfrm>
    </dsp:sp>
    <dsp:sp modelId="{1A521924-1BA9-4233-B4F9-079283D750D2}">
      <dsp:nvSpPr>
        <dsp:cNvPr id="0" name=""/>
        <dsp:cNvSpPr/>
      </dsp:nvSpPr>
      <dsp:spPr>
        <a:xfrm>
          <a:off x="2473642" y="481766"/>
          <a:ext cx="475292" cy="556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73642" y="592966"/>
        <a:ext cx="332704" cy="333602"/>
      </dsp:txXfrm>
    </dsp:sp>
    <dsp:sp modelId="{E6D42ABA-1335-4FB2-85E7-6057C567611B}">
      <dsp:nvSpPr>
        <dsp:cNvPr id="0" name=""/>
        <dsp:cNvSpPr/>
      </dsp:nvSpPr>
      <dsp:spPr>
        <a:xfrm>
          <a:off x="3146226" y="87183"/>
          <a:ext cx="2241946" cy="1345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118  Distritos</a:t>
          </a:r>
          <a:endParaRPr lang="en-US" sz="2500" kern="1200" dirty="0"/>
        </a:p>
      </dsp:txBody>
      <dsp:txXfrm>
        <a:off x="3185625" y="126582"/>
        <a:ext cx="2163148" cy="1266370"/>
      </dsp:txXfrm>
    </dsp:sp>
    <dsp:sp modelId="{6B64CD08-AE7D-4D58-AB9B-E13ECC30EB7A}">
      <dsp:nvSpPr>
        <dsp:cNvPr id="0" name=""/>
        <dsp:cNvSpPr/>
      </dsp:nvSpPr>
      <dsp:spPr>
        <a:xfrm>
          <a:off x="5612368" y="481766"/>
          <a:ext cx="475292" cy="556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612368" y="592966"/>
        <a:ext cx="332704" cy="333602"/>
      </dsp:txXfrm>
    </dsp:sp>
    <dsp:sp modelId="{694A73FF-784A-4313-95CE-2804D7AAF1C8}">
      <dsp:nvSpPr>
        <dsp:cNvPr id="0" name=""/>
        <dsp:cNvSpPr/>
      </dsp:nvSpPr>
      <dsp:spPr>
        <a:xfrm>
          <a:off x="6284952" y="87183"/>
          <a:ext cx="2241946" cy="1345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smtClean="0"/>
            <a:t>Buffer: 0-10, 10-20, e 20-40km.</a:t>
          </a:r>
          <a:endParaRPr lang="en-US" sz="2500" kern="1200"/>
        </a:p>
      </dsp:txBody>
      <dsp:txXfrm>
        <a:off x="6324351" y="126582"/>
        <a:ext cx="2163148" cy="1266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12541-8C90-4B82-8516-0E6ECE6DC99A}">
      <dsp:nvSpPr>
        <dsp:cNvPr id="0" name=""/>
        <dsp:cNvSpPr/>
      </dsp:nvSpPr>
      <dsp:spPr>
        <a:xfrm rot="16200000">
          <a:off x="853810" y="-852777"/>
          <a:ext cx="978932" cy="26844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Testes estatísticos (Regressão e modelagem)</a:t>
          </a:r>
          <a:endParaRPr lang="en-US" sz="1800" kern="1200" dirty="0"/>
        </a:p>
      </dsp:txBody>
      <dsp:txXfrm rot="5400000">
        <a:off x="1033" y="195786"/>
        <a:ext cx="2684487" cy="587360"/>
      </dsp:txXfrm>
    </dsp:sp>
    <dsp:sp modelId="{ED19B696-63EB-4215-AA1E-3F4F6D02AB77}">
      <dsp:nvSpPr>
        <dsp:cNvPr id="0" name=""/>
        <dsp:cNvSpPr/>
      </dsp:nvSpPr>
      <dsp:spPr>
        <a:xfrm rot="16200000">
          <a:off x="3739634" y="-852777"/>
          <a:ext cx="978932" cy="26844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Análises espaciais – Grade de 1km</a:t>
          </a:r>
          <a:endParaRPr lang="en-US" sz="1800" kern="1200" dirty="0"/>
        </a:p>
      </dsp:txBody>
      <dsp:txXfrm rot="5400000">
        <a:off x="2886857" y="195786"/>
        <a:ext cx="2684487" cy="587360"/>
      </dsp:txXfrm>
    </dsp:sp>
    <dsp:sp modelId="{271F3CEF-82D5-4E29-9260-DA3E6954AEE0}">
      <dsp:nvSpPr>
        <dsp:cNvPr id="0" name=""/>
        <dsp:cNvSpPr/>
      </dsp:nvSpPr>
      <dsp:spPr>
        <a:xfrm rot="16200000">
          <a:off x="6625457" y="-852777"/>
          <a:ext cx="978932" cy="26844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Modelos de regressão hierárquicos</a:t>
          </a:r>
          <a:endParaRPr lang="en-US" sz="1800" kern="1200" dirty="0"/>
        </a:p>
      </dsp:txBody>
      <dsp:txXfrm rot="5400000">
        <a:off x="5772680" y="195786"/>
        <a:ext cx="2684487" cy="58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5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0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5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0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2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1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8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0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4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1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E7C2E-0B3C-442E-A74F-E2ECBC3FDAA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8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search?q=Candido+Portinari&amp;stick=H4sIAAAAAAAAAOPgE-LVT9c3NEzOLkkvryooVOLUz9U3MDLPLS7Wks1OttIvyywuTcyJTywq0Qfi8vyibCsgnVlcAgD896_NOwAAAA&amp;sa=X&amp;ved=0ahUKEwjO9tipqcTVAhVGfZAKHTO6BHEQmxMIjAEoATAN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7346" y="381000"/>
            <a:ext cx="6096000" cy="175260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/>
              <a:t>Migração Humana, Áreas Protegidas e </a:t>
            </a:r>
            <a:r>
              <a:rPr lang="pt-BR" dirty="0" smtClean="0"/>
              <a:t>benefícios no âmbito da Conservação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na Tanzânia.</a:t>
            </a:r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5384081" y="2743912"/>
            <a:ext cx="34863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JONATHAN D. SALERNO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MONIQUE BORGERHOFF MULDER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AND SHAWN C. </a:t>
            </a:r>
            <a:r>
              <a:rPr lang="en-US" dirty="0" smtClean="0"/>
              <a:t>KEFAUVER</a:t>
            </a:r>
            <a:r>
              <a:rPr lang="en-US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4904644"/>
            <a:ext cx="2012411" cy="18097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904644"/>
            <a:ext cx="2533650" cy="18097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36" y="4904644"/>
            <a:ext cx="2162175" cy="18097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709276"/>
            <a:ext cx="2040119" cy="180066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204011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228600"/>
            <a:ext cx="8915400" cy="63246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Há perigos potenciais </a:t>
            </a:r>
            <a:r>
              <a:rPr lang="pt-BR" dirty="0"/>
              <a:t>na tomada de decisão de governo baseado </a:t>
            </a:r>
            <a:r>
              <a:rPr lang="pt-BR" dirty="0" smtClean="0"/>
              <a:t>em grandes regiões pois existem variações </a:t>
            </a:r>
            <a:r>
              <a:rPr lang="pt-BR" dirty="0"/>
              <a:t>dentro dos </a:t>
            </a:r>
            <a:r>
              <a:rPr lang="pt-BR" dirty="0" smtClean="0"/>
              <a:t>distritos.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maioria das </a:t>
            </a:r>
            <a:r>
              <a:rPr lang="pt-BR" dirty="0" err="1"/>
              <a:t>PA’s</a:t>
            </a:r>
            <a:r>
              <a:rPr lang="pt-BR" dirty="0"/>
              <a:t> teve decréscimo populacional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Nada evidenciou imigração especificamente para explorar os recursos das </a:t>
            </a:r>
            <a:r>
              <a:rPr lang="pt-BR" dirty="0" err="1"/>
              <a:t>PA’s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migrações populacionais estão mais ligadas a terras agricultáveis e facilidades do que a proximidades das </a:t>
            </a:r>
            <a:r>
              <a:rPr lang="pt-BR" dirty="0" err="1"/>
              <a:t>PA’s</a:t>
            </a:r>
            <a:r>
              <a:rPr lang="pt-B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</p:spPr>
        <p:txBody>
          <a:bodyPr/>
          <a:lstStyle/>
          <a:p>
            <a:pPr marL="0" indent="0" algn="ctr">
              <a:buNone/>
            </a:pPr>
            <a:r>
              <a:rPr lang="pt-BR" sz="4000" b="1" dirty="0" smtClean="0"/>
              <a:t>Conclusões </a:t>
            </a:r>
          </a:p>
          <a:p>
            <a:pPr algn="just"/>
            <a:r>
              <a:rPr lang="pt-BR" dirty="0" smtClean="0"/>
              <a:t>Os </a:t>
            </a:r>
            <a:r>
              <a:rPr lang="pt-BR" dirty="0"/>
              <a:t>resultados mostram as limitações e os benefícios de investigar a migração </a:t>
            </a:r>
            <a:r>
              <a:rPr lang="pt-BR" dirty="0" smtClean="0"/>
              <a:t>no entorno </a:t>
            </a:r>
            <a:r>
              <a:rPr lang="pt-BR" dirty="0"/>
              <a:t>de </a:t>
            </a:r>
            <a:r>
              <a:rPr lang="pt-BR" dirty="0" err="1" smtClean="0"/>
              <a:t>PA’s</a:t>
            </a:r>
            <a:r>
              <a:rPr lang="pt-BR" dirty="0" smtClean="0"/>
              <a:t> </a:t>
            </a:r>
            <a:r>
              <a:rPr lang="pt-BR" dirty="0"/>
              <a:t>com métodos existentes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Devem incluir os fatores de imigração das áreas de origem dos imigrantes.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Embora algumas regiões apresente crescimento populacional, isso não pode ser relacionado diretamente com as </a:t>
            </a:r>
            <a:r>
              <a:rPr lang="pt-BR" dirty="0" err="1" smtClean="0"/>
              <a:t>PA’s</a:t>
            </a:r>
            <a:r>
              <a:rPr lang="pt-B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pt-BR" dirty="0" smtClean="0"/>
              <a:t>Obrigado!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80790"/>
            <a:ext cx="4963740" cy="5238374"/>
          </a:xfrm>
        </p:spPr>
      </p:pic>
      <p:sp>
        <p:nvSpPr>
          <p:cNvPr id="5" name="Retângulo 4"/>
          <p:cNvSpPr/>
          <p:nvPr/>
        </p:nvSpPr>
        <p:spPr>
          <a:xfrm>
            <a:off x="6400800" y="4242575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 smtClean="0"/>
              <a:t>Retirantes</a:t>
            </a:r>
            <a:endParaRPr lang="en-US" dirty="0" smtClean="0"/>
          </a:p>
          <a:p>
            <a:r>
              <a:rPr lang="en-US" u="sng" dirty="0" err="1" smtClean="0">
                <a:hlinkClick r:id="rId3"/>
              </a:rPr>
              <a:t>Cândido</a:t>
            </a:r>
            <a:r>
              <a:rPr lang="en-US" u="sng" dirty="0" smtClean="0">
                <a:hlinkClick r:id="rId3"/>
              </a:rPr>
              <a:t> </a:t>
            </a:r>
            <a:r>
              <a:rPr lang="en-US" u="sng" dirty="0" err="1">
                <a:hlinkClick r:id="rId3"/>
              </a:rPr>
              <a:t>Portinari</a:t>
            </a:r>
            <a:endParaRPr lang="en-US" u="sng" dirty="0"/>
          </a:p>
        </p:txBody>
      </p:sp>
      <p:sp>
        <p:nvSpPr>
          <p:cNvPr id="7" name="Retângulo 6"/>
          <p:cNvSpPr/>
          <p:nvPr/>
        </p:nvSpPr>
        <p:spPr>
          <a:xfrm>
            <a:off x="6172200" y="1905000"/>
            <a:ext cx="29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“</a:t>
            </a:r>
            <a:r>
              <a:rPr lang="en-US" dirty="0" err="1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Não</a:t>
            </a:r>
            <a:r>
              <a:rPr lang="en-US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vai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arribar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. É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melhor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marido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E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os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filhos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ficarem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Nós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vamos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andando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Temos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muito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que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andar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neste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chão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batido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As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secas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vão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morte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semeando</a:t>
            </a:r>
            <a:r>
              <a:rPr lang="en-US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75" y="4876800"/>
            <a:ext cx="1416400" cy="17157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Introdução</a:t>
            </a:r>
            <a:endParaRPr lang="en-U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571500"/>
            <a:ext cx="8686800" cy="60198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 População humana está concentrada em lugares com maiores biodiversidades.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Resultando negativamente na biodiversidade local.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Motivação para criação de Áreas Protegidas (</a:t>
            </a:r>
            <a:r>
              <a:rPr lang="pt-BR" dirty="0" err="1" smtClean="0"/>
              <a:t>PA’s</a:t>
            </a:r>
            <a:r>
              <a:rPr lang="pt-BR" dirty="0" smtClean="0"/>
              <a:t>) é crescente.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Imigração para bordas das </a:t>
            </a:r>
            <a:r>
              <a:rPr lang="pt-BR" dirty="0" err="1" smtClean="0"/>
              <a:t>AP’s</a:t>
            </a:r>
            <a:r>
              <a:rPr lang="pt-BR" dirty="0" smtClean="0"/>
              <a:t> pode aumentar a pressão sobre os recursos locais.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0080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b="1" dirty="0"/>
              <a:t>Migração para </a:t>
            </a:r>
            <a:r>
              <a:rPr lang="pt-BR" b="1" dirty="0" err="1" smtClean="0"/>
              <a:t>PA’s</a:t>
            </a:r>
            <a:r>
              <a:rPr lang="pt-BR" b="1" dirty="0" smtClean="0"/>
              <a:t> – Diferentes escalas.</a:t>
            </a:r>
          </a:p>
          <a:p>
            <a:pPr algn="just">
              <a:buFont typeface="Wingdings" pitchFamily="2" charset="2"/>
              <a:buChar char="v"/>
            </a:pPr>
            <a:endParaRPr lang="pt-BR" b="1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err="1"/>
              <a:t>Wittemyer</a:t>
            </a:r>
            <a:r>
              <a:rPr lang="en-US" dirty="0"/>
              <a:t> et al. (2008</a:t>
            </a:r>
            <a:r>
              <a:rPr lang="en-US" dirty="0" smtClean="0"/>
              <a:t>) – </a:t>
            </a:r>
            <a:r>
              <a:rPr lang="en-US" dirty="0" err="1" smtClean="0"/>
              <a:t>Encontrou</a:t>
            </a:r>
            <a:r>
              <a:rPr lang="en-US" dirty="0" smtClean="0"/>
              <a:t> </a:t>
            </a:r>
            <a:r>
              <a:rPr lang="en-US" dirty="0" err="1" smtClean="0"/>
              <a:t>elevadas</a:t>
            </a:r>
            <a:r>
              <a:rPr lang="en-US" dirty="0" smtClean="0"/>
              <a:t> </a:t>
            </a:r>
            <a:r>
              <a:rPr lang="en-US" dirty="0" err="1" smtClean="0"/>
              <a:t>taxas</a:t>
            </a:r>
            <a:r>
              <a:rPr lang="en-US" dirty="0" smtClean="0"/>
              <a:t> de </a:t>
            </a:r>
            <a:r>
              <a:rPr lang="en-US" dirty="0" err="1" smtClean="0"/>
              <a:t>crescimento</a:t>
            </a:r>
            <a:r>
              <a:rPr lang="en-US" dirty="0" smtClean="0"/>
              <a:t> </a:t>
            </a:r>
            <a:r>
              <a:rPr lang="en-US" dirty="0" err="1" smtClean="0"/>
              <a:t>populacional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Pesquisas que consideram apenas crescimentos populacionais locais sem considerar um entorno são problemáticas.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A População migra para lugares onde existem terras disponíveis e baixa densidade, áreas onde frequentemente </a:t>
            </a:r>
            <a:r>
              <a:rPr lang="pt-BR" dirty="0" err="1" smtClean="0"/>
              <a:t>PA’s</a:t>
            </a:r>
            <a:r>
              <a:rPr lang="pt-BR" dirty="0" smtClean="0"/>
              <a:t>  são estabelecidas.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Migram pelos benefícios propostos pelas </a:t>
            </a:r>
            <a:r>
              <a:rPr lang="pt-BR" dirty="0" err="1" smtClean="0"/>
              <a:t>PA’s</a:t>
            </a:r>
            <a:r>
              <a:rPr lang="pt-BR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Projetos, recursos naturais, infraestrutura, segurança.</a:t>
            </a:r>
            <a:endParaRPr lang="en-US" dirty="0" smtClean="0"/>
          </a:p>
          <a:p>
            <a:pPr algn="just"/>
            <a:endParaRPr lang="pt-BR" b="1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47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 smtClean="0"/>
              <a:t>Objetivos </a:t>
            </a:r>
          </a:p>
          <a:p>
            <a:pPr marL="0" indent="0" algn="just">
              <a:buNone/>
            </a:pPr>
            <a:r>
              <a:rPr lang="pt-BR" dirty="0" smtClean="0"/>
              <a:t>Estudar </a:t>
            </a:r>
            <a:r>
              <a:rPr lang="pt-BR" dirty="0"/>
              <a:t>a dinâmica da população rural em relação ao alcance da conservação em toda a rede de parques nacionais na </a:t>
            </a:r>
            <a:r>
              <a:rPr lang="pt-BR" dirty="0" smtClean="0"/>
              <a:t>Tanzânia.</a:t>
            </a:r>
          </a:p>
          <a:p>
            <a:pPr marL="0" indent="0" algn="just">
              <a:buNone/>
            </a:pPr>
            <a:r>
              <a:rPr lang="pt-BR" dirty="0" smtClean="0"/>
              <a:t>Encontrar explicações alternativas do porquê pessoas migram </a:t>
            </a:r>
            <a:r>
              <a:rPr lang="pt-BR" dirty="0"/>
              <a:t>para </a:t>
            </a:r>
            <a:r>
              <a:rPr lang="pt-BR" dirty="0" smtClean="0"/>
              <a:t>terras próximas as </a:t>
            </a:r>
            <a:r>
              <a:rPr lang="pt-BR" dirty="0" err="1" smtClean="0"/>
              <a:t>PA’s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487124"/>
            <a:ext cx="4919127" cy="33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2" t="30141" r="30502" b="1098"/>
          <a:stretch/>
        </p:blipFill>
        <p:spPr bwMode="auto">
          <a:xfrm>
            <a:off x="49027" y="658091"/>
            <a:ext cx="6360585" cy="563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971800" y="73830"/>
            <a:ext cx="3403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Área de Estudo</a:t>
            </a:r>
            <a:endParaRPr lang="en-US" sz="40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96" y="658091"/>
            <a:ext cx="2446311" cy="162790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07" y="2743200"/>
            <a:ext cx="2238080" cy="16764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07" y="5083518"/>
            <a:ext cx="2329000" cy="15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945939"/>
              </p:ext>
            </p:extLst>
          </p:nvPr>
        </p:nvGraphicFramePr>
        <p:xfrm>
          <a:off x="0" y="748798"/>
          <a:ext cx="9144000" cy="268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176741"/>
              </p:ext>
            </p:extLst>
          </p:nvPr>
        </p:nvGraphicFramePr>
        <p:xfrm>
          <a:off x="228600" y="3509665"/>
          <a:ext cx="8534400" cy="151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438400" y="27057"/>
            <a:ext cx="4514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Material e Métodos </a:t>
            </a:r>
            <a:endParaRPr lang="en-US" sz="4000" b="1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149714142"/>
              </p:ext>
            </p:extLst>
          </p:nvPr>
        </p:nvGraphicFramePr>
        <p:xfrm>
          <a:off x="533400" y="5583198"/>
          <a:ext cx="8458200" cy="978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52400" y="550929"/>
            <a:ext cx="1627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 de dados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52400" y="32004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Unidades espaciais </a:t>
            </a:r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67121" y="5204568"/>
            <a:ext cx="185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Análise estatística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t="38160" r="10992" b="14481"/>
          <a:stretch/>
        </p:blipFill>
        <p:spPr bwMode="auto">
          <a:xfrm>
            <a:off x="3276600" y="3429000"/>
            <a:ext cx="5867400" cy="323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504"/>
            <a:ext cx="8229600" cy="792162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r>
              <a:rPr lang="pt-BR" dirty="0" smtClean="0"/>
              <a:t>Densidade populacional e NDVI foram as únicas variáveis que obtiveram relação com a taxa de crescimento populacional.</a:t>
            </a:r>
          </a:p>
          <a:p>
            <a:r>
              <a:rPr lang="pt-BR" dirty="0" smtClean="0"/>
              <a:t>Áreas adjacentes as </a:t>
            </a:r>
            <a:r>
              <a:rPr lang="pt-BR" dirty="0" err="1" smtClean="0"/>
              <a:t>PA’s</a:t>
            </a:r>
            <a:r>
              <a:rPr lang="pt-BR" dirty="0" smtClean="0"/>
              <a:t> influenciaram muito pouco nas taxas de crescimento.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3276600" y="3657600"/>
            <a:ext cx="5791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3276600" y="4038600"/>
            <a:ext cx="5791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t="33910" r="17451" b="20669"/>
          <a:stretch/>
        </p:blipFill>
        <p:spPr bwMode="auto">
          <a:xfrm>
            <a:off x="87086" y="4495799"/>
            <a:ext cx="8980714" cy="21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442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377" y="152400"/>
            <a:ext cx="9084623" cy="6324600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As médias de crescimentos  foram diferentes entre os distritos.</a:t>
            </a:r>
          </a:p>
          <a:p>
            <a:pPr algn="l"/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25117" r="16558" b="22555"/>
          <a:stretch/>
        </p:blipFill>
        <p:spPr bwMode="auto">
          <a:xfrm>
            <a:off x="0" y="1400628"/>
            <a:ext cx="9046027" cy="4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95400" y="63246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Buffer: 0-10 e 10-20 km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96000" y="630381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Buffer: 0-20 e 20-40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Discussão </a:t>
            </a:r>
            <a:endParaRPr lang="en-U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685800"/>
            <a:ext cx="8915400" cy="60198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ouve</a:t>
            </a:r>
            <a:r>
              <a:rPr lang="en-US" dirty="0" smtClean="0"/>
              <a:t> </a:t>
            </a:r>
            <a:r>
              <a:rPr lang="en-US" dirty="0" err="1" smtClean="0"/>
              <a:t>correlação</a:t>
            </a:r>
            <a:r>
              <a:rPr lang="en-US" dirty="0" smtClean="0"/>
              <a:t> entre a </a:t>
            </a:r>
            <a:r>
              <a:rPr lang="en-US" dirty="0" err="1" smtClean="0"/>
              <a:t>criação</a:t>
            </a:r>
            <a:r>
              <a:rPr lang="en-US" dirty="0" smtClean="0"/>
              <a:t> das PA’s com as </a:t>
            </a:r>
            <a:r>
              <a:rPr lang="en-US" dirty="0" err="1" smtClean="0"/>
              <a:t>taxas</a:t>
            </a:r>
            <a:r>
              <a:rPr lang="en-US" dirty="0" smtClean="0"/>
              <a:t> de </a:t>
            </a:r>
            <a:r>
              <a:rPr lang="en-US" dirty="0" err="1" smtClean="0"/>
              <a:t>migração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pt-BR" dirty="0" smtClean="0"/>
              <a:t>Crescimento populacional elevado e fertilidade podem confundir as conclusões sobre migração com base apenas em taxas de crescimento.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Pessoas migram para áreas próximas as </a:t>
            </a:r>
            <a:r>
              <a:rPr lang="pt-BR" dirty="0" err="1" smtClean="0"/>
              <a:t>PA’s</a:t>
            </a:r>
            <a:r>
              <a:rPr lang="pt-BR" dirty="0" smtClean="0"/>
              <a:t> pelo acesso a terra e produtividade.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516</Words>
  <Application>Microsoft Office PowerPoint</Application>
  <PresentationFormat>Apresentação na tela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Migração Humana, Áreas Protegidas e benefícios no âmbito da Conservação na Tanzânia.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Resultados</vt:lpstr>
      <vt:lpstr>Apresentação do PowerPoint</vt:lpstr>
      <vt:lpstr>Discussão 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Afonso</dc:creator>
  <cp:lastModifiedBy>Afonso</cp:lastModifiedBy>
  <cp:revision>41</cp:revision>
  <dcterms:created xsi:type="dcterms:W3CDTF">2017-08-06T06:02:31Z</dcterms:created>
  <dcterms:modified xsi:type="dcterms:W3CDTF">2017-08-07T04:59:42Z</dcterms:modified>
</cp:coreProperties>
</file>