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6" r:id="rId4"/>
    <p:sldId id="279" r:id="rId5"/>
    <p:sldId id="259" r:id="rId6"/>
    <p:sldId id="263" r:id="rId7"/>
    <p:sldId id="260" r:id="rId8"/>
    <p:sldId id="264" r:id="rId9"/>
    <p:sldId id="275" r:id="rId10"/>
    <p:sldId id="261" r:id="rId11"/>
    <p:sldId id="265" r:id="rId12"/>
    <p:sldId id="269" r:id="rId13"/>
    <p:sldId id="270" r:id="rId14"/>
    <p:sldId id="271" r:id="rId15"/>
    <p:sldId id="272" r:id="rId16"/>
    <p:sldId id="262" r:id="rId17"/>
    <p:sldId id="266" r:id="rId18"/>
    <p:sldId id="274" r:id="rId19"/>
    <p:sldId id="278" r:id="rId20"/>
    <p:sldId id="277" r:id="rId2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8988-1A32-44D3-88D7-5B7C0057F3F6}" type="datetimeFigureOut">
              <a:rPr lang="pt-BR" smtClean="0"/>
              <a:pPr/>
              <a:t>21/08/2017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0147-F87A-4030-B553-EE02958471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8988-1A32-44D3-88D7-5B7C0057F3F6}" type="datetimeFigureOut">
              <a:rPr lang="pt-BR" smtClean="0"/>
              <a:pPr/>
              <a:t>21/08/2017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0147-F87A-4030-B553-EE02958471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8988-1A32-44D3-88D7-5B7C0057F3F6}" type="datetimeFigureOut">
              <a:rPr lang="pt-BR" smtClean="0"/>
              <a:pPr/>
              <a:t>21/08/2017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0147-F87A-4030-B553-EE02958471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8988-1A32-44D3-88D7-5B7C0057F3F6}" type="datetimeFigureOut">
              <a:rPr lang="pt-BR" smtClean="0"/>
              <a:pPr/>
              <a:t>21/08/2017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0147-F87A-4030-B553-EE02958471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8988-1A32-44D3-88D7-5B7C0057F3F6}" type="datetimeFigureOut">
              <a:rPr lang="pt-BR" smtClean="0"/>
              <a:pPr/>
              <a:t>21/08/2017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0147-F87A-4030-B553-EE02958471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8988-1A32-44D3-88D7-5B7C0057F3F6}" type="datetimeFigureOut">
              <a:rPr lang="pt-BR" smtClean="0"/>
              <a:pPr/>
              <a:t>21/08/2017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0147-F87A-4030-B553-EE02958471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8988-1A32-44D3-88D7-5B7C0057F3F6}" type="datetimeFigureOut">
              <a:rPr lang="pt-BR" smtClean="0"/>
              <a:pPr/>
              <a:t>21/08/2017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0147-F87A-4030-B553-EE02958471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8988-1A32-44D3-88D7-5B7C0057F3F6}" type="datetimeFigureOut">
              <a:rPr lang="pt-BR" smtClean="0"/>
              <a:pPr/>
              <a:t>21/08/2017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0147-F87A-4030-B553-EE02958471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8988-1A32-44D3-88D7-5B7C0057F3F6}" type="datetimeFigureOut">
              <a:rPr lang="pt-BR" smtClean="0"/>
              <a:pPr/>
              <a:t>21/08/2017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0147-F87A-4030-B553-EE02958471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8988-1A32-44D3-88D7-5B7C0057F3F6}" type="datetimeFigureOut">
              <a:rPr lang="pt-BR" smtClean="0"/>
              <a:pPr/>
              <a:t>21/08/2017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0147-F87A-4030-B553-EE02958471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8988-1A32-44D3-88D7-5B7C0057F3F6}" type="datetimeFigureOut">
              <a:rPr lang="pt-BR" smtClean="0"/>
              <a:pPr/>
              <a:t>21/08/2017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0147-F87A-4030-B553-EE02958471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98988-1A32-44D3-88D7-5B7C0057F3F6}" type="datetimeFigureOut">
              <a:rPr lang="pt-BR" smtClean="0"/>
              <a:pPr/>
              <a:t>21/08/2017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00147-F87A-4030-B553-EE02958471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guilhermesantosmonteiro@gma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71472" y="2357430"/>
            <a:ext cx="8572528" cy="1714512"/>
          </a:xfrm>
        </p:spPr>
        <p:txBody>
          <a:bodyPr>
            <a:noAutofit/>
          </a:bodyPr>
          <a:lstStyle/>
          <a:p>
            <a:r>
              <a:rPr lang="pt-BR" sz="26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Avaliação Longitudinal das Consequências Sócio-Ambientais do Acidente da </a:t>
            </a:r>
            <a:r>
              <a:rPr lang="pt-BR" sz="2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Cataguases</a:t>
            </a:r>
            <a:r>
              <a:rPr lang="pt-BR" sz="26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Papel sobre duas Comunidades de Pescadores no Vale Inferior do Rio Paraíba do Sul</a:t>
            </a:r>
            <a:endParaRPr lang="pt-BR" sz="26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285884" y="5380696"/>
            <a:ext cx="75723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Discente: Guilherme Santos Monteiro</a:t>
            </a:r>
          </a:p>
          <a:p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Disciplina: SER 457 CST 310 – População, Espaço e Ambiente</a:t>
            </a:r>
          </a:p>
          <a:p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Docentes: Silvana Amaral e Antonio Miguel V. Monteiro</a:t>
            </a:r>
          </a:p>
          <a:p>
            <a:endParaRPr lang="pt-BR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Agosto de 2017  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pic>
        <p:nvPicPr>
          <p:cNvPr id="7" name="Picture 5" descr="D:\Desktop\download.png"/>
          <p:cNvPicPr>
            <a:picLocks noChangeAspect="1" noChangeArrowheads="1"/>
          </p:cNvPicPr>
          <p:nvPr/>
        </p:nvPicPr>
        <p:blipFill>
          <a:blip r:embed="rId2"/>
          <a:srcRect l="5556" t="16129" r="5554" b="15322"/>
          <a:stretch>
            <a:fillRect/>
          </a:stretch>
        </p:blipFill>
        <p:spPr bwMode="auto">
          <a:xfrm>
            <a:off x="7929586" y="71414"/>
            <a:ext cx="1075722" cy="571478"/>
          </a:xfrm>
          <a:prstGeom prst="rect">
            <a:avLst/>
          </a:prstGeom>
          <a:noFill/>
        </p:spPr>
      </p:pic>
      <p:pic>
        <p:nvPicPr>
          <p:cNvPr id="8" name="Picture 2" descr="D:\Desktop\download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675" y="76182"/>
            <a:ext cx="3290879" cy="570512"/>
          </a:xfrm>
          <a:prstGeom prst="rect">
            <a:avLst/>
          </a:prstGeom>
          <a:noFill/>
        </p:spPr>
      </p:pic>
      <p:sp>
        <p:nvSpPr>
          <p:cNvPr id="9" name="CaixaDeTexto 8"/>
          <p:cNvSpPr txBox="1"/>
          <p:nvPr/>
        </p:nvSpPr>
        <p:spPr>
          <a:xfrm>
            <a:off x="3214678" y="4071942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Belo, D. C.; </a:t>
            </a:r>
            <a:r>
              <a:rPr lang="pt-BR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Pedlowski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, M. A. 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1869120"/>
            <a:ext cx="3500462" cy="509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9 Rectángulo"/>
          <p:cNvSpPr/>
          <p:nvPr/>
        </p:nvSpPr>
        <p:spPr>
          <a:xfrm>
            <a:off x="0" y="3905251"/>
            <a:ext cx="5436096" cy="2695574"/>
          </a:xfrm>
          <a:prstGeom prst="rect">
            <a:avLst/>
          </a:prstGeom>
          <a:solidFill>
            <a:schemeClr val="tx1">
              <a:lumMod val="75000"/>
              <a:lumOff val="25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" name="23 Rectángulo"/>
          <p:cNvSpPr/>
          <p:nvPr/>
        </p:nvSpPr>
        <p:spPr>
          <a:xfrm>
            <a:off x="5436096" y="3905251"/>
            <a:ext cx="3707904" cy="26955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" name="31 Rectángulo"/>
          <p:cNvSpPr/>
          <p:nvPr/>
        </p:nvSpPr>
        <p:spPr>
          <a:xfrm>
            <a:off x="5436096" y="5002537"/>
            <a:ext cx="3707904" cy="367762"/>
          </a:xfrm>
          <a:prstGeom prst="rect">
            <a:avLst/>
          </a:prstGeom>
          <a:solidFill>
            <a:srgbClr val="00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" name="40 Rectángulo"/>
          <p:cNvSpPr/>
          <p:nvPr/>
        </p:nvSpPr>
        <p:spPr>
          <a:xfrm>
            <a:off x="0" y="5002537"/>
            <a:ext cx="5436096" cy="367762"/>
          </a:xfrm>
          <a:prstGeom prst="rect">
            <a:avLst/>
          </a:prstGeom>
          <a:solidFill>
            <a:srgbClr val="FFFFFF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8" name="30 Cheurón"/>
          <p:cNvSpPr/>
          <p:nvPr/>
        </p:nvSpPr>
        <p:spPr>
          <a:xfrm>
            <a:off x="5220072" y="5072476"/>
            <a:ext cx="144016" cy="251024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9" name="TextBox 18"/>
          <p:cNvSpPr txBox="1"/>
          <p:nvPr/>
        </p:nvSpPr>
        <p:spPr>
          <a:xfrm>
            <a:off x="5565254" y="5070046"/>
            <a:ext cx="2997720" cy="2162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defRPr sz="1400">
                <a:solidFill>
                  <a:srgbClr val="D2808C"/>
                </a:solidFill>
                <a:latin typeface="+mj-lt"/>
                <a:cs typeface="Tahoma"/>
              </a:defRPr>
            </a:lvl1pPr>
          </a:lstStyle>
          <a:p>
            <a:r>
              <a:rPr lang="pt-BR" dirty="0" smtClean="0">
                <a:solidFill>
                  <a:schemeClr val="bg1"/>
                </a:solidFill>
              </a:rPr>
              <a:t>03. Análise dos Resultados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0" name="TextBox 18"/>
          <p:cNvSpPr txBox="1"/>
          <p:nvPr/>
        </p:nvSpPr>
        <p:spPr>
          <a:xfrm>
            <a:off x="5560907" y="4421663"/>
            <a:ext cx="2186093" cy="2162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pt-BR" sz="1400" dirty="0" smtClean="0">
                <a:solidFill>
                  <a:schemeClr val="bg1"/>
                </a:solidFill>
                <a:latin typeface="+mj-lt"/>
                <a:cs typeface="Tahoma"/>
              </a:rPr>
              <a:t>01. Revisão bibliográfica</a:t>
            </a:r>
          </a:p>
        </p:txBody>
      </p:sp>
      <p:sp>
        <p:nvSpPr>
          <p:cNvPr id="11" name="TextBox 18"/>
          <p:cNvSpPr txBox="1"/>
          <p:nvPr/>
        </p:nvSpPr>
        <p:spPr>
          <a:xfrm>
            <a:off x="5567342" y="4737525"/>
            <a:ext cx="1833583" cy="20905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pt-BR" sz="1400" dirty="0" smtClean="0">
                <a:solidFill>
                  <a:schemeClr val="bg1"/>
                </a:solidFill>
                <a:latin typeface="+mj-lt"/>
                <a:cs typeface="Tahoma"/>
              </a:rPr>
              <a:t>02. Metodologia</a:t>
            </a:r>
          </a:p>
        </p:txBody>
      </p:sp>
      <p:sp>
        <p:nvSpPr>
          <p:cNvPr id="12" name="TextBox 10"/>
          <p:cNvSpPr txBox="1"/>
          <p:nvPr/>
        </p:nvSpPr>
        <p:spPr>
          <a:xfrm>
            <a:off x="214282" y="1428736"/>
            <a:ext cx="1017171" cy="85725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6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Tahoma"/>
              </a:rPr>
              <a:t>03</a:t>
            </a:r>
          </a:p>
        </p:txBody>
      </p:sp>
      <p:sp>
        <p:nvSpPr>
          <p:cNvPr id="13" name="TextBox 11"/>
          <p:cNvSpPr txBox="1"/>
          <p:nvPr/>
        </p:nvSpPr>
        <p:spPr>
          <a:xfrm>
            <a:off x="1214414" y="1857364"/>
            <a:ext cx="7556108" cy="42862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cs typeface="Tahoma"/>
              </a:rPr>
              <a:t>Análise</a:t>
            </a:r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cs typeface="Tahoma"/>
              </a:rPr>
              <a:t> dos </a:t>
            </a:r>
            <a:r>
              <a:rPr lang="en-US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cs typeface="Tahoma"/>
              </a:rPr>
              <a:t>Resultados</a:t>
            </a:r>
            <a:endParaRPr 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Tahoma"/>
              <a:cs typeface="Tahoma"/>
            </a:endParaRPr>
          </a:p>
        </p:txBody>
      </p:sp>
      <p:sp>
        <p:nvSpPr>
          <p:cNvPr id="14" name="TextBox 18"/>
          <p:cNvSpPr txBox="1"/>
          <p:nvPr/>
        </p:nvSpPr>
        <p:spPr>
          <a:xfrm>
            <a:off x="5574808" y="5357826"/>
            <a:ext cx="2997720" cy="2162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defRPr sz="1400">
                <a:solidFill>
                  <a:srgbClr val="D2808C"/>
                </a:solidFill>
                <a:latin typeface="+mj-lt"/>
                <a:cs typeface="Tahoma"/>
              </a:defRPr>
            </a:lvl1pPr>
          </a:lstStyle>
          <a:p>
            <a:r>
              <a:rPr lang="pt-BR" dirty="0" smtClean="0">
                <a:solidFill>
                  <a:schemeClr val="bg1"/>
                </a:solidFill>
              </a:rPr>
              <a:t>04. Conclusão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0" y="980728"/>
            <a:ext cx="5643570" cy="1938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112838" y="379066"/>
            <a:ext cx="3868367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Quantidade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pescada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4525963"/>
          </a:xfrm>
        </p:spPr>
        <p:txBody>
          <a:bodyPr>
            <a:normAutofit/>
          </a:bodyPr>
          <a:lstStyle/>
          <a:p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Redução drástica na quantidade pescada.</a:t>
            </a:r>
          </a:p>
          <a:p>
            <a:pPr>
              <a:buNone/>
            </a:pP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   </a:t>
            </a:r>
            <a:endParaRPr lang="pt-BR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 l="23645" t="57813" r="24744" b="15820"/>
          <a:stretch>
            <a:fillRect/>
          </a:stretch>
        </p:blipFill>
        <p:spPr bwMode="auto">
          <a:xfrm>
            <a:off x="224866" y="2428867"/>
            <a:ext cx="8776290" cy="2520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Elipse 11"/>
          <p:cNvSpPr/>
          <p:nvPr/>
        </p:nvSpPr>
        <p:spPr>
          <a:xfrm>
            <a:off x="4143372" y="4214818"/>
            <a:ext cx="1143008" cy="428628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Elipse 12"/>
          <p:cNvSpPr/>
          <p:nvPr/>
        </p:nvSpPr>
        <p:spPr>
          <a:xfrm>
            <a:off x="7572396" y="4214818"/>
            <a:ext cx="1143008" cy="428628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0" y="980728"/>
            <a:ext cx="5143504" cy="1938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112838" y="379066"/>
            <a:ext cx="3509487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Impacto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na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Renda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4525963"/>
          </a:xfrm>
        </p:spPr>
        <p:txBody>
          <a:bodyPr>
            <a:normAutofit/>
          </a:bodyPr>
          <a:lstStyle/>
          <a:p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Redução na renda dos pescadores.</a:t>
            </a:r>
          </a:p>
          <a:p>
            <a:pPr>
              <a:buNone/>
            </a:pP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   </a:t>
            </a:r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 l="23609" t="23437" r="28074" b="34570"/>
          <a:stretch>
            <a:fillRect/>
          </a:stretch>
        </p:blipFill>
        <p:spPr bwMode="auto">
          <a:xfrm>
            <a:off x="500034" y="2143116"/>
            <a:ext cx="7858180" cy="3839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CaixaDeTexto 14"/>
          <p:cNvSpPr txBox="1"/>
          <p:nvPr/>
        </p:nvSpPr>
        <p:spPr>
          <a:xfrm>
            <a:off x="7715272" y="3345420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-34,4%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5214942" y="3345420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-26%</a:t>
            </a:r>
            <a:endParaRPr lang="pt-B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0" y="980728"/>
            <a:ext cx="6000760" cy="1938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112838" y="379066"/>
            <a:ext cx="4216219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Mudança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na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ocupação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0" y="1142985"/>
            <a:ext cx="9144000" cy="2357454"/>
          </a:xfrm>
        </p:spPr>
        <p:txBody>
          <a:bodyPr>
            <a:normAutofit/>
          </a:bodyPr>
          <a:lstStyle/>
          <a:p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Adoção de formas diferenciadas de geração de renda nas duas comunidades.</a:t>
            </a:r>
          </a:p>
          <a:p>
            <a:pPr>
              <a:buNone/>
            </a:pP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   </a:t>
            </a:r>
            <a:endParaRPr lang="pt-B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 l="23060" t="25390" r="24231" b="21875"/>
          <a:stretch>
            <a:fillRect/>
          </a:stretch>
        </p:blipFill>
        <p:spPr bwMode="auto">
          <a:xfrm>
            <a:off x="1071538" y="2428868"/>
            <a:ext cx="7254883" cy="4080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0" y="980728"/>
            <a:ext cx="4000496" cy="1938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112838" y="379066"/>
            <a:ext cx="2300053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Alternativas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0" y="1474805"/>
            <a:ext cx="9144000" cy="5383195"/>
          </a:xfrm>
        </p:spPr>
        <p:txBody>
          <a:bodyPr>
            <a:normAutofit fontScale="92500" lnSpcReduction="20000"/>
          </a:bodyPr>
          <a:lstStyle/>
          <a:p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São Fidelis: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mais pescadores passaram a destinar parte de suas horas de trabalho em </a:t>
            </a:r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outras atividades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;</a:t>
            </a:r>
          </a:p>
          <a:p>
            <a:pPr>
              <a:buNone/>
            </a:pPr>
            <a:endParaRPr lang="pt-BR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São João da Barra: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por conta da proximidade com o mar, ocorreu um </a:t>
            </a:r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ajuste espacial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, implicando na mudança nos locais de pesca.</a:t>
            </a:r>
          </a:p>
          <a:p>
            <a:endParaRPr lang="pt-BR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Os pescadores que </a:t>
            </a:r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dependiam exclusivamente da pesca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(69,8% em SJB e 78,2% em SF) sentiram uma </a:t>
            </a:r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piora nas condições econômicas 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após o acidente;</a:t>
            </a:r>
          </a:p>
          <a:p>
            <a:endParaRPr lang="pt-BR" sz="30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  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0" y="980728"/>
            <a:ext cx="5072066" cy="1938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112838" y="379066"/>
            <a:ext cx="3340402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Outras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mudanças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0" y="1474805"/>
            <a:ext cx="9144000" cy="5383195"/>
          </a:xfrm>
        </p:spPr>
        <p:txBody>
          <a:bodyPr>
            <a:normAutofit/>
          </a:bodyPr>
          <a:lstStyle/>
          <a:p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Aumentou </a:t>
            </a:r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o volume de horas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de trabalho na pesca;</a:t>
            </a:r>
          </a:p>
          <a:p>
            <a:pPr>
              <a:buNone/>
            </a:pPr>
            <a:endParaRPr lang="pt-BR" sz="30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r>
              <a:rPr lang="pt-BR" sz="3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Aumentou a competição 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entre os pescadores por área de captura;</a:t>
            </a:r>
          </a:p>
          <a:p>
            <a:pPr>
              <a:buNone/>
            </a:pPr>
            <a:endParaRPr lang="pt-BR" sz="30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r>
              <a:rPr lang="pt-BR" sz="3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Houve </a:t>
            </a:r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abalo nas relações sociais 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nas duas comunidades.</a:t>
            </a:r>
            <a:endParaRPr lang="pt-BR" sz="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9 Rectángulo"/>
          <p:cNvSpPr/>
          <p:nvPr/>
        </p:nvSpPr>
        <p:spPr>
          <a:xfrm>
            <a:off x="0" y="3905251"/>
            <a:ext cx="5436096" cy="2695574"/>
          </a:xfrm>
          <a:prstGeom prst="rect">
            <a:avLst/>
          </a:prstGeom>
          <a:solidFill>
            <a:schemeClr val="tx1">
              <a:lumMod val="75000"/>
              <a:lumOff val="25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" name="23 Rectángulo"/>
          <p:cNvSpPr/>
          <p:nvPr/>
        </p:nvSpPr>
        <p:spPr>
          <a:xfrm>
            <a:off x="5436096" y="3905251"/>
            <a:ext cx="3707904" cy="26955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" name="31 Rectángulo"/>
          <p:cNvSpPr/>
          <p:nvPr/>
        </p:nvSpPr>
        <p:spPr>
          <a:xfrm>
            <a:off x="5436096" y="5286388"/>
            <a:ext cx="3707904" cy="367762"/>
          </a:xfrm>
          <a:prstGeom prst="rect">
            <a:avLst/>
          </a:prstGeom>
          <a:solidFill>
            <a:srgbClr val="00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" name="40 Rectángulo"/>
          <p:cNvSpPr/>
          <p:nvPr/>
        </p:nvSpPr>
        <p:spPr>
          <a:xfrm>
            <a:off x="0" y="5286388"/>
            <a:ext cx="5436096" cy="367762"/>
          </a:xfrm>
          <a:prstGeom prst="rect">
            <a:avLst/>
          </a:prstGeom>
          <a:solidFill>
            <a:srgbClr val="FFFFFF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8" name="30 Cheurón"/>
          <p:cNvSpPr/>
          <p:nvPr/>
        </p:nvSpPr>
        <p:spPr>
          <a:xfrm>
            <a:off x="5220072" y="5356327"/>
            <a:ext cx="144016" cy="251024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9" name="TextBox 18"/>
          <p:cNvSpPr txBox="1"/>
          <p:nvPr/>
        </p:nvSpPr>
        <p:spPr>
          <a:xfrm>
            <a:off x="5565254" y="5070046"/>
            <a:ext cx="2997720" cy="2162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defRPr sz="1400">
                <a:solidFill>
                  <a:srgbClr val="D2808C"/>
                </a:solidFill>
                <a:latin typeface="+mj-lt"/>
                <a:cs typeface="Tahoma"/>
              </a:defRPr>
            </a:lvl1pPr>
          </a:lstStyle>
          <a:p>
            <a:r>
              <a:rPr lang="pt-BR" dirty="0" smtClean="0">
                <a:solidFill>
                  <a:schemeClr val="bg1"/>
                </a:solidFill>
              </a:rPr>
              <a:t>03. Análise dos Resultados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0" name="TextBox 18"/>
          <p:cNvSpPr txBox="1"/>
          <p:nvPr/>
        </p:nvSpPr>
        <p:spPr>
          <a:xfrm>
            <a:off x="5560907" y="4421663"/>
            <a:ext cx="2186093" cy="2162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pt-BR" sz="1400" dirty="0" smtClean="0">
                <a:solidFill>
                  <a:schemeClr val="bg1"/>
                </a:solidFill>
                <a:latin typeface="+mj-lt"/>
                <a:cs typeface="Tahoma"/>
              </a:rPr>
              <a:t>01. Revisão bibliográfica</a:t>
            </a:r>
          </a:p>
        </p:txBody>
      </p:sp>
      <p:sp>
        <p:nvSpPr>
          <p:cNvPr id="11" name="TextBox 18"/>
          <p:cNvSpPr txBox="1"/>
          <p:nvPr/>
        </p:nvSpPr>
        <p:spPr>
          <a:xfrm>
            <a:off x="5567342" y="4737525"/>
            <a:ext cx="1833583" cy="20905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pt-BR" sz="1400" dirty="0" smtClean="0">
                <a:solidFill>
                  <a:schemeClr val="bg1"/>
                </a:solidFill>
                <a:latin typeface="+mj-lt"/>
                <a:cs typeface="Tahoma"/>
              </a:rPr>
              <a:t>02. Metodologia</a:t>
            </a:r>
          </a:p>
        </p:txBody>
      </p:sp>
      <p:sp>
        <p:nvSpPr>
          <p:cNvPr id="12" name="TextBox 10"/>
          <p:cNvSpPr txBox="1"/>
          <p:nvPr/>
        </p:nvSpPr>
        <p:spPr>
          <a:xfrm>
            <a:off x="214282" y="1428736"/>
            <a:ext cx="1017171" cy="85725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6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Tahoma"/>
              </a:rPr>
              <a:t>04</a:t>
            </a:r>
          </a:p>
        </p:txBody>
      </p:sp>
      <p:sp>
        <p:nvSpPr>
          <p:cNvPr id="13" name="TextBox 11"/>
          <p:cNvSpPr txBox="1"/>
          <p:nvPr/>
        </p:nvSpPr>
        <p:spPr>
          <a:xfrm>
            <a:off x="1214414" y="1857364"/>
            <a:ext cx="7556108" cy="42862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cs typeface="Tahoma"/>
              </a:rPr>
              <a:t>Conclusão</a:t>
            </a:r>
            <a:endParaRPr 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Tahoma"/>
              <a:cs typeface="Tahoma"/>
            </a:endParaRPr>
          </a:p>
        </p:txBody>
      </p:sp>
      <p:sp>
        <p:nvSpPr>
          <p:cNvPr id="24" name="TextBox 18"/>
          <p:cNvSpPr txBox="1"/>
          <p:nvPr/>
        </p:nvSpPr>
        <p:spPr>
          <a:xfrm>
            <a:off x="5574808" y="5357826"/>
            <a:ext cx="2997720" cy="2162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defRPr sz="1400">
                <a:solidFill>
                  <a:srgbClr val="D2808C"/>
                </a:solidFill>
                <a:latin typeface="+mj-lt"/>
                <a:cs typeface="Tahoma"/>
              </a:defRPr>
            </a:lvl1pPr>
          </a:lstStyle>
          <a:p>
            <a:r>
              <a:rPr lang="pt-BR" dirty="0" smtClean="0">
                <a:solidFill>
                  <a:schemeClr val="bg1"/>
                </a:solidFill>
              </a:rPr>
              <a:t>04. Conclusão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0" y="980728"/>
            <a:ext cx="3571868" cy="1938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112838" y="379066"/>
            <a:ext cx="2016899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Conclusão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0" y="1474805"/>
            <a:ext cx="9144000" cy="5383195"/>
          </a:xfrm>
        </p:spPr>
        <p:txBody>
          <a:bodyPr>
            <a:normAutofit/>
          </a:bodyPr>
          <a:lstStyle/>
          <a:p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Atingiu extensivamente as duas comunidades de pescadores estudadas;</a:t>
            </a:r>
          </a:p>
          <a:p>
            <a:pPr>
              <a:buNone/>
            </a:pPr>
            <a:endParaRPr lang="pt-BR" sz="30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Meio de vida e renda comprometidos;</a:t>
            </a:r>
          </a:p>
          <a:p>
            <a:pPr>
              <a:buNone/>
            </a:pPr>
            <a:endParaRPr lang="pt-BR" sz="30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Mudanças de ocupação e no ajuste espacial da pesca;</a:t>
            </a:r>
          </a:p>
          <a:p>
            <a:pPr>
              <a:buNone/>
            </a:pPr>
            <a:endParaRPr lang="pt-BR" sz="30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Aumento da jornada de trabalho e disputa entre pescadores;</a:t>
            </a:r>
          </a:p>
          <a:p>
            <a:pPr>
              <a:buNone/>
            </a:pPr>
            <a:endParaRPr lang="pt-BR" dirty="0" smtClean="0">
              <a:solidFill>
                <a:schemeClr val="tx2">
                  <a:lumMod val="7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0" y="980728"/>
            <a:ext cx="3571868" cy="1938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112838" y="379066"/>
            <a:ext cx="2016899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Conclusão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0" y="1474805"/>
            <a:ext cx="9144000" cy="5383195"/>
          </a:xfrm>
        </p:spPr>
        <p:txBody>
          <a:bodyPr>
            <a:normAutofit/>
          </a:bodyPr>
          <a:lstStyle/>
          <a:p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Recuperação das populações de peixes 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leva mais tempo do que a recuperação química da água;</a:t>
            </a:r>
          </a:p>
          <a:p>
            <a:pPr>
              <a:buNone/>
            </a:pPr>
            <a:endParaRPr lang="pt-BR" sz="30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Noção de </a:t>
            </a:r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justiça ambiental 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para empresários e pescadores.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0" y="980728"/>
            <a:ext cx="3571868" cy="1938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112838" y="379066"/>
            <a:ext cx="1659429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Artigos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500034" y="1214422"/>
            <a:ext cx="807249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spcBef>
                <a:spcPts val="1200"/>
              </a:spcBef>
              <a:buFont typeface="Arial" pitchFamily="34" charset="0"/>
              <a:buChar char="•"/>
            </a:pPr>
            <a:r>
              <a:rPr lang="pt-BR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Shadeck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, R. 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Relatório de Danos Materiais e Prejuízos Decorrentes de Desastres Naturais no Brasil 1995-2014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. CEPED UFSC/ Banco Mundial, 2016.</a:t>
            </a:r>
          </a:p>
          <a:p>
            <a:pPr marL="171450" indent="-171450" algn="just">
              <a:spcBef>
                <a:spcPts val="1200"/>
              </a:spcBef>
              <a:buFont typeface="Arial" pitchFamily="34" charset="0"/>
              <a:buChar char="•"/>
            </a:pP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Haddad, E. A. </a:t>
            </a:r>
            <a:r>
              <a:rPr lang="pt-BR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Economic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Impacts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of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Natural </a:t>
            </a:r>
            <a:r>
              <a:rPr lang="pt-BR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Disaster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In </a:t>
            </a:r>
            <a:r>
              <a:rPr lang="pt-BR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megacities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: </a:t>
            </a:r>
            <a:r>
              <a:rPr lang="pt-BR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The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Case </a:t>
            </a:r>
            <a:r>
              <a:rPr lang="pt-BR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of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Floods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in São Paulo, </a:t>
            </a:r>
            <a:r>
              <a:rPr lang="pt-BR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Brazil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. </a:t>
            </a:r>
            <a:r>
              <a:rPr lang="pt-BR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The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University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of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São Paulo Regional </a:t>
            </a:r>
            <a:r>
              <a:rPr lang="pt-BR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and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Urban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Economics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Lab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, TD </a:t>
            </a:r>
            <a:r>
              <a:rPr lang="pt-BR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Nereus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, 2013.</a:t>
            </a:r>
          </a:p>
          <a:p>
            <a:pPr marL="171450" indent="-171450" algn="just">
              <a:spcBef>
                <a:spcPts val="1200"/>
              </a:spcBef>
              <a:buFont typeface="Arial" pitchFamily="34" charset="0"/>
              <a:buChar char="•"/>
            </a:pPr>
            <a:r>
              <a:rPr lang="pt-BR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Simonato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, T. C. 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Projeção dos Impactos Econômicos Regionais do Desastre de Mariana-MG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. 2017. Dissertação (Mestrado em Economia) – Universidade Federal de Minas Gerais.</a:t>
            </a:r>
          </a:p>
          <a:p>
            <a:pPr marL="171450" indent="-171450" algn="just">
              <a:spcBef>
                <a:spcPts val="1200"/>
              </a:spcBef>
              <a:buFont typeface="Arial" pitchFamily="34" charset="0"/>
              <a:buChar char="•"/>
            </a:pP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Costa, T. C. 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Um Estudo sobre os Impactos do Acidente Ambiental da </a:t>
            </a:r>
            <a:r>
              <a:rPr lang="pt-BR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Cataguases</a:t>
            </a:r>
            <a:r>
              <a:rPr lang="pt-BR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Papel sobre as Comunidades de Pescadores da Foz do Rio Paraíba do Sul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. Encontro Nacional da </a:t>
            </a:r>
            <a:r>
              <a:rPr lang="pt-BR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Anppas</a:t>
            </a:r>
            <a:r>
              <a:rPr lang="pt-B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, 2013.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357299"/>
            <a:ext cx="9144000" cy="2214578"/>
          </a:xfrm>
        </p:spPr>
        <p:txBody>
          <a:bodyPr>
            <a:normAutofit fontScale="92500" lnSpcReduction="20000"/>
          </a:bodyPr>
          <a:lstStyle/>
          <a:p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Rompimento da Barragem 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da Indústria </a:t>
            </a:r>
            <a:r>
              <a:rPr lang="pt-BR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Cataguases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de Papel em 2003; </a:t>
            </a:r>
            <a:endParaRPr lang="pt-BR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endParaRPr lang="pt-BR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1,2 bilhão de dejetos químicos despejados no </a:t>
            </a:r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Rio Pomba 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</a:t>
            </a:r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Rio Paraíba do Sul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;</a:t>
            </a:r>
          </a:p>
          <a:p>
            <a:pPr>
              <a:buNone/>
            </a:pPr>
            <a:endParaRPr lang="pt-BR" dirty="0"/>
          </a:p>
        </p:txBody>
      </p:sp>
      <p:cxnSp>
        <p:nvCxnSpPr>
          <p:cNvPr id="8" name="Conector reto 7"/>
          <p:cNvCxnSpPr/>
          <p:nvPr/>
        </p:nvCxnSpPr>
        <p:spPr>
          <a:xfrm>
            <a:off x="0" y="980728"/>
            <a:ext cx="3214678" cy="1938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1112838" y="379066"/>
            <a:ext cx="1802096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Contexto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050" name="Picture 2" descr="D: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4245434"/>
            <a:ext cx="3286148" cy="2112524"/>
          </a:xfrm>
          <a:prstGeom prst="rect">
            <a:avLst/>
          </a:prstGeom>
          <a:noFill/>
        </p:spPr>
      </p:pic>
      <p:pic>
        <p:nvPicPr>
          <p:cNvPr id="2052" name="Picture 4" descr="D:\Desktop\downloa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4245434"/>
            <a:ext cx="3286148" cy="20876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0" y="2338050"/>
            <a:ext cx="3428992" cy="1938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112838" y="1736388"/>
            <a:ext cx="225254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Obrigado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!</a:t>
            </a:r>
            <a:endParaRPr lang="en-US" sz="40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142976" y="3356291"/>
            <a:ext cx="6572296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 smtClean="0"/>
              <a:t>Guilherme Santos Monteiro</a:t>
            </a:r>
          </a:p>
          <a:p>
            <a:r>
              <a:rPr lang="pt-BR" sz="2500" dirty="0" smtClean="0">
                <a:hlinkClick r:id="rId2"/>
              </a:rPr>
              <a:t>guilhermesantosmonteiro@gmail.com</a:t>
            </a:r>
            <a:endParaRPr lang="pt-BR" sz="2500" dirty="0" smtClean="0"/>
          </a:p>
          <a:p>
            <a:endParaRPr lang="pt-BR" dirty="0"/>
          </a:p>
        </p:txBody>
      </p:sp>
      <p:pic>
        <p:nvPicPr>
          <p:cNvPr id="7" name="Picture 5" descr="D:\Desktop\download.png"/>
          <p:cNvPicPr>
            <a:picLocks noChangeAspect="1" noChangeArrowheads="1"/>
          </p:cNvPicPr>
          <p:nvPr/>
        </p:nvPicPr>
        <p:blipFill>
          <a:blip r:embed="rId3"/>
          <a:srcRect l="5556" t="16129" r="5554" b="15322"/>
          <a:stretch>
            <a:fillRect/>
          </a:stretch>
        </p:blipFill>
        <p:spPr bwMode="auto">
          <a:xfrm>
            <a:off x="7929586" y="71414"/>
            <a:ext cx="1075722" cy="571478"/>
          </a:xfrm>
          <a:prstGeom prst="rect">
            <a:avLst/>
          </a:prstGeom>
          <a:noFill/>
        </p:spPr>
      </p:pic>
      <p:pic>
        <p:nvPicPr>
          <p:cNvPr id="9" name="Picture 2" descr="D:\Desktop\download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675" y="76182"/>
            <a:ext cx="3290879" cy="570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689119"/>
            <a:ext cx="4429124" cy="4525963"/>
          </a:xfrm>
        </p:spPr>
        <p:txBody>
          <a:bodyPr>
            <a:normAutofit/>
          </a:bodyPr>
          <a:lstStyle/>
          <a:p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47 cidades 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da Zona da Mata Mineira, Norte Fluminense e litoral do ES;</a:t>
            </a:r>
          </a:p>
          <a:p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Suspensão no </a:t>
            </a:r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abastecimento de água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pesca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e extração de areia.</a:t>
            </a:r>
          </a:p>
          <a:p>
            <a:pPr>
              <a:buNone/>
            </a:pPr>
            <a:endParaRPr lang="pt-BR" dirty="0"/>
          </a:p>
        </p:txBody>
      </p:sp>
      <p:cxnSp>
        <p:nvCxnSpPr>
          <p:cNvPr id="8" name="Conector reto 7"/>
          <p:cNvCxnSpPr/>
          <p:nvPr/>
        </p:nvCxnSpPr>
        <p:spPr>
          <a:xfrm>
            <a:off x="0" y="980728"/>
            <a:ext cx="3143240" cy="1938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1112838" y="379066"/>
            <a:ext cx="1802096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Contexto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5" name="Picture 3" descr="D: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2071678"/>
            <a:ext cx="3820380" cy="29289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0" y="980728"/>
            <a:ext cx="4929190" cy="1938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112838" y="379066"/>
            <a:ext cx="3615092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Objetivo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do </a:t>
            </a: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estudo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0" y="1689119"/>
            <a:ext cx="4214810" cy="4525963"/>
          </a:xfrm>
        </p:spPr>
        <p:txBody>
          <a:bodyPr>
            <a:normAutofit/>
          </a:bodyPr>
          <a:lstStyle/>
          <a:p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Estimar os </a:t>
            </a:r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efeitos sócio-ambientais 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do acidente da </a:t>
            </a:r>
            <a:r>
              <a:rPr lang="pt-BR" sz="3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Cataguases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Papel sobre duas comunidades de pescadores do Norte Fluminense.</a:t>
            </a:r>
            <a:endParaRPr lang="pt-BR" dirty="0"/>
          </a:p>
        </p:txBody>
      </p:sp>
      <p:pic>
        <p:nvPicPr>
          <p:cNvPr id="1026" name="Picture 2" descr="D:\Desktop\download.jpg"/>
          <p:cNvPicPr>
            <a:picLocks noChangeAspect="1" noChangeArrowheads="1"/>
          </p:cNvPicPr>
          <p:nvPr/>
        </p:nvPicPr>
        <p:blipFill>
          <a:blip r:embed="rId2"/>
          <a:srcRect r="21814"/>
          <a:stretch>
            <a:fillRect/>
          </a:stretch>
        </p:blipFill>
        <p:spPr bwMode="auto">
          <a:xfrm>
            <a:off x="5214942" y="1571611"/>
            <a:ext cx="2786082" cy="2059033"/>
          </a:xfrm>
          <a:prstGeom prst="rect">
            <a:avLst/>
          </a:prstGeom>
          <a:noFill/>
        </p:spPr>
      </p:pic>
      <p:pic>
        <p:nvPicPr>
          <p:cNvPr id="1027" name="Picture 3" descr="D:\Desktop\images.jpg"/>
          <p:cNvPicPr>
            <a:picLocks noChangeAspect="1" noChangeArrowheads="1"/>
          </p:cNvPicPr>
          <p:nvPr/>
        </p:nvPicPr>
        <p:blipFill>
          <a:blip r:embed="rId3"/>
          <a:srcRect l="51036"/>
          <a:stretch>
            <a:fillRect/>
          </a:stretch>
        </p:blipFill>
        <p:spPr bwMode="auto">
          <a:xfrm>
            <a:off x="5214942" y="4143380"/>
            <a:ext cx="2857520" cy="21316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29 Rectángulo"/>
          <p:cNvSpPr/>
          <p:nvPr/>
        </p:nvSpPr>
        <p:spPr>
          <a:xfrm>
            <a:off x="0" y="3905251"/>
            <a:ext cx="5436096" cy="2695574"/>
          </a:xfrm>
          <a:prstGeom prst="rect">
            <a:avLst/>
          </a:prstGeom>
          <a:solidFill>
            <a:schemeClr val="bg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" name="23 Rectángulo"/>
          <p:cNvSpPr/>
          <p:nvPr/>
        </p:nvSpPr>
        <p:spPr>
          <a:xfrm>
            <a:off x="5436096" y="3905251"/>
            <a:ext cx="3707904" cy="26955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" name="31 Rectángulo"/>
          <p:cNvSpPr/>
          <p:nvPr/>
        </p:nvSpPr>
        <p:spPr>
          <a:xfrm>
            <a:off x="5436096" y="4343559"/>
            <a:ext cx="3707904" cy="367762"/>
          </a:xfrm>
          <a:prstGeom prst="rect">
            <a:avLst/>
          </a:prstGeom>
          <a:solidFill>
            <a:srgbClr val="00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" name="40 Rectángulo"/>
          <p:cNvSpPr/>
          <p:nvPr/>
        </p:nvSpPr>
        <p:spPr>
          <a:xfrm>
            <a:off x="0" y="4343559"/>
            <a:ext cx="5436096" cy="367762"/>
          </a:xfrm>
          <a:prstGeom prst="rect">
            <a:avLst/>
          </a:prstGeom>
          <a:solidFill>
            <a:srgbClr val="FFFFFF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" name="TextBox 18"/>
          <p:cNvSpPr txBox="1"/>
          <p:nvPr/>
        </p:nvSpPr>
        <p:spPr>
          <a:xfrm>
            <a:off x="5565254" y="5070046"/>
            <a:ext cx="2997720" cy="2162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defRPr sz="1400">
                <a:solidFill>
                  <a:srgbClr val="D2808C"/>
                </a:solidFill>
                <a:latin typeface="+mj-lt"/>
                <a:cs typeface="Tahoma"/>
              </a:defRPr>
            </a:lvl1pPr>
          </a:lstStyle>
          <a:p>
            <a:r>
              <a:rPr lang="pt-BR" dirty="0" smtClean="0">
                <a:solidFill>
                  <a:schemeClr val="bg1"/>
                </a:solidFill>
              </a:rPr>
              <a:t>03. Análise dos Resultados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8" name="TextBox 18"/>
          <p:cNvSpPr txBox="1"/>
          <p:nvPr/>
        </p:nvSpPr>
        <p:spPr>
          <a:xfrm>
            <a:off x="5560907" y="4421663"/>
            <a:ext cx="3464717" cy="2162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pt-BR" sz="1400" dirty="0" smtClean="0">
                <a:solidFill>
                  <a:schemeClr val="bg1"/>
                </a:solidFill>
                <a:latin typeface="+mj-lt"/>
                <a:cs typeface="Tahoma"/>
              </a:rPr>
              <a:t>01. Revisão bibliográfica</a:t>
            </a:r>
          </a:p>
        </p:txBody>
      </p:sp>
      <p:sp>
        <p:nvSpPr>
          <p:cNvPr id="9" name="TextBox 18"/>
          <p:cNvSpPr txBox="1"/>
          <p:nvPr/>
        </p:nvSpPr>
        <p:spPr>
          <a:xfrm>
            <a:off x="5567342" y="4730371"/>
            <a:ext cx="3458282" cy="2162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pt-BR" sz="1400" dirty="0" smtClean="0">
                <a:solidFill>
                  <a:schemeClr val="bg1"/>
                </a:solidFill>
                <a:latin typeface="+mj-lt"/>
                <a:cs typeface="Tahoma"/>
              </a:rPr>
              <a:t>02. Metodologia</a:t>
            </a:r>
          </a:p>
        </p:txBody>
      </p:sp>
      <p:sp>
        <p:nvSpPr>
          <p:cNvPr id="11" name="30 Cheurón"/>
          <p:cNvSpPr/>
          <p:nvPr/>
        </p:nvSpPr>
        <p:spPr>
          <a:xfrm>
            <a:off x="5220072" y="4413498"/>
            <a:ext cx="144016" cy="251024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12" name="TextBox 10"/>
          <p:cNvSpPr txBox="1"/>
          <p:nvPr/>
        </p:nvSpPr>
        <p:spPr>
          <a:xfrm>
            <a:off x="214282" y="1428736"/>
            <a:ext cx="1017171" cy="85725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6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Tahoma"/>
              </a:rPr>
              <a:t>01</a:t>
            </a:r>
          </a:p>
        </p:txBody>
      </p:sp>
      <p:sp>
        <p:nvSpPr>
          <p:cNvPr id="13" name="TextBox 11"/>
          <p:cNvSpPr txBox="1"/>
          <p:nvPr/>
        </p:nvSpPr>
        <p:spPr>
          <a:xfrm>
            <a:off x="1214414" y="1785926"/>
            <a:ext cx="7556108" cy="57150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3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cs typeface="Tahoma"/>
              </a:rPr>
              <a:t>Revisão</a:t>
            </a:r>
            <a:r>
              <a:rPr lang="en-US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cs typeface="Tahoma"/>
              </a:rPr>
              <a:t> </a:t>
            </a:r>
            <a:r>
              <a:rPr lang="en-US" sz="3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cs typeface="Tahoma"/>
              </a:rPr>
              <a:t>bibliográfica</a:t>
            </a:r>
            <a:endParaRPr lang="en-US" sz="3000" dirty="0">
              <a:solidFill>
                <a:schemeClr val="tx1">
                  <a:lumMod val="85000"/>
                  <a:lumOff val="15000"/>
                </a:schemeClr>
              </a:solidFill>
              <a:latin typeface="Tahoma"/>
              <a:cs typeface="Tahoma"/>
            </a:endParaRPr>
          </a:p>
        </p:txBody>
      </p:sp>
      <p:sp>
        <p:nvSpPr>
          <p:cNvPr id="15" name="TextBox 18"/>
          <p:cNvSpPr txBox="1"/>
          <p:nvPr/>
        </p:nvSpPr>
        <p:spPr>
          <a:xfrm>
            <a:off x="5574808" y="5357826"/>
            <a:ext cx="2997720" cy="2162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defRPr sz="1400">
                <a:solidFill>
                  <a:srgbClr val="D2808C"/>
                </a:solidFill>
                <a:latin typeface="+mj-lt"/>
                <a:cs typeface="Tahoma"/>
              </a:defRPr>
            </a:lvl1pPr>
          </a:lstStyle>
          <a:p>
            <a:r>
              <a:rPr lang="pt-BR" dirty="0" smtClean="0">
                <a:solidFill>
                  <a:schemeClr val="bg1"/>
                </a:solidFill>
              </a:rPr>
              <a:t>04. Conclusão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0" y="980728"/>
            <a:ext cx="5639238" cy="575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485778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 </a:t>
            </a:r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Contradições entre modelos de desenvolvimento e preservação ambiental</a:t>
            </a:r>
          </a:p>
          <a:p>
            <a:pPr>
              <a:buNone/>
            </a:pPr>
            <a:endParaRPr lang="pt-BR" b="1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Teoria da Modernização Ecológica 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(Karl Polanyi e Joseph Huber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);</a:t>
            </a:r>
          </a:p>
          <a:p>
            <a:endParaRPr lang="pt-BR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Teoria da Sociedade de Risco 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(</a:t>
            </a:r>
            <a:r>
              <a:rPr lang="pt-BR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Ulrich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Beck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e </a:t>
            </a:r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Anthony </a:t>
            </a:r>
            <a:r>
              <a:rPr lang="pt-BR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Giddens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);</a:t>
            </a:r>
          </a:p>
          <a:p>
            <a:endParaRPr lang="pt-BR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Teoria da Justiça Ambiental 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(Henri </a:t>
            </a:r>
            <a:r>
              <a:rPr lang="pt-B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A</a:t>
            </a:r>
            <a:r>
              <a:rPr lang="pt-BR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cselrad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).</a:t>
            </a:r>
            <a:endParaRPr lang="pt-BR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1112838" y="379066"/>
            <a:ext cx="3719288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Postulados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Teóricos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9 Rectángulo"/>
          <p:cNvSpPr/>
          <p:nvPr/>
        </p:nvSpPr>
        <p:spPr>
          <a:xfrm>
            <a:off x="0" y="3905251"/>
            <a:ext cx="5436096" cy="2695574"/>
          </a:xfrm>
          <a:prstGeom prst="rect">
            <a:avLst/>
          </a:prstGeom>
          <a:solidFill>
            <a:schemeClr val="tx1">
              <a:lumMod val="75000"/>
              <a:lumOff val="25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" name="23 Rectángulo"/>
          <p:cNvSpPr/>
          <p:nvPr/>
        </p:nvSpPr>
        <p:spPr>
          <a:xfrm>
            <a:off x="5436096" y="3905251"/>
            <a:ext cx="3707904" cy="26955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" name="31 Rectángulo"/>
          <p:cNvSpPr/>
          <p:nvPr/>
        </p:nvSpPr>
        <p:spPr>
          <a:xfrm>
            <a:off x="5436096" y="4664539"/>
            <a:ext cx="3707904" cy="367762"/>
          </a:xfrm>
          <a:prstGeom prst="rect">
            <a:avLst/>
          </a:prstGeom>
          <a:solidFill>
            <a:srgbClr val="00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" name="40 Rectángulo"/>
          <p:cNvSpPr/>
          <p:nvPr/>
        </p:nvSpPr>
        <p:spPr>
          <a:xfrm>
            <a:off x="0" y="4664539"/>
            <a:ext cx="5436096" cy="367762"/>
          </a:xfrm>
          <a:prstGeom prst="rect">
            <a:avLst/>
          </a:prstGeom>
          <a:solidFill>
            <a:srgbClr val="FFFFFF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8" name="30 Cheurón"/>
          <p:cNvSpPr/>
          <p:nvPr/>
        </p:nvSpPr>
        <p:spPr>
          <a:xfrm>
            <a:off x="5220072" y="4734478"/>
            <a:ext cx="144016" cy="251024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9" name="TextBox 18"/>
          <p:cNvSpPr txBox="1"/>
          <p:nvPr/>
        </p:nvSpPr>
        <p:spPr>
          <a:xfrm>
            <a:off x="5565254" y="5070046"/>
            <a:ext cx="2997720" cy="2162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defRPr sz="1400">
                <a:solidFill>
                  <a:srgbClr val="D2808C"/>
                </a:solidFill>
                <a:latin typeface="+mj-lt"/>
                <a:cs typeface="Tahoma"/>
              </a:defRPr>
            </a:lvl1pPr>
          </a:lstStyle>
          <a:p>
            <a:r>
              <a:rPr lang="pt-BR" dirty="0" smtClean="0">
                <a:solidFill>
                  <a:schemeClr val="bg1"/>
                </a:solidFill>
              </a:rPr>
              <a:t>03. Análise dos Resultados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2" name="TextBox 18"/>
          <p:cNvSpPr txBox="1"/>
          <p:nvPr/>
        </p:nvSpPr>
        <p:spPr>
          <a:xfrm>
            <a:off x="5560907" y="4421663"/>
            <a:ext cx="3583093" cy="2162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pt-BR" sz="1400" dirty="0" smtClean="0">
                <a:solidFill>
                  <a:schemeClr val="bg1"/>
                </a:solidFill>
                <a:latin typeface="+mj-lt"/>
                <a:cs typeface="Tahoma"/>
              </a:rPr>
              <a:t>01. Revisão bibliográfica</a:t>
            </a:r>
          </a:p>
        </p:txBody>
      </p:sp>
      <p:sp>
        <p:nvSpPr>
          <p:cNvPr id="13" name="TextBox 18"/>
          <p:cNvSpPr txBox="1"/>
          <p:nvPr/>
        </p:nvSpPr>
        <p:spPr>
          <a:xfrm>
            <a:off x="5567342" y="4737525"/>
            <a:ext cx="1833583" cy="20905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pt-BR" sz="1400" dirty="0" smtClean="0">
                <a:solidFill>
                  <a:schemeClr val="bg1"/>
                </a:solidFill>
                <a:latin typeface="+mj-lt"/>
                <a:cs typeface="Tahoma"/>
              </a:rPr>
              <a:t>02. Metodologia</a:t>
            </a:r>
          </a:p>
        </p:txBody>
      </p:sp>
      <p:sp>
        <p:nvSpPr>
          <p:cNvPr id="14" name="TextBox 10"/>
          <p:cNvSpPr txBox="1"/>
          <p:nvPr/>
        </p:nvSpPr>
        <p:spPr>
          <a:xfrm>
            <a:off x="214282" y="1428736"/>
            <a:ext cx="1017171" cy="85725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6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Tahoma"/>
              </a:rPr>
              <a:t>02</a:t>
            </a:r>
          </a:p>
        </p:txBody>
      </p:sp>
      <p:sp>
        <p:nvSpPr>
          <p:cNvPr id="15" name="TextBox 11"/>
          <p:cNvSpPr txBox="1"/>
          <p:nvPr/>
        </p:nvSpPr>
        <p:spPr>
          <a:xfrm>
            <a:off x="1214414" y="1785926"/>
            <a:ext cx="7556108" cy="42862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3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cs typeface="Tahoma"/>
              </a:rPr>
              <a:t>Metodologia</a:t>
            </a:r>
            <a:endParaRPr lang="en-US" sz="3000" b="1" dirty="0">
              <a:solidFill>
                <a:schemeClr val="tx1">
                  <a:lumMod val="85000"/>
                  <a:lumOff val="15000"/>
                </a:schemeClr>
              </a:solidFill>
              <a:latin typeface="Tahoma"/>
              <a:cs typeface="Tahoma"/>
            </a:endParaRPr>
          </a:p>
        </p:txBody>
      </p:sp>
      <p:sp>
        <p:nvSpPr>
          <p:cNvPr id="16" name="TextBox 18"/>
          <p:cNvSpPr txBox="1"/>
          <p:nvPr/>
        </p:nvSpPr>
        <p:spPr>
          <a:xfrm>
            <a:off x="5574808" y="5357826"/>
            <a:ext cx="2997720" cy="2162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defRPr sz="1400">
                <a:solidFill>
                  <a:srgbClr val="D2808C"/>
                </a:solidFill>
                <a:latin typeface="+mj-lt"/>
                <a:cs typeface="Tahoma"/>
              </a:defRPr>
            </a:lvl1pPr>
          </a:lstStyle>
          <a:p>
            <a:r>
              <a:rPr lang="pt-BR" dirty="0" smtClean="0">
                <a:solidFill>
                  <a:schemeClr val="bg1"/>
                </a:solidFill>
              </a:rPr>
              <a:t>04. Conclusão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0" y="980728"/>
            <a:ext cx="4643438" cy="1938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112838" y="379066"/>
            <a:ext cx="2962862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Foco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do </a:t>
            </a: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Estudo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2428892"/>
          </a:xfrm>
        </p:spPr>
        <p:txBody>
          <a:bodyPr>
            <a:normAutofit/>
          </a:bodyPr>
          <a:lstStyle/>
          <a:p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O estudo foi realizado para os municípios de </a:t>
            </a:r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São Fidélis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e </a:t>
            </a:r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São João da Barra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, juntamente com a comunidade de pescadores afetados pelo acidente.</a:t>
            </a:r>
          </a:p>
        </p:txBody>
      </p:sp>
      <p:cxnSp>
        <p:nvCxnSpPr>
          <p:cNvPr id="9" name="Conector reto 8"/>
          <p:cNvCxnSpPr/>
          <p:nvPr/>
        </p:nvCxnSpPr>
        <p:spPr>
          <a:xfrm>
            <a:off x="0" y="4214243"/>
            <a:ext cx="4786314" cy="575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1180631" y="3612581"/>
            <a:ext cx="3094117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Coleta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de dados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Espaço Reservado para Conteúdo 2"/>
          <p:cNvSpPr txBox="1">
            <a:spLocks/>
          </p:cNvSpPr>
          <p:nvPr/>
        </p:nvSpPr>
        <p:spPr>
          <a:xfrm>
            <a:off x="-32" y="4357694"/>
            <a:ext cx="9144000" cy="2143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Tahoma" pitchFamily="34" charset="0"/>
                <a:cs typeface="Tahoma" pitchFamily="34" charset="0"/>
              </a:rPr>
              <a:t>Questionário</a:t>
            </a:r>
            <a:r>
              <a:rPr kumimoji="0" lang="pt-B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Tahoma" pitchFamily="34" charset="0"/>
                <a:cs typeface="Tahoma" pitchFamily="34" charset="0"/>
              </a:rPr>
              <a:t> estruturado para</a:t>
            </a:r>
            <a:r>
              <a:rPr kumimoji="0" lang="pt-BR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Tahoma" pitchFamily="34" charset="0"/>
                <a:cs typeface="Tahoma" pitchFamily="34" charset="0"/>
              </a:rPr>
              <a:t> obter informações sobre a vida dos pescadores antes e após o desastre;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BR" sz="3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Amostra de </a:t>
            </a:r>
            <a:r>
              <a:rPr lang="pt-BR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131 pescadores</a:t>
            </a:r>
            <a:r>
              <a:rPr lang="pt-BR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.</a:t>
            </a:r>
            <a:endParaRPr kumimoji="0" lang="pt-BR" sz="3000" b="0" i="0" u="none" strike="noStrike" kern="1200" cap="none" spc="0" normalizeH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Tahoma" pitchFamily="34" charset="0"/>
              <a:cs typeface="Tahom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3200" b="0" i="0" u="none" strike="noStrike" kern="1200" cap="none" spc="0" normalizeH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mapa_guilherme\Mapa_final_popea.jpg"/>
          <p:cNvPicPr>
            <a:picLocks noChangeAspect="1" noChangeArrowheads="1"/>
          </p:cNvPicPr>
          <p:nvPr/>
        </p:nvPicPr>
        <p:blipFill>
          <a:blip r:embed="rId2" cstate="print"/>
          <a:srcRect b="8838"/>
          <a:stretch>
            <a:fillRect/>
          </a:stretch>
        </p:blipFill>
        <p:spPr bwMode="auto">
          <a:xfrm>
            <a:off x="0" y="606093"/>
            <a:ext cx="9144000" cy="58947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1496</TotalTime>
  <Words>664</Words>
  <Application>Microsoft Office PowerPoint</Application>
  <PresentationFormat>Apresentação na tela (4:3)</PresentationFormat>
  <Paragraphs>98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Tema do Office</vt:lpstr>
      <vt:lpstr>Avaliação Longitudinal das Consequências Sócio-Ambientais do Acidente da Cataguases Papel sobre duas Comunidades de Pescadores no Vale Inferior do Rio Paraíba do Sul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Avaliação Longitudinal das Consequências Sócio-Ambientais do Acidente da Cataguases Papel sobre duas Comunidades de Pescadores no Vale Inferior do Rio Paraíba do Sul</dc:title>
  <dc:creator>Guilherme</dc:creator>
  <cp:lastModifiedBy>Guilherme</cp:lastModifiedBy>
  <cp:revision>93</cp:revision>
  <dcterms:created xsi:type="dcterms:W3CDTF">2017-08-06T10:53:10Z</dcterms:created>
  <dcterms:modified xsi:type="dcterms:W3CDTF">2017-08-21T12:09:37Z</dcterms:modified>
</cp:coreProperties>
</file>