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0" r:id="rId5"/>
    <p:sldId id="271" r:id="rId6"/>
    <p:sldId id="262" r:id="rId7"/>
    <p:sldId id="272" r:id="rId8"/>
    <p:sldId id="266" r:id="rId9"/>
    <p:sldId id="267" r:id="rId10"/>
    <p:sldId id="273" r:id="rId11"/>
    <p:sldId id="274" r:id="rId12"/>
    <p:sldId id="275" r:id="rId13"/>
    <p:sldId id="276" r:id="rId14"/>
    <p:sldId id="269" r:id="rId15"/>
    <p:sldId id="268" r:id="rId1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80" d="100"/>
          <a:sy n="80" d="100"/>
        </p:scale>
        <p:origin x="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C03D02-CA36-4C5E-84ED-CBDA01A81065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BBB16726-5CA7-40E8-87CF-191AA39B02EB}" type="pres">
      <dgm:prSet presAssocID="{E7C03D02-CA36-4C5E-84ED-CBDA01A81065}" presName="linearFlow" presStyleCnt="0">
        <dgm:presLayoutVars>
          <dgm:resizeHandles val="exact"/>
        </dgm:presLayoutVars>
      </dgm:prSet>
      <dgm:spPr/>
    </dgm:pt>
  </dgm:ptLst>
  <dgm:cxnLst>
    <dgm:cxn modelId="{C59E1434-0832-452D-BCED-B13BC952B10C}" type="presOf" srcId="{E7C03D02-CA36-4C5E-84ED-CBDA01A81065}" destId="{BBB16726-5CA7-40E8-87CF-191AA39B02EB}" srcOrd="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7C03D02-CA36-4C5E-84ED-CBDA01A81065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BBB16726-5CA7-40E8-87CF-191AA39B02EB}" type="pres">
      <dgm:prSet presAssocID="{E7C03D02-CA36-4C5E-84ED-CBDA01A81065}" presName="linearFlow" presStyleCnt="0">
        <dgm:presLayoutVars>
          <dgm:resizeHandles val="exact"/>
        </dgm:presLayoutVars>
      </dgm:prSet>
      <dgm:spPr/>
    </dgm:pt>
  </dgm:ptLst>
  <dgm:cxnLst>
    <dgm:cxn modelId="{283B7570-B478-4798-8D4D-3FC2B88E886E}" type="presOf" srcId="{E7C03D02-CA36-4C5E-84ED-CBDA01A81065}" destId="{BBB16726-5CA7-40E8-87CF-191AA39B02EB}" srcOrd="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E2EB7-52D9-48AB-B218-39B79703B2ED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54B24-054E-4D15-8069-4D59F864303A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4328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E2EB7-52D9-48AB-B218-39B79703B2ED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54B24-054E-4D15-8069-4D59F864303A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9862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E2EB7-52D9-48AB-B218-39B79703B2ED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54B24-054E-4D15-8069-4D59F864303A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9545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E2EB7-52D9-48AB-B218-39B79703B2ED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54B24-054E-4D15-8069-4D59F864303A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3664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E2EB7-52D9-48AB-B218-39B79703B2ED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54B24-054E-4D15-8069-4D59F864303A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6476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E2EB7-52D9-48AB-B218-39B79703B2ED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54B24-054E-4D15-8069-4D59F864303A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4551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E2EB7-52D9-48AB-B218-39B79703B2ED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54B24-054E-4D15-8069-4D59F864303A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0108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E2EB7-52D9-48AB-B218-39B79703B2ED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54B24-054E-4D15-8069-4D59F864303A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9897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E2EB7-52D9-48AB-B218-39B79703B2ED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54B24-054E-4D15-8069-4D59F864303A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0369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E2EB7-52D9-48AB-B218-39B79703B2ED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54B24-054E-4D15-8069-4D59F864303A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1796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E2EB7-52D9-48AB-B218-39B79703B2ED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54B24-054E-4D15-8069-4D59F864303A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5488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BE2EB7-52D9-48AB-B218-39B79703B2ED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54B24-054E-4D15-8069-4D59F864303A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0983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4" y="5624440"/>
            <a:ext cx="12191999" cy="123355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SER-457-3: População Espaço e Ambiente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pt-BR" dirty="0" smtClean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pt-BR" dirty="0" smtClean="0"/>
              <a:t>Aluna: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pt-BR" sz="2000" dirty="0" smtClean="0"/>
              <a:t>Tatiana Kolodin Ferrari</a:t>
            </a:r>
            <a:endParaRPr lang="pt-BR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664" y="0"/>
            <a:ext cx="12191336" cy="160043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pt-BR" dirty="0"/>
          </a:p>
          <a:p>
            <a:pPr algn="ctr"/>
            <a:r>
              <a:rPr lang="en-US" dirty="0"/>
              <a:t> </a:t>
            </a:r>
            <a:r>
              <a:rPr lang="pt-BR" sz="4000" b="1" dirty="0"/>
              <a:t>ACESSIBILIDADE E A ESCOLHA LOCACIONAL </a:t>
            </a:r>
            <a:endParaRPr lang="pt-BR" sz="4000" b="1" dirty="0" smtClean="0"/>
          </a:p>
          <a:p>
            <a:pPr algn="ctr"/>
            <a:r>
              <a:rPr lang="pt-BR" sz="4000" b="1" dirty="0" smtClean="0"/>
              <a:t>DOS </a:t>
            </a:r>
            <a:r>
              <a:rPr lang="pt-BR" sz="4000" b="1" dirty="0"/>
              <a:t>ARRANJOS FAMILIARES</a:t>
            </a:r>
            <a:endParaRPr lang="pt-BR" sz="4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4312" y="2211871"/>
            <a:ext cx="2486025" cy="11620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9957" y="3050856"/>
            <a:ext cx="1476375" cy="11525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94607" y="1966994"/>
            <a:ext cx="581025" cy="11906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039" y="3903868"/>
            <a:ext cx="581025" cy="11906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90934" y="1711285"/>
            <a:ext cx="581025" cy="11906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52696" y="3636643"/>
            <a:ext cx="561975" cy="113347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34357" y="5536727"/>
            <a:ext cx="561975" cy="113347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60809" y="1659421"/>
            <a:ext cx="561975" cy="113347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05352" y="4280767"/>
            <a:ext cx="1838325" cy="11430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97653" y="4076000"/>
            <a:ext cx="1733550" cy="104775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62689" y="5582237"/>
            <a:ext cx="561975" cy="113347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324146" y="5624440"/>
            <a:ext cx="781050" cy="10287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401713" y="5517109"/>
            <a:ext cx="2514600" cy="112395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138596" y="5919715"/>
            <a:ext cx="209550" cy="43815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4677" y="2002982"/>
            <a:ext cx="1476375" cy="115252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0119" y="3705313"/>
            <a:ext cx="2486025" cy="116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167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Mestrado\Pop Sociedade e Meio Ambiente\Dados_trabalho\Mapas\unipessoal.jpe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225" y="1246174"/>
            <a:ext cx="12841708" cy="609787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785" y="150440"/>
            <a:ext cx="10515600" cy="1325563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pt-BR" dirty="0" smtClean="0"/>
              <a:t>Resultados: Arranjo Unipessoal</a:t>
            </a:r>
            <a:endParaRPr lang="pt-BR" dirty="0"/>
          </a:p>
        </p:txBody>
      </p:sp>
      <p:sp>
        <p:nvSpPr>
          <p:cNvPr id="6" name="Rectangle 5"/>
          <p:cNvSpPr/>
          <p:nvPr/>
        </p:nvSpPr>
        <p:spPr>
          <a:xfrm>
            <a:off x="742785" y="1709531"/>
            <a:ext cx="94030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>
                <a:solidFill>
                  <a:srgbClr val="00000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Mapa </a:t>
            </a:r>
            <a:r>
              <a:rPr lang="pt-BR" dirty="0" smtClean="0">
                <a:solidFill>
                  <a:srgbClr val="00000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 </a:t>
            </a:r>
            <a:r>
              <a:rPr lang="pt-BR" dirty="0">
                <a:solidFill>
                  <a:srgbClr val="00000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Mapa da distribuição percentual do arranjo </a:t>
            </a:r>
            <a:r>
              <a:rPr lang="pt-BR" dirty="0" smtClean="0">
                <a:solidFill>
                  <a:srgbClr val="00000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Unipessoal sobre </a:t>
            </a:r>
            <a:r>
              <a:rPr lang="pt-BR" dirty="0">
                <a:solidFill>
                  <a:srgbClr val="00000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as áreas de ponderação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39472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:\Mestrado\Pop Sociedade e Meio Ambiente\Dados_trabalho\Mapas\matrimonial.jpe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008" y="1120431"/>
            <a:ext cx="12125739" cy="624972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785" y="150440"/>
            <a:ext cx="10515600" cy="1325563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pt-BR" dirty="0" smtClean="0"/>
              <a:t>Resultados: Arranjo Matrimonial</a:t>
            </a:r>
            <a:endParaRPr lang="pt-BR" dirty="0"/>
          </a:p>
        </p:txBody>
      </p:sp>
      <p:sp>
        <p:nvSpPr>
          <p:cNvPr id="6" name="Rectangle 5"/>
          <p:cNvSpPr/>
          <p:nvPr/>
        </p:nvSpPr>
        <p:spPr>
          <a:xfrm>
            <a:off x="742785" y="1709531"/>
            <a:ext cx="94030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>
                <a:solidFill>
                  <a:srgbClr val="00000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Mapa </a:t>
            </a:r>
            <a:r>
              <a:rPr lang="pt-BR" dirty="0" smtClean="0">
                <a:solidFill>
                  <a:srgbClr val="00000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3 </a:t>
            </a:r>
            <a:r>
              <a:rPr lang="pt-BR" dirty="0">
                <a:solidFill>
                  <a:srgbClr val="00000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Mapa da distribuição percentual do arranjo </a:t>
            </a:r>
            <a:r>
              <a:rPr lang="pt-BR" dirty="0" smtClean="0">
                <a:solidFill>
                  <a:srgbClr val="00000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Matrimonial sobre </a:t>
            </a:r>
            <a:r>
              <a:rPr lang="pt-BR" dirty="0">
                <a:solidFill>
                  <a:srgbClr val="00000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as áreas de ponderação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1138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:\Mestrado\Pop Sociedade e Meio Ambiente\Dados_trabalho\Mapas\monoparentl.jpe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7868" y="1335820"/>
            <a:ext cx="11569148" cy="568518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784" y="150440"/>
            <a:ext cx="10998759" cy="1325563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pt-BR" dirty="0" smtClean="0"/>
              <a:t>Resultados: Arranjo Monoparental</a:t>
            </a:r>
            <a:endParaRPr lang="pt-BR" dirty="0"/>
          </a:p>
        </p:txBody>
      </p:sp>
      <p:sp>
        <p:nvSpPr>
          <p:cNvPr id="6" name="Rectangle 5"/>
          <p:cNvSpPr/>
          <p:nvPr/>
        </p:nvSpPr>
        <p:spPr>
          <a:xfrm>
            <a:off x="742785" y="1709531"/>
            <a:ext cx="94030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>
                <a:solidFill>
                  <a:srgbClr val="00000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Mapa </a:t>
            </a:r>
            <a:r>
              <a:rPr lang="pt-BR" dirty="0" smtClean="0">
                <a:solidFill>
                  <a:srgbClr val="00000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4 </a:t>
            </a:r>
            <a:r>
              <a:rPr lang="pt-BR" dirty="0">
                <a:solidFill>
                  <a:srgbClr val="00000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Mapa da distribuição percentual do arranjo </a:t>
            </a:r>
            <a:r>
              <a:rPr lang="pt-BR" dirty="0" smtClean="0">
                <a:solidFill>
                  <a:srgbClr val="00000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Monoparental sobre </a:t>
            </a:r>
            <a:r>
              <a:rPr lang="pt-BR" dirty="0">
                <a:solidFill>
                  <a:srgbClr val="00000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as áreas de ponderação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86737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785" y="150440"/>
            <a:ext cx="10515600" cy="1325563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pt-BR" dirty="0" smtClean="0"/>
              <a:t>Resultados: Arranjo Composto</a:t>
            </a:r>
            <a:endParaRPr lang="pt-BR" dirty="0"/>
          </a:p>
        </p:txBody>
      </p:sp>
      <p:sp>
        <p:nvSpPr>
          <p:cNvPr id="6" name="Rectangle 5"/>
          <p:cNvSpPr/>
          <p:nvPr/>
        </p:nvSpPr>
        <p:spPr>
          <a:xfrm>
            <a:off x="742785" y="1709531"/>
            <a:ext cx="94030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>
                <a:solidFill>
                  <a:srgbClr val="00000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Mapa 5</a:t>
            </a:r>
            <a:r>
              <a:rPr lang="pt-BR" dirty="0" smtClean="0">
                <a:solidFill>
                  <a:srgbClr val="00000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pt-BR" dirty="0">
                <a:solidFill>
                  <a:srgbClr val="00000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Mapa da distribuição percentual do arranjo </a:t>
            </a:r>
            <a:r>
              <a:rPr lang="pt-BR" dirty="0" smtClean="0">
                <a:solidFill>
                  <a:srgbClr val="00000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Composto sobre </a:t>
            </a:r>
            <a:r>
              <a:rPr lang="pt-BR" dirty="0">
                <a:solidFill>
                  <a:srgbClr val="00000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as áreas de ponderação</a:t>
            </a:r>
            <a:endParaRPr lang="pt-BR" dirty="0"/>
          </a:p>
        </p:txBody>
      </p:sp>
      <p:pic>
        <p:nvPicPr>
          <p:cNvPr id="7" name="Picture 6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38" t="4762" r="29481" b="8284"/>
          <a:stretch/>
        </p:blipFill>
        <p:spPr bwMode="auto">
          <a:xfrm>
            <a:off x="2846566" y="2078863"/>
            <a:ext cx="6135122" cy="46468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515768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02" y="190196"/>
            <a:ext cx="10515600" cy="1325563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pt-BR" dirty="0" smtClean="0"/>
              <a:t>Resultados e Discusão: Deslocamento</a:t>
            </a:r>
            <a:endParaRPr lang="pt-BR" dirty="0"/>
          </a:p>
        </p:txBody>
      </p:sp>
      <p:sp>
        <p:nvSpPr>
          <p:cNvPr id="3" name="TextBox 2"/>
          <p:cNvSpPr txBox="1"/>
          <p:nvPr/>
        </p:nvSpPr>
        <p:spPr>
          <a:xfrm>
            <a:off x="691763" y="1828800"/>
            <a:ext cx="4762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Teste t :   </a:t>
            </a:r>
            <a:endParaRPr lang="pt-BR" sz="24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639" y="1543185"/>
            <a:ext cx="1752600" cy="116205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5866254"/>
              </p:ext>
            </p:extLst>
          </p:nvPr>
        </p:nvGraphicFramePr>
        <p:xfrm>
          <a:off x="3871623" y="1627809"/>
          <a:ext cx="6480974" cy="51397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2978"/>
                <a:gridCol w="779666"/>
                <a:gridCol w="779666"/>
                <a:gridCol w="779666"/>
                <a:gridCol w="779666"/>
                <a:gridCol w="779666"/>
                <a:gridCol w="779666"/>
              </a:tblGrid>
              <a:tr h="226359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Teste t: Viagens a Trabalho dos chefes de família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452718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Tipo de Arranjo Familiar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N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Média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Variância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SE Diff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Student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Prob.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21881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Unipessoal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310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49.082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13.474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0.765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-2.1558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0.0319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22635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Matrimonial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310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50.24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12.909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 dirty="0">
                          <a:effectLst/>
                        </a:rPr>
                        <a:t>0.733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 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 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21881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Unipessoal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310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49.082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13.474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 dirty="0">
                          <a:effectLst/>
                        </a:rPr>
                        <a:t>0.765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-1.608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0.1088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22635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Monoparental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310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50.052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14.976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0.8505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21881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Unipessoal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310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49.082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13.474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0.765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-1.887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0.0601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22635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Nuclear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310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49.993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13.122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0.7453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 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 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21881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Unipessoal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310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49.082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13.474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0.765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-2.5388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0.0116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22635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Composto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310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50.392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13.065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0.742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21881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Matrimonial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310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50.24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12.909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0.733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 dirty="0">
                          <a:effectLst/>
                        </a:rPr>
                        <a:t>0.3542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0.7234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22635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Monoparental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310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50.052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14.976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0.8505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 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21881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Matrimonial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310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50.24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12.909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0.733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0.6516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0.5152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22635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Nuclear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310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49.993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13.122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0.7453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21881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Matrimonial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310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50.24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12.909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0.733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 dirty="0">
                          <a:effectLst/>
                        </a:rPr>
                        <a:t>-0.3214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0.7481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22635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Composto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310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50.392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13.065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0.742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 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 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21881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Monoparental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310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50.052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14.976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0.8505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 dirty="0">
                          <a:effectLst/>
                        </a:rPr>
                        <a:t>0.1339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 dirty="0">
                          <a:effectLst/>
                        </a:rPr>
                        <a:t>0.8936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22635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Nuclear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310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49.993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13.122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0.7453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21881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Monoparental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310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50.052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14.976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0.8505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-0.6833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 dirty="0">
                          <a:effectLst/>
                        </a:rPr>
                        <a:t>0.4949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22635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Composto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310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50.392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13.065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0.742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 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21881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Nuclear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310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49.993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13.122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0.7453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-1.0493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 dirty="0">
                          <a:effectLst/>
                        </a:rPr>
                        <a:t>0.2948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  <a:tr h="22635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Composto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310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50.392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13.065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0.742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 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 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3169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pt-BR" dirty="0" smtClean="0"/>
              <a:t>Conclusão</a:t>
            </a:r>
            <a:endParaRPr lang="pt-BR"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1924216"/>
            <a:ext cx="10439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/>
              <a:t>Neste artigo consideremos a questão de se realmente o arranjo familiar é um fator levado em conta pelos indivíduos ao decidir seu local de residência. </a:t>
            </a:r>
          </a:p>
          <a:p>
            <a:endParaRPr lang="pt-BR" sz="2000" dirty="0"/>
          </a:p>
          <a:p>
            <a:r>
              <a:rPr lang="pt-BR" sz="2000" dirty="0" smtClean="0"/>
              <a:t>Pela análise exploratória obserou-se que existe um padrão de localização dado a estrutura familiar sobre o território de São Paulo</a:t>
            </a:r>
          </a:p>
          <a:p>
            <a:endParaRPr lang="pt-BR" sz="2000" dirty="0"/>
          </a:p>
          <a:p>
            <a:endParaRPr lang="pt-BR" sz="2000" dirty="0" smtClean="0"/>
          </a:p>
          <a:p>
            <a:endParaRPr lang="pt-BR" sz="2000" dirty="0"/>
          </a:p>
          <a:p>
            <a:r>
              <a:rPr lang="pt-BR" sz="2000" dirty="0" smtClean="0"/>
              <a:t>O passo seguinte foi observar se existe diferença significativa no deslocamento tanta entre os grupos quanto intra grupo. </a:t>
            </a:r>
          </a:p>
          <a:p>
            <a:endParaRPr lang="pt-BR" sz="2000" dirty="0"/>
          </a:p>
          <a:p>
            <a:r>
              <a:rPr lang="pt-BR" sz="2000" dirty="0" smtClean="0"/>
              <a:t>Resultados ainda não concluídos.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770037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Origem e Conceito: Acessibilidade</a:t>
            </a:r>
            <a:endParaRPr lang="pt-BR" dirty="0"/>
          </a:p>
        </p:txBody>
      </p:sp>
      <p:sp>
        <p:nvSpPr>
          <p:cNvPr id="3" name="TextBox 2"/>
          <p:cNvSpPr txBox="1"/>
          <p:nvPr/>
        </p:nvSpPr>
        <p:spPr>
          <a:xfrm>
            <a:off x="787179" y="1389836"/>
            <a:ext cx="1070245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2400" dirty="0" smtClean="0"/>
              <a:t>Termo utilizado </a:t>
            </a:r>
            <a:r>
              <a:rPr lang="pt-BR" sz="2400" dirty="0"/>
              <a:t>pela primeira vez na década de 1920 na área de teoria da localização e planejamento econômico </a:t>
            </a:r>
            <a:r>
              <a:rPr lang="pt-BR" sz="2400" dirty="0" smtClean="0"/>
              <a:t>regional (Batty, 2009)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sz="24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2400" dirty="0" smtClean="0"/>
              <a:t>Termo se torna importante a partir dos estudos de planejamento de transportes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sz="24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pt-BR" sz="2400" dirty="0" smtClean="0"/>
              <a:t>Primeira formalização: HANSEN, 1959 – define acessibilidade </a:t>
            </a:r>
            <a:r>
              <a:rPr lang="pt-BR" sz="2400" dirty="0"/>
              <a:t>como o potencial de oportunidades para interação.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sz="2400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sz="2400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sz="2400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sz="2400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pt-BR" sz="2400" dirty="0"/>
          </a:p>
          <a:p>
            <a:endParaRPr lang="pt-BR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695915" y="4240227"/>
            <a:ext cx="109889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“</a:t>
            </a:r>
            <a:r>
              <a:rPr lang="en-US" i="1" dirty="0"/>
              <a:t>accessibility is a measurement of the spatial distribution of activities about a point, adjusted for the ability and the desire of people or firms to overcome spatial separation</a:t>
            </a:r>
            <a:r>
              <a:rPr lang="en-US" dirty="0" smtClean="0"/>
              <a:t>” (HANSEN, 1959)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pt-BR" dirty="0" smtClean="0"/>
              <a:t>                                  Medida de </a:t>
            </a:r>
            <a:r>
              <a:rPr lang="pt-BR" dirty="0"/>
              <a:t>interrelação entre os meios de locomoção e o uso da terra. </a:t>
            </a:r>
          </a:p>
          <a:p>
            <a:endParaRPr lang="en-US" dirty="0" smtClean="0"/>
          </a:p>
          <a:p>
            <a:endParaRPr lang="pt-BR" dirty="0"/>
          </a:p>
        </p:txBody>
      </p:sp>
      <p:sp>
        <p:nvSpPr>
          <p:cNvPr id="13" name="Down Arrow 12"/>
          <p:cNvSpPr/>
          <p:nvPr/>
        </p:nvSpPr>
        <p:spPr>
          <a:xfrm>
            <a:off x="5227455" y="4871405"/>
            <a:ext cx="671639" cy="68782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6541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pt-BR" dirty="0" smtClean="0"/>
              <a:t>Acessibilidade</a:t>
            </a:r>
            <a:endParaRPr lang="pt-BR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1860605"/>
            <a:ext cx="4041297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  <a:p>
            <a:pPr marL="285750" indent="-285750">
              <a:buFontTx/>
              <a:buChar char="-"/>
            </a:pPr>
            <a:r>
              <a:rPr lang="en-US" sz="2000" b="1" dirty="0"/>
              <a:t>A</a:t>
            </a:r>
            <a:r>
              <a:rPr lang="pt-BR" sz="2000" dirty="0" smtClean="0"/>
              <a:t>bordagem </a:t>
            </a:r>
            <a:r>
              <a:rPr lang="pt-BR" sz="2000" dirty="0"/>
              <a:t>baseada nas atividades (place-based)</a:t>
            </a:r>
            <a:endParaRPr lang="en-US" sz="2000" b="1" dirty="0" smtClean="0"/>
          </a:p>
          <a:p>
            <a:endParaRPr lang="en-US" sz="2000" dirty="0" smtClean="0"/>
          </a:p>
          <a:p>
            <a:pPr marL="285750" indent="-285750">
              <a:buFontTx/>
              <a:buChar char="-"/>
            </a:pPr>
            <a:r>
              <a:rPr lang="pt-BR" sz="2000" dirty="0" smtClean="0"/>
              <a:t>Características </a:t>
            </a:r>
            <a:r>
              <a:rPr lang="pt-BR" sz="2000" dirty="0"/>
              <a:t>individuais também geram grande influência sobre as decisões de locomoção e uso do espaço </a:t>
            </a:r>
            <a:r>
              <a:rPr lang="pt-BR" sz="2000" dirty="0" smtClean="0"/>
              <a:t>urbano;</a:t>
            </a:r>
          </a:p>
          <a:p>
            <a:pPr marL="285750" indent="-285750">
              <a:buFontTx/>
              <a:buChar char="-"/>
            </a:pPr>
            <a:endParaRPr lang="pt-BR" sz="2000" dirty="0"/>
          </a:p>
          <a:p>
            <a:pPr marL="285750" indent="-285750">
              <a:buFontTx/>
              <a:buChar char="-"/>
            </a:pPr>
            <a:r>
              <a:rPr lang="pt-BR" sz="2000" dirty="0"/>
              <a:t>I</a:t>
            </a:r>
            <a:r>
              <a:rPr lang="pt-BR" sz="2000" dirty="0" smtClean="0"/>
              <a:t>mpedimentos </a:t>
            </a:r>
            <a:r>
              <a:rPr lang="pt-BR" sz="2000" dirty="0"/>
              <a:t>em relação ao tempo </a:t>
            </a:r>
            <a:r>
              <a:rPr lang="pt-BR" sz="2000" dirty="0" smtClean="0"/>
              <a:t>– (</a:t>
            </a:r>
            <a:r>
              <a:rPr lang="pt-BR" sz="2000" dirty="0"/>
              <a:t>space-time prism (STP</a:t>
            </a:r>
            <a:r>
              <a:rPr lang="pt-BR" sz="2000" dirty="0" smtClean="0"/>
              <a:t>), MILLER)</a:t>
            </a:r>
          </a:p>
          <a:p>
            <a:pPr marL="285750" indent="-285750">
              <a:buFontTx/>
              <a:buChar char="-"/>
            </a:pPr>
            <a:endParaRPr lang="pt-BR" sz="2000" dirty="0"/>
          </a:p>
          <a:p>
            <a:pPr marL="285750" indent="-285750">
              <a:buFontTx/>
              <a:buChar char="-"/>
            </a:pPr>
            <a:r>
              <a:rPr lang="pt-BR" sz="2000" dirty="0"/>
              <a:t>T</a:t>
            </a:r>
            <a:r>
              <a:rPr lang="pt-BR" sz="2000" dirty="0" smtClean="0"/>
              <a:t>ecnologias </a:t>
            </a:r>
            <a:r>
              <a:rPr lang="pt-BR" sz="2000" dirty="0"/>
              <a:t>da informação </a:t>
            </a:r>
            <a:endParaRPr lang="en-US" sz="2000" dirty="0" smtClean="0"/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7" name="Text Box 3"/>
          <p:cNvSpPr txBox="1"/>
          <p:nvPr/>
        </p:nvSpPr>
        <p:spPr>
          <a:xfrm>
            <a:off x="7630789" y="3819442"/>
            <a:ext cx="1901629" cy="503376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b="1" dirty="0">
                <a:solidFill>
                  <a:srgbClr val="00000A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Acessibilidade</a:t>
            </a:r>
            <a:endParaRPr lang="pt-BR" dirty="0">
              <a:solidFill>
                <a:srgbClr val="00000A"/>
              </a:solidFill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Left Arrow 14"/>
          <p:cNvSpPr/>
          <p:nvPr/>
        </p:nvSpPr>
        <p:spPr>
          <a:xfrm>
            <a:off x="7056255" y="4071130"/>
            <a:ext cx="574534" cy="17846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0255" y="2366155"/>
            <a:ext cx="2286000" cy="34099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7411" y="1793039"/>
            <a:ext cx="2743200" cy="962025"/>
          </a:xfrm>
          <a:prstGeom prst="rect">
            <a:avLst/>
          </a:prstGeom>
        </p:spPr>
      </p:pic>
      <p:sp>
        <p:nvSpPr>
          <p:cNvPr id="6" name="Up Arrow 5"/>
          <p:cNvSpPr/>
          <p:nvPr/>
        </p:nvSpPr>
        <p:spPr>
          <a:xfrm>
            <a:off x="8277308" y="2854518"/>
            <a:ext cx="304295" cy="95067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49700" y="2594755"/>
            <a:ext cx="2028825" cy="3181350"/>
          </a:xfrm>
          <a:prstGeom prst="rect">
            <a:avLst/>
          </a:prstGeom>
        </p:spPr>
      </p:pic>
      <p:sp>
        <p:nvSpPr>
          <p:cNvPr id="13" name="Right Arrow 12"/>
          <p:cNvSpPr/>
          <p:nvPr/>
        </p:nvSpPr>
        <p:spPr>
          <a:xfrm>
            <a:off x="9532418" y="3975652"/>
            <a:ext cx="517282" cy="273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29053" y="5328430"/>
            <a:ext cx="2705100" cy="895350"/>
          </a:xfrm>
          <a:prstGeom prst="rect">
            <a:avLst/>
          </a:prstGeom>
        </p:spPr>
      </p:pic>
      <p:sp>
        <p:nvSpPr>
          <p:cNvPr id="17" name="Down Arrow 16"/>
          <p:cNvSpPr/>
          <p:nvPr/>
        </p:nvSpPr>
        <p:spPr>
          <a:xfrm>
            <a:off x="8285795" y="4322817"/>
            <a:ext cx="287319" cy="10056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2597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6" grpId="0" animBg="1"/>
      <p:bldP spid="13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pt-BR" dirty="0" smtClean="0"/>
              <a:t>COMPONENTE USO DA TERRA</a:t>
            </a:r>
            <a:endParaRPr lang="pt-BR" dirty="0"/>
          </a:p>
        </p:txBody>
      </p:sp>
      <p:sp>
        <p:nvSpPr>
          <p:cNvPr id="4" name="TextBox 3"/>
          <p:cNvSpPr txBox="1"/>
          <p:nvPr/>
        </p:nvSpPr>
        <p:spPr>
          <a:xfrm>
            <a:off x="930584" y="1958273"/>
            <a:ext cx="966998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/>
              <a:t>Dividimos </a:t>
            </a:r>
            <a:r>
              <a:rPr lang="pt-BR" sz="2000" dirty="0"/>
              <a:t>a análise do uso da terra em relação a: </a:t>
            </a:r>
            <a:endParaRPr lang="pt-BR" sz="2000" dirty="0" smtClean="0"/>
          </a:p>
          <a:p>
            <a:pPr marL="342900" indent="-342900">
              <a:buAutoNum type="alphaLcParenR"/>
            </a:pPr>
            <a:r>
              <a:rPr lang="pt-BR" sz="2000" dirty="0" smtClean="0"/>
              <a:t>oferta</a:t>
            </a:r>
            <a:r>
              <a:rPr lang="pt-BR" sz="2000" dirty="0"/>
              <a:t>, que se refere a quantidade, qualidade e distribuição espacial da oportunidades; e </a:t>
            </a:r>
            <a:endParaRPr lang="pt-BR" sz="2000" dirty="0" smtClean="0"/>
          </a:p>
          <a:p>
            <a:pPr marL="342900" indent="-342900">
              <a:buAutoNum type="alphaLcParenR"/>
            </a:pPr>
            <a:r>
              <a:rPr lang="pt-BR" sz="2000" dirty="0" smtClean="0"/>
              <a:t>demanda</a:t>
            </a:r>
            <a:r>
              <a:rPr lang="pt-BR" sz="2000" dirty="0"/>
              <a:t>, referente a localização dos indivíduos, que geram o local de origem da demanda a alguma oportunidade.</a:t>
            </a:r>
          </a:p>
          <a:p>
            <a:endParaRPr lang="pt-BR" dirty="0"/>
          </a:p>
        </p:txBody>
      </p:sp>
      <p:sp>
        <p:nvSpPr>
          <p:cNvPr id="5" name="TextBox 4"/>
          <p:cNvSpPr txBox="1"/>
          <p:nvPr/>
        </p:nvSpPr>
        <p:spPr>
          <a:xfrm>
            <a:off x="730980" y="3981282"/>
            <a:ext cx="1073003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NETE TRABALHO O FOCO ESTÁ NA “DEMANDA”</a:t>
            </a:r>
          </a:p>
          <a:p>
            <a:endParaRPr lang="pt-BR" sz="2800" dirty="0"/>
          </a:p>
          <a:p>
            <a:r>
              <a:rPr lang="pt-BR" sz="2800" dirty="0" smtClean="0"/>
              <a:t>PERGUNTA: COMO OS INDIVÍDUOS ESCOLHEM A SUA LOCALIZAÇÃO?</a:t>
            </a:r>
          </a:p>
          <a:p>
            <a:r>
              <a:rPr lang="pt-BR" sz="2800" dirty="0"/>
              <a:t> </a:t>
            </a:r>
            <a:r>
              <a:rPr lang="pt-BR" sz="2800" dirty="0" smtClean="0"/>
              <a:t>                    COMO AS FAMÍLIAS ESCOLHEM SEU LOCAL DE RESIDÊNCIA?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697797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pt-BR" dirty="0" smtClean="0"/>
              <a:t>Localização e Característica da Demanda</a:t>
            </a:r>
            <a:endParaRPr lang="pt-BR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2242268"/>
            <a:ext cx="891805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pt-BR" dirty="0" smtClean="0"/>
              <a:t>Teoria Econômica de Maximização da Utilidade</a:t>
            </a:r>
          </a:p>
          <a:p>
            <a:pPr marL="285750" indent="-285750">
              <a:buFontTx/>
              <a:buChar char="-"/>
            </a:pPr>
            <a:endParaRPr lang="pt-BR" dirty="0"/>
          </a:p>
          <a:p>
            <a:pPr marL="285750" indent="-285750">
              <a:buFontTx/>
              <a:buChar char="-"/>
            </a:pPr>
            <a:r>
              <a:rPr lang="pt-BR" dirty="0" smtClean="0"/>
              <a:t>Outro fatores importantes.</a:t>
            </a:r>
          </a:p>
          <a:p>
            <a:pPr marL="285750" indent="-285750">
              <a:buFontTx/>
              <a:buChar char="-"/>
            </a:pPr>
            <a:endParaRPr lang="pt-BR" dirty="0"/>
          </a:p>
          <a:p>
            <a:pPr marL="285750" indent="-285750">
              <a:buFontTx/>
              <a:buChar char="-"/>
            </a:pPr>
            <a:endParaRPr lang="pt-BR" dirty="0" smtClean="0"/>
          </a:p>
          <a:p>
            <a:pPr marL="285750" indent="-285750">
              <a:buFontTx/>
              <a:buChar char="-"/>
            </a:pPr>
            <a:r>
              <a:rPr lang="pt-BR" dirty="0"/>
              <a:t>C</a:t>
            </a:r>
            <a:r>
              <a:rPr lang="pt-BR" dirty="0" smtClean="0"/>
              <a:t>om </a:t>
            </a:r>
            <a:r>
              <a:rPr lang="pt-BR" dirty="0"/>
              <a:t>base na literatura existente </a:t>
            </a:r>
            <a:r>
              <a:rPr lang="pt-BR" dirty="0" smtClean="0"/>
              <a:t>considerou-se </a:t>
            </a:r>
            <a:r>
              <a:rPr lang="pt-BR" dirty="0"/>
              <a:t>como os principais fatores a influenciar as escolhas pelo local de residência: </a:t>
            </a:r>
            <a:endParaRPr lang="pt-BR" dirty="0" smtClean="0"/>
          </a:p>
          <a:p>
            <a:pPr marL="285750" indent="-285750">
              <a:buFontTx/>
              <a:buChar char="-"/>
            </a:pPr>
            <a:r>
              <a:rPr lang="pt-BR" dirty="0" smtClean="0"/>
              <a:t>o </a:t>
            </a:r>
            <a:r>
              <a:rPr lang="pt-BR" dirty="0"/>
              <a:t>preço da terra, </a:t>
            </a:r>
            <a:endParaRPr lang="pt-BR" dirty="0" smtClean="0"/>
          </a:p>
          <a:p>
            <a:pPr marL="285750" indent="-285750">
              <a:buFontTx/>
              <a:buChar char="-"/>
            </a:pPr>
            <a:r>
              <a:rPr lang="pt-BR" dirty="0" smtClean="0"/>
              <a:t>a </a:t>
            </a:r>
            <a:r>
              <a:rPr lang="pt-BR" dirty="0"/>
              <a:t>acessibilidade, </a:t>
            </a:r>
            <a:endParaRPr lang="pt-BR" dirty="0" smtClean="0"/>
          </a:p>
          <a:p>
            <a:pPr marL="285750" indent="-285750">
              <a:buFontTx/>
              <a:buChar char="-"/>
            </a:pPr>
            <a:r>
              <a:rPr lang="pt-BR" dirty="0" smtClean="0"/>
              <a:t>as </a:t>
            </a:r>
            <a:r>
              <a:rPr lang="pt-BR" dirty="0"/>
              <a:t>amenidades locais, </a:t>
            </a:r>
            <a:endParaRPr lang="pt-BR" dirty="0" smtClean="0"/>
          </a:p>
          <a:p>
            <a:pPr marL="285750" indent="-285750">
              <a:buFontTx/>
              <a:buChar char="-"/>
            </a:pPr>
            <a:r>
              <a:rPr lang="pt-BR" dirty="0" smtClean="0"/>
              <a:t>característica </a:t>
            </a:r>
            <a:r>
              <a:rPr lang="pt-BR" dirty="0"/>
              <a:t>das estruturas residênciais, </a:t>
            </a:r>
            <a:endParaRPr lang="pt-BR" dirty="0" smtClean="0"/>
          </a:p>
          <a:p>
            <a:pPr marL="285750" indent="-285750">
              <a:buFontTx/>
              <a:buChar char="-"/>
            </a:pPr>
            <a:r>
              <a:rPr lang="pt-BR" dirty="0" smtClean="0"/>
              <a:t>vizinhança</a:t>
            </a:r>
            <a:r>
              <a:rPr lang="pt-BR" dirty="0"/>
              <a:t>, </a:t>
            </a:r>
            <a:endParaRPr lang="pt-BR" dirty="0" smtClean="0"/>
          </a:p>
          <a:p>
            <a:pPr marL="285750" indent="-285750">
              <a:buFontTx/>
              <a:buChar char="-"/>
            </a:pPr>
            <a:r>
              <a:rPr lang="pt-BR" dirty="0" smtClean="0"/>
              <a:t>status </a:t>
            </a:r>
            <a:r>
              <a:rPr lang="pt-BR" dirty="0"/>
              <a:t>social e a comunidade </a:t>
            </a:r>
            <a:endParaRPr lang="pt-BR" dirty="0" smtClean="0"/>
          </a:p>
          <a:p>
            <a:pPr marL="285750" indent="-285750">
              <a:buFontTx/>
              <a:buChar char="-"/>
            </a:pPr>
            <a:r>
              <a:rPr lang="pt-BR" dirty="0" smtClean="0"/>
              <a:t>e </a:t>
            </a:r>
            <a:r>
              <a:rPr lang="pt-BR" dirty="0"/>
              <a:t>o arranjo familiar constituído. </a:t>
            </a:r>
            <a:endParaRPr lang="pt-BR" dirty="0" smtClean="0"/>
          </a:p>
          <a:p>
            <a:pPr marL="285750" indent="-285750">
              <a:buFontTx/>
              <a:buChar char="-"/>
            </a:pPr>
            <a:endParaRPr lang="pt-BR" dirty="0"/>
          </a:p>
          <a:p>
            <a:pPr marL="285750" indent="-285750">
              <a:buFontTx/>
              <a:buChar char="-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8565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56854"/>
            <a:ext cx="10515600" cy="889304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pt-BR" dirty="0" smtClean="0"/>
              <a:t>Metodologia</a:t>
            </a:r>
            <a:endParaRPr lang="pt-B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2843" y="1183456"/>
            <a:ext cx="5157787" cy="823912"/>
          </a:xfrm>
        </p:spPr>
        <p:txBody>
          <a:bodyPr>
            <a:normAutofit/>
          </a:bodyPr>
          <a:lstStyle/>
          <a:p>
            <a:r>
              <a:rPr lang="pt-BR" dirty="0" smtClean="0"/>
              <a:t>Caracterização dos Arranjos Familiares</a:t>
            </a:r>
            <a:endParaRPr lang="pt-BR" dirty="0"/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099372894"/>
              </p:ext>
            </p:extLst>
          </p:nvPr>
        </p:nvGraphicFramePr>
        <p:xfrm>
          <a:off x="6922214" y="2167990"/>
          <a:ext cx="5183188" cy="4144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677893" y="2686623"/>
            <a:ext cx="607221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t-B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pt-B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1091443" y="362834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5161718"/>
              </p:ext>
            </p:extLst>
          </p:nvPr>
        </p:nvGraphicFramePr>
        <p:xfrm>
          <a:off x="922351" y="2037895"/>
          <a:ext cx="9962983" cy="41255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50913"/>
                <a:gridCol w="2002246"/>
                <a:gridCol w="1712765"/>
                <a:gridCol w="1761011"/>
                <a:gridCol w="3136048"/>
              </a:tblGrid>
              <a:tr h="9734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Posição na Família</a:t>
                      </a:r>
                      <a:endParaRPr lang="pt-BR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Cônjuge ou Companheiro</a:t>
                      </a:r>
                      <a:endParaRPr lang="pt-BR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Filho</a:t>
                      </a:r>
                      <a:endParaRPr lang="pt-BR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Demais Parentes</a:t>
                      </a:r>
                      <a:endParaRPr lang="pt-BR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Arranjo Familiar Resultante</a:t>
                      </a:r>
                      <a:endParaRPr lang="pt-BR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</a:tr>
              <a:tr h="4480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Chefe</a:t>
                      </a:r>
                      <a:endParaRPr lang="pt-BR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 </a:t>
                      </a:r>
                      <a:endParaRPr lang="pt-BR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 </a:t>
                      </a:r>
                      <a:endParaRPr lang="pt-BR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 </a:t>
                      </a:r>
                      <a:endParaRPr lang="pt-BR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Unipessoal</a:t>
                      </a:r>
                      <a:endParaRPr lang="pt-BR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</a:tr>
              <a:tr h="4480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Chefe</a:t>
                      </a:r>
                      <a:endParaRPr lang="pt-BR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x</a:t>
                      </a:r>
                      <a:endParaRPr lang="pt-BR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 </a:t>
                      </a:r>
                      <a:endParaRPr lang="pt-BR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 </a:t>
                      </a:r>
                      <a:endParaRPr lang="pt-BR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Matrimonial</a:t>
                      </a:r>
                      <a:endParaRPr lang="pt-BR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</a:tr>
              <a:tr h="4480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Chefe</a:t>
                      </a:r>
                      <a:endParaRPr lang="pt-BR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x</a:t>
                      </a:r>
                      <a:endParaRPr lang="pt-BR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x</a:t>
                      </a:r>
                      <a:endParaRPr lang="pt-BR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 </a:t>
                      </a:r>
                      <a:endParaRPr lang="pt-BR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Nuclear</a:t>
                      </a:r>
                      <a:endParaRPr lang="pt-BR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</a:tr>
              <a:tr h="4480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Chefe</a:t>
                      </a:r>
                      <a:endParaRPr lang="pt-BR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x</a:t>
                      </a:r>
                      <a:endParaRPr lang="pt-BR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x</a:t>
                      </a:r>
                      <a:endParaRPr lang="pt-BR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x</a:t>
                      </a:r>
                      <a:endParaRPr lang="pt-BR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Composta ou anaparental</a:t>
                      </a:r>
                      <a:endParaRPr lang="pt-BR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</a:tr>
              <a:tr h="4480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Chefe</a:t>
                      </a:r>
                      <a:endParaRPr lang="pt-BR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x</a:t>
                      </a:r>
                      <a:endParaRPr lang="pt-BR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 </a:t>
                      </a:r>
                      <a:endParaRPr lang="pt-BR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x</a:t>
                      </a:r>
                      <a:endParaRPr lang="pt-BR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Composta ou anaparental</a:t>
                      </a:r>
                      <a:endParaRPr lang="pt-BR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</a:tr>
              <a:tr h="4480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Chefe</a:t>
                      </a:r>
                      <a:endParaRPr lang="pt-BR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 </a:t>
                      </a:r>
                      <a:endParaRPr lang="pt-BR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x</a:t>
                      </a:r>
                      <a:endParaRPr lang="pt-BR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 </a:t>
                      </a:r>
                      <a:endParaRPr lang="pt-BR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Monoparental</a:t>
                      </a:r>
                      <a:endParaRPr lang="pt-BR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</a:tr>
              <a:tr h="4635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Chefe</a:t>
                      </a:r>
                      <a:endParaRPr lang="pt-BR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 </a:t>
                      </a:r>
                      <a:endParaRPr lang="pt-BR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x</a:t>
                      </a:r>
                      <a:endParaRPr lang="pt-BR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x</a:t>
                      </a:r>
                      <a:endParaRPr lang="pt-BR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Composta ou anaparental</a:t>
                      </a:r>
                      <a:endParaRPr lang="pt-BR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362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56854"/>
            <a:ext cx="10515600" cy="889304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pt-BR" dirty="0" smtClean="0"/>
              <a:t>Metodologia</a:t>
            </a:r>
            <a:endParaRPr lang="pt-B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2843" y="1183456"/>
            <a:ext cx="5157787" cy="823912"/>
          </a:xfrm>
        </p:spPr>
        <p:txBody>
          <a:bodyPr>
            <a:normAutofit/>
          </a:bodyPr>
          <a:lstStyle/>
          <a:p>
            <a:r>
              <a:rPr lang="pt-BR" dirty="0" smtClean="0"/>
              <a:t>Base de Dados</a:t>
            </a:r>
            <a:endParaRPr lang="pt-BR" dirty="0"/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sz="quarter" idx="4"/>
            <p:extLst/>
          </p:nvPr>
        </p:nvGraphicFramePr>
        <p:xfrm>
          <a:off x="6922214" y="2167990"/>
          <a:ext cx="5183188" cy="4144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677893" y="2686623"/>
            <a:ext cx="607221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pt-B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pt-B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1091443" y="362834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4" name="TextBox 3"/>
          <p:cNvSpPr txBox="1"/>
          <p:nvPr/>
        </p:nvSpPr>
        <p:spPr>
          <a:xfrm>
            <a:off x="1017767" y="2007368"/>
            <a:ext cx="715617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pt-BR" sz="2400" dirty="0" smtClean="0"/>
              <a:t>Microdados do Censo Demográfico, 2010:</a:t>
            </a:r>
          </a:p>
          <a:p>
            <a:pPr marL="285750" indent="-285750">
              <a:buFontTx/>
              <a:buChar char="-"/>
            </a:pPr>
            <a:endParaRPr lang="pt-BR" sz="2400" dirty="0"/>
          </a:p>
          <a:p>
            <a:pPr marL="285750" indent="-285750">
              <a:buFontTx/>
              <a:buChar char="-"/>
            </a:pPr>
            <a:r>
              <a:rPr lang="pt-BR" sz="2400" dirty="0" smtClean="0"/>
              <a:t>Estrutura das Famílias</a:t>
            </a:r>
          </a:p>
          <a:p>
            <a:pPr marL="285750" indent="-285750">
              <a:buFontTx/>
              <a:buChar char="-"/>
            </a:pPr>
            <a:r>
              <a:rPr lang="pt-BR" sz="2400" dirty="0" smtClean="0"/>
              <a:t>Recorte Populacional por Área de Ponderação</a:t>
            </a:r>
          </a:p>
          <a:p>
            <a:pPr marL="285750" indent="-285750">
              <a:buFontTx/>
              <a:buChar char="-"/>
            </a:pPr>
            <a:r>
              <a:rPr lang="pt-BR" sz="2400" dirty="0" smtClean="0"/>
              <a:t>Viagens realizadas ao trabalho pelos chefes de família</a:t>
            </a:r>
          </a:p>
          <a:p>
            <a:pPr marL="285750" indent="-285750">
              <a:buFontTx/>
              <a:buChar char="-"/>
            </a:pPr>
            <a:endParaRPr lang="pt-BR" dirty="0"/>
          </a:p>
        </p:txBody>
      </p:sp>
      <p:sp>
        <p:nvSpPr>
          <p:cNvPr id="5" name="Down Arrow 4"/>
          <p:cNvSpPr/>
          <p:nvPr/>
        </p:nvSpPr>
        <p:spPr>
          <a:xfrm>
            <a:off x="3919993" y="3943911"/>
            <a:ext cx="469127" cy="86669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TextBox 6"/>
          <p:cNvSpPr txBox="1"/>
          <p:nvPr/>
        </p:nvSpPr>
        <p:spPr>
          <a:xfrm>
            <a:off x="1192695" y="4961614"/>
            <a:ext cx="103048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Objetivo foi:</a:t>
            </a:r>
          </a:p>
          <a:p>
            <a:r>
              <a:rPr lang="pt-BR" dirty="0" smtClean="0"/>
              <a:t>-    Observar se há padrões de localização entre as diferentes estruturas de arranjos familiares;</a:t>
            </a:r>
          </a:p>
          <a:p>
            <a:pPr marL="285750" indent="-285750">
              <a:buFontTx/>
              <a:buChar char="-"/>
            </a:pPr>
            <a:r>
              <a:rPr lang="pt-BR" dirty="0" smtClean="0"/>
              <a:t>Indentificar </a:t>
            </a:r>
            <a:r>
              <a:rPr lang="pt-BR" dirty="0"/>
              <a:t>se há diferenças significativas entre os diferentes tipos de arranjos </a:t>
            </a:r>
            <a:r>
              <a:rPr lang="pt-BR" dirty="0" smtClean="0"/>
              <a:t>familiares;</a:t>
            </a:r>
          </a:p>
          <a:p>
            <a:r>
              <a:rPr lang="pt-BR" dirty="0" smtClean="0"/>
              <a:t>-    Identificar se há </a:t>
            </a:r>
            <a:r>
              <a:rPr lang="pt-BR" dirty="0"/>
              <a:t>diferenças entre os mesmos arranjos que residem em diferentes áreas de ponderação</a:t>
            </a:r>
            <a:r>
              <a:rPr lang="pt-BR" dirty="0" smtClean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9848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pt-BR" smtClean="0"/>
              <a:t>Resultados</a:t>
            </a:r>
            <a:endParaRPr lang="pt-BR" dirty="0"/>
          </a:p>
        </p:txBody>
      </p:sp>
      <p:sp>
        <p:nvSpPr>
          <p:cNvPr id="7" name="Rectangle 6"/>
          <p:cNvSpPr/>
          <p:nvPr/>
        </p:nvSpPr>
        <p:spPr>
          <a:xfrm>
            <a:off x="838200" y="1773624"/>
            <a:ext cx="1021411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pt-BR" dirty="0">
                <a:solidFill>
                  <a:srgbClr val="00000A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Tabela 2 – Estatística Descritiva do Percentual de Distribuição dos Arranjos Familiares segundo Área de Ponderação, São Paulo, 2010</a:t>
            </a:r>
            <a:endParaRPr lang="pt-BR" sz="1600" dirty="0">
              <a:solidFill>
                <a:srgbClr val="00000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6283819"/>
              </p:ext>
            </p:extLst>
          </p:nvPr>
        </p:nvGraphicFramePr>
        <p:xfrm>
          <a:off x="838202" y="2779894"/>
          <a:ext cx="10102793" cy="37242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48927"/>
                <a:gridCol w="1828786"/>
                <a:gridCol w="1828786"/>
                <a:gridCol w="1587538"/>
                <a:gridCol w="1304378"/>
                <a:gridCol w="1304378"/>
              </a:tblGrid>
              <a:tr h="473424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Estatísticas Descritivas</a:t>
                      </a:r>
                      <a:endParaRPr lang="pt-BR" sz="20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Tipo de Arranjo Familiar</a:t>
                      </a:r>
                      <a:endParaRPr lang="pt-BR" sz="20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7342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Unipessoal</a:t>
                      </a:r>
                      <a:endParaRPr lang="pt-BR" sz="20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Monoparental</a:t>
                      </a:r>
                      <a:endParaRPr lang="pt-BR" sz="20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Matrimonial</a:t>
                      </a:r>
                      <a:endParaRPr lang="pt-BR" sz="20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Nuclear</a:t>
                      </a:r>
                      <a:endParaRPr lang="pt-BR" sz="20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Composto</a:t>
                      </a:r>
                      <a:endParaRPr lang="pt-BR" sz="20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</a:tr>
              <a:tr h="4734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Mínimo</a:t>
                      </a:r>
                      <a:endParaRPr lang="pt-BR" sz="20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5.87</a:t>
                      </a:r>
                      <a:endParaRPr lang="pt-BR" sz="20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5.76</a:t>
                      </a:r>
                      <a:endParaRPr lang="pt-BR" sz="20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8.93</a:t>
                      </a:r>
                      <a:endParaRPr lang="pt-BR" sz="20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13.96</a:t>
                      </a:r>
                      <a:endParaRPr lang="pt-BR" sz="20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8.01</a:t>
                      </a:r>
                      <a:endParaRPr lang="pt-BR" sz="20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</a:tr>
              <a:tr h="4576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Máximo</a:t>
                      </a:r>
                      <a:endParaRPr lang="pt-BR" sz="20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45.27</a:t>
                      </a:r>
                      <a:endParaRPr lang="pt-BR" sz="20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19.53</a:t>
                      </a:r>
                      <a:endParaRPr lang="pt-BR" sz="20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22.96</a:t>
                      </a:r>
                      <a:endParaRPr lang="pt-BR" sz="20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54.29</a:t>
                      </a:r>
                      <a:endParaRPr lang="pt-BR" sz="20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23.45</a:t>
                      </a:r>
                      <a:endParaRPr lang="pt-BR" sz="20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</a:tr>
              <a:tr h="4576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Média</a:t>
                      </a:r>
                      <a:endParaRPr lang="pt-BR" sz="20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14.45</a:t>
                      </a:r>
                      <a:endParaRPr lang="pt-BR" sz="20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13.33</a:t>
                      </a:r>
                      <a:endParaRPr lang="pt-BR" sz="20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15.23</a:t>
                      </a:r>
                      <a:endParaRPr lang="pt-BR" sz="20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40.15</a:t>
                      </a:r>
                      <a:endParaRPr lang="pt-BR" sz="20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16.81</a:t>
                      </a:r>
                      <a:endParaRPr lang="pt-BR" sz="20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</a:tr>
              <a:tr h="4576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Desvio Padrão</a:t>
                      </a:r>
                      <a:endParaRPr lang="pt-BR" sz="20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7.52</a:t>
                      </a:r>
                      <a:endParaRPr lang="pt-BR" sz="20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2.45</a:t>
                      </a:r>
                      <a:endParaRPr lang="pt-BR" sz="20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3.27</a:t>
                      </a:r>
                      <a:endParaRPr lang="pt-BR" sz="20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7.66</a:t>
                      </a:r>
                      <a:endParaRPr lang="pt-BR" sz="20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2.83</a:t>
                      </a:r>
                      <a:endParaRPr lang="pt-BR" sz="20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</a:tr>
              <a:tr h="4576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Mediana</a:t>
                      </a:r>
                      <a:endParaRPr lang="pt-BR" sz="20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11.89</a:t>
                      </a:r>
                      <a:endParaRPr lang="pt-BR" sz="20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13.46</a:t>
                      </a:r>
                      <a:endParaRPr lang="pt-BR" sz="20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14.62</a:t>
                      </a:r>
                      <a:endParaRPr lang="pt-BR" sz="20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41.5</a:t>
                      </a:r>
                      <a:endParaRPr lang="pt-BR" sz="20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17.01</a:t>
                      </a:r>
                      <a:endParaRPr lang="pt-BR" sz="20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</a:tr>
              <a:tr h="4734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Variância</a:t>
                      </a:r>
                      <a:endParaRPr lang="pt-BR" sz="20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56.64</a:t>
                      </a:r>
                      <a:endParaRPr lang="pt-BR" sz="20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6.02</a:t>
                      </a:r>
                      <a:endParaRPr lang="pt-BR" sz="20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10.75</a:t>
                      </a:r>
                      <a:endParaRPr lang="pt-BR" sz="20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58.8</a:t>
                      </a:r>
                      <a:endParaRPr lang="pt-BR" sz="20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8.03</a:t>
                      </a:r>
                      <a:endParaRPr lang="pt-BR" sz="20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631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:\Mestrado\Pop Sociedade e Meio Ambiente\Dados_trabalho\Mapas\nuclear.jpe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209" y="1151989"/>
            <a:ext cx="12724691" cy="589212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785" y="150440"/>
            <a:ext cx="10515600" cy="1325563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pt-BR" dirty="0" smtClean="0"/>
              <a:t>Resultados: Arranjo Nuclear</a:t>
            </a:r>
            <a:endParaRPr lang="pt-BR" dirty="0"/>
          </a:p>
        </p:txBody>
      </p:sp>
      <p:sp>
        <p:nvSpPr>
          <p:cNvPr id="6" name="Rectangle 5"/>
          <p:cNvSpPr/>
          <p:nvPr/>
        </p:nvSpPr>
        <p:spPr>
          <a:xfrm>
            <a:off x="742785" y="1709531"/>
            <a:ext cx="94030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>
                <a:solidFill>
                  <a:srgbClr val="00000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Mapa 1 – Mapa da distribuição percentual do arranjo nuclear sobre as áreas de ponderação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10766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2142</TotalTime>
  <Words>836</Words>
  <Application>Microsoft Office PowerPoint</Application>
  <PresentationFormat>Widescreen</PresentationFormat>
  <Paragraphs>316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Origem e Conceito: Acessibilidade</vt:lpstr>
      <vt:lpstr>Acessibilidade</vt:lpstr>
      <vt:lpstr>COMPONENTE USO DA TERRA</vt:lpstr>
      <vt:lpstr>Localização e Característica da Demanda</vt:lpstr>
      <vt:lpstr>Metodologia</vt:lpstr>
      <vt:lpstr>Metodologia</vt:lpstr>
      <vt:lpstr>Resultados</vt:lpstr>
      <vt:lpstr>Resultados: Arranjo Nuclear</vt:lpstr>
      <vt:lpstr>Resultados: Arranjo Unipessoal</vt:lpstr>
      <vt:lpstr>Resultados: Arranjo Matrimonial</vt:lpstr>
      <vt:lpstr>Resultados: Arranjo Monoparental</vt:lpstr>
      <vt:lpstr>Resultados: Arranjo Composto</vt:lpstr>
      <vt:lpstr>Resultados e Discusão: Deslocamento</vt:lpstr>
      <vt:lpstr>Conclusão</vt:lpstr>
    </vt:vector>
  </TitlesOfParts>
  <Company>LG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Tatiana Kolodin Ferrari</dc:creator>
  <cp:lastModifiedBy>Tatiana Kolodin Ferrari</cp:lastModifiedBy>
  <cp:revision>85</cp:revision>
  <dcterms:created xsi:type="dcterms:W3CDTF">2015-09-04T13:26:49Z</dcterms:created>
  <dcterms:modified xsi:type="dcterms:W3CDTF">2015-10-07T13:12:58Z</dcterms:modified>
</cp:coreProperties>
</file>