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49" r:id="rId3"/>
  </p:sldMasterIdLst>
  <p:notesMasterIdLst>
    <p:notesMasterId r:id="rId94"/>
  </p:notesMasterIdLst>
  <p:sldIdLst>
    <p:sldId id="437" r:id="rId4"/>
    <p:sldId id="759" r:id="rId5"/>
    <p:sldId id="760" r:id="rId6"/>
    <p:sldId id="750" r:id="rId7"/>
    <p:sldId id="766" r:id="rId8"/>
    <p:sldId id="767" r:id="rId9"/>
    <p:sldId id="761" r:id="rId10"/>
    <p:sldId id="762" r:id="rId11"/>
    <p:sldId id="763" r:id="rId12"/>
    <p:sldId id="768" r:id="rId13"/>
    <p:sldId id="681" r:id="rId14"/>
    <p:sldId id="764" r:id="rId15"/>
    <p:sldId id="765" r:id="rId16"/>
    <p:sldId id="440" r:id="rId17"/>
    <p:sldId id="704" r:id="rId18"/>
    <p:sldId id="705" r:id="rId19"/>
    <p:sldId id="706" r:id="rId20"/>
    <p:sldId id="707" r:id="rId21"/>
    <p:sldId id="709" r:id="rId22"/>
    <p:sldId id="656" r:id="rId23"/>
    <p:sldId id="710" r:id="rId24"/>
    <p:sldId id="444" r:id="rId25"/>
    <p:sldId id="445" r:id="rId26"/>
    <p:sldId id="615" r:id="rId27"/>
    <p:sldId id="649" r:id="rId28"/>
    <p:sldId id="548" r:id="rId29"/>
    <p:sldId id="469" r:id="rId30"/>
    <p:sldId id="470" r:id="rId31"/>
    <p:sldId id="559" r:id="rId32"/>
    <p:sldId id="549" r:id="rId33"/>
    <p:sldId id="560" r:id="rId34"/>
    <p:sldId id="742" r:id="rId35"/>
    <p:sldId id="743" r:id="rId36"/>
    <p:sldId id="744" r:id="rId37"/>
    <p:sldId id="682" r:id="rId38"/>
    <p:sldId id="683" r:id="rId39"/>
    <p:sldId id="684" r:id="rId40"/>
    <p:sldId id="441" r:id="rId41"/>
    <p:sldId id="442" r:id="rId42"/>
    <p:sldId id="699" r:id="rId43"/>
    <p:sldId id="686" r:id="rId44"/>
    <p:sldId id="687" r:id="rId45"/>
    <p:sldId id="689" r:id="rId46"/>
    <p:sldId id="690" r:id="rId47"/>
    <p:sldId id="691" r:id="rId48"/>
    <p:sldId id="692" r:id="rId49"/>
    <p:sldId id="693" r:id="rId50"/>
    <p:sldId id="694" r:id="rId51"/>
    <p:sldId id="570" r:id="rId52"/>
    <p:sldId id="473" r:id="rId53"/>
    <p:sldId id="474" r:id="rId54"/>
    <p:sldId id="475" r:id="rId55"/>
    <p:sldId id="476" r:id="rId56"/>
    <p:sldId id="477" r:id="rId57"/>
    <p:sldId id="571" r:id="rId58"/>
    <p:sldId id="572" r:id="rId59"/>
    <p:sldId id="573" r:id="rId60"/>
    <p:sldId id="574" r:id="rId61"/>
    <p:sldId id="575" r:id="rId62"/>
    <p:sldId id="520" r:id="rId63"/>
    <p:sldId id="700" r:id="rId64"/>
    <p:sldId id="701" r:id="rId65"/>
    <p:sldId id="711" r:id="rId66"/>
    <p:sldId id="712" r:id="rId67"/>
    <p:sldId id="713" r:id="rId68"/>
    <p:sldId id="714" r:id="rId69"/>
    <p:sldId id="715" r:id="rId70"/>
    <p:sldId id="716" r:id="rId71"/>
    <p:sldId id="718" r:id="rId72"/>
    <p:sldId id="719" r:id="rId73"/>
    <p:sldId id="720" r:id="rId74"/>
    <p:sldId id="721" r:id="rId75"/>
    <p:sldId id="722" r:id="rId76"/>
    <p:sldId id="724" r:id="rId77"/>
    <p:sldId id="725" r:id="rId78"/>
    <p:sldId id="726" r:id="rId79"/>
    <p:sldId id="727" r:id="rId80"/>
    <p:sldId id="728" r:id="rId81"/>
    <p:sldId id="729" r:id="rId82"/>
    <p:sldId id="730" r:id="rId83"/>
    <p:sldId id="731" r:id="rId84"/>
    <p:sldId id="732" r:id="rId85"/>
    <p:sldId id="733" r:id="rId86"/>
    <p:sldId id="734" r:id="rId87"/>
    <p:sldId id="746" r:id="rId88"/>
    <p:sldId id="735" r:id="rId89"/>
    <p:sldId id="736" r:id="rId90"/>
    <p:sldId id="747" r:id="rId91"/>
    <p:sldId id="748" r:id="rId92"/>
    <p:sldId id="749" r:id="rId93"/>
  </p:sldIdLst>
  <p:sldSz cx="12192000" cy="6858000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4D4D4D"/>
    <a:srgbClr val="CCFF33"/>
    <a:srgbClr val="FFFF00"/>
    <a:srgbClr val="CCCCFF"/>
    <a:srgbClr val="FF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52" autoAdjust="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4.xml"/><Relationship Id="rId2" Type="http://schemas.openxmlformats.org/officeDocument/2006/relationships/slide" Target="slides/slide24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Clique para editar os estilos do texto mestre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B6254C-2A31-41BE-8401-BC9D6897371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D12CB-7B55-48CC-8EA7-73D549D6ED25}" type="slidenum">
              <a:rPr lang="pt-PT"/>
              <a:pPr/>
              <a:t>5</a:t>
            </a:fld>
            <a:endParaRPr lang="pt-PT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EB8CD-51E6-423C-AE2E-35A617005851}" type="slidenum">
              <a:rPr lang="pt-PT"/>
              <a:pPr/>
              <a:t>51</a:t>
            </a:fld>
            <a:endParaRPr lang="pt-P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9985B-219E-41EB-8FC6-036A06ED00C7}" type="slidenum">
              <a:rPr lang="pt-PT"/>
              <a:pPr/>
              <a:t>52</a:t>
            </a:fld>
            <a:endParaRPr lang="pt-P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40794-9B45-482F-8838-8DA3EADD9777}" type="slidenum">
              <a:rPr lang="pt-PT"/>
              <a:pPr/>
              <a:t>53</a:t>
            </a:fld>
            <a:endParaRPr lang="pt-P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5D799-2FE7-47D4-AB55-A2301C474037}" type="slidenum">
              <a:rPr lang="pt-PT"/>
              <a:pPr/>
              <a:t>63</a:t>
            </a:fld>
            <a:endParaRPr lang="pt-PT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9446C-9E1E-4075-B400-985457740DB5}" type="slidenum">
              <a:rPr lang="pt-PT"/>
              <a:pPr/>
              <a:t>64</a:t>
            </a:fld>
            <a:endParaRPr lang="pt-PT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0B79E-9CEC-4FE9-A672-A5AB5CD2A040}" type="slidenum">
              <a:rPr lang="pt-PT"/>
              <a:pPr/>
              <a:t>65</a:t>
            </a:fld>
            <a:endParaRPr lang="pt-PT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0AC8BE-9C41-4BD1-99B5-F2ABF4A49CAB}" type="slidenum">
              <a:rPr lang="pt-PT"/>
              <a:pPr/>
              <a:t>66</a:t>
            </a:fld>
            <a:endParaRPr lang="pt-PT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94BC1-1AD8-47E6-BA13-C3A448DEE399}" type="slidenum">
              <a:rPr lang="pt-PT"/>
              <a:pPr/>
              <a:t>67</a:t>
            </a:fld>
            <a:endParaRPr lang="pt-PT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43EB7-56CF-4935-B4DE-AA001453DDA4}" type="slidenum">
              <a:rPr lang="pt-PT"/>
              <a:pPr/>
              <a:t>68</a:t>
            </a:fld>
            <a:endParaRPr lang="pt-PT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9EB4B4-3357-40EA-A2DE-E43C00D8248D}" type="slidenum">
              <a:rPr lang="pt-PT"/>
              <a:pPr/>
              <a:t>74</a:t>
            </a:fld>
            <a:endParaRPr lang="pt-PT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D12CB-7B55-48CC-8EA7-73D549D6ED25}" type="slidenum">
              <a:rPr lang="pt-PT"/>
              <a:pPr/>
              <a:t>6</a:t>
            </a:fld>
            <a:endParaRPr lang="pt-PT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3A61-DBFF-460B-B6AE-3615C1DE710D}" type="slidenum">
              <a:rPr lang="pt-PT"/>
              <a:pPr/>
              <a:t>75</a:t>
            </a:fld>
            <a:endParaRPr lang="pt-PT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C4649-067F-4894-9D06-3E2A38666A2A}" type="slidenum">
              <a:rPr lang="pt-PT"/>
              <a:pPr/>
              <a:t>76</a:t>
            </a:fld>
            <a:endParaRPr lang="pt-PT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4978B-F9CA-446D-8EBF-4DF0F757AAB5}" type="slidenum">
              <a:rPr lang="pt-PT"/>
              <a:pPr/>
              <a:t>77</a:t>
            </a:fld>
            <a:endParaRPr lang="pt-PT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2F2BE-3CA3-4AE6-9545-C27AC8AF60F9}" type="slidenum">
              <a:rPr lang="pt-PT"/>
              <a:pPr/>
              <a:t>78</a:t>
            </a:fld>
            <a:endParaRPr lang="pt-PT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54DB2C-1A11-4BBC-B4AE-8565806F3220}" type="slidenum">
              <a:rPr lang="en-US"/>
              <a:pPr/>
              <a:t>88</a:t>
            </a:fld>
            <a:endParaRPr lang="en-U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5C22EFA-BEDC-48CD-8270-46315A72BA2D}" type="slidenum">
              <a:rPr lang="de-DE" sz="1200">
                <a:latin typeface="Arial" charset="0"/>
                <a:cs typeface="+mn-cs"/>
              </a:rPr>
              <a:pPr algn="r">
                <a:defRPr/>
              </a:pPr>
              <a:t>88</a:t>
            </a:fld>
            <a:endParaRPr lang="de-DE" sz="1200">
              <a:latin typeface="Arial" charset="0"/>
              <a:cs typeface="+mn-cs"/>
            </a:endParaRPr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BA8C0-9F8E-412F-AC3A-33EFD30636FA}" type="slidenum">
              <a:rPr lang="en-US"/>
              <a:pPr/>
              <a:t>90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205B2-417E-48B8-83BE-BA0FBD81D632}" type="slidenum">
              <a:rPr lang="pt-PT"/>
              <a:pPr/>
              <a:t>24</a:t>
            </a:fld>
            <a:endParaRPr lang="pt-P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62A91-5A4C-4F11-9C20-3335923F4E52}" type="slidenum">
              <a:rPr lang="pt-PT"/>
              <a:pPr/>
              <a:t>25</a:t>
            </a:fld>
            <a:endParaRPr lang="pt-P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F9558-94DF-4DD6-BDF9-EB3D9F4D33FB}" type="slidenum">
              <a:rPr lang="pt-PT"/>
              <a:pPr/>
              <a:t>27</a:t>
            </a:fld>
            <a:endParaRPr lang="pt-P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3E2E5-3B10-4B91-81FE-141A85CEFEED}" type="slidenum">
              <a:rPr lang="pt-PT"/>
              <a:pPr/>
              <a:t>28</a:t>
            </a:fld>
            <a:endParaRPr lang="pt-P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E2E34-159B-4713-85A4-8065CE07498D}" type="slidenum">
              <a:rPr lang="pt-PT"/>
              <a:pPr/>
              <a:t>29</a:t>
            </a:fld>
            <a:endParaRPr lang="pt-P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EDE93-2040-46AA-A030-4A768D2F097C}" type="slidenum">
              <a:rPr lang="en-US"/>
              <a:pPr/>
              <a:t>34</a:t>
            </a:fld>
            <a:endParaRPr lang="en-US"/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2DEB6DF-E006-47A5-81B6-47C693F0CDF2}" type="slidenum">
              <a:rPr lang="de-DE" sz="1200">
                <a:latin typeface="Times New Roman" pitchFamily="18" charset="0"/>
              </a:rPr>
              <a:pPr algn="r"/>
              <a:t>34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2" tIns="45716" rIns="91432" bIns="45716"/>
          <a:lstStyle/>
          <a:p>
            <a:r>
              <a:rPr lang="en-US">
                <a:solidFill>
                  <a:srgbClr val="404040"/>
                </a:solidFill>
                <a:latin typeface="Calibri" pitchFamily="34" charset="0"/>
              </a:rPr>
              <a:t>Metáfora adaptada de Guhathakurta (2001)</a:t>
            </a:r>
          </a:p>
          <a:p>
            <a:r>
              <a:rPr lang="en-US"/>
              <a:t>Guhathakurta S, 2002, "Urban modeling as storytelling: using simulation models as a narrative" </a:t>
            </a:r>
            <a:r>
              <a:rPr lang="en-US" i="1"/>
              <a:t>Environment and Planning B: Planning and Design</a:t>
            </a:r>
            <a:r>
              <a:rPr lang="en-US"/>
              <a:t> </a:t>
            </a:r>
            <a:r>
              <a:rPr lang="en-US" b="1"/>
              <a:t>29</a:t>
            </a:r>
            <a:r>
              <a:rPr lang="en-US"/>
              <a:t>(6) 895 – 911 </a:t>
            </a:r>
            <a:endParaRPr lang="pt-BR">
              <a:solidFill>
                <a:srgbClr val="40404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B1D61-B373-49E0-A76D-082F62337456}" type="slidenum">
              <a:rPr lang="pt-PT"/>
              <a:pPr/>
              <a:t>50</a:t>
            </a:fld>
            <a:endParaRPr lang="pt-P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0.wmf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.jpeg"/><Relationship Id="rId20" Type="http://schemas.openxmlformats.org/officeDocument/2006/relationships/image" Target="../media/image9.w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400"/>
          </a:p>
        </p:txBody>
      </p:sp>
      <p:pic>
        <p:nvPicPr>
          <p:cNvPr id="4099" name="Picture 5" descr="npo00000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04800" y="228600"/>
            <a:ext cx="8128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711200" y="685801"/>
            <a:ext cx="1076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sz="4000" b="1">
              <a:solidFill>
                <a:srgbClr val="003399"/>
              </a:solidFill>
              <a:latin typeface="ClassGarmnd B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87" r:id="rId14"/>
    <p:sldLayoutId id="21474836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5" name="Rectangle 35"/>
          <p:cNvSpPr>
            <a:spLocks noChangeArrowheads="1"/>
          </p:cNvSpPr>
          <p:nvPr userDrawn="1"/>
        </p:nvSpPr>
        <p:spPr bwMode="auto">
          <a:xfrm>
            <a:off x="406400" y="304800"/>
            <a:ext cx="11379200" cy="63246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400"/>
          </a:p>
        </p:txBody>
      </p:sp>
      <p:sp>
        <p:nvSpPr>
          <p:cNvPr id="168981" name="Text Box 21"/>
          <p:cNvSpPr txBox="1">
            <a:spLocks noChangeArrowheads="1"/>
          </p:cNvSpPr>
          <p:nvPr userDrawn="1"/>
        </p:nvSpPr>
        <p:spPr bwMode="auto">
          <a:xfrm>
            <a:off x="4165601" y="304801"/>
            <a:ext cx="76327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60000"/>
              </a:lnSpc>
              <a:spcBef>
                <a:spcPct val="50000"/>
              </a:spcBef>
              <a:defRPr/>
            </a:pPr>
            <a:r>
              <a:rPr lang="pt-BR" sz="120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IJSN – Instituto Jones dos Santos Neves, Vitória 29 de Agosto de 2008</a:t>
            </a:r>
          </a:p>
        </p:txBody>
      </p:sp>
      <p:pic>
        <p:nvPicPr>
          <p:cNvPr id="5124" name="Picture 22" descr="INPElogocomplet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267200" y="4343401"/>
            <a:ext cx="400473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Group 23"/>
          <p:cNvGrpSpPr>
            <a:grpSpLocks/>
          </p:cNvGrpSpPr>
          <p:nvPr userDrawn="1"/>
        </p:nvGrpSpPr>
        <p:grpSpPr bwMode="auto">
          <a:xfrm>
            <a:off x="406400" y="5029200"/>
            <a:ext cx="11379200" cy="1600200"/>
            <a:chOff x="0" y="3475"/>
            <a:chExt cx="5760" cy="845"/>
          </a:xfrm>
        </p:grpSpPr>
        <p:pic>
          <p:nvPicPr>
            <p:cNvPr id="5128" name="Picture 24" descr="20040330-ciclone-0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22" y="3475"/>
              <a:ext cx="1338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25" descr="6-10CasaEntrevMariaBARROCAS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84" y="3475"/>
              <a:ext cx="2132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2" descr="npo00000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0" y="3521"/>
              <a:ext cx="884" cy="7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131" name="Picture 27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560" y="3475"/>
              <a:ext cx="1180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28" descr="Banheiros Zerão 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245" y="3475"/>
              <a:ext cx="1497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989" name="Picture 29" descr="TMeio1997_2004_M11"/>
            <p:cNvPicPr>
              <a:picLocks noChangeAspect="1" noChangeArrowheads="1"/>
            </p:cNvPicPr>
            <p:nvPr/>
          </p:nvPicPr>
          <p:blipFill>
            <a:blip r:embed="rId19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28" y="3521"/>
              <a:ext cx="724" cy="799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3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53" y="3475"/>
              <a:ext cx="3107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5" name="Picture 31"/>
            <p:cNvPicPr>
              <a:picLocks noChangeAspect="1" noChangeArrowheads="1"/>
            </p:cNvPicPr>
            <p:nvPr/>
          </p:nvPicPr>
          <p:blipFill>
            <a:blip r:embed="rId21"/>
            <a:srcRect r="2740"/>
            <a:stretch>
              <a:fillRect/>
            </a:stretch>
          </p:blipFill>
          <p:spPr bwMode="auto">
            <a:xfrm>
              <a:off x="0" y="3475"/>
              <a:ext cx="2653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8992" name="Rectangle 32"/>
          <p:cNvSpPr>
            <a:spLocks noChangeArrowheads="1"/>
          </p:cNvSpPr>
          <p:nvPr userDrawn="1"/>
        </p:nvSpPr>
        <p:spPr bwMode="auto">
          <a:xfrm>
            <a:off x="406400" y="1106906"/>
            <a:ext cx="1137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400">
                <a:solidFill>
                  <a:schemeClr val="tx2"/>
                </a:solidFill>
                <a:latin typeface="Arial" charset="0"/>
              </a:rPr>
              <a:t>Hipócrates e os Desafios para a Vigilância em Saúde em tempos de Mudanças Climáticas e Ambientais</a:t>
            </a: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8994" name="Rectangle 34"/>
          <p:cNvSpPr>
            <a:spLocks noChangeArrowheads="1"/>
          </p:cNvSpPr>
          <p:nvPr userDrawn="1"/>
        </p:nvSpPr>
        <p:spPr bwMode="auto">
          <a:xfrm>
            <a:off x="2336800" y="3581400"/>
            <a:ext cx="7315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t-BR" sz="3200">
                <a:latin typeface="Arial" charset="0"/>
              </a:rPr>
              <a:t>Antonio Miguel V. Monteiro, INPE {miguel@dpi.inpe.br}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image" Target="../media/image13.gif"/><Relationship Id="rId4" Type="http://schemas.openxmlformats.org/officeDocument/2006/relationships/image" Target="../media/image10.wm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hyperlink" Target="http://www.microsofttranslator.com/bv.aspx?from=&amp;to=en&amp;a=http://www.badarkablar.es/wp-content/Imagenes/MegalopolisMexico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9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10.wmf"/><Relationship Id="rId4" Type="http://schemas.openxmlformats.org/officeDocument/2006/relationships/image" Target="../media/image30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booth.lse.ac.uk/cgi-bin/do.pl?sub=view_booth_and_barth&amp;m.l=2&amp;m.d.l=0&amp;m.p.x=8083&amp;m.p.y=5806&amp;m.p.w=500&amp;m.p.h=309&amp;m.p.l=2&amp;m.t.x=54&amp;m.t.y=31&amp;m.t.w=128&amp;m.t.h=80&amp;b.p.x=13620&amp;b.p.y=6834&amp;b.p.w=500&amp;b.p.h=309&amp;b.p.l=3&amp;b.p.p.l=5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jpeg"/><Relationship Id="rId5" Type="http://schemas.openxmlformats.org/officeDocument/2006/relationships/hyperlink" Target="http://booth.lse.ac.uk/static/a/4.html" TargetMode="Externa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wmf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wmf"/><Relationship Id="rId3" Type="http://schemas.openxmlformats.org/officeDocument/2006/relationships/image" Target="../media/image93.png"/><Relationship Id="rId7" Type="http://schemas.openxmlformats.org/officeDocument/2006/relationships/image" Target="../media/image97.wmf"/><Relationship Id="rId12" Type="http://schemas.openxmlformats.org/officeDocument/2006/relationships/image" Target="../media/image102.png"/><Relationship Id="rId17" Type="http://schemas.openxmlformats.org/officeDocument/2006/relationships/image" Target="../media/image107.w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6.jpe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jpeg"/><Relationship Id="rId19" Type="http://schemas.openxmlformats.org/officeDocument/2006/relationships/image" Target="../media/image109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Relationship Id="rId1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0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2.emf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81200" y="1600201"/>
            <a:ext cx="8382000" cy="7778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Análise Espacial de Dados Geográficos</a:t>
            </a:r>
            <a:br>
              <a:rPr lang="pt-BR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</a:br>
            <a:endParaRPr lang="pt-BR" sz="3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62284" y="2620964"/>
            <a:ext cx="5486400" cy="1439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pt-BR" sz="2400" dirty="0">
                <a:latin typeface="ClassGarmnd BT" charset="0"/>
              </a:rPr>
              <a:t>Antonio Miguel V. Monteiro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latin typeface="ClassGarmnd BT" charset="0"/>
              </a:rPr>
              <a:t>Eduardo C. G. Camargo</a:t>
            </a:r>
          </a:p>
          <a:p>
            <a:pPr eaLnBrk="1" hangingPunct="1">
              <a:lnSpc>
                <a:spcPct val="90000"/>
              </a:lnSpc>
            </a:pPr>
            <a:r>
              <a:rPr lang="pt-BR" sz="2000" dirty="0">
                <a:solidFill>
                  <a:schemeClr val="accent2"/>
                </a:solidFill>
                <a:latin typeface="ClassGarmnd BT" charset="0"/>
              </a:rPr>
              <a:t>{miguel@dpi.inpe.br, eduardo@dpi.inpe.br}</a:t>
            </a:r>
          </a:p>
        </p:txBody>
      </p:sp>
      <p:grpSp>
        <p:nvGrpSpPr>
          <p:cNvPr id="6148" name="Group 16"/>
          <p:cNvGrpSpPr>
            <a:grpSpLocks/>
          </p:cNvGrpSpPr>
          <p:nvPr/>
        </p:nvGrpSpPr>
        <p:grpSpPr bwMode="auto">
          <a:xfrm>
            <a:off x="4038600" y="990600"/>
            <a:ext cx="6019800" cy="457200"/>
            <a:chOff x="2208" y="1056"/>
            <a:chExt cx="3120" cy="288"/>
          </a:xfrm>
        </p:grpSpPr>
        <p:sp>
          <p:nvSpPr>
            <p:cNvPr id="325649" name="Rectangle 17"/>
            <p:cNvSpPr>
              <a:spLocks noChangeArrowheads="1"/>
            </p:cNvSpPr>
            <p:nvPr/>
          </p:nvSpPr>
          <p:spPr bwMode="auto">
            <a:xfrm>
              <a:off x="2736" y="1056"/>
              <a:ext cx="259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r">
                <a:defRPr/>
              </a:pPr>
              <a:r>
                <a:rPr lang="pt-BR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SER 301 - 3</a:t>
              </a:r>
              <a:r>
                <a:rPr lang="en-US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° Período – Aula 1</a:t>
              </a:r>
            </a:p>
          </p:txBody>
        </p:sp>
        <p:sp>
          <p:nvSpPr>
            <p:cNvPr id="6160" name="Rectangle 18"/>
            <p:cNvSpPr>
              <a:spLocks noChangeArrowheads="1"/>
            </p:cNvSpPr>
            <p:nvPr/>
          </p:nvSpPr>
          <p:spPr bwMode="auto">
            <a:xfrm flipV="1">
              <a:off x="2208" y="1296"/>
              <a:ext cx="3082" cy="48"/>
            </a:xfrm>
            <a:prstGeom prst="rect">
              <a:avLst/>
            </a:prstGeom>
            <a:solidFill>
              <a:srgbClr val="0033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kumimoji="1" lang="en-US">
                <a:latin typeface="Verdana" pitchFamily="34" charset="0"/>
              </a:endParaRPr>
            </a:p>
          </p:txBody>
        </p:sp>
      </p:grpSp>
      <p:grpSp>
        <p:nvGrpSpPr>
          <p:cNvPr id="6150" name="Group 21"/>
          <p:cNvGrpSpPr>
            <a:grpSpLocks/>
          </p:cNvGrpSpPr>
          <p:nvPr/>
        </p:nvGrpSpPr>
        <p:grpSpPr bwMode="auto">
          <a:xfrm>
            <a:off x="381000" y="4303714"/>
            <a:ext cx="11430000" cy="2249485"/>
            <a:chOff x="192" y="3504"/>
            <a:chExt cx="5376" cy="672"/>
          </a:xfrm>
        </p:grpSpPr>
        <p:pic>
          <p:nvPicPr>
            <p:cNvPr id="6151" name="Picture 22" descr="6-10CasaEntrevMariaBARROCA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7" y="3504"/>
              <a:ext cx="199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2" descr="npo000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541"/>
              <a:ext cx="825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153" name="Picture 24"/>
            <p:cNvPicPr>
              <a:picLocks noChangeAspect="1" noChangeArrowheads="1"/>
            </p:cNvPicPr>
            <p:nvPr/>
          </p:nvPicPr>
          <p:blipFill>
            <a:blip r:embed="rId4"/>
            <a:srcRect r="2740"/>
            <a:stretch>
              <a:fillRect/>
            </a:stretch>
          </p:blipFill>
          <p:spPr bwMode="auto">
            <a:xfrm>
              <a:off x="192" y="3504"/>
              <a:ext cx="247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25" descr="20040330-ciclone-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19" y="3504"/>
              <a:ext cx="124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26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5" y="3504"/>
              <a:ext cx="110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27" descr="Banheiros Zerão 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87" y="3504"/>
              <a:ext cx="139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5660" name="Picture 28" descr="TMeio1997_2004_M11"/>
            <p:cNvPicPr>
              <a:picLocks noChangeAspect="1" noChangeArrowheads="1"/>
            </p:cNvPicPr>
            <p:nvPr/>
          </p:nvPicPr>
          <p:blipFill>
            <a:blip r:embed="rId8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91" y="3541"/>
              <a:ext cx="676" cy="635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2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68" y="3504"/>
              <a:ext cx="2900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8" name="Imagem 17" descr="logo_alinhado1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3752850" cy="654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6871607" cy="38481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8599" y="4572000"/>
            <a:ext cx="687160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BR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Luisa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Iñiguez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Rojas.</a:t>
            </a:r>
            <a:r>
              <a:rPr lang="pt-BR" sz="4000" i="1" dirty="0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600" dirty="0">
                <a:latin typeface="Arial" charset="0"/>
              </a:rPr>
              <a:t>Centro de </a:t>
            </a:r>
            <a:r>
              <a:rPr lang="pt-BR" sz="1600" dirty="0" err="1">
                <a:latin typeface="Arial" charset="0"/>
              </a:rPr>
              <a:t>Estudios</a:t>
            </a:r>
            <a:r>
              <a:rPr lang="pt-BR" sz="1600" dirty="0">
                <a:latin typeface="Arial" charset="0"/>
              </a:rPr>
              <a:t> de </a:t>
            </a:r>
            <a:r>
              <a:rPr lang="pt-BR" sz="1600" dirty="0" err="1">
                <a:latin typeface="Arial" charset="0"/>
              </a:rPr>
              <a:t>Salud</a:t>
            </a:r>
            <a:r>
              <a:rPr lang="pt-BR" sz="1600" dirty="0">
                <a:latin typeface="Arial" charset="0"/>
              </a:rPr>
              <a:t> y </a:t>
            </a:r>
            <a:r>
              <a:rPr lang="pt-BR" sz="1600" dirty="0" err="1">
                <a:latin typeface="Arial" charset="0"/>
              </a:rPr>
              <a:t>Bienestar</a:t>
            </a:r>
            <a:r>
              <a:rPr lang="pt-BR" sz="1600" dirty="0">
                <a:latin typeface="Arial" charset="0"/>
              </a:rPr>
              <a:t> Humanos. </a:t>
            </a:r>
            <a:endParaRPr lang="pt-BR" sz="1600" dirty="0" smtClean="0">
              <a:latin typeface="Arial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pt-BR" sz="1600" dirty="0" err="1" smtClean="0">
                <a:latin typeface="Arial" charset="0"/>
              </a:rPr>
              <a:t>Universidad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de La Habana. Cuba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162800" y="22860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https://youtu.be/EyssNBDkx18?si=hYgRKzp1r5G2TZDE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96200" y="1905000"/>
            <a:ext cx="372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Diálogos: Geografia e Saúde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14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monografias.com/trabajos6/geum/Image215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3450" y="-1049338"/>
            <a:ext cx="4657725" cy="32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http://www.monografias.com/trabajos6/geum/Image2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6088" y="-1049338"/>
            <a:ext cx="2667000" cy="40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9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679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sp>
        <p:nvSpPr>
          <p:cNvPr id="64517" name="AutoShape 11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679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pic>
        <p:nvPicPr>
          <p:cNvPr id="64518" name="Picture 13" descr="http://www.diariodasaude.com.br/news/thumbs/thumb-fave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099" y="4235845"/>
            <a:ext cx="6352673" cy="241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5" descr="http://www.bbc.co.uk/worldservice/assets/images/2009/04/24/090424105711_genoma_226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0897" y="206018"/>
            <a:ext cx="5342021" cy="229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7" descr="http://www.badarkablar.es/wp-content/Imagenes/PuebloUrrotz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2289089"/>
            <a:ext cx="4343399" cy="19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9" descr="México D.F.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94584" y="3768950"/>
            <a:ext cx="6641431" cy="25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21" descr="http://www.eln.gov.br/opencms/export/sites/eletronorte/aEmpresa/regionais/amazonas/imagens_amazonas/amazonas_indi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3125" y="208901"/>
            <a:ext cx="5269829" cy="22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1" name="TextBox 10"/>
          <p:cNvSpPr txBox="1">
            <a:spLocks noChangeArrowheads="1"/>
          </p:cNvSpPr>
          <p:nvPr/>
        </p:nvSpPr>
        <p:spPr bwMode="auto">
          <a:xfrm>
            <a:off x="152400" y="2656655"/>
            <a:ext cx="109727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i="1" dirty="0" smtClean="0">
                <a:latin typeface="Calibri" pitchFamily="34" charset="0"/>
              </a:rPr>
              <a:t>´Todos </a:t>
            </a:r>
            <a:r>
              <a:rPr lang="pt-BR" sz="2800" i="1" dirty="0">
                <a:latin typeface="Calibri" pitchFamily="34" charset="0"/>
              </a:rPr>
              <a:t>vivemos com vários 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mapas</a:t>
            </a:r>
            <a:r>
              <a:rPr lang="pt-BR" sz="2800" i="1" dirty="0">
                <a:latin typeface="Calibri" pitchFamily="34" charset="0"/>
              </a:rPr>
              <a:t>,</a:t>
            </a:r>
          </a:p>
          <a:p>
            <a:pPr>
              <a:defRPr/>
            </a:pPr>
            <a:r>
              <a:rPr lang="pt-BR" sz="2800" i="1" dirty="0">
                <a:latin typeface="Calibri" pitchFamily="34" charset="0"/>
              </a:rPr>
              <a:t>Dos quais dificilmente podemos nos </a:t>
            </a:r>
            <a:r>
              <a:rPr lang="pt-BR" sz="2800" i="1" dirty="0" smtClean="0">
                <a:latin typeface="Calibri" pitchFamily="34" charset="0"/>
              </a:rPr>
              <a:t>desprender´</a:t>
            </a:r>
            <a:endParaRPr lang="pt-BR" sz="2800" i="1" dirty="0">
              <a:latin typeface="Calibri" pitchFamily="34" charset="0"/>
            </a:endParaRPr>
          </a:p>
        </p:txBody>
      </p:sp>
      <p:cxnSp>
        <p:nvCxnSpPr>
          <p:cNvPr id="13" name="Elbow Connector 12"/>
          <p:cNvCxnSpPr>
            <a:stCxn id="53255" idx="3"/>
            <a:endCxn id="53258" idx="1"/>
          </p:cNvCxnSpPr>
          <p:nvPr/>
        </p:nvCxnSpPr>
        <p:spPr>
          <a:xfrm flipV="1">
            <a:off x="5181600" y="1423988"/>
            <a:ext cx="762000" cy="1746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8417208" y="1330602"/>
            <a:ext cx="1350611" cy="86497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>
            <a:off x="4928286" y="2152308"/>
            <a:ext cx="2767914" cy="59089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>
            <a:off x="5263978" y="3709160"/>
            <a:ext cx="298622" cy="2532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53256" idx="3"/>
          </p:cNvCxnSpPr>
          <p:nvPr/>
        </p:nvCxnSpPr>
        <p:spPr>
          <a:xfrm flipH="1">
            <a:off x="9829800" y="3343276"/>
            <a:ext cx="355600" cy="1152525"/>
          </a:xfrm>
          <a:prstGeom prst="bentConnector4">
            <a:avLst>
              <a:gd name="adj1" fmla="val -64286"/>
              <a:gd name="adj2" fmla="val 892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53255" idx="1"/>
          </p:cNvCxnSpPr>
          <p:nvPr/>
        </p:nvCxnSpPr>
        <p:spPr>
          <a:xfrm rot="10800000" flipH="1" flipV="1">
            <a:off x="2362200" y="1441450"/>
            <a:ext cx="228600" cy="3359150"/>
          </a:xfrm>
          <a:prstGeom prst="bentConnector4">
            <a:avLst>
              <a:gd name="adj1" fmla="val -182927"/>
              <a:gd name="adj2" fmla="val 916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30" name="Picture 4" descr="sao_paulo_cidade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2442" y="4230997"/>
            <a:ext cx="6497050" cy="247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/>
          </p:cNvSpPr>
          <p:nvPr/>
        </p:nvSpPr>
        <p:spPr bwMode="auto">
          <a:xfrm>
            <a:off x="798" y="6312944"/>
            <a:ext cx="5378923" cy="69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</a:t>
            </a:r>
            <a:r>
              <a:rPr lang="pt-BR" sz="14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Luisa</a:t>
            </a: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14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Iñiguez</a:t>
            </a: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Rojas.</a:t>
            </a:r>
            <a:r>
              <a:rPr lang="pt-BR" sz="2000" i="1" dirty="0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>
              <a:lnSpc>
                <a:spcPct val="70000"/>
              </a:lnSpc>
              <a:defRPr/>
            </a:pPr>
            <a:r>
              <a:rPr lang="pt-BR" sz="1050" dirty="0">
                <a:latin typeface="Arial" charset="0"/>
              </a:rPr>
              <a:t>Centro de </a:t>
            </a:r>
            <a:r>
              <a:rPr lang="pt-BR" sz="1050" dirty="0" err="1">
                <a:latin typeface="Arial" charset="0"/>
              </a:rPr>
              <a:t>Estudios</a:t>
            </a:r>
            <a:r>
              <a:rPr lang="pt-BR" sz="1050" dirty="0">
                <a:latin typeface="Arial" charset="0"/>
              </a:rPr>
              <a:t> de </a:t>
            </a:r>
            <a:r>
              <a:rPr lang="pt-BR" sz="1050" dirty="0" err="1">
                <a:latin typeface="Arial" charset="0"/>
              </a:rPr>
              <a:t>Salud</a:t>
            </a:r>
            <a:r>
              <a:rPr lang="pt-BR" sz="1050" dirty="0">
                <a:latin typeface="Arial" charset="0"/>
              </a:rPr>
              <a:t> y </a:t>
            </a:r>
            <a:r>
              <a:rPr lang="pt-BR" sz="1050" dirty="0" err="1">
                <a:latin typeface="Arial" charset="0"/>
              </a:rPr>
              <a:t>Bienestar</a:t>
            </a:r>
            <a:r>
              <a:rPr lang="pt-BR" sz="1050" dirty="0">
                <a:latin typeface="Arial" charset="0"/>
              </a:rPr>
              <a:t> Humanos. </a:t>
            </a:r>
            <a:r>
              <a:rPr lang="pt-BR" sz="1050" dirty="0" err="1">
                <a:latin typeface="Arial" charset="0"/>
              </a:rPr>
              <a:t>Universidad</a:t>
            </a:r>
            <a:r>
              <a:rPr lang="pt-BR" sz="1050" dirty="0">
                <a:latin typeface="Arial" charset="0"/>
              </a:rPr>
              <a:t>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mil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84006"/>
            <a:ext cx="7072313" cy="5838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5715000" y="6216651"/>
            <a:ext cx="4953000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Milton Santos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 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(</a:t>
            </a:r>
            <a:r>
              <a:rPr 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Brotas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de </a:t>
            </a:r>
            <a:r>
              <a:rPr 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Macaúba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, BA, 1926 – São Paulo, 2001) </a:t>
            </a: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685800" y="-93212"/>
            <a:ext cx="106219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latin typeface="Corbel" pitchFamily="34" charset="0"/>
              </a:rPr>
              <a:t>“</a:t>
            </a:r>
            <a:r>
              <a:rPr lang="en-US" sz="4800" b="1" dirty="0">
                <a:latin typeface="Corbel" pitchFamily="34" charset="0"/>
              </a:rPr>
              <a:t>O </a:t>
            </a:r>
            <a:r>
              <a:rPr lang="en-US" sz="4800" b="1" dirty="0" err="1">
                <a:latin typeface="Corbel" pitchFamily="34" charset="0"/>
              </a:rPr>
              <a:t>cidadão</a:t>
            </a:r>
            <a:r>
              <a:rPr lang="en-US" sz="4800" b="1" dirty="0">
                <a:latin typeface="Corbel" pitchFamily="34" charset="0"/>
              </a:rPr>
              <a:t> é o </a:t>
            </a:r>
            <a:r>
              <a:rPr lang="en-US" sz="4800" b="1" dirty="0" err="1">
                <a:latin typeface="Corbel" pitchFamily="34" charset="0"/>
              </a:rPr>
              <a:t>indivíduo</a:t>
            </a:r>
            <a:r>
              <a:rPr lang="en-US" sz="4800" b="1" dirty="0">
                <a:latin typeface="Corbel" pitchFamily="34" charset="0"/>
              </a:rPr>
              <a:t> </a:t>
            </a:r>
            <a:r>
              <a:rPr lang="en-US" sz="4800" b="1" dirty="0" err="1">
                <a:latin typeface="Corbel" pitchFamily="34" charset="0"/>
              </a:rPr>
              <a:t>num</a:t>
            </a:r>
            <a:r>
              <a:rPr lang="en-US" sz="4800" b="1" dirty="0">
                <a:latin typeface="Corbel" pitchFamily="34" charset="0"/>
              </a:rPr>
              <a:t> </a:t>
            </a:r>
            <a:r>
              <a:rPr lang="en-US" sz="4800" b="1" dirty="0" err="1">
                <a:latin typeface="Corbel" pitchFamily="34" charset="0"/>
              </a:rPr>
              <a:t>lugar</a:t>
            </a:r>
            <a:r>
              <a:rPr lang="en-US" sz="4800" dirty="0">
                <a:latin typeface="Corbel" pitchFamily="34" charset="0"/>
              </a:rPr>
              <a:t>.</a:t>
            </a:r>
            <a:r>
              <a:rPr lang="en-US" sz="4800" b="1" i="1" dirty="0">
                <a:latin typeface="Corbel" pitchFamily="34" charset="0"/>
              </a:rPr>
              <a:t>”</a:t>
            </a:r>
            <a:r>
              <a:rPr lang="en-US" sz="4800" i="1" dirty="0">
                <a:latin typeface="Corbel" pitchFamily="34" charset="0"/>
              </a:rPr>
              <a:t> </a:t>
            </a:r>
          </a:p>
          <a:p>
            <a:pPr algn="ctr"/>
            <a:endParaRPr lang="en-US" sz="1600" i="1" dirty="0">
              <a:latin typeface="Corbel" pitchFamily="34" charset="0"/>
            </a:endParaRP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5151471" y="445397"/>
            <a:ext cx="5519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SANTOS, Milton (2007) 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Espaço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Cidadão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Edusp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7ed. São Paulo. </a:t>
            </a:r>
            <a:r>
              <a:rPr lang="en-US" sz="1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1ed. Nobel, São Paulo, 1987</a:t>
            </a:r>
            <a:r>
              <a:rPr lang="en-US" dirty="0"/>
              <a:t> 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381000" y="76200"/>
            <a:ext cx="11430000" cy="6555641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“O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território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pela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sua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organização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instrumentalização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deve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ser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usado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como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forma de se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alcançar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um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projeto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social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igualitário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sociedade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civil é,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também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território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não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definir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fora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dele.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Há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desigualdades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sociais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que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são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em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primeiro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desigualdades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territoriais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porque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derivam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do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onde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cada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qual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encontra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Seu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tratamento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não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ser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alheio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às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realidades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territoriais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cidadão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é o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indivíduo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num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.”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6553200" y="6477000"/>
            <a:ext cx="5519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SANTOS, Milton (2007) 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Espaço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Cidadão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Edusp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7ed. São Paulo. </a:t>
            </a:r>
            <a:r>
              <a:rPr lang="en-US" sz="1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1ed. Nobel, São Paulo, 1987</a:t>
            </a:r>
            <a:r>
              <a:rPr lang="en-US" dirty="0"/>
              <a:t> 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0837" y="914400"/>
            <a:ext cx="7319963" cy="579438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Por uma Nova Cartografia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endParaRPr lang="pt-BR" sz="40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2514600"/>
            <a:ext cx="8229600" cy="2209800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981200" y="2438400"/>
            <a:ext cx="8229600" cy="2057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4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Análise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Espacial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Busca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de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uma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Cartografia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de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Processos</a:t>
            </a:r>
            <a:endParaRPr lang="en-US" sz="3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GeoDado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Dado  Espacial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6163" name="Text Box 3"/>
          <p:cNvSpPr txBox="1">
            <a:spLocks noChangeArrowheads="1"/>
          </p:cNvSpPr>
          <p:nvPr/>
        </p:nvSpPr>
        <p:spPr bwMode="auto">
          <a:xfrm>
            <a:off x="952500" y="2667000"/>
            <a:ext cx="1059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PT" sz="4000" dirty="0">
                <a:latin typeface="Modern No. 20" pitchFamily="18" charset="0"/>
              </a:rPr>
              <a:t>O que diferencia um </a:t>
            </a:r>
            <a:r>
              <a:rPr lang="pt-PT" sz="4000" i="1" dirty="0">
                <a:latin typeface="Modern No. 20" pitchFamily="18" charset="0"/>
              </a:rPr>
              <a:t>Dado</a:t>
            </a:r>
            <a:r>
              <a:rPr lang="pt-PT" sz="4000" dirty="0">
                <a:latin typeface="Modern No. 20" pitchFamily="18" charset="0"/>
              </a:rPr>
              <a:t> de um </a:t>
            </a:r>
            <a:r>
              <a:rPr lang="pt-PT" sz="4000" i="1" dirty="0">
                <a:latin typeface="Modern No. 20" pitchFamily="18" charset="0"/>
              </a:rPr>
              <a:t>Dado Espacial </a:t>
            </a:r>
            <a:r>
              <a:rPr lang="pt-PT" sz="4000" dirty="0">
                <a:latin typeface="Modern No. 20" pitchFamily="18" charset="0"/>
              </a:rPr>
              <a:t>? </a:t>
            </a:r>
            <a:endParaRPr lang="pt-BR" sz="4000" dirty="0">
              <a:latin typeface="Modern No. 20" pitchFamily="18" charset="0"/>
            </a:endParaRP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667000" y="47244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400" dirty="0">
                <a:latin typeface="Arial Narrow" pitchFamily="34" charset="0"/>
              </a:rPr>
              <a:t> LOCALIZAÇÃO !</a:t>
            </a:r>
            <a:endParaRPr lang="pt-BR" sz="4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GeoInformação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Relação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7187" name="Text Box 3"/>
          <p:cNvSpPr txBox="1">
            <a:spLocks noChangeArrowheads="1"/>
          </p:cNvSpPr>
          <p:nvPr/>
        </p:nvSpPr>
        <p:spPr bwMode="auto">
          <a:xfrm>
            <a:off x="2514600" y="3962401"/>
            <a:ext cx="746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000">
                <a:effectLst>
                  <a:outerShdw blurRad="38100" dist="38100" dir="2700000" algn="tl">
                    <a:srgbClr val="C0C0C0"/>
                  </a:outerShdw>
                </a:effectLst>
                <a:latin typeface="Modern No. 20" pitchFamily="18" charset="0"/>
              </a:rPr>
              <a:t>Relacionamentos Espaciais que se observam entre os GeoDados.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Modern No. 20" pitchFamily="18" charset="0"/>
            </a:endParaRP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2057400" y="2209800"/>
            <a:ext cx="8205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4400" dirty="0">
                <a:latin typeface="Modern No. 20" pitchFamily="18" charset="0"/>
              </a:rPr>
              <a:t>O Espaço como Categoria Analítica </a:t>
            </a:r>
            <a:endParaRPr lang="pt-BR" sz="4400" dirty="0">
              <a:latin typeface="Modern No. 20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2438400" y="304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Relacionamentos Espaciais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1676400" y="914400"/>
            <a:ext cx="449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/>
            <a:r>
              <a:rPr lang="pt-PT" sz="3200">
                <a:latin typeface="Modern No. 20" pitchFamily="18" charset="0"/>
              </a:rPr>
              <a:t>Dependência espacial</a:t>
            </a:r>
          </a:p>
          <a:p>
            <a:pPr lvl="1"/>
            <a:r>
              <a:rPr lang="pt-PT" sz="3200">
                <a:latin typeface="Modern No. 20" pitchFamily="18" charset="0"/>
              </a:rPr>
              <a:t>Concentrações</a:t>
            </a:r>
          </a:p>
          <a:p>
            <a:pPr lvl="1"/>
            <a:r>
              <a:rPr lang="pt-PT" sz="3200">
                <a:latin typeface="Modern No. 20" pitchFamily="18" charset="0"/>
              </a:rPr>
              <a:t>Persistências</a:t>
            </a:r>
          </a:p>
          <a:p>
            <a:pPr lvl="1"/>
            <a:r>
              <a:rPr lang="pt-PT" sz="3200">
                <a:latin typeface="Modern No. 20" pitchFamily="18" charset="0"/>
              </a:rPr>
              <a:t>Áreas de influência</a:t>
            </a:r>
          </a:p>
          <a:p>
            <a:pPr lvl="1"/>
            <a:r>
              <a:rPr lang="pt-PT" sz="3200">
                <a:latin typeface="Modern No. 20" pitchFamily="18" charset="0"/>
              </a:rPr>
              <a:t>Transições (Dinâmica)</a:t>
            </a:r>
          </a:p>
          <a:p>
            <a:pPr lvl="1"/>
            <a:r>
              <a:rPr lang="pt-PT" sz="3200">
                <a:latin typeface="Modern No. 20" pitchFamily="18" charset="0"/>
              </a:rPr>
              <a:t>Redes</a:t>
            </a:r>
            <a:endParaRPr lang="pt-BR" sz="3200">
              <a:latin typeface="Modern No. 20" pitchFamily="18" charset="0"/>
            </a:endParaRPr>
          </a:p>
        </p:txBody>
      </p:sp>
      <p:sp>
        <p:nvSpPr>
          <p:cNvPr id="478212" name="AutoShape 4"/>
          <p:cNvSpPr>
            <a:spLocks/>
          </p:cNvSpPr>
          <p:nvPr/>
        </p:nvSpPr>
        <p:spPr bwMode="auto">
          <a:xfrm rot="3744942">
            <a:off x="5358606" y="813594"/>
            <a:ext cx="433388" cy="5664200"/>
          </a:xfrm>
          <a:prstGeom prst="rightBrace">
            <a:avLst>
              <a:gd name="adj1" fmla="val 108913"/>
              <a:gd name="adj2" fmla="val 50000"/>
            </a:avLst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4648200" y="3962400"/>
            <a:ext cx="5627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PT" sz="2800" i="1">
                <a:latin typeface="Modern No. 20" pitchFamily="18" charset="0"/>
              </a:rPr>
              <a:t>Estes relacionamentos podem ter uma expressão quantitativa através do estudo e caracterização das suas </a:t>
            </a:r>
            <a:r>
              <a:rPr lang="pt-PT" sz="2800" b="1" i="1">
                <a:latin typeface="Modern No. 20" pitchFamily="18" charset="0"/>
              </a:rPr>
              <a:t>formas</a:t>
            </a:r>
            <a:r>
              <a:rPr lang="pt-PT" sz="2800" i="1">
                <a:latin typeface="Modern No. 20" pitchFamily="18" charset="0"/>
              </a:rPr>
              <a:t>, </a:t>
            </a:r>
            <a:r>
              <a:rPr lang="pt-PT" sz="2800" b="1" i="1">
                <a:latin typeface="Modern No. 20" pitchFamily="18" charset="0"/>
              </a:rPr>
              <a:t>estruturas e funções</a:t>
            </a:r>
            <a:r>
              <a:rPr lang="pt-PT" sz="2800" i="1">
                <a:latin typeface="Modern No. 20" pitchFamily="18" charset="0"/>
              </a:rPr>
              <a:t> a partir de suas </a:t>
            </a:r>
            <a:r>
              <a:rPr lang="pt-PT" sz="2800" b="1" i="1">
                <a:latin typeface="Modern No. 20" pitchFamily="18" charset="0"/>
              </a:rPr>
              <a:t>distribuições no espaço e no tempo</a:t>
            </a:r>
            <a:r>
              <a:rPr lang="pt-PT" sz="2800" i="1">
                <a:latin typeface="Modern No. 20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ext Box 2"/>
          <p:cNvSpPr txBox="1">
            <a:spLocks noChangeArrowheads="1"/>
          </p:cNvSpPr>
          <p:nvPr/>
        </p:nvSpPr>
        <p:spPr bwMode="auto">
          <a:xfrm>
            <a:off x="5152033" y="3886201"/>
            <a:ext cx="189269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Contexto 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(Vizinhança)</a:t>
            </a:r>
          </a:p>
        </p:txBody>
      </p:sp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2819400" y="1371601"/>
            <a:ext cx="1143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Evento</a:t>
            </a:r>
          </a:p>
        </p:txBody>
      </p:sp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3505200" y="3276601"/>
            <a:ext cx="152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Lugar do Evento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5000" y="1981200"/>
            <a:ext cx="3276600" cy="3581400"/>
            <a:chOff x="1152" y="1248"/>
            <a:chExt cx="2064" cy="225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52" y="2784"/>
              <a:ext cx="2064" cy="720"/>
              <a:chOff x="-927" y="-1042"/>
              <a:chExt cx="7832" cy="6017"/>
            </a:xfrm>
          </p:grpSpPr>
          <p:sp>
            <p:nvSpPr>
              <p:cNvPr id="479239" name="Freeform 7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526" y="152"/>
                  </a:cxn>
                  <a:cxn ang="0">
                    <a:pos x="277" y="585"/>
                  </a:cxn>
                  <a:cxn ang="0">
                    <a:pos x="590" y="770"/>
                  </a:cxn>
                  <a:cxn ang="0">
                    <a:pos x="588" y="774"/>
                  </a:cxn>
                  <a:cxn ang="0">
                    <a:pos x="532" y="888"/>
                  </a:cxn>
                  <a:cxn ang="0">
                    <a:pos x="455" y="946"/>
                  </a:cxn>
                  <a:cxn ang="0">
                    <a:pos x="353" y="979"/>
                  </a:cxn>
                  <a:cxn ang="0">
                    <a:pos x="240" y="990"/>
                  </a:cxn>
                  <a:cxn ang="0">
                    <a:pos x="158" y="979"/>
                  </a:cxn>
                  <a:cxn ang="0">
                    <a:pos x="73" y="954"/>
                  </a:cxn>
                  <a:cxn ang="0">
                    <a:pos x="40" y="932"/>
                  </a:cxn>
                  <a:cxn ang="0">
                    <a:pos x="15" y="900"/>
                  </a:cxn>
                  <a:cxn ang="0">
                    <a:pos x="11" y="894"/>
                  </a:cxn>
                  <a:cxn ang="0">
                    <a:pos x="3" y="855"/>
                  </a:cxn>
                  <a:cxn ang="0">
                    <a:pos x="0" y="799"/>
                  </a:cxn>
                  <a:cxn ang="0">
                    <a:pos x="23" y="490"/>
                  </a:cxn>
                  <a:cxn ang="0">
                    <a:pos x="45" y="475"/>
                  </a:cxn>
                  <a:cxn ang="0">
                    <a:pos x="98" y="427"/>
                  </a:cxn>
                  <a:cxn ang="0">
                    <a:pos x="158" y="382"/>
                  </a:cxn>
                  <a:cxn ang="0">
                    <a:pos x="208" y="315"/>
                  </a:cxn>
                  <a:cxn ang="0">
                    <a:pos x="240" y="245"/>
                  </a:cxn>
                  <a:cxn ang="0">
                    <a:pos x="270" y="170"/>
                  </a:cxn>
                  <a:cxn ang="0">
                    <a:pos x="285" y="92"/>
                  </a:cxn>
                  <a:cxn ang="0">
                    <a:pos x="283" y="25"/>
                  </a:cxn>
                  <a:cxn ang="0">
                    <a:pos x="281" y="0"/>
                  </a:cxn>
                </a:cxnLst>
                <a:rect l="0" t="0" r="r" b="b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4641" y="2600"/>
                  </a:cxn>
                  <a:cxn ang="0">
                    <a:pos x="4817" y="2682"/>
                  </a:cxn>
                  <a:cxn ang="0">
                    <a:pos x="4977" y="2652"/>
                  </a:cxn>
                  <a:cxn ang="0">
                    <a:pos x="5025" y="2572"/>
                  </a:cxn>
                  <a:cxn ang="0">
                    <a:pos x="4317" y="1595"/>
                  </a:cxn>
                  <a:cxn ang="0">
                    <a:pos x="4120" y="1662"/>
                  </a:cxn>
                  <a:cxn ang="0">
                    <a:pos x="4085" y="1784"/>
                  </a:cxn>
                  <a:cxn ang="0">
                    <a:pos x="4637" y="2597"/>
                  </a:cxn>
                  <a:cxn ang="0">
                    <a:pos x="1361" y="535"/>
                  </a:cxn>
                  <a:cxn ang="0">
                    <a:pos x="1468" y="442"/>
                  </a:cxn>
                  <a:cxn ang="0">
                    <a:pos x="2126" y="547"/>
                  </a:cxn>
                  <a:cxn ang="0">
                    <a:pos x="2344" y="454"/>
                  </a:cxn>
                  <a:cxn ang="0">
                    <a:pos x="2489" y="187"/>
                  </a:cxn>
                  <a:cxn ang="0">
                    <a:pos x="3182" y="0"/>
                  </a:cxn>
                  <a:cxn ang="0">
                    <a:pos x="3229" y="93"/>
                  </a:cxn>
                  <a:cxn ang="0">
                    <a:pos x="5150" y="2635"/>
                  </a:cxn>
                  <a:cxn ang="0">
                    <a:pos x="5040" y="4617"/>
                  </a:cxn>
                  <a:cxn ang="0">
                    <a:pos x="4971" y="4865"/>
                  </a:cxn>
                  <a:cxn ang="0">
                    <a:pos x="4482" y="5387"/>
                  </a:cxn>
                  <a:cxn ang="0">
                    <a:pos x="4301" y="5652"/>
                  </a:cxn>
                  <a:cxn ang="0">
                    <a:pos x="3934" y="6415"/>
                  </a:cxn>
                  <a:cxn ang="0">
                    <a:pos x="3417" y="6229"/>
                  </a:cxn>
                  <a:cxn ang="0">
                    <a:pos x="3454" y="5757"/>
                  </a:cxn>
                  <a:cxn ang="0">
                    <a:pos x="3339" y="5652"/>
                  </a:cxn>
                  <a:cxn ang="0">
                    <a:pos x="3099" y="5589"/>
                  </a:cxn>
                  <a:cxn ang="0">
                    <a:pos x="3047" y="5670"/>
                  </a:cxn>
                  <a:cxn ang="0">
                    <a:pos x="2899" y="5695"/>
                  </a:cxn>
                  <a:cxn ang="0">
                    <a:pos x="2809" y="6110"/>
                  </a:cxn>
                  <a:cxn ang="0">
                    <a:pos x="2684" y="6117"/>
                  </a:cxn>
                  <a:cxn ang="0">
                    <a:pos x="1711" y="6004"/>
                  </a:cxn>
                  <a:cxn ang="0">
                    <a:pos x="1169" y="6102"/>
                  </a:cxn>
                  <a:cxn ang="0">
                    <a:pos x="708" y="6362"/>
                  </a:cxn>
                  <a:cxn ang="0">
                    <a:pos x="0" y="5282"/>
                  </a:cxn>
                  <a:cxn ang="0">
                    <a:pos x="366" y="5185"/>
                  </a:cxn>
                  <a:cxn ang="0">
                    <a:pos x="668" y="5117"/>
                  </a:cxn>
                  <a:cxn ang="0">
                    <a:pos x="1048" y="4877"/>
                  </a:cxn>
                  <a:cxn ang="0">
                    <a:pos x="1424" y="4657"/>
                  </a:cxn>
                  <a:cxn ang="0">
                    <a:pos x="1876" y="4010"/>
                  </a:cxn>
                  <a:cxn ang="0">
                    <a:pos x="1978" y="3805"/>
                  </a:cxn>
                  <a:cxn ang="0">
                    <a:pos x="2011" y="3567"/>
                  </a:cxn>
                  <a:cxn ang="0">
                    <a:pos x="1924" y="2977"/>
                  </a:cxn>
                  <a:cxn ang="0">
                    <a:pos x="648" y="1811"/>
                  </a:cxn>
                  <a:cxn ang="0">
                    <a:pos x="943" y="1585"/>
                  </a:cxn>
                  <a:cxn ang="0">
                    <a:pos x="1090" y="1155"/>
                  </a:cxn>
                  <a:cxn ang="0">
                    <a:pos x="963" y="994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1" name="Freeform 9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1219" y="887"/>
                  </a:cxn>
                  <a:cxn ang="0">
                    <a:pos x="1383" y="487"/>
                  </a:cxn>
                  <a:cxn ang="0">
                    <a:pos x="1468" y="442"/>
                  </a:cxn>
                  <a:cxn ang="0">
                    <a:pos x="2059" y="545"/>
                  </a:cxn>
                  <a:cxn ang="0">
                    <a:pos x="2221" y="550"/>
                  </a:cxn>
                  <a:cxn ang="0">
                    <a:pos x="2344" y="454"/>
                  </a:cxn>
                  <a:cxn ang="0">
                    <a:pos x="2437" y="234"/>
                  </a:cxn>
                  <a:cxn ang="0">
                    <a:pos x="2524" y="162"/>
                  </a:cxn>
                  <a:cxn ang="0">
                    <a:pos x="3182" y="0"/>
                  </a:cxn>
                  <a:cxn ang="0">
                    <a:pos x="3199" y="49"/>
                  </a:cxn>
                  <a:cxn ang="0">
                    <a:pos x="4209" y="1375"/>
                  </a:cxn>
                  <a:cxn ang="0">
                    <a:pos x="5150" y="2635"/>
                  </a:cxn>
                  <a:cxn ang="0">
                    <a:pos x="5154" y="3597"/>
                  </a:cxn>
                  <a:cxn ang="0">
                    <a:pos x="5015" y="4724"/>
                  </a:cxn>
                  <a:cxn ang="0">
                    <a:pos x="4971" y="4865"/>
                  </a:cxn>
                  <a:cxn ang="0">
                    <a:pos x="4547" y="5330"/>
                  </a:cxn>
                  <a:cxn ang="0">
                    <a:pos x="4427" y="5462"/>
                  </a:cxn>
                  <a:cxn ang="0">
                    <a:pos x="4301" y="5652"/>
                  </a:cxn>
                  <a:cxn ang="0">
                    <a:pos x="4017" y="6447"/>
                  </a:cxn>
                  <a:cxn ang="0">
                    <a:pos x="3749" y="6320"/>
                  </a:cxn>
                  <a:cxn ang="0">
                    <a:pos x="3417" y="6229"/>
                  </a:cxn>
                  <a:cxn ang="0">
                    <a:pos x="3471" y="5780"/>
                  </a:cxn>
                  <a:cxn ang="0">
                    <a:pos x="3412" y="5732"/>
                  </a:cxn>
                  <a:cxn ang="0">
                    <a:pos x="3339" y="5652"/>
                  </a:cxn>
                  <a:cxn ang="0">
                    <a:pos x="3307" y="5617"/>
                  </a:cxn>
                  <a:cxn ang="0">
                    <a:pos x="3074" y="5589"/>
                  </a:cxn>
                  <a:cxn ang="0">
                    <a:pos x="3047" y="5670"/>
                  </a:cxn>
                  <a:cxn ang="0">
                    <a:pos x="2941" y="5677"/>
                  </a:cxn>
                  <a:cxn ang="0">
                    <a:pos x="2879" y="5745"/>
                  </a:cxn>
                  <a:cxn ang="0">
                    <a:pos x="2809" y="6110"/>
                  </a:cxn>
                  <a:cxn ang="0">
                    <a:pos x="2749" y="6127"/>
                  </a:cxn>
                  <a:cxn ang="0">
                    <a:pos x="1997" y="6004"/>
                  </a:cxn>
                  <a:cxn ang="0">
                    <a:pos x="1711" y="6004"/>
                  </a:cxn>
                  <a:cxn ang="0">
                    <a:pos x="1378" y="6060"/>
                  </a:cxn>
                  <a:cxn ang="0">
                    <a:pos x="1001" y="6182"/>
                  </a:cxn>
                  <a:cxn ang="0">
                    <a:pos x="708" y="6362"/>
                  </a:cxn>
                  <a:cxn ang="0">
                    <a:pos x="631" y="6434"/>
                  </a:cxn>
                  <a:cxn ang="0">
                    <a:pos x="56" y="5252"/>
                  </a:cxn>
                  <a:cxn ang="0">
                    <a:pos x="366" y="5185"/>
                  </a:cxn>
                  <a:cxn ang="0">
                    <a:pos x="606" y="5147"/>
                  </a:cxn>
                  <a:cxn ang="0">
                    <a:pos x="771" y="5057"/>
                  </a:cxn>
                  <a:cxn ang="0">
                    <a:pos x="1048" y="4877"/>
                  </a:cxn>
                  <a:cxn ang="0">
                    <a:pos x="1296" y="4774"/>
                  </a:cxn>
                  <a:cxn ang="0">
                    <a:pos x="1791" y="4199"/>
                  </a:cxn>
                  <a:cxn ang="0">
                    <a:pos x="1876" y="4010"/>
                  </a:cxn>
                  <a:cxn ang="0">
                    <a:pos x="1959" y="3877"/>
                  </a:cxn>
                  <a:cxn ang="0">
                    <a:pos x="2003" y="3727"/>
                  </a:cxn>
                  <a:cxn ang="0">
                    <a:pos x="2011" y="3567"/>
                  </a:cxn>
                  <a:cxn ang="0">
                    <a:pos x="1939" y="3017"/>
                  </a:cxn>
                  <a:cxn ang="0">
                    <a:pos x="1434" y="2419"/>
                  </a:cxn>
                  <a:cxn ang="0">
                    <a:pos x="648" y="1811"/>
                  </a:cxn>
                  <a:cxn ang="0">
                    <a:pos x="616" y="1635"/>
                  </a:cxn>
                  <a:cxn ang="0">
                    <a:pos x="916" y="1377"/>
                  </a:cxn>
                  <a:cxn ang="0">
                    <a:pos x="1090" y="1155"/>
                  </a:cxn>
                  <a:cxn ang="0">
                    <a:pos x="1148" y="1002"/>
                  </a:cxn>
                  <a:cxn ang="0">
                    <a:pos x="938" y="819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2" name="Freeform 10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8" y="353"/>
                  </a:cxn>
                  <a:cxn ang="0">
                    <a:pos x="301" y="536"/>
                  </a:cxn>
                  <a:cxn ang="0">
                    <a:pos x="56" y="384"/>
                  </a:cxn>
                  <a:cxn ang="0">
                    <a:pos x="52" y="338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3" name="Freeform 11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/>
                <a:ahLst/>
                <a:cxnLst>
                  <a:cxn ang="0">
                    <a:pos x="249" y="183"/>
                  </a:cxn>
                  <a:cxn ang="0">
                    <a:pos x="406" y="0"/>
                  </a:cxn>
                  <a:cxn ang="0">
                    <a:pos x="734" y="255"/>
                  </a:cxn>
                  <a:cxn ang="0">
                    <a:pos x="313" y="801"/>
                  </a:cxn>
                  <a:cxn ang="0">
                    <a:pos x="0" y="616"/>
                  </a:cxn>
                  <a:cxn ang="0">
                    <a:pos x="249" y="183"/>
                  </a:cxn>
                </a:cxnLst>
                <a:rect l="0" t="0" r="r" b="b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4" name="Freeform 12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/>
                <a:ahLst/>
                <a:cxnLst>
                  <a:cxn ang="0">
                    <a:pos x="10004" y="367"/>
                  </a:cxn>
                  <a:cxn ang="0">
                    <a:pos x="10382" y="277"/>
                  </a:cxn>
                  <a:cxn ang="0">
                    <a:pos x="11015" y="104"/>
                  </a:cxn>
                  <a:cxn ang="0">
                    <a:pos x="11427" y="2"/>
                  </a:cxn>
                  <a:cxn ang="0">
                    <a:pos x="11550" y="277"/>
                  </a:cxn>
                  <a:cxn ang="0">
                    <a:pos x="11691" y="807"/>
                  </a:cxn>
                  <a:cxn ang="0">
                    <a:pos x="11818" y="1839"/>
                  </a:cxn>
                  <a:cxn ang="0">
                    <a:pos x="11687" y="2499"/>
                  </a:cxn>
                  <a:cxn ang="0">
                    <a:pos x="11415" y="2619"/>
                  </a:cxn>
                  <a:cxn ang="0">
                    <a:pos x="11210" y="2767"/>
                  </a:cxn>
                  <a:cxn ang="0">
                    <a:pos x="10784" y="3314"/>
                  </a:cxn>
                  <a:cxn ang="0">
                    <a:pos x="10705" y="3942"/>
                  </a:cxn>
                  <a:cxn ang="0">
                    <a:pos x="10599" y="4179"/>
                  </a:cxn>
                  <a:cxn ang="0">
                    <a:pos x="10205" y="4445"/>
                  </a:cxn>
                  <a:cxn ang="0">
                    <a:pos x="9952" y="4617"/>
                  </a:cxn>
                  <a:cxn ang="0">
                    <a:pos x="9530" y="4785"/>
                  </a:cxn>
                  <a:cxn ang="0">
                    <a:pos x="9265" y="5042"/>
                  </a:cxn>
                  <a:cxn ang="0">
                    <a:pos x="7924" y="5545"/>
                  </a:cxn>
                  <a:cxn ang="0">
                    <a:pos x="3756" y="7487"/>
                  </a:cxn>
                  <a:cxn ang="0">
                    <a:pos x="2440" y="7439"/>
                  </a:cxn>
                  <a:cxn ang="0">
                    <a:pos x="1855" y="7777"/>
                  </a:cxn>
                  <a:cxn ang="0">
                    <a:pos x="1430" y="7790"/>
                  </a:cxn>
                  <a:cxn ang="0">
                    <a:pos x="967" y="7457"/>
                  </a:cxn>
                  <a:cxn ang="0">
                    <a:pos x="31" y="7084"/>
                  </a:cxn>
                  <a:cxn ang="0">
                    <a:pos x="162" y="6717"/>
                  </a:cxn>
                  <a:cxn ang="0">
                    <a:pos x="394" y="6364"/>
                  </a:cxn>
                  <a:cxn ang="0">
                    <a:pos x="685" y="6180"/>
                  </a:cxn>
                  <a:cxn ang="0">
                    <a:pos x="1087" y="6020"/>
                  </a:cxn>
                  <a:cxn ang="0">
                    <a:pos x="1395" y="5987"/>
                  </a:cxn>
                  <a:cxn ang="0">
                    <a:pos x="2035" y="5957"/>
                  </a:cxn>
                  <a:cxn ang="0">
                    <a:pos x="2258" y="5862"/>
                  </a:cxn>
                  <a:cxn ang="0">
                    <a:pos x="2920" y="4694"/>
                  </a:cxn>
                  <a:cxn ang="0">
                    <a:pos x="3385" y="3302"/>
                  </a:cxn>
                  <a:cxn ang="0">
                    <a:pos x="3563" y="3002"/>
                  </a:cxn>
                  <a:cxn ang="0">
                    <a:pos x="4055" y="2490"/>
                  </a:cxn>
                  <a:cxn ang="0">
                    <a:pos x="4151" y="2264"/>
                  </a:cxn>
                  <a:cxn ang="0">
                    <a:pos x="4373" y="260"/>
                  </a:cxn>
                  <a:cxn ang="0">
                    <a:pos x="4715" y="497"/>
                  </a:cxn>
                  <a:cxn ang="0">
                    <a:pos x="6523" y="1747"/>
                  </a:cxn>
                  <a:cxn ang="0">
                    <a:pos x="6806" y="1731"/>
                  </a:cxn>
                  <a:cxn ang="0">
                    <a:pos x="7341" y="1597"/>
                  </a:cxn>
                  <a:cxn ang="0">
                    <a:pos x="7967" y="1372"/>
                  </a:cxn>
                  <a:cxn ang="0">
                    <a:pos x="8785" y="1017"/>
                  </a:cxn>
                  <a:cxn ang="0">
                    <a:pos x="8979" y="994"/>
                  </a:cxn>
                  <a:cxn ang="0">
                    <a:pos x="9149" y="830"/>
                  </a:cxn>
                </a:cxnLst>
                <a:rect l="0" t="0" r="r" b="b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5" name="Freeform 13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/>
                <a:ahLst/>
                <a:cxnLst>
                  <a:cxn ang="0">
                    <a:pos x="4703" y="118"/>
                  </a:cxn>
                  <a:cxn ang="0">
                    <a:pos x="4496" y="2923"/>
                  </a:cxn>
                  <a:cxn ang="0">
                    <a:pos x="5967" y="2660"/>
                  </a:cxn>
                  <a:cxn ang="0">
                    <a:pos x="6544" y="2409"/>
                  </a:cxn>
                  <a:cxn ang="0">
                    <a:pos x="7245" y="2098"/>
                  </a:cxn>
                  <a:cxn ang="0">
                    <a:pos x="9352" y="1467"/>
                  </a:cxn>
                  <a:cxn ang="0">
                    <a:pos x="8105" y="3123"/>
                  </a:cxn>
                  <a:cxn ang="0">
                    <a:pos x="9381" y="2801"/>
                  </a:cxn>
                  <a:cxn ang="0">
                    <a:pos x="9593" y="2870"/>
                  </a:cxn>
                  <a:cxn ang="0">
                    <a:pos x="9688" y="2895"/>
                  </a:cxn>
                  <a:cxn ang="0">
                    <a:pos x="9881" y="2895"/>
                  </a:cxn>
                  <a:cxn ang="0">
                    <a:pos x="10375" y="3245"/>
                  </a:cxn>
                  <a:cxn ang="0">
                    <a:pos x="10418" y="3355"/>
                  </a:cxn>
                  <a:cxn ang="0">
                    <a:pos x="10550" y="3420"/>
                  </a:cxn>
                  <a:cxn ang="0">
                    <a:pos x="10851" y="3380"/>
                  </a:cxn>
                  <a:cxn ang="0">
                    <a:pos x="11818" y="3500"/>
                  </a:cxn>
                  <a:cxn ang="0">
                    <a:pos x="12216" y="3530"/>
                  </a:cxn>
                  <a:cxn ang="0">
                    <a:pos x="12083" y="3758"/>
                  </a:cxn>
                  <a:cxn ang="0">
                    <a:pos x="11931" y="3932"/>
                  </a:cxn>
                  <a:cxn ang="0">
                    <a:pos x="11648" y="4188"/>
                  </a:cxn>
                  <a:cxn ang="0">
                    <a:pos x="10848" y="4770"/>
                  </a:cxn>
                  <a:cxn ang="0">
                    <a:pos x="8553" y="5718"/>
                  </a:cxn>
                  <a:cxn ang="0">
                    <a:pos x="6072" y="7113"/>
                  </a:cxn>
                  <a:cxn ang="0">
                    <a:pos x="5716" y="7285"/>
                  </a:cxn>
                  <a:cxn ang="0">
                    <a:pos x="5427" y="7441"/>
                  </a:cxn>
                  <a:cxn ang="0">
                    <a:pos x="5232" y="7571"/>
                  </a:cxn>
                  <a:cxn ang="0">
                    <a:pos x="5037" y="7675"/>
                  </a:cxn>
                  <a:cxn ang="0">
                    <a:pos x="4644" y="7898"/>
                  </a:cxn>
                  <a:cxn ang="0">
                    <a:pos x="4298" y="8128"/>
                  </a:cxn>
                  <a:cxn ang="0">
                    <a:pos x="3931" y="8395"/>
                  </a:cxn>
                  <a:cxn ang="0">
                    <a:pos x="3791" y="8553"/>
                  </a:cxn>
                  <a:cxn ang="0">
                    <a:pos x="3696" y="8813"/>
                  </a:cxn>
                  <a:cxn ang="0">
                    <a:pos x="3674" y="8918"/>
                  </a:cxn>
                  <a:cxn ang="0">
                    <a:pos x="3518" y="9005"/>
                  </a:cxn>
                  <a:cxn ang="0">
                    <a:pos x="3391" y="9098"/>
                  </a:cxn>
                  <a:cxn ang="0">
                    <a:pos x="3266" y="9258"/>
                  </a:cxn>
                  <a:cxn ang="0">
                    <a:pos x="2981" y="9362"/>
                  </a:cxn>
                  <a:cxn ang="0">
                    <a:pos x="2839" y="9385"/>
                  </a:cxn>
                  <a:cxn ang="0">
                    <a:pos x="2806" y="8763"/>
                  </a:cxn>
                  <a:cxn ang="0">
                    <a:pos x="2781" y="8178"/>
                  </a:cxn>
                  <a:cxn ang="0">
                    <a:pos x="2829" y="7963"/>
                  </a:cxn>
                  <a:cxn ang="0">
                    <a:pos x="2873" y="7851"/>
                  </a:cxn>
                  <a:cxn ang="0">
                    <a:pos x="2926" y="7785"/>
                  </a:cxn>
                  <a:cxn ang="0">
                    <a:pos x="693" y="7818"/>
                  </a:cxn>
                  <a:cxn ang="0">
                    <a:pos x="471" y="7878"/>
                  </a:cxn>
                  <a:cxn ang="0">
                    <a:pos x="0" y="8080"/>
                  </a:cxn>
                  <a:cxn ang="0">
                    <a:pos x="390" y="7596"/>
                  </a:cxn>
                  <a:cxn ang="0">
                    <a:pos x="700" y="7096"/>
                  </a:cxn>
                  <a:cxn ang="0">
                    <a:pos x="1065" y="6458"/>
                  </a:cxn>
                  <a:cxn ang="0">
                    <a:pos x="1728" y="2135"/>
                  </a:cxn>
                  <a:cxn ang="0">
                    <a:pos x="1733" y="1953"/>
                  </a:cxn>
                  <a:cxn ang="0">
                    <a:pos x="1063" y="1145"/>
                  </a:cxn>
                  <a:cxn ang="0">
                    <a:pos x="4701" y="0"/>
                  </a:cxn>
                </a:cxnLst>
                <a:rect l="0" t="0" r="r" b="b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6" name="Freeform 14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/>
                <a:ahLst/>
                <a:cxnLst>
                  <a:cxn ang="0">
                    <a:pos x="953" y="97"/>
                  </a:cxn>
                  <a:cxn ang="0">
                    <a:pos x="1216" y="203"/>
                  </a:cxn>
                  <a:cxn ang="0">
                    <a:pos x="1405" y="404"/>
                  </a:cxn>
                  <a:cxn ang="0">
                    <a:pos x="1123" y="697"/>
                  </a:cxn>
                  <a:cxn ang="0">
                    <a:pos x="818" y="1078"/>
                  </a:cxn>
                  <a:cxn ang="0">
                    <a:pos x="627" y="1448"/>
                  </a:cxn>
                  <a:cxn ang="0">
                    <a:pos x="555" y="1848"/>
                  </a:cxn>
                  <a:cxn ang="0">
                    <a:pos x="640" y="1927"/>
                  </a:cxn>
                  <a:cxn ang="0">
                    <a:pos x="695" y="2052"/>
                  </a:cxn>
                  <a:cxn ang="0">
                    <a:pos x="758" y="2153"/>
                  </a:cxn>
                  <a:cxn ang="0">
                    <a:pos x="851" y="2165"/>
                  </a:cxn>
                  <a:cxn ang="0">
                    <a:pos x="990" y="2153"/>
                  </a:cxn>
                  <a:cxn ang="0">
                    <a:pos x="1103" y="2172"/>
                  </a:cxn>
                  <a:cxn ang="0">
                    <a:pos x="1800" y="2475"/>
                  </a:cxn>
                  <a:cxn ang="0">
                    <a:pos x="1941" y="2518"/>
                  </a:cxn>
                  <a:cxn ang="0">
                    <a:pos x="2036" y="2433"/>
                  </a:cxn>
                  <a:cxn ang="0">
                    <a:pos x="2634" y="1500"/>
                  </a:cxn>
                  <a:cxn ang="0">
                    <a:pos x="2908" y="1637"/>
                  </a:cxn>
                  <a:cxn ang="0">
                    <a:pos x="3078" y="1902"/>
                  </a:cxn>
                  <a:cxn ang="0">
                    <a:pos x="3134" y="2058"/>
                  </a:cxn>
                  <a:cxn ang="0">
                    <a:pos x="3084" y="2110"/>
                  </a:cxn>
                  <a:cxn ang="0">
                    <a:pos x="2939" y="2193"/>
                  </a:cxn>
                  <a:cxn ang="0">
                    <a:pos x="2281" y="2355"/>
                  </a:cxn>
                  <a:cxn ang="0">
                    <a:pos x="2194" y="2427"/>
                  </a:cxn>
                  <a:cxn ang="0">
                    <a:pos x="2101" y="2647"/>
                  </a:cxn>
                  <a:cxn ang="0">
                    <a:pos x="1978" y="2743"/>
                  </a:cxn>
                  <a:cxn ang="0">
                    <a:pos x="1816" y="2738"/>
                  </a:cxn>
                  <a:cxn ang="0">
                    <a:pos x="1225" y="2635"/>
                  </a:cxn>
                  <a:cxn ang="0">
                    <a:pos x="1140" y="2680"/>
                  </a:cxn>
                  <a:cxn ang="0">
                    <a:pos x="976" y="3080"/>
                  </a:cxn>
                  <a:cxn ang="0">
                    <a:pos x="255" y="2915"/>
                  </a:cxn>
                  <a:cxn ang="0">
                    <a:pos x="110" y="2435"/>
                  </a:cxn>
                  <a:cxn ang="0">
                    <a:pos x="50" y="2137"/>
                  </a:cxn>
                  <a:cxn ang="0">
                    <a:pos x="27" y="1600"/>
                  </a:cxn>
                  <a:cxn ang="0">
                    <a:pos x="143" y="622"/>
                  </a:cxn>
                </a:cxnLst>
                <a:rect l="0" t="0" r="r" b="b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7" name="Freeform 15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/>
                <a:ahLst/>
                <a:cxnLst>
                  <a:cxn ang="0">
                    <a:pos x="782" y="0"/>
                  </a:cxn>
                  <a:cxn ang="0">
                    <a:pos x="1015" y="197"/>
                  </a:cxn>
                  <a:cxn ang="0">
                    <a:pos x="1170" y="302"/>
                  </a:cxn>
                  <a:cxn ang="0">
                    <a:pos x="1315" y="394"/>
                  </a:cxn>
                  <a:cxn ang="0">
                    <a:pos x="1378" y="419"/>
                  </a:cxn>
                  <a:cxn ang="0">
                    <a:pos x="898" y="1400"/>
                  </a:cxn>
                  <a:cxn ang="0">
                    <a:pos x="870" y="1440"/>
                  </a:cxn>
                  <a:cxn ang="0">
                    <a:pos x="803" y="1485"/>
                  </a:cxn>
                  <a:cxn ang="0">
                    <a:pos x="735" y="1473"/>
                  </a:cxn>
                  <a:cxn ang="0">
                    <a:pos x="662" y="1442"/>
                  </a:cxn>
                  <a:cxn ang="0">
                    <a:pos x="0" y="1139"/>
                  </a:cxn>
                  <a:cxn ang="0">
                    <a:pos x="5" y="1139"/>
                  </a:cxn>
                  <a:cxn ang="0">
                    <a:pos x="35" y="1082"/>
                  </a:cxn>
                  <a:cxn ang="0">
                    <a:pos x="80" y="1019"/>
                  </a:cxn>
                  <a:cxn ang="0">
                    <a:pos x="120" y="969"/>
                  </a:cxn>
                  <a:cxn ang="0">
                    <a:pos x="433" y="612"/>
                  </a:cxn>
                  <a:cxn ang="0">
                    <a:pos x="330" y="502"/>
                  </a:cxn>
                  <a:cxn ang="0">
                    <a:pos x="782" y="0"/>
                  </a:cxn>
                </a:cxnLst>
                <a:rect l="0" t="0" r="r" b="b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8" name="Freeform 16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/>
                <a:ahLst/>
                <a:cxnLst>
                  <a:cxn ang="0">
                    <a:pos x="1183" y="0"/>
                  </a:cxn>
                  <a:cxn ang="0">
                    <a:pos x="1110" y="660"/>
                  </a:cxn>
                  <a:cxn ang="0">
                    <a:pos x="1110" y="665"/>
                  </a:cxn>
                  <a:cxn ang="0">
                    <a:pos x="1048" y="1275"/>
                  </a:cxn>
                  <a:cxn ang="0">
                    <a:pos x="1046" y="1290"/>
                  </a:cxn>
                  <a:cxn ang="0">
                    <a:pos x="0" y="736"/>
                  </a:cxn>
                  <a:cxn ang="0">
                    <a:pos x="4" y="732"/>
                  </a:cxn>
                  <a:cxn ang="0">
                    <a:pos x="593" y="277"/>
                  </a:cxn>
                  <a:cxn ang="0">
                    <a:pos x="650" y="223"/>
                  </a:cxn>
                  <a:cxn ang="0">
                    <a:pos x="691" y="182"/>
                  </a:cxn>
                  <a:cxn ang="0">
                    <a:pos x="735" y="128"/>
                  </a:cxn>
                  <a:cxn ang="0">
                    <a:pos x="783" y="97"/>
                  </a:cxn>
                  <a:cxn ang="0">
                    <a:pos x="845" y="90"/>
                  </a:cxn>
                  <a:cxn ang="0">
                    <a:pos x="932" y="99"/>
                  </a:cxn>
                  <a:cxn ang="0">
                    <a:pos x="963" y="110"/>
                  </a:cxn>
                  <a:cxn ang="0">
                    <a:pos x="1183" y="0"/>
                  </a:cxn>
                </a:cxnLst>
                <a:rect l="0" t="0" r="r" b="b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9" name="Freeform 17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/>
                <a:ahLst/>
                <a:cxnLst>
                  <a:cxn ang="0">
                    <a:pos x="2744" y="0"/>
                  </a:cxn>
                  <a:cxn ang="0">
                    <a:pos x="2831" y="74"/>
                  </a:cxn>
                  <a:cxn ang="0">
                    <a:pos x="2769" y="585"/>
                  </a:cxn>
                  <a:cxn ang="0">
                    <a:pos x="2549" y="695"/>
                  </a:cxn>
                  <a:cxn ang="0">
                    <a:pos x="2518" y="684"/>
                  </a:cxn>
                  <a:cxn ang="0">
                    <a:pos x="2431" y="675"/>
                  </a:cxn>
                  <a:cxn ang="0">
                    <a:pos x="2369" y="682"/>
                  </a:cxn>
                  <a:cxn ang="0">
                    <a:pos x="2321" y="713"/>
                  </a:cxn>
                  <a:cxn ang="0">
                    <a:pos x="2277" y="767"/>
                  </a:cxn>
                  <a:cxn ang="0">
                    <a:pos x="2236" y="808"/>
                  </a:cxn>
                  <a:cxn ang="0">
                    <a:pos x="2179" y="862"/>
                  </a:cxn>
                  <a:cxn ang="0">
                    <a:pos x="1590" y="1317"/>
                  </a:cxn>
                  <a:cxn ang="0">
                    <a:pos x="1586" y="1321"/>
                  </a:cxn>
                  <a:cxn ang="0">
                    <a:pos x="726" y="2010"/>
                  </a:cxn>
                  <a:cxn ang="0">
                    <a:pos x="633" y="1945"/>
                  </a:cxn>
                  <a:cxn ang="0">
                    <a:pos x="521" y="1863"/>
                  </a:cxn>
                  <a:cxn ang="0">
                    <a:pos x="0" y="1480"/>
                  </a:cxn>
                  <a:cxn ang="0">
                    <a:pos x="494" y="1211"/>
                  </a:cxn>
                  <a:cxn ang="0">
                    <a:pos x="641" y="1135"/>
                  </a:cxn>
                  <a:cxn ang="0">
                    <a:pos x="2744" y="0"/>
                  </a:cxn>
                </a:cxnLst>
                <a:rect l="0" t="0" r="r" b="b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0" name="Freeform 18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/>
                <a:ahLst/>
                <a:cxnLst>
                  <a:cxn ang="0">
                    <a:pos x="860" y="0"/>
                  </a:cxn>
                  <a:cxn ang="0">
                    <a:pos x="1906" y="554"/>
                  </a:cxn>
                  <a:cxn ang="0">
                    <a:pos x="1818" y="1269"/>
                  </a:cxn>
                  <a:cxn ang="0">
                    <a:pos x="1520" y="1737"/>
                  </a:cxn>
                  <a:cxn ang="0">
                    <a:pos x="1455" y="1754"/>
                  </a:cxn>
                  <a:cxn ang="0">
                    <a:pos x="1458" y="1734"/>
                  </a:cxn>
                  <a:cxn ang="0">
                    <a:pos x="0" y="689"/>
                  </a:cxn>
                  <a:cxn ang="0">
                    <a:pos x="860" y="0"/>
                  </a:cxn>
                </a:cxnLst>
                <a:rect l="0" t="0" r="r" b="b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1" name="Freeform 19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/>
                <a:ahLst/>
                <a:cxnLst>
                  <a:cxn ang="0">
                    <a:pos x="600" y="0"/>
                  </a:cxn>
                  <a:cxn ang="0">
                    <a:pos x="712" y="82"/>
                  </a:cxn>
                  <a:cxn ang="0">
                    <a:pos x="805" y="147"/>
                  </a:cxn>
                  <a:cxn ang="0">
                    <a:pos x="2263" y="1192"/>
                  </a:cxn>
                  <a:cxn ang="0">
                    <a:pos x="2260" y="1212"/>
                  </a:cxn>
                  <a:cxn ang="0">
                    <a:pos x="2235" y="1472"/>
                  </a:cxn>
                  <a:cxn ang="0">
                    <a:pos x="2186" y="1655"/>
                  </a:cxn>
                  <a:cxn ang="0">
                    <a:pos x="2186" y="1717"/>
                  </a:cxn>
                  <a:cxn ang="0">
                    <a:pos x="2190" y="1765"/>
                  </a:cxn>
                  <a:cxn ang="0">
                    <a:pos x="2208" y="1819"/>
                  </a:cxn>
                  <a:cxn ang="0">
                    <a:pos x="2230" y="1857"/>
                  </a:cxn>
                  <a:cxn ang="0">
                    <a:pos x="2267" y="1907"/>
                  </a:cxn>
                  <a:cxn ang="0">
                    <a:pos x="2310" y="1952"/>
                  </a:cxn>
                  <a:cxn ang="0">
                    <a:pos x="2327" y="1997"/>
                  </a:cxn>
                  <a:cxn ang="0">
                    <a:pos x="2352" y="2060"/>
                  </a:cxn>
                  <a:cxn ang="0">
                    <a:pos x="2356" y="2064"/>
                  </a:cxn>
                  <a:cxn ang="0">
                    <a:pos x="567" y="1797"/>
                  </a:cxn>
                  <a:cxn ang="0">
                    <a:pos x="430" y="1450"/>
                  </a:cxn>
                  <a:cxn ang="0">
                    <a:pos x="422" y="1440"/>
                  </a:cxn>
                  <a:cxn ang="0">
                    <a:pos x="0" y="627"/>
                  </a:cxn>
                  <a:cxn ang="0">
                    <a:pos x="600" y="0"/>
                  </a:cxn>
                </a:cxnLst>
                <a:rect l="0" t="0" r="r" b="b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2" name="Freeform 20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/>
                <a:ahLst/>
                <a:cxnLst>
                  <a:cxn ang="0">
                    <a:pos x="287" y="30"/>
                  </a:cxn>
                  <a:cxn ang="0">
                    <a:pos x="967" y="0"/>
                  </a:cxn>
                  <a:cxn ang="0">
                    <a:pos x="824" y="866"/>
                  </a:cxn>
                  <a:cxn ang="0">
                    <a:pos x="0" y="847"/>
                  </a:cxn>
                  <a:cxn ang="0">
                    <a:pos x="0" y="845"/>
                  </a:cxn>
                  <a:cxn ang="0">
                    <a:pos x="20" y="617"/>
                  </a:cxn>
                  <a:cxn ang="0">
                    <a:pos x="40" y="545"/>
                  </a:cxn>
                  <a:cxn ang="0">
                    <a:pos x="70" y="488"/>
                  </a:cxn>
                  <a:cxn ang="0">
                    <a:pos x="160" y="385"/>
                  </a:cxn>
                  <a:cxn ang="0">
                    <a:pos x="225" y="315"/>
                  </a:cxn>
                  <a:cxn ang="0">
                    <a:pos x="268" y="258"/>
                  </a:cxn>
                  <a:cxn ang="0">
                    <a:pos x="303" y="173"/>
                  </a:cxn>
                  <a:cxn ang="0">
                    <a:pos x="307" y="105"/>
                  </a:cxn>
                  <a:cxn ang="0">
                    <a:pos x="290" y="34"/>
                  </a:cxn>
                  <a:cxn ang="0">
                    <a:pos x="287" y="30"/>
                  </a:cxn>
                </a:cxnLst>
                <a:rect l="0" t="0" r="r" b="b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3" name="Freeform 21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52" y="35"/>
                  </a:cxn>
                  <a:cxn ang="0">
                    <a:pos x="262" y="740"/>
                  </a:cxn>
                  <a:cxn ang="0">
                    <a:pos x="0" y="707"/>
                  </a:cxn>
                  <a:cxn ang="0">
                    <a:pos x="72" y="0"/>
                  </a:cxn>
                </a:cxnLst>
                <a:rect l="0" t="0" r="r" b="b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4" name="Freeform 22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11"/>
                  </a:cxn>
                  <a:cxn ang="0">
                    <a:pos x="388" y="56"/>
                  </a:cxn>
                  <a:cxn ang="0">
                    <a:pos x="430" y="90"/>
                  </a:cxn>
                  <a:cxn ang="0">
                    <a:pos x="663" y="125"/>
                  </a:cxn>
                  <a:cxn ang="0">
                    <a:pos x="1761" y="248"/>
                  </a:cxn>
                  <a:cxn ang="0">
                    <a:pos x="1711" y="675"/>
                  </a:cxn>
                  <a:cxn ang="0">
                    <a:pos x="268" y="415"/>
                  </a:cxn>
                  <a:cxn ang="0">
                    <a:pos x="141" y="175"/>
                  </a:cxn>
                  <a:cxn ang="0">
                    <a:pos x="88" y="193"/>
                  </a:cxn>
                  <a:cxn ang="0">
                    <a:pos x="0" y="0"/>
                  </a:cxn>
                </a:cxnLst>
                <a:rect l="0" t="0" r="r" b="b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5" name="Freeform 23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40" y="8"/>
                  </a:cxn>
                  <a:cxn ang="0">
                    <a:pos x="1761" y="298"/>
                  </a:cxn>
                  <a:cxn ang="0">
                    <a:pos x="1818" y="305"/>
                  </a:cxn>
                  <a:cxn ang="0">
                    <a:pos x="1736" y="927"/>
                  </a:cxn>
                  <a:cxn ang="0">
                    <a:pos x="132" y="722"/>
                  </a:cxn>
                  <a:cxn ang="0">
                    <a:pos x="0" y="705"/>
                  </a:cxn>
                  <a:cxn ang="0">
                    <a:pos x="90" y="0"/>
                  </a:cxn>
                </a:cxnLst>
                <a:rect l="0" t="0" r="r" b="b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6" name="Freeform 24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8" y="34"/>
                  </a:cxn>
                  <a:cxn ang="0">
                    <a:pos x="560" y="67"/>
                  </a:cxn>
                  <a:cxn ang="0">
                    <a:pos x="692" y="84"/>
                  </a:cxn>
                  <a:cxn ang="0">
                    <a:pos x="2296" y="289"/>
                  </a:cxn>
                  <a:cxn ang="0">
                    <a:pos x="2180" y="1264"/>
                  </a:cxn>
                  <a:cxn ang="0">
                    <a:pos x="991" y="2160"/>
                  </a:cxn>
                  <a:cxn ang="0">
                    <a:pos x="988" y="2162"/>
                  </a:cxn>
                  <a:cxn ang="0">
                    <a:pos x="673" y="1652"/>
                  </a:cxn>
                  <a:cxn ang="0">
                    <a:pos x="570" y="1557"/>
                  </a:cxn>
                  <a:cxn ang="0">
                    <a:pos x="478" y="1492"/>
                  </a:cxn>
                  <a:cxn ang="0">
                    <a:pos x="400" y="1407"/>
                  </a:cxn>
                  <a:cxn ang="0">
                    <a:pos x="337" y="1292"/>
                  </a:cxn>
                  <a:cxn ang="0">
                    <a:pos x="306" y="1204"/>
                  </a:cxn>
                  <a:cxn ang="0">
                    <a:pos x="157" y="822"/>
                  </a:cxn>
                  <a:cxn ang="0">
                    <a:pos x="20" y="389"/>
                  </a:cxn>
                  <a:cxn ang="0">
                    <a:pos x="0" y="214"/>
                  </a:cxn>
                  <a:cxn ang="0">
                    <a:pos x="0" y="0"/>
                  </a:cxn>
                </a:cxnLst>
                <a:rect l="0" t="0" r="r" b="b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7" name="Freeform 25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/>
                <a:ahLst/>
                <a:cxnLst>
                  <a:cxn ang="0">
                    <a:pos x="969" y="0"/>
                  </a:cxn>
                  <a:cxn ang="0">
                    <a:pos x="1087" y="143"/>
                  </a:cxn>
                  <a:cxn ang="0">
                    <a:pos x="1237" y="344"/>
                  </a:cxn>
                  <a:cxn ang="0">
                    <a:pos x="1364" y="494"/>
                  </a:cxn>
                  <a:cxn ang="0">
                    <a:pos x="1484" y="629"/>
                  </a:cxn>
                  <a:cxn ang="0">
                    <a:pos x="1032" y="1131"/>
                  </a:cxn>
                  <a:cxn ang="0">
                    <a:pos x="1135" y="1241"/>
                  </a:cxn>
                  <a:cxn ang="0">
                    <a:pos x="822" y="1598"/>
                  </a:cxn>
                  <a:cxn ang="0">
                    <a:pos x="782" y="1648"/>
                  </a:cxn>
                  <a:cxn ang="0">
                    <a:pos x="737" y="1711"/>
                  </a:cxn>
                  <a:cxn ang="0">
                    <a:pos x="707" y="1768"/>
                  </a:cxn>
                  <a:cxn ang="0">
                    <a:pos x="702" y="1768"/>
                  </a:cxn>
                  <a:cxn ang="0">
                    <a:pos x="667" y="1768"/>
                  </a:cxn>
                  <a:cxn ang="0">
                    <a:pos x="619" y="1751"/>
                  </a:cxn>
                  <a:cxn ang="0">
                    <a:pos x="554" y="1749"/>
                  </a:cxn>
                  <a:cxn ang="0">
                    <a:pos x="494" y="1756"/>
                  </a:cxn>
                  <a:cxn ang="0">
                    <a:pos x="415" y="1761"/>
                  </a:cxn>
                  <a:cxn ang="0">
                    <a:pos x="369" y="1764"/>
                  </a:cxn>
                  <a:cxn ang="0">
                    <a:pos x="322" y="1749"/>
                  </a:cxn>
                  <a:cxn ang="0">
                    <a:pos x="276" y="1699"/>
                  </a:cxn>
                  <a:cxn ang="0">
                    <a:pos x="259" y="1648"/>
                  </a:cxn>
                  <a:cxn ang="0">
                    <a:pos x="234" y="1583"/>
                  </a:cxn>
                  <a:cxn ang="0">
                    <a:pos x="204" y="1523"/>
                  </a:cxn>
                  <a:cxn ang="0">
                    <a:pos x="166" y="1481"/>
                  </a:cxn>
                  <a:cxn ang="0">
                    <a:pos x="119" y="1444"/>
                  </a:cxn>
                  <a:cxn ang="0">
                    <a:pos x="0" y="1349"/>
                  </a:cxn>
                  <a:cxn ang="0">
                    <a:pos x="191" y="1044"/>
                  </a:cxn>
                  <a:cxn ang="0">
                    <a:pos x="272" y="851"/>
                  </a:cxn>
                  <a:cxn ang="0">
                    <a:pos x="382" y="674"/>
                  </a:cxn>
                  <a:cxn ang="0">
                    <a:pos x="509" y="486"/>
                  </a:cxn>
                  <a:cxn ang="0">
                    <a:pos x="687" y="293"/>
                  </a:cxn>
                  <a:cxn ang="0">
                    <a:pos x="820" y="158"/>
                  </a:cxn>
                  <a:cxn ang="0">
                    <a:pos x="969" y="0"/>
                  </a:cxn>
                </a:cxnLst>
                <a:rect l="0" t="0" r="r" b="b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8" name="Freeform 26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/>
                <a:ahLst/>
                <a:cxnLst>
                  <a:cxn ang="0">
                    <a:pos x="50" y="28"/>
                  </a:cxn>
                  <a:cxn ang="0">
                    <a:pos x="52" y="28"/>
                  </a:cxn>
                  <a:cxn ang="0">
                    <a:pos x="1061" y="0"/>
                  </a:cxn>
                  <a:cxn ang="0">
                    <a:pos x="1125" y="15"/>
                  </a:cxn>
                  <a:cxn ang="0">
                    <a:pos x="1179" y="28"/>
                  </a:cxn>
                  <a:cxn ang="0">
                    <a:pos x="1225" y="58"/>
                  </a:cxn>
                  <a:cxn ang="0">
                    <a:pos x="1278" y="93"/>
                  </a:cxn>
                  <a:cxn ang="0">
                    <a:pos x="1335" y="150"/>
                  </a:cxn>
                  <a:cxn ang="0">
                    <a:pos x="1389" y="216"/>
                  </a:cxn>
                  <a:cxn ang="0">
                    <a:pos x="1433" y="297"/>
                  </a:cxn>
                  <a:cxn ang="0">
                    <a:pos x="1463" y="376"/>
                  </a:cxn>
                  <a:cxn ang="0">
                    <a:pos x="1493" y="480"/>
                  </a:cxn>
                  <a:cxn ang="0">
                    <a:pos x="1509" y="568"/>
                  </a:cxn>
                  <a:cxn ang="0">
                    <a:pos x="1513" y="683"/>
                  </a:cxn>
                  <a:cxn ang="0">
                    <a:pos x="1496" y="795"/>
                  </a:cxn>
                  <a:cxn ang="0">
                    <a:pos x="1476" y="876"/>
                  </a:cxn>
                  <a:cxn ang="0">
                    <a:pos x="1438" y="980"/>
                  </a:cxn>
                  <a:cxn ang="0">
                    <a:pos x="1399" y="1081"/>
                  </a:cxn>
                  <a:cxn ang="0">
                    <a:pos x="1326" y="1212"/>
                  </a:cxn>
                  <a:cxn ang="0">
                    <a:pos x="1246" y="1326"/>
                  </a:cxn>
                  <a:cxn ang="0">
                    <a:pos x="1150" y="1428"/>
                  </a:cxn>
                  <a:cxn ang="0">
                    <a:pos x="1023" y="1533"/>
                  </a:cxn>
                  <a:cxn ang="0">
                    <a:pos x="936" y="1627"/>
                  </a:cxn>
                  <a:cxn ang="0">
                    <a:pos x="848" y="1700"/>
                  </a:cxn>
                  <a:cxn ang="0">
                    <a:pos x="123" y="1523"/>
                  </a:cxn>
                  <a:cxn ang="0">
                    <a:pos x="90" y="1223"/>
                  </a:cxn>
                  <a:cxn ang="0">
                    <a:pos x="63" y="1068"/>
                  </a:cxn>
                  <a:cxn ang="0">
                    <a:pos x="17" y="858"/>
                  </a:cxn>
                  <a:cxn ang="0">
                    <a:pos x="0" y="600"/>
                  </a:cxn>
                  <a:cxn ang="0">
                    <a:pos x="8" y="363"/>
                  </a:cxn>
                  <a:cxn ang="0">
                    <a:pos x="50" y="28"/>
                  </a:cxn>
                </a:cxnLst>
                <a:rect l="0" t="0" r="r" b="b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9" name="Freeform 27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0" y="97"/>
                  </a:cxn>
                  <a:cxn ang="0">
                    <a:pos x="465" y="272"/>
                  </a:cxn>
                  <a:cxn ang="0">
                    <a:pos x="650" y="280"/>
                  </a:cxn>
                  <a:cxn ang="0">
                    <a:pos x="668" y="433"/>
                  </a:cxn>
                  <a:cxn ang="0">
                    <a:pos x="592" y="433"/>
                  </a:cxn>
                  <a:cxn ang="0">
                    <a:pos x="48" y="492"/>
                  </a:cxn>
                  <a:cxn ang="0">
                    <a:pos x="0" y="0"/>
                  </a:cxn>
                </a:cxnLst>
                <a:rect l="0" t="0" r="r" b="b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0" name="Freeform 28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/>
                <a:ahLst/>
                <a:cxnLst>
                  <a:cxn ang="0">
                    <a:pos x="96" y="125"/>
                  </a:cxn>
                  <a:cxn ang="0">
                    <a:pos x="351" y="200"/>
                  </a:cxn>
                  <a:cxn ang="0">
                    <a:pos x="411" y="192"/>
                  </a:cxn>
                  <a:cxn ang="0">
                    <a:pos x="486" y="185"/>
                  </a:cxn>
                  <a:cxn ang="0">
                    <a:pos x="536" y="148"/>
                  </a:cxn>
                  <a:cxn ang="0">
                    <a:pos x="604" y="105"/>
                  </a:cxn>
                  <a:cxn ang="0">
                    <a:pos x="683" y="67"/>
                  </a:cxn>
                  <a:cxn ang="0">
                    <a:pos x="739" y="63"/>
                  </a:cxn>
                  <a:cxn ang="0">
                    <a:pos x="1196" y="0"/>
                  </a:cxn>
                  <a:cxn ang="0">
                    <a:pos x="1108" y="610"/>
                  </a:cxn>
                  <a:cxn ang="0">
                    <a:pos x="428" y="640"/>
                  </a:cxn>
                  <a:cxn ang="0">
                    <a:pos x="363" y="522"/>
                  </a:cxn>
                  <a:cxn ang="0">
                    <a:pos x="291" y="447"/>
                  </a:cxn>
                  <a:cxn ang="0">
                    <a:pos x="0" y="258"/>
                  </a:cxn>
                  <a:cxn ang="0">
                    <a:pos x="96" y="125"/>
                  </a:cxn>
                </a:cxnLst>
                <a:rect l="0" t="0" r="r" b="b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1" name="Freeform 29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/>
                <a:ahLst/>
                <a:cxnLst>
                  <a:cxn ang="0">
                    <a:pos x="1312" y="0"/>
                  </a:cxn>
                  <a:cxn ang="0">
                    <a:pos x="1603" y="189"/>
                  </a:cxn>
                  <a:cxn ang="0">
                    <a:pos x="1675" y="264"/>
                  </a:cxn>
                  <a:cxn ang="0">
                    <a:pos x="1135" y="660"/>
                  </a:cxn>
                  <a:cxn ang="0">
                    <a:pos x="810" y="947"/>
                  </a:cxn>
                  <a:cxn ang="0">
                    <a:pos x="0" y="720"/>
                  </a:cxn>
                  <a:cxn ang="0">
                    <a:pos x="617" y="498"/>
                  </a:cxn>
                  <a:cxn ang="0">
                    <a:pos x="687" y="459"/>
                  </a:cxn>
                  <a:cxn ang="0">
                    <a:pos x="772" y="417"/>
                  </a:cxn>
                  <a:cxn ang="0">
                    <a:pos x="1142" y="197"/>
                  </a:cxn>
                  <a:cxn ang="0">
                    <a:pos x="1181" y="174"/>
                  </a:cxn>
                  <a:cxn ang="0">
                    <a:pos x="1220" y="129"/>
                  </a:cxn>
                  <a:cxn ang="0">
                    <a:pos x="1260" y="77"/>
                  </a:cxn>
                  <a:cxn ang="0">
                    <a:pos x="1308" y="7"/>
                  </a:cxn>
                  <a:cxn ang="0">
                    <a:pos x="1312" y="0"/>
                  </a:cxn>
                </a:cxnLst>
                <a:rect l="0" t="0" r="r" b="b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2" name="Freeform 30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4" y="0"/>
                  </a:cxn>
                  <a:cxn ang="0">
                    <a:pos x="544" y="185"/>
                  </a:cxn>
                  <a:cxn ang="0">
                    <a:pos x="370" y="222"/>
                  </a:cxn>
                  <a:cxn ang="0">
                    <a:pos x="397" y="430"/>
                  </a:cxn>
                  <a:cxn ang="0">
                    <a:pos x="70" y="480"/>
                  </a:cxn>
                  <a:cxn ang="0">
                    <a:pos x="0" y="65"/>
                  </a:cxn>
                  <a:cxn ang="0">
                    <a:pos x="0" y="59"/>
                  </a:cxn>
                </a:cxnLst>
                <a:rect l="0" t="0" r="r" b="b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3" name="Freeform 31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/>
                <a:ahLst/>
                <a:cxnLst>
                  <a:cxn ang="0">
                    <a:pos x="1675" y="0"/>
                  </a:cxn>
                  <a:cxn ang="0">
                    <a:pos x="1740" y="118"/>
                  </a:cxn>
                  <a:cxn ang="0">
                    <a:pos x="1743" y="122"/>
                  </a:cxn>
                  <a:cxn ang="0">
                    <a:pos x="1760" y="193"/>
                  </a:cxn>
                  <a:cxn ang="0">
                    <a:pos x="1756" y="261"/>
                  </a:cxn>
                  <a:cxn ang="0">
                    <a:pos x="1721" y="346"/>
                  </a:cxn>
                  <a:cxn ang="0">
                    <a:pos x="1678" y="403"/>
                  </a:cxn>
                  <a:cxn ang="0">
                    <a:pos x="1613" y="473"/>
                  </a:cxn>
                  <a:cxn ang="0">
                    <a:pos x="1523" y="576"/>
                  </a:cxn>
                  <a:cxn ang="0">
                    <a:pos x="1493" y="633"/>
                  </a:cxn>
                  <a:cxn ang="0">
                    <a:pos x="1473" y="705"/>
                  </a:cxn>
                  <a:cxn ang="0">
                    <a:pos x="1453" y="933"/>
                  </a:cxn>
                  <a:cxn ang="0">
                    <a:pos x="1453" y="935"/>
                  </a:cxn>
                  <a:cxn ang="0">
                    <a:pos x="1391" y="1126"/>
                  </a:cxn>
                  <a:cxn ang="0">
                    <a:pos x="1385" y="1133"/>
                  </a:cxn>
                  <a:cxn ang="0">
                    <a:pos x="1308" y="1238"/>
                  </a:cxn>
                  <a:cxn ang="0">
                    <a:pos x="1127" y="1138"/>
                  </a:cxn>
                  <a:cxn ang="0">
                    <a:pos x="645" y="805"/>
                  </a:cxn>
                  <a:cxn ang="0">
                    <a:pos x="503" y="927"/>
                  </a:cxn>
                  <a:cxn ang="0">
                    <a:pos x="258" y="1113"/>
                  </a:cxn>
                  <a:cxn ang="0">
                    <a:pos x="0" y="456"/>
                  </a:cxn>
                  <a:cxn ang="0">
                    <a:pos x="810" y="683"/>
                  </a:cxn>
                  <a:cxn ang="0">
                    <a:pos x="1135" y="396"/>
                  </a:cxn>
                  <a:cxn ang="0">
                    <a:pos x="1675" y="0"/>
                  </a:cxn>
                </a:cxnLst>
                <a:rect l="0" t="0" r="r" b="b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4" name="Freeform 32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/>
                <a:ahLst/>
                <a:cxnLst>
                  <a:cxn ang="0">
                    <a:pos x="4944" y="0"/>
                  </a:cxn>
                  <a:cxn ang="0">
                    <a:pos x="5054" y="583"/>
                  </a:cxn>
                  <a:cxn ang="0">
                    <a:pos x="5247" y="1555"/>
                  </a:cxn>
                  <a:cxn ang="0">
                    <a:pos x="5320" y="1978"/>
                  </a:cxn>
                  <a:cxn ang="0">
                    <a:pos x="5401" y="2490"/>
                  </a:cxn>
                  <a:cxn ang="0">
                    <a:pos x="5409" y="2628"/>
                  </a:cxn>
                  <a:cxn ang="0">
                    <a:pos x="5332" y="2851"/>
                  </a:cxn>
                  <a:cxn ang="0">
                    <a:pos x="5169" y="3011"/>
                  </a:cxn>
                  <a:cxn ang="0">
                    <a:pos x="5127" y="3391"/>
                  </a:cxn>
                  <a:cxn ang="0">
                    <a:pos x="5164" y="3468"/>
                  </a:cxn>
                  <a:cxn ang="0">
                    <a:pos x="5364" y="3526"/>
                  </a:cxn>
                  <a:cxn ang="0">
                    <a:pos x="5656" y="3424"/>
                  </a:cxn>
                  <a:cxn ang="0">
                    <a:pos x="6135" y="2760"/>
                  </a:cxn>
                  <a:cxn ang="0">
                    <a:pos x="6648" y="3411"/>
                  </a:cxn>
                  <a:cxn ang="0">
                    <a:pos x="6704" y="4068"/>
                  </a:cxn>
                  <a:cxn ang="0">
                    <a:pos x="6613" y="4295"/>
                  </a:cxn>
                  <a:cxn ang="0">
                    <a:pos x="6492" y="4540"/>
                  </a:cxn>
                  <a:cxn ang="0">
                    <a:pos x="5872" y="5178"/>
                  </a:cxn>
                  <a:cxn ang="0">
                    <a:pos x="5472" y="5398"/>
                  </a:cxn>
                  <a:cxn ang="0">
                    <a:pos x="5199" y="5508"/>
                  </a:cxn>
                  <a:cxn ang="0">
                    <a:pos x="4757" y="5593"/>
                  </a:cxn>
                  <a:cxn ang="0">
                    <a:pos x="5279" y="6835"/>
                  </a:cxn>
                  <a:cxn ang="0">
                    <a:pos x="3939" y="7001"/>
                  </a:cxn>
                  <a:cxn ang="0">
                    <a:pos x="3651" y="6848"/>
                  </a:cxn>
                  <a:cxn ang="0">
                    <a:pos x="3398" y="6663"/>
                  </a:cxn>
                  <a:cxn ang="0">
                    <a:pos x="2626" y="6451"/>
                  </a:cxn>
                  <a:cxn ang="0">
                    <a:pos x="2339" y="6360"/>
                  </a:cxn>
                  <a:cxn ang="0">
                    <a:pos x="2184" y="6258"/>
                  </a:cxn>
                  <a:cxn ang="0">
                    <a:pos x="1243" y="5086"/>
                  </a:cxn>
                  <a:cxn ang="0">
                    <a:pos x="976" y="4930"/>
                  </a:cxn>
                  <a:cxn ang="0">
                    <a:pos x="440" y="4837"/>
                  </a:cxn>
                  <a:cxn ang="0">
                    <a:pos x="305" y="4675"/>
                  </a:cxn>
                  <a:cxn ang="0">
                    <a:pos x="250" y="4455"/>
                  </a:cxn>
                  <a:cxn ang="0">
                    <a:pos x="75" y="3841"/>
                  </a:cxn>
                  <a:cxn ang="0">
                    <a:pos x="23" y="3448"/>
                  </a:cxn>
                  <a:cxn ang="0">
                    <a:pos x="11" y="3243"/>
                  </a:cxn>
                  <a:cxn ang="0">
                    <a:pos x="658" y="3534"/>
                  </a:cxn>
                  <a:cxn ang="0">
                    <a:pos x="1186" y="3863"/>
                  </a:cxn>
                  <a:cxn ang="0">
                    <a:pos x="1561" y="4115"/>
                  </a:cxn>
                  <a:cxn ang="0">
                    <a:pos x="1756" y="4213"/>
                  </a:cxn>
                  <a:cxn ang="0">
                    <a:pos x="2258" y="4453"/>
                  </a:cxn>
                  <a:cxn ang="0">
                    <a:pos x="3016" y="4608"/>
                  </a:cxn>
                  <a:cxn ang="0">
                    <a:pos x="3379" y="4743"/>
                  </a:cxn>
                  <a:cxn ang="0">
                    <a:pos x="3529" y="4803"/>
                  </a:cxn>
                  <a:cxn ang="0">
                    <a:pos x="5067" y="4800"/>
                  </a:cxn>
                  <a:cxn ang="0">
                    <a:pos x="4990" y="4656"/>
                  </a:cxn>
                  <a:cxn ang="0">
                    <a:pos x="4739" y="4551"/>
                  </a:cxn>
                  <a:cxn ang="0">
                    <a:pos x="4369" y="4401"/>
                  </a:cxn>
                  <a:cxn ang="0">
                    <a:pos x="4367" y="3883"/>
                  </a:cxn>
                  <a:cxn ang="0">
                    <a:pos x="4726" y="1728"/>
                  </a:cxn>
                </a:cxnLst>
                <a:rect l="0" t="0" r="r" b="b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5" name="Freeform 33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/>
                <a:ahLst/>
                <a:cxnLst>
                  <a:cxn ang="0">
                    <a:pos x="214" y="305"/>
                  </a:cxn>
                  <a:cxn ang="0">
                    <a:pos x="384" y="262"/>
                  </a:cxn>
                  <a:cxn ang="0">
                    <a:pos x="699" y="162"/>
                  </a:cxn>
                  <a:cxn ang="0">
                    <a:pos x="1218" y="0"/>
                  </a:cxn>
                  <a:cxn ang="0">
                    <a:pos x="1220" y="0"/>
                  </a:cxn>
                  <a:cxn ang="0">
                    <a:pos x="1478" y="657"/>
                  </a:cxn>
                  <a:cxn ang="0">
                    <a:pos x="753" y="1204"/>
                  </a:cxn>
                  <a:cxn ang="0">
                    <a:pos x="542" y="984"/>
                  </a:cxn>
                  <a:cxn ang="0">
                    <a:pos x="438" y="892"/>
                  </a:cxn>
                  <a:cxn ang="0">
                    <a:pos x="347" y="780"/>
                  </a:cxn>
                  <a:cxn ang="0">
                    <a:pos x="290" y="660"/>
                  </a:cxn>
                  <a:cxn ang="0">
                    <a:pos x="164" y="490"/>
                  </a:cxn>
                  <a:cxn ang="0">
                    <a:pos x="107" y="417"/>
                  </a:cxn>
                  <a:cxn ang="0">
                    <a:pos x="0" y="305"/>
                  </a:cxn>
                  <a:cxn ang="0">
                    <a:pos x="210" y="305"/>
                  </a:cxn>
                  <a:cxn ang="0">
                    <a:pos x="212" y="305"/>
                  </a:cxn>
                  <a:cxn ang="0">
                    <a:pos x="214" y="305"/>
                  </a:cxn>
                </a:cxnLst>
                <a:rect l="0" t="0" r="r" b="b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6" name="Freeform 34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142" y="0"/>
                  </a:cxn>
                  <a:cxn ang="0">
                    <a:pos x="624" y="333"/>
                  </a:cxn>
                  <a:cxn ang="0">
                    <a:pos x="805" y="433"/>
                  </a:cxn>
                  <a:cxn ang="0">
                    <a:pos x="622" y="633"/>
                  </a:cxn>
                  <a:cxn ang="0">
                    <a:pos x="145" y="1265"/>
                  </a:cxn>
                  <a:cxn ang="0">
                    <a:pos x="35" y="1003"/>
                  </a:cxn>
                  <a:cxn ang="0">
                    <a:pos x="504" y="421"/>
                  </a:cxn>
                  <a:cxn ang="0">
                    <a:pos x="342" y="293"/>
                  </a:cxn>
                  <a:cxn ang="0">
                    <a:pos x="232" y="228"/>
                  </a:cxn>
                  <a:cxn ang="0">
                    <a:pos x="139" y="191"/>
                  </a:cxn>
                  <a:cxn ang="0">
                    <a:pos x="0" y="122"/>
                  </a:cxn>
                </a:cxnLst>
                <a:rect l="0" t="0" r="r" b="b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7" name="Freeform 35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/>
                <a:ahLst/>
                <a:cxnLst>
                  <a:cxn ang="0">
                    <a:pos x="0" y="186"/>
                  </a:cxn>
                  <a:cxn ang="0">
                    <a:pos x="245" y="0"/>
                  </a:cxn>
                  <a:cxn ang="0">
                    <a:pos x="384" y="69"/>
                  </a:cxn>
                  <a:cxn ang="0">
                    <a:pos x="477" y="106"/>
                  </a:cxn>
                  <a:cxn ang="0">
                    <a:pos x="587" y="171"/>
                  </a:cxn>
                  <a:cxn ang="0">
                    <a:pos x="749" y="299"/>
                  </a:cxn>
                  <a:cxn ang="0">
                    <a:pos x="280" y="881"/>
                  </a:cxn>
                  <a:cxn ang="0">
                    <a:pos x="277" y="871"/>
                  </a:cxn>
                  <a:cxn ang="0">
                    <a:pos x="195" y="679"/>
                  </a:cxn>
                  <a:cxn ang="0">
                    <a:pos x="192" y="671"/>
                  </a:cxn>
                  <a:cxn ang="0">
                    <a:pos x="0" y="186"/>
                  </a:cxn>
                </a:cxnLst>
                <a:rect l="0" t="0" r="r" b="b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8" name="Freeform 36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892" y="19"/>
                  </a:cxn>
                  <a:cxn ang="0">
                    <a:pos x="790" y="733"/>
                  </a:cxn>
                  <a:cxn ang="0">
                    <a:pos x="613" y="716"/>
                  </a:cxn>
                  <a:cxn ang="0">
                    <a:pos x="520" y="693"/>
                  </a:cxn>
                  <a:cxn ang="0">
                    <a:pos x="427" y="720"/>
                  </a:cxn>
                  <a:cxn ang="0">
                    <a:pos x="0" y="198"/>
                  </a:cxn>
                  <a:cxn ang="0">
                    <a:pos x="6" y="191"/>
                  </a:cxn>
                  <a:cxn ang="0">
                    <a:pos x="68" y="0"/>
                  </a:cxn>
                </a:cxnLst>
                <a:rect l="0" t="0" r="r" b="b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9" name="Freeform 37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/>
                <a:ahLst/>
                <a:cxnLst>
                  <a:cxn ang="0">
                    <a:pos x="1378" y="0"/>
                  </a:cxn>
                  <a:cxn ang="0">
                    <a:pos x="1570" y="485"/>
                  </a:cxn>
                  <a:cxn ang="0">
                    <a:pos x="894" y="1127"/>
                  </a:cxn>
                  <a:cxn ang="0">
                    <a:pos x="568" y="1460"/>
                  </a:cxn>
                  <a:cxn ang="0">
                    <a:pos x="470" y="1412"/>
                  </a:cxn>
                  <a:cxn ang="0">
                    <a:pos x="375" y="1362"/>
                  </a:cxn>
                  <a:cxn ang="0">
                    <a:pos x="292" y="1310"/>
                  </a:cxn>
                  <a:cxn ang="0">
                    <a:pos x="184" y="1248"/>
                  </a:cxn>
                  <a:cxn ang="0">
                    <a:pos x="0" y="1110"/>
                  </a:cxn>
                  <a:cxn ang="0">
                    <a:pos x="30" y="1100"/>
                  </a:cxn>
                  <a:cxn ang="0">
                    <a:pos x="653" y="547"/>
                  </a:cxn>
                  <a:cxn ang="0">
                    <a:pos x="1378" y="0"/>
                  </a:cxn>
                </a:cxnLst>
                <a:rect l="0" t="0" r="r" b="b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0" name="Freeform 38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/>
                <a:ahLst/>
                <a:cxnLst>
                  <a:cxn ang="0">
                    <a:pos x="660" y="105"/>
                  </a:cxn>
                  <a:cxn ang="0">
                    <a:pos x="737" y="0"/>
                  </a:cxn>
                  <a:cxn ang="0">
                    <a:pos x="1164" y="522"/>
                  </a:cxn>
                  <a:cxn ang="0">
                    <a:pos x="1257" y="495"/>
                  </a:cxn>
                  <a:cxn ang="0">
                    <a:pos x="1350" y="518"/>
                  </a:cxn>
                  <a:cxn ang="0">
                    <a:pos x="1527" y="535"/>
                  </a:cxn>
                  <a:cxn ang="0">
                    <a:pos x="1413" y="1110"/>
                  </a:cxn>
                  <a:cxn ang="0">
                    <a:pos x="1407" y="1515"/>
                  </a:cxn>
                  <a:cxn ang="0">
                    <a:pos x="1403" y="1572"/>
                  </a:cxn>
                  <a:cxn ang="0">
                    <a:pos x="1415" y="1628"/>
                  </a:cxn>
                  <a:cxn ang="0">
                    <a:pos x="1475" y="1660"/>
                  </a:cxn>
                  <a:cxn ang="0">
                    <a:pos x="1563" y="1695"/>
                  </a:cxn>
                  <a:cxn ang="0">
                    <a:pos x="1785" y="1778"/>
                  </a:cxn>
                  <a:cxn ang="0">
                    <a:pos x="1882" y="1803"/>
                  </a:cxn>
                  <a:cxn ang="0">
                    <a:pos x="1980" y="1852"/>
                  </a:cxn>
                  <a:cxn ang="0">
                    <a:pos x="2036" y="1883"/>
                  </a:cxn>
                  <a:cxn ang="0">
                    <a:pos x="2090" y="1927"/>
                  </a:cxn>
                  <a:cxn ang="0">
                    <a:pos x="2113" y="1967"/>
                  </a:cxn>
                  <a:cxn ang="0">
                    <a:pos x="2113" y="2027"/>
                  </a:cxn>
                  <a:cxn ang="0">
                    <a:pos x="2110" y="2205"/>
                  </a:cxn>
                  <a:cxn ang="0">
                    <a:pos x="672" y="2058"/>
                  </a:cxn>
                  <a:cxn ang="0">
                    <a:pos x="575" y="2030"/>
                  </a:cxn>
                  <a:cxn ang="0">
                    <a:pos x="467" y="1983"/>
                  </a:cxn>
                  <a:cxn ang="0">
                    <a:pos x="427" y="1973"/>
                  </a:cxn>
                  <a:cxn ang="0">
                    <a:pos x="425" y="1970"/>
                  </a:cxn>
                  <a:cxn ang="0">
                    <a:pos x="58" y="1100"/>
                  </a:cxn>
                  <a:cxn ang="0">
                    <a:pos x="62" y="1097"/>
                  </a:cxn>
                  <a:cxn ang="0">
                    <a:pos x="58" y="1097"/>
                  </a:cxn>
                  <a:cxn ang="0">
                    <a:pos x="0" y="937"/>
                  </a:cxn>
                  <a:cxn ang="0">
                    <a:pos x="477" y="305"/>
                  </a:cxn>
                  <a:cxn ang="0">
                    <a:pos x="660" y="105"/>
                  </a:cxn>
                </a:cxnLst>
                <a:rect l="0" t="0" r="r" b="b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1" name="Freeform 39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/>
                <a:ahLst/>
                <a:cxnLst>
                  <a:cxn ang="0">
                    <a:pos x="1002" y="0"/>
                  </a:cxn>
                  <a:cxn ang="0">
                    <a:pos x="1005" y="8"/>
                  </a:cxn>
                  <a:cxn ang="0">
                    <a:pos x="1087" y="200"/>
                  </a:cxn>
                  <a:cxn ang="0">
                    <a:pos x="1090" y="210"/>
                  </a:cxn>
                  <a:cxn ang="0">
                    <a:pos x="1200" y="472"/>
                  </a:cxn>
                  <a:cxn ang="0">
                    <a:pos x="1258" y="632"/>
                  </a:cxn>
                  <a:cxn ang="0">
                    <a:pos x="1262" y="632"/>
                  </a:cxn>
                  <a:cxn ang="0">
                    <a:pos x="1258" y="635"/>
                  </a:cxn>
                  <a:cxn ang="0">
                    <a:pos x="1625" y="1505"/>
                  </a:cxn>
                  <a:cxn ang="0">
                    <a:pos x="1522" y="1475"/>
                  </a:cxn>
                  <a:cxn ang="0">
                    <a:pos x="1412" y="1431"/>
                  </a:cxn>
                  <a:cxn ang="0">
                    <a:pos x="1262" y="1370"/>
                  </a:cxn>
                  <a:cxn ang="0">
                    <a:pos x="1090" y="1321"/>
                  </a:cxn>
                  <a:cxn ang="0">
                    <a:pos x="912" y="1294"/>
                  </a:cxn>
                  <a:cxn ang="0">
                    <a:pos x="504" y="1215"/>
                  </a:cxn>
                  <a:cxn ang="0">
                    <a:pos x="270" y="1095"/>
                  </a:cxn>
                  <a:cxn ang="0">
                    <a:pos x="172" y="1043"/>
                  </a:cxn>
                  <a:cxn ang="0">
                    <a:pos x="2" y="975"/>
                  </a:cxn>
                  <a:cxn ang="0">
                    <a:pos x="0" y="975"/>
                  </a:cxn>
                  <a:cxn ang="0">
                    <a:pos x="326" y="642"/>
                  </a:cxn>
                  <a:cxn ang="0">
                    <a:pos x="1002" y="0"/>
                  </a:cxn>
                </a:cxnLst>
                <a:rect l="0" t="0" r="r" b="b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2" name="Freeform 40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/>
                <a:ahLst/>
                <a:cxnLst>
                  <a:cxn ang="0">
                    <a:pos x="8206" y="1781"/>
                  </a:cxn>
                  <a:cxn ang="0">
                    <a:pos x="8949" y="1538"/>
                  </a:cxn>
                  <a:cxn ang="0">
                    <a:pos x="10070" y="1621"/>
                  </a:cxn>
                  <a:cxn ang="0">
                    <a:pos x="10200" y="1581"/>
                  </a:cxn>
                  <a:cxn ang="0">
                    <a:pos x="10362" y="1181"/>
                  </a:cxn>
                  <a:cxn ang="0">
                    <a:pos x="10485" y="1093"/>
                  </a:cxn>
                  <a:cxn ang="0">
                    <a:pos x="10732" y="1216"/>
                  </a:cxn>
                  <a:cxn ang="0">
                    <a:pos x="10855" y="1330"/>
                  </a:cxn>
                  <a:cxn ang="0">
                    <a:pos x="11320" y="1919"/>
                  </a:cxn>
                  <a:cxn ang="0">
                    <a:pos x="11118" y="2751"/>
                  </a:cxn>
                  <a:cxn ang="0">
                    <a:pos x="10380" y="3893"/>
                  </a:cxn>
                  <a:cxn ang="0">
                    <a:pos x="9645" y="3951"/>
                  </a:cxn>
                  <a:cxn ang="0">
                    <a:pos x="9045" y="4063"/>
                  </a:cxn>
                  <a:cxn ang="0">
                    <a:pos x="8700" y="4303"/>
                  </a:cxn>
                  <a:cxn ang="0">
                    <a:pos x="8412" y="4681"/>
                  </a:cxn>
                  <a:cxn ang="0">
                    <a:pos x="8250" y="5262"/>
                  </a:cxn>
                  <a:cxn ang="0">
                    <a:pos x="6666" y="5015"/>
                  </a:cxn>
                  <a:cxn ang="0">
                    <a:pos x="6112" y="5113"/>
                  </a:cxn>
                  <a:cxn ang="0">
                    <a:pos x="5684" y="5576"/>
                  </a:cxn>
                  <a:cxn ang="0">
                    <a:pos x="5193" y="6301"/>
                  </a:cxn>
                  <a:cxn ang="0">
                    <a:pos x="4198" y="7191"/>
                  </a:cxn>
                  <a:cxn ang="0">
                    <a:pos x="4226" y="7356"/>
                  </a:cxn>
                  <a:cxn ang="0">
                    <a:pos x="3746" y="8148"/>
                  </a:cxn>
                  <a:cxn ang="0">
                    <a:pos x="3561" y="8679"/>
                  </a:cxn>
                  <a:cxn ang="0">
                    <a:pos x="3435" y="8961"/>
                  </a:cxn>
                  <a:cxn ang="0">
                    <a:pos x="2218" y="9906"/>
                  </a:cxn>
                  <a:cxn ang="0">
                    <a:pos x="0" y="9688"/>
                  </a:cxn>
                  <a:cxn ang="0">
                    <a:pos x="740" y="9179"/>
                  </a:cxn>
                  <a:cxn ang="0">
                    <a:pos x="1083" y="8814"/>
                  </a:cxn>
                  <a:cxn ang="0">
                    <a:pos x="1290" y="8464"/>
                  </a:cxn>
                  <a:cxn ang="0">
                    <a:pos x="1413" y="8069"/>
                  </a:cxn>
                  <a:cxn ang="0">
                    <a:pos x="1407" y="7776"/>
                  </a:cxn>
                  <a:cxn ang="0">
                    <a:pos x="745" y="6258"/>
                  </a:cxn>
                  <a:cxn ang="0">
                    <a:pos x="2133" y="4491"/>
                  </a:cxn>
                  <a:cxn ang="0">
                    <a:pos x="2343" y="4256"/>
                  </a:cxn>
                  <a:cxn ang="0">
                    <a:pos x="2468" y="3899"/>
                  </a:cxn>
                  <a:cxn ang="0">
                    <a:pos x="2820" y="3353"/>
                  </a:cxn>
                  <a:cxn ang="0">
                    <a:pos x="3032" y="3038"/>
                  </a:cxn>
                  <a:cxn ang="0">
                    <a:pos x="3188" y="2643"/>
                  </a:cxn>
                  <a:cxn ang="0">
                    <a:pos x="3295" y="2261"/>
                  </a:cxn>
                  <a:cxn ang="0">
                    <a:pos x="3410" y="1106"/>
                  </a:cxn>
                  <a:cxn ang="0">
                    <a:pos x="3265" y="753"/>
                  </a:cxn>
                  <a:cxn ang="0">
                    <a:pos x="3163" y="129"/>
                  </a:cxn>
                  <a:cxn ang="0">
                    <a:pos x="3210" y="19"/>
                  </a:cxn>
                  <a:cxn ang="0">
                    <a:pos x="3838" y="183"/>
                  </a:cxn>
                  <a:cxn ang="0">
                    <a:pos x="4869" y="1421"/>
                  </a:cxn>
                  <a:cxn ang="0">
                    <a:pos x="5131" y="1566"/>
                  </a:cxn>
                  <a:cxn ang="0">
                    <a:pos x="5501" y="1664"/>
                  </a:cxn>
                  <a:cxn ang="0">
                    <a:pos x="6336" y="2011"/>
                  </a:cxn>
                  <a:cxn ang="0">
                    <a:pos x="7291" y="2934"/>
                  </a:cxn>
                </a:cxnLst>
                <a:rect l="0" t="0" r="r" b="b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3" name="Freeform 41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/>
                <a:ahLst/>
                <a:cxnLst>
                  <a:cxn ang="0">
                    <a:pos x="1220" y="0"/>
                  </a:cxn>
                  <a:cxn ang="0">
                    <a:pos x="1100" y="1040"/>
                  </a:cxn>
                  <a:cxn ang="0">
                    <a:pos x="643" y="1103"/>
                  </a:cxn>
                  <a:cxn ang="0">
                    <a:pos x="587" y="1107"/>
                  </a:cxn>
                  <a:cxn ang="0">
                    <a:pos x="508" y="1145"/>
                  </a:cxn>
                  <a:cxn ang="0">
                    <a:pos x="440" y="1188"/>
                  </a:cxn>
                  <a:cxn ang="0">
                    <a:pos x="390" y="1225"/>
                  </a:cxn>
                  <a:cxn ang="0">
                    <a:pos x="315" y="1232"/>
                  </a:cxn>
                  <a:cxn ang="0">
                    <a:pos x="255" y="1240"/>
                  </a:cxn>
                  <a:cxn ang="0">
                    <a:pos x="0" y="1165"/>
                  </a:cxn>
                  <a:cxn ang="0">
                    <a:pos x="49" y="1005"/>
                  </a:cxn>
                  <a:cxn ang="0">
                    <a:pos x="72" y="930"/>
                  </a:cxn>
                  <a:cxn ang="0">
                    <a:pos x="103" y="870"/>
                  </a:cxn>
                  <a:cxn ang="0">
                    <a:pos x="147" y="820"/>
                  </a:cxn>
                  <a:cxn ang="0">
                    <a:pos x="207" y="775"/>
                  </a:cxn>
                  <a:cxn ang="0">
                    <a:pos x="530" y="555"/>
                  </a:cxn>
                  <a:cxn ang="0">
                    <a:pos x="607" y="500"/>
                  </a:cxn>
                  <a:cxn ang="0">
                    <a:pos x="676" y="439"/>
                  </a:cxn>
                  <a:cxn ang="0">
                    <a:pos x="718" y="408"/>
                  </a:cxn>
                  <a:cxn ang="0">
                    <a:pos x="757" y="362"/>
                  </a:cxn>
                  <a:cxn ang="0">
                    <a:pos x="782" y="335"/>
                  </a:cxn>
                  <a:cxn ang="0">
                    <a:pos x="923" y="138"/>
                  </a:cxn>
                  <a:cxn ang="0">
                    <a:pos x="983" y="93"/>
                  </a:cxn>
                  <a:cxn ang="0">
                    <a:pos x="1043" y="55"/>
                  </a:cxn>
                  <a:cxn ang="0">
                    <a:pos x="1220" y="0"/>
                  </a:cxn>
                </a:cxnLst>
                <a:rect l="0" t="0" r="r" b="b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4" name="Freeform 42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/>
                <a:ahLst/>
                <a:cxnLst>
                  <a:cxn ang="0">
                    <a:pos x="383" y="13"/>
                  </a:cxn>
                  <a:cxn ang="0">
                    <a:pos x="2834" y="340"/>
                  </a:cxn>
                  <a:cxn ang="0">
                    <a:pos x="3086" y="371"/>
                  </a:cxn>
                  <a:cxn ang="0">
                    <a:pos x="3106" y="760"/>
                  </a:cxn>
                  <a:cxn ang="0">
                    <a:pos x="3392" y="1575"/>
                  </a:cxn>
                  <a:cxn ang="0">
                    <a:pos x="3486" y="1778"/>
                  </a:cxn>
                  <a:cxn ang="0">
                    <a:pos x="3656" y="1928"/>
                  </a:cxn>
                  <a:cxn ang="0">
                    <a:pos x="4074" y="2533"/>
                  </a:cxn>
                  <a:cxn ang="0">
                    <a:pos x="2155" y="3965"/>
                  </a:cxn>
                  <a:cxn ang="0">
                    <a:pos x="1593" y="4291"/>
                  </a:cxn>
                  <a:cxn ang="0">
                    <a:pos x="1381" y="4291"/>
                  </a:cxn>
                  <a:cxn ang="0">
                    <a:pos x="1223" y="4308"/>
                  </a:cxn>
                  <a:cxn ang="0">
                    <a:pos x="1057" y="4366"/>
                  </a:cxn>
                  <a:cxn ang="0">
                    <a:pos x="538" y="4866"/>
                  </a:cxn>
                  <a:cxn ang="0">
                    <a:pos x="731" y="4550"/>
                  </a:cxn>
                  <a:cxn ang="0">
                    <a:pos x="972" y="4313"/>
                  </a:cxn>
                  <a:cxn ang="0">
                    <a:pos x="1278" y="4115"/>
                  </a:cxn>
                  <a:cxn ang="0">
                    <a:pos x="1453" y="3948"/>
                  </a:cxn>
                  <a:cxn ang="0">
                    <a:pos x="1676" y="3741"/>
                  </a:cxn>
                  <a:cxn ang="0">
                    <a:pos x="1829" y="3496"/>
                  </a:cxn>
                  <a:cxn ang="0">
                    <a:pos x="1906" y="3291"/>
                  </a:cxn>
                  <a:cxn ang="0">
                    <a:pos x="1943" y="3098"/>
                  </a:cxn>
                  <a:cxn ang="0">
                    <a:pos x="1923" y="2895"/>
                  </a:cxn>
                  <a:cxn ang="0">
                    <a:pos x="1863" y="2712"/>
                  </a:cxn>
                  <a:cxn ang="0">
                    <a:pos x="1765" y="2565"/>
                  </a:cxn>
                  <a:cxn ang="0">
                    <a:pos x="1655" y="2473"/>
                  </a:cxn>
                  <a:cxn ang="0">
                    <a:pos x="1555" y="2430"/>
                  </a:cxn>
                  <a:cxn ang="0">
                    <a:pos x="482" y="2443"/>
                  </a:cxn>
                  <a:cxn ang="0">
                    <a:pos x="0" y="2511"/>
                  </a:cxn>
                  <a:cxn ang="0">
                    <a:pos x="103" y="2033"/>
                  </a:cxn>
                  <a:cxn ang="0">
                    <a:pos x="345" y="643"/>
                  </a:cxn>
                  <a:cxn ang="0">
                    <a:pos x="358" y="421"/>
                  </a:cxn>
                  <a:cxn ang="0">
                    <a:pos x="287" y="0"/>
                  </a:cxn>
                </a:cxnLst>
                <a:rect l="0" t="0" r="r" b="b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5" name="Freeform 43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/>
                <a:ahLst/>
                <a:cxnLst>
                  <a:cxn ang="0">
                    <a:pos x="3671" y="0"/>
                  </a:cxn>
                  <a:cxn ang="0">
                    <a:pos x="3671" y="3"/>
                  </a:cxn>
                  <a:cxn ang="0">
                    <a:pos x="3644" y="255"/>
                  </a:cxn>
                  <a:cxn ang="0">
                    <a:pos x="3644" y="260"/>
                  </a:cxn>
                  <a:cxn ang="0">
                    <a:pos x="3634" y="333"/>
                  </a:cxn>
                  <a:cxn ang="0">
                    <a:pos x="3457" y="388"/>
                  </a:cxn>
                  <a:cxn ang="0">
                    <a:pos x="3397" y="426"/>
                  </a:cxn>
                  <a:cxn ang="0">
                    <a:pos x="3337" y="471"/>
                  </a:cxn>
                  <a:cxn ang="0">
                    <a:pos x="3196" y="668"/>
                  </a:cxn>
                  <a:cxn ang="0">
                    <a:pos x="3171" y="695"/>
                  </a:cxn>
                  <a:cxn ang="0">
                    <a:pos x="3132" y="741"/>
                  </a:cxn>
                  <a:cxn ang="0">
                    <a:pos x="3090" y="772"/>
                  </a:cxn>
                  <a:cxn ang="0">
                    <a:pos x="3021" y="833"/>
                  </a:cxn>
                  <a:cxn ang="0">
                    <a:pos x="2944" y="888"/>
                  </a:cxn>
                  <a:cxn ang="0">
                    <a:pos x="2621" y="1108"/>
                  </a:cxn>
                  <a:cxn ang="0">
                    <a:pos x="2561" y="1153"/>
                  </a:cxn>
                  <a:cxn ang="0">
                    <a:pos x="2517" y="1203"/>
                  </a:cxn>
                  <a:cxn ang="0">
                    <a:pos x="2486" y="1263"/>
                  </a:cxn>
                  <a:cxn ang="0">
                    <a:pos x="2463" y="1338"/>
                  </a:cxn>
                  <a:cxn ang="0">
                    <a:pos x="2414" y="1498"/>
                  </a:cxn>
                  <a:cxn ang="0">
                    <a:pos x="2318" y="1631"/>
                  </a:cxn>
                  <a:cxn ang="0">
                    <a:pos x="2314" y="1638"/>
                  </a:cxn>
                  <a:cxn ang="0">
                    <a:pos x="2266" y="1708"/>
                  </a:cxn>
                  <a:cxn ang="0">
                    <a:pos x="2226" y="1760"/>
                  </a:cxn>
                  <a:cxn ang="0">
                    <a:pos x="2187" y="1805"/>
                  </a:cxn>
                  <a:cxn ang="0">
                    <a:pos x="2148" y="1828"/>
                  </a:cxn>
                  <a:cxn ang="0">
                    <a:pos x="1778" y="2048"/>
                  </a:cxn>
                  <a:cxn ang="0">
                    <a:pos x="1693" y="2090"/>
                  </a:cxn>
                  <a:cxn ang="0">
                    <a:pos x="1623" y="2129"/>
                  </a:cxn>
                  <a:cxn ang="0">
                    <a:pos x="1006" y="2351"/>
                  </a:cxn>
                  <a:cxn ang="0">
                    <a:pos x="1004" y="2351"/>
                  </a:cxn>
                  <a:cxn ang="0">
                    <a:pos x="485" y="2513"/>
                  </a:cxn>
                  <a:cxn ang="0">
                    <a:pos x="170" y="2613"/>
                  </a:cxn>
                  <a:cxn ang="0">
                    <a:pos x="0" y="2656"/>
                  </a:cxn>
                  <a:cxn ang="0">
                    <a:pos x="560" y="2330"/>
                  </a:cxn>
                  <a:cxn ang="0">
                    <a:pos x="2156" y="1146"/>
                  </a:cxn>
                  <a:cxn ang="0">
                    <a:pos x="2479" y="898"/>
                  </a:cxn>
                  <a:cxn ang="0">
                    <a:pos x="2482" y="896"/>
                  </a:cxn>
                  <a:cxn ang="0">
                    <a:pos x="3671" y="0"/>
                  </a:cxn>
                </a:cxnLst>
                <a:rect l="0" t="0" r="r" b="b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6" name="Freeform 44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/>
                <a:ahLst/>
                <a:cxnLst>
                  <a:cxn ang="0">
                    <a:pos x="508" y="68"/>
                  </a:cxn>
                  <a:cxn ang="0">
                    <a:pos x="988" y="0"/>
                  </a:cxn>
                  <a:cxn ang="0">
                    <a:pos x="946" y="335"/>
                  </a:cxn>
                  <a:cxn ang="0">
                    <a:pos x="938" y="572"/>
                  </a:cxn>
                  <a:cxn ang="0">
                    <a:pos x="955" y="830"/>
                  </a:cxn>
                  <a:cxn ang="0">
                    <a:pos x="1001" y="1040"/>
                  </a:cxn>
                  <a:cxn ang="0">
                    <a:pos x="1028" y="1195"/>
                  </a:cxn>
                  <a:cxn ang="0">
                    <a:pos x="1061" y="1495"/>
                  </a:cxn>
                  <a:cxn ang="0">
                    <a:pos x="1786" y="1672"/>
                  </a:cxn>
                  <a:cxn ang="0">
                    <a:pos x="1783" y="1675"/>
                  </a:cxn>
                  <a:cxn ang="0">
                    <a:pos x="1480" y="1870"/>
                  </a:cxn>
                  <a:cxn ang="0">
                    <a:pos x="1386" y="1956"/>
                  </a:cxn>
                  <a:cxn ang="0">
                    <a:pos x="1239" y="2107"/>
                  </a:cxn>
                  <a:cxn ang="0">
                    <a:pos x="1078" y="2350"/>
                  </a:cxn>
                  <a:cxn ang="0">
                    <a:pos x="1046" y="2423"/>
                  </a:cxn>
                  <a:cxn ang="0">
                    <a:pos x="1040" y="2429"/>
                  </a:cxn>
                  <a:cxn ang="0">
                    <a:pos x="855" y="2487"/>
                  </a:cxn>
                  <a:cxn ang="0">
                    <a:pos x="826" y="2500"/>
                  </a:cxn>
                  <a:cxn ang="0">
                    <a:pos x="781" y="2525"/>
                  </a:cxn>
                  <a:cxn ang="0">
                    <a:pos x="768" y="2497"/>
                  </a:cxn>
                  <a:cxn ang="0">
                    <a:pos x="0" y="1858"/>
                  </a:cxn>
                  <a:cxn ang="0">
                    <a:pos x="40" y="1805"/>
                  </a:cxn>
                  <a:cxn ang="0">
                    <a:pos x="56" y="1765"/>
                  </a:cxn>
                  <a:cxn ang="0">
                    <a:pos x="81" y="1713"/>
                  </a:cxn>
                  <a:cxn ang="0">
                    <a:pos x="106" y="1672"/>
                  </a:cxn>
                  <a:cxn ang="0">
                    <a:pos x="146" y="1597"/>
                  </a:cxn>
                  <a:cxn ang="0">
                    <a:pos x="166" y="1537"/>
                  </a:cxn>
                  <a:cxn ang="0">
                    <a:pos x="198" y="1465"/>
                  </a:cxn>
                  <a:cxn ang="0">
                    <a:pos x="508" y="72"/>
                  </a:cxn>
                  <a:cxn ang="0">
                    <a:pos x="508" y="68"/>
                  </a:cxn>
                </a:cxnLst>
                <a:rect l="0" t="0" r="r" b="b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7" name="Freeform 45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/>
                <a:ahLst/>
                <a:cxnLst>
                  <a:cxn ang="0">
                    <a:pos x="573" y="108"/>
                  </a:cxn>
                  <a:cxn ang="0">
                    <a:pos x="610" y="248"/>
                  </a:cxn>
                  <a:cxn ang="0">
                    <a:pos x="587" y="441"/>
                  </a:cxn>
                  <a:cxn ang="0">
                    <a:pos x="440" y="425"/>
                  </a:cxn>
                  <a:cxn ang="0">
                    <a:pos x="405" y="723"/>
                  </a:cxn>
                  <a:cxn ang="0">
                    <a:pos x="182" y="676"/>
                  </a:cxn>
                  <a:cxn ang="0">
                    <a:pos x="100" y="658"/>
                  </a:cxn>
                  <a:cxn ang="0">
                    <a:pos x="43" y="633"/>
                  </a:cxn>
                  <a:cxn ang="0">
                    <a:pos x="18" y="608"/>
                  </a:cxn>
                  <a:cxn ang="0">
                    <a:pos x="2" y="548"/>
                  </a:cxn>
                  <a:cxn ang="0">
                    <a:pos x="0" y="491"/>
                  </a:cxn>
                  <a:cxn ang="0">
                    <a:pos x="5" y="0"/>
                  </a:cxn>
                  <a:cxn ang="0">
                    <a:pos x="573" y="108"/>
                  </a:cxn>
                </a:cxnLst>
                <a:rect l="0" t="0" r="r" b="b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8" name="Freeform 46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/>
                <a:ahLst/>
                <a:cxnLst>
                  <a:cxn ang="0">
                    <a:pos x="1633" y="612"/>
                  </a:cxn>
                  <a:cxn ang="0">
                    <a:pos x="1930" y="481"/>
                  </a:cxn>
                  <a:cxn ang="0">
                    <a:pos x="2104" y="410"/>
                  </a:cxn>
                  <a:cxn ang="0">
                    <a:pos x="2324" y="340"/>
                  </a:cxn>
                  <a:cxn ang="0">
                    <a:pos x="2326" y="350"/>
                  </a:cxn>
                  <a:cxn ang="0">
                    <a:pos x="4586" y="0"/>
                  </a:cxn>
                  <a:cxn ang="0">
                    <a:pos x="4559" y="317"/>
                  </a:cxn>
                  <a:cxn ang="0">
                    <a:pos x="4526" y="348"/>
                  </a:cxn>
                  <a:cxn ang="0">
                    <a:pos x="4506" y="383"/>
                  </a:cxn>
                  <a:cxn ang="0">
                    <a:pos x="4479" y="442"/>
                  </a:cxn>
                  <a:cxn ang="0">
                    <a:pos x="4462" y="495"/>
                  </a:cxn>
                  <a:cxn ang="0">
                    <a:pos x="4451" y="585"/>
                  </a:cxn>
                  <a:cxn ang="0">
                    <a:pos x="4414" y="710"/>
                  </a:cxn>
                  <a:cxn ang="0">
                    <a:pos x="2311" y="1845"/>
                  </a:cxn>
                  <a:cxn ang="0">
                    <a:pos x="2164" y="1921"/>
                  </a:cxn>
                  <a:cxn ang="0">
                    <a:pos x="1670" y="2190"/>
                  </a:cxn>
                  <a:cxn ang="0">
                    <a:pos x="1143" y="1780"/>
                  </a:cxn>
                  <a:cxn ang="0">
                    <a:pos x="793" y="1540"/>
                  </a:cxn>
                  <a:cxn ang="0">
                    <a:pos x="678" y="1500"/>
                  </a:cxn>
                  <a:cxn ang="0">
                    <a:pos x="473" y="1548"/>
                  </a:cxn>
                  <a:cxn ang="0">
                    <a:pos x="338" y="1589"/>
                  </a:cxn>
                  <a:cxn ang="0">
                    <a:pos x="0" y="1735"/>
                  </a:cxn>
                  <a:cxn ang="0">
                    <a:pos x="35" y="1653"/>
                  </a:cxn>
                  <a:cxn ang="0">
                    <a:pos x="97" y="1600"/>
                  </a:cxn>
                  <a:cxn ang="0">
                    <a:pos x="250" y="1483"/>
                  </a:cxn>
                  <a:cxn ang="0">
                    <a:pos x="630" y="1257"/>
                  </a:cxn>
                  <a:cxn ang="0">
                    <a:pos x="1550" y="707"/>
                  </a:cxn>
                  <a:cxn ang="0">
                    <a:pos x="1633" y="612"/>
                  </a:cxn>
                </a:cxnLst>
                <a:rect l="0" t="0" r="r" b="b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9" name="Freeform 47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/>
                <a:ahLst/>
                <a:cxnLst>
                  <a:cxn ang="0">
                    <a:pos x="856" y="0"/>
                  </a:cxn>
                  <a:cxn ang="0">
                    <a:pos x="1358" y="1074"/>
                  </a:cxn>
                  <a:cxn ang="0">
                    <a:pos x="1654" y="1660"/>
                  </a:cxn>
                  <a:cxn ang="0">
                    <a:pos x="2076" y="2473"/>
                  </a:cxn>
                  <a:cxn ang="0">
                    <a:pos x="2084" y="2483"/>
                  </a:cxn>
                  <a:cxn ang="0">
                    <a:pos x="2221" y="2830"/>
                  </a:cxn>
                  <a:cxn ang="0">
                    <a:pos x="2227" y="2840"/>
                  </a:cxn>
                  <a:cxn ang="0">
                    <a:pos x="836" y="2620"/>
                  </a:cxn>
                  <a:cxn ang="0">
                    <a:pos x="0" y="2495"/>
                  </a:cxn>
                  <a:cxn ang="0">
                    <a:pos x="6" y="2462"/>
                  </a:cxn>
                  <a:cxn ang="0">
                    <a:pos x="79" y="1850"/>
                  </a:cxn>
                  <a:cxn ang="0">
                    <a:pos x="260" y="1200"/>
                  </a:cxn>
                  <a:cxn ang="0">
                    <a:pos x="531" y="582"/>
                  </a:cxn>
                  <a:cxn ang="0">
                    <a:pos x="856" y="0"/>
                  </a:cxn>
                </a:cxnLst>
                <a:rect l="0" t="0" r="r" b="b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0" name="Freeform 48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0" y="240"/>
                  </a:cxn>
                  <a:cxn ang="0">
                    <a:pos x="877" y="650"/>
                  </a:cxn>
                  <a:cxn ang="0">
                    <a:pos x="1398" y="1033"/>
                  </a:cxn>
                  <a:cxn ang="0">
                    <a:pos x="798" y="1660"/>
                  </a:cxn>
                  <a:cxn ang="0">
                    <a:pos x="502" y="1074"/>
                  </a:cxn>
                  <a:cxn ang="0">
                    <a:pos x="0" y="0"/>
                  </a:cxn>
                </a:cxnLst>
                <a:rect l="0" t="0" r="r" b="b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1" name="Freeform 49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/>
                <a:ahLst/>
                <a:cxnLst>
                  <a:cxn ang="0">
                    <a:pos x="778" y="23"/>
                  </a:cxn>
                  <a:cxn ang="0">
                    <a:pos x="2598" y="322"/>
                  </a:cxn>
                  <a:cxn ang="0">
                    <a:pos x="3970" y="535"/>
                  </a:cxn>
                  <a:cxn ang="0">
                    <a:pos x="6197" y="880"/>
                  </a:cxn>
                  <a:cxn ang="0">
                    <a:pos x="7980" y="1137"/>
                  </a:cxn>
                  <a:cxn ang="0">
                    <a:pos x="7989" y="1505"/>
                  </a:cxn>
                  <a:cxn ang="0">
                    <a:pos x="6658" y="1347"/>
                  </a:cxn>
                  <a:cxn ang="0">
                    <a:pos x="6316" y="1268"/>
                  </a:cxn>
                  <a:cxn ang="0">
                    <a:pos x="5736" y="1191"/>
                  </a:cxn>
                  <a:cxn ang="0">
                    <a:pos x="4966" y="1075"/>
                  </a:cxn>
                  <a:cxn ang="0">
                    <a:pos x="3536" y="850"/>
                  </a:cxn>
                  <a:cxn ang="0">
                    <a:pos x="4686" y="1332"/>
                  </a:cxn>
                  <a:cxn ang="0">
                    <a:pos x="5191" y="1430"/>
                  </a:cxn>
                  <a:cxn ang="0">
                    <a:pos x="6314" y="1640"/>
                  </a:cxn>
                  <a:cxn ang="0">
                    <a:pos x="7939" y="1932"/>
                  </a:cxn>
                  <a:cxn ang="0">
                    <a:pos x="7932" y="2083"/>
                  </a:cxn>
                  <a:cxn ang="0">
                    <a:pos x="6261" y="1785"/>
                  </a:cxn>
                  <a:cxn ang="0">
                    <a:pos x="5583" y="1668"/>
                  </a:cxn>
                  <a:cxn ang="0">
                    <a:pos x="4091" y="1370"/>
                  </a:cxn>
                  <a:cxn ang="0">
                    <a:pos x="3518" y="1753"/>
                  </a:cxn>
                  <a:cxn ang="0">
                    <a:pos x="3536" y="1870"/>
                  </a:cxn>
                  <a:cxn ang="0">
                    <a:pos x="3618" y="1920"/>
                  </a:cxn>
                  <a:cxn ang="0">
                    <a:pos x="3923" y="1985"/>
                  </a:cxn>
                  <a:cxn ang="0">
                    <a:pos x="2908" y="2065"/>
                  </a:cxn>
                  <a:cxn ang="0">
                    <a:pos x="2800" y="2050"/>
                  </a:cxn>
                  <a:cxn ang="0">
                    <a:pos x="2530" y="2115"/>
                  </a:cxn>
                  <a:cxn ang="0">
                    <a:pos x="2468" y="1870"/>
                  </a:cxn>
                  <a:cxn ang="0">
                    <a:pos x="2422" y="1730"/>
                  </a:cxn>
                  <a:cxn ang="0">
                    <a:pos x="2355" y="1595"/>
                  </a:cxn>
                  <a:cxn ang="0">
                    <a:pos x="2240" y="1432"/>
                  </a:cxn>
                  <a:cxn ang="0">
                    <a:pos x="2040" y="1558"/>
                  </a:cxn>
                  <a:cxn ang="0">
                    <a:pos x="1925" y="1670"/>
                  </a:cxn>
                  <a:cxn ang="0">
                    <a:pos x="1825" y="1725"/>
                  </a:cxn>
                  <a:cxn ang="0">
                    <a:pos x="1730" y="1768"/>
                  </a:cxn>
                  <a:cxn ang="0">
                    <a:pos x="0" y="768"/>
                  </a:cxn>
                  <a:cxn ang="0">
                    <a:pos x="620" y="373"/>
                  </a:cxn>
                </a:cxnLst>
                <a:rect l="0" t="0" r="r" b="b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2" name="Freeform 50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/>
                <a:ahLst/>
                <a:cxnLst>
                  <a:cxn ang="0">
                    <a:pos x="1432" y="223"/>
                  </a:cxn>
                  <a:cxn ang="0">
                    <a:pos x="1495" y="390"/>
                  </a:cxn>
                  <a:cxn ang="0">
                    <a:pos x="1563" y="368"/>
                  </a:cxn>
                  <a:cxn ang="0">
                    <a:pos x="1663" y="580"/>
                  </a:cxn>
                  <a:cxn ang="0">
                    <a:pos x="1658" y="580"/>
                  </a:cxn>
                  <a:cxn ang="0">
                    <a:pos x="1158" y="482"/>
                  </a:cxn>
                  <a:cxn ang="0">
                    <a:pos x="0" y="252"/>
                  </a:cxn>
                  <a:cxn ang="0">
                    <a:pos x="8" y="0"/>
                  </a:cxn>
                  <a:cxn ang="0">
                    <a:pos x="1432" y="223"/>
                  </a:cxn>
                </a:cxnLst>
                <a:rect l="0" t="0" r="r" b="b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3" name="Freeform 51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774" y="118"/>
                  </a:cxn>
                  <a:cxn ang="0">
                    <a:pos x="776" y="118"/>
                  </a:cxn>
                  <a:cxn ang="0">
                    <a:pos x="631" y="429"/>
                  </a:cxn>
                  <a:cxn ang="0">
                    <a:pos x="231" y="357"/>
                  </a:cxn>
                  <a:cxn ang="0">
                    <a:pos x="131" y="145"/>
                  </a:cxn>
                  <a:cxn ang="0">
                    <a:pos x="63" y="167"/>
                  </a:cxn>
                  <a:cxn ang="0">
                    <a:pos x="0" y="0"/>
                  </a:cxn>
                </a:cxnLst>
                <a:rect l="0" t="0" r="r" b="b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4" name="Freeform 52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/>
                <a:ahLst/>
                <a:cxnLst>
                  <a:cxn ang="0">
                    <a:pos x="145" y="0"/>
                  </a:cxn>
                  <a:cxn ang="0">
                    <a:pos x="637" y="66"/>
                  </a:cxn>
                  <a:cxn ang="0">
                    <a:pos x="725" y="259"/>
                  </a:cxn>
                  <a:cxn ang="0">
                    <a:pos x="778" y="241"/>
                  </a:cxn>
                  <a:cxn ang="0">
                    <a:pos x="905" y="481"/>
                  </a:cxn>
                  <a:cxn ang="0">
                    <a:pos x="723" y="449"/>
                  </a:cxn>
                  <a:cxn ang="0">
                    <a:pos x="0" y="311"/>
                  </a:cxn>
                  <a:cxn ang="0">
                    <a:pos x="145" y="0"/>
                  </a:cxn>
                </a:cxnLst>
                <a:rect l="0" t="0" r="r" b="b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5" name="Freeform 53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186" y="2"/>
                  </a:cxn>
                  <a:cxn ang="0">
                    <a:pos x="1670" y="298"/>
                  </a:cxn>
                  <a:cxn ang="0">
                    <a:pos x="1595" y="1039"/>
                  </a:cxn>
                  <a:cxn ang="0">
                    <a:pos x="1446" y="1022"/>
                  </a:cxn>
                  <a:cxn ang="0">
                    <a:pos x="0" y="830"/>
                  </a:cxn>
                  <a:cxn ang="0">
                    <a:pos x="10" y="615"/>
                  </a:cxn>
                  <a:cxn ang="0">
                    <a:pos x="45" y="317"/>
                  </a:cxn>
                  <a:cxn ang="0">
                    <a:pos x="192" y="333"/>
                  </a:cxn>
                  <a:cxn ang="0">
                    <a:pos x="215" y="140"/>
                  </a:cxn>
                  <a:cxn ang="0">
                    <a:pos x="178" y="0"/>
                  </a:cxn>
                </a:cxnLst>
                <a:rect l="0" t="0" r="r" b="b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6" name="Freeform 54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473" y="82"/>
                  </a:cxn>
                  <a:cxn ang="0">
                    <a:pos x="401" y="789"/>
                  </a:cxn>
                  <a:cxn ang="0">
                    <a:pos x="103" y="755"/>
                  </a:cxn>
                  <a:cxn ang="0">
                    <a:pos x="0" y="741"/>
                  </a:cxn>
                  <a:cxn ang="0">
                    <a:pos x="75" y="0"/>
                  </a:cxn>
                </a:cxnLst>
                <a:rect l="0" t="0" r="r" b="b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7067" y="6631"/>
                  </a:cxn>
                  <a:cxn ang="0">
                    <a:pos x="6243" y="6940"/>
                  </a:cxn>
                  <a:cxn ang="0">
                    <a:pos x="7428" y="7237"/>
                  </a:cxn>
                  <a:cxn ang="0">
                    <a:pos x="9169" y="0"/>
                  </a:cxn>
                  <a:cxn ang="0">
                    <a:pos x="3015" y="7417"/>
                  </a:cxn>
                  <a:cxn ang="0">
                    <a:pos x="2547" y="7040"/>
                  </a:cxn>
                  <a:cxn ang="0">
                    <a:pos x="1654" y="6457"/>
                  </a:cxn>
                  <a:cxn ang="0">
                    <a:pos x="1027" y="6172"/>
                  </a:cxn>
                  <a:cxn ang="0">
                    <a:pos x="550" y="6087"/>
                  </a:cxn>
                  <a:cxn ang="0">
                    <a:pos x="465" y="6098"/>
                  </a:cxn>
                  <a:cxn ang="0">
                    <a:pos x="372" y="6235"/>
                  </a:cxn>
                  <a:cxn ang="0">
                    <a:pos x="374" y="6305"/>
                  </a:cxn>
                  <a:cxn ang="0">
                    <a:pos x="639" y="6407"/>
                  </a:cxn>
                  <a:cxn ang="0">
                    <a:pos x="1293" y="6683"/>
                  </a:cxn>
                  <a:cxn ang="0">
                    <a:pos x="1797" y="6965"/>
                  </a:cxn>
                  <a:cxn ang="0">
                    <a:pos x="2052" y="7100"/>
                  </a:cxn>
                  <a:cxn ang="0">
                    <a:pos x="2245" y="7193"/>
                  </a:cxn>
                  <a:cxn ang="0">
                    <a:pos x="2570" y="7432"/>
                  </a:cxn>
                  <a:cxn ang="0">
                    <a:pos x="2800" y="7656"/>
                  </a:cxn>
                  <a:cxn ang="0">
                    <a:pos x="2885" y="7668"/>
                  </a:cxn>
                  <a:cxn ang="0">
                    <a:pos x="3020" y="7560"/>
                  </a:cxn>
                  <a:cxn ang="0">
                    <a:pos x="3045" y="7500"/>
                  </a:cxn>
                  <a:cxn ang="0">
                    <a:pos x="3035" y="7450"/>
                  </a:cxn>
                  <a:cxn ang="0">
                    <a:pos x="9169" y="0"/>
                  </a:cxn>
                  <a:cxn ang="0">
                    <a:pos x="9257" y="22"/>
                  </a:cxn>
                  <a:cxn ang="0">
                    <a:pos x="9927" y="830"/>
                  </a:cxn>
                  <a:cxn ang="0">
                    <a:pos x="9922" y="1012"/>
                  </a:cxn>
                  <a:cxn ang="0">
                    <a:pos x="9259" y="5335"/>
                  </a:cxn>
                  <a:cxn ang="0">
                    <a:pos x="8894" y="5973"/>
                  </a:cxn>
                  <a:cxn ang="0">
                    <a:pos x="8584" y="6473"/>
                  </a:cxn>
                  <a:cxn ang="0">
                    <a:pos x="8194" y="6957"/>
                  </a:cxn>
                  <a:cxn ang="0">
                    <a:pos x="7191" y="7602"/>
                  </a:cxn>
                  <a:cxn ang="0">
                    <a:pos x="6658" y="7945"/>
                  </a:cxn>
                  <a:cxn ang="0">
                    <a:pos x="6561" y="8080"/>
                  </a:cxn>
                  <a:cxn ang="0">
                    <a:pos x="3246" y="8090"/>
                  </a:cxn>
                  <a:cxn ang="0">
                    <a:pos x="2613" y="7538"/>
                  </a:cxn>
                  <a:cxn ang="0">
                    <a:pos x="2397" y="7353"/>
                  </a:cxn>
                  <a:cxn ang="0">
                    <a:pos x="2173" y="7187"/>
                  </a:cxn>
                  <a:cxn ang="0">
                    <a:pos x="1849" y="7033"/>
                  </a:cxn>
                  <a:cxn ang="0">
                    <a:pos x="1235" y="6687"/>
                  </a:cxn>
                  <a:cxn ang="0">
                    <a:pos x="902" y="6552"/>
                  </a:cxn>
                  <a:cxn ang="0">
                    <a:pos x="0" y="6225"/>
                  </a:cxn>
                  <a:cxn ang="0">
                    <a:pos x="1820" y="5301"/>
                  </a:cxn>
                  <a:cxn ang="0">
                    <a:pos x="1967" y="5359"/>
                  </a:cxn>
                  <a:cxn ang="0">
                    <a:pos x="2105" y="5347"/>
                  </a:cxn>
                  <a:cxn ang="0">
                    <a:pos x="2250" y="5280"/>
                  </a:cxn>
                  <a:cxn ang="0">
                    <a:pos x="4363" y="3517"/>
                  </a:cxn>
                  <a:cxn ang="0">
                    <a:pos x="4703" y="2805"/>
                  </a:cxn>
                  <a:cxn ang="0">
                    <a:pos x="5136" y="1962"/>
                  </a:cxn>
                  <a:cxn ang="0">
                    <a:pos x="5205" y="1873"/>
                  </a:cxn>
                  <a:cxn ang="0">
                    <a:pos x="6774" y="1332"/>
                  </a:cxn>
                  <a:cxn ang="0">
                    <a:pos x="6884" y="1255"/>
                  </a:cxn>
                  <a:cxn ang="0">
                    <a:pos x="7212" y="618"/>
                  </a:cxn>
                  <a:cxn ang="0">
                    <a:pos x="8115" y="325"/>
                  </a:cxn>
                  <a:cxn ang="0">
                    <a:pos x="9111" y="1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8" name="Freeform 56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9180" y="12"/>
                  </a:cxn>
                  <a:cxn ang="0">
                    <a:pos x="9659" y="487"/>
                  </a:cxn>
                  <a:cxn ang="0">
                    <a:pos x="9927" y="923"/>
                  </a:cxn>
                  <a:cxn ang="0">
                    <a:pos x="9659" y="3093"/>
                  </a:cxn>
                  <a:cxn ang="0">
                    <a:pos x="9232" y="5378"/>
                  </a:cxn>
                  <a:cxn ang="0">
                    <a:pos x="8802" y="6140"/>
                  </a:cxn>
                  <a:cxn ang="0">
                    <a:pos x="8429" y="6680"/>
                  </a:cxn>
                  <a:cxn ang="0">
                    <a:pos x="8111" y="7052"/>
                  </a:cxn>
                  <a:cxn ang="0">
                    <a:pos x="6811" y="7828"/>
                  </a:cxn>
                  <a:cxn ang="0">
                    <a:pos x="6596" y="7998"/>
                  </a:cxn>
                  <a:cxn ang="0">
                    <a:pos x="5913" y="8490"/>
                  </a:cxn>
                  <a:cxn ang="0">
                    <a:pos x="3235" y="8083"/>
                  </a:cxn>
                  <a:cxn ang="0">
                    <a:pos x="2517" y="7453"/>
                  </a:cxn>
                  <a:cxn ang="0">
                    <a:pos x="2289" y="7265"/>
                  </a:cxn>
                  <a:cxn ang="0">
                    <a:pos x="2034" y="7133"/>
                  </a:cxn>
                  <a:cxn ang="0">
                    <a:pos x="1562" y="6870"/>
                  </a:cxn>
                  <a:cxn ang="0">
                    <a:pos x="1054" y="6612"/>
                  </a:cxn>
                  <a:cxn ang="0">
                    <a:pos x="522" y="6423"/>
                  </a:cxn>
                  <a:cxn ang="0">
                    <a:pos x="982" y="4803"/>
                  </a:cxn>
                  <a:cxn ang="0">
                    <a:pos x="1895" y="5335"/>
                  </a:cxn>
                  <a:cxn ang="0">
                    <a:pos x="2027" y="5363"/>
                  </a:cxn>
                  <a:cxn ang="0">
                    <a:pos x="2185" y="5328"/>
                  </a:cxn>
                  <a:cxn ang="0">
                    <a:pos x="2314" y="5220"/>
                  </a:cxn>
                  <a:cxn ang="0">
                    <a:pos x="4595" y="3037"/>
                  </a:cxn>
                  <a:cxn ang="0">
                    <a:pos x="4938" y="2345"/>
                  </a:cxn>
                  <a:cxn ang="0">
                    <a:pos x="5183" y="1892"/>
                  </a:cxn>
                  <a:cxn ang="0">
                    <a:pos x="6019" y="1595"/>
                  </a:cxn>
                  <a:cxn ang="0">
                    <a:pos x="6847" y="1305"/>
                  </a:cxn>
                  <a:cxn ang="0">
                    <a:pos x="7063" y="937"/>
                  </a:cxn>
                  <a:cxn ang="0">
                    <a:pos x="7219" y="615"/>
                  </a:cxn>
                  <a:cxn ang="0">
                    <a:pos x="8952" y="62"/>
                  </a:cxn>
                  <a:cxn ang="0">
                    <a:pos x="9169" y="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9" name="Freeform 57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/>
                <a:ahLst/>
                <a:cxnLst>
                  <a:cxn ang="0">
                    <a:pos x="2475" y="1586"/>
                  </a:cxn>
                  <a:cxn ang="0">
                    <a:pos x="2520" y="1581"/>
                  </a:cxn>
                  <a:cxn ang="0">
                    <a:pos x="2551" y="1569"/>
                  </a:cxn>
                  <a:cxn ang="0">
                    <a:pos x="2655" y="1473"/>
                  </a:cxn>
                  <a:cxn ang="0">
                    <a:pos x="2678" y="1443"/>
                  </a:cxn>
                  <a:cxn ang="0">
                    <a:pos x="2680" y="1413"/>
                  </a:cxn>
                  <a:cxn ang="0">
                    <a:pos x="2675" y="1386"/>
                  </a:cxn>
                  <a:cxn ang="0">
                    <a:pos x="2670" y="1363"/>
                  </a:cxn>
                  <a:cxn ang="0">
                    <a:pos x="2650" y="1330"/>
                  </a:cxn>
                  <a:cxn ang="0">
                    <a:pos x="2630" y="1313"/>
                  </a:cxn>
                  <a:cxn ang="0">
                    <a:pos x="2182" y="953"/>
                  </a:cxn>
                  <a:cxn ang="0">
                    <a:pos x="1565" y="544"/>
                  </a:cxn>
                  <a:cxn ang="0">
                    <a:pos x="1289" y="370"/>
                  </a:cxn>
                  <a:cxn ang="0">
                    <a:pos x="945" y="185"/>
                  </a:cxn>
                  <a:cxn ang="0">
                    <a:pos x="662" y="85"/>
                  </a:cxn>
                  <a:cxn ang="0">
                    <a:pos x="227" y="11"/>
                  </a:cxn>
                  <a:cxn ang="0">
                    <a:pos x="185" y="0"/>
                  </a:cxn>
                  <a:cxn ang="0">
                    <a:pos x="145" y="0"/>
                  </a:cxn>
                  <a:cxn ang="0">
                    <a:pos x="100" y="11"/>
                  </a:cxn>
                  <a:cxn ang="0">
                    <a:pos x="69" y="36"/>
                  </a:cxn>
                  <a:cxn ang="0">
                    <a:pos x="7" y="148"/>
                  </a:cxn>
                  <a:cxn ang="0">
                    <a:pos x="0" y="191"/>
                  </a:cxn>
                  <a:cxn ang="0">
                    <a:pos x="9" y="218"/>
                  </a:cxn>
                  <a:cxn ang="0">
                    <a:pos x="32" y="243"/>
                  </a:cxn>
                  <a:cxn ang="0">
                    <a:pos x="274" y="320"/>
                  </a:cxn>
                  <a:cxn ang="0">
                    <a:pos x="670" y="478"/>
                  </a:cxn>
                  <a:cxn ang="0">
                    <a:pos x="928" y="596"/>
                  </a:cxn>
                  <a:cxn ang="0">
                    <a:pos x="1214" y="751"/>
                  </a:cxn>
                  <a:cxn ang="0">
                    <a:pos x="1432" y="878"/>
                  </a:cxn>
                  <a:cxn ang="0">
                    <a:pos x="1573" y="946"/>
                  </a:cxn>
                  <a:cxn ang="0">
                    <a:pos x="1687" y="1013"/>
                  </a:cxn>
                  <a:cxn ang="0">
                    <a:pos x="1797" y="1069"/>
                  </a:cxn>
                  <a:cxn ang="0">
                    <a:pos x="1880" y="1106"/>
                  </a:cxn>
                  <a:cxn ang="0">
                    <a:pos x="1957" y="1168"/>
                  </a:cxn>
                  <a:cxn ang="0">
                    <a:pos x="2205" y="1345"/>
                  </a:cxn>
                  <a:cxn ang="0">
                    <a:pos x="2389" y="1533"/>
                  </a:cxn>
                  <a:cxn ang="0">
                    <a:pos x="2435" y="1569"/>
                  </a:cxn>
                  <a:cxn ang="0">
                    <a:pos x="2475" y="1586"/>
                  </a:cxn>
                </a:cxnLst>
                <a:rect l="0" t="0" r="r" b="b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0" name="Freeform 58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/>
                <a:ahLst/>
                <a:cxnLst>
                  <a:cxn ang="0">
                    <a:pos x="465" y="1248"/>
                  </a:cxn>
                  <a:cxn ang="0">
                    <a:pos x="1185" y="730"/>
                  </a:cxn>
                  <a:cxn ang="0">
                    <a:pos x="751" y="0"/>
                  </a:cxn>
                  <a:cxn ang="0">
                    <a:pos x="0" y="433"/>
                  </a:cxn>
                  <a:cxn ang="0">
                    <a:pos x="465" y="1248"/>
                  </a:cxn>
                </a:cxnLst>
                <a:rect l="0" t="0" r="r" b="b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1" name="Freeform 59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/>
                <a:ahLst/>
                <a:cxnLst>
                  <a:cxn ang="0">
                    <a:pos x="0" y="695"/>
                  </a:cxn>
                  <a:cxn ang="0">
                    <a:pos x="1059" y="0"/>
                  </a:cxn>
                  <a:cxn ang="0">
                    <a:pos x="2211" y="1170"/>
                  </a:cxn>
                  <a:cxn ang="0">
                    <a:pos x="2789" y="1000"/>
                  </a:cxn>
                  <a:cxn ang="0">
                    <a:pos x="2837" y="979"/>
                  </a:cxn>
                  <a:cxn ang="0">
                    <a:pos x="2884" y="957"/>
                  </a:cxn>
                  <a:cxn ang="0">
                    <a:pos x="2941" y="929"/>
                  </a:cxn>
                  <a:cxn ang="0">
                    <a:pos x="2984" y="902"/>
                  </a:cxn>
                  <a:cxn ang="0">
                    <a:pos x="3037" y="859"/>
                  </a:cxn>
                  <a:cxn ang="0">
                    <a:pos x="3099" y="790"/>
                  </a:cxn>
                  <a:cxn ang="0">
                    <a:pos x="3249" y="627"/>
                  </a:cxn>
                  <a:cxn ang="0">
                    <a:pos x="3299" y="664"/>
                  </a:cxn>
                  <a:cxn ang="0">
                    <a:pos x="3344" y="717"/>
                  </a:cxn>
                  <a:cxn ang="0">
                    <a:pos x="3414" y="827"/>
                  </a:cxn>
                  <a:cxn ang="0">
                    <a:pos x="3447" y="892"/>
                  </a:cxn>
                  <a:cxn ang="0">
                    <a:pos x="3481" y="962"/>
                  </a:cxn>
                  <a:cxn ang="0">
                    <a:pos x="3504" y="1035"/>
                  </a:cxn>
                  <a:cxn ang="0">
                    <a:pos x="3527" y="1102"/>
                  </a:cxn>
                  <a:cxn ang="0">
                    <a:pos x="3557" y="1187"/>
                  </a:cxn>
                  <a:cxn ang="0">
                    <a:pos x="3589" y="1347"/>
                  </a:cxn>
                  <a:cxn ang="0">
                    <a:pos x="1756" y="1767"/>
                  </a:cxn>
                  <a:cxn ang="0">
                    <a:pos x="1754" y="1770"/>
                  </a:cxn>
                  <a:cxn ang="0">
                    <a:pos x="1191" y="1907"/>
                  </a:cxn>
                  <a:cxn ang="0">
                    <a:pos x="1141" y="1919"/>
                  </a:cxn>
                  <a:cxn ang="0">
                    <a:pos x="0" y="695"/>
                  </a:cxn>
                </a:cxnLst>
                <a:rect l="0" t="0" r="r" b="b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2" name="Freeform 60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/>
                <a:ahLst/>
                <a:cxnLst>
                  <a:cxn ang="0">
                    <a:pos x="3315" y="235"/>
                  </a:cxn>
                  <a:cxn ang="0">
                    <a:pos x="3653" y="89"/>
                  </a:cxn>
                  <a:cxn ang="0">
                    <a:pos x="3788" y="48"/>
                  </a:cxn>
                  <a:cxn ang="0">
                    <a:pos x="3993" y="0"/>
                  </a:cxn>
                  <a:cxn ang="0">
                    <a:pos x="4108" y="40"/>
                  </a:cxn>
                  <a:cxn ang="0">
                    <a:pos x="3783" y="622"/>
                  </a:cxn>
                  <a:cxn ang="0">
                    <a:pos x="3512" y="1240"/>
                  </a:cxn>
                  <a:cxn ang="0">
                    <a:pos x="3331" y="1890"/>
                  </a:cxn>
                  <a:cxn ang="0">
                    <a:pos x="3258" y="2502"/>
                  </a:cxn>
                  <a:cxn ang="0">
                    <a:pos x="3252" y="2535"/>
                  </a:cxn>
                  <a:cxn ang="0">
                    <a:pos x="2974" y="2500"/>
                  </a:cxn>
                  <a:cxn ang="0">
                    <a:pos x="1880" y="2322"/>
                  </a:cxn>
                  <a:cxn ang="0">
                    <a:pos x="1785" y="1782"/>
                  </a:cxn>
                  <a:cxn ang="0">
                    <a:pos x="1727" y="1612"/>
                  </a:cxn>
                  <a:cxn ang="0">
                    <a:pos x="1652" y="1510"/>
                  </a:cxn>
                  <a:cxn ang="0">
                    <a:pos x="1555" y="1395"/>
                  </a:cxn>
                  <a:cxn ang="0">
                    <a:pos x="1477" y="1334"/>
                  </a:cxn>
                  <a:cxn ang="0">
                    <a:pos x="1317" y="1253"/>
                  </a:cxn>
                  <a:cxn ang="0">
                    <a:pos x="915" y="1002"/>
                  </a:cxn>
                  <a:cxn ang="0">
                    <a:pos x="826" y="967"/>
                  </a:cxn>
                  <a:cxn ang="0">
                    <a:pos x="767" y="935"/>
                  </a:cxn>
                  <a:cxn ang="0">
                    <a:pos x="729" y="902"/>
                  </a:cxn>
                  <a:cxn ang="0">
                    <a:pos x="274" y="490"/>
                  </a:cxn>
                  <a:cxn ang="0">
                    <a:pos x="0" y="245"/>
                  </a:cxn>
                  <a:cxn ang="0">
                    <a:pos x="2667" y="645"/>
                  </a:cxn>
                  <a:cxn ang="0">
                    <a:pos x="3315" y="235"/>
                  </a:cxn>
                </a:cxnLst>
                <a:rect l="0" t="0" r="r" b="b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3" name="Freeform 61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/>
                <a:ahLst/>
                <a:cxnLst>
                  <a:cxn ang="0">
                    <a:pos x="1818" y="130"/>
                  </a:cxn>
                  <a:cxn ang="0">
                    <a:pos x="1829" y="137"/>
                  </a:cxn>
                  <a:cxn ang="0">
                    <a:pos x="2103" y="382"/>
                  </a:cxn>
                  <a:cxn ang="0">
                    <a:pos x="1800" y="1892"/>
                  </a:cxn>
                  <a:cxn ang="0">
                    <a:pos x="1748" y="1880"/>
                  </a:cxn>
                  <a:cxn ang="0">
                    <a:pos x="1568" y="1799"/>
                  </a:cxn>
                  <a:cxn ang="0">
                    <a:pos x="1413" y="1714"/>
                  </a:cxn>
                  <a:cxn ang="0">
                    <a:pos x="1306" y="1620"/>
                  </a:cxn>
                  <a:cxn ang="0">
                    <a:pos x="1040" y="1363"/>
                  </a:cxn>
                  <a:cxn ang="0">
                    <a:pos x="965" y="1302"/>
                  </a:cxn>
                  <a:cxn ang="0">
                    <a:pos x="851" y="1217"/>
                  </a:cxn>
                  <a:cxn ang="0">
                    <a:pos x="756" y="1167"/>
                  </a:cxn>
                  <a:cxn ang="0">
                    <a:pos x="608" y="1092"/>
                  </a:cxn>
                  <a:cxn ang="0">
                    <a:pos x="457" y="1060"/>
                  </a:cxn>
                  <a:cxn ang="0">
                    <a:pos x="300" y="1035"/>
                  </a:cxn>
                  <a:cxn ang="0">
                    <a:pos x="125" y="1035"/>
                  </a:cxn>
                  <a:cxn ang="0">
                    <a:pos x="58" y="1045"/>
                  </a:cxn>
                  <a:cxn ang="0">
                    <a:pos x="0" y="554"/>
                  </a:cxn>
                  <a:cxn ang="0">
                    <a:pos x="457" y="135"/>
                  </a:cxn>
                  <a:cxn ang="0">
                    <a:pos x="515" y="85"/>
                  </a:cxn>
                  <a:cxn ang="0">
                    <a:pos x="578" y="52"/>
                  </a:cxn>
                  <a:cxn ang="0">
                    <a:pos x="688" y="14"/>
                  </a:cxn>
                  <a:cxn ang="0">
                    <a:pos x="768" y="0"/>
                  </a:cxn>
                  <a:cxn ang="0">
                    <a:pos x="860" y="0"/>
                  </a:cxn>
                  <a:cxn ang="0">
                    <a:pos x="933" y="2"/>
                  </a:cxn>
                  <a:cxn ang="0">
                    <a:pos x="1818" y="130"/>
                  </a:cxn>
                </a:cxnLst>
                <a:rect l="0" t="0" r="r" b="b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4" name="Freeform 62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/>
                <a:ahLst/>
                <a:cxnLst>
                  <a:cxn ang="0">
                    <a:pos x="0" y="1510"/>
                  </a:cxn>
                  <a:cxn ang="0">
                    <a:pos x="303" y="0"/>
                  </a:cxn>
                  <a:cxn ang="0">
                    <a:pos x="758" y="412"/>
                  </a:cxn>
                  <a:cxn ang="0">
                    <a:pos x="796" y="445"/>
                  </a:cxn>
                  <a:cxn ang="0">
                    <a:pos x="855" y="477"/>
                  </a:cxn>
                  <a:cxn ang="0">
                    <a:pos x="944" y="512"/>
                  </a:cxn>
                  <a:cxn ang="0">
                    <a:pos x="1346" y="763"/>
                  </a:cxn>
                  <a:cxn ang="0">
                    <a:pos x="1506" y="844"/>
                  </a:cxn>
                  <a:cxn ang="0">
                    <a:pos x="1584" y="905"/>
                  </a:cxn>
                  <a:cxn ang="0">
                    <a:pos x="1681" y="1020"/>
                  </a:cxn>
                  <a:cxn ang="0">
                    <a:pos x="1756" y="1122"/>
                  </a:cxn>
                  <a:cxn ang="0">
                    <a:pos x="1814" y="1292"/>
                  </a:cxn>
                  <a:cxn ang="0">
                    <a:pos x="1909" y="1832"/>
                  </a:cxn>
                  <a:cxn ang="0">
                    <a:pos x="206" y="1555"/>
                  </a:cxn>
                  <a:cxn ang="0">
                    <a:pos x="89" y="1533"/>
                  </a:cxn>
                  <a:cxn ang="0">
                    <a:pos x="0" y="1510"/>
                  </a:cxn>
                </a:cxnLst>
                <a:rect l="0" t="0" r="r" b="b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5" name="Freeform 63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/>
                <a:ahLst/>
                <a:cxnLst>
                  <a:cxn ang="0">
                    <a:pos x="1835" y="65"/>
                  </a:cxn>
                  <a:cxn ang="0">
                    <a:pos x="2075" y="10"/>
                  </a:cxn>
                  <a:cxn ang="0">
                    <a:pos x="2105" y="0"/>
                  </a:cxn>
                  <a:cxn ang="0">
                    <a:pos x="2117" y="2"/>
                  </a:cxn>
                  <a:cxn ang="0">
                    <a:pos x="2185" y="342"/>
                  </a:cxn>
                  <a:cxn ang="0">
                    <a:pos x="2188" y="423"/>
                  </a:cxn>
                  <a:cxn ang="0">
                    <a:pos x="2190" y="530"/>
                  </a:cxn>
                  <a:cxn ang="0">
                    <a:pos x="2175" y="645"/>
                  </a:cxn>
                  <a:cxn ang="0">
                    <a:pos x="2160" y="778"/>
                  </a:cxn>
                  <a:cxn ang="0">
                    <a:pos x="1933" y="2035"/>
                  </a:cxn>
                  <a:cxn ang="0">
                    <a:pos x="1933" y="2040"/>
                  </a:cxn>
                  <a:cxn ang="0">
                    <a:pos x="349" y="900"/>
                  </a:cxn>
                  <a:cxn ang="0">
                    <a:pos x="372" y="859"/>
                  </a:cxn>
                  <a:cxn ang="0">
                    <a:pos x="392" y="828"/>
                  </a:cxn>
                  <a:cxn ang="0">
                    <a:pos x="0" y="488"/>
                  </a:cxn>
                  <a:cxn ang="0">
                    <a:pos x="2" y="485"/>
                  </a:cxn>
                  <a:cxn ang="0">
                    <a:pos x="1835" y="65"/>
                  </a:cxn>
                </a:cxnLst>
                <a:rect l="0" t="0" r="r" b="b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6" name="Freeform 64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/>
                <a:ahLst/>
                <a:cxnLst>
                  <a:cxn ang="0">
                    <a:pos x="0" y="137"/>
                  </a:cxn>
                  <a:cxn ang="0">
                    <a:pos x="563" y="0"/>
                  </a:cxn>
                  <a:cxn ang="0">
                    <a:pos x="955" y="340"/>
                  </a:cxn>
                  <a:cxn ang="0">
                    <a:pos x="935" y="371"/>
                  </a:cxn>
                  <a:cxn ang="0">
                    <a:pos x="912" y="412"/>
                  </a:cxn>
                  <a:cxn ang="0">
                    <a:pos x="910" y="415"/>
                  </a:cxn>
                  <a:cxn ang="0">
                    <a:pos x="895" y="454"/>
                  </a:cxn>
                  <a:cxn ang="0">
                    <a:pos x="891" y="502"/>
                  </a:cxn>
                  <a:cxn ang="0">
                    <a:pos x="903" y="535"/>
                  </a:cxn>
                  <a:cxn ang="0">
                    <a:pos x="573" y="840"/>
                  </a:cxn>
                  <a:cxn ang="0">
                    <a:pos x="235" y="535"/>
                  </a:cxn>
                  <a:cxn ang="0">
                    <a:pos x="303" y="440"/>
                  </a:cxn>
                  <a:cxn ang="0">
                    <a:pos x="0" y="137"/>
                  </a:cxn>
                </a:cxnLst>
                <a:rect l="0" t="0" r="r" b="b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7" name="Freeform 65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/>
                <a:ahLst/>
                <a:cxnLst>
                  <a:cxn ang="0">
                    <a:pos x="550" y="12"/>
                  </a:cxn>
                  <a:cxn ang="0">
                    <a:pos x="600" y="0"/>
                  </a:cxn>
                  <a:cxn ang="0">
                    <a:pos x="903" y="303"/>
                  </a:cxn>
                  <a:cxn ang="0">
                    <a:pos x="835" y="398"/>
                  </a:cxn>
                  <a:cxn ang="0">
                    <a:pos x="1173" y="703"/>
                  </a:cxn>
                  <a:cxn ang="0">
                    <a:pos x="920" y="948"/>
                  </a:cxn>
                  <a:cxn ang="0">
                    <a:pos x="0" y="145"/>
                  </a:cxn>
                  <a:cxn ang="0">
                    <a:pos x="550" y="12"/>
                  </a:cxn>
                </a:cxnLst>
                <a:rect l="0" t="0" r="r" b="b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8" name="Freeform 66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/>
                <a:ahLst/>
                <a:cxnLst>
                  <a:cxn ang="0">
                    <a:pos x="268" y="575"/>
                  </a:cxn>
                  <a:cxn ang="0">
                    <a:pos x="713" y="132"/>
                  </a:cxn>
                  <a:cxn ang="0">
                    <a:pos x="787" y="75"/>
                  </a:cxn>
                  <a:cxn ang="0">
                    <a:pos x="870" y="29"/>
                  </a:cxn>
                  <a:cxn ang="0">
                    <a:pos x="953" y="17"/>
                  </a:cxn>
                  <a:cxn ang="0">
                    <a:pos x="1063" y="0"/>
                  </a:cxn>
                  <a:cxn ang="0">
                    <a:pos x="1111" y="0"/>
                  </a:cxn>
                  <a:cxn ang="0">
                    <a:pos x="1218" y="112"/>
                  </a:cxn>
                  <a:cxn ang="0">
                    <a:pos x="1275" y="185"/>
                  </a:cxn>
                  <a:cxn ang="0">
                    <a:pos x="1401" y="355"/>
                  </a:cxn>
                  <a:cxn ang="0">
                    <a:pos x="1458" y="475"/>
                  </a:cxn>
                  <a:cxn ang="0">
                    <a:pos x="1549" y="587"/>
                  </a:cxn>
                  <a:cxn ang="0">
                    <a:pos x="1653" y="679"/>
                  </a:cxn>
                  <a:cxn ang="0">
                    <a:pos x="1864" y="899"/>
                  </a:cxn>
                  <a:cxn ang="0">
                    <a:pos x="1241" y="1452"/>
                  </a:cxn>
                  <a:cxn ang="0">
                    <a:pos x="1211" y="1462"/>
                  </a:cxn>
                  <a:cxn ang="0">
                    <a:pos x="1200" y="1450"/>
                  </a:cxn>
                  <a:cxn ang="0">
                    <a:pos x="793" y="1191"/>
                  </a:cxn>
                  <a:cxn ang="0">
                    <a:pos x="683" y="1133"/>
                  </a:cxn>
                  <a:cxn ang="0">
                    <a:pos x="525" y="1054"/>
                  </a:cxn>
                  <a:cxn ang="0">
                    <a:pos x="25" y="809"/>
                  </a:cxn>
                  <a:cxn ang="0">
                    <a:pos x="23" y="797"/>
                  </a:cxn>
                  <a:cxn ang="0">
                    <a:pos x="11" y="749"/>
                  </a:cxn>
                  <a:cxn ang="0">
                    <a:pos x="0" y="727"/>
                  </a:cxn>
                  <a:cxn ang="0">
                    <a:pos x="8" y="710"/>
                  </a:cxn>
                  <a:cxn ang="0">
                    <a:pos x="3" y="679"/>
                  </a:cxn>
                  <a:cxn ang="0">
                    <a:pos x="3" y="677"/>
                  </a:cxn>
                  <a:cxn ang="0">
                    <a:pos x="48" y="652"/>
                  </a:cxn>
                  <a:cxn ang="0">
                    <a:pos x="77" y="639"/>
                  </a:cxn>
                  <a:cxn ang="0">
                    <a:pos x="262" y="581"/>
                  </a:cxn>
                  <a:cxn ang="0">
                    <a:pos x="268" y="575"/>
                  </a:cxn>
                </a:cxnLst>
                <a:rect l="0" t="0" r="r" b="b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9" name="Freeform 67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/>
                <a:ahLst/>
                <a:cxnLst>
                  <a:cxn ang="0">
                    <a:pos x="0" y="158"/>
                  </a:cxn>
                  <a:cxn ang="0">
                    <a:pos x="643" y="0"/>
                  </a:cxn>
                  <a:cxn ang="0">
                    <a:pos x="1563" y="803"/>
                  </a:cxn>
                  <a:cxn ang="0">
                    <a:pos x="1410" y="955"/>
                  </a:cxn>
                  <a:cxn ang="0">
                    <a:pos x="1738" y="1162"/>
                  </a:cxn>
                  <a:cxn ang="0">
                    <a:pos x="1850" y="1224"/>
                  </a:cxn>
                  <a:cxn ang="0">
                    <a:pos x="1956" y="1303"/>
                  </a:cxn>
                  <a:cxn ang="0">
                    <a:pos x="2043" y="1400"/>
                  </a:cxn>
                  <a:cxn ang="0">
                    <a:pos x="2146" y="1502"/>
                  </a:cxn>
                  <a:cxn ang="0">
                    <a:pos x="2263" y="1413"/>
                  </a:cxn>
                  <a:cxn ang="0">
                    <a:pos x="2401" y="1535"/>
                  </a:cxn>
                  <a:cxn ang="0">
                    <a:pos x="2354" y="1639"/>
                  </a:cxn>
                  <a:cxn ang="0">
                    <a:pos x="2346" y="1670"/>
                  </a:cxn>
                  <a:cxn ang="0">
                    <a:pos x="2350" y="1705"/>
                  </a:cxn>
                  <a:cxn ang="0">
                    <a:pos x="2371" y="1749"/>
                  </a:cxn>
                  <a:cxn ang="0">
                    <a:pos x="2719" y="2175"/>
                  </a:cxn>
                  <a:cxn ang="0">
                    <a:pos x="2751" y="2225"/>
                  </a:cxn>
                  <a:cxn ang="0">
                    <a:pos x="2801" y="2260"/>
                  </a:cxn>
                  <a:cxn ang="0">
                    <a:pos x="2871" y="2285"/>
                  </a:cxn>
                  <a:cxn ang="0">
                    <a:pos x="2929" y="2305"/>
                  </a:cxn>
                  <a:cxn ang="0">
                    <a:pos x="3041" y="2332"/>
                  </a:cxn>
                  <a:cxn ang="0">
                    <a:pos x="2838" y="2820"/>
                  </a:cxn>
                  <a:cxn ang="0">
                    <a:pos x="2605" y="3098"/>
                  </a:cxn>
                  <a:cxn ang="0">
                    <a:pos x="1218" y="1940"/>
                  </a:cxn>
                  <a:cxn ang="0">
                    <a:pos x="1215" y="1938"/>
                  </a:cxn>
                  <a:cxn ang="0">
                    <a:pos x="415" y="1235"/>
                  </a:cxn>
                  <a:cxn ang="0">
                    <a:pos x="322" y="1150"/>
                  </a:cxn>
                  <a:cxn ang="0">
                    <a:pos x="280" y="1095"/>
                  </a:cxn>
                  <a:cxn ang="0">
                    <a:pos x="212" y="1027"/>
                  </a:cxn>
                  <a:cxn ang="0">
                    <a:pos x="160" y="977"/>
                  </a:cxn>
                  <a:cxn ang="0">
                    <a:pos x="121" y="902"/>
                  </a:cxn>
                  <a:cxn ang="0">
                    <a:pos x="88" y="845"/>
                  </a:cxn>
                  <a:cxn ang="0">
                    <a:pos x="67" y="788"/>
                  </a:cxn>
                  <a:cxn ang="0">
                    <a:pos x="58" y="730"/>
                  </a:cxn>
                  <a:cxn ang="0">
                    <a:pos x="0" y="158"/>
                  </a:cxn>
                </a:cxnLst>
                <a:rect l="0" t="0" r="r" b="b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0" name="Freeform 68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/>
                <a:ahLst/>
                <a:cxnLst>
                  <a:cxn ang="0">
                    <a:pos x="12" y="123"/>
                  </a:cxn>
                  <a:cxn ang="0">
                    <a:pos x="0" y="90"/>
                  </a:cxn>
                  <a:cxn ang="0">
                    <a:pos x="4" y="42"/>
                  </a:cxn>
                  <a:cxn ang="0">
                    <a:pos x="19" y="3"/>
                  </a:cxn>
                  <a:cxn ang="0">
                    <a:pos x="21" y="0"/>
                  </a:cxn>
                  <a:cxn ang="0">
                    <a:pos x="1605" y="1140"/>
                  </a:cxn>
                  <a:cxn ang="0">
                    <a:pos x="1502" y="1613"/>
                  </a:cxn>
                  <a:cxn ang="0">
                    <a:pos x="1502" y="1617"/>
                  </a:cxn>
                  <a:cxn ang="0">
                    <a:pos x="1192" y="3010"/>
                  </a:cxn>
                  <a:cxn ang="0">
                    <a:pos x="1160" y="3082"/>
                  </a:cxn>
                  <a:cxn ang="0">
                    <a:pos x="1140" y="3142"/>
                  </a:cxn>
                  <a:cxn ang="0">
                    <a:pos x="1100" y="3217"/>
                  </a:cxn>
                  <a:cxn ang="0">
                    <a:pos x="1075" y="3258"/>
                  </a:cxn>
                  <a:cxn ang="0">
                    <a:pos x="1050" y="3310"/>
                  </a:cxn>
                  <a:cxn ang="0">
                    <a:pos x="1034" y="3350"/>
                  </a:cxn>
                  <a:cxn ang="0">
                    <a:pos x="994" y="3403"/>
                  </a:cxn>
                  <a:cxn ang="0">
                    <a:pos x="471" y="2968"/>
                  </a:cxn>
                  <a:cxn ang="0">
                    <a:pos x="704" y="2690"/>
                  </a:cxn>
                  <a:cxn ang="0">
                    <a:pos x="907" y="2202"/>
                  </a:cxn>
                  <a:cxn ang="0">
                    <a:pos x="1052" y="1607"/>
                  </a:cxn>
                  <a:cxn ang="0">
                    <a:pos x="1057" y="1563"/>
                  </a:cxn>
                  <a:cxn ang="0">
                    <a:pos x="1054" y="1513"/>
                  </a:cxn>
                  <a:cxn ang="0">
                    <a:pos x="1027" y="1430"/>
                  </a:cxn>
                  <a:cxn ang="0">
                    <a:pos x="1005" y="1390"/>
                  </a:cxn>
                  <a:cxn ang="0">
                    <a:pos x="965" y="1350"/>
                  </a:cxn>
                  <a:cxn ang="0">
                    <a:pos x="930" y="1330"/>
                  </a:cxn>
                  <a:cxn ang="0">
                    <a:pos x="849" y="1277"/>
                  </a:cxn>
                  <a:cxn ang="0">
                    <a:pos x="361" y="780"/>
                  </a:cxn>
                  <a:cxn ang="0">
                    <a:pos x="276" y="675"/>
                  </a:cxn>
                  <a:cxn ang="0">
                    <a:pos x="204" y="580"/>
                  </a:cxn>
                  <a:cxn ang="0">
                    <a:pos x="139" y="490"/>
                  </a:cxn>
                  <a:cxn ang="0">
                    <a:pos x="89" y="413"/>
                  </a:cxn>
                  <a:cxn ang="0">
                    <a:pos x="54" y="333"/>
                  </a:cxn>
                  <a:cxn ang="0">
                    <a:pos x="31" y="243"/>
                  </a:cxn>
                  <a:cxn ang="0">
                    <a:pos x="12" y="123"/>
                  </a:cxn>
                </a:cxnLst>
                <a:rect l="0" t="0" r="r" b="b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1" name="Freeform 69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/>
                <a:ahLst/>
                <a:cxnLst>
                  <a:cxn ang="0">
                    <a:pos x="406" y="305"/>
                  </a:cxn>
                  <a:cxn ang="0">
                    <a:pos x="736" y="0"/>
                  </a:cxn>
                  <a:cxn ang="0">
                    <a:pos x="755" y="120"/>
                  </a:cxn>
                  <a:cxn ang="0">
                    <a:pos x="778" y="210"/>
                  </a:cxn>
                  <a:cxn ang="0">
                    <a:pos x="813" y="290"/>
                  </a:cxn>
                  <a:cxn ang="0">
                    <a:pos x="863" y="367"/>
                  </a:cxn>
                  <a:cxn ang="0">
                    <a:pos x="928" y="457"/>
                  </a:cxn>
                  <a:cxn ang="0">
                    <a:pos x="1000" y="552"/>
                  </a:cxn>
                  <a:cxn ang="0">
                    <a:pos x="1085" y="657"/>
                  </a:cxn>
                  <a:cxn ang="0">
                    <a:pos x="1573" y="1154"/>
                  </a:cxn>
                  <a:cxn ang="0">
                    <a:pos x="1654" y="1207"/>
                  </a:cxn>
                  <a:cxn ang="0">
                    <a:pos x="1689" y="1227"/>
                  </a:cxn>
                  <a:cxn ang="0">
                    <a:pos x="1729" y="1267"/>
                  </a:cxn>
                  <a:cxn ang="0">
                    <a:pos x="1751" y="1307"/>
                  </a:cxn>
                  <a:cxn ang="0">
                    <a:pos x="1778" y="1390"/>
                  </a:cxn>
                  <a:cxn ang="0">
                    <a:pos x="1781" y="1440"/>
                  </a:cxn>
                  <a:cxn ang="0">
                    <a:pos x="1776" y="1484"/>
                  </a:cxn>
                  <a:cxn ang="0">
                    <a:pos x="1631" y="2079"/>
                  </a:cxn>
                  <a:cxn ang="0">
                    <a:pos x="1519" y="2052"/>
                  </a:cxn>
                  <a:cxn ang="0">
                    <a:pos x="1461" y="2032"/>
                  </a:cxn>
                  <a:cxn ang="0">
                    <a:pos x="1391" y="2007"/>
                  </a:cxn>
                  <a:cxn ang="0">
                    <a:pos x="1341" y="1972"/>
                  </a:cxn>
                  <a:cxn ang="0">
                    <a:pos x="1309" y="1922"/>
                  </a:cxn>
                  <a:cxn ang="0">
                    <a:pos x="961" y="1496"/>
                  </a:cxn>
                  <a:cxn ang="0">
                    <a:pos x="940" y="1452"/>
                  </a:cxn>
                  <a:cxn ang="0">
                    <a:pos x="936" y="1417"/>
                  </a:cxn>
                  <a:cxn ang="0">
                    <a:pos x="944" y="1386"/>
                  </a:cxn>
                  <a:cxn ang="0">
                    <a:pos x="991" y="1282"/>
                  </a:cxn>
                  <a:cxn ang="0">
                    <a:pos x="853" y="1160"/>
                  </a:cxn>
                  <a:cxn ang="0">
                    <a:pos x="736" y="1249"/>
                  </a:cxn>
                  <a:cxn ang="0">
                    <a:pos x="633" y="1147"/>
                  </a:cxn>
                  <a:cxn ang="0">
                    <a:pos x="546" y="1050"/>
                  </a:cxn>
                  <a:cxn ang="0">
                    <a:pos x="440" y="971"/>
                  </a:cxn>
                  <a:cxn ang="0">
                    <a:pos x="328" y="909"/>
                  </a:cxn>
                  <a:cxn ang="0">
                    <a:pos x="0" y="702"/>
                  </a:cxn>
                  <a:cxn ang="0">
                    <a:pos x="153" y="550"/>
                  </a:cxn>
                  <a:cxn ang="0">
                    <a:pos x="406" y="305"/>
                  </a:cxn>
                </a:cxnLst>
                <a:rect l="0" t="0" r="r" b="b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2" name="Freeform 70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73" y="0"/>
                  </a:cxn>
                  <a:cxn ang="0">
                    <a:pos x="1760" y="1158"/>
                  </a:cxn>
                  <a:cxn ang="0">
                    <a:pos x="2283" y="1593"/>
                  </a:cxn>
                  <a:cxn ang="0">
                    <a:pos x="3051" y="2232"/>
                  </a:cxn>
                  <a:cxn ang="0">
                    <a:pos x="3064" y="2260"/>
                  </a:cxn>
                  <a:cxn ang="0">
                    <a:pos x="3064" y="2262"/>
                  </a:cxn>
                  <a:cxn ang="0">
                    <a:pos x="3069" y="2293"/>
                  </a:cxn>
                  <a:cxn ang="0">
                    <a:pos x="3061" y="2310"/>
                  </a:cxn>
                  <a:cxn ang="0">
                    <a:pos x="3056" y="2322"/>
                  </a:cxn>
                  <a:cxn ang="0">
                    <a:pos x="3034" y="2359"/>
                  </a:cxn>
                  <a:cxn ang="0">
                    <a:pos x="2987" y="2390"/>
                  </a:cxn>
                  <a:cxn ang="0">
                    <a:pos x="2628" y="2703"/>
                  </a:cxn>
                  <a:cxn ang="0">
                    <a:pos x="2591" y="2725"/>
                  </a:cxn>
                  <a:cxn ang="0">
                    <a:pos x="2531" y="2765"/>
                  </a:cxn>
                  <a:cxn ang="0">
                    <a:pos x="2459" y="2807"/>
                  </a:cxn>
                  <a:cxn ang="0">
                    <a:pos x="2418" y="2818"/>
                  </a:cxn>
                  <a:cxn ang="0">
                    <a:pos x="2356" y="2832"/>
                  </a:cxn>
                  <a:cxn ang="0">
                    <a:pos x="1779" y="3005"/>
                  </a:cxn>
                  <a:cxn ang="0">
                    <a:pos x="1729" y="3033"/>
                  </a:cxn>
                  <a:cxn ang="0">
                    <a:pos x="1661" y="3060"/>
                  </a:cxn>
                  <a:cxn ang="0">
                    <a:pos x="1573" y="3115"/>
                  </a:cxn>
                  <a:cxn ang="0">
                    <a:pos x="1496" y="3175"/>
                  </a:cxn>
                  <a:cxn ang="0">
                    <a:pos x="1366" y="3285"/>
                  </a:cxn>
                  <a:cxn ang="0">
                    <a:pos x="955" y="3640"/>
                  </a:cxn>
                  <a:cxn ang="0">
                    <a:pos x="845" y="3710"/>
                  </a:cxn>
                  <a:cxn ang="0">
                    <a:pos x="781" y="3758"/>
                  </a:cxn>
                  <a:cxn ang="0">
                    <a:pos x="735" y="3799"/>
                  </a:cxn>
                  <a:cxn ang="0">
                    <a:pos x="401" y="3255"/>
                  </a:cxn>
                  <a:cxn ang="0">
                    <a:pos x="368" y="3160"/>
                  </a:cxn>
                  <a:cxn ang="0">
                    <a:pos x="351" y="3100"/>
                  </a:cxn>
                  <a:cxn ang="0">
                    <a:pos x="348" y="3050"/>
                  </a:cxn>
                  <a:cxn ang="0">
                    <a:pos x="343" y="3002"/>
                  </a:cxn>
                  <a:cxn ang="0">
                    <a:pos x="348" y="2957"/>
                  </a:cxn>
                  <a:cxn ang="0">
                    <a:pos x="370" y="2903"/>
                  </a:cxn>
                  <a:cxn ang="0">
                    <a:pos x="396" y="2853"/>
                  </a:cxn>
                  <a:cxn ang="0">
                    <a:pos x="423" y="2793"/>
                  </a:cxn>
                  <a:cxn ang="0">
                    <a:pos x="483" y="2465"/>
                  </a:cxn>
                  <a:cxn ang="0">
                    <a:pos x="490" y="2417"/>
                  </a:cxn>
                  <a:cxn ang="0">
                    <a:pos x="533" y="2342"/>
                  </a:cxn>
                  <a:cxn ang="0">
                    <a:pos x="568" y="2274"/>
                  </a:cxn>
                  <a:cxn ang="0">
                    <a:pos x="596" y="2210"/>
                  </a:cxn>
                  <a:cxn ang="0">
                    <a:pos x="606" y="2158"/>
                  </a:cxn>
                  <a:cxn ang="0">
                    <a:pos x="616" y="2090"/>
                  </a:cxn>
                  <a:cxn ang="0">
                    <a:pos x="621" y="2033"/>
                  </a:cxn>
                  <a:cxn ang="0">
                    <a:pos x="618" y="1965"/>
                  </a:cxn>
                  <a:cxn ang="0">
                    <a:pos x="613" y="1895"/>
                  </a:cxn>
                  <a:cxn ang="0">
                    <a:pos x="613" y="1890"/>
                  </a:cxn>
                  <a:cxn ang="0">
                    <a:pos x="608" y="1820"/>
                  </a:cxn>
                  <a:cxn ang="0">
                    <a:pos x="604" y="1770"/>
                  </a:cxn>
                  <a:cxn ang="0">
                    <a:pos x="575" y="1693"/>
                  </a:cxn>
                  <a:cxn ang="0">
                    <a:pos x="556" y="1635"/>
                  </a:cxn>
                  <a:cxn ang="0">
                    <a:pos x="540" y="1583"/>
                  </a:cxn>
                  <a:cxn ang="0">
                    <a:pos x="0" y="350"/>
                  </a:cxn>
                </a:cxnLst>
                <a:rect l="0" t="0" r="r" b="b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3" name="Freeform 71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/>
                <a:ahLst/>
                <a:cxnLst>
                  <a:cxn ang="0">
                    <a:pos x="256" y="777"/>
                  </a:cxn>
                  <a:cxn ang="0">
                    <a:pos x="513" y="65"/>
                  </a:cxn>
                  <a:cxn ang="0">
                    <a:pos x="631" y="3"/>
                  </a:cxn>
                  <a:cxn ang="0">
                    <a:pos x="633" y="0"/>
                  </a:cxn>
                  <a:cxn ang="0">
                    <a:pos x="1173" y="1233"/>
                  </a:cxn>
                  <a:cxn ang="0">
                    <a:pos x="1189" y="1285"/>
                  </a:cxn>
                  <a:cxn ang="0">
                    <a:pos x="1208" y="1343"/>
                  </a:cxn>
                  <a:cxn ang="0">
                    <a:pos x="1237" y="1420"/>
                  </a:cxn>
                  <a:cxn ang="0">
                    <a:pos x="1241" y="1470"/>
                  </a:cxn>
                  <a:cxn ang="0">
                    <a:pos x="1246" y="1540"/>
                  </a:cxn>
                  <a:cxn ang="0">
                    <a:pos x="195" y="1924"/>
                  </a:cxn>
                  <a:cxn ang="0">
                    <a:pos x="0" y="1450"/>
                  </a:cxn>
                  <a:cxn ang="0">
                    <a:pos x="23" y="1420"/>
                  </a:cxn>
                  <a:cxn ang="0">
                    <a:pos x="50" y="1385"/>
                  </a:cxn>
                  <a:cxn ang="0">
                    <a:pos x="71" y="1350"/>
                  </a:cxn>
                  <a:cxn ang="0">
                    <a:pos x="81" y="1314"/>
                  </a:cxn>
                  <a:cxn ang="0">
                    <a:pos x="98" y="1272"/>
                  </a:cxn>
                  <a:cxn ang="0">
                    <a:pos x="256" y="777"/>
                  </a:cxn>
                </a:cxnLst>
                <a:rect l="0" t="0" r="r" b="b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4" name="Freeform 72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/>
                <a:ahLst/>
                <a:cxnLst>
                  <a:cxn ang="0">
                    <a:pos x="3559" y="70"/>
                  </a:cxn>
                  <a:cxn ang="0">
                    <a:pos x="3589" y="153"/>
                  </a:cxn>
                  <a:cxn ang="0">
                    <a:pos x="3594" y="427"/>
                  </a:cxn>
                  <a:cxn ang="0">
                    <a:pos x="3651" y="805"/>
                  </a:cxn>
                  <a:cxn ang="0">
                    <a:pos x="3829" y="1404"/>
                  </a:cxn>
                  <a:cxn ang="0">
                    <a:pos x="3896" y="1595"/>
                  </a:cxn>
                  <a:cxn ang="0">
                    <a:pos x="4001" y="1713"/>
                  </a:cxn>
                  <a:cxn ang="0">
                    <a:pos x="4074" y="2155"/>
                  </a:cxn>
                  <a:cxn ang="0">
                    <a:pos x="4141" y="2462"/>
                  </a:cxn>
                  <a:cxn ang="0">
                    <a:pos x="4264" y="2745"/>
                  </a:cxn>
                  <a:cxn ang="0">
                    <a:pos x="4221" y="3261"/>
                  </a:cxn>
                  <a:cxn ang="0">
                    <a:pos x="4151" y="4077"/>
                  </a:cxn>
                  <a:cxn ang="0">
                    <a:pos x="4064" y="4352"/>
                  </a:cxn>
                  <a:cxn ang="0">
                    <a:pos x="3941" y="4657"/>
                  </a:cxn>
                  <a:cxn ang="0">
                    <a:pos x="3814" y="4913"/>
                  </a:cxn>
                  <a:cxn ang="0">
                    <a:pos x="3489" y="5338"/>
                  </a:cxn>
                  <a:cxn ang="0">
                    <a:pos x="3344" y="5608"/>
                  </a:cxn>
                  <a:cxn ang="0">
                    <a:pos x="3256" y="5867"/>
                  </a:cxn>
                  <a:cxn ang="0">
                    <a:pos x="3136" y="6090"/>
                  </a:cxn>
                  <a:cxn ang="0">
                    <a:pos x="2669" y="6512"/>
                  </a:cxn>
                  <a:cxn ang="0">
                    <a:pos x="2161" y="7122"/>
                  </a:cxn>
                  <a:cxn ang="0">
                    <a:pos x="1946" y="7160"/>
                  </a:cxn>
                  <a:cxn ang="0">
                    <a:pos x="1701" y="7102"/>
                  </a:cxn>
                  <a:cxn ang="0">
                    <a:pos x="1131" y="7118"/>
                  </a:cxn>
                  <a:cxn ang="0">
                    <a:pos x="1031" y="6740"/>
                  </a:cxn>
                  <a:cxn ang="0">
                    <a:pos x="1023" y="6471"/>
                  </a:cxn>
                  <a:cxn ang="0">
                    <a:pos x="975" y="6253"/>
                  </a:cxn>
                  <a:cxn ang="0">
                    <a:pos x="903" y="5873"/>
                  </a:cxn>
                  <a:cxn ang="0">
                    <a:pos x="780" y="5504"/>
                  </a:cxn>
                  <a:cxn ang="0">
                    <a:pos x="625" y="5280"/>
                  </a:cxn>
                  <a:cxn ang="0">
                    <a:pos x="552" y="5075"/>
                  </a:cxn>
                  <a:cxn ang="0">
                    <a:pos x="623" y="4910"/>
                  </a:cxn>
                  <a:cxn ang="0">
                    <a:pos x="683" y="4637"/>
                  </a:cxn>
                  <a:cxn ang="0">
                    <a:pos x="533" y="4455"/>
                  </a:cxn>
                  <a:cxn ang="0">
                    <a:pos x="301" y="4396"/>
                  </a:cxn>
                  <a:cxn ang="0">
                    <a:pos x="158" y="3973"/>
                  </a:cxn>
                  <a:cxn ang="0">
                    <a:pos x="340" y="3848"/>
                  </a:cxn>
                  <a:cxn ang="0">
                    <a:pos x="656" y="3425"/>
                  </a:cxn>
                  <a:cxn ang="0">
                    <a:pos x="758" y="3170"/>
                  </a:cxn>
                  <a:cxn ang="0">
                    <a:pos x="778" y="2910"/>
                  </a:cxn>
                  <a:cxn ang="0">
                    <a:pos x="1068" y="1848"/>
                  </a:cxn>
                  <a:cxn ang="0">
                    <a:pos x="1210" y="1489"/>
                  </a:cxn>
                  <a:cxn ang="0">
                    <a:pos x="1430" y="1330"/>
                  </a:cxn>
                  <a:cxn ang="0">
                    <a:pos x="2048" y="805"/>
                  </a:cxn>
                  <a:cxn ang="0">
                    <a:pos x="2254" y="695"/>
                  </a:cxn>
                  <a:cxn ang="0">
                    <a:pos x="2934" y="497"/>
                  </a:cxn>
                  <a:cxn ang="0">
                    <a:pos x="3103" y="393"/>
                  </a:cxn>
                  <a:cxn ang="0">
                    <a:pos x="3531" y="12"/>
                  </a:cxn>
                </a:cxnLst>
                <a:rect l="0" t="0" r="r" b="b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5" name="Freeform 73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/>
                <a:ahLst/>
                <a:cxnLst>
                  <a:cxn ang="0">
                    <a:pos x="275" y="1383"/>
                  </a:cxn>
                  <a:cxn ang="0">
                    <a:pos x="1211" y="0"/>
                  </a:cxn>
                  <a:cxn ang="0">
                    <a:pos x="1733" y="198"/>
                  </a:cxn>
                  <a:cxn ang="0">
                    <a:pos x="2113" y="327"/>
                  </a:cxn>
                  <a:cxn ang="0">
                    <a:pos x="2265" y="387"/>
                  </a:cxn>
                  <a:cxn ang="0">
                    <a:pos x="2446" y="462"/>
                  </a:cxn>
                  <a:cxn ang="0">
                    <a:pos x="2773" y="645"/>
                  </a:cxn>
                  <a:cxn ang="0">
                    <a:pos x="3060" y="808"/>
                  </a:cxn>
                  <a:cxn ang="0">
                    <a:pos x="3245" y="908"/>
                  </a:cxn>
                  <a:cxn ang="0">
                    <a:pos x="3384" y="962"/>
                  </a:cxn>
                  <a:cxn ang="0">
                    <a:pos x="3500" y="1040"/>
                  </a:cxn>
                  <a:cxn ang="0">
                    <a:pos x="3608" y="1128"/>
                  </a:cxn>
                  <a:cxn ang="0">
                    <a:pos x="3728" y="1228"/>
                  </a:cxn>
                  <a:cxn ang="0">
                    <a:pos x="3824" y="1313"/>
                  </a:cxn>
                  <a:cxn ang="0">
                    <a:pos x="4446" y="1858"/>
                  </a:cxn>
                  <a:cxn ang="0">
                    <a:pos x="3561" y="1730"/>
                  </a:cxn>
                  <a:cxn ang="0">
                    <a:pos x="3488" y="1728"/>
                  </a:cxn>
                  <a:cxn ang="0">
                    <a:pos x="3396" y="1728"/>
                  </a:cxn>
                  <a:cxn ang="0">
                    <a:pos x="3316" y="1742"/>
                  </a:cxn>
                  <a:cxn ang="0">
                    <a:pos x="3206" y="1780"/>
                  </a:cxn>
                  <a:cxn ang="0">
                    <a:pos x="3143" y="1813"/>
                  </a:cxn>
                  <a:cxn ang="0">
                    <a:pos x="3085" y="1863"/>
                  </a:cxn>
                  <a:cxn ang="0">
                    <a:pos x="2628" y="2282"/>
                  </a:cxn>
                  <a:cxn ang="0">
                    <a:pos x="2551" y="1736"/>
                  </a:cxn>
                  <a:cxn ang="0">
                    <a:pos x="1118" y="2132"/>
                  </a:cxn>
                  <a:cxn ang="0">
                    <a:pos x="1033" y="1890"/>
                  </a:cxn>
                  <a:cxn ang="0">
                    <a:pos x="513" y="2027"/>
                  </a:cxn>
                  <a:cxn ang="0">
                    <a:pos x="38" y="2143"/>
                  </a:cxn>
                  <a:cxn ang="0">
                    <a:pos x="38" y="2100"/>
                  </a:cxn>
                  <a:cxn ang="0">
                    <a:pos x="28" y="1920"/>
                  </a:cxn>
                  <a:cxn ang="0">
                    <a:pos x="15" y="1865"/>
                  </a:cxn>
                  <a:cxn ang="0">
                    <a:pos x="0" y="1833"/>
                  </a:cxn>
                  <a:cxn ang="0">
                    <a:pos x="3" y="1798"/>
                  </a:cxn>
                  <a:cxn ang="0">
                    <a:pos x="13" y="1770"/>
                  </a:cxn>
                  <a:cxn ang="0">
                    <a:pos x="275" y="1383"/>
                  </a:cxn>
                </a:cxnLst>
                <a:rect l="0" t="0" r="r" b="b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6" name="Freeform 74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/>
                <a:ahLst/>
                <a:cxnLst>
                  <a:cxn ang="0">
                    <a:pos x="168" y="396"/>
                  </a:cxn>
                  <a:cxn ang="0">
                    <a:pos x="1601" y="0"/>
                  </a:cxn>
                  <a:cxn ang="0">
                    <a:pos x="1678" y="546"/>
                  </a:cxn>
                  <a:cxn ang="0">
                    <a:pos x="1736" y="1037"/>
                  </a:cxn>
                  <a:cxn ang="0">
                    <a:pos x="1589" y="1062"/>
                  </a:cxn>
                  <a:cxn ang="0">
                    <a:pos x="1403" y="1137"/>
                  </a:cxn>
                  <a:cxn ang="0">
                    <a:pos x="1268" y="1206"/>
                  </a:cxn>
                  <a:cxn ang="0">
                    <a:pos x="1116" y="1286"/>
                  </a:cxn>
                  <a:cxn ang="0">
                    <a:pos x="165" y="1851"/>
                  </a:cxn>
                  <a:cxn ang="0">
                    <a:pos x="0" y="1359"/>
                  </a:cxn>
                  <a:cxn ang="0">
                    <a:pos x="8" y="1297"/>
                  </a:cxn>
                  <a:cxn ang="0">
                    <a:pos x="51" y="1184"/>
                  </a:cxn>
                  <a:cxn ang="0">
                    <a:pos x="110" y="1056"/>
                  </a:cxn>
                  <a:cxn ang="0">
                    <a:pos x="143" y="934"/>
                  </a:cxn>
                  <a:cxn ang="0">
                    <a:pos x="176" y="726"/>
                  </a:cxn>
                  <a:cxn ang="0">
                    <a:pos x="180" y="641"/>
                  </a:cxn>
                  <a:cxn ang="0">
                    <a:pos x="186" y="559"/>
                  </a:cxn>
                  <a:cxn ang="0">
                    <a:pos x="190" y="489"/>
                  </a:cxn>
                  <a:cxn ang="0">
                    <a:pos x="170" y="407"/>
                  </a:cxn>
                  <a:cxn ang="0">
                    <a:pos x="168" y="396"/>
                  </a:cxn>
                </a:cxnLst>
                <a:rect l="0" t="0" r="r" b="b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7" name="Freeform 75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/>
                <a:ahLst/>
                <a:cxnLst>
                  <a:cxn ang="0">
                    <a:pos x="107" y="110"/>
                  </a:cxn>
                  <a:cxn ang="0">
                    <a:pos x="293" y="35"/>
                  </a:cxn>
                  <a:cxn ang="0">
                    <a:pos x="440" y="10"/>
                  </a:cxn>
                  <a:cxn ang="0">
                    <a:pos x="507" y="0"/>
                  </a:cxn>
                  <a:cxn ang="0">
                    <a:pos x="682" y="0"/>
                  </a:cxn>
                  <a:cxn ang="0">
                    <a:pos x="839" y="25"/>
                  </a:cxn>
                  <a:cxn ang="0">
                    <a:pos x="990" y="57"/>
                  </a:cxn>
                  <a:cxn ang="0">
                    <a:pos x="1138" y="132"/>
                  </a:cxn>
                  <a:cxn ang="0">
                    <a:pos x="1233" y="182"/>
                  </a:cxn>
                  <a:cxn ang="0">
                    <a:pos x="1347" y="267"/>
                  </a:cxn>
                  <a:cxn ang="0">
                    <a:pos x="1422" y="328"/>
                  </a:cxn>
                  <a:cxn ang="0">
                    <a:pos x="1688" y="585"/>
                  </a:cxn>
                  <a:cxn ang="0">
                    <a:pos x="1795" y="679"/>
                  </a:cxn>
                  <a:cxn ang="0">
                    <a:pos x="1950" y="764"/>
                  </a:cxn>
                  <a:cxn ang="0">
                    <a:pos x="2130" y="845"/>
                  </a:cxn>
                  <a:cxn ang="0">
                    <a:pos x="2182" y="857"/>
                  </a:cxn>
                  <a:cxn ang="0">
                    <a:pos x="2113" y="1230"/>
                  </a:cxn>
                  <a:cxn ang="0">
                    <a:pos x="1953" y="1322"/>
                  </a:cxn>
                  <a:cxn ang="0">
                    <a:pos x="1493" y="1625"/>
                  </a:cxn>
                  <a:cxn ang="0">
                    <a:pos x="434" y="2320"/>
                  </a:cxn>
                  <a:cxn ang="0">
                    <a:pos x="422" y="2326"/>
                  </a:cxn>
                  <a:cxn ang="0">
                    <a:pos x="349" y="2370"/>
                  </a:cxn>
                  <a:cxn ang="0">
                    <a:pos x="202" y="2131"/>
                  </a:cxn>
                  <a:cxn ang="0">
                    <a:pos x="162" y="2082"/>
                  </a:cxn>
                  <a:cxn ang="0">
                    <a:pos x="160" y="2077"/>
                  </a:cxn>
                  <a:cxn ang="0">
                    <a:pos x="112" y="2027"/>
                  </a:cxn>
                  <a:cxn ang="0">
                    <a:pos x="0" y="1936"/>
                  </a:cxn>
                  <a:cxn ang="0">
                    <a:pos x="185" y="1677"/>
                  </a:cxn>
                  <a:cxn ang="0">
                    <a:pos x="210" y="1622"/>
                  </a:cxn>
                  <a:cxn ang="0">
                    <a:pos x="229" y="1562"/>
                  </a:cxn>
                  <a:cxn ang="0">
                    <a:pos x="229" y="1519"/>
                  </a:cxn>
                  <a:cxn ang="0">
                    <a:pos x="237" y="1459"/>
                  </a:cxn>
                  <a:cxn ang="0">
                    <a:pos x="220" y="1305"/>
                  </a:cxn>
                  <a:cxn ang="0">
                    <a:pos x="107" y="110"/>
                  </a:cxn>
                </a:cxnLst>
                <a:rect l="0" t="0" r="r" b="b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8" name="Freeform 76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/>
                <a:ahLst/>
                <a:cxnLst>
                  <a:cxn ang="0">
                    <a:pos x="0" y="714"/>
                  </a:cxn>
                  <a:cxn ang="0">
                    <a:pos x="951" y="149"/>
                  </a:cxn>
                  <a:cxn ang="0">
                    <a:pos x="1103" y="69"/>
                  </a:cxn>
                  <a:cxn ang="0">
                    <a:pos x="1238" y="0"/>
                  </a:cxn>
                  <a:cxn ang="0">
                    <a:pos x="1351" y="1195"/>
                  </a:cxn>
                  <a:cxn ang="0">
                    <a:pos x="1368" y="1349"/>
                  </a:cxn>
                  <a:cxn ang="0">
                    <a:pos x="1360" y="1409"/>
                  </a:cxn>
                  <a:cxn ang="0">
                    <a:pos x="1360" y="1452"/>
                  </a:cxn>
                  <a:cxn ang="0">
                    <a:pos x="1341" y="1512"/>
                  </a:cxn>
                  <a:cxn ang="0">
                    <a:pos x="1316" y="1567"/>
                  </a:cxn>
                  <a:cxn ang="0">
                    <a:pos x="1131" y="1826"/>
                  </a:cxn>
                  <a:cxn ang="0">
                    <a:pos x="1243" y="1917"/>
                  </a:cxn>
                  <a:cxn ang="0">
                    <a:pos x="1291" y="1967"/>
                  </a:cxn>
                  <a:cxn ang="0">
                    <a:pos x="1293" y="1972"/>
                  </a:cxn>
                  <a:cxn ang="0">
                    <a:pos x="1333" y="2021"/>
                  </a:cxn>
                  <a:cxn ang="0">
                    <a:pos x="1480" y="2260"/>
                  </a:cxn>
                  <a:cxn ang="0">
                    <a:pos x="1003" y="2557"/>
                  </a:cxn>
                  <a:cxn ang="0">
                    <a:pos x="677" y="2212"/>
                  </a:cxn>
                  <a:cxn ang="0">
                    <a:pos x="258" y="1589"/>
                  </a:cxn>
                  <a:cxn ang="0">
                    <a:pos x="235" y="1425"/>
                  </a:cxn>
                  <a:cxn ang="0">
                    <a:pos x="85" y="969"/>
                  </a:cxn>
                  <a:cxn ang="0">
                    <a:pos x="42" y="837"/>
                  </a:cxn>
                  <a:cxn ang="0">
                    <a:pos x="0" y="714"/>
                  </a:cxn>
                </a:cxnLst>
                <a:rect l="0" t="0" r="r" b="b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9" name="Freeform 77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/>
                <a:ahLst/>
                <a:cxnLst>
                  <a:cxn ang="0">
                    <a:pos x="1130" y="0"/>
                  </a:cxn>
                  <a:cxn ang="0">
                    <a:pos x="1643" y="938"/>
                  </a:cxn>
                  <a:cxn ang="0">
                    <a:pos x="1423" y="1190"/>
                  </a:cxn>
                  <a:cxn ang="0">
                    <a:pos x="1010" y="1390"/>
                  </a:cxn>
                  <a:cxn ang="0">
                    <a:pos x="1010" y="1393"/>
                  </a:cxn>
                  <a:cxn ang="0">
                    <a:pos x="1008" y="1393"/>
                  </a:cxn>
                  <a:cxn ang="0">
                    <a:pos x="213" y="1773"/>
                  </a:cxn>
                  <a:cxn ang="0">
                    <a:pos x="0" y="1432"/>
                  </a:cxn>
                  <a:cxn ang="0">
                    <a:pos x="38" y="1380"/>
                  </a:cxn>
                  <a:cxn ang="0">
                    <a:pos x="1130" y="0"/>
                  </a:cxn>
                </a:cxnLst>
                <a:rect l="0" t="0" r="r" b="b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0" name="Freeform 78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/>
                <a:ahLst/>
                <a:cxnLst>
                  <a:cxn ang="0">
                    <a:pos x="1158" y="50"/>
                  </a:cxn>
                  <a:cxn ang="0">
                    <a:pos x="1231" y="6"/>
                  </a:cxn>
                  <a:cxn ang="0">
                    <a:pos x="1243" y="0"/>
                  </a:cxn>
                  <a:cxn ang="0">
                    <a:pos x="2384" y="1224"/>
                  </a:cxn>
                  <a:cxn ang="0">
                    <a:pos x="1834" y="1357"/>
                  </a:cxn>
                  <a:cxn ang="0">
                    <a:pos x="1191" y="1515"/>
                  </a:cxn>
                  <a:cxn ang="0">
                    <a:pos x="541" y="1672"/>
                  </a:cxn>
                  <a:cxn ang="0">
                    <a:pos x="451" y="1512"/>
                  </a:cxn>
                  <a:cxn ang="0">
                    <a:pos x="382" y="1402"/>
                  </a:cxn>
                  <a:cxn ang="0">
                    <a:pos x="270" y="1270"/>
                  </a:cxn>
                  <a:cxn ang="0">
                    <a:pos x="195" y="1180"/>
                  </a:cxn>
                  <a:cxn ang="0">
                    <a:pos x="108" y="1089"/>
                  </a:cxn>
                  <a:cxn ang="0">
                    <a:pos x="0" y="977"/>
                  </a:cxn>
                  <a:cxn ang="0">
                    <a:pos x="4" y="975"/>
                  </a:cxn>
                  <a:cxn ang="0">
                    <a:pos x="679" y="347"/>
                  </a:cxn>
                  <a:cxn ang="0">
                    <a:pos x="681" y="347"/>
                  </a:cxn>
                  <a:cxn ang="0">
                    <a:pos x="1158" y="50"/>
                  </a:cxn>
                </a:cxnLst>
                <a:rect l="0" t="0" r="r" b="b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1" name="Freeform 79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/>
                <a:ahLst/>
                <a:cxnLst>
                  <a:cxn ang="0">
                    <a:pos x="1358" y="157"/>
                  </a:cxn>
                  <a:cxn ang="0">
                    <a:pos x="2008" y="0"/>
                  </a:cxn>
                  <a:cxn ang="0">
                    <a:pos x="2066" y="572"/>
                  </a:cxn>
                  <a:cxn ang="0">
                    <a:pos x="1548" y="639"/>
                  </a:cxn>
                  <a:cxn ang="0">
                    <a:pos x="533" y="1309"/>
                  </a:cxn>
                  <a:cxn ang="0">
                    <a:pos x="0" y="777"/>
                  </a:cxn>
                  <a:cxn ang="0">
                    <a:pos x="402" y="392"/>
                  </a:cxn>
                  <a:cxn ang="0">
                    <a:pos x="1358" y="157"/>
                  </a:cxn>
                </a:cxnLst>
                <a:rect l="0" t="0" r="r" b="b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2" name="Freeform 80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/>
                <a:ahLst/>
                <a:cxnLst>
                  <a:cxn ang="0">
                    <a:pos x="1533" y="0"/>
                  </a:cxn>
                  <a:cxn ang="0">
                    <a:pos x="1542" y="58"/>
                  </a:cxn>
                  <a:cxn ang="0">
                    <a:pos x="1563" y="115"/>
                  </a:cxn>
                  <a:cxn ang="0">
                    <a:pos x="1596" y="172"/>
                  </a:cxn>
                  <a:cxn ang="0">
                    <a:pos x="1635" y="247"/>
                  </a:cxn>
                  <a:cxn ang="0">
                    <a:pos x="1687" y="297"/>
                  </a:cxn>
                  <a:cxn ang="0">
                    <a:pos x="1755" y="365"/>
                  </a:cxn>
                  <a:cxn ang="0">
                    <a:pos x="1797" y="420"/>
                  </a:cxn>
                  <a:cxn ang="0">
                    <a:pos x="1890" y="505"/>
                  </a:cxn>
                  <a:cxn ang="0">
                    <a:pos x="1060" y="1542"/>
                  </a:cxn>
                  <a:cxn ang="0">
                    <a:pos x="334" y="1080"/>
                  </a:cxn>
                  <a:cxn ang="0">
                    <a:pos x="0" y="741"/>
                  </a:cxn>
                  <a:cxn ang="0">
                    <a:pos x="0" y="737"/>
                  </a:cxn>
                  <a:cxn ang="0">
                    <a:pos x="1015" y="67"/>
                  </a:cxn>
                  <a:cxn ang="0">
                    <a:pos x="1533" y="0"/>
                  </a:cxn>
                </a:cxnLst>
                <a:rect l="0" t="0" r="r" b="b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3" name="Freeform 81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/>
                <a:ahLst/>
                <a:cxnLst>
                  <a:cxn ang="0">
                    <a:pos x="852" y="0"/>
                  </a:cxn>
                  <a:cxn ang="0">
                    <a:pos x="1385" y="532"/>
                  </a:cxn>
                  <a:cxn ang="0">
                    <a:pos x="324" y="1515"/>
                  </a:cxn>
                  <a:cxn ang="0">
                    <a:pos x="249" y="1245"/>
                  </a:cxn>
                  <a:cxn ang="0">
                    <a:pos x="214" y="1125"/>
                  </a:cxn>
                  <a:cxn ang="0">
                    <a:pos x="172" y="1017"/>
                  </a:cxn>
                  <a:cxn ang="0">
                    <a:pos x="117" y="940"/>
                  </a:cxn>
                  <a:cxn ang="0">
                    <a:pos x="0" y="808"/>
                  </a:cxn>
                  <a:cxn ang="0">
                    <a:pos x="119" y="708"/>
                  </a:cxn>
                  <a:cxn ang="0">
                    <a:pos x="852" y="0"/>
                  </a:cxn>
                </a:cxnLst>
                <a:rect l="0" t="0" r="r" b="b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4" name="Freeform 82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/>
                <a:ahLst/>
                <a:cxnLst>
                  <a:cxn ang="0">
                    <a:pos x="900" y="0"/>
                  </a:cxn>
                  <a:cxn ang="0">
                    <a:pos x="1700" y="703"/>
                  </a:cxn>
                  <a:cxn ang="0">
                    <a:pos x="1703" y="705"/>
                  </a:cxn>
                  <a:cxn ang="0">
                    <a:pos x="1330" y="1055"/>
                  </a:cxn>
                  <a:cxn ang="0">
                    <a:pos x="1328" y="1058"/>
                  </a:cxn>
                  <a:cxn ang="0">
                    <a:pos x="1210" y="1120"/>
                  </a:cxn>
                  <a:cxn ang="0">
                    <a:pos x="953" y="1832"/>
                  </a:cxn>
                  <a:cxn ang="0">
                    <a:pos x="0" y="1128"/>
                  </a:cxn>
                  <a:cxn ang="0">
                    <a:pos x="70" y="1037"/>
                  </a:cxn>
                  <a:cxn ang="0">
                    <a:pos x="900" y="0"/>
                  </a:cxn>
                </a:cxnLst>
                <a:rect l="0" t="0" r="r" b="b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5" name="Freeform 83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/>
                <a:ahLst/>
                <a:cxnLst>
                  <a:cxn ang="0">
                    <a:pos x="1061" y="0"/>
                  </a:cxn>
                  <a:cxn ang="0">
                    <a:pos x="1061" y="4"/>
                  </a:cxn>
                  <a:cxn ang="0">
                    <a:pos x="1395" y="343"/>
                  </a:cxn>
                  <a:cxn ang="0">
                    <a:pos x="2121" y="805"/>
                  </a:cxn>
                  <a:cxn ang="0">
                    <a:pos x="2051" y="896"/>
                  </a:cxn>
                  <a:cxn ang="0">
                    <a:pos x="1603" y="1463"/>
                  </a:cxn>
                  <a:cxn ang="0">
                    <a:pos x="1399" y="1318"/>
                  </a:cxn>
                  <a:cxn ang="0">
                    <a:pos x="1318" y="1261"/>
                  </a:cxn>
                  <a:cxn ang="0">
                    <a:pos x="1243" y="1218"/>
                  </a:cxn>
                  <a:cxn ang="0">
                    <a:pos x="1156" y="1195"/>
                  </a:cxn>
                  <a:cxn ang="0">
                    <a:pos x="1044" y="1180"/>
                  </a:cxn>
                  <a:cxn ang="0">
                    <a:pos x="795" y="1188"/>
                  </a:cxn>
                  <a:cxn ang="0">
                    <a:pos x="718" y="1197"/>
                  </a:cxn>
                  <a:cxn ang="0">
                    <a:pos x="710" y="1197"/>
                  </a:cxn>
                  <a:cxn ang="0">
                    <a:pos x="646" y="1213"/>
                  </a:cxn>
                  <a:cxn ang="0">
                    <a:pos x="553" y="1224"/>
                  </a:cxn>
                  <a:cxn ang="0">
                    <a:pos x="473" y="1224"/>
                  </a:cxn>
                  <a:cxn ang="0">
                    <a:pos x="390" y="1218"/>
                  </a:cxn>
                  <a:cxn ang="0">
                    <a:pos x="326" y="1203"/>
                  </a:cxn>
                  <a:cxn ang="0">
                    <a:pos x="255" y="1178"/>
                  </a:cxn>
                  <a:cxn ang="0">
                    <a:pos x="189" y="1145"/>
                  </a:cxn>
                  <a:cxn ang="0">
                    <a:pos x="131" y="1106"/>
                  </a:cxn>
                  <a:cxn ang="0">
                    <a:pos x="65" y="1048"/>
                  </a:cxn>
                  <a:cxn ang="0">
                    <a:pos x="0" y="983"/>
                  </a:cxn>
                  <a:cxn ang="0">
                    <a:pos x="1061" y="0"/>
                  </a:cxn>
                </a:cxnLst>
                <a:rect l="0" t="0" r="r" b="b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6" name="Freeform 84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/>
                <a:ahLst/>
                <a:cxnLst>
                  <a:cxn ang="0">
                    <a:pos x="455" y="567"/>
                  </a:cxn>
                  <a:cxn ang="0">
                    <a:pos x="903" y="0"/>
                  </a:cxn>
                  <a:cxn ang="0">
                    <a:pos x="1856" y="704"/>
                  </a:cxn>
                  <a:cxn ang="0">
                    <a:pos x="1698" y="1199"/>
                  </a:cxn>
                  <a:cxn ang="0">
                    <a:pos x="1681" y="1241"/>
                  </a:cxn>
                  <a:cxn ang="0">
                    <a:pos x="1671" y="1277"/>
                  </a:cxn>
                  <a:cxn ang="0">
                    <a:pos x="1650" y="1312"/>
                  </a:cxn>
                  <a:cxn ang="0">
                    <a:pos x="1623" y="1347"/>
                  </a:cxn>
                  <a:cxn ang="0">
                    <a:pos x="1600" y="1377"/>
                  </a:cxn>
                  <a:cxn ang="0">
                    <a:pos x="1561" y="1409"/>
                  </a:cxn>
                  <a:cxn ang="0">
                    <a:pos x="1513" y="1444"/>
                  </a:cxn>
                  <a:cxn ang="0">
                    <a:pos x="1443" y="1480"/>
                  </a:cxn>
                  <a:cxn ang="0">
                    <a:pos x="515" y="2082"/>
                  </a:cxn>
                  <a:cxn ang="0">
                    <a:pos x="513" y="2085"/>
                  </a:cxn>
                  <a:cxn ang="0">
                    <a:pos x="0" y="1147"/>
                  </a:cxn>
                  <a:cxn ang="0">
                    <a:pos x="455" y="567"/>
                  </a:cxn>
                </a:cxnLst>
                <a:rect l="0" t="0" r="r" b="b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7" name="Freeform 85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/>
                <a:ahLst/>
                <a:cxnLst>
                  <a:cxn ang="0">
                    <a:pos x="1233" y="17"/>
                  </a:cxn>
                  <a:cxn ang="0">
                    <a:pos x="1241" y="17"/>
                  </a:cxn>
                  <a:cxn ang="0">
                    <a:pos x="1318" y="8"/>
                  </a:cxn>
                  <a:cxn ang="0">
                    <a:pos x="1567" y="0"/>
                  </a:cxn>
                  <a:cxn ang="0">
                    <a:pos x="1679" y="15"/>
                  </a:cxn>
                  <a:cxn ang="0">
                    <a:pos x="1766" y="38"/>
                  </a:cxn>
                  <a:cxn ang="0">
                    <a:pos x="1841" y="81"/>
                  </a:cxn>
                  <a:cxn ang="0">
                    <a:pos x="1922" y="138"/>
                  </a:cxn>
                  <a:cxn ang="0">
                    <a:pos x="2126" y="283"/>
                  </a:cxn>
                  <a:cxn ang="0">
                    <a:pos x="1671" y="863"/>
                  </a:cxn>
                  <a:cxn ang="0">
                    <a:pos x="579" y="2243"/>
                  </a:cxn>
                  <a:cxn ang="0">
                    <a:pos x="541" y="2295"/>
                  </a:cxn>
                  <a:cxn ang="0">
                    <a:pos x="509" y="2241"/>
                  </a:cxn>
                  <a:cxn ang="0">
                    <a:pos x="289" y="1868"/>
                  </a:cxn>
                  <a:cxn ang="0">
                    <a:pos x="16" y="1436"/>
                  </a:cxn>
                  <a:cxn ang="0">
                    <a:pos x="0" y="1123"/>
                  </a:cxn>
                  <a:cxn ang="0">
                    <a:pos x="299" y="930"/>
                  </a:cxn>
                  <a:cxn ang="0">
                    <a:pos x="824" y="556"/>
                  </a:cxn>
                  <a:cxn ang="0">
                    <a:pos x="1233" y="17"/>
                  </a:cxn>
                </a:cxnLst>
                <a:rect l="0" t="0" r="r" b="b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8" name="Freeform 86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/>
                <a:ahLst/>
                <a:cxnLst>
                  <a:cxn ang="0">
                    <a:pos x="2712" y="474"/>
                  </a:cxn>
                  <a:cxn ang="0">
                    <a:pos x="3763" y="95"/>
                  </a:cxn>
                  <a:cxn ang="0">
                    <a:pos x="3771" y="233"/>
                  </a:cxn>
                  <a:cxn ang="0">
                    <a:pos x="3756" y="358"/>
                  </a:cxn>
                  <a:cxn ang="0">
                    <a:pos x="3718" y="474"/>
                  </a:cxn>
                  <a:cxn ang="0">
                    <a:pos x="3640" y="617"/>
                  </a:cxn>
                  <a:cxn ang="0">
                    <a:pos x="3573" y="993"/>
                  </a:cxn>
                  <a:cxn ang="0">
                    <a:pos x="3520" y="1103"/>
                  </a:cxn>
                  <a:cxn ang="0">
                    <a:pos x="3493" y="1202"/>
                  </a:cxn>
                  <a:cxn ang="0">
                    <a:pos x="3501" y="1300"/>
                  </a:cxn>
                  <a:cxn ang="0">
                    <a:pos x="3551" y="1455"/>
                  </a:cxn>
                  <a:cxn ang="0">
                    <a:pos x="3833" y="2107"/>
                  </a:cxn>
                  <a:cxn ang="0">
                    <a:pos x="3743" y="2358"/>
                  </a:cxn>
                  <a:cxn ang="0">
                    <a:pos x="3468" y="3288"/>
                  </a:cxn>
                  <a:cxn ang="0">
                    <a:pos x="3443" y="3510"/>
                  </a:cxn>
                  <a:cxn ang="0">
                    <a:pos x="3433" y="3680"/>
                  </a:cxn>
                  <a:cxn ang="0">
                    <a:pos x="3373" y="3850"/>
                  </a:cxn>
                  <a:cxn ang="0">
                    <a:pos x="3283" y="4008"/>
                  </a:cxn>
                  <a:cxn ang="0">
                    <a:pos x="3015" y="4358"/>
                  </a:cxn>
                  <a:cxn ang="0">
                    <a:pos x="2903" y="4447"/>
                  </a:cxn>
                  <a:cxn ang="0">
                    <a:pos x="2783" y="4520"/>
                  </a:cxn>
                  <a:cxn ang="0">
                    <a:pos x="2670" y="4568"/>
                  </a:cxn>
                  <a:cxn ang="0">
                    <a:pos x="2083" y="4735"/>
                  </a:cxn>
                  <a:cxn ang="0">
                    <a:pos x="1948" y="4792"/>
                  </a:cxn>
                  <a:cxn ang="0">
                    <a:pos x="1797" y="4902"/>
                  </a:cxn>
                  <a:cxn ang="0">
                    <a:pos x="1689" y="5037"/>
                  </a:cxn>
                  <a:cxn ang="0">
                    <a:pos x="1496" y="4135"/>
                  </a:cxn>
                  <a:cxn ang="0">
                    <a:pos x="1442" y="3918"/>
                  </a:cxn>
                  <a:cxn ang="0">
                    <a:pos x="533" y="2395"/>
                  </a:cxn>
                  <a:cxn ang="0">
                    <a:pos x="795" y="1163"/>
                  </a:cxn>
                  <a:cxn ang="0">
                    <a:pos x="797" y="1160"/>
                  </a:cxn>
                  <a:cxn ang="0">
                    <a:pos x="1430" y="708"/>
                  </a:cxn>
                  <a:cxn ang="0">
                    <a:pos x="2360" y="103"/>
                  </a:cxn>
                  <a:cxn ang="0">
                    <a:pos x="2478" y="32"/>
                  </a:cxn>
                </a:cxnLst>
                <a:rect l="0" t="0" r="r" b="b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9" name="Freeform 87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/>
                <a:ahLst/>
                <a:cxnLst>
                  <a:cxn ang="0">
                    <a:pos x="1482" y="0"/>
                  </a:cxn>
                  <a:cxn ang="0">
                    <a:pos x="1504" y="35"/>
                  </a:cxn>
                  <a:cxn ang="0">
                    <a:pos x="1777" y="467"/>
                  </a:cxn>
                  <a:cxn ang="0">
                    <a:pos x="1997" y="840"/>
                  </a:cxn>
                  <a:cxn ang="0">
                    <a:pos x="2029" y="894"/>
                  </a:cxn>
                  <a:cxn ang="0">
                    <a:pos x="2242" y="1235"/>
                  </a:cxn>
                  <a:cxn ang="0">
                    <a:pos x="1764" y="1465"/>
                  </a:cxn>
                  <a:cxn ang="0">
                    <a:pos x="1642" y="1540"/>
                  </a:cxn>
                  <a:cxn ang="0">
                    <a:pos x="1609" y="1547"/>
                  </a:cxn>
                  <a:cxn ang="0">
                    <a:pos x="1579" y="1550"/>
                  </a:cxn>
                  <a:cxn ang="0">
                    <a:pos x="1524" y="1547"/>
                  </a:cxn>
                  <a:cxn ang="0">
                    <a:pos x="761" y="1374"/>
                  </a:cxn>
                  <a:cxn ang="0">
                    <a:pos x="31" y="1199"/>
                  </a:cxn>
                  <a:cxn ang="0">
                    <a:pos x="13" y="822"/>
                  </a:cxn>
                  <a:cxn ang="0">
                    <a:pos x="0" y="507"/>
                  </a:cxn>
                  <a:cxn ang="0">
                    <a:pos x="353" y="419"/>
                  </a:cxn>
                  <a:cxn ang="0">
                    <a:pos x="1482" y="0"/>
                  </a:cxn>
                </a:cxnLst>
                <a:rect l="0" t="0" r="r" b="b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0" name="Freeform 88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33" y="305"/>
                  </a:cxn>
                  <a:cxn ang="0">
                    <a:pos x="155" y="230"/>
                  </a:cxn>
                  <a:cxn ang="0">
                    <a:pos x="633" y="0"/>
                  </a:cxn>
                  <a:cxn ang="0">
                    <a:pos x="1166" y="852"/>
                  </a:cxn>
                  <a:cxn ang="0">
                    <a:pos x="2023" y="2277"/>
                  </a:cxn>
                  <a:cxn ang="0">
                    <a:pos x="2075" y="2375"/>
                  </a:cxn>
                  <a:cxn ang="0">
                    <a:pos x="2118" y="2502"/>
                  </a:cxn>
                  <a:cxn ang="0">
                    <a:pos x="2129" y="2592"/>
                  </a:cxn>
                  <a:cxn ang="0">
                    <a:pos x="2295" y="3535"/>
                  </a:cxn>
                  <a:cxn ang="0">
                    <a:pos x="2156" y="3757"/>
                  </a:cxn>
                  <a:cxn ang="0">
                    <a:pos x="1662" y="3207"/>
                  </a:cxn>
                  <a:cxn ang="0">
                    <a:pos x="967" y="2402"/>
                  </a:cxn>
                  <a:cxn ang="0">
                    <a:pos x="1008" y="2362"/>
                  </a:cxn>
                  <a:cxn ang="0">
                    <a:pos x="836" y="2160"/>
                  </a:cxn>
                  <a:cxn ang="0">
                    <a:pos x="770" y="2082"/>
                  </a:cxn>
                  <a:cxn ang="0">
                    <a:pos x="703" y="2006"/>
                  </a:cxn>
                  <a:cxn ang="0">
                    <a:pos x="657" y="1935"/>
                  </a:cxn>
                  <a:cxn ang="0">
                    <a:pos x="603" y="1855"/>
                  </a:cxn>
                  <a:cxn ang="0">
                    <a:pos x="147" y="944"/>
                  </a:cxn>
                  <a:cxn ang="0">
                    <a:pos x="45" y="419"/>
                  </a:cxn>
                  <a:cxn ang="0">
                    <a:pos x="30" y="365"/>
                  </a:cxn>
                  <a:cxn ang="0">
                    <a:pos x="0" y="312"/>
                  </a:cxn>
                </a:cxnLst>
                <a:rect l="0" t="0" r="r" b="b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1" name="Freeform 89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/>
                <a:ahLst/>
                <a:cxnLst>
                  <a:cxn ang="0">
                    <a:pos x="2281" y="394"/>
                  </a:cxn>
                  <a:cxn ang="0">
                    <a:pos x="2482" y="224"/>
                  </a:cxn>
                  <a:cxn ang="0">
                    <a:pos x="2979" y="50"/>
                  </a:cxn>
                  <a:cxn ang="0">
                    <a:pos x="3510" y="338"/>
                  </a:cxn>
                  <a:cxn ang="0">
                    <a:pos x="3742" y="397"/>
                  </a:cxn>
                  <a:cxn ang="0">
                    <a:pos x="3892" y="579"/>
                  </a:cxn>
                  <a:cxn ang="0">
                    <a:pos x="3832" y="852"/>
                  </a:cxn>
                  <a:cxn ang="0">
                    <a:pos x="3761" y="1017"/>
                  </a:cxn>
                  <a:cxn ang="0">
                    <a:pos x="3834" y="1222"/>
                  </a:cxn>
                  <a:cxn ang="0">
                    <a:pos x="3989" y="1446"/>
                  </a:cxn>
                  <a:cxn ang="0">
                    <a:pos x="4112" y="1815"/>
                  </a:cxn>
                  <a:cxn ang="0">
                    <a:pos x="4184" y="2195"/>
                  </a:cxn>
                  <a:cxn ang="0">
                    <a:pos x="4232" y="2413"/>
                  </a:cxn>
                  <a:cxn ang="0">
                    <a:pos x="4240" y="2682"/>
                  </a:cxn>
                  <a:cxn ang="0">
                    <a:pos x="4340" y="3060"/>
                  </a:cxn>
                  <a:cxn ang="0">
                    <a:pos x="4910" y="3044"/>
                  </a:cxn>
                  <a:cxn ang="0">
                    <a:pos x="5155" y="3102"/>
                  </a:cxn>
                  <a:cxn ang="0">
                    <a:pos x="5370" y="3064"/>
                  </a:cxn>
                  <a:cxn ang="0">
                    <a:pos x="4827" y="3957"/>
                  </a:cxn>
                  <a:cxn ang="0">
                    <a:pos x="5492" y="5427"/>
                  </a:cxn>
                  <a:cxn ang="0">
                    <a:pos x="5505" y="5647"/>
                  </a:cxn>
                  <a:cxn ang="0">
                    <a:pos x="5455" y="5892"/>
                  </a:cxn>
                  <a:cxn ang="0">
                    <a:pos x="5328" y="6208"/>
                  </a:cxn>
                  <a:cxn ang="0">
                    <a:pos x="5168" y="6465"/>
                  </a:cxn>
                  <a:cxn ang="0">
                    <a:pos x="4910" y="6749"/>
                  </a:cxn>
                  <a:cxn ang="0">
                    <a:pos x="4338" y="7233"/>
                  </a:cxn>
                  <a:cxn ang="0">
                    <a:pos x="96" y="5367"/>
                  </a:cxn>
                  <a:cxn ang="0">
                    <a:pos x="13" y="5289"/>
                  </a:cxn>
                  <a:cxn ang="0">
                    <a:pos x="4" y="5154"/>
                  </a:cxn>
                  <a:cxn ang="0">
                    <a:pos x="114" y="5067"/>
                  </a:cxn>
                  <a:cxn ang="0">
                    <a:pos x="911" y="4762"/>
                  </a:cxn>
                  <a:cxn ang="0">
                    <a:pos x="1029" y="4672"/>
                  </a:cxn>
                  <a:cxn ang="0">
                    <a:pos x="1183" y="4459"/>
                  </a:cxn>
                  <a:cxn ang="0">
                    <a:pos x="1354" y="4307"/>
                  </a:cxn>
                  <a:cxn ang="0">
                    <a:pos x="1471" y="4185"/>
                  </a:cxn>
                  <a:cxn ang="0">
                    <a:pos x="1484" y="3972"/>
                  </a:cxn>
                  <a:cxn ang="0">
                    <a:pos x="1451" y="3757"/>
                  </a:cxn>
                  <a:cxn ang="0">
                    <a:pos x="1309" y="3537"/>
                  </a:cxn>
                  <a:cxn ang="0">
                    <a:pos x="1059" y="3419"/>
                  </a:cxn>
                  <a:cxn ang="0">
                    <a:pos x="814" y="3369"/>
                  </a:cxn>
                  <a:cxn ang="0">
                    <a:pos x="421" y="2632"/>
                  </a:cxn>
                  <a:cxn ang="0">
                    <a:pos x="726" y="2492"/>
                  </a:cxn>
                  <a:cxn ang="0">
                    <a:pos x="1266" y="2145"/>
                  </a:cxn>
                  <a:cxn ang="0">
                    <a:pos x="1466" y="1977"/>
                  </a:cxn>
                  <a:cxn ang="0">
                    <a:pos x="1654" y="1790"/>
                  </a:cxn>
                  <a:cxn ang="0">
                    <a:pos x="1837" y="1502"/>
                  </a:cxn>
                  <a:cxn ang="0">
                    <a:pos x="1984" y="1251"/>
                  </a:cxn>
                  <a:cxn ang="0">
                    <a:pos x="2074" y="1014"/>
                  </a:cxn>
                  <a:cxn ang="0">
                    <a:pos x="2094" y="774"/>
                  </a:cxn>
                </a:cxnLst>
                <a:rect l="0" t="0" r="r" b="b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2" name="Freeform 90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/>
                <a:ahLst/>
                <a:cxnLst>
                  <a:cxn ang="0">
                    <a:pos x="335" y="920"/>
                  </a:cxn>
                  <a:cxn ang="0">
                    <a:pos x="337" y="917"/>
                  </a:cxn>
                  <a:cxn ang="0">
                    <a:pos x="557" y="762"/>
                  </a:cxn>
                  <a:cxn ang="0">
                    <a:pos x="602" y="712"/>
                  </a:cxn>
                  <a:cxn ang="0">
                    <a:pos x="675" y="658"/>
                  </a:cxn>
                  <a:cxn ang="0">
                    <a:pos x="735" y="615"/>
                  </a:cxn>
                  <a:cxn ang="0">
                    <a:pos x="793" y="550"/>
                  </a:cxn>
                  <a:cxn ang="0">
                    <a:pos x="1015" y="300"/>
                  </a:cxn>
                  <a:cxn ang="0">
                    <a:pos x="1057" y="255"/>
                  </a:cxn>
                  <a:cxn ang="0">
                    <a:pos x="1098" y="227"/>
                  </a:cxn>
                  <a:cxn ang="0">
                    <a:pos x="1140" y="205"/>
                  </a:cxn>
                  <a:cxn ang="0">
                    <a:pos x="1185" y="168"/>
                  </a:cxn>
                  <a:cxn ang="0">
                    <a:pos x="1268" y="87"/>
                  </a:cxn>
                  <a:cxn ang="0">
                    <a:pos x="1387" y="0"/>
                  </a:cxn>
                  <a:cxn ang="0">
                    <a:pos x="1403" y="87"/>
                  </a:cxn>
                  <a:cxn ang="0">
                    <a:pos x="1555" y="708"/>
                  </a:cxn>
                  <a:cxn ang="0">
                    <a:pos x="1245" y="928"/>
                  </a:cxn>
                  <a:cxn ang="0">
                    <a:pos x="1202" y="953"/>
                  </a:cxn>
                  <a:cxn ang="0">
                    <a:pos x="1171" y="978"/>
                  </a:cxn>
                  <a:cxn ang="0">
                    <a:pos x="1155" y="1015"/>
                  </a:cxn>
                  <a:cxn ang="0">
                    <a:pos x="1171" y="1035"/>
                  </a:cxn>
                  <a:cxn ang="0">
                    <a:pos x="1192" y="1035"/>
                  </a:cxn>
                  <a:cxn ang="0">
                    <a:pos x="1217" y="1027"/>
                  </a:cxn>
                  <a:cxn ang="0">
                    <a:pos x="1460" y="1015"/>
                  </a:cxn>
                  <a:cxn ang="0">
                    <a:pos x="1528" y="1230"/>
                  </a:cxn>
                  <a:cxn ang="0">
                    <a:pos x="780" y="1735"/>
                  </a:cxn>
                  <a:cxn ang="0">
                    <a:pos x="390" y="2005"/>
                  </a:cxn>
                  <a:cxn ang="0">
                    <a:pos x="387" y="2005"/>
                  </a:cxn>
                  <a:cxn ang="0">
                    <a:pos x="179" y="1662"/>
                  </a:cxn>
                  <a:cxn ang="0">
                    <a:pos x="0" y="1768"/>
                  </a:cxn>
                  <a:cxn ang="0">
                    <a:pos x="335" y="920"/>
                  </a:cxn>
                </a:cxnLst>
                <a:rect l="0" t="0" r="r" b="b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3" name="Freeform 91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198" y="884"/>
                  </a:cxn>
                  <a:cxn ang="0">
                    <a:pos x="0" y="0"/>
                  </a:cxn>
                  <a:cxn ang="0">
                    <a:pos x="360" y="87"/>
                  </a:cxn>
                  <a:cxn ang="0">
                    <a:pos x="370" y="137"/>
                  </a:cxn>
                  <a:cxn ang="0">
                    <a:pos x="368" y="189"/>
                  </a:cxn>
                  <a:cxn ang="0">
                    <a:pos x="370" y="245"/>
                  </a:cxn>
                  <a:cxn ang="0">
                    <a:pos x="380" y="314"/>
                  </a:cxn>
                  <a:cxn ang="0">
                    <a:pos x="515" y="704"/>
                  </a:cxn>
                  <a:cxn ang="0">
                    <a:pos x="520" y="739"/>
                  </a:cxn>
                  <a:cxn ang="0">
                    <a:pos x="520" y="779"/>
                  </a:cxn>
                  <a:cxn ang="0">
                    <a:pos x="497" y="807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1053" y="1492"/>
                  </a:cxn>
                  <a:cxn ang="0">
                    <a:pos x="813" y="1435"/>
                  </a:cxn>
                  <a:cxn ang="0">
                    <a:pos x="1011" y="2319"/>
                  </a:cxn>
                  <a:cxn ang="0">
                    <a:pos x="1163" y="2305"/>
                  </a:cxn>
                  <a:cxn ang="0">
                    <a:pos x="1310" y="2242"/>
                  </a:cxn>
                  <a:cxn ang="0">
                    <a:pos x="1333" y="2214"/>
                  </a:cxn>
                  <a:cxn ang="0">
                    <a:pos x="1333" y="2174"/>
                  </a:cxn>
                  <a:cxn ang="0">
                    <a:pos x="1328" y="2139"/>
                  </a:cxn>
                  <a:cxn ang="0">
                    <a:pos x="1193" y="1749"/>
                  </a:cxn>
                  <a:cxn ang="0">
                    <a:pos x="1183" y="1680"/>
                  </a:cxn>
                  <a:cxn ang="0">
                    <a:pos x="1181" y="1624"/>
                  </a:cxn>
                  <a:cxn ang="0">
                    <a:pos x="1183" y="1572"/>
                  </a:cxn>
                  <a:cxn ang="0">
                    <a:pos x="1173" y="1522"/>
                  </a:cxn>
                  <a:cxn ang="0">
                    <a:pos x="1053" y="1492"/>
                  </a:cxn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5" name="Freeform 93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6" name="Freeform 94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497" y="807"/>
                  </a:cxn>
                  <a:cxn ang="0">
                    <a:pos x="520" y="779"/>
                  </a:cxn>
                  <a:cxn ang="0">
                    <a:pos x="520" y="739"/>
                  </a:cxn>
                  <a:cxn ang="0">
                    <a:pos x="515" y="704"/>
                  </a:cxn>
                  <a:cxn ang="0">
                    <a:pos x="380" y="314"/>
                  </a:cxn>
                  <a:cxn ang="0">
                    <a:pos x="370" y="245"/>
                  </a:cxn>
                  <a:cxn ang="0">
                    <a:pos x="368" y="189"/>
                  </a:cxn>
                  <a:cxn ang="0">
                    <a:pos x="370" y="137"/>
                  </a:cxn>
                  <a:cxn ang="0">
                    <a:pos x="360" y="87"/>
                  </a:cxn>
                  <a:cxn ang="0">
                    <a:pos x="0" y="0"/>
                  </a:cxn>
                  <a:cxn ang="0">
                    <a:pos x="198" y="884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7" name="Freeform 95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/>
                <a:ahLst/>
                <a:cxnLst>
                  <a:cxn ang="0">
                    <a:pos x="298" y="253"/>
                  </a:cxn>
                  <a:cxn ang="0">
                    <a:pos x="773" y="137"/>
                  </a:cxn>
                  <a:cxn ang="0">
                    <a:pos x="1293" y="0"/>
                  </a:cxn>
                  <a:cxn ang="0">
                    <a:pos x="1378" y="242"/>
                  </a:cxn>
                  <a:cxn ang="0">
                    <a:pos x="1380" y="253"/>
                  </a:cxn>
                  <a:cxn ang="0">
                    <a:pos x="1400" y="335"/>
                  </a:cxn>
                  <a:cxn ang="0">
                    <a:pos x="1396" y="405"/>
                  </a:cxn>
                  <a:cxn ang="0">
                    <a:pos x="1390" y="487"/>
                  </a:cxn>
                  <a:cxn ang="0">
                    <a:pos x="1386" y="572"/>
                  </a:cxn>
                  <a:cxn ang="0">
                    <a:pos x="1353" y="780"/>
                  </a:cxn>
                  <a:cxn ang="0">
                    <a:pos x="1320" y="902"/>
                  </a:cxn>
                  <a:cxn ang="0">
                    <a:pos x="1261" y="1030"/>
                  </a:cxn>
                  <a:cxn ang="0">
                    <a:pos x="1218" y="1143"/>
                  </a:cxn>
                  <a:cxn ang="0">
                    <a:pos x="1210" y="1205"/>
                  </a:cxn>
                  <a:cxn ang="0">
                    <a:pos x="1375" y="1697"/>
                  </a:cxn>
                  <a:cxn ang="0">
                    <a:pos x="898" y="1983"/>
                  </a:cxn>
                  <a:cxn ang="0">
                    <a:pos x="770" y="1990"/>
                  </a:cxn>
                  <a:cxn ang="0">
                    <a:pos x="703" y="2006"/>
                  </a:cxn>
                  <a:cxn ang="0">
                    <a:pos x="600" y="2015"/>
                  </a:cxn>
                  <a:cxn ang="0">
                    <a:pos x="533" y="2015"/>
                  </a:cxn>
                  <a:cxn ang="0">
                    <a:pos x="427" y="2008"/>
                  </a:cxn>
                  <a:cxn ang="0">
                    <a:pos x="358" y="1979"/>
                  </a:cxn>
                  <a:cxn ang="0">
                    <a:pos x="277" y="1950"/>
                  </a:cxn>
                  <a:cxn ang="0">
                    <a:pos x="188" y="1898"/>
                  </a:cxn>
                  <a:cxn ang="0">
                    <a:pos x="155" y="1865"/>
                  </a:cxn>
                  <a:cxn ang="0">
                    <a:pos x="93" y="1807"/>
                  </a:cxn>
                  <a:cxn ang="0">
                    <a:pos x="40" y="1732"/>
                  </a:cxn>
                  <a:cxn ang="0">
                    <a:pos x="2" y="1633"/>
                  </a:cxn>
                  <a:cxn ang="0">
                    <a:pos x="0" y="1625"/>
                  </a:cxn>
                  <a:cxn ang="0">
                    <a:pos x="192" y="1502"/>
                  </a:cxn>
                  <a:cxn ang="0">
                    <a:pos x="480" y="1335"/>
                  </a:cxn>
                  <a:cxn ang="0">
                    <a:pos x="435" y="1122"/>
                  </a:cxn>
                  <a:cxn ang="0">
                    <a:pos x="402" y="967"/>
                  </a:cxn>
                  <a:cxn ang="0">
                    <a:pos x="360" y="850"/>
                  </a:cxn>
                  <a:cxn ang="0">
                    <a:pos x="335" y="780"/>
                  </a:cxn>
                  <a:cxn ang="0">
                    <a:pos x="292" y="725"/>
                  </a:cxn>
                  <a:cxn ang="0">
                    <a:pos x="267" y="682"/>
                  </a:cxn>
                  <a:cxn ang="0">
                    <a:pos x="250" y="653"/>
                  </a:cxn>
                  <a:cxn ang="0">
                    <a:pos x="238" y="600"/>
                  </a:cxn>
                  <a:cxn ang="0">
                    <a:pos x="232" y="555"/>
                  </a:cxn>
                  <a:cxn ang="0">
                    <a:pos x="245" y="495"/>
                  </a:cxn>
                  <a:cxn ang="0">
                    <a:pos x="255" y="433"/>
                  </a:cxn>
                  <a:cxn ang="0">
                    <a:pos x="267" y="380"/>
                  </a:cxn>
                  <a:cxn ang="0">
                    <a:pos x="282" y="327"/>
                  </a:cxn>
                  <a:cxn ang="0">
                    <a:pos x="298" y="270"/>
                  </a:cxn>
                  <a:cxn ang="0">
                    <a:pos x="298" y="253"/>
                  </a:cxn>
                </a:cxnLst>
                <a:rect l="0" t="0" r="r" b="b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8" name="Freeform 96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/>
                <a:ahLst/>
                <a:cxnLst>
                  <a:cxn ang="0">
                    <a:pos x="0" y="290"/>
                  </a:cxn>
                  <a:cxn ang="0">
                    <a:pos x="13" y="292"/>
                  </a:cxn>
                  <a:cxn ang="0">
                    <a:pos x="482" y="330"/>
                  </a:cxn>
                  <a:cxn ang="0">
                    <a:pos x="1100" y="0"/>
                  </a:cxn>
                  <a:cxn ang="0">
                    <a:pos x="1117" y="14"/>
                  </a:cxn>
                  <a:cxn ang="0">
                    <a:pos x="1202" y="107"/>
                  </a:cxn>
                  <a:cxn ang="0">
                    <a:pos x="1283" y="222"/>
                  </a:cxn>
                  <a:cxn ang="0">
                    <a:pos x="1343" y="340"/>
                  </a:cxn>
                  <a:cxn ang="0">
                    <a:pos x="1380" y="473"/>
                  </a:cxn>
                  <a:cxn ang="0">
                    <a:pos x="1540" y="1125"/>
                  </a:cxn>
                  <a:cxn ang="0">
                    <a:pos x="1568" y="1210"/>
                  </a:cxn>
                  <a:cxn ang="0">
                    <a:pos x="723" y="1732"/>
                  </a:cxn>
                  <a:cxn ang="0">
                    <a:pos x="218" y="2035"/>
                  </a:cxn>
                  <a:cxn ang="0">
                    <a:pos x="75" y="1798"/>
                  </a:cxn>
                  <a:cxn ang="0">
                    <a:pos x="102" y="1730"/>
                  </a:cxn>
                  <a:cxn ang="0">
                    <a:pos x="230" y="1317"/>
                  </a:cxn>
                  <a:cxn ang="0">
                    <a:pos x="250" y="1205"/>
                  </a:cxn>
                  <a:cxn ang="0">
                    <a:pos x="262" y="1137"/>
                  </a:cxn>
                  <a:cxn ang="0">
                    <a:pos x="262" y="1078"/>
                  </a:cxn>
                  <a:cxn ang="0">
                    <a:pos x="252" y="1008"/>
                  </a:cxn>
                  <a:cxn ang="0">
                    <a:pos x="235" y="930"/>
                  </a:cxn>
                  <a:cxn ang="0">
                    <a:pos x="0" y="290"/>
                  </a:cxn>
                </a:cxnLst>
                <a:rect l="0" t="0" r="r" b="b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9" name="Freeform 97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/>
                <a:ahLst/>
                <a:cxnLst>
                  <a:cxn ang="0">
                    <a:pos x="1586" y="0"/>
                  </a:cxn>
                  <a:cxn ang="0">
                    <a:pos x="1588" y="8"/>
                  </a:cxn>
                  <a:cxn ang="0">
                    <a:pos x="1626" y="107"/>
                  </a:cxn>
                  <a:cxn ang="0">
                    <a:pos x="1679" y="182"/>
                  </a:cxn>
                  <a:cxn ang="0">
                    <a:pos x="1741" y="240"/>
                  </a:cxn>
                  <a:cxn ang="0">
                    <a:pos x="1774" y="273"/>
                  </a:cxn>
                  <a:cxn ang="0">
                    <a:pos x="1863" y="325"/>
                  </a:cxn>
                  <a:cxn ang="0">
                    <a:pos x="1944" y="354"/>
                  </a:cxn>
                  <a:cxn ang="0">
                    <a:pos x="2013" y="383"/>
                  </a:cxn>
                  <a:cxn ang="0">
                    <a:pos x="2119" y="390"/>
                  </a:cxn>
                  <a:cxn ang="0">
                    <a:pos x="2186" y="390"/>
                  </a:cxn>
                  <a:cxn ang="0">
                    <a:pos x="2289" y="381"/>
                  </a:cxn>
                  <a:cxn ang="0">
                    <a:pos x="2356" y="365"/>
                  </a:cxn>
                  <a:cxn ang="0">
                    <a:pos x="2484" y="358"/>
                  </a:cxn>
                  <a:cxn ang="0">
                    <a:pos x="2418" y="402"/>
                  </a:cxn>
                  <a:cxn ang="0">
                    <a:pos x="2368" y="445"/>
                  </a:cxn>
                  <a:cxn ang="0">
                    <a:pos x="2249" y="532"/>
                  </a:cxn>
                  <a:cxn ang="0">
                    <a:pos x="2166" y="613"/>
                  </a:cxn>
                  <a:cxn ang="0">
                    <a:pos x="2121" y="650"/>
                  </a:cxn>
                  <a:cxn ang="0">
                    <a:pos x="2079" y="672"/>
                  </a:cxn>
                  <a:cxn ang="0">
                    <a:pos x="2038" y="700"/>
                  </a:cxn>
                  <a:cxn ang="0">
                    <a:pos x="1996" y="745"/>
                  </a:cxn>
                  <a:cxn ang="0">
                    <a:pos x="1774" y="995"/>
                  </a:cxn>
                  <a:cxn ang="0">
                    <a:pos x="1716" y="1060"/>
                  </a:cxn>
                  <a:cxn ang="0">
                    <a:pos x="1656" y="1103"/>
                  </a:cxn>
                  <a:cxn ang="0">
                    <a:pos x="1583" y="1157"/>
                  </a:cxn>
                  <a:cxn ang="0">
                    <a:pos x="1538" y="1207"/>
                  </a:cxn>
                  <a:cxn ang="0">
                    <a:pos x="1318" y="1362"/>
                  </a:cxn>
                  <a:cxn ang="0">
                    <a:pos x="1316" y="1365"/>
                  </a:cxn>
                  <a:cxn ang="0">
                    <a:pos x="1048" y="1522"/>
                  </a:cxn>
                  <a:cxn ang="0">
                    <a:pos x="0" y="964"/>
                  </a:cxn>
                  <a:cxn ang="0">
                    <a:pos x="233" y="825"/>
                  </a:cxn>
                  <a:cxn ang="0">
                    <a:pos x="236" y="825"/>
                  </a:cxn>
                  <a:cxn ang="0">
                    <a:pos x="741" y="522"/>
                  </a:cxn>
                  <a:cxn ang="0">
                    <a:pos x="1586" y="0"/>
                  </a:cxn>
                </a:cxnLst>
                <a:rect l="0" t="0" r="r" b="b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0" name="Freeform 98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/>
                <a:ahLst/>
                <a:cxnLst>
                  <a:cxn ang="0">
                    <a:pos x="348" y="286"/>
                  </a:cxn>
                  <a:cxn ang="0">
                    <a:pos x="825" y="0"/>
                  </a:cxn>
                  <a:cxn ang="0">
                    <a:pos x="867" y="123"/>
                  </a:cxn>
                  <a:cxn ang="0">
                    <a:pos x="910" y="255"/>
                  </a:cxn>
                  <a:cxn ang="0">
                    <a:pos x="1060" y="711"/>
                  </a:cxn>
                  <a:cxn ang="0">
                    <a:pos x="1083" y="875"/>
                  </a:cxn>
                  <a:cxn ang="0">
                    <a:pos x="1502" y="1498"/>
                  </a:cxn>
                  <a:cxn ang="0">
                    <a:pos x="813" y="1408"/>
                  </a:cxn>
                  <a:cxn ang="0">
                    <a:pos x="305" y="1388"/>
                  </a:cxn>
                  <a:cxn ang="0">
                    <a:pos x="62" y="1400"/>
                  </a:cxn>
                  <a:cxn ang="0">
                    <a:pos x="37" y="1408"/>
                  </a:cxn>
                  <a:cxn ang="0">
                    <a:pos x="16" y="1408"/>
                  </a:cxn>
                  <a:cxn ang="0">
                    <a:pos x="0" y="1388"/>
                  </a:cxn>
                  <a:cxn ang="0">
                    <a:pos x="16" y="1351"/>
                  </a:cxn>
                  <a:cxn ang="0">
                    <a:pos x="47" y="1326"/>
                  </a:cxn>
                  <a:cxn ang="0">
                    <a:pos x="90" y="1301"/>
                  </a:cxn>
                  <a:cxn ang="0">
                    <a:pos x="400" y="1081"/>
                  </a:cxn>
                  <a:cxn ang="0">
                    <a:pos x="248" y="460"/>
                  </a:cxn>
                  <a:cxn ang="0">
                    <a:pos x="232" y="373"/>
                  </a:cxn>
                  <a:cxn ang="0">
                    <a:pos x="282" y="330"/>
                  </a:cxn>
                  <a:cxn ang="0">
                    <a:pos x="348" y="286"/>
                  </a:cxn>
                </a:cxnLst>
                <a:rect l="0" t="0" r="r" b="b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1" name="Freeform 99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/>
                <a:ahLst/>
                <a:cxnLst>
                  <a:cxn ang="0">
                    <a:pos x="1398" y="0"/>
                  </a:cxn>
                  <a:cxn ang="0">
                    <a:pos x="1906" y="20"/>
                  </a:cxn>
                  <a:cxn ang="0">
                    <a:pos x="2595" y="110"/>
                  </a:cxn>
                  <a:cxn ang="0">
                    <a:pos x="2921" y="455"/>
                  </a:cxn>
                  <a:cxn ang="0">
                    <a:pos x="2919" y="455"/>
                  </a:cxn>
                  <a:cxn ang="0">
                    <a:pos x="2244" y="1083"/>
                  </a:cxn>
                  <a:cxn ang="0">
                    <a:pos x="2240" y="1085"/>
                  </a:cxn>
                  <a:cxn ang="0">
                    <a:pos x="1136" y="2110"/>
                  </a:cxn>
                  <a:cxn ang="0">
                    <a:pos x="1133" y="2110"/>
                  </a:cxn>
                  <a:cxn ang="0">
                    <a:pos x="883" y="1737"/>
                  </a:cxn>
                  <a:cxn ang="0">
                    <a:pos x="706" y="1859"/>
                  </a:cxn>
                  <a:cxn ang="0">
                    <a:pos x="590" y="1923"/>
                  </a:cxn>
                  <a:cxn ang="0">
                    <a:pos x="0" y="1164"/>
                  </a:cxn>
                  <a:cxn ang="0">
                    <a:pos x="325" y="990"/>
                  </a:cxn>
                  <a:cxn ang="0">
                    <a:pos x="328" y="990"/>
                  </a:cxn>
                  <a:cxn ang="0">
                    <a:pos x="718" y="720"/>
                  </a:cxn>
                  <a:cxn ang="0">
                    <a:pos x="1466" y="215"/>
                  </a:cxn>
                  <a:cxn ang="0">
                    <a:pos x="1398" y="0"/>
                  </a:cxn>
                </a:cxnLst>
                <a:rect l="0" t="0" r="r" b="b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2" name="Freeform 100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/>
                <a:ahLst/>
                <a:cxnLst>
                  <a:cxn ang="0">
                    <a:pos x="1104" y="0"/>
                  </a:cxn>
                  <a:cxn ang="0">
                    <a:pos x="1212" y="112"/>
                  </a:cxn>
                  <a:cxn ang="0">
                    <a:pos x="1299" y="203"/>
                  </a:cxn>
                  <a:cxn ang="0">
                    <a:pos x="1374" y="293"/>
                  </a:cxn>
                  <a:cxn ang="0">
                    <a:pos x="1486" y="425"/>
                  </a:cxn>
                  <a:cxn ang="0">
                    <a:pos x="1555" y="535"/>
                  </a:cxn>
                  <a:cxn ang="0">
                    <a:pos x="1645" y="695"/>
                  </a:cxn>
                  <a:cxn ang="0">
                    <a:pos x="689" y="930"/>
                  </a:cxn>
                  <a:cxn ang="0">
                    <a:pos x="287" y="1315"/>
                  </a:cxn>
                  <a:cxn ang="0">
                    <a:pos x="0" y="1025"/>
                  </a:cxn>
                  <a:cxn ang="0">
                    <a:pos x="1104" y="0"/>
                  </a:cxn>
                </a:cxnLst>
                <a:rect l="0" t="0" r="r" b="b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3" name="Freeform 101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/>
                <a:ahLst/>
                <a:cxnLst>
                  <a:cxn ang="0">
                    <a:pos x="8862" y="973"/>
                  </a:cxn>
                  <a:cxn ang="0">
                    <a:pos x="9393" y="1565"/>
                  </a:cxn>
                  <a:cxn ang="0">
                    <a:pos x="9391" y="1745"/>
                  </a:cxn>
                  <a:cxn ang="0">
                    <a:pos x="9358" y="1886"/>
                  </a:cxn>
                  <a:cxn ang="0">
                    <a:pos x="9283" y="2042"/>
                  </a:cxn>
                  <a:cxn ang="0">
                    <a:pos x="9188" y="2220"/>
                  </a:cxn>
                  <a:cxn ang="0">
                    <a:pos x="9101" y="2363"/>
                  </a:cxn>
                  <a:cxn ang="0">
                    <a:pos x="8953" y="2581"/>
                  </a:cxn>
                  <a:cxn ang="0">
                    <a:pos x="8820" y="2710"/>
                  </a:cxn>
                  <a:cxn ang="0">
                    <a:pos x="8692" y="2820"/>
                  </a:cxn>
                  <a:cxn ang="0">
                    <a:pos x="8565" y="2936"/>
                  </a:cxn>
                  <a:cxn ang="0">
                    <a:pos x="8167" y="3218"/>
                  </a:cxn>
                  <a:cxn ang="0">
                    <a:pos x="7930" y="3330"/>
                  </a:cxn>
                  <a:cxn ang="0">
                    <a:pos x="7720" y="3423"/>
                  </a:cxn>
                  <a:cxn ang="0">
                    <a:pos x="7569" y="3448"/>
                  </a:cxn>
                  <a:cxn ang="0">
                    <a:pos x="7303" y="3596"/>
                  </a:cxn>
                  <a:cxn ang="0">
                    <a:pos x="7062" y="3723"/>
                  </a:cxn>
                  <a:cxn ang="0">
                    <a:pos x="6880" y="3843"/>
                  </a:cxn>
                  <a:cxn ang="0">
                    <a:pos x="6174" y="4420"/>
                  </a:cxn>
                  <a:cxn ang="0">
                    <a:pos x="6031" y="4501"/>
                  </a:cxn>
                  <a:cxn ang="0">
                    <a:pos x="5394" y="4748"/>
                  </a:cxn>
                  <a:cxn ang="0">
                    <a:pos x="4612" y="4928"/>
                  </a:cxn>
                  <a:cxn ang="0">
                    <a:pos x="4456" y="4976"/>
                  </a:cxn>
                  <a:cxn ang="0">
                    <a:pos x="3654" y="5348"/>
                  </a:cxn>
                  <a:cxn ang="0">
                    <a:pos x="2886" y="6048"/>
                  </a:cxn>
                  <a:cxn ang="0">
                    <a:pos x="2541" y="6316"/>
                  </a:cxn>
                  <a:cxn ang="0">
                    <a:pos x="2119" y="6420"/>
                  </a:cxn>
                  <a:cxn ang="0">
                    <a:pos x="1764" y="6540"/>
                  </a:cxn>
                  <a:cxn ang="0">
                    <a:pos x="1579" y="6698"/>
                  </a:cxn>
                  <a:cxn ang="0">
                    <a:pos x="1473" y="6918"/>
                  </a:cxn>
                  <a:cxn ang="0">
                    <a:pos x="1446" y="7248"/>
                  </a:cxn>
                  <a:cxn ang="0">
                    <a:pos x="1444" y="7416"/>
                  </a:cxn>
                  <a:cxn ang="0">
                    <a:pos x="1363" y="7618"/>
                  </a:cxn>
                  <a:cxn ang="0">
                    <a:pos x="135" y="6713"/>
                  </a:cxn>
                  <a:cxn ang="0">
                    <a:pos x="361" y="6466"/>
                  </a:cxn>
                  <a:cxn ang="0">
                    <a:pos x="673" y="6218"/>
                  </a:cxn>
                  <a:cxn ang="0">
                    <a:pos x="915" y="5746"/>
                  </a:cxn>
                  <a:cxn ang="0">
                    <a:pos x="1415" y="4596"/>
                  </a:cxn>
                  <a:cxn ang="0">
                    <a:pos x="3138" y="2276"/>
                  </a:cxn>
                  <a:cxn ang="0">
                    <a:pos x="4812" y="521"/>
                  </a:cxn>
                  <a:cxn ang="0">
                    <a:pos x="4900" y="421"/>
                  </a:cxn>
                  <a:cxn ang="0">
                    <a:pos x="4937" y="280"/>
                  </a:cxn>
                  <a:cxn ang="0">
                    <a:pos x="4942" y="83"/>
                  </a:cxn>
                  <a:cxn ang="0">
                    <a:pos x="4922" y="0"/>
                  </a:cxn>
                  <a:cxn ang="0">
                    <a:pos x="5082" y="93"/>
                  </a:cxn>
                  <a:cxn ang="0">
                    <a:pos x="5377" y="258"/>
                  </a:cxn>
                  <a:cxn ang="0">
                    <a:pos x="5607" y="341"/>
                  </a:cxn>
                  <a:cxn ang="0">
                    <a:pos x="6060" y="401"/>
                  </a:cxn>
                  <a:cxn ang="0">
                    <a:pos x="6639" y="480"/>
                  </a:cxn>
                  <a:cxn ang="0">
                    <a:pos x="6992" y="540"/>
                  </a:cxn>
                  <a:cxn ang="0">
                    <a:pos x="7187" y="553"/>
                  </a:cxn>
                  <a:cxn ang="0">
                    <a:pos x="7330" y="511"/>
                  </a:cxn>
                  <a:cxn ang="0">
                    <a:pos x="7523" y="500"/>
                  </a:cxn>
                  <a:cxn ang="0">
                    <a:pos x="7693" y="468"/>
                  </a:cxn>
                  <a:cxn ang="0">
                    <a:pos x="7862" y="370"/>
                  </a:cxn>
                  <a:cxn ang="0">
                    <a:pos x="8040" y="266"/>
                  </a:cxn>
                </a:cxnLst>
                <a:rect l="0" t="0" r="r" b="b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1373" y="1583"/>
                  </a:cxn>
                  <a:cxn ang="0">
                    <a:pos x="1279" y="1712"/>
                  </a:cxn>
                  <a:cxn ang="0">
                    <a:pos x="1268" y="1717"/>
                  </a:cxn>
                  <a:cxn ang="0">
                    <a:pos x="1256" y="1730"/>
                  </a:cxn>
                  <a:cxn ang="0">
                    <a:pos x="1250" y="1751"/>
                  </a:cxn>
                  <a:cxn ang="0">
                    <a:pos x="1256" y="1774"/>
                  </a:cxn>
                  <a:cxn ang="0">
                    <a:pos x="1275" y="1792"/>
                  </a:cxn>
                  <a:cxn ang="0">
                    <a:pos x="1588" y="2010"/>
                  </a:cxn>
                  <a:cxn ang="0">
                    <a:pos x="1601" y="2017"/>
                  </a:cxn>
                  <a:cxn ang="0">
                    <a:pos x="1616" y="2025"/>
                  </a:cxn>
                  <a:cxn ang="0">
                    <a:pos x="1659" y="2019"/>
                  </a:cxn>
                  <a:cxn ang="0">
                    <a:pos x="1684" y="2002"/>
                  </a:cxn>
                  <a:cxn ang="0">
                    <a:pos x="1706" y="1985"/>
                  </a:cxn>
                  <a:cxn ang="0">
                    <a:pos x="1736" y="1962"/>
                  </a:cxn>
                  <a:cxn ang="0">
                    <a:pos x="1986" y="1587"/>
                  </a:cxn>
                  <a:cxn ang="0">
                    <a:pos x="2426" y="840"/>
                  </a:cxn>
                  <a:cxn ang="0">
                    <a:pos x="2852" y="152"/>
                  </a:cxn>
                  <a:cxn ang="0">
                    <a:pos x="2487" y="77"/>
                  </a:cxn>
                  <a:cxn ang="0">
                    <a:pos x="1373" y="1583"/>
                  </a:cxn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5" name="Freeform 103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6" name="Freeform 104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29" y="1635"/>
                  </a:cxn>
                  <a:cxn ang="0">
                    <a:pos x="18" y="1640"/>
                  </a:cxn>
                  <a:cxn ang="0">
                    <a:pos x="6" y="1653"/>
                  </a:cxn>
                  <a:cxn ang="0">
                    <a:pos x="0" y="1674"/>
                  </a:cxn>
                  <a:cxn ang="0">
                    <a:pos x="6" y="1697"/>
                  </a:cxn>
                  <a:cxn ang="0">
                    <a:pos x="25" y="1715"/>
                  </a:cxn>
                  <a:cxn ang="0">
                    <a:pos x="338" y="1933"/>
                  </a:cxn>
                  <a:cxn ang="0">
                    <a:pos x="351" y="1940"/>
                  </a:cxn>
                  <a:cxn ang="0">
                    <a:pos x="366" y="1948"/>
                  </a:cxn>
                  <a:cxn ang="0">
                    <a:pos x="409" y="1942"/>
                  </a:cxn>
                  <a:cxn ang="0">
                    <a:pos x="434" y="1925"/>
                  </a:cxn>
                  <a:cxn ang="0">
                    <a:pos x="456" y="1908"/>
                  </a:cxn>
                  <a:cxn ang="0">
                    <a:pos x="486" y="1885"/>
                  </a:cxn>
                  <a:cxn ang="0">
                    <a:pos x="736" y="1510"/>
                  </a:cxn>
                  <a:cxn ang="0">
                    <a:pos x="1176" y="763"/>
                  </a:cxn>
                  <a:cxn ang="0">
                    <a:pos x="1602" y="75"/>
                  </a:cxn>
                  <a:cxn ang="0">
                    <a:pos x="1237" y="0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7" name="Freeform 105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1331" y="325"/>
                  </a:cxn>
                  <a:cxn ang="0">
                    <a:pos x="1455" y="402"/>
                  </a:cxn>
                  <a:cxn ang="0">
                    <a:pos x="1665" y="550"/>
                  </a:cxn>
                  <a:cxn ang="0">
                    <a:pos x="2279" y="988"/>
                  </a:cxn>
                  <a:cxn ang="0">
                    <a:pos x="2038" y="1380"/>
                  </a:cxn>
                  <a:cxn ang="0">
                    <a:pos x="1773" y="1270"/>
                  </a:cxn>
                  <a:cxn ang="0">
                    <a:pos x="1428" y="2130"/>
                  </a:cxn>
                  <a:cxn ang="0">
                    <a:pos x="0" y="1639"/>
                  </a:cxn>
                  <a:cxn ang="0">
                    <a:pos x="250" y="1025"/>
                  </a:cxn>
                  <a:cxn ang="0">
                    <a:pos x="322" y="817"/>
                  </a:cxn>
                  <a:cxn ang="0">
                    <a:pos x="443" y="540"/>
                  </a:cxn>
                  <a:cxn ang="0">
                    <a:pos x="565" y="307"/>
                  </a:cxn>
                  <a:cxn ang="0">
                    <a:pos x="728" y="2"/>
                  </a:cxn>
                  <a:cxn ang="0">
                    <a:pos x="731" y="0"/>
                  </a:cxn>
                </a:cxnLst>
                <a:rect l="0" t="0" r="r" b="b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8" name="Freeform 106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/>
                <a:ahLst/>
                <a:cxnLst>
                  <a:cxn ang="0">
                    <a:pos x="338" y="0"/>
                  </a:cxn>
                  <a:cxn ang="0">
                    <a:pos x="1766" y="491"/>
                  </a:cxn>
                  <a:cxn ang="0">
                    <a:pos x="2111" y="608"/>
                  </a:cxn>
                  <a:cxn ang="0">
                    <a:pos x="2186" y="643"/>
                  </a:cxn>
                  <a:cxn ang="0">
                    <a:pos x="2266" y="706"/>
                  </a:cxn>
                  <a:cxn ang="0">
                    <a:pos x="1648" y="1036"/>
                  </a:cxn>
                  <a:cxn ang="0">
                    <a:pos x="1179" y="998"/>
                  </a:cxn>
                  <a:cxn ang="0">
                    <a:pos x="1166" y="996"/>
                  </a:cxn>
                  <a:cxn ang="0">
                    <a:pos x="0" y="824"/>
                  </a:cxn>
                  <a:cxn ang="0">
                    <a:pos x="4" y="821"/>
                  </a:cxn>
                  <a:cxn ang="0">
                    <a:pos x="338" y="0"/>
                  </a:cxn>
                </a:cxnLst>
                <a:rect l="0" t="0" r="r" b="b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9" name="Freeform 107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1237" y="0"/>
                  </a:cxn>
                  <a:cxn ang="0">
                    <a:pos x="1602" y="75"/>
                  </a:cxn>
                  <a:cxn ang="0">
                    <a:pos x="1176" y="763"/>
                  </a:cxn>
                  <a:cxn ang="0">
                    <a:pos x="736" y="1510"/>
                  </a:cxn>
                  <a:cxn ang="0">
                    <a:pos x="486" y="1885"/>
                  </a:cxn>
                  <a:cxn ang="0">
                    <a:pos x="456" y="1908"/>
                  </a:cxn>
                  <a:cxn ang="0">
                    <a:pos x="434" y="1925"/>
                  </a:cxn>
                  <a:cxn ang="0">
                    <a:pos x="409" y="1942"/>
                  </a:cxn>
                  <a:cxn ang="0">
                    <a:pos x="366" y="1948"/>
                  </a:cxn>
                  <a:cxn ang="0">
                    <a:pos x="351" y="1940"/>
                  </a:cxn>
                  <a:cxn ang="0">
                    <a:pos x="338" y="1933"/>
                  </a:cxn>
                  <a:cxn ang="0">
                    <a:pos x="25" y="1715"/>
                  </a:cxn>
                  <a:cxn ang="0">
                    <a:pos x="6" y="1697"/>
                  </a:cxn>
                  <a:cxn ang="0">
                    <a:pos x="0" y="1674"/>
                  </a:cxn>
                  <a:cxn ang="0">
                    <a:pos x="6" y="1653"/>
                  </a:cxn>
                  <a:cxn ang="0">
                    <a:pos x="18" y="1640"/>
                  </a:cxn>
                  <a:cxn ang="0">
                    <a:pos x="29" y="1635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0" name="Freeform 108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/>
                <a:ahLst/>
                <a:cxnLst>
                  <a:cxn ang="0">
                    <a:pos x="2267" y="0"/>
                  </a:cxn>
                  <a:cxn ang="0">
                    <a:pos x="3315" y="558"/>
                  </a:cxn>
                  <a:cxn ang="0">
                    <a:pos x="3313" y="558"/>
                  </a:cxn>
                  <a:cxn ang="0">
                    <a:pos x="2865" y="813"/>
                  </a:cxn>
                  <a:cxn ang="0">
                    <a:pos x="2856" y="821"/>
                  </a:cxn>
                  <a:cxn ang="0">
                    <a:pos x="2607" y="896"/>
                  </a:cxn>
                  <a:cxn ang="0">
                    <a:pos x="2445" y="956"/>
                  </a:cxn>
                  <a:cxn ang="0">
                    <a:pos x="2304" y="1004"/>
                  </a:cxn>
                  <a:cxn ang="0">
                    <a:pos x="2207" y="1041"/>
                  </a:cxn>
                  <a:cxn ang="0">
                    <a:pos x="2140" y="1089"/>
                  </a:cxn>
                  <a:cxn ang="0">
                    <a:pos x="2050" y="1164"/>
                  </a:cxn>
                  <a:cxn ang="0">
                    <a:pos x="1980" y="1256"/>
                  </a:cxn>
                  <a:cxn ang="0">
                    <a:pos x="1914" y="1384"/>
                  </a:cxn>
                  <a:cxn ang="0">
                    <a:pos x="1870" y="1484"/>
                  </a:cxn>
                  <a:cxn ang="0">
                    <a:pos x="1837" y="1573"/>
                  </a:cxn>
                  <a:cxn ang="0">
                    <a:pos x="1808" y="1666"/>
                  </a:cxn>
                  <a:cxn ang="0">
                    <a:pos x="1082" y="1693"/>
                  </a:cxn>
                  <a:cxn ang="0">
                    <a:pos x="970" y="2056"/>
                  </a:cxn>
                  <a:cxn ang="0">
                    <a:pos x="40" y="1419"/>
                  </a:cxn>
                  <a:cxn ang="0">
                    <a:pos x="0" y="1369"/>
                  </a:cxn>
                  <a:cxn ang="0">
                    <a:pos x="2267" y="0"/>
                  </a:cxn>
                </a:cxnLst>
                <a:rect l="0" t="0" r="r" b="b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1" name="Freeform 109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/>
                <a:ahLst/>
                <a:cxnLst>
                  <a:cxn ang="0">
                    <a:pos x="730" y="157"/>
                  </a:cxn>
                  <a:cxn ang="0">
                    <a:pos x="998" y="0"/>
                  </a:cxn>
                  <a:cxn ang="0">
                    <a:pos x="663" y="848"/>
                  </a:cxn>
                  <a:cxn ang="0">
                    <a:pos x="842" y="742"/>
                  </a:cxn>
                  <a:cxn ang="0">
                    <a:pos x="1050" y="1085"/>
                  </a:cxn>
                  <a:cxn ang="0">
                    <a:pos x="725" y="1259"/>
                  </a:cxn>
                  <a:cxn ang="0">
                    <a:pos x="1315" y="2018"/>
                  </a:cxn>
                  <a:cxn ang="0">
                    <a:pos x="893" y="2260"/>
                  </a:cxn>
                  <a:cxn ang="0">
                    <a:pos x="858" y="2270"/>
                  </a:cxn>
                  <a:cxn ang="0">
                    <a:pos x="808" y="2288"/>
                  </a:cxn>
                  <a:cxn ang="0">
                    <a:pos x="757" y="2295"/>
                  </a:cxn>
                  <a:cxn ang="0">
                    <a:pos x="688" y="2298"/>
                  </a:cxn>
                  <a:cxn ang="0">
                    <a:pos x="345" y="2305"/>
                  </a:cxn>
                  <a:cxn ang="0">
                    <a:pos x="345" y="2300"/>
                  </a:cxn>
                  <a:cxn ang="0">
                    <a:pos x="285" y="1193"/>
                  </a:cxn>
                  <a:cxn ang="0">
                    <a:pos x="101" y="1210"/>
                  </a:cxn>
                  <a:cxn ang="0">
                    <a:pos x="72" y="1200"/>
                  </a:cxn>
                  <a:cxn ang="0">
                    <a:pos x="53" y="1188"/>
                  </a:cxn>
                  <a:cxn ang="0">
                    <a:pos x="35" y="1165"/>
                  </a:cxn>
                  <a:cxn ang="0">
                    <a:pos x="12" y="1095"/>
                  </a:cxn>
                  <a:cxn ang="0">
                    <a:pos x="0" y="993"/>
                  </a:cxn>
                  <a:cxn ang="0">
                    <a:pos x="0" y="898"/>
                  </a:cxn>
                  <a:cxn ang="0">
                    <a:pos x="12" y="810"/>
                  </a:cxn>
                  <a:cxn ang="0">
                    <a:pos x="35" y="720"/>
                  </a:cxn>
                  <a:cxn ang="0">
                    <a:pos x="76" y="635"/>
                  </a:cxn>
                  <a:cxn ang="0">
                    <a:pos x="118" y="560"/>
                  </a:cxn>
                  <a:cxn ang="0">
                    <a:pos x="180" y="495"/>
                  </a:cxn>
                  <a:cxn ang="0">
                    <a:pos x="280" y="412"/>
                  </a:cxn>
                  <a:cxn ang="0">
                    <a:pos x="728" y="157"/>
                  </a:cxn>
                  <a:cxn ang="0">
                    <a:pos x="730" y="157"/>
                  </a:cxn>
                </a:cxnLst>
                <a:rect l="0" t="0" r="r" b="b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2" name="Freeform 110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/>
                <a:ahLst/>
                <a:cxnLst>
                  <a:cxn ang="0">
                    <a:pos x="2163" y="0"/>
                  </a:cxn>
                  <a:cxn ang="0">
                    <a:pos x="2379" y="469"/>
                  </a:cxn>
                  <a:cxn ang="0">
                    <a:pos x="2381" y="473"/>
                  </a:cxn>
                  <a:cxn ang="0">
                    <a:pos x="2657" y="956"/>
                  </a:cxn>
                  <a:cxn ang="0">
                    <a:pos x="2669" y="1013"/>
                  </a:cxn>
                  <a:cxn ang="0">
                    <a:pos x="2667" y="1096"/>
                  </a:cxn>
                  <a:cxn ang="0">
                    <a:pos x="2644" y="1166"/>
                  </a:cxn>
                  <a:cxn ang="0">
                    <a:pos x="2611" y="1228"/>
                  </a:cxn>
                  <a:cxn ang="0">
                    <a:pos x="2582" y="1303"/>
                  </a:cxn>
                  <a:cxn ang="0">
                    <a:pos x="2514" y="1391"/>
                  </a:cxn>
                  <a:cxn ang="0">
                    <a:pos x="2381" y="1509"/>
                  </a:cxn>
                  <a:cxn ang="0">
                    <a:pos x="886" y="726"/>
                  </a:cxn>
                  <a:cxn ang="0">
                    <a:pos x="828" y="764"/>
                  </a:cxn>
                  <a:cxn ang="0">
                    <a:pos x="326" y="633"/>
                  </a:cxn>
                  <a:cxn ang="0">
                    <a:pos x="188" y="589"/>
                  </a:cxn>
                  <a:cxn ang="0">
                    <a:pos x="106" y="569"/>
                  </a:cxn>
                  <a:cxn ang="0">
                    <a:pos x="0" y="544"/>
                  </a:cxn>
                  <a:cxn ang="0">
                    <a:pos x="226" y="133"/>
                  </a:cxn>
                  <a:cxn ang="0">
                    <a:pos x="239" y="98"/>
                  </a:cxn>
                  <a:cxn ang="0">
                    <a:pos x="260" y="76"/>
                  </a:cxn>
                  <a:cxn ang="0">
                    <a:pos x="295" y="56"/>
                  </a:cxn>
                  <a:cxn ang="0">
                    <a:pos x="326" y="46"/>
                  </a:cxn>
                  <a:cxn ang="0">
                    <a:pos x="378" y="54"/>
                  </a:cxn>
                  <a:cxn ang="0">
                    <a:pos x="421" y="69"/>
                  </a:cxn>
                  <a:cxn ang="0">
                    <a:pos x="455" y="81"/>
                  </a:cxn>
                  <a:cxn ang="0">
                    <a:pos x="501" y="104"/>
                  </a:cxn>
                  <a:cxn ang="0">
                    <a:pos x="583" y="124"/>
                  </a:cxn>
                  <a:cxn ang="0">
                    <a:pos x="663" y="143"/>
                  </a:cxn>
                  <a:cxn ang="0">
                    <a:pos x="729" y="137"/>
                  </a:cxn>
                  <a:cxn ang="0">
                    <a:pos x="770" y="118"/>
                  </a:cxn>
                  <a:cxn ang="0">
                    <a:pos x="818" y="104"/>
                  </a:cxn>
                  <a:cxn ang="0">
                    <a:pos x="861" y="71"/>
                  </a:cxn>
                  <a:cxn ang="0">
                    <a:pos x="2163" y="0"/>
                  </a:cxn>
                </a:cxnLst>
                <a:rect l="0" t="0" r="r" b="b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3" name="Freeform 111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/>
                <a:ahLst/>
                <a:cxnLst>
                  <a:cxn ang="0">
                    <a:pos x="970" y="186"/>
                  </a:cxn>
                  <a:cxn ang="0">
                    <a:pos x="1086" y="122"/>
                  </a:cxn>
                  <a:cxn ang="0">
                    <a:pos x="1263" y="0"/>
                  </a:cxn>
                  <a:cxn ang="0">
                    <a:pos x="1513" y="373"/>
                  </a:cxn>
                  <a:cxn ang="0">
                    <a:pos x="1516" y="373"/>
                  </a:cxn>
                  <a:cxn ang="0">
                    <a:pos x="1803" y="663"/>
                  </a:cxn>
                  <a:cxn ang="0">
                    <a:pos x="1070" y="1371"/>
                  </a:cxn>
                  <a:cxn ang="0">
                    <a:pos x="951" y="1471"/>
                  </a:cxn>
                  <a:cxn ang="0">
                    <a:pos x="895" y="1433"/>
                  </a:cxn>
                  <a:cxn ang="0">
                    <a:pos x="853" y="1394"/>
                  </a:cxn>
                  <a:cxn ang="0">
                    <a:pos x="793" y="1373"/>
                  </a:cxn>
                  <a:cxn ang="0">
                    <a:pos x="715" y="1355"/>
                  </a:cxn>
                  <a:cxn ang="0">
                    <a:pos x="648" y="1350"/>
                  </a:cxn>
                  <a:cxn ang="0">
                    <a:pos x="248" y="1421"/>
                  </a:cxn>
                  <a:cxn ang="0">
                    <a:pos x="32" y="952"/>
                  </a:cxn>
                  <a:cxn ang="0">
                    <a:pos x="0" y="473"/>
                  </a:cxn>
                  <a:cxn ang="0">
                    <a:pos x="343" y="466"/>
                  </a:cxn>
                  <a:cxn ang="0">
                    <a:pos x="412" y="463"/>
                  </a:cxn>
                  <a:cxn ang="0">
                    <a:pos x="463" y="456"/>
                  </a:cxn>
                  <a:cxn ang="0">
                    <a:pos x="513" y="438"/>
                  </a:cxn>
                  <a:cxn ang="0">
                    <a:pos x="548" y="428"/>
                  </a:cxn>
                  <a:cxn ang="0">
                    <a:pos x="970" y="186"/>
                  </a:cxn>
                </a:cxnLst>
                <a:rect l="0" t="0" r="r" b="b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4" name="Freeform 112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/>
                <a:ahLst/>
                <a:cxnLst>
                  <a:cxn ang="0">
                    <a:pos x="0" y="556"/>
                  </a:cxn>
                  <a:cxn ang="0">
                    <a:pos x="40" y="606"/>
                  </a:cxn>
                  <a:cxn ang="0">
                    <a:pos x="970" y="1243"/>
                  </a:cxn>
                  <a:cxn ang="0">
                    <a:pos x="1082" y="880"/>
                  </a:cxn>
                  <a:cxn ang="0">
                    <a:pos x="1808" y="853"/>
                  </a:cxn>
                  <a:cxn ang="0">
                    <a:pos x="1837" y="760"/>
                  </a:cxn>
                  <a:cxn ang="0">
                    <a:pos x="1870" y="671"/>
                  </a:cxn>
                  <a:cxn ang="0">
                    <a:pos x="1914" y="571"/>
                  </a:cxn>
                  <a:cxn ang="0">
                    <a:pos x="1980" y="443"/>
                  </a:cxn>
                  <a:cxn ang="0">
                    <a:pos x="2050" y="351"/>
                  </a:cxn>
                  <a:cxn ang="0">
                    <a:pos x="2140" y="276"/>
                  </a:cxn>
                  <a:cxn ang="0">
                    <a:pos x="2207" y="228"/>
                  </a:cxn>
                  <a:cxn ang="0">
                    <a:pos x="2304" y="191"/>
                  </a:cxn>
                  <a:cxn ang="0">
                    <a:pos x="2445" y="143"/>
                  </a:cxn>
                  <a:cxn ang="0">
                    <a:pos x="2607" y="83"/>
                  </a:cxn>
                  <a:cxn ang="0">
                    <a:pos x="2856" y="8"/>
                  </a:cxn>
                  <a:cxn ang="0">
                    <a:pos x="2865" y="0"/>
                  </a:cxn>
                  <a:cxn ang="0">
                    <a:pos x="2765" y="83"/>
                  </a:cxn>
                  <a:cxn ang="0">
                    <a:pos x="2703" y="148"/>
                  </a:cxn>
                  <a:cxn ang="0">
                    <a:pos x="2661" y="223"/>
                  </a:cxn>
                  <a:cxn ang="0">
                    <a:pos x="2620" y="308"/>
                  </a:cxn>
                  <a:cxn ang="0">
                    <a:pos x="2597" y="398"/>
                  </a:cxn>
                  <a:cxn ang="0">
                    <a:pos x="2585" y="486"/>
                  </a:cxn>
                  <a:cxn ang="0">
                    <a:pos x="2585" y="581"/>
                  </a:cxn>
                  <a:cxn ang="0">
                    <a:pos x="2597" y="683"/>
                  </a:cxn>
                  <a:cxn ang="0">
                    <a:pos x="2620" y="753"/>
                  </a:cxn>
                  <a:cxn ang="0">
                    <a:pos x="2638" y="776"/>
                  </a:cxn>
                  <a:cxn ang="0">
                    <a:pos x="2657" y="788"/>
                  </a:cxn>
                  <a:cxn ang="0">
                    <a:pos x="2686" y="798"/>
                  </a:cxn>
                  <a:cxn ang="0">
                    <a:pos x="2870" y="781"/>
                  </a:cxn>
                  <a:cxn ang="0">
                    <a:pos x="2930" y="1888"/>
                  </a:cxn>
                  <a:cxn ang="0">
                    <a:pos x="2930" y="1893"/>
                  </a:cxn>
                  <a:cxn ang="0">
                    <a:pos x="2962" y="2372"/>
                  </a:cxn>
                  <a:cxn ang="0">
                    <a:pos x="1660" y="2443"/>
                  </a:cxn>
                  <a:cxn ang="0">
                    <a:pos x="1617" y="2476"/>
                  </a:cxn>
                  <a:cxn ang="0">
                    <a:pos x="1569" y="2490"/>
                  </a:cxn>
                  <a:cxn ang="0">
                    <a:pos x="1528" y="2509"/>
                  </a:cxn>
                  <a:cxn ang="0">
                    <a:pos x="1462" y="2515"/>
                  </a:cxn>
                  <a:cxn ang="0">
                    <a:pos x="1382" y="2496"/>
                  </a:cxn>
                  <a:cxn ang="0">
                    <a:pos x="1300" y="2476"/>
                  </a:cxn>
                  <a:cxn ang="0">
                    <a:pos x="1254" y="2453"/>
                  </a:cxn>
                  <a:cxn ang="0">
                    <a:pos x="1220" y="2441"/>
                  </a:cxn>
                  <a:cxn ang="0">
                    <a:pos x="1177" y="2426"/>
                  </a:cxn>
                  <a:cxn ang="0">
                    <a:pos x="1125" y="2418"/>
                  </a:cxn>
                  <a:cxn ang="0">
                    <a:pos x="1094" y="2428"/>
                  </a:cxn>
                  <a:cxn ang="0">
                    <a:pos x="1059" y="2448"/>
                  </a:cxn>
                  <a:cxn ang="0">
                    <a:pos x="1038" y="2470"/>
                  </a:cxn>
                  <a:cxn ang="0">
                    <a:pos x="1025" y="2505"/>
                  </a:cxn>
                  <a:cxn ang="0">
                    <a:pos x="799" y="2916"/>
                  </a:cxn>
                  <a:cxn ang="0">
                    <a:pos x="12" y="631"/>
                  </a:cxn>
                  <a:cxn ang="0">
                    <a:pos x="0" y="556"/>
                  </a:cxn>
                </a:cxnLst>
                <a:rect l="0" t="0" r="r" b="b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8174" y="1740"/>
                  </a:cxn>
                  <a:cxn ang="0">
                    <a:pos x="7714" y="1868"/>
                  </a:cxn>
                  <a:cxn ang="0">
                    <a:pos x="7349" y="2167"/>
                  </a:cxn>
                  <a:cxn ang="0">
                    <a:pos x="7131" y="2470"/>
                  </a:cxn>
                  <a:cxn ang="0">
                    <a:pos x="5131" y="6290"/>
                  </a:cxn>
                  <a:cxn ang="0">
                    <a:pos x="6046" y="6300"/>
                  </a:cxn>
                  <a:cxn ang="0">
                    <a:pos x="8419" y="3815"/>
                  </a:cxn>
                  <a:cxn ang="0">
                    <a:pos x="8591" y="3630"/>
                  </a:cxn>
                  <a:cxn ang="0">
                    <a:pos x="10272" y="1335"/>
                  </a:cxn>
                  <a:cxn ang="0">
                    <a:pos x="9967" y="1430"/>
                  </a:cxn>
                  <a:cxn ang="0">
                    <a:pos x="9769" y="0"/>
                  </a:cxn>
                  <a:cxn ang="0">
                    <a:pos x="11907" y="3273"/>
                  </a:cxn>
                  <a:cxn ang="0">
                    <a:pos x="11585" y="3275"/>
                  </a:cxn>
                  <a:cxn ang="0">
                    <a:pos x="11434" y="3327"/>
                  </a:cxn>
                  <a:cxn ang="0">
                    <a:pos x="10897" y="5007"/>
                  </a:cxn>
                  <a:cxn ang="0">
                    <a:pos x="11087" y="6466"/>
                  </a:cxn>
                  <a:cxn ang="0">
                    <a:pos x="11233" y="6605"/>
                  </a:cxn>
                  <a:cxn ang="0">
                    <a:pos x="12841" y="6688"/>
                  </a:cxn>
                  <a:cxn ang="0">
                    <a:pos x="13333" y="6752"/>
                  </a:cxn>
                  <a:cxn ang="0">
                    <a:pos x="14881" y="7103"/>
                  </a:cxn>
                  <a:cxn ang="0">
                    <a:pos x="14956" y="7207"/>
                  </a:cxn>
                  <a:cxn ang="0">
                    <a:pos x="15568" y="8723"/>
                  </a:cxn>
                  <a:cxn ang="0">
                    <a:pos x="15747" y="8948"/>
                  </a:cxn>
                  <a:cxn ang="0">
                    <a:pos x="15751" y="9288"/>
                  </a:cxn>
                  <a:cxn ang="0">
                    <a:pos x="15481" y="9445"/>
                  </a:cxn>
                  <a:cxn ang="0">
                    <a:pos x="15234" y="9522"/>
                  </a:cxn>
                  <a:cxn ang="0">
                    <a:pos x="14969" y="9555"/>
                  </a:cxn>
                  <a:cxn ang="0">
                    <a:pos x="14703" y="9562"/>
                  </a:cxn>
                  <a:cxn ang="0">
                    <a:pos x="14246" y="9490"/>
                  </a:cxn>
                  <a:cxn ang="0">
                    <a:pos x="13318" y="9363"/>
                  </a:cxn>
                  <a:cxn ang="0">
                    <a:pos x="12938" y="9192"/>
                  </a:cxn>
                  <a:cxn ang="0">
                    <a:pos x="12633" y="9022"/>
                  </a:cxn>
                  <a:cxn ang="0">
                    <a:pos x="12663" y="9172"/>
                  </a:cxn>
                  <a:cxn ang="0">
                    <a:pos x="12611" y="9443"/>
                  </a:cxn>
                  <a:cxn ang="0">
                    <a:pos x="12378" y="9665"/>
                  </a:cxn>
                  <a:cxn ang="0">
                    <a:pos x="9126" y="13618"/>
                  </a:cxn>
                  <a:cxn ang="0">
                    <a:pos x="8391" y="15215"/>
                  </a:cxn>
                  <a:cxn ang="0">
                    <a:pos x="8072" y="15488"/>
                  </a:cxn>
                  <a:cxn ang="0">
                    <a:pos x="7184" y="15782"/>
                  </a:cxn>
                  <a:cxn ang="0">
                    <a:pos x="6289" y="16055"/>
                  </a:cxn>
                  <a:cxn ang="0">
                    <a:pos x="5214" y="16197"/>
                  </a:cxn>
                  <a:cxn ang="0">
                    <a:pos x="4918" y="16175"/>
                  </a:cxn>
                  <a:cxn ang="0">
                    <a:pos x="4626" y="15737"/>
                  </a:cxn>
                  <a:cxn ang="0">
                    <a:pos x="3512" y="14317"/>
                  </a:cxn>
                  <a:cxn ang="0">
                    <a:pos x="2943" y="13552"/>
                  </a:cxn>
                  <a:cxn ang="0">
                    <a:pos x="0" y="11255"/>
                  </a:cxn>
                  <a:cxn ang="0">
                    <a:pos x="4973" y="273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6" name="Freeform 114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11108" y="913"/>
                  </a:cxn>
                  <a:cxn ang="0">
                    <a:pos x="11907" y="3273"/>
                  </a:cxn>
                  <a:cxn ang="0">
                    <a:pos x="11648" y="3273"/>
                  </a:cxn>
                  <a:cxn ang="0">
                    <a:pos x="11523" y="3281"/>
                  </a:cxn>
                  <a:cxn ang="0">
                    <a:pos x="11434" y="3327"/>
                  </a:cxn>
                  <a:cxn ang="0">
                    <a:pos x="11395" y="3403"/>
                  </a:cxn>
                  <a:cxn ang="0">
                    <a:pos x="11077" y="6350"/>
                  </a:cxn>
                  <a:cxn ang="0">
                    <a:pos x="11087" y="6466"/>
                  </a:cxn>
                  <a:cxn ang="0">
                    <a:pos x="11170" y="6578"/>
                  </a:cxn>
                  <a:cxn ang="0">
                    <a:pos x="11299" y="6620"/>
                  </a:cxn>
                  <a:cxn ang="0">
                    <a:pos x="12841" y="6688"/>
                  </a:cxn>
                  <a:cxn ang="0">
                    <a:pos x="13246" y="6727"/>
                  </a:cxn>
                  <a:cxn ang="0">
                    <a:pos x="14063" y="6927"/>
                  </a:cxn>
                  <a:cxn ang="0">
                    <a:pos x="14881" y="7103"/>
                  </a:cxn>
                  <a:cxn ang="0">
                    <a:pos x="14941" y="7153"/>
                  </a:cxn>
                  <a:cxn ang="0">
                    <a:pos x="15058" y="7732"/>
                  </a:cxn>
                  <a:cxn ang="0">
                    <a:pos x="15568" y="8723"/>
                  </a:cxn>
                  <a:cxn ang="0">
                    <a:pos x="15681" y="8870"/>
                  </a:cxn>
                  <a:cxn ang="0">
                    <a:pos x="15919" y="9150"/>
                  </a:cxn>
                  <a:cxn ang="0">
                    <a:pos x="15751" y="9288"/>
                  </a:cxn>
                  <a:cxn ang="0">
                    <a:pos x="15573" y="9392"/>
                  </a:cxn>
                  <a:cxn ang="0">
                    <a:pos x="15404" y="9490"/>
                  </a:cxn>
                  <a:cxn ang="0">
                    <a:pos x="15234" y="9522"/>
                  </a:cxn>
                  <a:cxn ang="0">
                    <a:pos x="15041" y="9533"/>
                  </a:cxn>
                  <a:cxn ang="0">
                    <a:pos x="14898" y="9575"/>
                  </a:cxn>
                  <a:cxn ang="0">
                    <a:pos x="14703" y="9562"/>
                  </a:cxn>
                  <a:cxn ang="0">
                    <a:pos x="14350" y="9502"/>
                  </a:cxn>
                  <a:cxn ang="0">
                    <a:pos x="13771" y="9423"/>
                  </a:cxn>
                  <a:cxn ang="0">
                    <a:pos x="13318" y="9363"/>
                  </a:cxn>
                  <a:cxn ang="0">
                    <a:pos x="13088" y="9280"/>
                  </a:cxn>
                  <a:cxn ang="0">
                    <a:pos x="12793" y="9115"/>
                  </a:cxn>
                  <a:cxn ang="0">
                    <a:pos x="12633" y="9022"/>
                  </a:cxn>
                  <a:cxn ang="0">
                    <a:pos x="12653" y="9105"/>
                  </a:cxn>
                  <a:cxn ang="0">
                    <a:pos x="12648" y="9302"/>
                  </a:cxn>
                  <a:cxn ang="0">
                    <a:pos x="12611" y="9443"/>
                  </a:cxn>
                  <a:cxn ang="0">
                    <a:pos x="12523" y="9543"/>
                  </a:cxn>
                  <a:cxn ang="0">
                    <a:pos x="10849" y="11298"/>
                  </a:cxn>
                  <a:cxn ang="0">
                    <a:pos x="9126" y="13618"/>
                  </a:cxn>
                  <a:cxn ang="0">
                    <a:pos x="8626" y="14768"/>
                  </a:cxn>
                  <a:cxn ang="0">
                    <a:pos x="8384" y="15240"/>
                  </a:cxn>
                  <a:cxn ang="0">
                    <a:pos x="8072" y="15488"/>
                  </a:cxn>
                  <a:cxn ang="0">
                    <a:pos x="7654" y="15643"/>
                  </a:cxn>
                  <a:cxn ang="0">
                    <a:pos x="6818" y="15907"/>
                  </a:cxn>
                  <a:cxn ang="0">
                    <a:pos x="6289" y="16055"/>
                  </a:cxn>
                  <a:cxn ang="0">
                    <a:pos x="5393" y="16133"/>
                  </a:cxn>
                  <a:cxn ang="0">
                    <a:pos x="5003" y="16295"/>
                  </a:cxn>
                  <a:cxn ang="0">
                    <a:pos x="4918" y="16175"/>
                  </a:cxn>
                  <a:cxn ang="0">
                    <a:pos x="4791" y="16023"/>
                  </a:cxn>
                  <a:cxn ang="0">
                    <a:pos x="4276" y="15235"/>
                  </a:cxn>
                  <a:cxn ang="0">
                    <a:pos x="3512" y="14317"/>
                  </a:cxn>
                  <a:cxn ang="0">
                    <a:pos x="3113" y="13792"/>
                  </a:cxn>
                  <a:cxn ang="0">
                    <a:pos x="1742" y="12548"/>
                  </a:cxn>
                  <a:cxn ang="0">
                    <a:pos x="0" y="11255"/>
                  </a:cxn>
                  <a:cxn ang="0">
                    <a:pos x="1484" y="4740"/>
                  </a:cxn>
                  <a:cxn ang="0">
                    <a:pos x="8454" y="74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7" name="Freeform 115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3227" y="2647"/>
                  </a:cxn>
                  <a:cxn ang="0">
                    <a:pos x="3329" y="2556"/>
                  </a:cxn>
                  <a:cxn ang="0">
                    <a:pos x="3394" y="2507"/>
                  </a:cxn>
                  <a:cxn ang="0">
                    <a:pos x="3462" y="2440"/>
                  </a:cxn>
                  <a:cxn ang="0">
                    <a:pos x="3529" y="2361"/>
                  </a:cxn>
                  <a:cxn ang="0">
                    <a:pos x="3566" y="2322"/>
                  </a:cxn>
                  <a:cxn ang="0">
                    <a:pos x="3611" y="2259"/>
                  </a:cxn>
                  <a:cxn ang="0">
                    <a:pos x="5334" y="0"/>
                  </a:cxn>
                  <a:cxn ang="0">
                    <a:pos x="5247" y="27"/>
                  </a:cxn>
                  <a:cxn ang="0">
                    <a:pos x="5114" y="72"/>
                  </a:cxn>
                  <a:cxn ang="0">
                    <a:pos x="5025" y="95"/>
                  </a:cxn>
                  <a:cxn ang="0">
                    <a:pos x="4942" y="122"/>
                  </a:cxn>
                  <a:cxn ang="0">
                    <a:pos x="4857" y="135"/>
                  </a:cxn>
                  <a:cxn ang="0">
                    <a:pos x="3149" y="432"/>
                  </a:cxn>
                  <a:cxn ang="0">
                    <a:pos x="2951" y="477"/>
                  </a:cxn>
                  <a:cxn ang="0">
                    <a:pos x="2814" y="510"/>
                  </a:cxn>
                  <a:cxn ang="0">
                    <a:pos x="2689" y="560"/>
                  </a:cxn>
                  <a:cxn ang="0">
                    <a:pos x="2536" y="664"/>
                  </a:cxn>
                  <a:cxn ang="0">
                    <a:pos x="2424" y="759"/>
                  </a:cxn>
                  <a:cxn ang="0">
                    <a:pos x="2324" y="859"/>
                  </a:cxn>
                  <a:cxn ang="0">
                    <a:pos x="2246" y="952"/>
                  </a:cxn>
                  <a:cxn ang="0">
                    <a:pos x="2173" y="1058"/>
                  </a:cxn>
                  <a:cxn ang="0">
                    <a:pos x="2106" y="1162"/>
                  </a:cxn>
                  <a:cxn ang="0">
                    <a:pos x="2016" y="1232"/>
                  </a:cxn>
                  <a:cxn ang="0">
                    <a:pos x="1924" y="1452"/>
                  </a:cxn>
                  <a:cxn ang="0">
                    <a:pos x="106" y="4982"/>
                  </a:cxn>
                  <a:cxn ang="0">
                    <a:pos x="0" y="5172"/>
                  </a:cxn>
                  <a:cxn ang="0">
                    <a:pos x="696" y="535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8" name="Freeform 116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/>
                <a:ahLst/>
                <a:cxnLst>
                  <a:cxn ang="0">
                    <a:pos x="137" y="71"/>
                  </a:cxn>
                  <a:cxn ang="0">
                    <a:pos x="537" y="0"/>
                  </a:cxn>
                  <a:cxn ang="0">
                    <a:pos x="604" y="5"/>
                  </a:cxn>
                  <a:cxn ang="0">
                    <a:pos x="682" y="23"/>
                  </a:cxn>
                  <a:cxn ang="0">
                    <a:pos x="742" y="44"/>
                  </a:cxn>
                  <a:cxn ang="0">
                    <a:pos x="784" y="83"/>
                  </a:cxn>
                  <a:cxn ang="0">
                    <a:pos x="840" y="121"/>
                  </a:cxn>
                  <a:cxn ang="0">
                    <a:pos x="957" y="253"/>
                  </a:cxn>
                  <a:cxn ang="0">
                    <a:pos x="1012" y="330"/>
                  </a:cxn>
                  <a:cxn ang="0">
                    <a:pos x="1054" y="438"/>
                  </a:cxn>
                  <a:cxn ang="0">
                    <a:pos x="1089" y="558"/>
                  </a:cxn>
                  <a:cxn ang="0">
                    <a:pos x="1164" y="828"/>
                  </a:cxn>
                  <a:cxn ang="0">
                    <a:pos x="1229" y="893"/>
                  </a:cxn>
                  <a:cxn ang="0">
                    <a:pos x="1295" y="951"/>
                  </a:cxn>
                  <a:cxn ang="0">
                    <a:pos x="1353" y="990"/>
                  </a:cxn>
                  <a:cxn ang="0">
                    <a:pos x="1419" y="1023"/>
                  </a:cxn>
                  <a:cxn ang="0">
                    <a:pos x="1490" y="1048"/>
                  </a:cxn>
                  <a:cxn ang="0">
                    <a:pos x="1554" y="1063"/>
                  </a:cxn>
                  <a:cxn ang="0">
                    <a:pos x="1637" y="1069"/>
                  </a:cxn>
                  <a:cxn ang="0">
                    <a:pos x="1717" y="1069"/>
                  </a:cxn>
                  <a:cxn ang="0">
                    <a:pos x="1810" y="1058"/>
                  </a:cxn>
                  <a:cxn ang="0">
                    <a:pos x="1874" y="1042"/>
                  </a:cxn>
                  <a:cxn ang="0">
                    <a:pos x="1465" y="1581"/>
                  </a:cxn>
                  <a:cxn ang="0">
                    <a:pos x="940" y="1955"/>
                  </a:cxn>
                  <a:cxn ang="0">
                    <a:pos x="641" y="2148"/>
                  </a:cxn>
                  <a:cxn ang="0">
                    <a:pos x="657" y="2461"/>
                  </a:cxn>
                  <a:cxn ang="0">
                    <a:pos x="635" y="2426"/>
                  </a:cxn>
                  <a:cxn ang="0">
                    <a:pos x="49" y="1518"/>
                  </a:cxn>
                  <a:cxn ang="0">
                    <a:pos x="12" y="1455"/>
                  </a:cxn>
                  <a:cxn ang="0">
                    <a:pos x="0" y="1413"/>
                  </a:cxn>
                  <a:cxn ang="0">
                    <a:pos x="0" y="1353"/>
                  </a:cxn>
                  <a:cxn ang="0">
                    <a:pos x="6" y="1285"/>
                  </a:cxn>
                  <a:cxn ang="0">
                    <a:pos x="24" y="1233"/>
                  </a:cxn>
                  <a:cxn ang="0">
                    <a:pos x="66" y="1179"/>
                  </a:cxn>
                  <a:cxn ang="0">
                    <a:pos x="97" y="1138"/>
                  </a:cxn>
                  <a:cxn ang="0">
                    <a:pos x="139" y="1111"/>
                  </a:cxn>
                  <a:cxn ang="0">
                    <a:pos x="272" y="993"/>
                  </a:cxn>
                  <a:cxn ang="0">
                    <a:pos x="340" y="905"/>
                  </a:cxn>
                  <a:cxn ang="0">
                    <a:pos x="369" y="830"/>
                  </a:cxn>
                  <a:cxn ang="0">
                    <a:pos x="402" y="768"/>
                  </a:cxn>
                  <a:cxn ang="0">
                    <a:pos x="425" y="698"/>
                  </a:cxn>
                  <a:cxn ang="0">
                    <a:pos x="427" y="615"/>
                  </a:cxn>
                  <a:cxn ang="0">
                    <a:pos x="415" y="558"/>
                  </a:cxn>
                  <a:cxn ang="0">
                    <a:pos x="139" y="75"/>
                  </a:cxn>
                  <a:cxn ang="0">
                    <a:pos x="137" y="71"/>
                  </a:cxn>
                </a:cxnLst>
                <a:rect l="0" t="0" r="r" b="b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9" name="Freeform 117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/>
                <a:ahLst/>
                <a:cxnLst>
                  <a:cxn ang="0">
                    <a:pos x="1010" y="0"/>
                  </a:cxn>
                  <a:cxn ang="0">
                    <a:pos x="1116" y="25"/>
                  </a:cxn>
                  <a:cxn ang="0">
                    <a:pos x="1198" y="45"/>
                  </a:cxn>
                  <a:cxn ang="0">
                    <a:pos x="1336" y="89"/>
                  </a:cxn>
                  <a:cxn ang="0">
                    <a:pos x="1838" y="220"/>
                  </a:cxn>
                  <a:cxn ang="0">
                    <a:pos x="1579" y="542"/>
                  </a:cxn>
                  <a:cxn ang="0">
                    <a:pos x="1568" y="564"/>
                  </a:cxn>
                  <a:cxn ang="0">
                    <a:pos x="1571" y="582"/>
                  </a:cxn>
                  <a:cxn ang="0">
                    <a:pos x="1593" y="595"/>
                  </a:cxn>
                  <a:cxn ang="0">
                    <a:pos x="1641" y="591"/>
                  </a:cxn>
                  <a:cxn ang="0">
                    <a:pos x="1838" y="604"/>
                  </a:cxn>
                  <a:cxn ang="0">
                    <a:pos x="1909" y="647"/>
                  </a:cxn>
                  <a:cxn ang="0">
                    <a:pos x="1940" y="664"/>
                  </a:cxn>
                  <a:cxn ang="0">
                    <a:pos x="1998" y="707"/>
                  </a:cxn>
                  <a:cxn ang="0">
                    <a:pos x="2031" y="755"/>
                  </a:cxn>
                  <a:cxn ang="0">
                    <a:pos x="2038" y="819"/>
                  </a:cxn>
                  <a:cxn ang="0">
                    <a:pos x="2058" y="882"/>
                  </a:cxn>
                  <a:cxn ang="0">
                    <a:pos x="2071" y="923"/>
                  </a:cxn>
                  <a:cxn ang="0">
                    <a:pos x="2104" y="967"/>
                  </a:cxn>
                  <a:cxn ang="0">
                    <a:pos x="2141" y="989"/>
                  </a:cxn>
                  <a:cxn ang="0">
                    <a:pos x="2179" y="1033"/>
                  </a:cxn>
                  <a:cxn ang="0">
                    <a:pos x="2183" y="1097"/>
                  </a:cxn>
                  <a:cxn ang="0">
                    <a:pos x="2189" y="1152"/>
                  </a:cxn>
                  <a:cxn ang="0">
                    <a:pos x="2143" y="1429"/>
                  </a:cxn>
                  <a:cxn ang="0">
                    <a:pos x="2328" y="1645"/>
                  </a:cxn>
                  <a:cxn ang="0">
                    <a:pos x="2356" y="1695"/>
                  </a:cxn>
                  <a:cxn ang="0">
                    <a:pos x="2380" y="1759"/>
                  </a:cxn>
                  <a:cxn ang="0">
                    <a:pos x="2411" y="1850"/>
                  </a:cxn>
                  <a:cxn ang="0">
                    <a:pos x="2548" y="2242"/>
                  </a:cxn>
                  <a:cxn ang="0">
                    <a:pos x="2758" y="2699"/>
                  </a:cxn>
                  <a:cxn ang="0">
                    <a:pos x="2405" y="2787"/>
                  </a:cxn>
                  <a:cxn ang="0">
                    <a:pos x="2418" y="3102"/>
                  </a:cxn>
                  <a:cxn ang="0">
                    <a:pos x="2436" y="3479"/>
                  </a:cxn>
                  <a:cxn ang="0">
                    <a:pos x="2349" y="3454"/>
                  </a:cxn>
                  <a:cxn ang="0">
                    <a:pos x="2261" y="3444"/>
                  </a:cxn>
                  <a:cxn ang="0">
                    <a:pos x="1944" y="3415"/>
                  </a:cxn>
                  <a:cxn ang="0">
                    <a:pos x="493" y="3349"/>
                  </a:cxn>
                  <a:cxn ang="0">
                    <a:pos x="402" y="3347"/>
                  </a:cxn>
                  <a:cxn ang="0">
                    <a:pos x="336" y="3332"/>
                  </a:cxn>
                  <a:cxn ang="0">
                    <a:pos x="273" y="3305"/>
                  </a:cxn>
                  <a:cxn ang="0">
                    <a:pos x="230" y="3267"/>
                  </a:cxn>
                  <a:cxn ang="0">
                    <a:pos x="190" y="3193"/>
                  </a:cxn>
                  <a:cxn ang="0">
                    <a:pos x="176" y="3132"/>
                  </a:cxn>
                  <a:cxn ang="0">
                    <a:pos x="180" y="3077"/>
                  </a:cxn>
                  <a:cxn ang="0">
                    <a:pos x="0" y="1734"/>
                  </a:cxn>
                  <a:cxn ang="0">
                    <a:pos x="498" y="130"/>
                  </a:cxn>
                  <a:cxn ang="0">
                    <a:pos x="518" y="91"/>
                  </a:cxn>
                  <a:cxn ang="0">
                    <a:pos x="537" y="54"/>
                  </a:cxn>
                  <a:cxn ang="0">
                    <a:pos x="578" y="20"/>
                  </a:cxn>
                  <a:cxn ang="0">
                    <a:pos x="626" y="8"/>
                  </a:cxn>
                  <a:cxn ang="0">
                    <a:pos x="688" y="2"/>
                  </a:cxn>
                  <a:cxn ang="0">
                    <a:pos x="751" y="0"/>
                  </a:cxn>
                  <a:cxn ang="0">
                    <a:pos x="865" y="0"/>
                  </a:cxn>
                  <a:cxn ang="0">
                    <a:pos x="1010" y="0"/>
                  </a:cxn>
                </a:cxnLst>
                <a:rect l="0" t="0" r="r" b="b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0" name="Freeform 118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/>
                <a:ahLst/>
                <a:cxnLst>
                  <a:cxn ang="0">
                    <a:pos x="270" y="38"/>
                  </a:cxn>
                  <a:cxn ang="0">
                    <a:pos x="328" y="0"/>
                  </a:cxn>
                  <a:cxn ang="0">
                    <a:pos x="1823" y="783"/>
                  </a:cxn>
                  <a:cxn ang="0">
                    <a:pos x="1781" y="810"/>
                  </a:cxn>
                  <a:cxn ang="0">
                    <a:pos x="1750" y="851"/>
                  </a:cxn>
                  <a:cxn ang="0">
                    <a:pos x="1708" y="905"/>
                  </a:cxn>
                  <a:cxn ang="0">
                    <a:pos x="1690" y="957"/>
                  </a:cxn>
                  <a:cxn ang="0">
                    <a:pos x="1684" y="1025"/>
                  </a:cxn>
                  <a:cxn ang="0">
                    <a:pos x="1684" y="1085"/>
                  </a:cxn>
                  <a:cxn ang="0">
                    <a:pos x="1696" y="1127"/>
                  </a:cxn>
                  <a:cxn ang="0">
                    <a:pos x="1733" y="1190"/>
                  </a:cxn>
                  <a:cxn ang="0">
                    <a:pos x="2319" y="2098"/>
                  </a:cxn>
                  <a:cxn ang="0">
                    <a:pos x="1190" y="2517"/>
                  </a:cxn>
                  <a:cxn ang="0">
                    <a:pos x="980" y="2060"/>
                  </a:cxn>
                  <a:cxn ang="0">
                    <a:pos x="843" y="1668"/>
                  </a:cxn>
                  <a:cxn ang="0">
                    <a:pos x="812" y="1577"/>
                  </a:cxn>
                  <a:cxn ang="0">
                    <a:pos x="788" y="1513"/>
                  </a:cxn>
                  <a:cxn ang="0">
                    <a:pos x="760" y="1463"/>
                  </a:cxn>
                  <a:cxn ang="0">
                    <a:pos x="575" y="1247"/>
                  </a:cxn>
                  <a:cxn ang="0">
                    <a:pos x="621" y="970"/>
                  </a:cxn>
                  <a:cxn ang="0">
                    <a:pos x="615" y="915"/>
                  </a:cxn>
                  <a:cxn ang="0">
                    <a:pos x="611" y="851"/>
                  </a:cxn>
                  <a:cxn ang="0">
                    <a:pos x="573" y="807"/>
                  </a:cxn>
                  <a:cxn ang="0">
                    <a:pos x="536" y="785"/>
                  </a:cxn>
                  <a:cxn ang="0">
                    <a:pos x="503" y="741"/>
                  </a:cxn>
                  <a:cxn ang="0">
                    <a:pos x="490" y="700"/>
                  </a:cxn>
                  <a:cxn ang="0">
                    <a:pos x="470" y="637"/>
                  </a:cxn>
                  <a:cxn ang="0">
                    <a:pos x="463" y="573"/>
                  </a:cxn>
                  <a:cxn ang="0">
                    <a:pos x="430" y="525"/>
                  </a:cxn>
                  <a:cxn ang="0">
                    <a:pos x="372" y="482"/>
                  </a:cxn>
                  <a:cxn ang="0">
                    <a:pos x="341" y="465"/>
                  </a:cxn>
                  <a:cxn ang="0">
                    <a:pos x="270" y="422"/>
                  </a:cxn>
                  <a:cxn ang="0">
                    <a:pos x="73" y="409"/>
                  </a:cxn>
                  <a:cxn ang="0">
                    <a:pos x="25" y="413"/>
                  </a:cxn>
                  <a:cxn ang="0">
                    <a:pos x="3" y="400"/>
                  </a:cxn>
                  <a:cxn ang="0">
                    <a:pos x="0" y="382"/>
                  </a:cxn>
                  <a:cxn ang="0">
                    <a:pos x="11" y="360"/>
                  </a:cxn>
                  <a:cxn ang="0">
                    <a:pos x="270" y="38"/>
                  </a:cxn>
                </a:cxnLst>
                <a:rect l="0" t="0" r="r" b="b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1" name="Freeform 119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59" y="3270"/>
                  </a:cxn>
                  <a:cxn ang="0">
                    <a:pos x="5539" y="4095"/>
                  </a:cxn>
                  <a:cxn ang="0">
                    <a:pos x="6592" y="3550"/>
                  </a:cxn>
                  <a:cxn ang="0">
                    <a:pos x="6221" y="2775"/>
                  </a:cxn>
                  <a:cxn ang="0">
                    <a:pos x="6051" y="2866"/>
                  </a:cxn>
                  <a:cxn ang="0">
                    <a:pos x="5856" y="2410"/>
                  </a:cxn>
                  <a:cxn ang="0">
                    <a:pos x="5063" y="2868"/>
                  </a:cxn>
                  <a:cxn ang="0">
                    <a:pos x="4893" y="3005"/>
                  </a:cxn>
                  <a:cxn ang="0">
                    <a:pos x="5059" y="3270"/>
                  </a:cxn>
                  <a:cxn ang="0">
                    <a:pos x="0" y="0"/>
                  </a:cxn>
                  <a:cxn ang="0">
                    <a:pos x="2488" y="1000"/>
                  </a:cxn>
                  <a:cxn ang="0">
                    <a:pos x="5076" y="2020"/>
                  </a:cxn>
                  <a:cxn ang="0">
                    <a:pos x="6362" y="2525"/>
                  </a:cxn>
                  <a:cxn ang="0">
                    <a:pos x="6576" y="2605"/>
                  </a:cxn>
                  <a:cxn ang="0">
                    <a:pos x="6937" y="2715"/>
                  </a:cxn>
                  <a:cxn ang="0">
                    <a:pos x="7867" y="3028"/>
                  </a:cxn>
                  <a:cxn ang="0">
                    <a:pos x="7869" y="3028"/>
                  </a:cxn>
                  <a:cxn ang="0">
                    <a:pos x="12178" y="4453"/>
                  </a:cxn>
                  <a:cxn ang="0">
                    <a:pos x="12566" y="4584"/>
                  </a:cxn>
                  <a:cxn ang="0">
                    <a:pos x="12231" y="5405"/>
                  </a:cxn>
                  <a:cxn ang="0">
                    <a:pos x="12228" y="5408"/>
                  </a:cxn>
                  <a:cxn ang="0">
                    <a:pos x="11057" y="6987"/>
                  </a:cxn>
                  <a:cxn ang="0">
                    <a:pos x="10970" y="7142"/>
                  </a:cxn>
                  <a:cxn ang="0">
                    <a:pos x="10898" y="7230"/>
                  </a:cxn>
                  <a:cxn ang="0">
                    <a:pos x="10843" y="7285"/>
                  </a:cxn>
                  <a:cxn ang="0">
                    <a:pos x="10806" y="7325"/>
                  </a:cxn>
                  <a:cxn ang="0">
                    <a:pos x="10758" y="7365"/>
                  </a:cxn>
                  <a:cxn ang="0">
                    <a:pos x="10710" y="7387"/>
                  </a:cxn>
                  <a:cxn ang="0">
                    <a:pos x="9770" y="7920"/>
                  </a:cxn>
                  <a:cxn ang="0">
                    <a:pos x="8455" y="8663"/>
                  </a:cxn>
                  <a:cxn ang="0">
                    <a:pos x="4974" y="10653"/>
                  </a:cxn>
                  <a:cxn ang="0">
                    <a:pos x="1485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2" name="Freeform 120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87" y="1000"/>
                  </a:cxn>
                  <a:cxn ang="0">
                    <a:pos x="5075" y="2020"/>
                  </a:cxn>
                  <a:cxn ang="0">
                    <a:pos x="6361" y="2525"/>
                  </a:cxn>
                  <a:cxn ang="0">
                    <a:pos x="6576" y="2605"/>
                  </a:cxn>
                  <a:cxn ang="0">
                    <a:pos x="6936" y="2715"/>
                  </a:cxn>
                  <a:cxn ang="0">
                    <a:pos x="7866" y="3028"/>
                  </a:cxn>
                  <a:cxn ang="0">
                    <a:pos x="7869" y="3028"/>
                  </a:cxn>
                  <a:cxn ang="0">
                    <a:pos x="12177" y="4453"/>
                  </a:cxn>
                  <a:cxn ang="0">
                    <a:pos x="12565" y="4584"/>
                  </a:cxn>
                  <a:cxn ang="0">
                    <a:pos x="12231" y="5405"/>
                  </a:cxn>
                  <a:cxn ang="0">
                    <a:pos x="12227" y="5408"/>
                  </a:cxn>
                  <a:cxn ang="0">
                    <a:pos x="11057" y="6987"/>
                  </a:cxn>
                  <a:cxn ang="0">
                    <a:pos x="10969" y="7142"/>
                  </a:cxn>
                  <a:cxn ang="0">
                    <a:pos x="10897" y="7230"/>
                  </a:cxn>
                  <a:cxn ang="0">
                    <a:pos x="10842" y="7285"/>
                  </a:cxn>
                  <a:cxn ang="0">
                    <a:pos x="10805" y="7325"/>
                  </a:cxn>
                  <a:cxn ang="0">
                    <a:pos x="10757" y="7365"/>
                  </a:cxn>
                  <a:cxn ang="0">
                    <a:pos x="10710" y="7387"/>
                  </a:cxn>
                  <a:cxn ang="0">
                    <a:pos x="9769" y="7920"/>
                  </a:cxn>
                  <a:cxn ang="0">
                    <a:pos x="8454" y="8663"/>
                  </a:cxn>
                  <a:cxn ang="0">
                    <a:pos x="4973" y="10653"/>
                  </a:cxn>
                  <a:cxn ang="0">
                    <a:pos x="1484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3" name="Freeform 121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/>
                <a:ahLst/>
                <a:cxnLst>
                  <a:cxn ang="0">
                    <a:pos x="165" y="860"/>
                  </a:cxn>
                  <a:cxn ang="0">
                    <a:pos x="645" y="1685"/>
                  </a:cxn>
                  <a:cxn ang="0">
                    <a:pos x="1699" y="1140"/>
                  </a:cxn>
                  <a:cxn ang="0">
                    <a:pos x="1328" y="365"/>
                  </a:cxn>
                  <a:cxn ang="0">
                    <a:pos x="1158" y="456"/>
                  </a:cxn>
                  <a:cxn ang="0">
                    <a:pos x="962" y="0"/>
                  </a:cxn>
                  <a:cxn ang="0">
                    <a:pos x="170" y="458"/>
                  </a:cxn>
                  <a:cxn ang="0">
                    <a:pos x="0" y="595"/>
                  </a:cxn>
                  <a:cxn ang="0">
                    <a:pos x="165" y="860"/>
                  </a:cxn>
                </a:cxnLst>
                <a:rect l="0" t="0" r="r" b="b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4" name="Freeform 122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696" y="5357"/>
                  </a:cxn>
                  <a:cxn ang="0">
                    <a:pos x="0" y="5172"/>
                  </a:cxn>
                  <a:cxn ang="0">
                    <a:pos x="106" y="4982"/>
                  </a:cxn>
                  <a:cxn ang="0">
                    <a:pos x="1924" y="1452"/>
                  </a:cxn>
                  <a:cxn ang="0">
                    <a:pos x="2016" y="1232"/>
                  </a:cxn>
                  <a:cxn ang="0">
                    <a:pos x="2106" y="1162"/>
                  </a:cxn>
                  <a:cxn ang="0">
                    <a:pos x="2173" y="1058"/>
                  </a:cxn>
                  <a:cxn ang="0">
                    <a:pos x="2246" y="952"/>
                  </a:cxn>
                  <a:cxn ang="0">
                    <a:pos x="2324" y="859"/>
                  </a:cxn>
                  <a:cxn ang="0">
                    <a:pos x="2424" y="759"/>
                  </a:cxn>
                  <a:cxn ang="0">
                    <a:pos x="2536" y="664"/>
                  </a:cxn>
                  <a:cxn ang="0">
                    <a:pos x="2689" y="560"/>
                  </a:cxn>
                  <a:cxn ang="0">
                    <a:pos x="2814" y="510"/>
                  </a:cxn>
                  <a:cxn ang="0">
                    <a:pos x="2951" y="477"/>
                  </a:cxn>
                  <a:cxn ang="0">
                    <a:pos x="3149" y="432"/>
                  </a:cxn>
                  <a:cxn ang="0">
                    <a:pos x="4857" y="135"/>
                  </a:cxn>
                  <a:cxn ang="0">
                    <a:pos x="4942" y="122"/>
                  </a:cxn>
                  <a:cxn ang="0">
                    <a:pos x="5025" y="95"/>
                  </a:cxn>
                  <a:cxn ang="0">
                    <a:pos x="5114" y="72"/>
                  </a:cxn>
                  <a:cxn ang="0">
                    <a:pos x="5247" y="27"/>
                  </a:cxn>
                  <a:cxn ang="0">
                    <a:pos x="5334" y="0"/>
                  </a:cxn>
                  <a:cxn ang="0">
                    <a:pos x="3611" y="2259"/>
                  </a:cxn>
                  <a:cxn ang="0">
                    <a:pos x="3566" y="2322"/>
                  </a:cxn>
                  <a:cxn ang="0">
                    <a:pos x="3529" y="2361"/>
                  </a:cxn>
                  <a:cxn ang="0">
                    <a:pos x="3462" y="2440"/>
                  </a:cxn>
                  <a:cxn ang="0">
                    <a:pos x="3394" y="2507"/>
                  </a:cxn>
                  <a:cxn ang="0">
                    <a:pos x="3329" y="2556"/>
                  </a:cxn>
                  <a:cxn ang="0">
                    <a:pos x="3227" y="264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123"/>
            <p:cNvGrpSpPr>
              <a:grpSpLocks/>
            </p:cNvGrpSpPr>
            <p:nvPr/>
          </p:nvGrpSpPr>
          <p:grpSpPr bwMode="auto">
            <a:xfrm>
              <a:off x="2064" y="1248"/>
              <a:ext cx="96" cy="1647"/>
              <a:chOff x="2064" y="1248"/>
              <a:chExt cx="96" cy="1647"/>
            </a:xfrm>
          </p:grpSpPr>
          <p:sp>
            <p:nvSpPr>
              <p:cNvPr id="479356" name="Line 124"/>
              <p:cNvSpPr>
                <a:spLocks noChangeShapeType="1"/>
              </p:cNvSpPr>
              <p:nvPr/>
            </p:nvSpPr>
            <p:spPr bwMode="auto">
              <a:xfrm>
                <a:off x="2112" y="1488"/>
                <a:ext cx="0" cy="1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79357" name="Oval 125"/>
              <p:cNvSpPr>
                <a:spLocks noChangeArrowheads="1"/>
              </p:cNvSpPr>
              <p:nvPr/>
            </p:nvSpPr>
            <p:spPr bwMode="auto">
              <a:xfrm>
                <a:off x="2064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479358" name="Text Box 126"/>
          <p:cNvSpPr txBox="1">
            <a:spLocks noChangeArrowheads="1"/>
          </p:cNvSpPr>
          <p:nvPr/>
        </p:nvSpPr>
        <p:spPr bwMode="auto">
          <a:xfrm>
            <a:off x="5105400" y="1905001"/>
            <a:ext cx="25154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Atributos</a:t>
            </a:r>
          </a:p>
          <a:p>
            <a:pPr eaLnBrk="0" hangingPunct="0"/>
            <a:r>
              <a:rPr lang="pt-BR">
                <a:latin typeface="ClassGarmnd BT" pitchFamily="18" charset="0"/>
              </a:rPr>
              <a:t>Individuais/grupo</a:t>
            </a:r>
          </a:p>
        </p:txBody>
      </p:sp>
      <p:sp>
        <p:nvSpPr>
          <p:cNvPr id="479359" name="Text Box 127"/>
          <p:cNvSpPr txBox="1">
            <a:spLocks noChangeArrowheads="1"/>
          </p:cNvSpPr>
          <p:nvPr/>
        </p:nvSpPr>
        <p:spPr bwMode="auto">
          <a:xfrm>
            <a:off x="8282737" y="2590801"/>
            <a:ext cx="112562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Efeitos</a:t>
            </a:r>
          </a:p>
        </p:txBody>
      </p:sp>
      <p:sp>
        <p:nvSpPr>
          <p:cNvPr id="479360" name="Text Box 128"/>
          <p:cNvSpPr txBox="1">
            <a:spLocks noChangeArrowheads="1"/>
          </p:cNvSpPr>
          <p:nvPr/>
        </p:nvSpPr>
        <p:spPr bwMode="auto">
          <a:xfrm>
            <a:off x="6927398" y="4724401"/>
            <a:ext cx="350769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Exposição/Isolamento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Dispersão/Agrupamento</a:t>
            </a:r>
          </a:p>
        </p:txBody>
      </p:sp>
      <p:sp>
        <p:nvSpPr>
          <p:cNvPr id="479361" name="Rectangle 129"/>
          <p:cNvSpPr>
            <a:spLocks noChangeArrowheads="1"/>
          </p:cNvSpPr>
          <p:nvPr/>
        </p:nvSpPr>
        <p:spPr bwMode="auto">
          <a:xfrm>
            <a:off x="1905000" y="228600"/>
            <a:ext cx="8534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GeoDados</a:t>
            </a:r>
            <a:r>
              <a:rPr lang="pt-BR" sz="3600" dirty="0">
                <a:solidFill>
                  <a:schemeClr val="accent2"/>
                </a:solidFill>
                <a:latin typeface="ClassGarmnd BT" pitchFamily="18" charset="0"/>
              </a:rPr>
              <a:t> X </a:t>
            </a:r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GeoInformação</a:t>
            </a:r>
            <a:endParaRPr lang="pt-BR" sz="3600" dirty="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9362" name="Rectangle 130"/>
          <p:cNvSpPr>
            <a:spLocks noChangeArrowheads="1"/>
          </p:cNvSpPr>
          <p:nvPr/>
        </p:nvSpPr>
        <p:spPr bwMode="auto">
          <a:xfrm>
            <a:off x="1524000" y="5867401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99"/>
                </a:solidFill>
                <a:latin typeface="ClassGarmnd BT" pitchFamily="18" charset="0"/>
              </a:rPr>
              <a:t>Processos: Dos Lugares das Pessoas as Pessoas do Lugar</a:t>
            </a:r>
            <a:endParaRPr lang="en-US" b="1" dirty="0">
              <a:solidFill>
                <a:srgbClr val="003399"/>
              </a:solidFill>
              <a:latin typeface="ClassGarmnd BT" pitchFamily="18" charset="0"/>
            </a:endParaRPr>
          </a:p>
        </p:txBody>
      </p:sp>
      <p:sp>
        <p:nvSpPr>
          <p:cNvPr id="479364" name="Rectangle 132"/>
          <p:cNvSpPr>
            <a:spLocks noChangeArrowheads="1"/>
          </p:cNvSpPr>
          <p:nvPr/>
        </p:nvSpPr>
        <p:spPr bwMode="auto">
          <a:xfrm>
            <a:off x="1475295" y="6418878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Desenho Modificado de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3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ChangeArrowheads="1"/>
          </p:cNvSpPr>
          <p:nvPr/>
        </p:nvSpPr>
        <p:spPr bwMode="auto">
          <a:xfrm>
            <a:off x="1520825" y="4064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endParaRPr lang="pt-BR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2362200" y="4724400"/>
            <a:ext cx="845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81284" name="Picture 4" descr="setores_i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4191000" cy="3048000"/>
          </a:xfrm>
          <a:prstGeom prst="rect">
            <a:avLst/>
          </a:prstGeom>
          <a:noFill/>
        </p:spPr>
      </p:pic>
      <p:pic>
        <p:nvPicPr>
          <p:cNvPr id="481285" name="Picture 5" descr="setores_ima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743200"/>
            <a:ext cx="4800600" cy="3886200"/>
          </a:xfrm>
          <a:prstGeom prst="rect">
            <a:avLst/>
          </a:prstGeom>
          <a:noFill/>
        </p:spPr>
      </p:pic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6324600" y="533400"/>
            <a:ext cx="3570288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GeoDados</a:t>
            </a:r>
          </a:p>
          <a:p>
            <a:pPr algn="ctr"/>
            <a:r>
              <a:rPr lang="pt-BR" sz="2800">
                <a:latin typeface="Modern No. 20" pitchFamily="18" charset="0"/>
              </a:rPr>
              <a:t>Abstrações Geométricas</a:t>
            </a:r>
          </a:p>
        </p:txBody>
      </p:sp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1905000" y="5486400"/>
            <a:ext cx="3494088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GeoInformação</a:t>
            </a:r>
          </a:p>
          <a:p>
            <a:pPr algn="ctr"/>
            <a:r>
              <a:rPr lang="pt-BR" sz="2800">
                <a:latin typeface="Modern No. 20" pitchFamily="18" charset="0"/>
              </a:rPr>
              <a:t>Perspectiva Territorial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429000" y="3505201"/>
            <a:ext cx="1447800" cy="1477963"/>
            <a:chOff x="1392" y="2256"/>
            <a:chExt cx="912" cy="931"/>
          </a:xfrm>
        </p:grpSpPr>
        <p:sp>
          <p:nvSpPr>
            <p:cNvPr id="481289" name="AutoShape 9"/>
            <p:cNvSpPr>
              <a:spLocks noChangeArrowheads="1"/>
            </p:cNvSpPr>
            <p:nvPr/>
          </p:nvSpPr>
          <p:spPr bwMode="auto">
            <a:xfrm rot="5400000">
              <a:off x="1406" y="2290"/>
              <a:ext cx="931" cy="864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1290" name="Text Box 10"/>
            <p:cNvSpPr txBox="1">
              <a:spLocks noChangeArrowheads="1"/>
            </p:cNvSpPr>
            <p:nvPr/>
          </p:nvSpPr>
          <p:spPr bwMode="auto">
            <a:xfrm>
              <a:off x="1392" y="2784"/>
              <a:ext cx="8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Filtros</a:t>
              </a: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 </a:t>
              </a:r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Espaciais</a:t>
              </a:r>
            </a:p>
          </p:txBody>
        </p:sp>
      </p:grpSp>
      <p:pic>
        <p:nvPicPr>
          <p:cNvPr id="481291" name="Picture 11"/>
          <p:cNvPicPr>
            <a:picLocks noChangeAspect="1" noChangeArrowheads="1"/>
          </p:cNvPicPr>
          <p:nvPr/>
        </p:nvPicPr>
        <p:blipFill>
          <a:blip r:embed="rId5"/>
          <a:srcRect r="2740"/>
          <a:stretch>
            <a:fillRect/>
          </a:stretch>
        </p:blipFill>
        <p:spPr bwMode="auto">
          <a:xfrm>
            <a:off x="5562600" y="2743200"/>
            <a:ext cx="4876800" cy="3886200"/>
          </a:xfrm>
          <a:prstGeom prst="rect">
            <a:avLst/>
          </a:prstGeom>
          <a:noFill/>
        </p:spPr>
      </p:pic>
      <p:pic>
        <p:nvPicPr>
          <p:cNvPr id="481292" name="Picture 12" descr="TMeio1997_2004_M11"/>
          <p:cNvPicPr>
            <a:picLocks noChangeAspect="1" noChangeArrowheads="1"/>
          </p:cNvPicPr>
          <p:nvPr/>
        </p:nvPicPr>
        <p:blipFill>
          <a:blip r:embed="rId6">
            <a:lum bright="-36000" contrast="82000"/>
          </a:blip>
          <a:srcRect/>
          <a:stretch>
            <a:fillRect/>
          </a:stretch>
        </p:blipFill>
        <p:spPr bwMode="auto">
          <a:xfrm>
            <a:off x="8534400" y="3276600"/>
            <a:ext cx="1752600" cy="2209800"/>
          </a:xfrm>
          <a:prstGeom prst="rect">
            <a:avLst/>
          </a:prstGeom>
          <a:solidFill>
            <a:schemeClr val="folHlink">
              <a:alpha val="20000"/>
            </a:schemeClr>
          </a:solidFill>
          <a:ln w="38100" cmpd="dbl">
            <a:solidFill>
              <a:schemeClr val="tx1"/>
            </a:solidFill>
            <a:prstDash val="dash"/>
            <a:miter lim="800000"/>
            <a:headEnd/>
            <a:tailEnd/>
          </a:ln>
        </p:spPr>
      </p:pic>
      <p:graphicFrame>
        <p:nvGraphicFramePr>
          <p:cNvPr id="481293" name="Object 13"/>
          <p:cNvGraphicFramePr>
            <a:graphicFrameLocks noChangeAspect="1"/>
          </p:cNvGraphicFramePr>
          <p:nvPr/>
        </p:nvGraphicFramePr>
        <p:xfrm>
          <a:off x="5257800" y="2743200"/>
          <a:ext cx="295433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0" name="Gráfico" r:id="rId7" imgW="4667402" imgH="2657551" progId="Excel.Sheet.8">
                  <p:embed/>
                </p:oleObj>
              </mc:Choice>
              <mc:Fallback>
                <p:oleObj name="Gráfico" r:id="rId7" imgW="4667402" imgH="2657551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743200"/>
                        <a:ext cx="2954338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294" name="Picture 14" descr="Regaco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1" y="5181601"/>
            <a:ext cx="1730375" cy="1274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370461" y="547390"/>
            <a:ext cx="58166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4400" i="1" dirty="0" err="1">
                <a:solidFill>
                  <a:schemeClr val="accent2"/>
                </a:solidFill>
                <a:latin typeface="Cambria" pitchFamily="18" charset="0"/>
              </a:rPr>
              <a:t>Programa</a:t>
            </a:r>
            <a:r>
              <a:rPr lang="en-US" sz="4400" i="1" dirty="0">
                <a:solidFill>
                  <a:schemeClr val="accent2"/>
                </a:solidFill>
                <a:latin typeface="Cambria" pitchFamily="18" charset="0"/>
              </a:rPr>
              <a:t> da </a:t>
            </a:r>
            <a:r>
              <a:rPr lang="en-US" sz="4400" i="1" dirty="0" err="1">
                <a:solidFill>
                  <a:schemeClr val="accent2"/>
                </a:solidFill>
                <a:latin typeface="Cambria" pitchFamily="18" charset="0"/>
              </a:rPr>
              <a:t>Disciplina</a:t>
            </a:r>
            <a:r>
              <a:rPr lang="en-US" sz="4400" i="1" dirty="0">
                <a:solidFill>
                  <a:schemeClr val="accent2"/>
                </a:solidFill>
                <a:latin typeface="Cambria" pitchFamily="18" charset="0"/>
              </a:rPr>
              <a:t> </a:t>
            </a:r>
            <a:endParaRPr lang="en-US" sz="3600" i="1" dirty="0">
              <a:solidFill>
                <a:schemeClr val="accent2"/>
              </a:solidFill>
              <a:latin typeface="Cambria" pitchFamily="18" charset="0"/>
            </a:endParaRPr>
          </a:p>
        </p:txBody>
      </p:sp>
      <p:sp>
        <p:nvSpPr>
          <p:cNvPr id="615427" name="Text Box 3"/>
          <p:cNvSpPr txBox="1">
            <a:spLocks noChangeArrowheads="1"/>
          </p:cNvSpPr>
          <p:nvPr/>
        </p:nvSpPr>
        <p:spPr bwMode="auto">
          <a:xfrm>
            <a:off x="2460846" y="1981200"/>
            <a:ext cx="7272338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 </a:t>
            </a:r>
            <a:r>
              <a:rPr lang="en-US" sz="4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Combinado</a:t>
            </a: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não</a:t>
            </a: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é Caro!!!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615429" name="Text Box 5"/>
          <p:cNvSpPr txBox="1">
            <a:spLocks noChangeArrowheads="1"/>
          </p:cNvSpPr>
          <p:nvPr/>
        </p:nvSpPr>
        <p:spPr bwMode="auto">
          <a:xfrm>
            <a:off x="4611115" y="4648200"/>
            <a:ext cx="2971800" cy="83099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User: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ser-301-2024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Senha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alunos2024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36632" y="3336577"/>
            <a:ext cx="6250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http://wiki.dpi.inpe.br/doku.</a:t>
            </a:r>
            <a:r>
              <a:rPr lang="pt-B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pt-B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?id=ser301-todos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62200" y="1524000"/>
          <a:ext cx="74676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cumento" r:id="rId3" imgW="3749760" imgH="2251440" progId="Word.Document.8">
                  <p:embed/>
                </p:oleObj>
              </mc:Choice>
              <mc:Fallback>
                <p:oleObj name="Documento" r:id="rId3" imgW="3749760" imgH="225144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24000"/>
                        <a:ext cx="74676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2438400" y="381000"/>
            <a:ext cx="868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REPRESENTAÇÃO</a:t>
            </a:r>
            <a:r>
              <a:rPr lang="pt-B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</a:t>
            </a: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COMPUTACIONAL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2514600" y="914400"/>
            <a:ext cx="784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971800" y="1066800"/>
            <a:ext cx="715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Arial" charset="0"/>
              </a:rPr>
              <a:t>Categorias representacionais mais comuns em SIG</a:t>
            </a:r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2133601" y="5791201"/>
            <a:ext cx="7864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Possibilidade de transição entre categorias representacionais rompendo com a imobilidade inicial dos 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00" y="457200"/>
            <a:ext cx="8305800" cy="5791200"/>
            <a:chOff x="240" y="288"/>
            <a:chExt cx="5232" cy="364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40" y="299"/>
              <a:ext cx="5088" cy="3541"/>
              <a:chOff x="576" y="778"/>
              <a:chExt cx="5026" cy="2664"/>
            </a:xfrm>
          </p:grpSpPr>
          <p:sp>
            <p:nvSpPr>
              <p:cNvPr id="482308" name="AutoShape 4"/>
              <p:cNvSpPr>
                <a:spLocks noChangeArrowheads="1"/>
              </p:cNvSpPr>
              <p:nvPr/>
            </p:nvSpPr>
            <p:spPr bwMode="auto">
              <a:xfrm>
                <a:off x="2530" y="1042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09" name="AutoShape 5"/>
              <p:cNvSpPr>
                <a:spLocks noChangeArrowheads="1"/>
              </p:cNvSpPr>
              <p:nvPr/>
            </p:nvSpPr>
            <p:spPr bwMode="auto">
              <a:xfrm>
                <a:off x="2530" y="1666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0" name="AutoShape 6"/>
              <p:cNvSpPr>
                <a:spLocks noChangeArrowheads="1"/>
              </p:cNvSpPr>
              <p:nvPr/>
            </p:nvSpPr>
            <p:spPr bwMode="auto">
              <a:xfrm>
                <a:off x="2530" y="2290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1" name="AutoShape 7"/>
              <p:cNvSpPr>
                <a:spLocks noChangeArrowheads="1"/>
              </p:cNvSpPr>
              <p:nvPr/>
            </p:nvSpPr>
            <p:spPr bwMode="auto">
              <a:xfrm>
                <a:off x="2530" y="2914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2" name="Line 8"/>
              <p:cNvSpPr>
                <a:spLocks noChangeShapeType="1"/>
              </p:cNvSpPr>
              <p:nvPr/>
            </p:nvSpPr>
            <p:spPr bwMode="auto">
              <a:xfrm flipH="1">
                <a:off x="277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3" name="Line 9"/>
              <p:cNvSpPr>
                <a:spLocks noChangeShapeType="1"/>
              </p:cNvSpPr>
              <p:nvPr/>
            </p:nvSpPr>
            <p:spPr bwMode="auto">
              <a:xfrm flipH="1">
                <a:off x="301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4" name="Line 10"/>
              <p:cNvSpPr>
                <a:spLocks noChangeShapeType="1"/>
              </p:cNvSpPr>
              <p:nvPr/>
            </p:nvSpPr>
            <p:spPr bwMode="auto">
              <a:xfrm flipH="1">
                <a:off x="325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5" name="Line 11"/>
              <p:cNvSpPr>
                <a:spLocks noChangeShapeType="1"/>
              </p:cNvSpPr>
              <p:nvPr/>
            </p:nvSpPr>
            <p:spPr bwMode="auto">
              <a:xfrm flipH="1">
                <a:off x="344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6" name="Line 12"/>
              <p:cNvSpPr>
                <a:spLocks noChangeShapeType="1"/>
              </p:cNvSpPr>
              <p:nvPr/>
            </p:nvSpPr>
            <p:spPr bwMode="auto">
              <a:xfrm flipH="1">
                <a:off x="368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7" name="Line 13"/>
              <p:cNvSpPr>
                <a:spLocks noChangeShapeType="1"/>
              </p:cNvSpPr>
              <p:nvPr/>
            </p:nvSpPr>
            <p:spPr bwMode="auto">
              <a:xfrm flipH="1">
                <a:off x="392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8" name="Line 14"/>
              <p:cNvSpPr>
                <a:spLocks noChangeShapeType="1"/>
              </p:cNvSpPr>
              <p:nvPr/>
            </p:nvSpPr>
            <p:spPr bwMode="auto">
              <a:xfrm flipH="1">
                <a:off x="416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9" name="Line 15"/>
              <p:cNvSpPr>
                <a:spLocks noChangeShapeType="1"/>
              </p:cNvSpPr>
              <p:nvPr/>
            </p:nvSpPr>
            <p:spPr bwMode="auto">
              <a:xfrm flipH="1">
                <a:off x="440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0" name="Line 16"/>
              <p:cNvSpPr>
                <a:spLocks noChangeShapeType="1"/>
              </p:cNvSpPr>
              <p:nvPr/>
            </p:nvSpPr>
            <p:spPr bwMode="auto">
              <a:xfrm flipH="1">
                <a:off x="464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1" name="Line 17"/>
              <p:cNvSpPr>
                <a:spLocks noChangeShapeType="1"/>
              </p:cNvSpPr>
              <p:nvPr/>
            </p:nvSpPr>
            <p:spPr bwMode="auto">
              <a:xfrm>
                <a:off x="3154" y="1762"/>
                <a:ext cx="2304" cy="1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2" name="Line 18"/>
              <p:cNvSpPr>
                <a:spLocks noChangeShapeType="1"/>
              </p:cNvSpPr>
              <p:nvPr/>
            </p:nvSpPr>
            <p:spPr bwMode="auto">
              <a:xfrm>
                <a:off x="3010" y="1858"/>
                <a:ext cx="2304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3" name="Line 19"/>
              <p:cNvSpPr>
                <a:spLocks noChangeShapeType="1"/>
              </p:cNvSpPr>
              <p:nvPr/>
            </p:nvSpPr>
            <p:spPr bwMode="auto">
              <a:xfrm>
                <a:off x="2866" y="1954"/>
                <a:ext cx="2304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4" name="Line 20"/>
              <p:cNvSpPr>
                <a:spLocks noChangeShapeType="1"/>
              </p:cNvSpPr>
              <p:nvPr/>
            </p:nvSpPr>
            <p:spPr bwMode="auto">
              <a:xfrm>
                <a:off x="2770" y="2050"/>
                <a:ext cx="225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5" name="Line 21"/>
              <p:cNvSpPr>
                <a:spLocks noChangeShapeType="1"/>
              </p:cNvSpPr>
              <p:nvPr/>
            </p:nvSpPr>
            <p:spPr bwMode="auto">
              <a:xfrm>
                <a:off x="2626" y="2146"/>
                <a:ext cx="225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6" name="Line 22"/>
              <p:cNvSpPr>
                <a:spLocks noChangeShapeType="1"/>
              </p:cNvSpPr>
              <p:nvPr/>
            </p:nvSpPr>
            <p:spPr bwMode="auto">
              <a:xfrm>
                <a:off x="3394" y="3010"/>
                <a:ext cx="1056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7" name="Line 23"/>
              <p:cNvSpPr>
                <a:spLocks noChangeShapeType="1"/>
              </p:cNvSpPr>
              <p:nvPr/>
            </p:nvSpPr>
            <p:spPr bwMode="auto">
              <a:xfrm flipV="1">
                <a:off x="4498" y="3010"/>
                <a:ext cx="336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8" name="Line 24"/>
              <p:cNvSpPr>
                <a:spLocks noChangeShapeType="1"/>
              </p:cNvSpPr>
              <p:nvPr/>
            </p:nvSpPr>
            <p:spPr bwMode="auto">
              <a:xfrm flipV="1">
                <a:off x="4498" y="3154"/>
                <a:ext cx="3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9" name="Line 25"/>
              <p:cNvSpPr>
                <a:spLocks noChangeShapeType="1"/>
              </p:cNvSpPr>
              <p:nvPr/>
            </p:nvSpPr>
            <p:spPr bwMode="auto">
              <a:xfrm flipH="1">
                <a:off x="3442" y="3058"/>
                <a:ext cx="67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0" name="Line 26"/>
              <p:cNvSpPr>
                <a:spLocks noChangeShapeType="1"/>
              </p:cNvSpPr>
              <p:nvPr/>
            </p:nvSpPr>
            <p:spPr bwMode="auto">
              <a:xfrm>
                <a:off x="4114" y="3039"/>
                <a:ext cx="192" cy="3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1" name="Line 27"/>
              <p:cNvSpPr>
                <a:spLocks noChangeShapeType="1"/>
              </p:cNvSpPr>
              <p:nvPr/>
            </p:nvSpPr>
            <p:spPr bwMode="auto">
              <a:xfrm flipV="1">
                <a:off x="4306" y="3231"/>
                <a:ext cx="192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2" name="Line 28"/>
              <p:cNvSpPr>
                <a:spLocks noChangeShapeType="1"/>
              </p:cNvSpPr>
              <p:nvPr/>
            </p:nvSpPr>
            <p:spPr bwMode="auto">
              <a:xfrm>
                <a:off x="3442" y="3010"/>
                <a:ext cx="72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3" name="Line 29"/>
              <p:cNvSpPr>
                <a:spLocks noChangeShapeType="1"/>
              </p:cNvSpPr>
              <p:nvPr/>
            </p:nvSpPr>
            <p:spPr bwMode="auto">
              <a:xfrm>
                <a:off x="3442" y="3203"/>
                <a:ext cx="864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4" name="Text Box 30"/>
              <p:cNvSpPr txBox="1">
                <a:spLocks noChangeArrowheads="1"/>
              </p:cNvSpPr>
              <p:nvPr/>
            </p:nvSpPr>
            <p:spPr bwMode="auto">
              <a:xfrm>
                <a:off x="576" y="1084"/>
                <a:ext cx="1714" cy="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PONTOS / AMOSTRAS / OCORRÊNCIA</a:t>
                </a:r>
              </a:p>
            </p:txBody>
          </p:sp>
          <p:sp>
            <p:nvSpPr>
              <p:cNvPr id="482335" name="Text Box 31"/>
              <p:cNvSpPr txBox="1">
                <a:spLocks noChangeArrowheads="1"/>
              </p:cNvSpPr>
              <p:nvPr/>
            </p:nvSpPr>
            <p:spPr bwMode="auto">
              <a:xfrm>
                <a:off x="624" y="1852"/>
                <a:ext cx="1676" cy="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SUPERFÍCIE CONTÍNUA / MATRICIAL</a:t>
                </a:r>
              </a:p>
            </p:txBody>
          </p:sp>
          <p:sp>
            <p:nvSpPr>
              <p:cNvPr id="482336" name="Text Box 32"/>
              <p:cNvSpPr txBox="1">
                <a:spLocks noChangeArrowheads="1"/>
              </p:cNvSpPr>
              <p:nvPr/>
            </p:nvSpPr>
            <p:spPr bwMode="auto">
              <a:xfrm>
                <a:off x="624" y="2466"/>
                <a:ext cx="1687" cy="3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DADOS AGRUPADOS POR ÁREAS / POLÍGONOS</a:t>
                </a:r>
              </a:p>
            </p:txBody>
          </p:sp>
          <p:sp>
            <p:nvSpPr>
              <p:cNvPr id="482337" name="Text Box 33"/>
              <p:cNvSpPr txBox="1">
                <a:spLocks noChangeArrowheads="1"/>
              </p:cNvSpPr>
              <p:nvPr/>
            </p:nvSpPr>
            <p:spPr bwMode="auto">
              <a:xfrm>
                <a:off x="624" y="3178"/>
                <a:ext cx="1651" cy="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REDES / FLUXO</a:t>
                </a:r>
              </a:p>
            </p:txBody>
          </p:sp>
          <p:sp>
            <p:nvSpPr>
              <p:cNvPr id="482338" name="Oval 34"/>
              <p:cNvSpPr>
                <a:spLocks noChangeArrowheads="1"/>
              </p:cNvSpPr>
              <p:nvPr/>
            </p:nvSpPr>
            <p:spPr bwMode="auto">
              <a:xfrm>
                <a:off x="3298" y="3154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9" name="Text Box 35"/>
              <p:cNvSpPr txBox="1">
                <a:spLocks noChangeArrowheads="1"/>
              </p:cNvSpPr>
              <p:nvPr/>
            </p:nvSpPr>
            <p:spPr bwMode="auto">
              <a:xfrm>
                <a:off x="2772" y="920"/>
                <a:ext cx="358" cy="1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0" name="Text Box 36"/>
              <p:cNvSpPr txBox="1">
                <a:spLocks noChangeArrowheads="1"/>
              </p:cNvSpPr>
              <p:nvPr/>
            </p:nvSpPr>
            <p:spPr bwMode="auto">
              <a:xfrm>
                <a:off x="3498" y="827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1" name="Text Box 37"/>
              <p:cNvSpPr txBox="1">
                <a:spLocks noChangeArrowheads="1"/>
              </p:cNvSpPr>
              <p:nvPr/>
            </p:nvSpPr>
            <p:spPr bwMode="auto">
              <a:xfrm>
                <a:off x="4075" y="874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2" name="Text Box 38"/>
              <p:cNvSpPr txBox="1">
                <a:spLocks noChangeArrowheads="1"/>
              </p:cNvSpPr>
              <p:nvPr/>
            </p:nvSpPr>
            <p:spPr bwMode="auto">
              <a:xfrm>
                <a:off x="4362" y="1114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3" name="Text Box 39"/>
              <p:cNvSpPr txBox="1">
                <a:spLocks noChangeArrowheads="1"/>
              </p:cNvSpPr>
              <p:nvPr/>
            </p:nvSpPr>
            <p:spPr bwMode="auto">
              <a:xfrm>
                <a:off x="4698" y="778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4" name="Freeform 40"/>
              <p:cNvSpPr>
                <a:spLocks/>
              </p:cNvSpPr>
              <p:nvPr/>
            </p:nvSpPr>
            <p:spPr bwMode="auto">
              <a:xfrm>
                <a:off x="3171" y="2386"/>
                <a:ext cx="421" cy="192"/>
              </a:xfrm>
              <a:custGeom>
                <a:avLst/>
                <a:gdLst/>
                <a:ahLst/>
                <a:cxnLst>
                  <a:cxn ang="0">
                    <a:pos x="82" y="74"/>
                  </a:cxn>
                  <a:cxn ang="0">
                    <a:pos x="133" y="48"/>
                  </a:cxn>
                  <a:cxn ang="0">
                    <a:pos x="178" y="26"/>
                  </a:cxn>
                  <a:cxn ang="0">
                    <a:pos x="210" y="45"/>
                  </a:cxn>
                  <a:cxn ang="0">
                    <a:pos x="236" y="38"/>
                  </a:cxn>
                  <a:cxn ang="0">
                    <a:pos x="255" y="26"/>
                  </a:cxn>
                  <a:cxn ang="0">
                    <a:pos x="261" y="16"/>
                  </a:cxn>
                  <a:cxn ang="0">
                    <a:pos x="281" y="22"/>
                  </a:cxn>
                  <a:cxn ang="0">
                    <a:pos x="345" y="0"/>
                  </a:cxn>
                  <a:cxn ang="0">
                    <a:pos x="386" y="22"/>
                  </a:cxn>
                  <a:cxn ang="0">
                    <a:pos x="386" y="42"/>
                  </a:cxn>
                  <a:cxn ang="0">
                    <a:pos x="402" y="64"/>
                  </a:cxn>
                  <a:cxn ang="0">
                    <a:pos x="421" y="115"/>
                  </a:cxn>
                  <a:cxn ang="0">
                    <a:pos x="370" y="134"/>
                  </a:cxn>
                  <a:cxn ang="0">
                    <a:pos x="329" y="157"/>
                  </a:cxn>
                  <a:cxn ang="0">
                    <a:pos x="287" y="144"/>
                  </a:cxn>
                  <a:cxn ang="0">
                    <a:pos x="226" y="173"/>
                  </a:cxn>
                  <a:cxn ang="0">
                    <a:pos x="197" y="192"/>
                  </a:cxn>
                  <a:cxn ang="0">
                    <a:pos x="210" y="163"/>
                  </a:cxn>
                  <a:cxn ang="0">
                    <a:pos x="149" y="150"/>
                  </a:cxn>
                  <a:cxn ang="0">
                    <a:pos x="153" y="131"/>
                  </a:cxn>
                  <a:cxn ang="0">
                    <a:pos x="130" y="134"/>
                  </a:cxn>
                  <a:cxn ang="0">
                    <a:pos x="12" y="157"/>
                  </a:cxn>
                  <a:cxn ang="0">
                    <a:pos x="12" y="118"/>
                  </a:cxn>
                  <a:cxn ang="0">
                    <a:pos x="9" y="80"/>
                  </a:cxn>
                  <a:cxn ang="0">
                    <a:pos x="47" y="83"/>
                  </a:cxn>
                  <a:cxn ang="0">
                    <a:pos x="57" y="86"/>
                  </a:cxn>
                  <a:cxn ang="0">
                    <a:pos x="82" y="64"/>
                  </a:cxn>
                  <a:cxn ang="0">
                    <a:pos x="105" y="70"/>
                  </a:cxn>
                </a:cxnLst>
                <a:rect l="0" t="0" r="r" b="b"/>
                <a:pathLst>
                  <a:path w="421" h="192">
                    <a:moveTo>
                      <a:pt x="82" y="74"/>
                    </a:moveTo>
                    <a:cubicBezTo>
                      <a:pt x="103" y="69"/>
                      <a:pt x="114" y="54"/>
                      <a:pt x="133" y="48"/>
                    </a:cubicBezTo>
                    <a:cubicBezTo>
                      <a:pt x="146" y="37"/>
                      <a:pt x="162" y="31"/>
                      <a:pt x="178" y="26"/>
                    </a:cubicBezTo>
                    <a:cubicBezTo>
                      <a:pt x="203" y="30"/>
                      <a:pt x="193" y="32"/>
                      <a:pt x="210" y="45"/>
                    </a:cubicBezTo>
                    <a:cubicBezTo>
                      <a:pt x="213" y="44"/>
                      <a:pt x="232" y="42"/>
                      <a:pt x="236" y="38"/>
                    </a:cubicBezTo>
                    <a:cubicBezTo>
                      <a:pt x="252" y="22"/>
                      <a:pt x="216" y="33"/>
                      <a:pt x="255" y="26"/>
                    </a:cubicBezTo>
                    <a:cubicBezTo>
                      <a:pt x="257" y="23"/>
                      <a:pt x="257" y="17"/>
                      <a:pt x="261" y="16"/>
                    </a:cubicBezTo>
                    <a:cubicBezTo>
                      <a:pt x="268" y="15"/>
                      <a:pt x="281" y="22"/>
                      <a:pt x="281" y="22"/>
                    </a:cubicBezTo>
                    <a:cubicBezTo>
                      <a:pt x="299" y="9"/>
                      <a:pt x="323" y="6"/>
                      <a:pt x="345" y="0"/>
                    </a:cubicBezTo>
                    <a:cubicBezTo>
                      <a:pt x="355" y="17"/>
                      <a:pt x="367" y="19"/>
                      <a:pt x="386" y="22"/>
                    </a:cubicBezTo>
                    <a:cubicBezTo>
                      <a:pt x="376" y="34"/>
                      <a:pt x="366" y="36"/>
                      <a:pt x="386" y="42"/>
                    </a:cubicBezTo>
                    <a:cubicBezTo>
                      <a:pt x="390" y="54"/>
                      <a:pt x="390" y="60"/>
                      <a:pt x="402" y="64"/>
                    </a:cubicBezTo>
                    <a:cubicBezTo>
                      <a:pt x="398" y="96"/>
                      <a:pt x="382" y="102"/>
                      <a:pt x="421" y="115"/>
                    </a:cubicBezTo>
                    <a:cubicBezTo>
                      <a:pt x="414" y="146"/>
                      <a:pt x="405" y="138"/>
                      <a:pt x="370" y="134"/>
                    </a:cubicBezTo>
                    <a:cubicBezTo>
                      <a:pt x="346" y="128"/>
                      <a:pt x="343" y="141"/>
                      <a:pt x="329" y="157"/>
                    </a:cubicBezTo>
                    <a:cubicBezTo>
                      <a:pt x="299" y="154"/>
                      <a:pt x="308" y="150"/>
                      <a:pt x="287" y="144"/>
                    </a:cubicBezTo>
                    <a:cubicBezTo>
                      <a:pt x="265" y="151"/>
                      <a:pt x="247" y="167"/>
                      <a:pt x="226" y="173"/>
                    </a:cubicBezTo>
                    <a:cubicBezTo>
                      <a:pt x="207" y="192"/>
                      <a:pt x="217" y="187"/>
                      <a:pt x="197" y="192"/>
                    </a:cubicBezTo>
                    <a:cubicBezTo>
                      <a:pt x="179" y="186"/>
                      <a:pt x="202" y="174"/>
                      <a:pt x="210" y="163"/>
                    </a:cubicBezTo>
                    <a:cubicBezTo>
                      <a:pt x="185" y="161"/>
                      <a:pt x="168" y="164"/>
                      <a:pt x="149" y="150"/>
                    </a:cubicBezTo>
                    <a:cubicBezTo>
                      <a:pt x="150" y="144"/>
                      <a:pt x="158" y="135"/>
                      <a:pt x="153" y="131"/>
                    </a:cubicBezTo>
                    <a:cubicBezTo>
                      <a:pt x="147" y="126"/>
                      <a:pt x="138" y="133"/>
                      <a:pt x="130" y="134"/>
                    </a:cubicBezTo>
                    <a:cubicBezTo>
                      <a:pt x="91" y="141"/>
                      <a:pt x="51" y="150"/>
                      <a:pt x="12" y="157"/>
                    </a:cubicBezTo>
                    <a:cubicBezTo>
                      <a:pt x="0" y="145"/>
                      <a:pt x="8" y="133"/>
                      <a:pt x="12" y="118"/>
                    </a:cubicBezTo>
                    <a:cubicBezTo>
                      <a:pt x="6" y="101"/>
                      <a:pt x="5" y="100"/>
                      <a:pt x="9" y="80"/>
                    </a:cubicBezTo>
                    <a:cubicBezTo>
                      <a:pt x="22" y="81"/>
                      <a:pt x="34" y="81"/>
                      <a:pt x="47" y="83"/>
                    </a:cubicBezTo>
                    <a:cubicBezTo>
                      <a:pt x="50" y="83"/>
                      <a:pt x="54" y="87"/>
                      <a:pt x="57" y="86"/>
                    </a:cubicBezTo>
                    <a:cubicBezTo>
                      <a:pt x="68" y="82"/>
                      <a:pt x="69" y="68"/>
                      <a:pt x="82" y="64"/>
                    </a:cubicBezTo>
                    <a:cubicBezTo>
                      <a:pt x="86" y="67"/>
                      <a:pt x="105" y="89"/>
                      <a:pt x="105" y="70"/>
                    </a:cubicBezTo>
                  </a:path>
                </a:pathLst>
              </a:custGeom>
              <a:solidFill>
                <a:srgbClr val="00FFFF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5" name="Freeform 41"/>
              <p:cNvSpPr>
                <a:spLocks/>
              </p:cNvSpPr>
              <p:nvPr/>
            </p:nvSpPr>
            <p:spPr bwMode="auto">
              <a:xfrm>
                <a:off x="3525" y="2338"/>
                <a:ext cx="418" cy="244"/>
              </a:xfrm>
              <a:custGeom>
                <a:avLst/>
                <a:gdLst/>
                <a:ahLst/>
                <a:cxnLst>
                  <a:cxn ang="0">
                    <a:pos x="7" y="61"/>
                  </a:cxn>
                  <a:cxn ang="0">
                    <a:pos x="29" y="38"/>
                  </a:cxn>
                  <a:cxn ang="0">
                    <a:pos x="77" y="42"/>
                  </a:cxn>
                  <a:cxn ang="0">
                    <a:pos x="103" y="22"/>
                  </a:cxn>
                  <a:cxn ang="0">
                    <a:pos x="183" y="16"/>
                  </a:cxn>
                  <a:cxn ang="0">
                    <a:pos x="221" y="6"/>
                  </a:cxn>
                  <a:cxn ang="0">
                    <a:pos x="247" y="19"/>
                  </a:cxn>
                  <a:cxn ang="0">
                    <a:pos x="387" y="0"/>
                  </a:cxn>
                  <a:cxn ang="0">
                    <a:pos x="407" y="19"/>
                  </a:cxn>
                  <a:cxn ang="0">
                    <a:pos x="384" y="42"/>
                  </a:cxn>
                  <a:cxn ang="0">
                    <a:pos x="266" y="70"/>
                  </a:cxn>
                  <a:cxn ang="0">
                    <a:pos x="253" y="102"/>
                  </a:cxn>
                  <a:cxn ang="0">
                    <a:pos x="195" y="131"/>
                  </a:cxn>
                  <a:cxn ang="0">
                    <a:pos x="189" y="154"/>
                  </a:cxn>
                  <a:cxn ang="0">
                    <a:pos x="154" y="186"/>
                  </a:cxn>
                  <a:cxn ang="0">
                    <a:pos x="87" y="237"/>
                  </a:cxn>
                  <a:cxn ang="0">
                    <a:pos x="19" y="234"/>
                  </a:cxn>
                  <a:cxn ang="0">
                    <a:pos x="0" y="214"/>
                  </a:cxn>
                  <a:cxn ang="0">
                    <a:pos x="67" y="186"/>
                  </a:cxn>
                  <a:cxn ang="0">
                    <a:pos x="61" y="166"/>
                  </a:cxn>
                  <a:cxn ang="0">
                    <a:pos x="35" y="122"/>
                  </a:cxn>
                  <a:cxn ang="0">
                    <a:pos x="29" y="93"/>
                  </a:cxn>
                  <a:cxn ang="0">
                    <a:pos x="19" y="77"/>
                  </a:cxn>
                  <a:cxn ang="0">
                    <a:pos x="7" y="61"/>
                  </a:cxn>
                </a:cxnLst>
                <a:rect l="0" t="0" r="r" b="b"/>
                <a:pathLst>
                  <a:path w="418" h="244">
                    <a:moveTo>
                      <a:pt x="7" y="61"/>
                    </a:moveTo>
                    <a:cubicBezTo>
                      <a:pt x="17" y="53"/>
                      <a:pt x="23" y="49"/>
                      <a:pt x="29" y="38"/>
                    </a:cubicBezTo>
                    <a:cubicBezTo>
                      <a:pt x="49" y="46"/>
                      <a:pt x="51" y="45"/>
                      <a:pt x="77" y="42"/>
                    </a:cubicBezTo>
                    <a:cubicBezTo>
                      <a:pt x="99" y="27"/>
                      <a:pt x="91" y="34"/>
                      <a:pt x="103" y="22"/>
                    </a:cubicBezTo>
                    <a:cubicBezTo>
                      <a:pt x="131" y="26"/>
                      <a:pt x="156" y="24"/>
                      <a:pt x="183" y="16"/>
                    </a:cubicBezTo>
                    <a:cubicBezTo>
                      <a:pt x="201" y="4"/>
                      <a:pt x="194" y="2"/>
                      <a:pt x="221" y="6"/>
                    </a:cubicBezTo>
                    <a:cubicBezTo>
                      <a:pt x="227" y="13"/>
                      <a:pt x="247" y="19"/>
                      <a:pt x="247" y="19"/>
                    </a:cubicBezTo>
                    <a:cubicBezTo>
                      <a:pt x="332" y="16"/>
                      <a:pt x="330" y="19"/>
                      <a:pt x="387" y="0"/>
                    </a:cubicBezTo>
                    <a:cubicBezTo>
                      <a:pt x="397" y="9"/>
                      <a:pt x="393" y="15"/>
                      <a:pt x="407" y="19"/>
                    </a:cubicBezTo>
                    <a:cubicBezTo>
                      <a:pt x="418" y="31"/>
                      <a:pt x="396" y="38"/>
                      <a:pt x="384" y="42"/>
                    </a:cubicBezTo>
                    <a:cubicBezTo>
                      <a:pt x="344" y="56"/>
                      <a:pt x="309" y="63"/>
                      <a:pt x="266" y="70"/>
                    </a:cubicBezTo>
                    <a:cubicBezTo>
                      <a:pt x="243" y="86"/>
                      <a:pt x="270" y="85"/>
                      <a:pt x="253" y="102"/>
                    </a:cubicBezTo>
                    <a:cubicBezTo>
                      <a:pt x="239" y="116"/>
                      <a:pt x="212" y="121"/>
                      <a:pt x="195" y="131"/>
                    </a:cubicBezTo>
                    <a:cubicBezTo>
                      <a:pt x="193" y="139"/>
                      <a:pt x="194" y="148"/>
                      <a:pt x="189" y="154"/>
                    </a:cubicBezTo>
                    <a:cubicBezTo>
                      <a:pt x="181" y="165"/>
                      <a:pt x="163" y="175"/>
                      <a:pt x="154" y="186"/>
                    </a:cubicBezTo>
                    <a:cubicBezTo>
                      <a:pt x="136" y="240"/>
                      <a:pt x="160" y="232"/>
                      <a:pt x="87" y="237"/>
                    </a:cubicBezTo>
                    <a:cubicBezTo>
                      <a:pt x="65" y="244"/>
                      <a:pt x="41" y="237"/>
                      <a:pt x="19" y="234"/>
                    </a:cubicBezTo>
                    <a:cubicBezTo>
                      <a:pt x="7" y="229"/>
                      <a:pt x="4" y="227"/>
                      <a:pt x="0" y="214"/>
                    </a:cubicBezTo>
                    <a:cubicBezTo>
                      <a:pt x="9" y="177"/>
                      <a:pt x="23" y="189"/>
                      <a:pt x="67" y="186"/>
                    </a:cubicBezTo>
                    <a:cubicBezTo>
                      <a:pt x="78" y="175"/>
                      <a:pt x="74" y="171"/>
                      <a:pt x="61" y="166"/>
                    </a:cubicBezTo>
                    <a:cubicBezTo>
                      <a:pt x="45" y="152"/>
                      <a:pt x="50" y="136"/>
                      <a:pt x="35" y="122"/>
                    </a:cubicBezTo>
                    <a:cubicBezTo>
                      <a:pt x="32" y="113"/>
                      <a:pt x="32" y="102"/>
                      <a:pt x="29" y="93"/>
                    </a:cubicBezTo>
                    <a:cubicBezTo>
                      <a:pt x="27" y="87"/>
                      <a:pt x="22" y="83"/>
                      <a:pt x="19" y="77"/>
                    </a:cubicBezTo>
                    <a:cubicBezTo>
                      <a:pt x="25" y="59"/>
                      <a:pt x="27" y="65"/>
                      <a:pt x="7" y="6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6" name="Freeform 42"/>
              <p:cNvSpPr>
                <a:spLocks/>
              </p:cNvSpPr>
              <p:nvPr/>
            </p:nvSpPr>
            <p:spPr bwMode="auto">
              <a:xfrm>
                <a:off x="2938" y="2511"/>
                <a:ext cx="634" cy="172"/>
              </a:xfrm>
              <a:custGeom>
                <a:avLst/>
                <a:gdLst/>
                <a:ahLst/>
                <a:cxnLst>
                  <a:cxn ang="0">
                    <a:pos x="274" y="29"/>
                  </a:cxn>
                  <a:cxn ang="0">
                    <a:pos x="379" y="0"/>
                  </a:cxn>
                  <a:cxn ang="0">
                    <a:pos x="408" y="16"/>
                  </a:cxn>
                  <a:cxn ang="0">
                    <a:pos x="443" y="41"/>
                  </a:cxn>
                  <a:cxn ang="0">
                    <a:pos x="517" y="19"/>
                  </a:cxn>
                  <a:cxn ang="0">
                    <a:pos x="574" y="16"/>
                  </a:cxn>
                  <a:cxn ang="0">
                    <a:pos x="606" y="9"/>
                  </a:cxn>
                  <a:cxn ang="0">
                    <a:pos x="594" y="54"/>
                  </a:cxn>
                  <a:cxn ang="0">
                    <a:pos x="622" y="105"/>
                  </a:cxn>
                  <a:cxn ang="0">
                    <a:pos x="555" y="169"/>
                  </a:cxn>
                  <a:cxn ang="0">
                    <a:pos x="421" y="166"/>
                  </a:cxn>
                  <a:cxn ang="0">
                    <a:pos x="418" y="150"/>
                  </a:cxn>
                  <a:cxn ang="0">
                    <a:pos x="411" y="141"/>
                  </a:cxn>
                  <a:cxn ang="0">
                    <a:pos x="402" y="134"/>
                  </a:cxn>
                  <a:cxn ang="0">
                    <a:pos x="293" y="153"/>
                  </a:cxn>
                  <a:cxn ang="0">
                    <a:pos x="264" y="128"/>
                  </a:cxn>
                  <a:cxn ang="0">
                    <a:pos x="120" y="147"/>
                  </a:cxn>
                  <a:cxn ang="0">
                    <a:pos x="66" y="163"/>
                  </a:cxn>
                  <a:cxn ang="0">
                    <a:pos x="59" y="144"/>
                  </a:cxn>
                  <a:cxn ang="0">
                    <a:pos x="66" y="134"/>
                  </a:cxn>
                  <a:cxn ang="0">
                    <a:pos x="75" y="125"/>
                  </a:cxn>
                  <a:cxn ang="0">
                    <a:pos x="59" y="134"/>
                  </a:cxn>
                  <a:cxn ang="0">
                    <a:pos x="46" y="137"/>
                  </a:cxn>
                  <a:cxn ang="0">
                    <a:pos x="75" y="115"/>
                  </a:cxn>
                  <a:cxn ang="0">
                    <a:pos x="107" y="102"/>
                  </a:cxn>
                  <a:cxn ang="0">
                    <a:pos x="130" y="38"/>
                  </a:cxn>
                  <a:cxn ang="0">
                    <a:pos x="149" y="41"/>
                  </a:cxn>
                  <a:cxn ang="0">
                    <a:pos x="158" y="45"/>
                  </a:cxn>
                  <a:cxn ang="0">
                    <a:pos x="184" y="9"/>
                  </a:cxn>
                  <a:cxn ang="0">
                    <a:pos x="210" y="35"/>
                  </a:cxn>
                  <a:cxn ang="0">
                    <a:pos x="219" y="32"/>
                  </a:cxn>
                  <a:cxn ang="0">
                    <a:pos x="229" y="25"/>
                  </a:cxn>
                  <a:cxn ang="0">
                    <a:pos x="248" y="19"/>
                  </a:cxn>
                  <a:cxn ang="0">
                    <a:pos x="309" y="19"/>
                  </a:cxn>
                </a:cxnLst>
                <a:rect l="0" t="0" r="r" b="b"/>
                <a:pathLst>
                  <a:path w="634" h="172">
                    <a:moveTo>
                      <a:pt x="274" y="29"/>
                    </a:moveTo>
                    <a:cubicBezTo>
                      <a:pt x="311" y="24"/>
                      <a:pt x="342" y="9"/>
                      <a:pt x="379" y="0"/>
                    </a:cubicBezTo>
                    <a:cubicBezTo>
                      <a:pt x="395" y="4"/>
                      <a:pt x="393" y="12"/>
                      <a:pt x="408" y="16"/>
                    </a:cubicBezTo>
                    <a:cubicBezTo>
                      <a:pt x="421" y="35"/>
                      <a:pt x="419" y="36"/>
                      <a:pt x="443" y="41"/>
                    </a:cubicBezTo>
                    <a:cubicBezTo>
                      <a:pt x="475" y="54"/>
                      <a:pt x="490" y="23"/>
                      <a:pt x="517" y="19"/>
                    </a:cubicBezTo>
                    <a:cubicBezTo>
                      <a:pt x="536" y="16"/>
                      <a:pt x="555" y="17"/>
                      <a:pt x="574" y="16"/>
                    </a:cubicBezTo>
                    <a:cubicBezTo>
                      <a:pt x="586" y="4"/>
                      <a:pt x="589" y="6"/>
                      <a:pt x="606" y="9"/>
                    </a:cubicBezTo>
                    <a:cubicBezTo>
                      <a:pt x="620" y="23"/>
                      <a:pt x="599" y="38"/>
                      <a:pt x="594" y="54"/>
                    </a:cubicBezTo>
                    <a:cubicBezTo>
                      <a:pt x="597" y="78"/>
                      <a:pt x="597" y="97"/>
                      <a:pt x="622" y="105"/>
                    </a:cubicBezTo>
                    <a:cubicBezTo>
                      <a:pt x="634" y="143"/>
                      <a:pt x="586" y="162"/>
                      <a:pt x="555" y="169"/>
                    </a:cubicBezTo>
                    <a:cubicBezTo>
                      <a:pt x="510" y="168"/>
                      <a:pt x="465" y="172"/>
                      <a:pt x="421" y="166"/>
                    </a:cubicBezTo>
                    <a:cubicBezTo>
                      <a:pt x="416" y="165"/>
                      <a:pt x="420" y="155"/>
                      <a:pt x="418" y="150"/>
                    </a:cubicBezTo>
                    <a:cubicBezTo>
                      <a:pt x="417" y="146"/>
                      <a:pt x="414" y="144"/>
                      <a:pt x="411" y="141"/>
                    </a:cubicBezTo>
                    <a:cubicBezTo>
                      <a:pt x="408" y="138"/>
                      <a:pt x="405" y="136"/>
                      <a:pt x="402" y="134"/>
                    </a:cubicBezTo>
                    <a:cubicBezTo>
                      <a:pt x="362" y="137"/>
                      <a:pt x="332" y="149"/>
                      <a:pt x="293" y="153"/>
                    </a:cubicBezTo>
                    <a:cubicBezTo>
                      <a:pt x="265" y="149"/>
                      <a:pt x="269" y="152"/>
                      <a:pt x="264" y="128"/>
                    </a:cubicBezTo>
                    <a:cubicBezTo>
                      <a:pt x="214" y="140"/>
                      <a:pt x="173" y="145"/>
                      <a:pt x="120" y="147"/>
                    </a:cubicBezTo>
                    <a:cubicBezTo>
                      <a:pt x="102" y="158"/>
                      <a:pt x="86" y="160"/>
                      <a:pt x="66" y="163"/>
                    </a:cubicBezTo>
                    <a:cubicBezTo>
                      <a:pt x="53" y="159"/>
                      <a:pt x="52" y="162"/>
                      <a:pt x="59" y="144"/>
                    </a:cubicBezTo>
                    <a:cubicBezTo>
                      <a:pt x="60" y="140"/>
                      <a:pt x="63" y="137"/>
                      <a:pt x="66" y="134"/>
                    </a:cubicBezTo>
                    <a:cubicBezTo>
                      <a:pt x="69" y="131"/>
                      <a:pt x="79" y="125"/>
                      <a:pt x="75" y="125"/>
                    </a:cubicBezTo>
                    <a:cubicBezTo>
                      <a:pt x="69" y="125"/>
                      <a:pt x="65" y="132"/>
                      <a:pt x="59" y="134"/>
                    </a:cubicBezTo>
                    <a:cubicBezTo>
                      <a:pt x="55" y="136"/>
                      <a:pt x="50" y="136"/>
                      <a:pt x="46" y="137"/>
                    </a:cubicBezTo>
                    <a:cubicBezTo>
                      <a:pt x="0" y="128"/>
                      <a:pt x="71" y="116"/>
                      <a:pt x="75" y="115"/>
                    </a:cubicBezTo>
                    <a:cubicBezTo>
                      <a:pt x="85" y="107"/>
                      <a:pt x="95" y="106"/>
                      <a:pt x="107" y="102"/>
                    </a:cubicBezTo>
                    <a:cubicBezTo>
                      <a:pt x="112" y="77"/>
                      <a:pt x="112" y="56"/>
                      <a:pt x="130" y="38"/>
                    </a:cubicBezTo>
                    <a:cubicBezTo>
                      <a:pt x="136" y="39"/>
                      <a:pt x="143" y="39"/>
                      <a:pt x="149" y="41"/>
                    </a:cubicBezTo>
                    <a:cubicBezTo>
                      <a:pt x="152" y="42"/>
                      <a:pt x="155" y="46"/>
                      <a:pt x="158" y="45"/>
                    </a:cubicBezTo>
                    <a:cubicBezTo>
                      <a:pt x="166" y="41"/>
                      <a:pt x="166" y="16"/>
                      <a:pt x="184" y="9"/>
                    </a:cubicBezTo>
                    <a:cubicBezTo>
                      <a:pt x="204" y="14"/>
                      <a:pt x="204" y="16"/>
                      <a:pt x="210" y="35"/>
                    </a:cubicBezTo>
                    <a:cubicBezTo>
                      <a:pt x="213" y="34"/>
                      <a:pt x="216" y="33"/>
                      <a:pt x="219" y="32"/>
                    </a:cubicBezTo>
                    <a:cubicBezTo>
                      <a:pt x="223" y="30"/>
                      <a:pt x="225" y="27"/>
                      <a:pt x="229" y="25"/>
                    </a:cubicBezTo>
                    <a:cubicBezTo>
                      <a:pt x="235" y="22"/>
                      <a:pt x="248" y="19"/>
                      <a:pt x="248" y="19"/>
                    </a:cubicBezTo>
                    <a:cubicBezTo>
                      <a:pt x="262" y="21"/>
                      <a:pt x="297" y="31"/>
                      <a:pt x="309" y="19"/>
                    </a:cubicBezTo>
                  </a:path>
                </a:pathLst>
              </a:custGeom>
              <a:solidFill>
                <a:srgbClr val="33CCCC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7" name="Freeform 43"/>
              <p:cNvSpPr>
                <a:spLocks/>
              </p:cNvSpPr>
              <p:nvPr/>
            </p:nvSpPr>
            <p:spPr bwMode="auto">
              <a:xfrm>
                <a:off x="3507" y="2495"/>
                <a:ext cx="511" cy="240"/>
              </a:xfrm>
              <a:custGeom>
                <a:avLst/>
                <a:gdLst/>
                <a:ahLst/>
                <a:cxnLst>
                  <a:cxn ang="0">
                    <a:pos x="15" y="80"/>
                  </a:cxn>
                  <a:cxn ang="0">
                    <a:pos x="57" y="77"/>
                  </a:cxn>
                  <a:cxn ang="0">
                    <a:pos x="149" y="67"/>
                  </a:cxn>
                  <a:cxn ang="0">
                    <a:pos x="178" y="29"/>
                  </a:cxn>
                  <a:cxn ang="0">
                    <a:pos x="204" y="16"/>
                  </a:cxn>
                  <a:cxn ang="0">
                    <a:pos x="268" y="29"/>
                  </a:cxn>
                  <a:cxn ang="0">
                    <a:pos x="300" y="32"/>
                  </a:cxn>
                  <a:cxn ang="0">
                    <a:pos x="354" y="61"/>
                  </a:cxn>
                  <a:cxn ang="0">
                    <a:pos x="389" y="73"/>
                  </a:cxn>
                  <a:cxn ang="0">
                    <a:pos x="412" y="70"/>
                  </a:cxn>
                  <a:cxn ang="0">
                    <a:pos x="444" y="45"/>
                  </a:cxn>
                  <a:cxn ang="0">
                    <a:pos x="479" y="64"/>
                  </a:cxn>
                  <a:cxn ang="0">
                    <a:pos x="511" y="73"/>
                  </a:cxn>
                  <a:cxn ang="0">
                    <a:pos x="405" y="105"/>
                  </a:cxn>
                  <a:cxn ang="0">
                    <a:pos x="351" y="134"/>
                  </a:cxn>
                  <a:cxn ang="0">
                    <a:pos x="271" y="134"/>
                  </a:cxn>
                  <a:cxn ang="0">
                    <a:pos x="252" y="153"/>
                  </a:cxn>
                  <a:cxn ang="0">
                    <a:pos x="169" y="192"/>
                  </a:cxn>
                  <a:cxn ang="0">
                    <a:pos x="121" y="221"/>
                  </a:cxn>
                  <a:cxn ang="0">
                    <a:pos x="60" y="240"/>
                  </a:cxn>
                  <a:cxn ang="0">
                    <a:pos x="2" y="195"/>
                  </a:cxn>
                  <a:cxn ang="0">
                    <a:pos x="15" y="169"/>
                  </a:cxn>
                  <a:cxn ang="0">
                    <a:pos x="47" y="160"/>
                  </a:cxn>
                  <a:cxn ang="0">
                    <a:pos x="28" y="125"/>
                  </a:cxn>
                  <a:cxn ang="0">
                    <a:pos x="15" y="80"/>
                  </a:cxn>
                </a:cxnLst>
                <a:rect l="0" t="0" r="r" b="b"/>
                <a:pathLst>
                  <a:path w="511" h="240">
                    <a:moveTo>
                      <a:pt x="15" y="80"/>
                    </a:moveTo>
                    <a:cubicBezTo>
                      <a:pt x="28" y="65"/>
                      <a:pt x="40" y="72"/>
                      <a:pt x="57" y="77"/>
                    </a:cubicBezTo>
                    <a:cubicBezTo>
                      <a:pt x="88" y="74"/>
                      <a:pt x="118" y="70"/>
                      <a:pt x="149" y="67"/>
                    </a:cubicBezTo>
                    <a:cubicBezTo>
                      <a:pt x="163" y="55"/>
                      <a:pt x="169" y="44"/>
                      <a:pt x="178" y="29"/>
                    </a:cubicBezTo>
                    <a:cubicBezTo>
                      <a:pt x="183" y="21"/>
                      <a:pt x="204" y="16"/>
                      <a:pt x="204" y="16"/>
                    </a:cubicBezTo>
                    <a:cubicBezTo>
                      <a:pt x="218" y="0"/>
                      <a:pt x="250" y="26"/>
                      <a:pt x="268" y="29"/>
                    </a:cubicBezTo>
                    <a:cubicBezTo>
                      <a:pt x="279" y="31"/>
                      <a:pt x="289" y="31"/>
                      <a:pt x="300" y="32"/>
                    </a:cubicBezTo>
                    <a:cubicBezTo>
                      <a:pt x="320" y="38"/>
                      <a:pt x="336" y="50"/>
                      <a:pt x="354" y="61"/>
                    </a:cubicBezTo>
                    <a:cubicBezTo>
                      <a:pt x="365" y="67"/>
                      <a:pt x="389" y="73"/>
                      <a:pt x="389" y="73"/>
                    </a:cubicBezTo>
                    <a:cubicBezTo>
                      <a:pt x="397" y="72"/>
                      <a:pt x="405" y="73"/>
                      <a:pt x="412" y="70"/>
                    </a:cubicBezTo>
                    <a:cubicBezTo>
                      <a:pt x="420" y="67"/>
                      <a:pt x="425" y="51"/>
                      <a:pt x="444" y="45"/>
                    </a:cubicBezTo>
                    <a:cubicBezTo>
                      <a:pt x="473" y="50"/>
                      <a:pt x="460" y="54"/>
                      <a:pt x="479" y="64"/>
                    </a:cubicBezTo>
                    <a:cubicBezTo>
                      <a:pt x="489" y="69"/>
                      <a:pt x="511" y="73"/>
                      <a:pt x="511" y="73"/>
                    </a:cubicBezTo>
                    <a:cubicBezTo>
                      <a:pt x="500" y="109"/>
                      <a:pt x="432" y="103"/>
                      <a:pt x="405" y="105"/>
                    </a:cubicBezTo>
                    <a:cubicBezTo>
                      <a:pt x="384" y="117"/>
                      <a:pt x="377" y="130"/>
                      <a:pt x="351" y="134"/>
                    </a:cubicBezTo>
                    <a:cubicBezTo>
                      <a:pt x="324" y="130"/>
                      <a:pt x="300" y="126"/>
                      <a:pt x="271" y="134"/>
                    </a:cubicBezTo>
                    <a:cubicBezTo>
                      <a:pt x="262" y="136"/>
                      <a:pt x="252" y="153"/>
                      <a:pt x="252" y="153"/>
                    </a:cubicBezTo>
                    <a:cubicBezTo>
                      <a:pt x="242" y="187"/>
                      <a:pt x="198" y="190"/>
                      <a:pt x="169" y="192"/>
                    </a:cubicBezTo>
                    <a:cubicBezTo>
                      <a:pt x="141" y="196"/>
                      <a:pt x="142" y="199"/>
                      <a:pt x="121" y="221"/>
                    </a:cubicBezTo>
                    <a:cubicBezTo>
                      <a:pt x="110" y="233"/>
                      <a:pt x="75" y="235"/>
                      <a:pt x="60" y="240"/>
                    </a:cubicBezTo>
                    <a:cubicBezTo>
                      <a:pt x="21" y="236"/>
                      <a:pt x="13" y="232"/>
                      <a:pt x="2" y="195"/>
                    </a:cubicBezTo>
                    <a:cubicBezTo>
                      <a:pt x="5" y="179"/>
                      <a:pt x="0" y="175"/>
                      <a:pt x="15" y="169"/>
                    </a:cubicBezTo>
                    <a:cubicBezTo>
                      <a:pt x="25" y="165"/>
                      <a:pt x="47" y="160"/>
                      <a:pt x="47" y="160"/>
                    </a:cubicBezTo>
                    <a:cubicBezTo>
                      <a:pt x="41" y="140"/>
                      <a:pt x="39" y="141"/>
                      <a:pt x="28" y="125"/>
                    </a:cubicBezTo>
                    <a:cubicBezTo>
                      <a:pt x="21" y="102"/>
                      <a:pt x="48" y="62"/>
                      <a:pt x="15" y="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8" name="Freeform 44"/>
              <p:cNvSpPr>
                <a:spLocks/>
              </p:cNvSpPr>
              <p:nvPr/>
            </p:nvSpPr>
            <p:spPr bwMode="auto">
              <a:xfrm>
                <a:off x="3695" y="2341"/>
                <a:ext cx="533" cy="208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16" y="141"/>
                  </a:cxn>
                  <a:cxn ang="0">
                    <a:pos x="32" y="115"/>
                  </a:cxn>
                  <a:cxn ang="0">
                    <a:pos x="80" y="83"/>
                  </a:cxn>
                  <a:cxn ang="0">
                    <a:pos x="118" y="58"/>
                  </a:cxn>
                  <a:cxn ang="0">
                    <a:pos x="198" y="39"/>
                  </a:cxn>
                  <a:cxn ang="0">
                    <a:pos x="272" y="16"/>
                  </a:cxn>
                  <a:cxn ang="0">
                    <a:pos x="285" y="45"/>
                  </a:cxn>
                  <a:cxn ang="0">
                    <a:pos x="230" y="87"/>
                  </a:cxn>
                  <a:cxn ang="0">
                    <a:pos x="297" y="96"/>
                  </a:cxn>
                  <a:cxn ang="0">
                    <a:pos x="377" y="29"/>
                  </a:cxn>
                  <a:cxn ang="0">
                    <a:pos x="393" y="0"/>
                  </a:cxn>
                  <a:cxn ang="0">
                    <a:pos x="435" y="23"/>
                  </a:cxn>
                  <a:cxn ang="0">
                    <a:pos x="518" y="7"/>
                  </a:cxn>
                  <a:cxn ang="0">
                    <a:pos x="525" y="39"/>
                  </a:cxn>
                  <a:cxn ang="0">
                    <a:pos x="489" y="58"/>
                  </a:cxn>
                  <a:cxn ang="0">
                    <a:pos x="464" y="64"/>
                  </a:cxn>
                  <a:cxn ang="0">
                    <a:pos x="429" y="80"/>
                  </a:cxn>
                  <a:cxn ang="0">
                    <a:pos x="409" y="115"/>
                  </a:cxn>
                  <a:cxn ang="0">
                    <a:pos x="294" y="135"/>
                  </a:cxn>
                  <a:cxn ang="0">
                    <a:pos x="195" y="151"/>
                  </a:cxn>
                  <a:cxn ang="0">
                    <a:pos x="169" y="208"/>
                  </a:cxn>
                  <a:cxn ang="0">
                    <a:pos x="121" y="199"/>
                  </a:cxn>
                  <a:cxn ang="0">
                    <a:pos x="45" y="186"/>
                  </a:cxn>
                  <a:cxn ang="0">
                    <a:pos x="22" y="179"/>
                  </a:cxn>
                  <a:cxn ang="0">
                    <a:pos x="9" y="167"/>
                  </a:cxn>
                  <a:cxn ang="0">
                    <a:pos x="0" y="157"/>
                  </a:cxn>
                </a:cxnLst>
                <a:rect l="0" t="0" r="r" b="b"/>
                <a:pathLst>
                  <a:path w="533" h="208">
                    <a:moveTo>
                      <a:pt x="0" y="157"/>
                    </a:moveTo>
                    <a:cubicBezTo>
                      <a:pt x="5" y="151"/>
                      <a:pt x="11" y="147"/>
                      <a:pt x="16" y="141"/>
                    </a:cubicBezTo>
                    <a:cubicBezTo>
                      <a:pt x="23" y="132"/>
                      <a:pt x="22" y="122"/>
                      <a:pt x="32" y="115"/>
                    </a:cubicBezTo>
                    <a:cubicBezTo>
                      <a:pt x="49" y="103"/>
                      <a:pt x="65" y="98"/>
                      <a:pt x="80" y="83"/>
                    </a:cubicBezTo>
                    <a:cubicBezTo>
                      <a:pt x="86" y="64"/>
                      <a:pt x="101" y="64"/>
                      <a:pt x="118" y="58"/>
                    </a:cubicBezTo>
                    <a:cubicBezTo>
                      <a:pt x="137" y="39"/>
                      <a:pt x="175" y="41"/>
                      <a:pt x="198" y="39"/>
                    </a:cubicBezTo>
                    <a:cubicBezTo>
                      <a:pt x="222" y="29"/>
                      <a:pt x="247" y="23"/>
                      <a:pt x="272" y="16"/>
                    </a:cubicBezTo>
                    <a:cubicBezTo>
                      <a:pt x="290" y="19"/>
                      <a:pt x="299" y="16"/>
                      <a:pt x="285" y="45"/>
                    </a:cubicBezTo>
                    <a:cubicBezTo>
                      <a:pt x="277" y="62"/>
                      <a:pt x="243" y="74"/>
                      <a:pt x="230" y="87"/>
                    </a:cubicBezTo>
                    <a:cubicBezTo>
                      <a:pt x="257" y="103"/>
                      <a:pt x="258" y="99"/>
                      <a:pt x="297" y="96"/>
                    </a:cubicBezTo>
                    <a:cubicBezTo>
                      <a:pt x="344" y="85"/>
                      <a:pt x="322" y="38"/>
                      <a:pt x="377" y="29"/>
                    </a:cubicBezTo>
                    <a:cubicBezTo>
                      <a:pt x="384" y="19"/>
                      <a:pt x="387" y="10"/>
                      <a:pt x="393" y="0"/>
                    </a:cubicBezTo>
                    <a:cubicBezTo>
                      <a:pt x="433" y="4"/>
                      <a:pt x="414" y="2"/>
                      <a:pt x="435" y="23"/>
                    </a:cubicBezTo>
                    <a:cubicBezTo>
                      <a:pt x="476" y="20"/>
                      <a:pt x="486" y="18"/>
                      <a:pt x="518" y="7"/>
                    </a:cubicBezTo>
                    <a:cubicBezTo>
                      <a:pt x="527" y="15"/>
                      <a:pt x="533" y="27"/>
                      <a:pt x="525" y="39"/>
                    </a:cubicBezTo>
                    <a:cubicBezTo>
                      <a:pt x="520" y="46"/>
                      <a:pt x="496" y="55"/>
                      <a:pt x="489" y="58"/>
                    </a:cubicBezTo>
                    <a:cubicBezTo>
                      <a:pt x="481" y="61"/>
                      <a:pt x="464" y="64"/>
                      <a:pt x="464" y="64"/>
                    </a:cubicBezTo>
                    <a:cubicBezTo>
                      <a:pt x="452" y="70"/>
                      <a:pt x="441" y="76"/>
                      <a:pt x="429" y="80"/>
                    </a:cubicBezTo>
                    <a:cubicBezTo>
                      <a:pt x="417" y="92"/>
                      <a:pt x="418" y="101"/>
                      <a:pt x="409" y="115"/>
                    </a:cubicBezTo>
                    <a:cubicBezTo>
                      <a:pt x="397" y="134"/>
                      <a:pt x="312" y="133"/>
                      <a:pt x="294" y="135"/>
                    </a:cubicBezTo>
                    <a:cubicBezTo>
                      <a:pt x="249" y="150"/>
                      <a:pt x="280" y="146"/>
                      <a:pt x="195" y="151"/>
                    </a:cubicBezTo>
                    <a:cubicBezTo>
                      <a:pt x="205" y="189"/>
                      <a:pt x="207" y="197"/>
                      <a:pt x="169" y="208"/>
                    </a:cubicBezTo>
                    <a:cubicBezTo>
                      <a:pt x="152" y="206"/>
                      <a:pt x="137" y="204"/>
                      <a:pt x="121" y="199"/>
                    </a:cubicBezTo>
                    <a:cubicBezTo>
                      <a:pt x="102" y="184"/>
                      <a:pt x="67" y="188"/>
                      <a:pt x="45" y="186"/>
                    </a:cubicBezTo>
                    <a:cubicBezTo>
                      <a:pt x="42" y="185"/>
                      <a:pt x="25" y="182"/>
                      <a:pt x="22" y="179"/>
                    </a:cubicBezTo>
                    <a:cubicBezTo>
                      <a:pt x="6" y="163"/>
                      <a:pt x="35" y="175"/>
                      <a:pt x="9" y="167"/>
                    </a:cubicBezTo>
                    <a:cubicBezTo>
                      <a:pt x="2" y="159"/>
                      <a:pt x="5" y="162"/>
                      <a:pt x="0" y="157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9" name="Freeform 45"/>
              <p:cNvSpPr>
                <a:spLocks/>
              </p:cNvSpPr>
              <p:nvPr/>
            </p:nvSpPr>
            <p:spPr bwMode="auto">
              <a:xfrm>
                <a:off x="3864" y="2352"/>
                <a:ext cx="656" cy="268"/>
              </a:xfrm>
              <a:custGeom>
                <a:avLst/>
                <a:gdLst/>
                <a:ahLst/>
                <a:cxnLst>
                  <a:cxn ang="0">
                    <a:pos x="13" y="181"/>
                  </a:cxn>
                  <a:cxn ang="0">
                    <a:pos x="29" y="220"/>
                  </a:cxn>
                  <a:cxn ang="0">
                    <a:pos x="96" y="210"/>
                  </a:cxn>
                  <a:cxn ang="0">
                    <a:pos x="128" y="210"/>
                  </a:cxn>
                  <a:cxn ang="0">
                    <a:pos x="170" y="232"/>
                  </a:cxn>
                  <a:cxn ang="0">
                    <a:pos x="208" y="239"/>
                  </a:cxn>
                  <a:cxn ang="0">
                    <a:pos x="244" y="204"/>
                  </a:cxn>
                  <a:cxn ang="0">
                    <a:pos x="298" y="188"/>
                  </a:cxn>
                  <a:cxn ang="0">
                    <a:pos x="340" y="162"/>
                  </a:cxn>
                  <a:cxn ang="0">
                    <a:pos x="381" y="124"/>
                  </a:cxn>
                  <a:cxn ang="0">
                    <a:pos x="397" y="146"/>
                  </a:cxn>
                  <a:cxn ang="0">
                    <a:pos x="410" y="165"/>
                  </a:cxn>
                  <a:cxn ang="0">
                    <a:pos x="420" y="204"/>
                  </a:cxn>
                  <a:cxn ang="0">
                    <a:pos x="452" y="268"/>
                  </a:cxn>
                  <a:cxn ang="0">
                    <a:pos x="506" y="264"/>
                  </a:cxn>
                  <a:cxn ang="0">
                    <a:pos x="548" y="220"/>
                  </a:cxn>
                  <a:cxn ang="0">
                    <a:pos x="608" y="207"/>
                  </a:cxn>
                  <a:cxn ang="0">
                    <a:pos x="644" y="178"/>
                  </a:cxn>
                  <a:cxn ang="0">
                    <a:pos x="656" y="146"/>
                  </a:cxn>
                  <a:cxn ang="0">
                    <a:pos x="640" y="108"/>
                  </a:cxn>
                  <a:cxn ang="0">
                    <a:pos x="602" y="63"/>
                  </a:cxn>
                  <a:cxn ang="0">
                    <a:pos x="528" y="56"/>
                  </a:cxn>
                  <a:cxn ang="0">
                    <a:pos x="452" y="8"/>
                  </a:cxn>
                  <a:cxn ang="0">
                    <a:pos x="336" y="21"/>
                  </a:cxn>
                  <a:cxn ang="0">
                    <a:pos x="279" y="50"/>
                  </a:cxn>
                  <a:cxn ang="0">
                    <a:pos x="231" y="69"/>
                  </a:cxn>
                  <a:cxn ang="0">
                    <a:pos x="64" y="111"/>
                  </a:cxn>
                  <a:cxn ang="0">
                    <a:pos x="13" y="127"/>
                  </a:cxn>
                  <a:cxn ang="0">
                    <a:pos x="13" y="162"/>
                  </a:cxn>
                  <a:cxn ang="0">
                    <a:pos x="0" y="188"/>
                  </a:cxn>
                  <a:cxn ang="0">
                    <a:pos x="4" y="200"/>
                  </a:cxn>
                </a:cxnLst>
                <a:rect l="0" t="0" r="r" b="b"/>
                <a:pathLst>
                  <a:path w="656" h="268">
                    <a:moveTo>
                      <a:pt x="13" y="181"/>
                    </a:moveTo>
                    <a:cubicBezTo>
                      <a:pt x="6" y="205"/>
                      <a:pt x="5" y="209"/>
                      <a:pt x="29" y="220"/>
                    </a:cubicBezTo>
                    <a:cubicBezTo>
                      <a:pt x="60" y="217"/>
                      <a:pt x="72" y="218"/>
                      <a:pt x="96" y="210"/>
                    </a:cubicBezTo>
                    <a:cubicBezTo>
                      <a:pt x="107" y="201"/>
                      <a:pt x="115" y="206"/>
                      <a:pt x="128" y="210"/>
                    </a:cubicBezTo>
                    <a:cubicBezTo>
                      <a:pt x="138" y="236"/>
                      <a:pt x="129" y="228"/>
                      <a:pt x="170" y="232"/>
                    </a:cubicBezTo>
                    <a:cubicBezTo>
                      <a:pt x="183" y="239"/>
                      <a:pt x="193" y="244"/>
                      <a:pt x="208" y="239"/>
                    </a:cubicBezTo>
                    <a:cubicBezTo>
                      <a:pt x="224" y="223"/>
                      <a:pt x="219" y="210"/>
                      <a:pt x="244" y="204"/>
                    </a:cubicBezTo>
                    <a:cubicBezTo>
                      <a:pt x="260" y="192"/>
                      <a:pt x="278" y="191"/>
                      <a:pt x="298" y="188"/>
                    </a:cubicBezTo>
                    <a:cubicBezTo>
                      <a:pt x="322" y="181"/>
                      <a:pt x="323" y="177"/>
                      <a:pt x="340" y="162"/>
                    </a:cubicBezTo>
                    <a:cubicBezTo>
                      <a:pt x="345" y="139"/>
                      <a:pt x="360" y="131"/>
                      <a:pt x="381" y="124"/>
                    </a:cubicBezTo>
                    <a:cubicBezTo>
                      <a:pt x="397" y="129"/>
                      <a:pt x="390" y="133"/>
                      <a:pt x="397" y="146"/>
                    </a:cubicBezTo>
                    <a:cubicBezTo>
                      <a:pt x="401" y="153"/>
                      <a:pt x="410" y="165"/>
                      <a:pt x="410" y="165"/>
                    </a:cubicBezTo>
                    <a:cubicBezTo>
                      <a:pt x="417" y="195"/>
                      <a:pt x="413" y="182"/>
                      <a:pt x="420" y="204"/>
                    </a:cubicBezTo>
                    <a:cubicBezTo>
                      <a:pt x="423" y="239"/>
                      <a:pt x="422" y="252"/>
                      <a:pt x="452" y="268"/>
                    </a:cubicBezTo>
                    <a:cubicBezTo>
                      <a:pt x="470" y="267"/>
                      <a:pt x="488" y="267"/>
                      <a:pt x="506" y="264"/>
                    </a:cubicBezTo>
                    <a:cubicBezTo>
                      <a:pt x="530" y="260"/>
                      <a:pt x="530" y="230"/>
                      <a:pt x="548" y="220"/>
                    </a:cubicBezTo>
                    <a:cubicBezTo>
                      <a:pt x="566" y="211"/>
                      <a:pt x="589" y="213"/>
                      <a:pt x="608" y="207"/>
                    </a:cubicBezTo>
                    <a:cubicBezTo>
                      <a:pt x="638" y="185"/>
                      <a:pt x="626" y="196"/>
                      <a:pt x="644" y="178"/>
                    </a:cubicBezTo>
                    <a:cubicBezTo>
                      <a:pt x="647" y="167"/>
                      <a:pt x="653" y="157"/>
                      <a:pt x="656" y="146"/>
                    </a:cubicBezTo>
                    <a:cubicBezTo>
                      <a:pt x="653" y="127"/>
                      <a:pt x="654" y="121"/>
                      <a:pt x="640" y="108"/>
                    </a:cubicBezTo>
                    <a:cubicBezTo>
                      <a:pt x="634" y="83"/>
                      <a:pt x="626" y="71"/>
                      <a:pt x="602" y="63"/>
                    </a:cubicBezTo>
                    <a:cubicBezTo>
                      <a:pt x="577" y="65"/>
                      <a:pt x="550" y="71"/>
                      <a:pt x="528" y="56"/>
                    </a:cubicBezTo>
                    <a:cubicBezTo>
                      <a:pt x="509" y="18"/>
                      <a:pt x="493" y="16"/>
                      <a:pt x="452" y="8"/>
                    </a:cubicBezTo>
                    <a:cubicBezTo>
                      <a:pt x="447" y="8"/>
                      <a:pt x="361" y="0"/>
                      <a:pt x="336" y="21"/>
                    </a:cubicBezTo>
                    <a:cubicBezTo>
                      <a:pt x="329" y="46"/>
                      <a:pt x="300" y="44"/>
                      <a:pt x="279" y="50"/>
                    </a:cubicBezTo>
                    <a:cubicBezTo>
                      <a:pt x="262" y="54"/>
                      <a:pt x="247" y="64"/>
                      <a:pt x="231" y="69"/>
                    </a:cubicBezTo>
                    <a:cubicBezTo>
                      <a:pt x="167" y="114"/>
                      <a:pt x="154" y="108"/>
                      <a:pt x="64" y="111"/>
                    </a:cubicBezTo>
                    <a:cubicBezTo>
                      <a:pt x="47" y="116"/>
                      <a:pt x="30" y="122"/>
                      <a:pt x="13" y="127"/>
                    </a:cubicBezTo>
                    <a:cubicBezTo>
                      <a:pt x="4" y="140"/>
                      <a:pt x="9" y="148"/>
                      <a:pt x="13" y="162"/>
                    </a:cubicBezTo>
                    <a:cubicBezTo>
                      <a:pt x="6" y="184"/>
                      <a:pt x="12" y="176"/>
                      <a:pt x="0" y="188"/>
                    </a:cubicBezTo>
                    <a:cubicBezTo>
                      <a:pt x="9" y="195"/>
                      <a:pt x="8" y="191"/>
                      <a:pt x="4" y="200"/>
                    </a:cubicBez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50" name="Freeform 46"/>
              <p:cNvSpPr>
                <a:spLocks/>
              </p:cNvSpPr>
              <p:nvPr/>
            </p:nvSpPr>
            <p:spPr bwMode="auto">
              <a:xfrm>
                <a:off x="3721" y="2472"/>
                <a:ext cx="611" cy="256"/>
              </a:xfrm>
              <a:custGeom>
                <a:avLst/>
                <a:gdLst/>
                <a:ahLst/>
                <a:cxnLst>
                  <a:cxn ang="0">
                    <a:pos x="35" y="176"/>
                  </a:cxn>
                  <a:cxn ang="0">
                    <a:pos x="19" y="205"/>
                  </a:cxn>
                  <a:cxn ang="0">
                    <a:pos x="35" y="218"/>
                  </a:cxn>
                  <a:cxn ang="0">
                    <a:pos x="54" y="224"/>
                  </a:cxn>
                  <a:cxn ang="0">
                    <a:pos x="115" y="221"/>
                  </a:cxn>
                  <a:cxn ang="0">
                    <a:pos x="191" y="228"/>
                  </a:cxn>
                  <a:cxn ang="0">
                    <a:pos x="243" y="218"/>
                  </a:cxn>
                  <a:cxn ang="0">
                    <a:pos x="268" y="199"/>
                  </a:cxn>
                  <a:cxn ang="0">
                    <a:pos x="291" y="192"/>
                  </a:cxn>
                  <a:cxn ang="0">
                    <a:pos x="316" y="212"/>
                  </a:cxn>
                  <a:cxn ang="0">
                    <a:pos x="358" y="224"/>
                  </a:cxn>
                  <a:cxn ang="0">
                    <a:pos x="387" y="212"/>
                  </a:cxn>
                  <a:cxn ang="0">
                    <a:pos x="428" y="231"/>
                  </a:cxn>
                  <a:cxn ang="0">
                    <a:pos x="479" y="224"/>
                  </a:cxn>
                  <a:cxn ang="0">
                    <a:pos x="540" y="240"/>
                  </a:cxn>
                  <a:cxn ang="0">
                    <a:pos x="572" y="256"/>
                  </a:cxn>
                  <a:cxn ang="0">
                    <a:pos x="611" y="240"/>
                  </a:cxn>
                  <a:cxn ang="0">
                    <a:pos x="585" y="192"/>
                  </a:cxn>
                  <a:cxn ang="0">
                    <a:pos x="588" y="164"/>
                  </a:cxn>
                  <a:cxn ang="0">
                    <a:pos x="585" y="144"/>
                  </a:cxn>
                  <a:cxn ang="0">
                    <a:pos x="575" y="135"/>
                  </a:cxn>
                  <a:cxn ang="0">
                    <a:pos x="556" y="58"/>
                  </a:cxn>
                  <a:cxn ang="0">
                    <a:pos x="515" y="0"/>
                  </a:cxn>
                  <a:cxn ang="0">
                    <a:pos x="483" y="13"/>
                  </a:cxn>
                  <a:cxn ang="0">
                    <a:pos x="425" y="58"/>
                  </a:cxn>
                  <a:cxn ang="0">
                    <a:pos x="371" y="64"/>
                  </a:cxn>
                  <a:cxn ang="0">
                    <a:pos x="345" y="87"/>
                  </a:cxn>
                  <a:cxn ang="0">
                    <a:pos x="271" y="106"/>
                  </a:cxn>
                  <a:cxn ang="0">
                    <a:pos x="188" y="122"/>
                  </a:cxn>
                  <a:cxn ang="0">
                    <a:pos x="22" y="170"/>
                  </a:cxn>
                  <a:cxn ang="0">
                    <a:pos x="19" y="186"/>
                  </a:cxn>
                  <a:cxn ang="0">
                    <a:pos x="35" y="176"/>
                  </a:cxn>
                </a:cxnLst>
                <a:rect l="0" t="0" r="r" b="b"/>
                <a:pathLst>
                  <a:path w="611" h="256">
                    <a:moveTo>
                      <a:pt x="35" y="176"/>
                    </a:moveTo>
                    <a:cubicBezTo>
                      <a:pt x="26" y="185"/>
                      <a:pt x="23" y="194"/>
                      <a:pt x="19" y="205"/>
                    </a:cubicBezTo>
                    <a:cubicBezTo>
                      <a:pt x="24" y="209"/>
                      <a:pt x="29" y="215"/>
                      <a:pt x="35" y="218"/>
                    </a:cubicBezTo>
                    <a:cubicBezTo>
                      <a:pt x="41" y="221"/>
                      <a:pt x="54" y="224"/>
                      <a:pt x="54" y="224"/>
                    </a:cubicBezTo>
                    <a:cubicBezTo>
                      <a:pt x="78" y="221"/>
                      <a:pt x="91" y="218"/>
                      <a:pt x="115" y="221"/>
                    </a:cubicBezTo>
                    <a:cubicBezTo>
                      <a:pt x="151" y="233"/>
                      <a:pt x="132" y="231"/>
                      <a:pt x="191" y="228"/>
                    </a:cubicBezTo>
                    <a:cubicBezTo>
                      <a:pt x="208" y="221"/>
                      <a:pt x="225" y="220"/>
                      <a:pt x="243" y="218"/>
                    </a:cubicBezTo>
                    <a:cubicBezTo>
                      <a:pt x="259" y="213"/>
                      <a:pt x="250" y="217"/>
                      <a:pt x="268" y="199"/>
                    </a:cubicBezTo>
                    <a:cubicBezTo>
                      <a:pt x="274" y="193"/>
                      <a:pt x="291" y="192"/>
                      <a:pt x="291" y="192"/>
                    </a:cubicBezTo>
                    <a:cubicBezTo>
                      <a:pt x="310" y="198"/>
                      <a:pt x="300" y="193"/>
                      <a:pt x="316" y="212"/>
                    </a:cubicBezTo>
                    <a:cubicBezTo>
                      <a:pt x="324" y="222"/>
                      <a:pt x="348" y="223"/>
                      <a:pt x="358" y="224"/>
                    </a:cubicBezTo>
                    <a:cubicBezTo>
                      <a:pt x="369" y="220"/>
                      <a:pt x="378" y="220"/>
                      <a:pt x="387" y="212"/>
                    </a:cubicBezTo>
                    <a:cubicBezTo>
                      <a:pt x="402" y="217"/>
                      <a:pt x="413" y="226"/>
                      <a:pt x="428" y="231"/>
                    </a:cubicBezTo>
                    <a:cubicBezTo>
                      <a:pt x="446" y="229"/>
                      <a:pt x="462" y="220"/>
                      <a:pt x="479" y="224"/>
                    </a:cubicBezTo>
                    <a:cubicBezTo>
                      <a:pt x="500" y="235"/>
                      <a:pt x="515" y="237"/>
                      <a:pt x="540" y="240"/>
                    </a:cubicBezTo>
                    <a:cubicBezTo>
                      <a:pt x="550" y="247"/>
                      <a:pt x="560" y="252"/>
                      <a:pt x="572" y="256"/>
                    </a:cubicBezTo>
                    <a:cubicBezTo>
                      <a:pt x="591" y="253"/>
                      <a:pt x="597" y="254"/>
                      <a:pt x="611" y="240"/>
                    </a:cubicBezTo>
                    <a:cubicBezTo>
                      <a:pt x="604" y="219"/>
                      <a:pt x="604" y="205"/>
                      <a:pt x="585" y="192"/>
                    </a:cubicBezTo>
                    <a:cubicBezTo>
                      <a:pt x="582" y="183"/>
                      <a:pt x="588" y="164"/>
                      <a:pt x="588" y="164"/>
                    </a:cubicBezTo>
                    <a:cubicBezTo>
                      <a:pt x="587" y="157"/>
                      <a:pt x="588" y="150"/>
                      <a:pt x="585" y="144"/>
                    </a:cubicBezTo>
                    <a:cubicBezTo>
                      <a:pt x="583" y="140"/>
                      <a:pt x="576" y="139"/>
                      <a:pt x="575" y="135"/>
                    </a:cubicBezTo>
                    <a:cubicBezTo>
                      <a:pt x="569" y="111"/>
                      <a:pt x="578" y="77"/>
                      <a:pt x="556" y="58"/>
                    </a:cubicBezTo>
                    <a:cubicBezTo>
                      <a:pt x="548" y="24"/>
                      <a:pt x="547" y="14"/>
                      <a:pt x="515" y="0"/>
                    </a:cubicBezTo>
                    <a:cubicBezTo>
                      <a:pt x="501" y="4"/>
                      <a:pt x="493" y="4"/>
                      <a:pt x="483" y="13"/>
                    </a:cubicBezTo>
                    <a:cubicBezTo>
                      <a:pt x="467" y="27"/>
                      <a:pt x="448" y="53"/>
                      <a:pt x="425" y="58"/>
                    </a:cubicBezTo>
                    <a:cubicBezTo>
                      <a:pt x="407" y="62"/>
                      <a:pt x="389" y="62"/>
                      <a:pt x="371" y="64"/>
                    </a:cubicBezTo>
                    <a:cubicBezTo>
                      <a:pt x="357" y="70"/>
                      <a:pt x="355" y="77"/>
                      <a:pt x="345" y="87"/>
                    </a:cubicBezTo>
                    <a:cubicBezTo>
                      <a:pt x="329" y="103"/>
                      <a:pt x="291" y="104"/>
                      <a:pt x="271" y="106"/>
                    </a:cubicBezTo>
                    <a:cubicBezTo>
                      <a:pt x="240" y="116"/>
                      <a:pt x="224" y="120"/>
                      <a:pt x="188" y="122"/>
                    </a:cubicBezTo>
                    <a:cubicBezTo>
                      <a:pt x="131" y="131"/>
                      <a:pt x="79" y="162"/>
                      <a:pt x="22" y="170"/>
                    </a:cubicBezTo>
                    <a:cubicBezTo>
                      <a:pt x="20" y="171"/>
                      <a:pt x="0" y="186"/>
                      <a:pt x="19" y="186"/>
                    </a:cubicBezTo>
                    <a:cubicBezTo>
                      <a:pt x="25" y="186"/>
                      <a:pt x="30" y="179"/>
                      <a:pt x="35" y="176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51" name="Freeform 47"/>
              <p:cNvSpPr>
                <a:spLocks/>
              </p:cNvSpPr>
              <p:nvPr/>
            </p:nvSpPr>
            <p:spPr bwMode="auto">
              <a:xfrm>
                <a:off x="4282" y="2385"/>
                <a:ext cx="683" cy="347"/>
              </a:xfrm>
              <a:custGeom>
                <a:avLst/>
                <a:gdLst/>
                <a:ahLst/>
                <a:cxnLst>
                  <a:cxn ang="0">
                    <a:pos x="14" y="238"/>
                  </a:cxn>
                  <a:cxn ang="0">
                    <a:pos x="34" y="273"/>
                  </a:cxn>
                  <a:cxn ang="0">
                    <a:pos x="50" y="302"/>
                  </a:cxn>
                  <a:cxn ang="0">
                    <a:pos x="98" y="347"/>
                  </a:cxn>
                  <a:cxn ang="0">
                    <a:pos x="139" y="340"/>
                  </a:cxn>
                  <a:cxn ang="0">
                    <a:pos x="174" y="315"/>
                  </a:cxn>
                  <a:cxn ang="0">
                    <a:pos x="229" y="292"/>
                  </a:cxn>
                  <a:cxn ang="0">
                    <a:pos x="264" y="247"/>
                  </a:cxn>
                  <a:cxn ang="0">
                    <a:pos x="293" y="244"/>
                  </a:cxn>
                  <a:cxn ang="0">
                    <a:pos x="325" y="228"/>
                  </a:cxn>
                  <a:cxn ang="0">
                    <a:pos x="357" y="235"/>
                  </a:cxn>
                  <a:cxn ang="0">
                    <a:pos x="386" y="145"/>
                  </a:cxn>
                  <a:cxn ang="0">
                    <a:pos x="469" y="171"/>
                  </a:cxn>
                  <a:cxn ang="0">
                    <a:pos x="594" y="151"/>
                  </a:cxn>
                  <a:cxn ang="0">
                    <a:pos x="635" y="129"/>
                  </a:cxn>
                  <a:cxn ang="0">
                    <a:pos x="674" y="119"/>
                  </a:cxn>
                  <a:cxn ang="0">
                    <a:pos x="677" y="97"/>
                  </a:cxn>
                  <a:cxn ang="0">
                    <a:pos x="664" y="78"/>
                  </a:cxn>
                  <a:cxn ang="0">
                    <a:pos x="603" y="71"/>
                  </a:cxn>
                  <a:cxn ang="0">
                    <a:pos x="542" y="49"/>
                  </a:cxn>
                  <a:cxn ang="0">
                    <a:pos x="405" y="7"/>
                  </a:cxn>
                  <a:cxn ang="0">
                    <a:pos x="344" y="11"/>
                  </a:cxn>
                  <a:cxn ang="0">
                    <a:pos x="318" y="46"/>
                  </a:cxn>
                  <a:cxn ang="0">
                    <a:pos x="270" y="55"/>
                  </a:cxn>
                  <a:cxn ang="0">
                    <a:pos x="232" y="65"/>
                  </a:cxn>
                  <a:cxn ang="0">
                    <a:pos x="210" y="91"/>
                  </a:cxn>
                  <a:cxn ang="0">
                    <a:pos x="200" y="139"/>
                  </a:cxn>
                  <a:cxn ang="0">
                    <a:pos x="104" y="183"/>
                  </a:cxn>
                  <a:cxn ang="0">
                    <a:pos x="62" y="209"/>
                  </a:cxn>
                  <a:cxn ang="0">
                    <a:pos x="18" y="222"/>
                  </a:cxn>
                  <a:cxn ang="0">
                    <a:pos x="14" y="238"/>
                  </a:cxn>
                </a:cxnLst>
                <a:rect l="0" t="0" r="r" b="b"/>
                <a:pathLst>
                  <a:path w="683" h="347">
                    <a:moveTo>
                      <a:pt x="14" y="238"/>
                    </a:moveTo>
                    <a:cubicBezTo>
                      <a:pt x="20" y="252"/>
                      <a:pt x="22" y="263"/>
                      <a:pt x="34" y="273"/>
                    </a:cubicBezTo>
                    <a:cubicBezTo>
                      <a:pt x="37" y="284"/>
                      <a:pt x="50" y="302"/>
                      <a:pt x="50" y="302"/>
                    </a:cubicBezTo>
                    <a:cubicBezTo>
                      <a:pt x="64" y="345"/>
                      <a:pt x="58" y="331"/>
                      <a:pt x="98" y="347"/>
                    </a:cubicBezTo>
                    <a:cubicBezTo>
                      <a:pt x="112" y="345"/>
                      <a:pt x="127" y="347"/>
                      <a:pt x="139" y="340"/>
                    </a:cubicBezTo>
                    <a:cubicBezTo>
                      <a:pt x="153" y="331"/>
                      <a:pt x="159" y="322"/>
                      <a:pt x="174" y="315"/>
                    </a:cubicBezTo>
                    <a:cubicBezTo>
                      <a:pt x="192" y="307"/>
                      <a:pt x="211" y="302"/>
                      <a:pt x="229" y="292"/>
                    </a:cubicBezTo>
                    <a:cubicBezTo>
                      <a:pt x="239" y="270"/>
                      <a:pt x="236" y="252"/>
                      <a:pt x="264" y="247"/>
                    </a:cubicBezTo>
                    <a:cubicBezTo>
                      <a:pt x="274" y="245"/>
                      <a:pt x="283" y="245"/>
                      <a:pt x="293" y="244"/>
                    </a:cubicBezTo>
                    <a:cubicBezTo>
                      <a:pt x="305" y="241"/>
                      <a:pt x="325" y="228"/>
                      <a:pt x="325" y="228"/>
                    </a:cubicBezTo>
                    <a:cubicBezTo>
                      <a:pt x="338" y="238"/>
                      <a:pt x="341" y="239"/>
                      <a:pt x="357" y="235"/>
                    </a:cubicBezTo>
                    <a:cubicBezTo>
                      <a:pt x="364" y="200"/>
                      <a:pt x="346" y="157"/>
                      <a:pt x="386" y="145"/>
                    </a:cubicBezTo>
                    <a:cubicBezTo>
                      <a:pt x="418" y="148"/>
                      <a:pt x="440" y="159"/>
                      <a:pt x="469" y="171"/>
                    </a:cubicBezTo>
                    <a:cubicBezTo>
                      <a:pt x="514" y="168"/>
                      <a:pt x="550" y="156"/>
                      <a:pt x="594" y="151"/>
                    </a:cubicBezTo>
                    <a:cubicBezTo>
                      <a:pt x="611" y="147"/>
                      <a:pt x="620" y="139"/>
                      <a:pt x="635" y="129"/>
                    </a:cubicBezTo>
                    <a:cubicBezTo>
                      <a:pt x="643" y="123"/>
                      <a:pt x="664" y="123"/>
                      <a:pt x="674" y="119"/>
                    </a:cubicBezTo>
                    <a:cubicBezTo>
                      <a:pt x="679" y="108"/>
                      <a:pt x="683" y="108"/>
                      <a:pt x="677" y="97"/>
                    </a:cubicBezTo>
                    <a:cubicBezTo>
                      <a:pt x="673" y="90"/>
                      <a:pt x="664" y="78"/>
                      <a:pt x="664" y="78"/>
                    </a:cubicBezTo>
                    <a:cubicBezTo>
                      <a:pt x="657" y="54"/>
                      <a:pt x="622" y="68"/>
                      <a:pt x="603" y="71"/>
                    </a:cubicBezTo>
                    <a:cubicBezTo>
                      <a:pt x="577" y="82"/>
                      <a:pt x="563" y="59"/>
                      <a:pt x="542" y="49"/>
                    </a:cubicBezTo>
                    <a:cubicBezTo>
                      <a:pt x="516" y="5"/>
                      <a:pt x="449" y="12"/>
                      <a:pt x="405" y="7"/>
                    </a:cubicBezTo>
                    <a:cubicBezTo>
                      <a:pt x="380" y="1"/>
                      <a:pt x="381" y="0"/>
                      <a:pt x="344" y="11"/>
                    </a:cubicBezTo>
                    <a:cubicBezTo>
                      <a:pt x="333" y="14"/>
                      <a:pt x="333" y="40"/>
                      <a:pt x="318" y="46"/>
                    </a:cubicBezTo>
                    <a:cubicBezTo>
                      <a:pt x="303" y="51"/>
                      <a:pt x="285" y="53"/>
                      <a:pt x="270" y="55"/>
                    </a:cubicBezTo>
                    <a:cubicBezTo>
                      <a:pt x="257" y="59"/>
                      <a:pt x="245" y="61"/>
                      <a:pt x="232" y="65"/>
                    </a:cubicBezTo>
                    <a:cubicBezTo>
                      <a:pt x="224" y="73"/>
                      <a:pt x="218" y="82"/>
                      <a:pt x="210" y="91"/>
                    </a:cubicBezTo>
                    <a:cubicBezTo>
                      <a:pt x="205" y="107"/>
                      <a:pt x="207" y="124"/>
                      <a:pt x="200" y="139"/>
                    </a:cubicBezTo>
                    <a:cubicBezTo>
                      <a:pt x="184" y="172"/>
                      <a:pt x="135" y="179"/>
                      <a:pt x="104" y="183"/>
                    </a:cubicBezTo>
                    <a:cubicBezTo>
                      <a:pt x="88" y="190"/>
                      <a:pt x="78" y="204"/>
                      <a:pt x="62" y="209"/>
                    </a:cubicBezTo>
                    <a:cubicBezTo>
                      <a:pt x="46" y="220"/>
                      <a:pt x="38" y="220"/>
                      <a:pt x="18" y="222"/>
                    </a:cubicBezTo>
                    <a:cubicBezTo>
                      <a:pt x="3" y="231"/>
                      <a:pt x="0" y="259"/>
                      <a:pt x="14" y="238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4" name="Group 48"/>
              <p:cNvGrpSpPr>
                <a:grpSpLocks/>
              </p:cNvGrpSpPr>
              <p:nvPr/>
            </p:nvGrpSpPr>
            <p:grpSpPr bwMode="auto">
              <a:xfrm>
                <a:off x="2866" y="1330"/>
                <a:ext cx="240" cy="96"/>
                <a:chOff x="2784" y="1536"/>
                <a:chExt cx="240" cy="96"/>
              </a:xfrm>
            </p:grpSpPr>
            <p:sp>
              <p:nvSpPr>
                <p:cNvPr id="482353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54" name="Line 50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5" name="Group 51"/>
              <p:cNvGrpSpPr>
                <a:grpSpLocks/>
              </p:cNvGrpSpPr>
              <p:nvPr/>
            </p:nvGrpSpPr>
            <p:grpSpPr bwMode="auto">
              <a:xfrm>
                <a:off x="3586" y="1234"/>
                <a:ext cx="240" cy="96"/>
                <a:chOff x="2784" y="1536"/>
                <a:chExt cx="240" cy="96"/>
              </a:xfrm>
            </p:grpSpPr>
            <p:sp>
              <p:nvSpPr>
                <p:cNvPr id="482356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57" name="Line 53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402" y="1378"/>
                <a:ext cx="240" cy="96"/>
                <a:chOff x="2784" y="1536"/>
                <a:chExt cx="240" cy="96"/>
              </a:xfrm>
            </p:grpSpPr>
            <p:sp>
              <p:nvSpPr>
                <p:cNvPr id="482359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0" name="Line 56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7" name="Group 57"/>
              <p:cNvGrpSpPr>
                <a:grpSpLocks/>
              </p:cNvGrpSpPr>
              <p:nvPr/>
            </p:nvGrpSpPr>
            <p:grpSpPr bwMode="auto">
              <a:xfrm>
                <a:off x="4162" y="1090"/>
                <a:ext cx="240" cy="96"/>
                <a:chOff x="2784" y="1536"/>
                <a:chExt cx="240" cy="96"/>
              </a:xfrm>
            </p:grpSpPr>
            <p:sp>
              <p:nvSpPr>
                <p:cNvPr id="482362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3" name="Line 59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60"/>
              <p:cNvGrpSpPr>
                <a:grpSpLocks/>
              </p:cNvGrpSpPr>
              <p:nvPr/>
            </p:nvGrpSpPr>
            <p:grpSpPr bwMode="auto">
              <a:xfrm>
                <a:off x="4738" y="1090"/>
                <a:ext cx="240" cy="96"/>
                <a:chOff x="2784" y="1536"/>
                <a:chExt cx="240" cy="96"/>
              </a:xfrm>
            </p:grpSpPr>
            <p:sp>
              <p:nvSpPr>
                <p:cNvPr id="482365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6" name="Line 62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482367" name="Oval 63"/>
              <p:cNvSpPr>
                <a:spLocks noChangeArrowheads="1"/>
              </p:cNvSpPr>
              <p:nvPr/>
            </p:nvSpPr>
            <p:spPr bwMode="auto">
              <a:xfrm>
                <a:off x="3298" y="2962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68" name="Oval 64"/>
              <p:cNvSpPr>
                <a:spLocks noChangeArrowheads="1"/>
              </p:cNvSpPr>
              <p:nvPr/>
            </p:nvSpPr>
            <p:spPr bwMode="auto">
              <a:xfrm>
                <a:off x="4162" y="3298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69" name="Oval 65"/>
              <p:cNvSpPr>
                <a:spLocks noChangeAspect="1" noChangeArrowheads="1"/>
              </p:cNvSpPr>
              <p:nvPr/>
            </p:nvSpPr>
            <p:spPr bwMode="auto">
              <a:xfrm>
                <a:off x="4011" y="3010"/>
                <a:ext cx="199" cy="7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0" name="Oval 66"/>
              <p:cNvSpPr>
                <a:spLocks noChangeAspect="1" noChangeArrowheads="1"/>
              </p:cNvSpPr>
              <p:nvPr/>
            </p:nvSpPr>
            <p:spPr bwMode="auto">
              <a:xfrm>
                <a:off x="4786" y="3126"/>
                <a:ext cx="143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1" name="Oval 67"/>
              <p:cNvSpPr>
                <a:spLocks noChangeAspect="1" noChangeArrowheads="1"/>
              </p:cNvSpPr>
              <p:nvPr/>
            </p:nvSpPr>
            <p:spPr bwMode="auto">
              <a:xfrm>
                <a:off x="4402" y="3213"/>
                <a:ext cx="165" cy="6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2" name="Line 68"/>
              <p:cNvSpPr>
                <a:spLocks noChangeShapeType="1"/>
              </p:cNvSpPr>
              <p:nvPr/>
            </p:nvSpPr>
            <p:spPr bwMode="auto">
              <a:xfrm>
                <a:off x="5602" y="1042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3" name="Line 69"/>
              <p:cNvSpPr>
                <a:spLocks noChangeShapeType="1"/>
              </p:cNvSpPr>
              <p:nvPr/>
            </p:nvSpPr>
            <p:spPr bwMode="auto">
              <a:xfrm>
                <a:off x="2530" y="157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4" name="Line 70"/>
              <p:cNvSpPr>
                <a:spLocks noChangeShapeType="1"/>
              </p:cNvSpPr>
              <p:nvPr/>
            </p:nvSpPr>
            <p:spPr bwMode="auto">
              <a:xfrm flipV="1">
                <a:off x="2290" y="1186"/>
                <a:ext cx="43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5" name="Line 71"/>
              <p:cNvSpPr>
                <a:spLocks noChangeShapeType="1"/>
              </p:cNvSpPr>
              <p:nvPr/>
            </p:nvSpPr>
            <p:spPr bwMode="auto">
              <a:xfrm flipV="1">
                <a:off x="2290" y="2002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6" name="Line 72"/>
              <p:cNvSpPr>
                <a:spLocks noChangeShapeType="1"/>
              </p:cNvSpPr>
              <p:nvPr/>
            </p:nvSpPr>
            <p:spPr bwMode="auto">
              <a:xfrm flipV="1">
                <a:off x="2338" y="2674"/>
                <a:ext cx="3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7" name="Line 73"/>
              <p:cNvSpPr>
                <a:spLocks noChangeShapeType="1"/>
              </p:cNvSpPr>
              <p:nvPr/>
            </p:nvSpPr>
            <p:spPr bwMode="auto">
              <a:xfrm flipV="1">
                <a:off x="2338" y="3251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8" name="Line 74"/>
              <p:cNvSpPr>
                <a:spLocks noChangeShapeType="1"/>
              </p:cNvSpPr>
              <p:nvPr/>
            </p:nvSpPr>
            <p:spPr bwMode="auto">
              <a:xfrm flipV="1">
                <a:off x="3298" y="2818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9" name="Line 75"/>
              <p:cNvSpPr>
                <a:spLocks noChangeShapeType="1"/>
              </p:cNvSpPr>
              <p:nvPr/>
            </p:nvSpPr>
            <p:spPr bwMode="auto">
              <a:xfrm flipV="1">
                <a:off x="3298" y="2194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0" name="Line 76"/>
              <p:cNvSpPr>
                <a:spLocks noChangeShapeType="1"/>
              </p:cNvSpPr>
              <p:nvPr/>
            </p:nvSpPr>
            <p:spPr bwMode="auto">
              <a:xfrm flipV="1">
                <a:off x="3298" y="1570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1" name="Line 77"/>
              <p:cNvSpPr>
                <a:spLocks noChangeShapeType="1"/>
              </p:cNvSpPr>
              <p:nvPr/>
            </p:nvSpPr>
            <p:spPr bwMode="auto">
              <a:xfrm flipV="1">
                <a:off x="2962" y="109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2" name="Line 78"/>
              <p:cNvSpPr>
                <a:spLocks noChangeShapeType="1"/>
              </p:cNvSpPr>
              <p:nvPr/>
            </p:nvSpPr>
            <p:spPr bwMode="auto">
              <a:xfrm flipV="1">
                <a:off x="3682" y="995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3" name="Line 79"/>
              <p:cNvSpPr>
                <a:spLocks noChangeShapeType="1"/>
              </p:cNvSpPr>
              <p:nvPr/>
            </p:nvSpPr>
            <p:spPr bwMode="auto">
              <a:xfrm flipV="1">
                <a:off x="4258" y="104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4" name="Line 80"/>
              <p:cNvSpPr>
                <a:spLocks noChangeShapeType="1"/>
              </p:cNvSpPr>
              <p:nvPr/>
            </p:nvSpPr>
            <p:spPr bwMode="auto">
              <a:xfrm flipV="1">
                <a:off x="4882" y="94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5" name="Line 81"/>
              <p:cNvSpPr>
                <a:spLocks noChangeShapeType="1"/>
              </p:cNvSpPr>
              <p:nvPr/>
            </p:nvSpPr>
            <p:spPr bwMode="auto">
              <a:xfrm flipH="1" flipV="1">
                <a:off x="4546" y="128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6" name="Oval 82"/>
              <p:cNvSpPr>
                <a:spLocks noChangeAspect="1" noChangeArrowheads="1"/>
              </p:cNvSpPr>
              <p:nvPr/>
            </p:nvSpPr>
            <p:spPr bwMode="auto">
              <a:xfrm>
                <a:off x="3826" y="3079"/>
                <a:ext cx="144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7" name="Line 83"/>
              <p:cNvSpPr>
                <a:spLocks noChangeShapeType="1"/>
              </p:cNvSpPr>
              <p:nvPr/>
            </p:nvSpPr>
            <p:spPr bwMode="auto">
              <a:xfrm flipV="1">
                <a:off x="4210" y="2991"/>
                <a:ext cx="672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8" name="Oval 84"/>
              <p:cNvSpPr>
                <a:spLocks noChangeAspect="1" noChangeArrowheads="1"/>
              </p:cNvSpPr>
              <p:nvPr/>
            </p:nvSpPr>
            <p:spPr bwMode="auto">
              <a:xfrm>
                <a:off x="4162" y="3175"/>
                <a:ext cx="144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9" name="Oval 85"/>
              <p:cNvSpPr>
                <a:spLocks noChangeAspect="1" noChangeArrowheads="1"/>
              </p:cNvSpPr>
              <p:nvPr/>
            </p:nvSpPr>
            <p:spPr bwMode="auto">
              <a:xfrm>
                <a:off x="4786" y="2962"/>
                <a:ext cx="143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90" name="Line 86"/>
              <p:cNvSpPr>
                <a:spLocks noChangeShapeType="1"/>
              </p:cNvSpPr>
              <p:nvPr/>
            </p:nvSpPr>
            <p:spPr bwMode="auto">
              <a:xfrm>
                <a:off x="4834" y="157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482391" name="Line 87"/>
            <p:cNvSpPr>
              <a:spLocks noChangeShapeType="1"/>
            </p:cNvSpPr>
            <p:nvPr/>
          </p:nvSpPr>
          <p:spPr bwMode="auto">
            <a:xfrm>
              <a:off x="5472" y="288"/>
              <a:ext cx="0" cy="3648"/>
            </a:xfrm>
            <a:prstGeom prst="line">
              <a:avLst/>
            </a:prstGeom>
            <a:noFill/>
            <a:ln w="38100" cmpd="dbl">
              <a:solidFill>
                <a:srgbClr val="000066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228600"/>
            <a:ext cx="9144000" cy="10683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solidFill>
                  <a:schemeClr val="accent2"/>
                </a:solidFill>
                <a:latin typeface="ClassGarmnd BT" charset="0"/>
              </a:rPr>
              <a:t>Distribuição Espacial, Área Geográfica e Mapeamento:</a:t>
            </a:r>
          </a:p>
          <a:p>
            <a:pPr algn="ctr"/>
            <a:r>
              <a:rPr lang="fr-FR" sz="3600">
                <a:solidFill>
                  <a:schemeClr val="accent2"/>
                </a:solidFill>
                <a:latin typeface="ClassGarmnd BT" charset="0"/>
              </a:rPr>
              <a:t>Três Conceitos ??  </a:t>
            </a: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3886201" y="1981201"/>
            <a:ext cx="4316413" cy="314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 Geográfico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Mapas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1524000" y="381000"/>
            <a:ext cx="952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1524000" y="228600"/>
            <a:ext cx="800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133600" y="1066801"/>
            <a:ext cx="8320088" cy="4779963"/>
            <a:chOff x="624" y="1056"/>
            <a:chExt cx="5241" cy="3011"/>
          </a:xfrm>
        </p:grpSpPr>
        <p:sp>
          <p:nvSpPr>
            <p:cNvPr id="26629" name="AutoShape 5"/>
            <p:cNvSpPr>
              <a:spLocks noChangeArrowheads="1"/>
            </p:cNvSpPr>
            <p:nvPr/>
          </p:nvSpPr>
          <p:spPr bwMode="auto">
            <a:xfrm>
              <a:off x="2304" y="1152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0" name="AutoShape 6"/>
            <p:cNvSpPr>
              <a:spLocks noChangeArrowheads="1"/>
            </p:cNvSpPr>
            <p:nvPr/>
          </p:nvSpPr>
          <p:spPr bwMode="auto">
            <a:xfrm>
              <a:off x="2352" y="1920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1" name="Text Box 7"/>
            <p:cNvSpPr txBox="1">
              <a:spLocks noChangeArrowheads="1"/>
            </p:cNvSpPr>
            <p:nvPr/>
          </p:nvSpPr>
          <p:spPr bwMode="auto">
            <a:xfrm>
              <a:off x="624" y="1968"/>
              <a:ext cx="1579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Dado Espacial/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Geodado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2" name="Text Box 8"/>
            <p:cNvSpPr txBox="1">
              <a:spLocks noChangeArrowheads="1"/>
            </p:cNvSpPr>
            <p:nvPr/>
          </p:nvSpPr>
          <p:spPr bwMode="auto">
            <a:xfrm>
              <a:off x="3744" y="1920"/>
              <a:ext cx="1650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(Representado)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3" name="Text Box 9"/>
            <p:cNvSpPr txBox="1">
              <a:spLocks noChangeArrowheads="1"/>
            </p:cNvSpPr>
            <p:nvPr/>
          </p:nvSpPr>
          <p:spPr bwMode="auto">
            <a:xfrm>
              <a:off x="869" y="1056"/>
              <a:ext cx="1151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Processo/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Fenômeno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4" name="Text Box 10"/>
            <p:cNvSpPr txBox="1">
              <a:spLocks noChangeArrowheads="1"/>
            </p:cNvSpPr>
            <p:nvPr/>
          </p:nvSpPr>
          <p:spPr bwMode="auto">
            <a:xfrm>
              <a:off x="3648" y="1200"/>
              <a:ext cx="1939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Geográfico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2880" y="2304"/>
              <a:ext cx="306" cy="765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6" name="Text Box 12"/>
            <p:cNvSpPr txBox="1">
              <a:spLocks noChangeArrowheads="1"/>
            </p:cNvSpPr>
            <p:nvPr/>
          </p:nvSpPr>
          <p:spPr bwMode="auto">
            <a:xfrm>
              <a:off x="911" y="3039"/>
              <a:ext cx="4211" cy="1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Mapas</a:t>
              </a: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Representações ‘Computacionais’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De </a:t>
              </a:r>
              <a:r>
                <a:rPr lang="en-US" i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ALGUMAS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 Dimensões do Espaço Geográfico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São </a:t>
              </a:r>
              <a:r>
                <a:rPr lang="en-US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Territórios Digitais</a:t>
              </a:r>
              <a:endPara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2832" y="1536"/>
              <a:ext cx="306" cy="384"/>
            </a:xfrm>
            <a:prstGeom prst="upDownArrow">
              <a:avLst>
                <a:gd name="adj1" fmla="val 50000"/>
                <a:gd name="adj2" fmla="val 2509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8" name="Text Box 14"/>
            <p:cNvSpPr txBox="1">
              <a:spLocks noChangeArrowheads="1"/>
            </p:cNvSpPr>
            <p:nvPr/>
          </p:nvSpPr>
          <p:spPr bwMode="auto">
            <a:xfrm>
              <a:off x="3103" y="1589"/>
              <a:ext cx="2762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lassGarmnd BT" charset="0"/>
                </a:rPr>
                <a:t>Redução de Dimensionalidade</a:t>
              </a:r>
              <a:endParaRPr lang="pt-BR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905000" y="381000"/>
            <a:ext cx="8382000" cy="5943600"/>
            <a:chOff x="1008" y="912"/>
            <a:chExt cx="3856" cy="3039"/>
          </a:xfrm>
        </p:grpSpPr>
        <p:sp>
          <p:nvSpPr>
            <p:cNvPr id="605187" name="AutoShape 3"/>
            <p:cNvSpPr>
              <a:spLocks noChangeArrowheads="1"/>
            </p:cNvSpPr>
            <p:nvPr/>
          </p:nvSpPr>
          <p:spPr bwMode="auto">
            <a:xfrm>
              <a:off x="1008" y="912"/>
              <a:ext cx="3856" cy="3039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63500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653" name="AutoShape 4"/>
            <p:cNvSpPr>
              <a:spLocks noChangeArrowheads="1"/>
            </p:cNvSpPr>
            <p:nvPr/>
          </p:nvSpPr>
          <p:spPr bwMode="auto">
            <a:xfrm>
              <a:off x="1223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A5C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>
              <a:off x="3025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flipV="1">
              <a:off x="2125" y="249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C3D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6" name="AutoShape 7"/>
            <p:cNvSpPr>
              <a:spLocks noChangeArrowheads="1"/>
            </p:cNvSpPr>
            <p:nvPr/>
          </p:nvSpPr>
          <p:spPr bwMode="auto">
            <a:xfrm>
              <a:off x="2114" y="107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3D1F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1382" y="3513"/>
              <a:ext cx="134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MEDIR</a:t>
              </a:r>
            </a:p>
          </p:txBody>
        </p:sp>
        <p:sp>
          <p:nvSpPr>
            <p:cNvPr id="605193" name="Text Box 9"/>
            <p:cNvSpPr txBox="1">
              <a:spLocks noChangeArrowheads="1"/>
            </p:cNvSpPr>
            <p:nvPr/>
          </p:nvSpPr>
          <p:spPr bwMode="auto">
            <a:xfrm>
              <a:off x="3219" y="3438"/>
              <a:ext cx="127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MODELAR</a:t>
              </a:r>
            </a:p>
          </p:txBody>
        </p:sp>
        <p:sp>
          <p:nvSpPr>
            <p:cNvPr id="605194" name="Text Box 10"/>
            <p:cNvSpPr txBox="1">
              <a:spLocks noChangeArrowheads="1"/>
            </p:cNvSpPr>
            <p:nvPr/>
          </p:nvSpPr>
          <p:spPr bwMode="auto">
            <a:xfrm>
              <a:off x="2496" y="1536"/>
              <a:ext cx="96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  <a:t/>
              </a:r>
              <a:b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pt-BR" sz="2200" b="1">
                  <a:solidFill>
                    <a:schemeClr val="bg1"/>
                  </a:solidFill>
                  <a:latin typeface="Trebuchet MS" pitchFamily="34" charset="0"/>
                </a:rPr>
                <a:t>DECIDIR</a:t>
              </a:r>
              <a:endParaRPr lang="pt-BR" sz="220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05195" name="Text Box 11"/>
            <p:cNvSpPr txBox="1">
              <a:spLocks noChangeArrowheads="1"/>
            </p:cNvSpPr>
            <p:nvPr/>
          </p:nvSpPr>
          <p:spPr bwMode="auto">
            <a:xfrm>
              <a:off x="2256" y="2784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pt-BR" sz="3200" b="1">
                  <a:solidFill>
                    <a:schemeClr val="bg1"/>
                  </a:solidFill>
                  <a:latin typeface="Trebuchet MS" pitchFamily="34" charset="0"/>
                </a:rPr>
                <a:t>TERRITÓRIO</a:t>
              </a:r>
            </a:p>
          </p:txBody>
        </p:sp>
      </p:grpSp>
      <p:sp>
        <p:nvSpPr>
          <p:cNvPr id="605196" name="Text Box 12"/>
          <p:cNvSpPr txBox="1">
            <a:spLocks noChangeArrowheads="1"/>
          </p:cNvSpPr>
          <p:nvPr/>
        </p:nvSpPr>
        <p:spPr bwMode="auto">
          <a:xfrm>
            <a:off x="7162801" y="6324601"/>
            <a:ext cx="31988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Fonte:Adaptado de  Dirce Koga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24000" y="457200"/>
            <a:ext cx="91440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solidFill>
                  <a:srgbClr val="0033CC"/>
                </a:solidFill>
                <a:latin typeface="Candara" pitchFamily="34" charset="0"/>
              </a:rPr>
              <a:t>Nosso Desafio</a:t>
            </a:r>
            <a:r>
              <a:rPr lang="pt-BR" sz="2800">
                <a:solidFill>
                  <a:srgbClr val="0033CC"/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pt-BR" sz="4000">
                <a:solidFill>
                  <a:srgbClr val="0033CC"/>
                </a:solidFill>
                <a:latin typeface="Candara" pitchFamily="34" charset="0"/>
              </a:rPr>
              <a:t>Inovar os Instrumentos para ...</a:t>
            </a:r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1905000" y="1676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457200" y="2743200"/>
            <a:ext cx="11582400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kumimoji="1" lang="pt-BR" sz="4000" dirty="0">
                <a:latin typeface="ClassGarmnd BT" charset="0"/>
              </a:rPr>
              <a:t>   Revelar os </a:t>
            </a:r>
            <a:r>
              <a:rPr kumimoji="1" lang="pt-BR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Territórios Invisíveis</a:t>
            </a:r>
            <a:r>
              <a:rPr kumimoji="1" lang="pt-BR" sz="4000" dirty="0">
                <a:latin typeface="ClassGarmnd BT" charset="0"/>
              </a:rPr>
              <a:t> ao simples olhar. Reincorporar os </a:t>
            </a:r>
            <a:r>
              <a:rPr kumimoji="1" lang="pt-BR" sz="4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processos</a:t>
            </a:r>
            <a:r>
              <a:rPr kumimoji="1" lang="pt-BR" sz="4000" dirty="0">
                <a:latin typeface="ClassGarmnd BT" charset="0"/>
              </a:rPr>
              <a:t> às </a:t>
            </a:r>
            <a:r>
              <a:rPr kumimoji="1" lang="pt-BR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cartografias do lugar</a:t>
            </a:r>
            <a:r>
              <a:rPr kumimoji="1" lang="pt-BR" sz="4000" dirty="0">
                <a:latin typeface="ClassGarmnd BT" charset="0"/>
              </a:rPr>
              <a:t>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438400" y="228601"/>
            <a:ext cx="82296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0033CC"/>
                </a:solidFill>
                <a:latin typeface="Candara" pitchFamily="34" charset="0"/>
              </a:rPr>
              <a:t>Análise Espacial</a:t>
            </a:r>
            <a:endParaRPr lang="pt-BR" sz="480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81200" y="1066801"/>
            <a:ext cx="822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>
                <a:latin typeface="ClassGarmnd BT" charset="0"/>
              </a:rPr>
              <a:t>MULTIDIMENSIONALIDADE DO</a:t>
            </a:r>
            <a:r>
              <a:rPr lang="en-US">
                <a:latin typeface="ClassGarmnd BT" charset="0"/>
              </a:rPr>
              <a:t>S</a:t>
            </a:r>
            <a:r>
              <a:rPr lang="pt-BR">
                <a:latin typeface="ClassGarmnd BT" charset="0"/>
              </a:rPr>
              <a:t> PROCESSO</a:t>
            </a:r>
            <a:r>
              <a:rPr lang="en-US">
                <a:latin typeface="ClassGarmnd BT" charset="0"/>
              </a:rPr>
              <a:t>S QUE OCORREM NO TERRITÓRIO</a:t>
            </a:r>
            <a:endParaRPr lang="pt-BR">
              <a:latin typeface="ClassGarmnd BT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3293184" y="2266242"/>
            <a:ext cx="5088817" cy="4138443"/>
            <a:chOff x="1052" y="916"/>
            <a:chExt cx="2884" cy="3286"/>
          </a:xfrm>
        </p:grpSpPr>
        <p:grpSp>
          <p:nvGrpSpPr>
            <p:cNvPr id="35845" name="Group 5"/>
            <p:cNvGrpSpPr>
              <a:grpSpLocks/>
            </p:cNvGrpSpPr>
            <p:nvPr/>
          </p:nvGrpSpPr>
          <p:grpSpPr bwMode="auto">
            <a:xfrm>
              <a:off x="1052" y="916"/>
              <a:ext cx="2884" cy="3164"/>
              <a:chOff x="1052" y="916"/>
              <a:chExt cx="2884" cy="3164"/>
            </a:xfrm>
          </p:grpSpPr>
          <p:grpSp>
            <p:nvGrpSpPr>
              <p:cNvPr id="35847" name="Group 6"/>
              <p:cNvGrpSpPr>
                <a:grpSpLocks/>
              </p:cNvGrpSpPr>
              <p:nvPr/>
            </p:nvGrpSpPr>
            <p:grpSpPr bwMode="auto">
              <a:xfrm>
                <a:off x="2407" y="916"/>
                <a:ext cx="1529" cy="2963"/>
                <a:chOff x="4" y="1346"/>
                <a:chExt cx="5756" cy="2637"/>
              </a:xfrm>
            </p:grpSpPr>
            <p:sp>
              <p:nvSpPr>
                <p:cNvPr id="3585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" y="3700"/>
                  <a:ext cx="5756" cy="283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r>
                    <a:rPr lang="pt-BR" sz="2000">
                      <a:latin typeface="Arial" charset="0"/>
                    </a:rPr>
                    <a:t>FILOSÓFICA</a:t>
                  </a:r>
                </a:p>
              </p:txBody>
            </p:sp>
            <p:grpSp>
              <p:nvGrpSpPr>
                <p:cNvPr id="35851" name="Group 8"/>
                <p:cNvGrpSpPr>
                  <a:grpSpLocks/>
                </p:cNvGrpSpPr>
                <p:nvPr/>
              </p:nvGrpSpPr>
              <p:grpSpPr bwMode="auto">
                <a:xfrm>
                  <a:off x="4" y="1346"/>
                  <a:ext cx="5756" cy="2295"/>
                  <a:chOff x="4" y="1346"/>
                  <a:chExt cx="5756" cy="2295"/>
                </a:xfrm>
              </p:grpSpPr>
              <p:sp>
                <p:nvSpPr>
                  <p:cNvPr id="3585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694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AMBIENTAL</a:t>
                    </a:r>
                  </a:p>
                </p:txBody>
              </p:sp>
              <p:sp>
                <p:nvSpPr>
                  <p:cNvPr id="3585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02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GENÉTICA</a:t>
                    </a:r>
                  </a:p>
                </p:txBody>
              </p:sp>
              <p:sp>
                <p:nvSpPr>
                  <p:cNvPr id="3585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01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TÉCNICA </a:t>
                    </a:r>
                  </a:p>
                </p:txBody>
              </p:sp>
              <p:sp>
                <p:nvSpPr>
                  <p:cNvPr id="35855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682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ECONÔMICA</a:t>
                    </a:r>
                  </a:p>
                </p:txBody>
              </p:sp>
              <p:sp>
                <p:nvSpPr>
                  <p:cNvPr id="3585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351"/>
                    <a:ext cx="5756" cy="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GEOGRÁFICA</a:t>
                    </a:r>
                  </a:p>
                </p:txBody>
              </p:sp>
              <p:sp>
                <p:nvSpPr>
                  <p:cNvPr id="35857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380"/>
                    <a:ext cx="5756" cy="261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1800">
                        <a:latin typeface="Arial" charset="0"/>
                      </a:rPr>
                      <a:t>HISTÓRIC</a:t>
                    </a:r>
                    <a:r>
                      <a:rPr lang="en-US" sz="1800">
                        <a:latin typeface="Arial" charset="0"/>
                      </a:rPr>
                      <a:t>O</a:t>
                    </a:r>
                    <a:r>
                      <a:rPr lang="pt-BR" sz="1800">
                        <a:latin typeface="Arial" charset="0"/>
                      </a:rPr>
                      <a:t>/POLÍTICA</a:t>
                    </a:r>
                  </a:p>
                </p:txBody>
              </p:sp>
              <p:sp>
                <p:nvSpPr>
                  <p:cNvPr id="35858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346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SOCIOLÓGICA</a:t>
                    </a:r>
                  </a:p>
                </p:txBody>
              </p:sp>
            </p:grpSp>
          </p:grpSp>
          <p:sp>
            <p:nvSpPr>
              <p:cNvPr id="35848" name="Text Box 16"/>
              <p:cNvSpPr txBox="1">
                <a:spLocks noChangeArrowheads="1"/>
              </p:cNvSpPr>
              <p:nvPr/>
            </p:nvSpPr>
            <p:spPr bwMode="auto">
              <a:xfrm>
                <a:off x="1052" y="2419"/>
                <a:ext cx="890" cy="2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Helvetica" pitchFamily="34" charset="0"/>
                  </a:rPr>
                  <a:t>DIMENSÕES</a:t>
                </a:r>
              </a:p>
            </p:txBody>
          </p:sp>
          <p:sp>
            <p:nvSpPr>
              <p:cNvPr id="35849" name="AutoShape 17"/>
              <p:cNvSpPr>
                <a:spLocks/>
              </p:cNvSpPr>
              <p:nvPr/>
            </p:nvSpPr>
            <p:spPr bwMode="auto">
              <a:xfrm>
                <a:off x="2064" y="960"/>
                <a:ext cx="336" cy="3120"/>
              </a:xfrm>
              <a:prstGeom prst="leftBrace">
                <a:avLst>
                  <a:gd name="adj1" fmla="val 75017"/>
                  <a:gd name="adj2" fmla="val 50273"/>
                </a:avLst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35846" name="Text Box 18"/>
            <p:cNvSpPr txBox="1">
              <a:spLocks noChangeArrowheads="1"/>
            </p:cNvSpPr>
            <p:nvPr/>
          </p:nvSpPr>
          <p:spPr bwMode="auto">
            <a:xfrm>
              <a:off x="2456" y="3909"/>
              <a:ext cx="214" cy="29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pt-BR" sz="1800">
                  <a:latin typeface="Helvetica" pitchFamily="34" charset="0"/>
                </a:rPr>
                <a:t>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6781800" cy="83099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4800" dirty="0">
                <a:solidFill>
                  <a:schemeClr val="accent2"/>
                </a:solidFill>
                <a:latin typeface="ClassGarmnd BT" charset="0"/>
              </a:rPr>
              <a:t>Uma </a:t>
            </a:r>
            <a:r>
              <a:rPr lang="en-US" sz="4800" dirty="0" err="1">
                <a:solidFill>
                  <a:schemeClr val="accent2"/>
                </a:solidFill>
                <a:latin typeface="ClassGarmnd BT" charset="0"/>
              </a:rPr>
              <a:t>Necessidade</a:t>
            </a:r>
            <a:endParaRPr lang="en-US" sz="48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457200" y="1905000"/>
            <a:ext cx="11430000" cy="419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kumimoji="1" lang="pt-BR" sz="4400" dirty="0">
                <a:latin typeface="ClassGarmnd BT" charset="0"/>
              </a:rPr>
              <a:t>   Para que a Cartografia, enquanto meio, possa ser auxiliar à construção de uma Cartografia de Processos ela precisa para além de representar o </a:t>
            </a:r>
            <a:r>
              <a:rPr kumimoji="1" lang="pt-BR" sz="4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Lugar das Pessoas</a:t>
            </a:r>
            <a:r>
              <a:rPr kumimoji="1" lang="pt-BR" sz="4400" dirty="0">
                <a:latin typeface="ClassGarmnd BT" charset="0"/>
              </a:rPr>
              <a:t>  inserir no seu contexto de representação as </a:t>
            </a:r>
            <a:r>
              <a:rPr kumimoji="1" lang="pt-BR" sz="4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Pessoas do Lugar.</a:t>
            </a:r>
            <a:endParaRPr kumimoji="1" lang="en-US" sz="4400" i="1" dirty="0"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3348038" cy="769441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Duas</a:t>
            </a:r>
            <a:r>
              <a:rPr lang="en-US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Teses</a:t>
            </a:r>
            <a:endParaRPr lang="en-US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152400" y="1905000"/>
            <a:ext cx="11734800" cy="1295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[1] É necessário acomodar um novo conceito de Escala para esta ‘nova’ cartografia</a:t>
            </a:r>
            <a:endParaRPr kumimoji="1" lang="en-US" sz="3600" dirty="0">
              <a:latin typeface="ClassGarmnd BT" charset="0"/>
            </a:endParaRPr>
          </a:p>
        </p:txBody>
      </p:sp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228600" y="4259759"/>
            <a:ext cx="117348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[2] ‘O Mapa não é o território’, ainda mais, o </a:t>
            </a:r>
            <a:r>
              <a:rPr kumimoji="1" lang="pt-BR" sz="3600" b="1" u="sng" dirty="0">
                <a:latin typeface="ClassGarmnd BT" charset="0"/>
              </a:rPr>
              <a:t>Mapa não existe</a:t>
            </a:r>
            <a:r>
              <a:rPr kumimoji="1" lang="pt-BR" sz="3600" dirty="0">
                <a:latin typeface="ClassGarmnd BT" charset="0"/>
              </a:rPr>
              <a:t>! Ele se constitui para um </a:t>
            </a:r>
            <a:r>
              <a:rPr kumimoji="1" lang="pt-BR" sz="3600" i="1" dirty="0">
                <a:latin typeface="ClassGarmnd BT" charset="0"/>
              </a:rPr>
              <a:t>Tempo</a:t>
            </a:r>
            <a:r>
              <a:rPr kumimoji="1" lang="pt-BR" sz="3600" dirty="0">
                <a:latin typeface="ClassGarmnd BT" charset="0"/>
              </a:rPr>
              <a:t> e </a:t>
            </a:r>
            <a:r>
              <a:rPr kumimoji="1" lang="pt-BR" sz="3600" i="1" dirty="0">
                <a:latin typeface="ClassGarmnd BT" charset="0"/>
              </a:rPr>
              <a:t>Propósito</a:t>
            </a:r>
            <a:r>
              <a:rPr kumimoji="1" lang="pt-BR" sz="3600" dirty="0">
                <a:latin typeface="ClassGarmnd BT" charset="0"/>
              </a:rPr>
              <a:t> definidos</a:t>
            </a:r>
            <a:endParaRPr kumimoji="1" lang="en-US" sz="3600" dirty="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3" grpId="0" animBg="1" autoUpdateAnimBg="0"/>
      <p:bldP spid="38400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8600" y="533400"/>
            <a:ext cx="114300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Caminho: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Experimentos com </a:t>
            </a:r>
            <a:r>
              <a:rPr kumimoji="1" lang="pt-BR" sz="3600" i="1" dirty="0">
                <a:solidFill>
                  <a:srgbClr val="000066"/>
                </a:solidFill>
                <a:latin typeface="ClassGarmnd BT" charset="0"/>
              </a:rPr>
              <a:t>Territórios Digitais</a:t>
            </a:r>
          </a:p>
        </p:txBody>
      </p:sp>
      <p:sp>
        <p:nvSpPr>
          <p:cNvPr id="510979" name="Rectangle 3"/>
          <p:cNvSpPr>
            <a:spLocks noChangeArrowheads="1"/>
          </p:cNvSpPr>
          <p:nvPr/>
        </p:nvSpPr>
        <p:spPr bwMode="auto">
          <a:xfrm>
            <a:off x="152400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1981200" y="3886200"/>
            <a:ext cx="8305800" cy="2057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Métodos: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Análise Espacial de Dados Geográficos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Modelagem</a:t>
            </a:r>
            <a:endParaRPr kumimoji="1" lang="pt-BR" sz="3600" i="1" dirty="0">
              <a:solidFill>
                <a:srgbClr val="000066"/>
              </a:solidFill>
              <a:latin typeface="ClassGarmnd BT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838201"/>
            <a:ext cx="8534400" cy="70167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000">
                <a:latin typeface="Cambria" pitchFamily="18" charset="0"/>
              </a:rPr>
              <a:t>Endereço da WIKI do Curso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57401" y="2895601"/>
            <a:ext cx="827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http://wiki.dpi.inpe.br/doku.</a:t>
            </a:r>
            <a:r>
              <a:rPr lang="pt-B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pt-B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?id=ser301-todos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04800"/>
            <a:ext cx="87630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304800" y="1600200"/>
            <a:ext cx="11582400" cy="41148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Essencialmente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tomar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o 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‘</a:t>
            </a:r>
            <a:r>
              <a:rPr kumimoji="1" lang="en-US" sz="4800" i="1" dirty="0" err="1">
                <a:solidFill>
                  <a:srgbClr val="000066"/>
                </a:solidFill>
                <a:latin typeface="ClassGarmnd BT" charset="0"/>
              </a:rPr>
              <a:t>lugar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’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ocorrência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medida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observação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coleta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..., o ONDE,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como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variável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 a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ser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considerada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nas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técnicas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análise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empregadas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04800"/>
            <a:ext cx="8458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381000" y="1524000"/>
            <a:ext cx="11049000" cy="4343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Avançando,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tomar também o QUANDO, e temos então o que buscamos: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Revelar Padrões Espaço-Temporais característicos dos processos que se desenvolvem no espaço que observamos!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8" name="Rectangle 6"/>
          <p:cNvSpPr>
            <a:spLocks/>
          </p:cNvSpPr>
          <p:nvPr/>
        </p:nvSpPr>
        <p:spPr bwMode="auto">
          <a:xfrm>
            <a:off x="1524000" y="4581525"/>
            <a:ext cx="9144000" cy="70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Expressão de (Novas) Cartografias </a:t>
            </a:r>
          </a:p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Urbano-Territoriais</a:t>
            </a:r>
          </a:p>
        </p:txBody>
      </p:sp>
      <p:sp>
        <p:nvSpPr>
          <p:cNvPr id="166919" name="AutoShape 7"/>
          <p:cNvSpPr>
            <a:spLocks noChangeArrowheads="1"/>
          </p:cNvSpPr>
          <p:nvPr/>
        </p:nvSpPr>
        <p:spPr bwMode="auto">
          <a:xfrm>
            <a:off x="5808663" y="1700213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6921" name="Rectangle 6"/>
          <p:cNvSpPr>
            <a:spLocks/>
          </p:cNvSpPr>
          <p:nvPr/>
        </p:nvSpPr>
        <p:spPr bwMode="auto">
          <a:xfrm>
            <a:off x="1524000" y="404814"/>
            <a:ext cx="9144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Painel de Observações</a:t>
            </a:r>
          </a:p>
        </p:txBody>
      </p:sp>
      <p:sp>
        <p:nvSpPr>
          <p:cNvPr id="166922" name="Rectangle 6"/>
          <p:cNvSpPr>
            <a:spLocks/>
          </p:cNvSpPr>
          <p:nvPr/>
        </p:nvSpPr>
        <p:spPr bwMode="auto">
          <a:xfrm>
            <a:off x="1703388" y="2492376"/>
            <a:ext cx="9144000" cy="936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Tabelas, Diagramas, Gráficos,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Índices, Indicadores,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Modelos&amp;Simulação, Visualização Dinâmica, e …!</a:t>
            </a:r>
          </a:p>
          <a:p>
            <a:pPr marL="39688" algn="ctr"/>
            <a:endParaRPr lang="en-US" sz="3200">
              <a:solidFill>
                <a:srgbClr val="C00000"/>
              </a:solidFill>
              <a:latin typeface="Calibri Bold" charset="0"/>
              <a:ea typeface="MS PGothic" pitchFamily="34" charset="-128"/>
              <a:sym typeface="Calibri Bold" charset="0"/>
            </a:endParaRPr>
          </a:p>
        </p:txBody>
      </p:sp>
      <p:sp>
        <p:nvSpPr>
          <p:cNvPr id="166924" name="AutoShape 12"/>
          <p:cNvSpPr>
            <a:spLocks noChangeArrowheads="1"/>
          </p:cNvSpPr>
          <p:nvPr/>
        </p:nvSpPr>
        <p:spPr bwMode="auto">
          <a:xfrm>
            <a:off x="5867400" y="4038600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3573464"/>
            <a:ext cx="9144000" cy="3284537"/>
            <a:chOff x="0" y="2251"/>
            <a:chExt cx="5760" cy="2069"/>
          </a:xfrm>
        </p:grpSpPr>
        <p:sp>
          <p:nvSpPr>
            <p:cNvPr id="588803" name="AutoShape 5"/>
            <p:cNvSpPr>
              <a:spLocks/>
            </p:cNvSpPr>
            <p:nvPr/>
          </p:nvSpPr>
          <p:spPr bwMode="auto">
            <a:xfrm>
              <a:off x="2608" y="2251"/>
              <a:ext cx="421" cy="272"/>
            </a:xfrm>
            <a:custGeom>
              <a:avLst/>
              <a:gdLst>
                <a:gd name="T0" fmla="*/ 0 w 21600"/>
                <a:gd name="T1" fmla="*/ 1724802251 h 21600"/>
                <a:gd name="T2" fmla="*/ 2147483647 w 21600"/>
                <a:gd name="T3" fmla="*/ 1724802251 h 21600"/>
                <a:gd name="T4" fmla="*/ 2147483647 w 21600"/>
                <a:gd name="T5" fmla="*/ 0 h 21600"/>
                <a:gd name="T6" fmla="*/ 2147483647 w 21600"/>
                <a:gd name="T7" fmla="*/ 0 h 21600"/>
                <a:gd name="T8" fmla="*/ 2147483647 w 21600"/>
                <a:gd name="T9" fmla="*/ 1724802251 h 21600"/>
                <a:gd name="T10" fmla="*/ 2147483647 w 21600"/>
                <a:gd name="T11" fmla="*/ 1724802251 h 21600"/>
                <a:gd name="T12" fmla="*/ 2147483647 w 21600"/>
                <a:gd name="T13" fmla="*/ 2147483647 h 21600"/>
                <a:gd name="T14" fmla="*/ 0 w 21600"/>
                <a:gd name="T15" fmla="*/ 1724802251 h 21600"/>
                <a:gd name="T16" fmla="*/ 0 w 21600"/>
                <a:gd name="T17" fmla="*/ 1724802251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lnTo>
                    <a:pt x="0" y="108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C00000"/>
            </a:solidFill>
            <a:ln w="1905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588804" name="Rectangle 6"/>
            <p:cNvSpPr>
              <a:spLocks/>
            </p:cNvSpPr>
            <p:nvPr/>
          </p:nvSpPr>
          <p:spPr bwMode="auto">
            <a:xfrm>
              <a:off x="0" y="2659"/>
              <a:ext cx="5760" cy="1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ctr"/>
              <a:r>
                <a:rPr lang="en-US" sz="3600">
                  <a:solidFill>
                    <a:srgbClr val="C00000"/>
                  </a:solidFill>
                  <a:latin typeface="Calibri Bold" charset="0"/>
                  <a:ea typeface="MS PGothic" pitchFamily="34" charset="-128"/>
                  <a:sym typeface="Calibri Bold" charset="0"/>
                </a:rPr>
                <a:t>Indicadores, Painéis &amp; Modelos e Simulação</a:t>
              </a:r>
            </a:p>
            <a:p>
              <a:pPr marL="39688" algn="ctr"/>
              <a:r>
                <a:rPr lang="en-US" sz="54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Cartografias do Invisível</a:t>
              </a:r>
              <a:r>
                <a:rPr lang="en-US" sz="48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 </a:t>
              </a:r>
            </a:p>
          </p:txBody>
        </p:sp>
        <p:sp>
          <p:nvSpPr>
            <p:cNvPr id="588805" name="Rectangle 11"/>
            <p:cNvSpPr>
              <a:spLocks/>
            </p:cNvSpPr>
            <p:nvPr/>
          </p:nvSpPr>
          <p:spPr bwMode="auto">
            <a:xfrm>
              <a:off x="113" y="3936"/>
              <a:ext cx="5472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just">
                <a:lnSpc>
                  <a:spcPct val="50000"/>
                </a:lnSpc>
              </a:pP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FEITOSA, F. F. ; MONTEIRO, A. M. V. (2012) 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Vulnerabilidade e Modelos de Simulação como Estratégias Mediadoras: Contribuição ao Debate das Mudanças Climáticas e Ambientais.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Geografia (Rio Claro. Impresso), v. 37, p. 289-305.</a:t>
              </a:r>
              <a:endParaRPr lang="en-US" sz="11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Light" charset="0"/>
                <a:ea typeface="MS PGothic" pitchFamily="34" charset="-128"/>
                <a:sym typeface="Gill Sans Light" charset="0"/>
              </a:endParaRPr>
            </a:p>
          </p:txBody>
        </p:sp>
      </p:grpSp>
      <p:sp>
        <p:nvSpPr>
          <p:cNvPr id="588806" name="Rectangle 6"/>
          <p:cNvSpPr>
            <a:spLocks/>
          </p:cNvSpPr>
          <p:nvPr/>
        </p:nvSpPr>
        <p:spPr bwMode="auto">
          <a:xfrm>
            <a:off x="1524000" y="404814"/>
            <a:ext cx="9144000" cy="263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Intencionalidade Explicíta</a:t>
            </a:r>
          </a:p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Procuram estabelecer </a:t>
            </a:r>
          </a:p>
          <a:p>
            <a:pPr marL="39688" algn="ctr"/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Regimes de Visibilidade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para apoiar</a:t>
            </a:r>
          </a:p>
          <a:p>
            <a:pPr marL="39688" algn="ctr"/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construção 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Narrativas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</a:p>
          <a:p>
            <a:pPr marL="39688" algn="ctr"/>
            <a:endParaRPr lang="en-US" sz="4400" i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MS PGothic" pitchFamily="34" charset="-128"/>
              <a:cs typeface="Calibri" pitchFamily="34" charset="0"/>
              <a:sym typeface="Calibri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424114" y="115888"/>
            <a:ext cx="7405687" cy="1066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Painel de Oberva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ç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ões</a:t>
            </a:r>
            <a:r>
              <a:rPr lang="en-US" sz="3200">
                <a:solidFill>
                  <a:srgbClr val="0033CC"/>
                </a:solidFill>
                <a:latin typeface="Candara" pitchFamily="34" charset="0"/>
                <a:ea typeface="SimSun" pitchFamily="2" charset="-122"/>
              </a:rPr>
              <a:t> </a:t>
            </a:r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como assistente ao </a:t>
            </a:r>
          </a:p>
          <a:p>
            <a:pPr algn="ctr"/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ontador de hist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ó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rias</a:t>
            </a: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1847850" y="1196975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</a:t>
            </a:r>
            <a:r>
              <a:rPr lang="en-GB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Objetos Mediadores</a:t>
            </a: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nos contam uma história</a:t>
            </a:r>
            <a:endParaRPr lang="en-GB" sz="4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6334126"/>
            <a:ext cx="3657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7" name="Picture 2" descr="forrest gump o contador de histórias"/>
          <p:cNvPicPr>
            <a:picLocks noChangeAspect="1" noChangeArrowheads="1"/>
          </p:cNvPicPr>
          <p:nvPr/>
        </p:nvPicPr>
        <p:blipFill>
          <a:blip r:embed="rId3"/>
          <a:srcRect l="21600" t="33867" r="12801" b="6400"/>
          <a:stretch>
            <a:fillRect/>
          </a:stretch>
        </p:blipFill>
        <p:spPr bwMode="auto">
          <a:xfrm>
            <a:off x="6172199" y="2514600"/>
            <a:ext cx="5954523" cy="4066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1320" name="Text Box 4"/>
          <p:cNvSpPr txBox="1">
            <a:spLocks noChangeArrowheads="1"/>
          </p:cNvSpPr>
          <p:nvPr/>
        </p:nvSpPr>
        <p:spPr bwMode="auto">
          <a:xfrm>
            <a:off x="228600" y="3349382"/>
            <a:ext cx="51847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u="sng" dirty="0">
                <a:solidFill>
                  <a:srgbClr val="C00000"/>
                </a:solidFill>
                <a:latin typeface="Calibri" pitchFamily="34" charset="0"/>
              </a:rPr>
              <a:t>FERRAMENTA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 PARA COMPARTILHAR VISÕES, LEVANTAR DÚVIDAS,  ESTRUTURAR DISCUSSÕES E DEBATES. AJUDAM A 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TENCIONAR 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PARA BUSCAR COMPREENDER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Representações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não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Realidades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!!</a:t>
            </a:r>
            <a:endParaRPr lang="en-GB" sz="4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0" y="1773238"/>
            <a:ext cx="914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600" b="1">
                <a:solidFill>
                  <a:srgbClr val="0D0D0D"/>
                </a:solidFill>
                <a:latin typeface="Calibri" pitchFamily="34" charset="0"/>
              </a:rPr>
              <a:t>Oferecem uma outra maneira de examinar uma situação!</a:t>
            </a:r>
            <a:endParaRPr lang="en-GB" sz="2600" b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9089535" y="6581001"/>
            <a:ext cx="30643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Filme</a:t>
            </a: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Forrest Gump</a:t>
            </a:r>
            <a:r>
              <a:rPr lang="en-US" sz="1200" dirty="0"/>
              <a:t>, Robert </a:t>
            </a:r>
            <a:r>
              <a:rPr lang="en-US" sz="1200" dirty="0" err="1"/>
              <a:t>Zemeckis</a:t>
            </a:r>
            <a:r>
              <a:rPr lang="en-US" sz="1200" dirty="0"/>
              <a:t>, 1994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/>
          </p:cNvSpPr>
          <p:nvPr/>
        </p:nvSpPr>
        <p:spPr bwMode="auto">
          <a:xfrm>
            <a:off x="228600" y="381000"/>
            <a:ext cx="1173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!La Geografia Médica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comienza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cuando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el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mapa acaba! 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(Carlos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Saenz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de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la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Calzada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, 1956)</a:t>
            </a:r>
          </a:p>
          <a:p>
            <a:pPr marL="342900" indent="-342900" algn="ctr">
              <a:spcBef>
                <a:spcPct val="20000"/>
              </a:spcBef>
            </a:pPr>
            <a:endParaRPr lang="pt-BR" sz="2800" i="1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811829" y="1600200"/>
            <a:ext cx="9090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i="1" dirty="0"/>
              <a:t>La </a:t>
            </a:r>
            <a:r>
              <a:rPr lang="pt-BR" sz="1400" i="1" dirty="0" err="1"/>
              <a:t>Geografía</a:t>
            </a:r>
            <a:r>
              <a:rPr lang="pt-BR" sz="1400" i="1" dirty="0"/>
              <a:t> Médica </a:t>
            </a:r>
            <a:r>
              <a:rPr lang="pt-BR" sz="1400" i="1" dirty="0" err="1"/>
              <a:t>en</a:t>
            </a:r>
            <a:r>
              <a:rPr lang="pt-BR" sz="1400" i="1" dirty="0"/>
              <a:t> México a través de </a:t>
            </a:r>
            <a:r>
              <a:rPr lang="pt-BR" sz="1400" i="1" dirty="0" err="1"/>
              <a:t>la</a:t>
            </a:r>
            <a:r>
              <a:rPr lang="pt-BR" sz="1400" i="1" dirty="0"/>
              <a:t> Historia</a:t>
            </a:r>
            <a:r>
              <a:rPr lang="pt-BR" sz="1400" dirty="0"/>
              <a:t>. México: </a:t>
            </a:r>
            <a:r>
              <a:rPr lang="pt-BR" sz="1400" dirty="0" err="1"/>
              <a:t>Ediciones</a:t>
            </a:r>
            <a:r>
              <a:rPr lang="pt-BR" sz="1400" dirty="0"/>
              <a:t> Juan Palomo (2ª </a:t>
            </a:r>
            <a:r>
              <a:rPr lang="pt-BR" sz="1400" dirty="0" err="1"/>
              <a:t>edición</a:t>
            </a:r>
            <a:r>
              <a:rPr lang="pt-BR" sz="1400" dirty="0"/>
              <a:t>), 1971, 200 p. </a:t>
            </a:r>
            <a:r>
              <a:rPr lang="pt-BR" sz="1400" dirty="0" err="1"/>
              <a:t>láminas</a:t>
            </a:r>
            <a:r>
              <a:rPr lang="pt-BR" sz="1400" i="1" dirty="0"/>
              <a:t>;</a:t>
            </a:r>
            <a:r>
              <a:rPr lang="pt-BR" sz="14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2514601" y="152401"/>
            <a:ext cx="7273925" cy="1179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Teoria miasmática: O lugar como determinante</a:t>
            </a:r>
            <a:r>
              <a:rPr lang="pt-PT" sz="2400">
                <a:solidFill>
                  <a:srgbClr val="3366FF"/>
                </a:solidFill>
              </a:rPr>
              <a:t>.</a:t>
            </a:r>
            <a:r>
              <a:rPr lang="pt-PT" sz="2400"/>
              <a:t>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Distribuir, localizar e associar.</a:t>
            </a:r>
          </a:p>
          <a:p>
            <a:pPr eaLnBrk="1" hangingPunct="1">
              <a:lnSpc>
                <a:spcPct val="110000"/>
              </a:lnSpc>
            </a:pPr>
            <a:endParaRPr lang="pt-PT" sz="2400">
              <a:solidFill>
                <a:srgbClr val="3366FF"/>
              </a:solidFill>
            </a:endParaRPr>
          </a:p>
        </p:txBody>
      </p:sp>
      <p:pic>
        <p:nvPicPr>
          <p:cNvPr id="75779" name="Picture 4" descr="vent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2000" contrast="-22000"/>
          </a:blip>
          <a:srcRect/>
          <a:stretch>
            <a:fillRect/>
          </a:stretch>
        </p:blipFill>
        <p:spPr bwMode="auto">
          <a:xfrm>
            <a:off x="1905000" y="1219201"/>
            <a:ext cx="8135938" cy="41068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1905000" y="5257801"/>
            <a:ext cx="4464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Verdana" pitchFamily="34" charset="0"/>
              </a:rPr>
              <a:t>Malária em Nápoles, Vento e Mangue</a:t>
            </a:r>
          </a:p>
          <a:p>
            <a:r>
              <a:rPr lang="pt-BR" sz="1600">
                <a:latin typeface="Verdana" pitchFamily="34" charset="0"/>
              </a:rPr>
              <a:t>Lancisi, 1711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32500" y="5300664"/>
            <a:ext cx="46355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malária mas não identificou o processo de produção da doença.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1524000" y="6172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  <a:defRPr/>
            </a:pPr>
            <a:r>
              <a:rPr lang="pt-BR" sz="16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Luisa Iñiguez Rojas.</a:t>
            </a:r>
            <a:r>
              <a:rPr lang="pt-BR" i="1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400">
                <a:latin typeface="Arial" charset="0"/>
              </a:rPr>
              <a:t>Centro de Estudios de Salud y Bienestar Humanos. Universidad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zevross.com/images/seam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836613"/>
            <a:ext cx="47513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</a:t>
            </a: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febre amarela</a:t>
            </a:r>
            <a:r>
              <a:rPr lang="pt-BR">
                <a:latin typeface="Calibri" pitchFamily="34" charset="0"/>
              </a:rPr>
              <a:t> , mas não identificou o processo de produção da doença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1524000" y="3886200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 u="sng">
                <a:latin typeface="Calibri" pitchFamily="34" charset="0"/>
              </a:rPr>
              <a:t>An account of the epidemic</a:t>
            </a:r>
            <a:r>
              <a:rPr lang="pt-BR" sz="1400">
                <a:latin typeface="Calibri" pitchFamily="34" charset="0"/>
              </a:rPr>
              <a:t> yellow fever, as it appeared in the city of New-York in the year 1795 Dr. Valentine Seaman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413125" y="49053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Tahoma" pitchFamily="34" charset="0"/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828800" y="1905000"/>
            <a:ext cx="8686800" cy="941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CC99FF"/>
              </a:buClr>
              <a:buSzPct val="80000"/>
              <a:buFont typeface="Monotype Sorts" pitchFamily="2" charset="2"/>
              <a:buNone/>
            </a:pPr>
            <a:endParaRPr kumimoji="1" lang="pt-BR">
              <a:latin typeface="Comic Sans MS" pitchFamily="66" charset="0"/>
            </a:endParaRPr>
          </a:p>
          <a:p>
            <a:pPr eaLnBrk="0" hangingPunct="0"/>
            <a:endParaRPr lang="pt-BR">
              <a:latin typeface="Comic Sans MS" pitchFamily="66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609600"/>
            <a:ext cx="11430000" cy="5811838"/>
            <a:chOff x="249" y="384"/>
            <a:chExt cx="5367" cy="3661"/>
          </a:xfrm>
        </p:grpSpPr>
        <p:sp>
          <p:nvSpPr>
            <p:cNvPr id="77833" name="Rectangle 3"/>
            <p:cNvSpPr>
              <a:spLocks noChangeArrowheads="1"/>
            </p:cNvSpPr>
            <p:nvPr/>
          </p:nvSpPr>
          <p:spPr bwMode="auto">
            <a:xfrm>
              <a:off x="432" y="384"/>
              <a:ext cx="518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Análise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Espacial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: Uma “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História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”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Antiga</a:t>
              </a:r>
              <a:endParaRPr lang="en-US" sz="3600" dirty="0">
                <a:solidFill>
                  <a:schemeClr val="accent2"/>
                </a:solidFill>
                <a:latin typeface="ClassGarmnd BT" charset="0"/>
              </a:endParaRPr>
            </a:p>
          </p:txBody>
        </p:sp>
        <p:sp>
          <p:nvSpPr>
            <p:cNvPr id="329733" name="Rectangle 5"/>
            <p:cNvSpPr>
              <a:spLocks noChangeArrowheads="1"/>
            </p:cNvSpPr>
            <p:nvPr/>
          </p:nvSpPr>
          <p:spPr bwMode="auto">
            <a:xfrm>
              <a:off x="249" y="1117"/>
              <a:ext cx="5280" cy="29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James Lind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Médico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Cirurgião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Naval (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Escocês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em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1768</a:t>
              </a:r>
              <a:r>
                <a:rPr lang="en-US" dirty="0"/>
                <a:t> 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Escreve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/>
                <a:t> 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“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Essay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Diseases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Incidental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to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Europeans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 Hot</a:t>
              </a:r>
              <a:r>
                <a:rPr lang="en-US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Climate</a:t>
              </a:r>
              <a:r>
                <a:rPr lang="pt-BR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</a:t>
              </a:r>
              <a:r>
                <a:rPr lang="pt-BR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Onde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talvêz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pela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primeira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se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busca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explicações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para a 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distribuição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espacial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doenças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e 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conceito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RISCO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associado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uma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área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geográfica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específica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é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utilizado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!</a:t>
              </a:r>
              <a:r>
                <a:rPr lang="pt-BR" dirty="0"/>
                <a:t> </a:t>
              </a:r>
              <a:endParaRPr lang="en-US" dirty="0"/>
            </a:p>
            <a:p>
              <a:pPr algn="r" eaLnBrk="0" hangingPunct="0">
                <a:spcBef>
                  <a:spcPct val="50000"/>
                </a:spcBef>
                <a:defRPr/>
              </a:pPr>
              <a:endPara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7315201" y="1219200"/>
            <a:ext cx="2130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Carvalho,M.S.;1997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800" y="533400"/>
            <a:ext cx="6858000" cy="5894388"/>
            <a:chOff x="672" y="336"/>
            <a:chExt cx="4320" cy="3713"/>
          </a:xfrm>
        </p:grpSpPr>
        <p:pic>
          <p:nvPicPr>
            <p:cNvPr id="7783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104"/>
              <a:ext cx="1737" cy="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336"/>
              <a:ext cx="1968" cy="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1"/>
            <a:ext cx="12039600" cy="95410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Distribuição Espacial: ‘Mapeamento’ de Riscos</a:t>
            </a:r>
            <a:br>
              <a:rPr lang="fr-FR" sz="2800" dirty="0">
                <a:solidFill>
                  <a:schemeClr val="accent2"/>
                </a:solidFill>
                <a:latin typeface="ClassGarmnd BT" charset="0"/>
              </a:rPr>
            </a:br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A epidemia de cólera em Londres, século XIX, Doutor John Snow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5800" y="1319214"/>
            <a:ext cx="4254500" cy="5181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30000"/>
              </a:lnSpc>
              <a:buNone/>
              <a:defRPr/>
            </a:pP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30000"/>
              </a:lnSpc>
              <a:buNone/>
              <a:defRPr/>
            </a:pP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1854</a:t>
            </a:r>
            <a:endParaRPr lang="pt-BR" sz="2400" b="1" dirty="0"/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Eventos de saúde 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400" b="1" u="sng" baseline="1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mortes por cólera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 que se concentram em algumas áreas da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cluster</a:t>
            </a:r>
            <a:endParaRPr lang="pt-BR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 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Condições ambientais (x)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bombas de água). Possíveis fontes de risco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Ruas 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situação geral na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contexto</a:t>
            </a:r>
            <a:endParaRPr lang="fr-F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852" name="Picture 4" descr="snow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066800"/>
            <a:ext cx="5791200" cy="5791200"/>
          </a:xfrm>
          <a:noFill/>
          <a:ln>
            <a:miter lim="800000"/>
            <a:headEnd/>
            <a:tailEnd/>
          </a:ln>
        </p:spPr>
      </p:pic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8382000" y="1371600"/>
            <a:ext cx="1968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Barcellos,C.;2001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363200" y="6500814"/>
            <a:ext cx="304800" cy="357187"/>
          </a:xfrm>
          <a:prstGeom prst="actionButtonForwardNex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1371600"/>
            <a:ext cx="11582400" cy="5165725"/>
            <a:chOff x="0" y="2140"/>
            <a:chExt cx="5781" cy="2162"/>
          </a:xfrm>
        </p:grpSpPr>
        <p:pic>
          <p:nvPicPr>
            <p:cNvPr id="498697" name="Picture 9" descr="liniers_conclusa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140"/>
              <a:ext cx="5760" cy="1997"/>
            </a:xfrm>
            <a:prstGeom prst="rect">
              <a:avLst/>
            </a:prstGeom>
            <a:noFill/>
          </p:spPr>
        </p:pic>
        <p:sp>
          <p:nvSpPr>
            <p:cNvPr id="498698" name="Text Box 10"/>
            <p:cNvSpPr txBox="1">
              <a:spLocks noChangeArrowheads="1"/>
            </p:cNvSpPr>
            <p:nvPr/>
          </p:nvSpPr>
          <p:spPr bwMode="auto">
            <a:xfrm>
              <a:off x="4447" y="4108"/>
              <a:ext cx="1334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kumimoji="1" lang="en-US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Liniers, </a:t>
              </a:r>
              <a:r>
                <a:rPr kumimoji="1" lang="en-US" sz="10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Quadrinista Argentino.</a:t>
              </a:r>
              <a:r>
                <a:rPr kumimoji="1" lang="en-US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 </a:t>
              </a:r>
            </a:p>
          </p:txBody>
        </p:sp>
      </p:grpSp>
      <p:sp>
        <p:nvSpPr>
          <p:cNvPr id="498700" name="Text Box 12"/>
          <p:cNvSpPr txBox="1">
            <a:spLocks noChangeArrowheads="1"/>
          </p:cNvSpPr>
          <p:nvPr/>
        </p:nvSpPr>
        <p:spPr bwMode="auto">
          <a:xfrm>
            <a:off x="152400" y="266894"/>
            <a:ext cx="629443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Uma </a:t>
            </a:r>
            <a:r>
              <a:rPr lang="en-US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disposição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necessária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609600"/>
            <a:ext cx="6934200" cy="685800"/>
          </a:xfrm>
        </p:spPr>
        <p:txBody>
          <a:bodyPr/>
          <a:lstStyle/>
          <a:p>
            <a:pPr algn="l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</a:rPr>
              <a:t>Camadas de Informações</a:t>
            </a:r>
          </a:p>
        </p:txBody>
      </p:sp>
      <p:sp>
        <p:nvSpPr>
          <p:cNvPr id="284675" name="Freeform 3"/>
          <p:cNvSpPr>
            <a:spLocks/>
          </p:cNvSpPr>
          <p:nvPr/>
        </p:nvSpPr>
        <p:spPr bwMode="auto">
          <a:xfrm>
            <a:off x="3124200" y="4267200"/>
            <a:ext cx="40386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92"/>
              </a:cxn>
              <a:cxn ang="0">
                <a:pos x="192" y="384"/>
              </a:cxn>
              <a:cxn ang="0">
                <a:pos x="864" y="864"/>
              </a:cxn>
              <a:cxn ang="0">
                <a:pos x="1632" y="912"/>
              </a:cxn>
              <a:cxn ang="0">
                <a:pos x="2160" y="864"/>
              </a:cxn>
            </a:cxnLst>
            <a:rect l="0" t="0" r="r" b="b"/>
            <a:pathLst>
              <a:path w="2160" h="952">
                <a:moveTo>
                  <a:pt x="0" y="0"/>
                </a:moveTo>
                <a:cubicBezTo>
                  <a:pt x="8" y="64"/>
                  <a:pt x="16" y="128"/>
                  <a:pt x="48" y="192"/>
                </a:cubicBezTo>
                <a:cubicBezTo>
                  <a:pt x="80" y="256"/>
                  <a:pt x="56" y="272"/>
                  <a:pt x="192" y="384"/>
                </a:cubicBezTo>
                <a:cubicBezTo>
                  <a:pt x="328" y="496"/>
                  <a:pt x="624" y="776"/>
                  <a:pt x="864" y="864"/>
                </a:cubicBezTo>
                <a:cubicBezTo>
                  <a:pt x="1104" y="952"/>
                  <a:pt x="1416" y="912"/>
                  <a:pt x="1632" y="912"/>
                </a:cubicBezTo>
                <a:cubicBezTo>
                  <a:pt x="1848" y="912"/>
                  <a:pt x="2080" y="888"/>
                  <a:pt x="2160" y="864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6" name="Line 4"/>
          <p:cNvSpPr>
            <a:spLocks noChangeShapeType="1"/>
          </p:cNvSpPr>
          <p:nvPr/>
        </p:nvSpPr>
        <p:spPr bwMode="auto">
          <a:xfrm>
            <a:off x="6172200" y="4191000"/>
            <a:ext cx="10668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7" name="Line 5"/>
          <p:cNvSpPr>
            <a:spLocks noChangeShapeType="1"/>
          </p:cNvSpPr>
          <p:nvPr/>
        </p:nvSpPr>
        <p:spPr bwMode="auto">
          <a:xfrm>
            <a:off x="2514600" y="4953000"/>
            <a:ext cx="914400" cy="381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09800" y="4191000"/>
            <a:ext cx="4572000" cy="1371600"/>
            <a:chOff x="768" y="2640"/>
            <a:chExt cx="2736" cy="720"/>
          </a:xfrm>
        </p:grpSpPr>
        <p:sp>
          <p:nvSpPr>
            <p:cNvPr id="284679" name="Line 7"/>
            <p:cNvSpPr>
              <a:spLocks noChangeShapeType="1"/>
            </p:cNvSpPr>
            <p:nvPr/>
          </p:nvSpPr>
          <p:spPr bwMode="auto">
            <a:xfrm flipV="1">
              <a:off x="768" y="2976"/>
              <a:ext cx="528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0" name="Line 8"/>
            <p:cNvSpPr>
              <a:spLocks noChangeShapeType="1"/>
            </p:cNvSpPr>
            <p:nvPr/>
          </p:nvSpPr>
          <p:spPr bwMode="auto">
            <a:xfrm>
              <a:off x="2592" y="2736"/>
              <a:ext cx="912" cy="52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1" name="Line 9"/>
            <p:cNvSpPr>
              <a:spLocks noChangeShapeType="1"/>
            </p:cNvSpPr>
            <p:nvPr/>
          </p:nvSpPr>
          <p:spPr bwMode="auto">
            <a:xfrm flipV="1">
              <a:off x="1008" y="2640"/>
              <a:ext cx="196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2" name="Line 10"/>
            <p:cNvSpPr>
              <a:spLocks noChangeShapeType="1"/>
            </p:cNvSpPr>
            <p:nvPr/>
          </p:nvSpPr>
          <p:spPr bwMode="auto">
            <a:xfrm>
              <a:off x="2064" y="2688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3" name="Line 11"/>
            <p:cNvSpPr>
              <a:spLocks noChangeShapeType="1"/>
            </p:cNvSpPr>
            <p:nvPr/>
          </p:nvSpPr>
          <p:spPr bwMode="auto">
            <a:xfrm>
              <a:off x="2112" y="2736"/>
              <a:ext cx="240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4" name="Line 12"/>
            <p:cNvSpPr>
              <a:spLocks noChangeShapeType="1"/>
            </p:cNvSpPr>
            <p:nvPr/>
          </p:nvSpPr>
          <p:spPr bwMode="auto">
            <a:xfrm flipV="1">
              <a:off x="2064" y="3024"/>
              <a:ext cx="100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5" name="Line 13"/>
            <p:cNvSpPr>
              <a:spLocks noChangeShapeType="1"/>
            </p:cNvSpPr>
            <p:nvPr/>
          </p:nvSpPr>
          <p:spPr bwMode="auto">
            <a:xfrm>
              <a:off x="1488" y="3120"/>
              <a:ext cx="52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6" name="Line 14"/>
            <p:cNvSpPr>
              <a:spLocks noChangeShapeType="1"/>
            </p:cNvSpPr>
            <p:nvPr/>
          </p:nvSpPr>
          <p:spPr bwMode="auto">
            <a:xfrm>
              <a:off x="1200" y="3120"/>
              <a:ext cx="33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7" name="Line 15"/>
            <p:cNvSpPr>
              <a:spLocks noChangeShapeType="1"/>
            </p:cNvSpPr>
            <p:nvPr/>
          </p:nvSpPr>
          <p:spPr bwMode="auto">
            <a:xfrm flipV="1">
              <a:off x="1680" y="3312"/>
              <a:ext cx="19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8" name="Line 16"/>
            <p:cNvSpPr>
              <a:spLocks noChangeShapeType="1"/>
            </p:cNvSpPr>
            <p:nvPr/>
          </p:nvSpPr>
          <p:spPr bwMode="auto">
            <a:xfrm flipV="1">
              <a:off x="1200" y="3312"/>
              <a:ext cx="48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9" name="Line 17"/>
            <p:cNvSpPr>
              <a:spLocks noChangeShapeType="1"/>
            </p:cNvSpPr>
            <p:nvPr/>
          </p:nvSpPr>
          <p:spPr bwMode="auto">
            <a:xfrm flipV="1">
              <a:off x="1248" y="3120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0" name="Line 18"/>
            <p:cNvSpPr>
              <a:spLocks noChangeShapeType="1"/>
            </p:cNvSpPr>
            <p:nvPr/>
          </p:nvSpPr>
          <p:spPr bwMode="auto">
            <a:xfrm>
              <a:off x="2016" y="283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1" name="Line 19"/>
            <p:cNvSpPr>
              <a:spLocks noChangeShapeType="1"/>
            </p:cNvSpPr>
            <p:nvPr/>
          </p:nvSpPr>
          <p:spPr bwMode="auto">
            <a:xfrm flipV="1">
              <a:off x="2208" y="3264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2" name="Line 20"/>
            <p:cNvSpPr>
              <a:spLocks noChangeShapeType="1"/>
            </p:cNvSpPr>
            <p:nvPr/>
          </p:nvSpPr>
          <p:spPr bwMode="auto">
            <a:xfrm>
              <a:off x="2400" y="2736"/>
              <a:ext cx="528" cy="3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3" name="Line 21"/>
            <p:cNvSpPr>
              <a:spLocks noChangeShapeType="1"/>
            </p:cNvSpPr>
            <p:nvPr/>
          </p:nvSpPr>
          <p:spPr bwMode="auto">
            <a:xfrm flipV="1">
              <a:off x="3264" y="3072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4" name="Line 22"/>
            <p:cNvSpPr>
              <a:spLocks noChangeShapeType="1"/>
            </p:cNvSpPr>
            <p:nvPr/>
          </p:nvSpPr>
          <p:spPr bwMode="auto">
            <a:xfrm flipV="1">
              <a:off x="3120" y="2976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5" name="Line 23"/>
            <p:cNvSpPr>
              <a:spLocks noChangeShapeType="1"/>
            </p:cNvSpPr>
            <p:nvPr/>
          </p:nvSpPr>
          <p:spPr bwMode="auto">
            <a:xfrm flipV="1">
              <a:off x="2064" y="2832"/>
              <a:ext cx="76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6" name="Line 24"/>
            <p:cNvSpPr>
              <a:spLocks noChangeShapeType="1"/>
            </p:cNvSpPr>
            <p:nvPr/>
          </p:nvSpPr>
          <p:spPr bwMode="auto">
            <a:xfrm flipV="1">
              <a:off x="1152" y="2784"/>
              <a:ext cx="100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7" name="Line 25"/>
            <p:cNvSpPr>
              <a:spLocks noChangeShapeType="1"/>
            </p:cNvSpPr>
            <p:nvPr/>
          </p:nvSpPr>
          <p:spPr bwMode="auto">
            <a:xfrm flipV="1">
              <a:off x="2256" y="2688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8" name="Line 26"/>
            <p:cNvSpPr>
              <a:spLocks noChangeShapeType="1"/>
            </p:cNvSpPr>
            <p:nvPr/>
          </p:nvSpPr>
          <p:spPr bwMode="auto">
            <a:xfrm>
              <a:off x="2736" y="2640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9" name="Line 27"/>
            <p:cNvSpPr>
              <a:spLocks noChangeShapeType="1"/>
            </p:cNvSpPr>
            <p:nvPr/>
          </p:nvSpPr>
          <p:spPr bwMode="auto">
            <a:xfrm>
              <a:off x="1872" y="2880"/>
              <a:ext cx="24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0" name="Line 28"/>
            <p:cNvSpPr>
              <a:spLocks noChangeShapeType="1"/>
            </p:cNvSpPr>
            <p:nvPr/>
          </p:nvSpPr>
          <p:spPr bwMode="auto">
            <a:xfrm flipV="1">
              <a:off x="1632" y="3024"/>
              <a:ext cx="48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1" name="Line 29"/>
            <p:cNvSpPr>
              <a:spLocks noChangeShapeType="1"/>
            </p:cNvSpPr>
            <p:nvPr/>
          </p:nvSpPr>
          <p:spPr bwMode="auto">
            <a:xfrm>
              <a:off x="1920" y="3072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2" name="Line 30"/>
            <p:cNvSpPr>
              <a:spLocks noChangeShapeType="1"/>
            </p:cNvSpPr>
            <p:nvPr/>
          </p:nvSpPr>
          <p:spPr bwMode="auto">
            <a:xfrm flipV="1">
              <a:off x="2016" y="3072"/>
              <a:ext cx="192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3" name="Line 31"/>
            <p:cNvSpPr>
              <a:spLocks noChangeShapeType="1"/>
            </p:cNvSpPr>
            <p:nvPr/>
          </p:nvSpPr>
          <p:spPr bwMode="auto">
            <a:xfrm>
              <a:off x="2208" y="307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4" name="Line 32"/>
            <p:cNvSpPr>
              <a:spLocks noChangeShapeType="1"/>
            </p:cNvSpPr>
            <p:nvPr/>
          </p:nvSpPr>
          <p:spPr bwMode="auto">
            <a:xfrm flipV="1">
              <a:off x="2160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5" name="Line 33"/>
            <p:cNvSpPr>
              <a:spLocks noChangeShapeType="1"/>
            </p:cNvSpPr>
            <p:nvPr/>
          </p:nvSpPr>
          <p:spPr bwMode="auto">
            <a:xfrm>
              <a:off x="1248" y="2880"/>
              <a:ext cx="57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6" name="Line 34"/>
            <p:cNvSpPr>
              <a:spLocks noChangeShapeType="1"/>
            </p:cNvSpPr>
            <p:nvPr/>
          </p:nvSpPr>
          <p:spPr bwMode="auto">
            <a:xfrm>
              <a:off x="1920" y="3264"/>
              <a:ext cx="100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7" name="Line 35"/>
            <p:cNvSpPr>
              <a:spLocks noChangeShapeType="1"/>
            </p:cNvSpPr>
            <p:nvPr/>
          </p:nvSpPr>
          <p:spPr bwMode="auto">
            <a:xfrm>
              <a:off x="1776" y="3120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8" name="Line 36"/>
            <p:cNvSpPr>
              <a:spLocks noChangeShapeType="1"/>
            </p:cNvSpPr>
            <p:nvPr/>
          </p:nvSpPr>
          <p:spPr bwMode="auto">
            <a:xfrm flipV="1">
              <a:off x="864" y="3216"/>
              <a:ext cx="28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9" name="Line 37"/>
            <p:cNvSpPr>
              <a:spLocks noChangeShapeType="1"/>
            </p:cNvSpPr>
            <p:nvPr/>
          </p:nvSpPr>
          <p:spPr bwMode="auto">
            <a:xfrm>
              <a:off x="1056" y="3168"/>
              <a:ext cx="96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0" name="Line 38"/>
            <p:cNvSpPr>
              <a:spLocks noChangeShapeType="1"/>
            </p:cNvSpPr>
            <p:nvPr/>
          </p:nvSpPr>
          <p:spPr bwMode="auto">
            <a:xfrm flipV="1">
              <a:off x="1056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429001" y="3352800"/>
            <a:ext cx="2085975" cy="914400"/>
            <a:chOff x="1536" y="2112"/>
            <a:chExt cx="1248" cy="480"/>
          </a:xfrm>
        </p:grpSpPr>
        <p:sp>
          <p:nvSpPr>
            <p:cNvPr id="284712" name="AutoShape 40"/>
            <p:cNvSpPr>
              <a:spLocks noChangeArrowheads="1"/>
            </p:cNvSpPr>
            <p:nvPr/>
          </p:nvSpPr>
          <p:spPr bwMode="auto">
            <a:xfrm>
              <a:off x="1536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3" name="AutoShape 41"/>
            <p:cNvSpPr>
              <a:spLocks noChangeArrowheads="1"/>
            </p:cNvSpPr>
            <p:nvPr/>
          </p:nvSpPr>
          <p:spPr bwMode="auto">
            <a:xfrm>
              <a:off x="2400" y="2208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4" name="AutoShape 42"/>
            <p:cNvSpPr>
              <a:spLocks noChangeArrowheads="1"/>
            </p:cNvSpPr>
            <p:nvPr/>
          </p:nvSpPr>
          <p:spPr bwMode="auto">
            <a:xfrm>
              <a:off x="1872" y="235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5" name="AutoShape 43"/>
            <p:cNvSpPr>
              <a:spLocks noChangeArrowheads="1"/>
            </p:cNvSpPr>
            <p:nvPr/>
          </p:nvSpPr>
          <p:spPr bwMode="auto">
            <a:xfrm>
              <a:off x="2448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6" name="AutoShape 44"/>
            <p:cNvSpPr>
              <a:spLocks noChangeArrowheads="1"/>
            </p:cNvSpPr>
            <p:nvPr/>
          </p:nvSpPr>
          <p:spPr bwMode="auto">
            <a:xfrm>
              <a:off x="2688" y="211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7" name="AutoShape 45"/>
            <p:cNvSpPr>
              <a:spLocks noChangeArrowheads="1"/>
            </p:cNvSpPr>
            <p:nvPr/>
          </p:nvSpPr>
          <p:spPr bwMode="auto">
            <a:xfrm>
              <a:off x="1536" y="2496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733801" y="2438401"/>
            <a:ext cx="2246313" cy="822325"/>
            <a:chOff x="1728" y="1536"/>
            <a:chExt cx="1344" cy="432"/>
          </a:xfrm>
        </p:grpSpPr>
        <p:sp>
          <p:nvSpPr>
            <p:cNvPr id="284719" name="AutoShape 47"/>
            <p:cNvSpPr>
              <a:spLocks noChangeArrowheads="1"/>
            </p:cNvSpPr>
            <p:nvPr/>
          </p:nvSpPr>
          <p:spPr bwMode="auto">
            <a:xfrm flipV="1">
              <a:off x="2160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0" name="AutoShape 48"/>
            <p:cNvSpPr>
              <a:spLocks noChangeArrowheads="1"/>
            </p:cNvSpPr>
            <p:nvPr/>
          </p:nvSpPr>
          <p:spPr bwMode="auto">
            <a:xfrm flipV="1">
              <a:off x="225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1" name="AutoShape 49"/>
            <p:cNvSpPr>
              <a:spLocks noChangeArrowheads="1"/>
            </p:cNvSpPr>
            <p:nvPr/>
          </p:nvSpPr>
          <p:spPr bwMode="auto">
            <a:xfrm flipV="1">
              <a:off x="1824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2" name="AutoShape 50"/>
            <p:cNvSpPr>
              <a:spLocks noChangeArrowheads="1"/>
            </p:cNvSpPr>
            <p:nvPr/>
          </p:nvSpPr>
          <p:spPr bwMode="auto">
            <a:xfrm flipV="1">
              <a:off x="2448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3" name="AutoShape 51"/>
            <p:cNvSpPr>
              <a:spLocks noChangeArrowheads="1"/>
            </p:cNvSpPr>
            <p:nvPr/>
          </p:nvSpPr>
          <p:spPr bwMode="auto">
            <a:xfrm flipV="1">
              <a:off x="2400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4" name="AutoShape 52"/>
            <p:cNvSpPr>
              <a:spLocks noChangeArrowheads="1"/>
            </p:cNvSpPr>
            <p:nvPr/>
          </p:nvSpPr>
          <p:spPr bwMode="auto">
            <a:xfrm flipV="1">
              <a:off x="211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5" name="AutoShape 53"/>
            <p:cNvSpPr>
              <a:spLocks noChangeArrowheads="1"/>
            </p:cNvSpPr>
            <p:nvPr/>
          </p:nvSpPr>
          <p:spPr bwMode="auto">
            <a:xfrm flipV="1">
              <a:off x="172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6" name="AutoShape 54"/>
            <p:cNvSpPr>
              <a:spLocks noChangeArrowheads="1"/>
            </p:cNvSpPr>
            <p:nvPr/>
          </p:nvSpPr>
          <p:spPr bwMode="auto">
            <a:xfrm flipV="1">
              <a:off x="25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7" name="AutoShape 55"/>
            <p:cNvSpPr>
              <a:spLocks noChangeArrowheads="1"/>
            </p:cNvSpPr>
            <p:nvPr/>
          </p:nvSpPr>
          <p:spPr bwMode="auto">
            <a:xfrm flipV="1">
              <a:off x="2352" y="182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8" name="AutoShape 56"/>
            <p:cNvSpPr>
              <a:spLocks noChangeArrowheads="1"/>
            </p:cNvSpPr>
            <p:nvPr/>
          </p:nvSpPr>
          <p:spPr bwMode="auto">
            <a:xfrm flipV="1">
              <a:off x="2352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9" name="AutoShape 57"/>
            <p:cNvSpPr>
              <a:spLocks noChangeArrowheads="1"/>
            </p:cNvSpPr>
            <p:nvPr/>
          </p:nvSpPr>
          <p:spPr bwMode="auto">
            <a:xfrm flipV="1">
              <a:off x="2736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0" name="AutoShape 58"/>
            <p:cNvSpPr>
              <a:spLocks noChangeArrowheads="1"/>
            </p:cNvSpPr>
            <p:nvPr/>
          </p:nvSpPr>
          <p:spPr bwMode="auto">
            <a:xfrm flipV="1">
              <a:off x="259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1" name="AutoShape 59"/>
            <p:cNvSpPr>
              <a:spLocks noChangeArrowheads="1"/>
            </p:cNvSpPr>
            <p:nvPr/>
          </p:nvSpPr>
          <p:spPr bwMode="auto">
            <a:xfrm flipV="1">
              <a:off x="2784" y="192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2" name="AutoShape 60"/>
            <p:cNvSpPr>
              <a:spLocks noChangeArrowheads="1"/>
            </p:cNvSpPr>
            <p:nvPr/>
          </p:nvSpPr>
          <p:spPr bwMode="auto">
            <a:xfrm flipV="1">
              <a:off x="2880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3" name="AutoShape 61"/>
            <p:cNvSpPr>
              <a:spLocks noChangeArrowheads="1"/>
            </p:cNvSpPr>
            <p:nvPr/>
          </p:nvSpPr>
          <p:spPr bwMode="auto">
            <a:xfrm flipV="1">
              <a:off x="302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4" name="AutoShape 62"/>
            <p:cNvSpPr>
              <a:spLocks noChangeArrowheads="1"/>
            </p:cNvSpPr>
            <p:nvPr/>
          </p:nvSpPr>
          <p:spPr bwMode="auto">
            <a:xfrm flipV="1">
              <a:off x="2304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5" name="AutoShape 63"/>
            <p:cNvSpPr>
              <a:spLocks noChangeArrowheads="1"/>
            </p:cNvSpPr>
            <p:nvPr/>
          </p:nvSpPr>
          <p:spPr bwMode="auto">
            <a:xfrm flipV="1">
              <a:off x="259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6" name="AutoShape 64"/>
            <p:cNvSpPr>
              <a:spLocks noChangeArrowheads="1"/>
            </p:cNvSpPr>
            <p:nvPr/>
          </p:nvSpPr>
          <p:spPr bwMode="auto">
            <a:xfrm flipV="1">
              <a:off x="240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7" name="AutoShape 65"/>
            <p:cNvSpPr>
              <a:spLocks noChangeArrowheads="1"/>
            </p:cNvSpPr>
            <p:nvPr/>
          </p:nvSpPr>
          <p:spPr bwMode="auto">
            <a:xfrm flipV="1">
              <a:off x="211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8" name="AutoShape 66"/>
            <p:cNvSpPr>
              <a:spLocks noChangeArrowheads="1"/>
            </p:cNvSpPr>
            <p:nvPr/>
          </p:nvSpPr>
          <p:spPr bwMode="auto">
            <a:xfrm flipV="1">
              <a:off x="196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9" name="AutoShape 67"/>
            <p:cNvSpPr>
              <a:spLocks noChangeArrowheads="1"/>
            </p:cNvSpPr>
            <p:nvPr/>
          </p:nvSpPr>
          <p:spPr bwMode="auto">
            <a:xfrm flipV="1">
              <a:off x="2304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0" name="AutoShape 68"/>
            <p:cNvSpPr>
              <a:spLocks noChangeArrowheads="1"/>
            </p:cNvSpPr>
            <p:nvPr/>
          </p:nvSpPr>
          <p:spPr bwMode="auto">
            <a:xfrm flipV="1">
              <a:off x="244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1" name="AutoShape 69"/>
            <p:cNvSpPr>
              <a:spLocks noChangeArrowheads="1"/>
            </p:cNvSpPr>
            <p:nvPr/>
          </p:nvSpPr>
          <p:spPr bwMode="auto">
            <a:xfrm flipV="1">
              <a:off x="264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2" name="AutoShape 70"/>
            <p:cNvSpPr>
              <a:spLocks noChangeArrowheads="1"/>
            </p:cNvSpPr>
            <p:nvPr/>
          </p:nvSpPr>
          <p:spPr bwMode="auto">
            <a:xfrm flipV="1">
              <a:off x="2352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84743" name="Text Box 71"/>
          <p:cNvSpPr txBox="1">
            <a:spLocks noChangeArrowheads="1"/>
          </p:cNvSpPr>
          <p:nvPr/>
        </p:nvSpPr>
        <p:spPr bwMode="auto">
          <a:xfrm>
            <a:off x="7348539" y="4648200"/>
            <a:ext cx="2098651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Ruas</a:t>
            </a:r>
          </a:p>
          <a:p>
            <a:pPr algn="l"/>
            <a:r>
              <a:rPr lang="fr-FR" sz="2000" b="1"/>
              <a:t>Base cartográfica</a:t>
            </a:r>
          </a:p>
        </p:txBody>
      </p:sp>
      <p:sp>
        <p:nvSpPr>
          <p:cNvPr id="284744" name="Text Box 72"/>
          <p:cNvSpPr txBox="1">
            <a:spLocks noChangeArrowheads="1"/>
          </p:cNvSpPr>
          <p:nvPr/>
        </p:nvSpPr>
        <p:spPr bwMode="auto">
          <a:xfrm>
            <a:off x="7323138" y="3494088"/>
            <a:ext cx="256833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Poços</a:t>
            </a:r>
          </a:p>
          <a:p>
            <a:pPr algn="l"/>
            <a:r>
              <a:rPr lang="fr-FR" sz="2000" b="1"/>
              <a:t>Condições ambientais</a:t>
            </a:r>
          </a:p>
        </p:txBody>
      </p:sp>
      <p:sp>
        <p:nvSpPr>
          <p:cNvPr id="284745" name="Text Box 73"/>
          <p:cNvSpPr txBox="1">
            <a:spLocks noChangeArrowheads="1"/>
          </p:cNvSpPr>
          <p:nvPr/>
        </p:nvSpPr>
        <p:spPr bwMode="auto">
          <a:xfrm>
            <a:off x="7269164" y="2503488"/>
            <a:ext cx="206498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Mortes</a:t>
            </a:r>
          </a:p>
          <a:p>
            <a:pPr algn="l"/>
            <a:r>
              <a:rPr lang="fr-FR" sz="2000" b="1"/>
              <a:t>Eventos de saúde</a:t>
            </a:r>
          </a:p>
        </p:txBody>
      </p:sp>
      <p:sp>
        <p:nvSpPr>
          <p:cNvPr id="284746" name="Rectangle 74"/>
          <p:cNvSpPr>
            <a:spLocks noChangeArrowheads="1"/>
          </p:cNvSpPr>
          <p:nvPr/>
        </p:nvSpPr>
        <p:spPr bwMode="auto">
          <a:xfrm>
            <a:off x="7086600" y="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zevross.com/images/choler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82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23" descr="pump_han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0414" y="5029201"/>
            <a:ext cx="10175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56588" y="8366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>
                <a:latin typeface="Calibri" pitchFamily="34" charset="0"/>
              </a:rPr>
              <a:t>Não se conhecia  a etiologia da doença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56588" y="3068639"/>
            <a:ext cx="2411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Identificou o processo de ocorrência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pt-BR" sz="2800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Relação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/>
          </p:cNvSpPr>
          <p:nvPr/>
        </p:nvSpPr>
        <p:spPr bwMode="auto">
          <a:xfrm>
            <a:off x="5181600" y="6400801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Calibri" pitchFamily="34" charset="0"/>
              </a:rPr>
              <a:t>http://www.ph.ucla.edu/epi/snow/Snowpart2_files/frame.htm</a:t>
            </a:r>
          </a:p>
        </p:txBody>
      </p:sp>
      <p:pic>
        <p:nvPicPr>
          <p:cNvPr id="109648" name="Picture 80" descr="mapinit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4039" y="1300163"/>
            <a:ext cx="582453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06601" y="1393825"/>
            <a:ext cx="5108575" cy="4548188"/>
            <a:chOff x="992" y="878"/>
            <a:chExt cx="3218" cy="2865"/>
          </a:xfrm>
        </p:grpSpPr>
        <p:sp>
          <p:nvSpPr>
            <p:cNvPr id="80911" name="Oval 79"/>
            <p:cNvSpPr>
              <a:spLocks noChangeArrowheads="1"/>
            </p:cNvSpPr>
            <p:nvPr/>
          </p:nvSpPr>
          <p:spPr bwMode="auto">
            <a:xfrm>
              <a:off x="270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2" name="Oval 78"/>
            <p:cNvSpPr>
              <a:spLocks noChangeArrowheads="1"/>
            </p:cNvSpPr>
            <p:nvPr/>
          </p:nvSpPr>
          <p:spPr bwMode="auto">
            <a:xfrm>
              <a:off x="270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3" name="Oval 77"/>
            <p:cNvSpPr>
              <a:spLocks noChangeArrowheads="1"/>
            </p:cNvSpPr>
            <p:nvPr/>
          </p:nvSpPr>
          <p:spPr bwMode="auto">
            <a:xfrm>
              <a:off x="270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4" name="Oval 76"/>
            <p:cNvSpPr>
              <a:spLocks noChangeArrowheads="1"/>
            </p:cNvSpPr>
            <p:nvPr/>
          </p:nvSpPr>
          <p:spPr bwMode="auto">
            <a:xfrm>
              <a:off x="2425" y="349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5" name="Oval 75"/>
            <p:cNvSpPr>
              <a:spLocks noChangeArrowheads="1"/>
            </p:cNvSpPr>
            <p:nvPr/>
          </p:nvSpPr>
          <p:spPr bwMode="auto">
            <a:xfrm>
              <a:off x="2425" y="362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6" name="Oval 74"/>
            <p:cNvSpPr>
              <a:spLocks noChangeArrowheads="1"/>
            </p:cNvSpPr>
            <p:nvPr/>
          </p:nvSpPr>
          <p:spPr bwMode="auto">
            <a:xfrm>
              <a:off x="282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7" name="Oval 73"/>
            <p:cNvSpPr>
              <a:spLocks noChangeArrowheads="1"/>
            </p:cNvSpPr>
            <p:nvPr/>
          </p:nvSpPr>
          <p:spPr bwMode="auto">
            <a:xfrm>
              <a:off x="2828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8" name="Oval 72"/>
            <p:cNvSpPr>
              <a:spLocks noChangeArrowheads="1"/>
            </p:cNvSpPr>
            <p:nvPr/>
          </p:nvSpPr>
          <p:spPr bwMode="auto">
            <a:xfrm>
              <a:off x="2828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9" name="Oval 71"/>
            <p:cNvSpPr>
              <a:spLocks noChangeArrowheads="1"/>
            </p:cNvSpPr>
            <p:nvPr/>
          </p:nvSpPr>
          <p:spPr bwMode="auto">
            <a:xfrm>
              <a:off x="2828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0" name="Oval 70"/>
            <p:cNvSpPr>
              <a:spLocks noChangeArrowheads="1"/>
            </p:cNvSpPr>
            <p:nvPr/>
          </p:nvSpPr>
          <p:spPr bwMode="auto">
            <a:xfrm>
              <a:off x="242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1" name="Oval 69"/>
            <p:cNvSpPr>
              <a:spLocks noChangeArrowheads="1"/>
            </p:cNvSpPr>
            <p:nvPr/>
          </p:nvSpPr>
          <p:spPr bwMode="auto">
            <a:xfrm>
              <a:off x="242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2" name="Oval 68"/>
            <p:cNvSpPr>
              <a:spLocks noChangeArrowheads="1"/>
            </p:cNvSpPr>
            <p:nvPr/>
          </p:nvSpPr>
          <p:spPr bwMode="auto">
            <a:xfrm>
              <a:off x="242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3" name="Oval 67"/>
            <p:cNvSpPr>
              <a:spLocks noChangeArrowheads="1"/>
            </p:cNvSpPr>
            <p:nvPr/>
          </p:nvSpPr>
          <p:spPr bwMode="auto">
            <a:xfrm>
              <a:off x="2424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4" name="Oval 66"/>
            <p:cNvSpPr>
              <a:spLocks noChangeArrowheads="1"/>
            </p:cNvSpPr>
            <p:nvPr/>
          </p:nvSpPr>
          <p:spPr bwMode="auto">
            <a:xfrm>
              <a:off x="2424" y="32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5" name="Oval 65"/>
            <p:cNvSpPr>
              <a:spLocks noChangeArrowheads="1"/>
            </p:cNvSpPr>
            <p:nvPr/>
          </p:nvSpPr>
          <p:spPr bwMode="auto">
            <a:xfrm>
              <a:off x="2423" y="33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6" name="Oval 64"/>
            <p:cNvSpPr>
              <a:spLocks noChangeArrowheads="1"/>
            </p:cNvSpPr>
            <p:nvPr/>
          </p:nvSpPr>
          <p:spPr bwMode="auto">
            <a:xfrm>
              <a:off x="2290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7" name="Oval 63"/>
            <p:cNvSpPr>
              <a:spLocks noChangeArrowheads="1"/>
            </p:cNvSpPr>
            <p:nvPr/>
          </p:nvSpPr>
          <p:spPr bwMode="auto">
            <a:xfrm>
              <a:off x="2290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8" name="Oval 62"/>
            <p:cNvSpPr>
              <a:spLocks noChangeArrowheads="1"/>
            </p:cNvSpPr>
            <p:nvPr/>
          </p:nvSpPr>
          <p:spPr bwMode="auto">
            <a:xfrm>
              <a:off x="2290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9" name="Oval 61"/>
            <p:cNvSpPr>
              <a:spLocks noChangeArrowheads="1"/>
            </p:cNvSpPr>
            <p:nvPr/>
          </p:nvSpPr>
          <p:spPr bwMode="auto">
            <a:xfrm>
              <a:off x="2290" y="31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0" name="Oval 60"/>
            <p:cNvSpPr>
              <a:spLocks noChangeArrowheads="1"/>
            </p:cNvSpPr>
            <p:nvPr/>
          </p:nvSpPr>
          <p:spPr bwMode="auto">
            <a:xfrm>
              <a:off x="3473" y="283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1" name="Oval 59"/>
            <p:cNvSpPr>
              <a:spLocks noChangeArrowheads="1"/>
            </p:cNvSpPr>
            <p:nvPr/>
          </p:nvSpPr>
          <p:spPr bwMode="auto">
            <a:xfrm>
              <a:off x="3435" y="21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2" name="Oval 58"/>
            <p:cNvSpPr>
              <a:spLocks noChangeArrowheads="1"/>
            </p:cNvSpPr>
            <p:nvPr/>
          </p:nvSpPr>
          <p:spPr bwMode="auto">
            <a:xfrm>
              <a:off x="3143" y="19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3" name="Oval 57"/>
            <p:cNvSpPr>
              <a:spLocks noChangeArrowheads="1"/>
            </p:cNvSpPr>
            <p:nvPr/>
          </p:nvSpPr>
          <p:spPr bwMode="auto">
            <a:xfrm>
              <a:off x="3143" y="205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4" name="Oval 56"/>
            <p:cNvSpPr>
              <a:spLocks noChangeArrowheads="1"/>
            </p:cNvSpPr>
            <p:nvPr/>
          </p:nvSpPr>
          <p:spPr bwMode="auto">
            <a:xfrm>
              <a:off x="3142" y="218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5" name="Oval 55"/>
            <p:cNvSpPr>
              <a:spLocks noChangeArrowheads="1"/>
            </p:cNvSpPr>
            <p:nvPr/>
          </p:nvSpPr>
          <p:spPr bwMode="auto">
            <a:xfrm>
              <a:off x="1707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6" name="Oval 54"/>
            <p:cNvSpPr>
              <a:spLocks noChangeArrowheads="1"/>
            </p:cNvSpPr>
            <p:nvPr/>
          </p:nvSpPr>
          <p:spPr bwMode="auto">
            <a:xfrm>
              <a:off x="1707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7" name="Oval 53"/>
            <p:cNvSpPr>
              <a:spLocks noChangeArrowheads="1"/>
            </p:cNvSpPr>
            <p:nvPr/>
          </p:nvSpPr>
          <p:spPr bwMode="auto">
            <a:xfrm>
              <a:off x="1707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8" name="Oval 52"/>
            <p:cNvSpPr>
              <a:spLocks noChangeArrowheads="1"/>
            </p:cNvSpPr>
            <p:nvPr/>
          </p:nvSpPr>
          <p:spPr bwMode="auto">
            <a:xfrm>
              <a:off x="2172" y="272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9" name="Oval 51"/>
            <p:cNvSpPr>
              <a:spLocks noChangeArrowheads="1"/>
            </p:cNvSpPr>
            <p:nvPr/>
          </p:nvSpPr>
          <p:spPr bwMode="auto">
            <a:xfrm>
              <a:off x="4100" y="284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0" name="Oval 50"/>
            <p:cNvSpPr>
              <a:spLocks noChangeArrowheads="1"/>
            </p:cNvSpPr>
            <p:nvPr/>
          </p:nvSpPr>
          <p:spPr bwMode="auto">
            <a:xfrm>
              <a:off x="4100" y="297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1" name="Oval 49"/>
            <p:cNvSpPr>
              <a:spLocks noChangeArrowheads="1"/>
            </p:cNvSpPr>
            <p:nvPr/>
          </p:nvSpPr>
          <p:spPr bwMode="auto">
            <a:xfrm>
              <a:off x="3908" y="28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2" name="Oval 48"/>
            <p:cNvSpPr>
              <a:spLocks noChangeArrowheads="1"/>
            </p:cNvSpPr>
            <p:nvPr/>
          </p:nvSpPr>
          <p:spPr bwMode="auto">
            <a:xfrm>
              <a:off x="3750" y="284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>
              <a:off x="3749" y="297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4" name="Oval 46"/>
            <p:cNvSpPr>
              <a:spLocks noChangeArrowheads="1"/>
            </p:cNvSpPr>
            <p:nvPr/>
          </p:nvSpPr>
          <p:spPr bwMode="auto">
            <a:xfrm>
              <a:off x="3614" y="284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5" name="Oval 45"/>
            <p:cNvSpPr>
              <a:spLocks noChangeArrowheads="1"/>
            </p:cNvSpPr>
            <p:nvPr/>
          </p:nvSpPr>
          <p:spPr bwMode="auto">
            <a:xfrm>
              <a:off x="2727" y="19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6" name="Oval 44"/>
            <p:cNvSpPr>
              <a:spLocks noChangeArrowheads="1"/>
            </p:cNvSpPr>
            <p:nvPr/>
          </p:nvSpPr>
          <p:spPr bwMode="auto">
            <a:xfrm>
              <a:off x="2727" y="205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7" name="Oval 43"/>
            <p:cNvSpPr>
              <a:spLocks noChangeArrowheads="1"/>
            </p:cNvSpPr>
            <p:nvPr/>
          </p:nvSpPr>
          <p:spPr bwMode="auto">
            <a:xfrm>
              <a:off x="2727" y="218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8" name="Oval 42"/>
            <p:cNvSpPr>
              <a:spLocks noChangeArrowheads="1"/>
            </p:cNvSpPr>
            <p:nvPr/>
          </p:nvSpPr>
          <p:spPr bwMode="auto">
            <a:xfrm>
              <a:off x="992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9" name="Oval 41"/>
            <p:cNvSpPr>
              <a:spLocks noChangeArrowheads="1"/>
            </p:cNvSpPr>
            <p:nvPr/>
          </p:nvSpPr>
          <p:spPr bwMode="auto">
            <a:xfrm>
              <a:off x="992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0" name="Oval 40"/>
            <p:cNvSpPr>
              <a:spLocks noChangeArrowheads="1"/>
            </p:cNvSpPr>
            <p:nvPr/>
          </p:nvSpPr>
          <p:spPr bwMode="auto">
            <a:xfrm>
              <a:off x="992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1" name="Oval 39"/>
            <p:cNvSpPr>
              <a:spLocks noChangeArrowheads="1"/>
            </p:cNvSpPr>
            <p:nvPr/>
          </p:nvSpPr>
          <p:spPr bwMode="auto">
            <a:xfrm>
              <a:off x="992" y="31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2" name="Oval 38"/>
            <p:cNvSpPr>
              <a:spLocks noChangeArrowheads="1"/>
            </p:cNvSpPr>
            <p:nvPr/>
          </p:nvSpPr>
          <p:spPr bwMode="auto">
            <a:xfrm>
              <a:off x="1909" y="120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3" name="Oval 37"/>
            <p:cNvSpPr>
              <a:spLocks noChangeArrowheads="1"/>
            </p:cNvSpPr>
            <p:nvPr/>
          </p:nvSpPr>
          <p:spPr bwMode="auto">
            <a:xfrm>
              <a:off x="2033" y="12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4" name="Oval 36"/>
            <p:cNvSpPr>
              <a:spLocks noChangeArrowheads="1"/>
            </p:cNvSpPr>
            <p:nvPr/>
          </p:nvSpPr>
          <p:spPr bwMode="auto">
            <a:xfrm>
              <a:off x="2019" y="13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5" name="Oval 35"/>
            <p:cNvSpPr>
              <a:spLocks noChangeArrowheads="1"/>
            </p:cNvSpPr>
            <p:nvPr/>
          </p:nvSpPr>
          <p:spPr bwMode="auto">
            <a:xfrm>
              <a:off x="1274" y="2224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6" name="Oval 34"/>
            <p:cNvSpPr>
              <a:spLocks noChangeArrowheads="1"/>
            </p:cNvSpPr>
            <p:nvPr/>
          </p:nvSpPr>
          <p:spPr bwMode="auto">
            <a:xfrm>
              <a:off x="2875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7" name="Oval 33"/>
            <p:cNvSpPr>
              <a:spLocks noChangeArrowheads="1"/>
            </p:cNvSpPr>
            <p:nvPr/>
          </p:nvSpPr>
          <p:spPr bwMode="auto">
            <a:xfrm>
              <a:off x="1129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8" name="Oval 32"/>
            <p:cNvSpPr>
              <a:spLocks noChangeArrowheads="1"/>
            </p:cNvSpPr>
            <p:nvPr/>
          </p:nvSpPr>
          <p:spPr bwMode="auto">
            <a:xfrm>
              <a:off x="1129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9" name="Oval 31"/>
            <p:cNvSpPr>
              <a:spLocks noChangeArrowheads="1"/>
            </p:cNvSpPr>
            <p:nvPr/>
          </p:nvSpPr>
          <p:spPr bwMode="auto">
            <a:xfrm>
              <a:off x="2060" y="87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0" name="Oval 30"/>
            <p:cNvSpPr>
              <a:spLocks noChangeArrowheads="1"/>
            </p:cNvSpPr>
            <p:nvPr/>
          </p:nvSpPr>
          <p:spPr bwMode="auto">
            <a:xfrm>
              <a:off x="4017" y="191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1" name="Oval 29"/>
            <p:cNvSpPr>
              <a:spLocks noChangeArrowheads="1"/>
            </p:cNvSpPr>
            <p:nvPr/>
          </p:nvSpPr>
          <p:spPr bwMode="auto">
            <a:xfrm>
              <a:off x="4017" y="20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2" name="Oval 28"/>
            <p:cNvSpPr>
              <a:spLocks noChangeArrowheads="1"/>
            </p:cNvSpPr>
            <p:nvPr/>
          </p:nvSpPr>
          <p:spPr bwMode="auto">
            <a:xfrm>
              <a:off x="4017" y="21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3" name="Oval 27"/>
            <p:cNvSpPr>
              <a:spLocks noChangeArrowheads="1"/>
            </p:cNvSpPr>
            <p:nvPr/>
          </p:nvSpPr>
          <p:spPr bwMode="auto">
            <a:xfrm>
              <a:off x="1275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4" name="Oval 26"/>
            <p:cNvSpPr>
              <a:spLocks noChangeArrowheads="1"/>
            </p:cNvSpPr>
            <p:nvPr/>
          </p:nvSpPr>
          <p:spPr bwMode="auto">
            <a:xfrm>
              <a:off x="120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5" name="Oval 25"/>
            <p:cNvSpPr>
              <a:spLocks noChangeArrowheads="1"/>
            </p:cNvSpPr>
            <p:nvPr/>
          </p:nvSpPr>
          <p:spPr bwMode="auto">
            <a:xfrm>
              <a:off x="108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6" name="Oval 24"/>
            <p:cNvSpPr>
              <a:spLocks noChangeArrowheads="1"/>
            </p:cNvSpPr>
            <p:nvPr/>
          </p:nvSpPr>
          <p:spPr bwMode="auto">
            <a:xfrm>
              <a:off x="1087" y="16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7" name="Oval 23"/>
            <p:cNvSpPr>
              <a:spLocks noChangeArrowheads="1"/>
            </p:cNvSpPr>
            <p:nvPr/>
          </p:nvSpPr>
          <p:spPr bwMode="auto">
            <a:xfrm>
              <a:off x="1077" y="18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8" name="Oval 22"/>
            <p:cNvSpPr>
              <a:spLocks noChangeArrowheads="1"/>
            </p:cNvSpPr>
            <p:nvPr/>
          </p:nvSpPr>
          <p:spPr bwMode="auto">
            <a:xfrm>
              <a:off x="2018" y="19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9" name="Oval 21"/>
            <p:cNvSpPr>
              <a:spLocks noChangeArrowheads="1"/>
            </p:cNvSpPr>
            <p:nvPr/>
          </p:nvSpPr>
          <p:spPr bwMode="auto">
            <a:xfrm>
              <a:off x="2562" y="205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0" name="Oval 20"/>
            <p:cNvSpPr>
              <a:spLocks noChangeArrowheads="1"/>
            </p:cNvSpPr>
            <p:nvPr/>
          </p:nvSpPr>
          <p:spPr bwMode="auto">
            <a:xfrm>
              <a:off x="2562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1" name="Oval 19"/>
            <p:cNvSpPr>
              <a:spLocks noChangeArrowheads="1"/>
            </p:cNvSpPr>
            <p:nvPr/>
          </p:nvSpPr>
          <p:spPr bwMode="auto">
            <a:xfrm>
              <a:off x="1443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2" name="Oval 18"/>
            <p:cNvSpPr>
              <a:spLocks noChangeArrowheads="1"/>
            </p:cNvSpPr>
            <p:nvPr/>
          </p:nvSpPr>
          <p:spPr bwMode="auto">
            <a:xfrm>
              <a:off x="1443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3" name="Oval 17"/>
            <p:cNvSpPr>
              <a:spLocks noChangeArrowheads="1"/>
            </p:cNvSpPr>
            <p:nvPr/>
          </p:nvSpPr>
          <p:spPr bwMode="auto">
            <a:xfrm>
              <a:off x="1443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4" name="Oval 16"/>
            <p:cNvSpPr>
              <a:spLocks noChangeArrowheads="1"/>
            </p:cNvSpPr>
            <p:nvPr/>
          </p:nvSpPr>
          <p:spPr bwMode="auto">
            <a:xfrm>
              <a:off x="119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5" name="Oval 15"/>
            <p:cNvSpPr>
              <a:spLocks noChangeArrowheads="1"/>
            </p:cNvSpPr>
            <p:nvPr/>
          </p:nvSpPr>
          <p:spPr bwMode="auto">
            <a:xfrm>
              <a:off x="107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6" name="Oval 14"/>
            <p:cNvSpPr>
              <a:spLocks noChangeArrowheads="1"/>
            </p:cNvSpPr>
            <p:nvPr/>
          </p:nvSpPr>
          <p:spPr bwMode="auto">
            <a:xfrm>
              <a:off x="3358" y="2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7" name="Oval 13"/>
            <p:cNvSpPr>
              <a:spLocks noChangeArrowheads="1"/>
            </p:cNvSpPr>
            <p:nvPr/>
          </p:nvSpPr>
          <p:spPr bwMode="auto">
            <a:xfrm>
              <a:off x="256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8" name="Oval 12"/>
            <p:cNvSpPr>
              <a:spLocks noChangeArrowheads="1"/>
            </p:cNvSpPr>
            <p:nvPr/>
          </p:nvSpPr>
          <p:spPr bwMode="auto">
            <a:xfrm>
              <a:off x="2568" y="285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9" name="Oval 11"/>
            <p:cNvSpPr>
              <a:spLocks noChangeArrowheads="1"/>
            </p:cNvSpPr>
            <p:nvPr/>
          </p:nvSpPr>
          <p:spPr bwMode="auto">
            <a:xfrm>
              <a:off x="2568" y="298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0" name="Oval 10"/>
            <p:cNvSpPr>
              <a:spLocks noChangeArrowheads="1"/>
            </p:cNvSpPr>
            <p:nvPr/>
          </p:nvSpPr>
          <p:spPr bwMode="auto">
            <a:xfrm>
              <a:off x="2568" y="311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1" name="Oval 9"/>
            <p:cNvSpPr>
              <a:spLocks noChangeArrowheads="1"/>
            </p:cNvSpPr>
            <p:nvPr/>
          </p:nvSpPr>
          <p:spPr bwMode="auto">
            <a:xfrm>
              <a:off x="2568" y="324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2" name="Oval 8"/>
            <p:cNvSpPr>
              <a:spLocks noChangeArrowheads="1"/>
            </p:cNvSpPr>
            <p:nvPr/>
          </p:nvSpPr>
          <p:spPr bwMode="auto">
            <a:xfrm>
              <a:off x="2567" y="337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3" name="Oval 7"/>
            <p:cNvSpPr>
              <a:spLocks noChangeArrowheads="1"/>
            </p:cNvSpPr>
            <p:nvPr/>
          </p:nvSpPr>
          <p:spPr bwMode="auto">
            <a:xfrm>
              <a:off x="2956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80901" name="Rectangle 83"/>
          <p:cNvSpPr>
            <a:spLocks noChangeArrowheads="1"/>
          </p:cNvSpPr>
          <p:nvPr/>
        </p:nvSpPr>
        <p:spPr bwMode="auto">
          <a:xfrm>
            <a:off x="110119648" y="-230832"/>
            <a:ext cx="11343618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"…I found that nearly all the deaths had taken place within a short distance of the pump."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2" name="Rectangle 84"/>
          <p:cNvSpPr>
            <a:spLocks noChangeArrowheads="1"/>
          </p:cNvSpPr>
          <p:nvPr/>
        </p:nvSpPr>
        <p:spPr bwMode="auto">
          <a:xfrm>
            <a:off x="110929236" y="-353943"/>
            <a:ext cx="4272966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10 deaths lived closer to another pump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3" name="Rectangle 85"/>
          <p:cNvSpPr>
            <a:spLocks noChangeArrowheads="1"/>
          </p:cNvSpPr>
          <p:nvPr/>
        </p:nvSpPr>
        <p:spPr bwMode="auto">
          <a:xfrm>
            <a:off x="109463911" y="-353943"/>
            <a:ext cx="7325853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3 deaths were children attending school near the Broad Street pump</a:t>
            </a:r>
            <a:endParaRPr lang="en-US" sz="1800">
              <a:latin typeface="Calibri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14501" y="1565275"/>
            <a:ext cx="1406525" cy="477838"/>
            <a:chOff x="456" y="986"/>
            <a:chExt cx="886" cy="301"/>
          </a:xfrm>
        </p:grpSpPr>
        <p:sp>
          <p:nvSpPr>
            <p:cNvPr id="80908" name="Rectangle 5"/>
            <p:cNvSpPr>
              <a:spLocks noChangeArrowheads="1"/>
            </p:cNvSpPr>
            <p:nvPr/>
          </p:nvSpPr>
          <p:spPr bwMode="auto">
            <a:xfrm>
              <a:off x="456" y="986"/>
              <a:ext cx="886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09" name="Oval 4"/>
            <p:cNvSpPr>
              <a:spLocks noChangeArrowheads="1"/>
            </p:cNvSpPr>
            <p:nvPr/>
          </p:nvSpPr>
          <p:spPr bwMode="auto">
            <a:xfrm>
              <a:off x="513" y="1080"/>
              <a:ext cx="114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0" name="Text Box 3"/>
            <p:cNvSpPr txBox="1">
              <a:spLocks noChangeArrowheads="1"/>
            </p:cNvSpPr>
            <p:nvPr/>
          </p:nvSpPr>
          <p:spPr bwMode="auto">
            <a:xfrm>
              <a:off x="658" y="992"/>
              <a:ext cx="5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death</a:t>
              </a:r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109569" name="Oval 1"/>
          <p:cNvSpPr>
            <a:spLocks noChangeArrowheads="1"/>
          </p:cNvSpPr>
          <p:nvPr/>
        </p:nvSpPr>
        <p:spPr bwMode="auto">
          <a:xfrm>
            <a:off x="9072563" y="876301"/>
            <a:ext cx="577850" cy="3159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0906" name="Rectangle 86"/>
          <p:cNvSpPr>
            <a:spLocks noChangeArrowheads="1"/>
          </p:cNvSpPr>
          <p:nvPr/>
        </p:nvSpPr>
        <p:spPr bwMode="auto">
          <a:xfrm>
            <a:off x="110737838" y="-353943"/>
            <a:ext cx="4898649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5 deaths always sent to pump in Broad Street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714839" name="Rectangle 86"/>
          <p:cNvSpPr>
            <a:spLocks noChangeArrowheads="1"/>
          </p:cNvSpPr>
          <p:nvPr/>
        </p:nvSpPr>
        <p:spPr bwMode="auto">
          <a:xfrm>
            <a:off x="3657600" y="304801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"…I found that nearly all the deaths had taken place within a short distance of the pump."</a:t>
            </a:r>
            <a:endParaRPr lang="pt-BR" sz="2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w2_1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69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6728"/>
            <a:ext cx="10744200" cy="66290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 bwMode="auto">
          <a:xfrm>
            <a:off x="1143000" y="3886200"/>
            <a:ext cx="8763000" cy="6858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 bwMode="auto">
          <a:xfrm>
            <a:off x="4419600" y="5257800"/>
            <a:ext cx="2438400" cy="381000"/>
          </a:xfrm>
          <a:prstGeom prst="rect">
            <a:avLst/>
          </a:prstGeom>
          <a:solidFill>
            <a:schemeClr val="accent2">
              <a:lumMod val="60000"/>
              <a:lumOff val="40000"/>
              <a:alpha val="30196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77279" y="-1153279"/>
            <a:ext cx="6858000" cy="916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8916"/>
            <a:ext cx="9144000" cy="68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-1"/>
            <a:ext cx="8534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314403" y="-1933403"/>
            <a:ext cx="6877394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2" y="0"/>
            <a:ext cx="6248399" cy="144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 descr="http://booth.lse.ac.uk/cgi-bin/mrsid2jpeg.pl?image=/images/maps/booth1898.sid&amp;x=16301&amp;y=6844&amp;level=3&amp;width=500&amp;height=309">
            <a:hlinkClick r:id="rId3" tooltip="Charles Booth Poverty Maps On Lin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1371601"/>
            <a:ext cx="6612015" cy="4086225"/>
          </a:xfrm>
          <a:prstGeom prst="rect">
            <a:avLst/>
          </a:prstGeom>
          <a:solidFill>
            <a:srgbClr val="002060"/>
          </a:solidFill>
          <a:ln w="6350">
            <a:solidFill>
              <a:schemeClr val="tx1"/>
            </a:solidFill>
          </a:ln>
        </p:spPr>
      </p:pic>
      <p:pic>
        <p:nvPicPr>
          <p:cNvPr id="81929" name="Picture 9" descr="C:\Users\Miguel\Desktop\Booth_poverty_map_colour_key.jpg">
            <a:hlinkClick r:id="rId5" tooltip="Informações s sobre a Legenda e Construção dos Mapa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5156070"/>
            <a:ext cx="6400800" cy="1701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66783" y="97141"/>
            <a:ext cx="665797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dirty="0">
                <a:solidFill>
                  <a:schemeClr val="accent2"/>
                </a:solidFill>
                <a:latin typeface="ClassGarmnd BT" charset="0"/>
              </a:rPr>
              <a:t>Aposta Metodológica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05000" y="571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981201" y="1460716"/>
            <a:ext cx="8137525" cy="4706723"/>
            <a:chOff x="816" y="1005"/>
            <a:chExt cx="3886" cy="3280"/>
          </a:xfrm>
        </p:grpSpPr>
        <p:sp>
          <p:nvSpPr>
            <p:cNvPr id="532485" name="Text Box 5"/>
            <p:cNvSpPr txBox="1">
              <a:spLocks noChangeArrowheads="1"/>
            </p:cNvSpPr>
            <p:nvPr/>
          </p:nvSpPr>
          <p:spPr bwMode="auto">
            <a:xfrm>
              <a:off x="816" y="2134"/>
              <a:ext cx="1872" cy="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UNIVERSO DE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PROBLEMAS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DOMÍNIO DO ESPAÇO GEOGRÁFICO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532486" name="Text Box 6"/>
            <p:cNvSpPr txBox="1">
              <a:spLocks noChangeArrowheads="1"/>
            </p:cNvSpPr>
            <p:nvPr/>
          </p:nvSpPr>
          <p:spPr bwMode="auto">
            <a:xfrm>
              <a:off x="3202" y="2306"/>
              <a:ext cx="127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ANÁLISE ESPACIAL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864" y="1920"/>
              <a:ext cx="1817" cy="115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8" name="AutoShape 8"/>
            <p:cNvSpPr>
              <a:spLocks noChangeArrowheads="1"/>
            </p:cNvSpPr>
            <p:nvPr/>
          </p:nvSpPr>
          <p:spPr bwMode="auto">
            <a:xfrm>
              <a:off x="2112" y="3072"/>
              <a:ext cx="2109" cy="514"/>
            </a:xfrm>
            <a:prstGeom prst="curvedUpArrow">
              <a:avLst>
                <a:gd name="adj1" fmla="val 82062"/>
                <a:gd name="adj2" fmla="val 164125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9" name="AutoShape 9"/>
            <p:cNvSpPr>
              <a:spLocks noChangeArrowheads="1"/>
            </p:cNvSpPr>
            <p:nvPr/>
          </p:nvSpPr>
          <p:spPr bwMode="auto">
            <a:xfrm rot="5400000">
              <a:off x="2496" y="528"/>
              <a:ext cx="576" cy="2208"/>
            </a:xfrm>
            <a:prstGeom prst="curvedRightArrow">
              <a:avLst>
                <a:gd name="adj1" fmla="val 76667"/>
                <a:gd name="adj2" fmla="val 153333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/>
              <a:endParaRPr lang="pt-BR" sz="1800">
                <a:latin typeface="Helvetica" pitchFamily="34" charset="0"/>
              </a:endParaRPr>
            </a:p>
            <a:p>
              <a:pPr algn="ctr" eaLnBrk="0" hangingPunct="0"/>
              <a:endParaRPr lang="pt-BR" sz="1800">
                <a:latin typeface="Helvetica" pitchFamily="34" charset="0"/>
              </a:endParaRPr>
            </a:p>
          </p:txBody>
        </p:sp>
        <p:sp>
          <p:nvSpPr>
            <p:cNvPr id="81930" name="Oval 10"/>
            <p:cNvSpPr>
              <a:spLocks noChangeArrowheads="1"/>
            </p:cNvSpPr>
            <p:nvPr/>
          </p:nvSpPr>
          <p:spPr bwMode="auto">
            <a:xfrm>
              <a:off x="2928" y="1920"/>
              <a:ext cx="1774" cy="112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491" name="Text Box 11"/>
            <p:cNvSpPr txBox="1">
              <a:spLocks noChangeArrowheads="1"/>
            </p:cNvSpPr>
            <p:nvPr/>
          </p:nvSpPr>
          <p:spPr bwMode="auto">
            <a:xfrm>
              <a:off x="1344" y="1005"/>
              <a:ext cx="3074" cy="2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Novas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nformações / Revisão de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C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onceitos</a:t>
              </a:r>
            </a:p>
          </p:txBody>
        </p:sp>
        <p:sp>
          <p:nvSpPr>
            <p:cNvPr id="532492" name="Text Box 12"/>
            <p:cNvSpPr txBox="1">
              <a:spLocks noChangeArrowheads="1"/>
            </p:cNvSpPr>
            <p:nvPr/>
          </p:nvSpPr>
          <p:spPr bwMode="auto">
            <a:xfrm>
              <a:off x="2485" y="3627"/>
              <a:ext cx="1260" cy="6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de Dados/</a:t>
              </a:r>
            </a:p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do Fenômeno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/</a:t>
              </a:r>
            </a:p>
            <a:p>
              <a:pPr algn="ctr" eaLnBrk="0" hangingPunct="0"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Representação</a:t>
              </a:r>
              <a:endPara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34" name="Rectangle 46"/>
          <p:cNvSpPr>
            <a:spLocks noChangeArrowheads="1"/>
          </p:cNvSpPr>
          <p:nvPr/>
        </p:nvSpPr>
        <p:spPr bwMode="auto">
          <a:xfrm>
            <a:off x="7239000" y="5947487"/>
            <a:ext cx="5181600" cy="20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200" i="1" dirty="0" err="1">
                <a:latin typeface="Arial Unicode MS" pitchFamily="34" charset="-128"/>
              </a:rPr>
              <a:t>Elogio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da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Serenidade</a:t>
            </a:r>
            <a:r>
              <a:rPr lang="en-US" sz="1200" i="1" dirty="0">
                <a:latin typeface="Arial Unicode MS" pitchFamily="34" charset="-128"/>
              </a:rPr>
              <a:t> - e </a:t>
            </a:r>
            <a:r>
              <a:rPr lang="en-US" sz="1200" i="1" dirty="0" err="1">
                <a:latin typeface="Arial Unicode MS" pitchFamily="34" charset="-128"/>
              </a:rPr>
              <a:t>Outros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Escritos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Morais</a:t>
            </a:r>
            <a:r>
              <a:rPr lang="en-US" sz="1200" dirty="0">
                <a:latin typeface="Arial Unicode MS" pitchFamily="34" charset="-128"/>
              </a:rPr>
              <a:t> </a:t>
            </a:r>
            <a:r>
              <a:rPr lang="en-US" sz="1200" b="1" dirty="0">
                <a:latin typeface="Arial Unicode MS" pitchFamily="34" charset="-128"/>
              </a:rPr>
              <a:t>- 2ª Ed. 2011. Ed </a:t>
            </a:r>
            <a:r>
              <a:rPr lang="en-US" sz="1200" b="1" dirty="0" err="1">
                <a:latin typeface="Arial Unicode MS" pitchFamily="34" charset="-128"/>
              </a:rPr>
              <a:t>Unesp</a:t>
            </a:r>
            <a:endParaRPr lang="pt-PT" sz="1200" b="1" dirty="0">
              <a:latin typeface="Arial Unicode MS" pitchFamily="34" charset="-128"/>
            </a:endParaRPr>
          </a:p>
        </p:txBody>
      </p:sp>
      <p:sp>
        <p:nvSpPr>
          <p:cNvPr id="165935" name="Rectangle 47"/>
          <p:cNvSpPr>
            <a:spLocks noChangeArrowheads="1"/>
          </p:cNvSpPr>
          <p:nvPr/>
        </p:nvSpPr>
        <p:spPr bwMode="auto">
          <a:xfrm>
            <a:off x="228600" y="228600"/>
            <a:ext cx="3810000" cy="566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PT" dirty="0">
                <a:solidFill>
                  <a:schemeClr val="accent2"/>
                </a:solidFill>
                <a:latin typeface="Arabic Typesetting" pitchFamily="66" charset="-78"/>
              </a:rPr>
              <a:t>Norberto Bobbio</a:t>
            </a:r>
            <a:r>
              <a:rPr lang="pt-PT" i="1" dirty="0">
                <a:solidFill>
                  <a:schemeClr val="accent2"/>
                </a:solidFill>
                <a:latin typeface="Arabic Typesetting" pitchFamily="66" charset="-78"/>
              </a:rPr>
              <a:t> - </a:t>
            </a:r>
            <a:r>
              <a:rPr lang="pt-PT" sz="2000" i="1" dirty="0">
                <a:solidFill>
                  <a:schemeClr val="accent2"/>
                </a:solidFill>
                <a:latin typeface="Arabic Typesetting" pitchFamily="66" charset="-78"/>
              </a:rPr>
              <a:t>Turim, 1909-2004</a:t>
            </a:r>
            <a:endParaRPr lang="pt-PT" sz="2000" i="1" dirty="0">
              <a:solidFill>
                <a:srgbClr val="6666FF"/>
              </a:solidFill>
              <a:latin typeface="Arabic Typesetting" pitchFamily="66" charset="-78"/>
            </a:endParaRPr>
          </a:p>
        </p:txBody>
      </p:sp>
      <p:pic>
        <p:nvPicPr>
          <p:cNvPr id="2052" name="Picture 53" descr="screen_shot_2012-11-12_at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04135"/>
            <a:ext cx="3810000" cy="5162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5942" name="Rectangle 54"/>
          <p:cNvSpPr>
            <a:spLocks noChangeArrowheads="1"/>
          </p:cNvSpPr>
          <p:nvPr/>
        </p:nvSpPr>
        <p:spPr bwMode="auto">
          <a:xfrm>
            <a:off x="228600" y="6248400"/>
            <a:ext cx="3810000" cy="3970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PT" sz="1400" dirty="0">
                <a:solidFill>
                  <a:schemeClr val="accent2"/>
                </a:solidFill>
                <a:latin typeface="Arabic Typesetting" pitchFamily="66" charset="-78"/>
              </a:rPr>
              <a:t>Historiador do Pensameto Político, Filósofo do Direito, Escritor, Senador Vitalício, Ativista</a:t>
            </a:r>
          </a:p>
        </p:txBody>
      </p:sp>
      <p:sp>
        <p:nvSpPr>
          <p:cNvPr id="165943" name="Text Box 55"/>
          <p:cNvSpPr txBox="1">
            <a:spLocks noChangeArrowheads="1"/>
          </p:cNvSpPr>
          <p:nvPr/>
        </p:nvSpPr>
        <p:spPr bwMode="auto">
          <a:xfrm>
            <a:off x="4495800" y="992412"/>
            <a:ext cx="7543800" cy="483209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dirty="0">
                <a:latin typeface="Trebuchet MS" pitchFamily="34" charset="0"/>
              </a:rPr>
              <a:t>"A </a:t>
            </a:r>
            <a:r>
              <a:rPr lang="en-US" sz="4400" i="1" dirty="0" err="1">
                <a:latin typeface="Trebuchet MS" pitchFamily="34" charset="0"/>
              </a:rPr>
              <a:t>serenidade</a:t>
            </a:r>
            <a:r>
              <a:rPr lang="en-US" sz="4400" dirty="0">
                <a:latin typeface="Trebuchet MS" pitchFamily="34" charset="0"/>
              </a:rPr>
              <a:t> é </a:t>
            </a:r>
            <a:r>
              <a:rPr lang="en-US" sz="4400" dirty="0" err="1">
                <a:latin typeface="Trebuchet MS" pitchFamily="34" charset="0"/>
              </a:rPr>
              <a:t>uma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disposição</a:t>
            </a:r>
            <a:r>
              <a:rPr lang="en-US" sz="4400" dirty="0">
                <a:latin typeface="Trebuchet MS" pitchFamily="34" charset="0"/>
              </a:rPr>
              <a:t> de </a:t>
            </a:r>
            <a:r>
              <a:rPr lang="en-US" sz="4400" dirty="0" err="1">
                <a:latin typeface="Trebuchet MS" pitchFamily="34" charset="0"/>
              </a:rPr>
              <a:t>espírito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que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somente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resplandece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na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presença</a:t>
            </a:r>
            <a:r>
              <a:rPr lang="en-US" sz="4400" dirty="0">
                <a:latin typeface="Trebuchet MS" pitchFamily="34" charset="0"/>
              </a:rPr>
              <a:t> do </a:t>
            </a:r>
            <a:r>
              <a:rPr lang="en-US" sz="4400" dirty="0" err="1">
                <a:latin typeface="Trebuchet MS" pitchFamily="34" charset="0"/>
              </a:rPr>
              <a:t>outro</a:t>
            </a:r>
            <a:r>
              <a:rPr lang="en-US" sz="4400" dirty="0">
                <a:latin typeface="Trebuchet MS" pitchFamily="34" charset="0"/>
              </a:rPr>
              <a:t>: </a:t>
            </a:r>
            <a:r>
              <a:rPr lang="en-US" sz="4400" b="1" dirty="0">
                <a:latin typeface="Trebuchet MS" pitchFamily="34" charset="0"/>
              </a:rPr>
              <a:t>o </a:t>
            </a:r>
            <a:r>
              <a:rPr lang="en-US" sz="4400" b="1" i="1" dirty="0" err="1">
                <a:latin typeface="Trebuchet MS" pitchFamily="34" charset="0"/>
              </a:rPr>
              <a:t>sereno</a:t>
            </a:r>
            <a:r>
              <a:rPr lang="en-US" sz="4400" b="1" dirty="0">
                <a:latin typeface="Trebuchet MS" pitchFamily="34" charset="0"/>
              </a:rPr>
              <a:t> é o </a:t>
            </a:r>
            <a:r>
              <a:rPr lang="en-US" sz="4400" b="1" dirty="0" err="1">
                <a:latin typeface="Trebuchet MS" pitchFamily="34" charset="0"/>
              </a:rPr>
              <a:t>homem</a:t>
            </a:r>
            <a:r>
              <a:rPr lang="en-US" sz="4400" b="1" dirty="0">
                <a:latin typeface="Trebuchet MS" pitchFamily="34" charset="0"/>
              </a:rPr>
              <a:t> de </a:t>
            </a:r>
            <a:r>
              <a:rPr lang="en-US" sz="4400" b="1" dirty="0" err="1">
                <a:latin typeface="Trebuchet MS" pitchFamily="34" charset="0"/>
              </a:rPr>
              <a:t>que</a:t>
            </a:r>
            <a:r>
              <a:rPr lang="en-US" sz="4400" b="1" dirty="0">
                <a:latin typeface="Trebuchet MS" pitchFamily="34" charset="0"/>
              </a:rPr>
              <a:t> o </a:t>
            </a:r>
            <a:r>
              <a:rPr lang="en-US" sz="4400" b="1" dirty="0" err="1">
                <a:latin typeface="Trebuchet MS" pitchFamily="34" charset="0"/>
              </a:rPr>
              <a:t>outro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necessita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para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vencer</a:t>
            </a:r>
            <a:r>
              <a:rPr lang="en-US" sz="4400" b="1" dirty="0">
                <a:latin typeface="Trebuchet MS" pitchFamily="34" charset="0"/>
              </a:rPr>
              <a:t> o mal </a:t>
            </a:r>
            <a:r>
              <a:rPr lang="en-US" sz="4400" b="1" dirty="0" err="1">
                <a:latin typeface="Trebuchet MS" pitchFamily="34" charset="0"/>
              </a:rPr>
              <a:t>dentro</a:t>
            </a:r>
            <a:r>
              <a:rPr lang="en-US" sz="4400" b="1" dirty="0">
                <a:latin typeface="Trebuchet MS" pitchFamily="34" charset="0"/>
              </a:rPr>
              <a:t> de </a:t>
            </a:r>
            <a:r>
              <a:rPr lang="en-US" sz="4400" b="1" dirty="0" err="1">
                <a:latin typeface="Trebuchet MS" pitchFamily="34" charset="0"/>
              </a:rPr>
              <a:t>si</a:t>
            </a:r>
            <a:r>
              <a:rPr lang="en-US" sz="4400" dirty="0">
                <a:latin typeface="Trebuchet MS" pitchFamily="34" charset="0"/>
              </a:rPr>
              <a:t>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982" y="115241"/>
            <a:ext cx="9832919" cy="584775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Retomar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as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Teses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: O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Conceito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de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e de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Mapa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2133601" y="692151"/>
            <a:ext cx="8022485" cy="5794375"/>
            <a:chOff x="0" y="436"/>
            <a:chExt cx="5720" cy="3897"/>
          </a:xfrm>
        </p:grpSpPr>
        <p:pic>
          <p:nvPicPr>
            <p:cNvPr id="82948" name="Picture 4" descr="mosrec2-0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6" y="781"/>
              <a:ext cx="1910" cy="2713"/>
            </a:xfrm>
            <a:prstGeom prst="rect">
              <a:avLst/>
            </a:prstGeom>
            <a:noFill/>
            <a:ln w="28575">
              <a:solidFill>
                <a:srgbClr val="9933FF"/>
              </a:solidFill>
              <a:miter lim="800000"/>
              <a:headEnd/>
              <a:tailEnd/>
            </a:ln>
          </p:spPr>
        </p:pic>
        <p:pic>
          <p:nvPicPr>
            <p:cNvPr id="82949" name="Picture 5" descr="capoeir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3623"/>
              <a:ext cx="864" cy="486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0" name="Line 6"/>
            <p:cNvSpPr>
              <a:spLocks noChangeShapeType="1"/>
            </p:cNvSpPr>
            <p:nvPr/>
          </p:nvSpPr>
          <p:spPr bwMode="auto">
            <a:xfrm>
              <a:off x="2400" y="2331"/>
              <a:ext cx="528" cy="137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1" name="Line 7"/>
            <p:cNvSpPr>
              <a:spLocks noChangeShapeType="1"/>
            </p:cNvSpPr>
            <p:nvPr/>
          </p:nvSpPr>
          <p:spPr bwMode="auto">
            <a:xfrm flipH="1" flipV="1">
              <a:off x="912" y="2029"/>
              <a:ext cx="1584" cy="25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2" name="Line 8"/>
            <p:cNvSpPr>
              <a:spLocks noChangeShapeType="1"/>
            </p:cNvSpPr>
            <p:nvPr/>
          </p:nvSpPr>
          <p:spPr bwMode="auto">
            <a:xfrm flipH="1">
              <a:off x="912" y="2460"/>
              <a:ext cx="1680" cy="60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3" name="Picture 9" descr="arro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" y="2934"/>
              <a:ext cx="739" cy="442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4" name="Picture 10" descr="casa2-9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" y="2374"/>
              <a:ext cx="768" cy="46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5" name="Line 11"/>
            <p:cNvSpPr>
              <a:spLocks noChangeShapeType="1"/>
            </p:cNvSpPr>
            <p:nvPr/>
          </p:nvSpPr>
          <p:spPr bwMode="auto">
            <a:xfrm flipH="1">
              <a:off x="864" y="2460"/>
              <a:ext cx="1728" cy="12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6" name="Picture 12" descr="pupunh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80" y="3623"/>
              <a:ext cx="808" cy="440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7" name="Picture 13" descr="derrub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771"/>
              <a:ext cx="824" cy="471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8" name="Picture 14" descr="casapri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56" y="3236"/>
              <a:ext cx="498" cy="77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 flipH="1">
              <a:off x="1296" y="2460"/>
              <a:ext cx="1296" cy="7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60" name="Line 16"/>
            <p:cNvSpPr>
              <a:spLocks noChangeShapeType="1"/>
            </p:cNvSpPr>
            <p:nvPr/>
          </p:nvSpPr>
          <p:spPr bwMode="auto">
            <a:xfrm flipH="1">
              <a:off x="1920" y="2460"/>
              <a:ext cx="672" cy="112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82961" name="Group 17"/>
            <p:cNvGrpSpPr>
              <a:grpSpLocks/>
            </p:cNvGrpSpPr>
            <p:nvPr/>
          </p:nvGrpSpPr>
          <p:grpSpPr bwMode="auto">
            <a:xfrm>
              <a:off x="3024" y="2331"/>
              <a:ext cx="2626" cy="1838"/>
              <a:chOff x="3120" y="2208"/>
              <a:chExt cx="2626" cy="2048"/>
            </a:xfrm>
          </p:grpSpPr>
          <p:sp>
            <p:nvSpPr>
              <p:cNvPr id="82993" name="Line 18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672" cy="864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4" name="Picture 19" descr="trator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88" y="3744"/>
                <a:ext cx="768" cy="512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5" name="Picture 20" descr="resf-OP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944" y="3072"/>
                <a:ext cx="720" cy="584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6" name="Line 21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912" cy="48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7" name="Picture 22" descr="curral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080" y="2832"/>
                <a:ext cx="533" cy="816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8" name="Picture 23" descr="casa-OP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704" y="2208"/>
                <a:ext cx="960" cy="699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9" name="Line 24"/>
              <p:cNvSpPr>
                <a:spLocks noChangeShapeType="1"/>
              </p:cNvSpPr>
              <p:nvPr/>
            </p:nvSpPr>
            <p:spPr bwMode="auto">
              <a:xfrm flipV="1">
                <a:off x="3120" y="2592"/>
                <a:ext cx="1536" cy="24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3000" name="Line 25"/>
              <p:cNvSpPr>
                <a:spLocks noChangeShapeType="1"/>
              </p:cNvSpPr>
              <p:nvPr/>
            </p:nvSpPr>
            <p:spPr bwMode="auto">
              <a:xfrm>
                <a:off x="4704" y="3408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0" name="Text Box 26"/>
              <p:cNvSpPr txBox="1">
                <a:spLocks noChangeArrowheads="1"/>
              </p:cNvSpPr>
              <p:nvPr/>
            </p:nvSpPr>
            <p:spPr bwMode="auto">
              <a:xfrm>
                <a:off x="4800" y="3696"/>
                <a:ext cx="946" cy="484"/>
              </a:xfrm>
              <a:prstGeom prst="rect">
                <a:avLst/>
              </a:prstGeom>
              <a:noFill/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Assentamentos</a:t>
                </a:r>
              </a:p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Antigos</a:t>
                </a:r>
              </a:p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&gt; 2</a:t>
                </a:r>
                <a:r>
                  <a:rPr lang="en-US" sz="1200" b="1" i="1" dirty="0">
                    <a:solidFill>
                      <a:srgbClr val="FF9900"/>
                    </a:solidFill>
                    <a:latin typeface="Arial" charset="0"/>
                  </a:rPr>
                  <a:t>5 </a:t>
                </a:r>
                <a:r>
                  <a:rPr lang="pt-BR" sz="1200" b="1" i="1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anos</a:t>
                </a:r>
                <a:endParaRPr lang="pt-BR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82962" name="Group 27"/>
            <p:cNvGrpSpPr>
              <a:grpSpLocks/>
            </p:cNvGrpSpPr>
            <p:nvPr/>
          </p:nvGrpSpPr>
          <p:grpSpPr bwMode="auto">
            <a:xfrm>
              <a:off x="2784" y="436"/>
              <a:ext cx="2936" cy="2254"/>
              <a:chOff x="2784" y="0"/>
              <a:chExt cx="2936" cy="2512"/>
            </a:xfrm>
          </p:grpSpPr>
          <p:sp>
            <p:nvSpPr>
              <p:cNvPr id="82980" name="Line 28"/>
              <p:cNvSpPr>
                <a:spLocks noChangeShapeType="1"/>
              </p:cNvSpPr>
              <p:nvPr/>
            </p:nvSpPr>
            <p:spPr bwMode="auto">
              <a:xfrm flipV="1">
                <a:off x="2784" y="1728"/>
                <a:ext cx="1008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1" name="Line 29"/>
              <p:cNvSpPr>
                <a:spLocks noChangeShapeType="1"/>
              </p:cNvSpPr>
              <p:nvPr/>
            </p:nvSpPr>
            <p:spPr bwMode="auto">
              <a:xfrm flipV="1">
                <a:off x="4512" y="172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2" name="Picture 30" descr="giocondo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888" y="912"/>
                <a:ext cx="712" cy="467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3" name="Line 31"/>
              <p:cNvSpPr>
                <a:spLocks noChangeShapeType="1"/>
              </p:cNvSpPr>
              <p:nvPr/>
            </p:nvSpPr>
            <p:spPr bwMode="auto">
              <a:xfrm flipV="1">
                <a:off x="3264" y="1152"/>
                <a:ext cx="57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4" name="Picture 32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888" y="240"/>
                <a:ext cx="864" cy="553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5" name="Line 33"/>
              <p:cNvSpPr>
                <a:spLocks noChangeShapeType="1"/>
              </p:cNvSpPr>
              <p:nvPr/>
            </p:nvSpPr>
            <p:spPr bwMode="auto">
              <a:xfrm flipV="1">
                <a:off x="2928" y="720"/>
                <a:ext cx="912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6" name="Line 34"/>
              <p:cNvSpPr>
                <a:spLocks noChangeShapeType="1"/>
              </p:cNvSpPr>
              <p:nvPr/>
            </p:nvSpPr>
            <p:spPr bwMode="auto">
              <a:xfrm>
                <a:off x="2928" y="1536"/>
                <a:ext cx="720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9" name="Text Box 35"/>
              <p:cNvSpPr txBox="1">
                <a:spLocks noChangeArrowheads="1"/>
              </p:cNvSpPr>
              <p:nvPr/>
            </p:nvSpPr>
            <p:spPr bwMode="auto">
              <a:xfrm>
                <a:off x="3694" y="2166"/>
                <a:ext cx="947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Assentamentos</a:t>
                </a:r>
              </a:p>
              <a:p>
                <a:pPr eaLnBrk="0" hangingPunct="0">
                  <a:defRPr/>
                </a:pP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de 10-2</a:t>
                </a:r>
                <a:r>
                  <a:rPr lang="en-US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</a:t>
                </a: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anos</a:t>
                </a:r>
                <a:endParaRPr lang="pt-BR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90180" name="Text Box 36"/>
              <p:cNvSpPr txBox="1">
                <a:spLocks noChangeArrowheads="1"/>
              </p:cNvSpPr>
              <p:nvPr/>
            </p:nvSpPr>
            <p:spPr bwMode="auto">
              <a:xfrm>
                <a:off x="4864" y="0"/>
                <a:ext cx="8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Agregação de</a:t>
                </a:r>
              </a:p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Lotes</a:t>
                </a:r>
              </a:p>
            </p:txBody>
          </p:sp>
          <p:pic>
            <p:nvPicPr>
              <p:cNvPr id="82989" name="Picture 37" descr="cafe3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767" y="1392"/>
                <a:ext cx="897" cy="608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0" name="Picture 38" descr="capo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3840" y="1536"/>
                <a:ext cx="624" cy="475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1" name="Picture 39" descr="urucum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927" y="336"/>
                <a:ext cx="654" cy="960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92" name="Line 40"/>
              <p:cNvSpPr>
                <a:spLocks noChangeShapeType="1"/>
              </p:cNvSpPr>
              <p:nvPr/>
            </p:nvSpPr>
            <p:spPr bwMode="auto">
              <a:xfrm flipV="1">
                <a:off x="4512" y="1056"/>
                <a:ext cx="336" cy="5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2963" name="Text Box 41"/>
            <p:cNvSpPr txBox="1">
              <a:spLocks noChangeArrowheads="1"/>
            </p:cNvSpPr>
            <p:nvPr/>
          </p:nvSpPr>
          <p:spPr bwMode="auto">
            <a:xfrm>
              <a:off x="0" y="4128"/>
              <a:ext cx="167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Fonte: Isabel Escada, 2003</a:t>
              </a:r>
            </a:p>
          </p:txBody>
        </p:sp>
        <p:grpSp>
          <p:nvGrpSpPr>
            <p:cNvPr id="82964" name="Group 42"/>
            <p:cNvGrpSpPr>
              <a:grpSpLocks/>
            </p:cNvGrpSpPr>
            <p:nvPr/>
          </p:nvGrpSpPr>
          <p:grpSpPr bwMode="auto">
            <a:xfrm>
              <a:off x="0" y="527"/>
              <a:ext cx="2080" cy="786"/>
              <a:chOff x="-567" y="1117"/>
              <a:chExt cx="1871" cy="786"/>
            </a:xfrm>
          </p:grpSpPr>
          <p:sp>
            <p:nvSpPr>
              <p:cNvPr id="82965" name="Text Box 43"/>
              <p:cNvSpPr txBox="1">
                <a:spLocks noChangeArrowheads="1"/>
              </p:cNvSpPr>
              <p:nvPr/>
            </p:nvSpPr>
            <p:spPr bwMode="auto">
              <a:xfrm>
                <a:off x="576" y="1210"/>
                <a:ext cx="568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b="1" i="1">
                    <a:solidFill>
                      <a:schemeClr val="accent1"/>
                    </a:solidFill>
                    <a:latin typeface="Arial" charset="0"/>
                  </a:rPr>
                  <a:t>Fazendas</a:t>
                </a:r>
                <a:endParaRPr lang="pt-BR">
                  <a:latin typeface="Arial" charset="0"/>
                </a:endParaRPr>
              </a:p>
            </p:txBody>
          </p:sp>
          <p:grpSp>
            <p:nvGrpSpPr>
              <p:cNvPr id="82966" name="Group 221"/>
              <p:cNvGrpSpPr>
                <a:grpSpLocks/>
              </p:cNvGrpSpPr>
              <p:nvPr/>
            </p:nvGrpSpPr>
            <p:grpSpPr bwMode="auto">
              <a:xfrm>
                <a:off x="-567" y="1117"/>
                <a:ext cx="1871" cy="786"/>
                <a:chOff x="749" y="3393"/>
                <a:chExt cx="1871" cy="786"/>
              </a:xfrm>
            </p:grpSpPr>
            <p:grpSp>
              <p:nvGrpSpPr>
                <p:cNvPr id="82967" name="Group 45"/>
                <p:cNvGrpSpPr>
                  <a:grpSpLocks/>
                </p:cNvGrpSpPr>
                <p:nvPr/>
              </p:nvGrpSpPr>
              <p:grpSpPr bwMode="auto">
                <a:xfrm>
                  <a:off x="1749" y="4013"/>
                  <a:ext cx="871" cy="166"/>
                  <a:chOff x="1856" y="2576"/>
                  <a:chExt cx="1005" cy="166"/>
                </a:xfrm>
              </p:grpSpPr>
              <p:grpSp>
                <p:nvGrpSpPr>
                  <p:cNvPr id="82973" name="Group 4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76" y="2650"/>
                    <a:ext cx="610" cy="40"/>
                    <a:chOff x="2160" y="1956"/>
                    <a:chExt cx="960" cy="72"/>
                  </a:xfrm>
                </p:grpSpPr>
                <p:sp>
                  <p:nvSpPr>
                    <p:cNvPr id="82977" name="Rectangl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960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8" name="Rectangl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9" name="Rectangl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27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82974" name="Text Box 5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856" y="2576"/>
                    <a:ext cx="179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0</a:t>
                    </a:r>
                  </a:p>
                </p:txBody>
              </p:sp>
              <p:sp>
                <p:nvSpPr>
                  <p:cNvPr id="82975" name="Text Box 5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40" y="2583"/>
                    <a:ext cx="178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4</a:t>
                    </a:r>
                  </a:p>
                </p:txBody>
              </p:sp>
              <p:sp>
                <p:nvSpPr>
                  <p:cNvPr id="82976" name="Text Box 5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96" y="2587"/>
                    <a:ext cx="265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Km</a:t>
                    </a:r>
                  </a:p>
                </p:txBody>
              </p:sp>
            </p:grpSp>
            <p:sp>
              <p:nvSpPr>
                <p:cNvPr id="8296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451" y="3393"/>
                  <a:ext cx="493" cy="3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>
                      <a:latin typeface="Impact" pitchFamily="34" charset="0"/>
                    </a:rPr>
                    <a:t>Medium</a:t>
                  </a:r>
                </a:p>
              </p:txBody>
            </p:sp>
            <p:sp>
              <p:nvSpPr>
                <p:cNvPr id="82969" name="Freeform 54"/>
                <p:cNvSpPr>
                  <a:spLocks/>
                </p:cNvSpPr>
                <p:nvPr/>
              </p:nvSpPr>
              <p:spPr bwMode="auto">
                <a:xfrm>
                  <a:off x="847" y="3630"/>
                  <a:ext cx="68" cy="53"/>
                </a:xfrm>
                <a:custGeom>
                  <a:avLst/>
                  <a:gdLst>
                    <a:gd name="T0" fmla="*/ 0 w 100"/>
                    <a:gd name="T1" fmla="*/ 4 h 68"/>
                    <a:gd name="T2" fmla="*/ 68 w 100"/>
                    <a:gd name="T3" fmla="*/ 0 h 68"/>
                    <a:gd name="T4" fmla="*/ 100 w 100"/>
                    <a:gd name="T5" fmla="*/ 60 h 68"/>
                    <a:gd name="T6" fmla="*/ 16 w 100"/>
                    <a:gd name="T7" fmla="*/ 68 h 68"/>
                    <a:gd name="T8" fmla="*/ 0 w 100"/>
                    <a:gd name="T9" fmla="*/ 4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0"/>
                    <a:gd name="T16" fmla="*/ 0 h 68"/>
                    <a:gd name="T17" fmla="*/ 100 w 10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0" h="68">
                      <a:moveTo>
                        <a:pt x="0" y="4"/>
                      </a:moveTo>
                      <a:lnTo>
                        <a:pt x="68" y="0"/>
                      </a:lnTo>
                      <a:lnTo>
                        <a:pt x="100" y="60"/>
                      </a:lnTo>
                      <a:lnTo>
                        <a:pt x="16" y="6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pic>
              <p:nvPicPr>
                <p:cNvPr id="82970" name="Object 214" descr="npo0000a2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749" y="3535"/>
                  <a:ext cx="1645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971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016" y="3393"/>
                  <a:ext cx="417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Small</a:t>
                  </a:r>
                  <a:endParaRPr lang="en-US" sz="1400">
                    <a:latin typeface="Impact" pitchFamily="34" charset="0"/>
                  </a:endParaRPr>
                </a:p>
              </p:txBody>
            </p:sp>
            <p:sp>
              <p:nvSpPr>
                <p:cNvPr id="82972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105" y="3393"/>
                  <a:ext cx="416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Large</a:t>
                  </a:r>
                  <a:endParaRPr lang="en-US" sz="1400">
                    <a:latin typeface="Impact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914400" y="228601"/>
            <a:ext cx="109728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>
                <a:solidFill>
                  <a:schemeClr val="accent2"/>
                </a:solidFill>
                <a:latin typeface="ClassGarmnd BT" charset="0"/>
              </a:rPr>
              <a:t>O Espaço é Funcionalmente Heterogêneo.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57200" y="1447801"/>
            <a:ext cx="11430000" cy="475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 Atual ‘Cartografia’ não dá conta desta premissa e assim:</a:t>
            </a:r>
            <a:endParaRPr kumimoji="1" lang="pt-BR" sz="40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impõe um modelo “cartográfico-cartesiano” para o espaço representado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Restringe nossa capacidade de construção de novos entendimentos</a:t>
            </a:r>
            <a:r>
              <a:rPr kumimoji="1" lang="pt-BR" sz="3200" dirty="0">
                <a:solidFill>
                  <a:srgbClr val="0000FF"/>
                </a:solidFill>
                <a:latin typeface="ClassGarmnd BT" charset="0"/>
              </a:rPr>
              <a:t>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32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Portanto Restringe novas “cartografias”</a:t>
            </a:r>
          </a:p>
          <a:p>
            <a:pPr marL="742950" lvl="1" indent="-28575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1828800" y="1295400"/>
            <a:ext cx="8534400" cy="5181600"/>
            <a:chOff x="528" y="288"/>
            <a:chExt cx="5114" cy="3916"/>
          </a:xfrm>
        </p:grpSpPr>
        <p:pic>
          <p:nvPicPr>
            <p:cNvPr id="84999" name="Picture 3" descr="Crentes"/>
            <p:cNvPicPr>
              <a:picLocks noChangeAspect="1" noChangeArrowheads="1"/>
            </p:cNvPicPr>
            <p:nvPr/>
          </p:nvPicPr>
          <p:blipFill>
            <a:blip r:embed="rId3"/>
            <a:srcRect r="3473"/>
            <a:stretch>
              <a:fillRect/>
            </a:stretch>
          </p:blipFill>
          <p:spPr bwMode="auto">
            <a:xfrm>
              <a:off x="576" y="288"/>
              <a:ext cx="2547" cy="22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5000" name="Picture 4" descr="024004-007_VCrent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6" y="288"/>
              <a:ext cx="1946" cy="30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5001" name="Rectangle 5"/>
            <p:cNvSpPr>
              <a:spLocks noChangeArrowheads="1"/>
            </p:cNvSpPr>
            <p:nvPr/>
          </p:nvSpPr>
          <p:spPr bwMode="auto">
            <a:xfrm>
              <a:off x="2304" y="2767"/>
              <a:ext cx="131" cy="4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8000" tIns="180000" rIns="108000" bIns="108000" anchor="ctr">
              <a:spAutoFit/>
            </a:bodyPr>
            <a:lstStyle/>
            <a:p>
              <a:endParaRPr lang="pt-BR"/>
            </a:p>
          </p:txBody>
        </p:sp>
        <p:pic>
          <p:nvPicPr>
            <p:cNvPr id="85002" name="Picture 6" descr="Clipboard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8" y="2544"/>
              <a:ext cx="3247" cy="16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5003" name="Text Box 7"/>
            <p:cNvSpPr txBox="1">
              <a:spLocks noChangeArrowheads="1"/>
            </p:cNvSpPr>
            <p:nvPr/>
          </p:nvSpPr>
          <p:spPr bwMode="auto">
            <a:xfrm>
              <a:off x="3792" y="3504"/>
              <a:ext cx="1632" cy="57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pt-BR" sz="3200" b="1">
                  <a:solidFill>
                    <a:srgbClr val="007600"/>
                  </a:solidFill>
                  <a:latin typeface="ZapfHumnst BT" pitchFamily="34" charset="0"/>
                </a:rPr>
                <a:t>Vila dos Crentes</a:t>
              </a:r>
              <a:endParaRPr lang="pt-BR" sz="2800">
                <a:latin typeface="ZapfHumnst BT" pitchFamily="34" charset="0"/>
              </a:endParaRPr>
            </a:p>
          </p:txBody>
        </p:sp>
        <p:sp>
          <p:nvSpPr>
            <p:cNvPr id="85004" name="Text Box 8"/>
            <p:cNvSpPr txBox="1">
              <a:spLocks noChangeArrowheads="1"/>
            </p:cNvSpPr>
            <p:nvPr/>
          </p:nvSpPr>
          <p:spPr bwMode="auto">
            <a:xfrm>
              <a:off x="672" y="2256"/>
              <a:ext cx="912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CCD/CBERS</a:t>
              </a:r>
            </a:p>
          </p:txBody>
        </p:sp>
        <p:sp>
          <p:nvSpPr>
            <p:cNvPr id="85005" name="Text Box 9"/>
            <p:cNvSpPr txBox="1">
              <a:spLocks noChangeArrowheads="1"/>
            </p:cNvSpPr>
            <p:nvPr/>
          </p:nvSpPr>
          <p:spPr bwMode="auto">
            <a:xfrm>
              <a:off x="2592" y="3840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Fotografia oblíqua</a:t>
              </a:r>
            </a:p>
          </p:txBody>
        </p:sp>
        <p:sp>
          <p:nvSpPr>
            <p:cNvPr id="85006" name="Text Box 10"/>
            <p:cNvSpPr txBox="1">
              <a:spLocks noChangeArrowheads="1"/>
            </p:cNvSpPr>
            <p:nvPr/>
          </p:nvSpPr>
          <p:spPr bwMode="auto">
            <a:xfrm>
              <a:off x="4464" y="384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VIDEOGRAFIA</a:t>
              </a:r>
            </a:p>
          </p:txBody>
        </p:sp>
      </p:grpSp>
      <p:sp>
        <p:nvSpPr>
          <p:cNvPr id="3942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1"/>
            <a:ext cx="10591800" cy="584775"/>
          </a:xfrm>
          <a:solidFill>
            <a:schemeClr val="bg1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A Complexidade do Território:  As </a:t>
            </a:r>
            <a:r>
              <a:rPr lang="pt-BR" sz="3200" dirty="0" err="1">
                <a:solidFill>
                  <a:schemeClr val="accent2"/>
                </a:solidFill>
                <a:latin typeface="ClassGarmnd BT" charset="0"/>
              </a:rPr>
              <a:t>´Escalas</a:t>
            </a: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´ Espaciais</a:t>
            </a:r>
            <a:endParaRPr lang="en-US" sz="32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84996" name="Rectangle 12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4997" name="AutoShape 13"/>
          <p:cNvCxnSpPr>
            <a:cxnSpLocks noChangeShapeType="1"/>
            <a:stCxn id="84996" idx="3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sp>
        <p:nvSpPr>
          <p:cNvPr id="394254" name="Text Box 14"/>
          <p:cNvSpPr txBox="1">
            <a:spLocks noChangeArrowheads="1"/>
          </p:cNvSpPr>
          <p:nvPr/>
        </p:nvSpPr>
        <p:spPr bwMode="auto">
          <a:xfrm>
            <a:off x="5486400" y="6553200"/>
            <a:ext cx="6019800" cy="30777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</a:t>
            </a:r>
            <a:r>
              <a:rPr lang="pt-BR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Pop.e</a:t>
            </a: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Ass.Humanos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(Acervo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LiSS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).</a:t>
            </a:r>
            <a:endParaRPr lang="pt-BR" sz="1400" dirty="0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7727"/>
            <a:ext cx="9753600" cy="584775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A Complexidade do Território: As Redes</a:t>
            </a:r>
            <a:endParaRPr lang="en-US" sz="32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6020" name="AutoShape 4"/>
          <p:cNvCxnSpPr>
            <a:cxnSpLocks noChangeShapeType="1"/>
            <a:stCxn id="86019" idx="3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pic>
        <p:nvPicPr>
          <p:cNvPr id="86021" name="Picture 5" descr="DSC0137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6000" contrast="68000"/>
          </a:blip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noFill/>
          <a:ln>
            <a:miter lim="800000"/>
            <a:headEnd/>
            <a:tailEnd/>
          </a:ln>
        </p:spPr>
      </p:pic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7127081" y="6507063"/>
            <a:ext cx="3348038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Mapa – Vila Central / CPT</a:t>
            </a:r>
          </a:p>
        </p:txBody>
      </p:sp>
      <p:sp>
        <p:nvSpPr>
          <p:cNvPr id="396295" name="Text Box 7"/>
          <p:cNvSpPr txBox="1">
            <a:spLocks noChangeArrowheads="1"/>
          </p:cNvSpPr>
          <p:nvPr/>
        </p:nvSpPr>
        <p:spPr bwMode="auto">
          <a:xfrm>
            <a:off x="1524001" y="6521450"/>
            <a:ext cx="5410199" cy="30777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</a:t>
            </a:r>
            <a:r>
              <a:rPr lang="pt-BR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Pop.e</a:t>
            </a: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Ass.Humanos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(Acervo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LiSS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).</a:t>
            </a:r>
            <a:endParaRPr lang="pt-BR" sz="1400" dirty="0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76200"/>
            <a:ext cx="9296400" cy="156966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1" hangingPunct="1">
              <a:spcBef>
                <a:spcPct val="0"/>
              </a:spcBef>
              <a:buNone/>
              <a:defRPr/>
            </a:pPr>
            <a:r>
              <a:rPr lang="pt-BR" dirty="0">
                <a:solidFill>
                  <a:schemeClr val="accent2"/>
                </a:solidFill>
                <a:latin typeface="ClassGarmnd BT" charset="0"/>
              </a:rPr>
              <a:t>Movimento Migratório</a:t>
            </a:r>
          </a:p>
          <a:p>
            <a:pPr marL="0" lvl="1" indent="0" algn="just" eaLnBrk="1" hangingPunct="1">
              <a:spcBef>
                <a:spcPct val="0"/>
              </a:spcBef>
              <a:buNone/>
              <a:defRPr/>
            </a:pPr>
            <a:r>
              <a:rPr lang="pt-BR" sz="3200" dirty="0" smtClean="0">
                <a:solidFill>
                  <a:schemeClr val="accent2"/>
                </a:solidFill>
                <a:latin typeface="ClassGarmnd BT" charset="0"/>
              </a:rPr>
              <a:t>Mobilidade Local  e Sazonal</a:t>
            </a:r>
          </a:p>
          <a:p>
            <a:pPr marL="0" lvl="2" indent="0" algn="just" eaLnBrk="1" hangingPunct="1">
              <a:spcBef>
                <a:spcPct val="0"/>
              </a:spcBef>
              <a:buNone/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  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524000"/>
            <a:ext cx="8382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819400" y="617220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Inverno (estação chuvas)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7464425" y="616585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Verão (estação seca)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6096001" y="6553200"/>
            <a:ext cx="4284663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Amaral et al, Geografia, 2007.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914400"/>
            <a:ext cx="8077200" cy="243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Agregação de dados (do ponto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Contagem de pontos (casos) em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 ex.: </a:t>
            </a:r>
            <a:r>
              <a:rPr lang="pt-BR" sz="2400">
                <a:latin typeface="Garamond" pitchFamily="18" charset="0"/>
              </a:rPr>
              <a:t>epidemiológicos e sócio-ambientais</a:t>
            </a:r>
            <a:r>
              <a:rPr lang="en-US" sz="2400">
                <a:latin typeface="Garamond" pitchFamily="18" charset="0"/>
              </a:rPr>
              <a:t>)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05000" y="6172201"/>
            <a:ext cx="385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Instabilidade de taxas</a:t>
            </a:r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2133600" y="3429000"/>
            <a:ext cx="8153400" cy="2743200"/>
            <a:chOff x="2352" y="2112"/>
            <a:chExt cx="2688" cy="879"/>
          </a:xfrm>
        </p:grpSpPr>
        <p:grpSp>
          <p:nvGrpSpPr>
            <p:cNvPr id="88071" name="Group 5"/>
            <p:cNvGrpSpPr>
              <a:grpSpLocks/>
            </p:cNvGrpSpPr>
            <p:nvPr/>
          </p:nvGrpSpPr>
          <p:grpSpPr bwMode="auto">
            <a:xfrm>
              <a:off x="2352" y="2496"/>
              <a:ext cx="2688" cy="495"/>
              <a:chOff x="-927" y="-1042"/>
              <a:chExt cx="7832" cy="6017"/>
            </a:xfrm>
          </p:grpSpPr>
          <p:sp>
            <p:nvSpPr>
              <p:cNvPr id="88085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6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7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8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9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0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1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2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3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4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5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6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7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8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9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0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1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2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3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4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5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6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7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8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9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0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1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2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3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4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5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6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7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8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9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0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1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2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3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4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5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6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7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8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9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0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1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2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3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4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5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6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7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8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9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0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1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2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3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4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5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6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7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8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9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0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1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2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3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4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5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6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7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8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9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0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1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2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3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4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5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6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7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8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9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0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1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2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3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4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5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6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7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8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9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0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1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2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3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4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5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6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7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8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9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0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1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2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3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4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5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6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7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8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9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00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8072" name="Group 122"/>
            <p:cNvGrpSpPr>
              <a:grpSpLocks/>
            </p:cNvGrpSpPr>
            <p:nvPr/>
          </p:nvGrpSpPr>
          <p:grpSpPr bwMode="auto">
            <a:xfrm>
              <a:off x="2784" y="2112"/>
              <a:ext cx="1200" cy="275"/>
              <a:chOff x="2640" y="2125"/>
              <a:chExt cx="1200" cy="544"/>
            </a:xfrm>
          </p:grpSpPr>
          <p:sp>
            <p:nvSpPr>
              <p:cNvPr id="88074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5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6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7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8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9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0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1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2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3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4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8073" name="Line 134"/>
            <p:cNvSpPr>
              <a:spLocks noChangeShapeType="1"/>
            </p:cNvSpPr>
            <p:nvPr/>
          </p:nvSpPr>
          <p:spPr bwMode="auto">
            <a:xfrm>
              <a:off x="3456" y="2352"/>
              <a:ext cx="0" cy="38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3639" name="Rectangle 135"/>
          <p:cNvSpPr>
            <a:spLocks noChangeArrowheads="1"/>
          </p:cNvSpPr>
          <p:nvPr/>
        </p:nvSpPr>
        <p:spPr bwMode="auto">
          <a:xfrm>
            <a:off x="75908" y="89203"/>
            <a:ext cx="4495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Velhos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Problemas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33640" name="Rectangle 136"/>
          <p:cNvSpPr>
            <a:spLocks noChangeArrowheads="1"/>
          </p:cNvSpPr>
          <p:nvPr/>
        </p:nvSpPr>
        <p:spPr bwMode="auto">
          <a:xfrm>
            <a:off x="7315200" y="228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09600"/>
            <a:ext cx="7634288" cy="23622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fundo(do polígono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Obtenção de dados de exposição (fundo) para o caso (ponto)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828800" y="6096001"/>
            <a:ext cx="412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Obtenção de “controles”</a:t>
            </a: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2133600" y="3352800"/>
            <a:ext cx="7924800" cy="2819400"/>
            <a:chOff x="1488" y="2112"/>
            <a:chExt cx="3552" cy="1248"/>
          </a:xfrm>
        </p:grpSpPr>
        <p:grpSp>
          <p:nvGrpSpPr>
            <p:cNvPr id="89094" name="Group 5"/>
            <p:cNvGrpSpPr>
              <a:grpSpLocks/>
            </p:cNvGrpSpPr>
            <p:nvPr/>
          </p:nvGrpSpPr>
          <p:grpSpPr bwMode="auto">
            <a:xfrm>
              <a:off x="1488" y="2657"/>
              <a:ext cx="3552" cy="703"/>
              <a:chOff x="-927" y="-1042"/>
              <a:chExt cx="7832" cy="6017"/>
            </a:xfrm>
          </p:grpSpPr>
          <p:sp>
            <p:nvSpPr>
              <p:cNvPr id="89108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09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1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2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3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4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5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6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7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8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9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0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1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2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3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4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5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6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7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8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9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0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1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2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3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4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5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6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7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8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9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0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1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2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3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4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5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6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7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8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9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0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1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2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3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4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5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6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8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9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0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1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2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3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4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5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6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7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8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9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0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1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2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3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4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5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6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7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8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9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0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1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2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3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4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5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6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7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8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9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0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1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2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3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5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6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7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8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9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0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1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2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3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5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6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7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8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9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0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1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2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3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4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6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7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8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9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0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1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2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3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9095" name="Group 122"/>
            <p:cNvGrpSpPr>
              <a:grpSpLocks/>
            </p:cNvGrpSpPr>
            <p:nvPr/>
          </p:nvGrpSpPr>
          <p:grpSpPr bwMode="auto">
            <a:xfrm>
              <a:off x="2059" y="2112"/>
              <a:ext cx="1586" cy="390"/>
              <a:chOff x="2640" y="2125"/>
              <a:chExt cx="1200" cy="544"/>
            </a:xfrm>
          </p:grpSpPr>
          <p:sp>
            <p:nvSpPr>
              <p:cNvPr id="89097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8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9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0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1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2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3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4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5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6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7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9096" name="Line 134"/>
            <p:cNvSpPr>
              <a:spLocks noChangeShapeType="1"/>
            </p:cNvSpPr>
            <p:nvPr/>
          </p:nvSpPr>
          <p:spPr bwMode="auto">
            <a:xfrm>
              <a:off x="2947" y="2453"/>
              <a:ext cx="0" cy="545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4663" name="Rectangle 135"/>
          <p:cNvSpPr>
            <a:spLocks noChangeArrowheads="1"/>
          </p:cNvSpPr>
          <p:nvPr/>
        </p:nvSpPr>
        <p:spPr bwMode="auto">
          <a:xfrm>
            <a:off x="71628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38200"/>
            <a:ext cx="82296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da densidade de pontos (casos)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da densidade de casos para os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2057400" y="3124200"/>
            <a:ext cx="8153400" cy="3124200"/>
            <a:chOff x="576" y="1968"/>
            <a:chExt cx="6048" cy="2016"/>
          </a:xfrm>
        </p:grpSpPr>
        <p:pic>
          <p:nvPicPr>
            <p:cNvPr id="90117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304"/>
              <a:ext cx="6048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0118" name="Group 5"/>
            <p:cNvGrpSpPr>
              <a:grpSpLocks/>
            </p:cNvGrpSpPr>
            <p:nvPr/>
          </p:nvGrpSpPr>
          <p:grpSpPr bwMode="auto">
            <a:xfrm>
              <a:off x="1536" y="3281"/>
              <a:ext cx="3552" cy="703"/>
              <a:chOff x="-927" y="-1042"/>
              <a:chExt cx="7832" cy="6017"/>
            </a:xfrm>
          </p:grpSpPr>
          <p:sp>
            <p:nvSpPr>
              <p:cNvPr id="90136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7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8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9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0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1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2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3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4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5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6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7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8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9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0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1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2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3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4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5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6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7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8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9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0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1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2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3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4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5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6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7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8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9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0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1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2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3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4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5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6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7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8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9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0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1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2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3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4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5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6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7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8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9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0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1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2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3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4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5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6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7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8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9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0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1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2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3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4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5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6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7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8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9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0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1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2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3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4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5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6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7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8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9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0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1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2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3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4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5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6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7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8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9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0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1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2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3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4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5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6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7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8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9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0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1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2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3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4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5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6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7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8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9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0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1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0119" name="Group 122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0125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6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7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8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9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0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1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2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3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4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5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0120" name="Line 134"/>
            <p:cNvSpPr>
              <a:spLocks noChangeShapeType="1"/>
            </p:cNvSpPr>
            <p:nvPr/>
          </p:nvSpPr>
          <p:spPr bwMode="auto">
            <a:xfrm>
              <a:off x="3408" y="2400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121" name="Text Box 135"/>
            <p:cNvSpPr txBox="1">
              <a:spLocks noChangeArrowheads="1"/>
            </p:cNvSpPr>
            <p:nvPr/>
          </p:nvSpPr>
          <p:spPr bwMode="auto">
            <a:xfrm>
              <a:off x="806" y="2006"/>
              <a:ext cx="6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0122" name="Text Box 136"/>
            <p:cNvSpPr txBox="1">
              <a:spLocks noChangeArrowheads="1"/>
            </p:cNvSpPr>
            <p:nvPr/>
          </p:nvSpPr>
          <p:spPr bwMode="auto">
            <a:xfrm>
              <a:off x="768" y="2544"/>
              <a:ext cx="81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</a:t>
              </a:r>
              <a:endParaRPr lang="pt-BR"/>
            </a:p>
          </p:txBody>
        </p:sp>
        <p:sp>
          <p:nvSpPr>
            <p:cNvPr id="90123" name="Text Box 137"/>
            <p:cNvSpPr txBox="1">
              <a:spLocks noChangeArrowheads="1"/>
            </p:cNvSpPr>
            <p:nvPr/>
          </p:nvSpPr>
          <p:spPr bwMode="auto">
            <a:xfrm>
              <a:off x="768" y="3264"/>
              <a:ext cx="8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Polígonos</a:t>
              </a:r>
              <a:endParaRPr lang="pt-BR"/>
            </a:p>
          </p:txBody>
        </p:sp>
        <p:sp>
          <p:nvSpPr>
            <p:cNvPr id="90124" name="Line 138"/>
            <p:cNvSpPr>
              <a:spLocks noChangeShapeType="1"/>
            </p:cNvSpPr>
            <p:nvPr/>
          </p:nvSpPr>
          <p:spPr bwMode="auto">
            <a:xfrm>
              <a:off x="3408" y="3024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5691" name="Rectangle 139"/>
          <p:cNvSpPr>
            <a:spLocks noChangeArrowheads="1"/>
          </p:cNvSpPr>
          <p:nvPr/>
        </p:nvSpPr>
        <p:spPr bwMode="auto">
          <a:xfrm>
            <a:off x="70866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85800"/>
            <a:ext cx="76962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os pontos)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de superfícies de risco 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do risco para os pontos (casos)</a:t>
            </a:r>
            <a:br>
              <a:rPr lang="pt-BR" sz="2400">
                <a:latin typeface="Garamond" pitchFamily="18" charset="0"/>
              </a:rPr>
            </a:br>
            <a:endParaRPr lang="pt-BR" sz="2400">
              <a:latin typeface="Garamond" pitchFamily="18" charset="0"/>
            </a:endParaRP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2286000" y="2971801"/>
            <a:ext cx="8077200" cy="3281363"/>
            <a:chOff x="576" y="1968"/>
            <a:chExt cx="6048" cy="1824"/>
          </a:xfrm>
        </p:grpSpPr>
        <p:pic>
          <p:nvPicPr>
            <p:cNvPr id="91141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688"/>
              <a:ext cx="6048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1142" name="Group 5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1146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7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8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9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0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1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2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3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4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5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6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1143" name="Line 17"/>
            <p:cNvSpPr>
              <a:spLocks noChangeShapeType="1"/>
            </p:cNvSpPr>
            <p:nvPr/>
          </p:nvSpPr>
          <p:spPr bwMode="auto">
            <a:xfrm flipV="1">
              <a:off x="3360" y="2640"/>
              <a:ext cx="0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144" name="Text Box 18"/>
            <p:cNvSpPr txBox="1">
              <a:spLocks noChangeArrowheads="1"/>
            </p:cNvSpPr>
            <p:nvPr/>
          </p:nvSpPr>
          <p:spPr bwMode="auto">
            <a:xfrm>
              <a:off x="805" y="2006"/>
              <a:ext cx="611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1145" name="Text Box 19"/>
            <p:cNvSpPr txBox="1">
              <a:spLocks noChangeArrowheads="1"/>
            </p:cNvSpPr>
            <p:nvPr/>
          </p:nvSpPr>
          <p:spPr bwMode="auto">
            <a:xfrm>
              <a:off x="769" y="3264"/>
              <a:ext cx="1397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 de risco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7315200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83058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 (da superfície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</a:t>
            </a:r>
            <a:r>
              <a:rPr lang="pt-BR" sz="2000">
                <a:latin typeface="Garamond" pitchFamily="18" charset="0"/>
              </a:rPr>
              <a:t>Obtenção de dados de exposição (fundo) para o caso (ponto)</a:t>
            </a:r>
            <a:br>
              <a:rPr lang="pt-BR" sz="20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(ex.:</a:t>
            </a:r>
            <a:r>
              <a:rPr lang="pt-BR" sz="2400">
                <a:latin typeface="Garamond" pitchFamily="18" charset="0"/>
              </a:rPr>
              <a:t>sócio-ambientais</a:t>
            </a:r>
            <a:r>
              <a:rPr lang="en-US" sz="2400">
                <a:latin typeface="Garamond" pitchFamily="18" charset="0"/>
              </a:rPr>
              <a:t>)</a:t>
            </a:r>
            <a:br>
              <a:rPr lang="en-US" sz="2400">
                <a:latin typeface="Garamond" pitchFamily="18" charset="0"/>
              </a:rPr>
            </a:br>
            <a:r>
              <a:rPr lang="en-US" sz="2400">
                <a:latin typeface="Garamond" pitchFamily="18" charset="0"/>
              </a:rPr>
              <a:t>	</a:t>
            </a:r>
            <a:r>
              <a:rPr lang="pt-BR" sz="2400">
                <a:latin typeface="Garamond" pitchFamily="18" charset="0"/>
              </a:rPr>
              <a:t>3- Correlação entre indicadores</a:t>
            </a:r>
          </a:p>
        </p:txBody>
      </p:sp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2286000" y="3200401"/>
            <a:ext cx="7924800" cy="3154363"/>
            <a:chOff x="1392" y="2160"/>
            <a:chExt cx="3264" cy="1798"/>
          </a:xfrm>
        </p:grpSpPr>
        <p:pic>
          <p:nvPicPr>
            <p:cNvPr id="92165" name="Picture 4" descr="SEP_SA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2" y="3216"/>
              <a:ext cx="3264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166" name="Group 5"/>
            <p:cNvGrpSpPr>
              <a:grpSpLocks/>
            </p:cNvGrpSpPr>
            <p:nvPr/>
          </p:nvGrpSpPr>
          <p:grpSpPr bwMode="auto">
            <a:xfrm>
              <a:off x="2064" y="2160"/>
              <a:ext cx="1586" cy="390"/>
              <a:chOff x="2640" y="2125"/>
              <a:chExt cx="1200" cy="544"/>
            </a:xfrm>
          </p:grpSpPr>
          <p:sp>
            <p:nvSpPr>
              <p:cNvPr id="92168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69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0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1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2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3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4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5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6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7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8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2167" name="Line 17"/>
            <p:cNvSpPr>
              <a:spLocks noChangeShapeType="1"/>
            </p:cNvSpPr>
            <p:nvPr/>
          </p:nvSpPr>
          <p:spPr bwMode="auto">
            <a:xfrm>
              <a:off x="3120" y="2640"/>
              <a:ext cx="0" cy="48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7618" name="Rectangle 18"/>
          <p:cNvSpPr>
            <a:spLocks noChangeArrowheads="1"/>
          </p:cNvSpPr>
          <p:nvPr/>
        </p:nvSpPr>
        <p:spPr bwMode="auto">
          <a:xfrm>
            <a:off x="754380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34" name="Rectangle 46"/>
          <p:cNvSpPr>
            <a:spLocks noChangeArrowheads="1"/>
          </p:cNvSpPr>
          <p:nvPr/>
        </p:nvSpPr>
        <p:spPr bwMode="auto">
          <a:xfrm>
            <a:off x="6858000" y="6019800"/>
            <a:ext cx="5181600" cy="20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2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Elogio da Serenidade - e Outros Escritos Morais</a:t>
            </a:r>
            <a:r>
              <a:rPr lang="en-US" sz="1200" b="1">
                <a:latin typeface="Arial Unicode MS" pitchFamily="34" charset="-128"/>
              </a:rPr>
              <a:t> - 2ª Ed. 2011. Ed Unesp</a:t>
            </a:r>
            <a:endParaRPr lang="pt-PT" sz="1200" b="1">
              <a:latin typeface="Arial Unicode MS" pitchFamily="34" charset="-128"/>
            </a:endParaRPr>
          </a:p>
        </p:txBody>
      </p:sp>
      <p:sp>
        <p:nvSpPr>
          <p:cNvPr id="165944" name="Text Box 56"/>
          <p:cNvSpPr txBox="1">
            <a:spLocks noChangeArrowheads="1"/>
          </p:cNvSpPr>
          <p:nvPr/>
        </p:nvSpPr>
        <p:spPr bwMode="auto">
          <a:xfrm>
            <a:off x="457200" y="743356"/>
            <a:ext cx="11173313" cy="507831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5400" dirty="0">
                <a:latin typeface="Trebuchet MS" pitchFamily="34" charset="0"/>
              </a:rPr>
              <a:t>‘a </a:t>
            </a:r>
            <a:r>
              <a:rPr lang="en-US" sz="5400" dirty="0" err="1">
                <a:latin typeface="Trebuchet MS" pitchFamily="34" charset="0"/>
              </a:rPr>
              <a:t>democracia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precisa</a:t>
            </a:r>
            <a:r>
              <a:rPr lang="en-US" sz="5400" dirty="0">
                <a:latin typeface="Trebuchet MS" pitchFamily="34" charset="0"/>
              </a:rPr>
              <a:t> de </a:t>
            </a:r>
            <a:r>
              <a:rPr lang="en-US" sz="5400" dirty="0" err="1">
                <a:latin typeface="Trebuchet MS" pitchFamily="34" charset="0"/>
              </a:rPr>
              <a:t>cidadãos</a:t>
            </a:r>
            <a:r>
              <a:rPr lang="en-US" sz="5400" dirty="0">
                <a:latin typeface="Trebuchet MS" pitchFamily="34" charset="0"/>
              </a:rPr>
              <a:t> ´</a:t>
            </a:r>
            <a:r>
              <a:rPr lang="en-US" sz="5400" i="1" dirty="0" err="1">
                <a:latin typeface="Trebuchet MS" pitchFamily="34" charset="0"/>
              </a:rPr>
              <a:t>virtuosamente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democráticos</a:t>
            </a:r>
            <a:r>
              <a:rPr lang="en-US" sz="5400" dirty="0">
                <a:latin typeface="Trebuchet MS" pitchFamily="34" charset="0"/>
              </a:rPr>
              <a:t>´, </a:t>
            </a:r>
            <a:r>
              <a:rPr lang="en-US" sz="5400" dirty="0" err="1">
                <a:latin typeface="Trebuchet MS" pitchFamily="34" charset="0"/>
              </a:rPr>
              <a:t>ou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seja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aqueles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comprometidos</a:t>
            </a:r>
            <a:r>
              <a:rPr lang="en-US" sz="5400" dirty="0">
                <a:latin typeface="Trebuchet MS" pitchFamily="34" charset="0"/>
              </a:rPr>
              <a:t> com  </a:t>
            </a:r>
            <a:r>
              <a:rPr lang="en-US" sz="5400" dirty="0" smtClean="0">
                <a:latin typeface="Trebuchet MS" pitchFamily="34" charset="0"/>
              </a:rPr>
              <a:t>o </a:t>
            </a:r>
            <a:r>
              <a:rPr lang="en-US" sz="5400" dirty="0" err="1">
                <a:latin typeface="Trebuchet MS" pitchFamily="34" charset="0"/>
              </a:rPr>
              <a:t>combate</a:t>
            </a:r>
            <a:r>
              <a:rPr lang="en-US" sz="5400" dirty="0">
                <a:latin typeface="Trebuchet MS" pitchFamily="34" charset="0"/>
              </a:rPr>
              <a:t> a </a:t>
            </a:r>
            <a:r>
              <a:rPr lang="en-US" sz="5400" dirty="0" err="1">
                <a:latin typeface="Trebuchet MS" pitchFamily="34" charset="0"/>
              </a:rPr>
              <a:t>toda</a:t>
            </a:r>
            <a:r>
              <a:rPr lang="en-US" sz="5400" dirty="0">
                <a:latin typeface="Trebuchet MS" pitchFamily="34" charset="0"/>
              </a:rPr>
              <a:t> forma de </a:t>
            </a:r>
            <a:r>
              <a:rPr lang="en-US" sz="5400" dirty="0" err="1">
                <a:latin typeface="Trebuchet MS" pitchFamily="34" charset="0"/>
              </a:rPr>
              <a:t>preconceito</a:t>
            </a:r>
            <a:r>
              <a:rPr lang="en-US" sz="5400" dirty="0">
                <a:latin typeface="Trebuchet MS" pitchFamily="34" charset="0"/>
              </a:rPr>
              <a:t> e com a </a:t>
            </a:r>
            <a:r>
              <a:rPr lang="en-US" sz="5400" dirty="0" err="1">
                <a:latin typeface="Trebuchet MS" pitchFamily="34" charset="0"/>
              </a:rPr>
              <a:t>prática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cotidiana</a:t>
            </a:r>
            <a:r>
              <a:rPr lang="en-US" sz="5400" dirty="0">
                <a:latin typeface="Trebuchet MS" pitchFamily="34" charset="0"/>
              </a:rPr>
              <a:t> da </a:t>
            </a:r>
            <a:r>
              <a:rPr lang="en-US" sz="5400" dirty="0" err="1">
                <a:latin typeface="Trebuchet MS" pitchFamily="34" charset="0"/>
              </a:rPr>
              <a:t>tolerância</a:t>
            </a:r>
            <a:r>
              <a:rPr lang="en-US" sz="5400" dirty="0">
                <a:latin typeface="Trebuchet MS" pitchFamily="34" charset="0"/>
              </a:rPr>
              <a:t>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990600"/>
            <a:ext cx="6934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pt-BR" sz="3600">
                <a:solidFill>
                  <a:schemeClr val="accent2"/>
                </a:solidFill>
                <a:latin typeface="ClassGarmnd BT" charset="0"/>
              </a:rPr>
              <a:t>Unidades Espaciais de Análise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362200"/>
            <a:ext cx="9144000" cy="3581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ocorrência dos processos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captação de dados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atuação sobre os determinantes</a:t>
            </a:r>
          </a:p>
        </p:txBody>
      </p:sp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7467600" y="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1752600" y="533401"/>
            <a:ext cx="84582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Tipos de Unidades Espaciais + Comuns</a:t>
            </a:r>
            <a:endParaRPr lang="pt-BR" sz="2800" b="1" dirty="0">
              <a:latin typeface="Verdana" pitchFamily="34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2800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Físico-territoriais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Bacias hidrográfica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Ecossistema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Quadra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Lote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Técnicas</a:t>
            </a:r>
            <a:r>
              <a:rPr lang="pt-BR" dirty="0">
                <a:solidFill>
                  <a:schemeClr val="accent2"/>
                </a:solidFill>
              </a:rPr>
              <a:t>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Micro região geográfica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Área de influência de cidades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“Região homogênea” (diversos)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Populares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Bairro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Favela</a:t>
            </a:r>
            <a:endParaRPr lang="fr-FR" dirty="0"/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7010400" y="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2286001" y="685801"/>
            <a:ext cx="7567613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3200" b="1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Político-administrativas</a:t>
            </a:r>
            <a:endParaRPr lang="pt-BR" sz="2800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Estado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Município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Operacionais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Setor Censitário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de água e esgoto (</a:t>
            </a:r>
            <a:r>
              <a:rPr lang="pt-BR" sz="2800" dirty="0" err="1"/>
              <a:t>Ag</a:t>
            </a:r>
            <a:r>
              <a:rPr lang="pt-BR" sz="2800" dirty="0"/>
              <a:t>. Saneamento)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CEP (Correios)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sanitário (SMS)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Área de </a:t>
            </a:r>
            <a:r>
              <a:rPr lang="pt-BR" sz="2800" dirty="0" err="1"/>
              <a:t>adscrição</a:t>
            </a:r>
            <a:r>
              <a:rPr lang="pt-BR" sz="2800" dirty="0"/>
              <a:t> (ambulatório)</a:t>
            </a:r>
          </a:p>
          <a:p>
            <a:pPr algn="l"/>
            <a:endParaRPr lang="fr-FR" dirty="0">
              <a:latin typeface="CityDMed" pitchFamily="18" charset="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74676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aTXHOMI96_03_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339" y="404813"/>
            <a:ext cx="4022725" cy="5930900"/>
          </a:xfrm>
          <a:prstGeom prst="rect">
            <a:avLst/>
          </a:prstGeom>
          <a:noFill/>
        </p:spPr>
      </p:pic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371600"/>
            <a:ext cx="40322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2514601" y="5029200"/>
            <a:ext cx="3051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>
                <a:latin typeface="Arial" charset="0"/>
              </a:rPr>
              <a:t>Examples of the Semivariograms - 2003</a:t>
            </a: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2135188" y="5300664"/>
            <a:ext cx="4600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Rate Measured = Raw Rate </a:t>
            </a:r>
          </a:p>
          <a:p>
            <a:endParaRPr lang="pt-BR" sz="1200" i="1">
              <a:latin typeface="Arial" charset="0"/>
            </a:endParaRPr>
          </a:p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Estimated Rate = Corrected Rate -&gt; Global Bayesian Smoother</a:t>
            </a:r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1905000" y="6096000"/>
            <a:ext cx="746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CL" sz="3200">
                <a:solidFill>
                  <a:srgbClr val="000066"/>
                </a:solidFill>
                <a:latin typeface="ClassGarmnd BT" pitchFamily="18" charset="0"/>
              </a:rPr>
              <a:t>Das Superfícies de Tendência ao Risco</a:t>
            </a:r>
            <a:endParaRPr lang="en-US" sz="3200">
              <a:solidFill>
                <a:srgbClr val="000066"/>
              </a:solidFill>
              <a:latin typeface="ClassGarmnd BT" pitchFamily="18" charset="0"/>
            </a:endParaRPr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7543800" y="6477000"/>
            <a:ext cx="3124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Eduardo G. Camargo, DPI/INPE, 2005</a:t>
            </a:r>
          </a:p>
        </p:txBody>
      </p:sp>
      <p:sp>
        <p:nvSpPr>
          <p:cNvPr id="280584" name="Text Box 8"/>
          <p:cNvSpPr txBox="1">
            <a:spLocks noChangeArrowheads="1"/>
          </p:cNvSpPr>
          <p:nvPr/>
        </p:nvSpPr>
        <p:spPr bwMode="auto">
          <a:xfrm>
            <a:off x="2209800" y="381001"/>
            <a:ext cx="4038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400" u="sng">
                <a:latin typeface="Arial Unicode MS" pitchFamily="34" charset="-128"/>
              </a:rPr>
              <a:t>Modelo</a:t>
            </a:r>
            <a:r>
              <a:rPr lang="pt-BR" sz="1400">
                <a:latin typeface="Arial Unicode MS" pitchFamily="34" charset="-128"/>
              </a:rPr>
              <a:t>: A Taxa em cada área é vista como um “ruído” do verdadeiro “sinal”, que seria então o “Risco” de Homicídio em áreas não amostradas, que precisamos resgatar. Como? Construindo o variograma do “Risco”!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1600200"/>
            <a:ext cx="9144000" cy="4953000"/>
            <a:chOff x="144" y="813"/>
            <a:chExt cx="5524" cy="2634"/>
          </a:xfrm>
        </p:grpSpPr>
        <p:pic>
          <p:nvPicPr>
            <p:cNvPr id="210946" name="Picture 2" descr="SCEN_HOMI_RISK_200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7" name="Picture 3" descr="SCEN_HOMI_RISK_2003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8" name="Picture 4" descr="SCEN_HOMI_RISK_2004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8" y="813"/>
              <a:ext cx="1780" cy="2634"/>
            </a:xfrm>
            <a:prstGeom prst="rect">
              <a:avLst/>
            </a:prstGeom>
            <a:noFill/>
          </p:spPr>
        </p:pic>
      </p:grp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438400" y="381000"/>
            <a:ext cx="7924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00066"/>
                </a:solidFill>
                <a:latin typeface="ClassGarmnd BT" pitchFamily="18" charset="0"/>
              </a:rPr>
              <a:t>MODELAGEM: CENÁRIOS DO RISCO DE HOMICÍDIOS NA CIDADE DE SÃO PAULO NO TRIÊNIO 2002, 2003 e 2004</a:t>
            </a:r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1752600" y="762000"/>
            <a:ext cx="228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10210800" y="304800"/>
            <a:ext cx="22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4" name="Rectangle 10"/>
          <p:cNvSpPr>
            <a:spLocks noChangeArrowheads="1"/>
          </p:cNvSpPr>
          <p:nvPr/>
        </p:nvSpPr>
        <p:spPr bwMode="auto">
          <a:xfrm>
            <a:off x="2362200" y="152400"/>
            <a:ext cx="800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1752600" y="762000"/>
            <a:ext cx="228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10210800" y="304800"/>
            <a:ext cx="22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2362200" y="152400"/>
            <a:ext cx="800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13002" name="Picture 10" descr="Izabel_Evol_Mensal_Cas_Dengue_RJ_2007-200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11125200" cy="6858000"/>
          </a:xfrm>
          <a:prstGeom prst="rect">
            <a:avLst/>
          </a:prstGeom>
          <a:noFill/>
        </p:spPr>
      </p:pic>
      <p:sp>
        <p:nvSpPr>
          <p:cNvPr id="213003" name="Rectangle 11"/>
          <p:cNvSpPr>
            <a:spLocks noChangeArrowheads="1"/>
          </p:cNvSpPr>
          <p:nvPr/>
        </p:nvSpPr>
        <p:spPr bwMode="auto">
          <a:xfrm>
            <a:off x="2057400" y="228600"/>
            <a:ext cx="8077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000066"/>
                </a:solidFill>
                <a:latin typeface="ClassGarmnd BT" pitchFamily="18" charset="0"/>
              </a:rPr>
              <a:t>Territórios Digitais:</a:t>
            </a:r>
            <a:r>
              <a:rPr lang="pt-BR" sz="3600" dirty="0">
                <a:solidFill>
                  <a:srgbClr val="000066"/>
                </a:solidFill>
                <a:latin typeface="ClassGarmnd BT" pitchFamily="18" charset="0"/>
              </a:rPr>
              <a:t> Territórios da Saúde</a:t>
            </a:r>
            <a:endParaRPr lang="en-US" sz="3600" dirty="0">
              <a:solidFill>
                <a:srgbClr val="000066"/>
              </a:solidFill>
              <a:latin typeface="ClassGarmnd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npo0000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700" y="2413001"/>
            <a:ext cx="35814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94300" y="1457326"/>
            <a:ext cx="4178300" cy="5400675"/>
            <a:chOff x="2312" y="918"/>
            <a:chExt cx="2632" cy="3402"/>
          </a:xfrm>
        </p:grpSpPr>
        <p:pic>
          <p:nvPicPr>
            <p:cNvPr id="220164" name="Picture 11" descr="npo00005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86" y="918"/>
              <a:ext cx="2358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65" name="Line 5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66" name="Line 6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94301" y="1463676"/>
            <a:ext cx="4168775" cy="5394325"/>
            <a:chOff x="2312" y="922"/>
            <a:chExt cx="2626" cy="3398"/>
          </a:xfrm>
        </p:grpSpPr>
        <p:pic>
          <p:nvPicPr>
            <p:cNvPr id="220168" name="Picture 15" descr="npo00005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69" name="Line 9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0" name="Line 10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72" name="Picture 19" descr="npo00005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73" name="Line 13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4" name="Line 14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76" name="Picture 23" descr="npo00005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77" name="Line 17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8" name="Line 18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0" name="Picture 27" descr="npo00006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1" name="Line 21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82" name="Line 22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4" name="Picture 31" descr="npo0000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5" name="Line 25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86" name="Line 26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8" name="Picture 35" descr="npo00006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9" name="Line 29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90" name="Line 30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220191" name="WordArt 31"/>
          <p:cNvSpPr>
            <a:spLocks noChangeArrowheads="1" noChangeShapeType="1" noTextEdit="1"/>
          </p:cNvSpPr>
          <p:nvPr/>
        </p:nvSpPr>
        <p:spPr bwMode="auto">
          <a:xfrm>
            <a:off x="8543926" y="1752600"/>
            <a:ext cx="9048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Recife</a:t>
            </a: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5791200" y="2495550"/>
            <a:ext cx="4876800" cy="3600450"/>
            <a:chOff x="2688" y="1572"/>
            <a:chExt cx="3072" cy="2268"/>
          </a:xfrm>
        </p:grpSpPr>
        <p:sp>
          <p:nvSpPr>
            <p:cNvPr id="220193" name="Text Box 33"/>
            <p:cNvSpPr txBox="1">
              <a:spLocks noChangeArrowheads="1"/>
            </p:cNvSpPr>
            <p:nvPr/>
          </p:nvSpPr>
          <p:spPr bwMode="auto">
            <a:xfrm>
              <a:off x="2688" y="1572"/>
              <a:ext cx="3072" cy="98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Sistema de alerta, controle e intervenção para </a:t>
              </a:r>
              <a:r>
                <a: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dengue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baseado em armadilhas de oviposição para </a:t>
              </a:r>
              <a:r>
                <a:rPr lang="en-US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Aedes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spp</a:t>
              </a:r>
              <a:r>
                <a:rPr lang="en-US"/>
                <a:t> </a:t>
              </a:r>
              <a:endParaRPr lang="pt-BR"/>
            </a:p>
          </p:txBody>
        </p:sp>
        <p:pic>
          <p:nvPicPr>
            <p:cNvPr id="220194" name="Picture 41" descr="npo00006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84" y="2925"/>
              <a:ext cx="1680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0195" name="Picture 42" descr="npo000066"/>
            <p:cNvPicPr>
              <a:picLocks noChangeAspect="1" noChangeArrowheads="1"/>
            </p:cNvPicPr>
            <p:nvPr/>
          </p:nvPicPr>
          <p:blipFill>
            <a:blip r:embed="rId12">
              <a:lum bright="18000"/>
            </a:blip>
            <a:srcRect/>
            <a:stretch>
              <a:fillRect/>
            </a:stretch>
          </p:blipFill>
          <p:spPr bwMode="auto">
            <a:xfrm>
              <a:off x="4721" y="2784"/>
              <a:ext cx="943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0196" name="AutoShape 36"/>
          <p:cNvSpPr>
            <a:spLocks noChangeAspect="1" noChangeArrowheads="1"/>
          </p:cNvSpPr>
          <p:nvPr/>
        </p:nvSpPr>
        <p:spPr bwMode="auto">
          <a:xfrm>
            <a:off x="5154614" y="3605214"/>
            <a:ext cx="115887" cy="115887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0197" name="Text Box 37"/>
          <p:cNvSpPr txBox="1">
            <a:spLocks noChangeArrowheads="1"/>
          </p:cNvSpPr>
          <p:nvPr/>
        </p:nvSpPr>
        <p:spPr bwMode="auto">
          <a:xfrm>
            <a:off x="1981200" y="609600"/>
            <a:ext cx="8382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66"/>
                </a:solidFill>
                <a:latin typeface="ClassGarmnd BT" pitchFamily="18" charset="0"/>
              </a:rPr>
              <a:t>Territórios da Saúde:</a:t>
            </a:r>
            <a:r>
              <a:rPr lang="en-US" sz="3600">
                <a:solidFill>
                  <a:srgbClr val="000066"/>
                </a:solidFill>
                <a:latin typeface="ClassGarmnd BT" pitchFamily="18" charset="0"/>
              </a:rPr>
              <a:t> Recife-SAUDAVEL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91" grpId="0" animBg="1"/>
      <p:bldP spid="22019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2"/>
          <p:cNvSpPr txBox="1">
            <a:spLocks noChangeArrowheads="1"/>
          </p:cNvSpPr>
          <p:nvPr/>
        </p:nvSpPr>
        <p:spPr bwMode="auto">
          <a:xfrm>
            <a:off x="2362200" y="381001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66"/>
                </a:solidFill>
                <a:latin typeface="ClassGarmnd BT" pitchFamily="18" charset="0"/>
              </a:rPr>
              <a:t>SAUDAVEL: Vigilância com Alarme e Predição</a:t>
            </a:r>
          </a:p>
        </p:txBody>
      </p:sp>
      <p:pic>
        <p:nvPicPr>
          <p:cNvPr id="222211" name="Picture 3" descr="npo0000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1242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2" name="Picture 4" descr="npo0000c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990600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39975" y="1143000"/>
            <a:ext cx="3308350" cy="1371600"/>
            <a:chOff x="514" y="720"/>
            <a:chExt cx="2084" cy="864"/>
          </a:xfrm>
        </p:grpSpPr>
        <p:sp>
          <p:nvSpPr>
            <p:cNvPr id="222214" name="Text Box 6"/>
            <p:cNvSpPr txBox="1">
              <a:spLocks noChangeArrowheads="1"/>
            </p:cNvSpPr>
            <p:nvPr/>
          </p:nvSpPr>
          <p:spPr bwMode="auto">
            <a:xfrm>
              <a:off x="514" y="764"/>
              <a:ext cx="208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>
                  <a:latin typeface="Tahoma" pitchFamily="34" charset="0"/>
                </a:rPr>
                <a:t>INMET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Parceria Clima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Estação Simples- Leitura Diária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Por Sítio</a:t>
              </a:r>
            </a:p>
          </p:txBody>
        </p:sp>
        <p:sp>
          <p:nvSpPr>
            <p:cNvPr id="222215" name="Rectangle 7"/>
            <p:cNvSpPr>
              <a:spLocks noChangeArrowheads="1"/>
            </p:cNvSpPr>
            <p:nvPr/>
          </p:nvSpPr>
          <p:spPr bwMode="auto">
            <a:xfrm>
              <a:off x="528" y="720"/>
              <a:ext cx="2016" cy="864"/>
            </a:xfrm>
            <a:prstGeom prst="rect">
              <a:avLst/>
            </a:prstGeom>
            <a:noFill/>
            <a:ln w="9525" cap="rnd">
              <a:solidFill>
                <a:srgbClr val="FF99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1949450" y="5556250"/>
            <a:ext cx="185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Modelo Preditivo</a:t>
            </a:r>
          </a:p>
          <a:p>
            <a:pPr algn="ctr" eaLnBrk="0" hangingPunct="0"/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Em Avaliação</a:t>
            </a:r>
          </a:p>
        </p:txBody>
      </p:sp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1905000" y="5486400"/>
            <a:ext cx="1981200" cy="838200"/>
          </a:xfrm>
          <a:prstGeom prst="rect">
            <a:avLst/>
          </a:prstGeom>
          <a:noFill/>
          <a:ln w="9525" cap="rnd">
            <a:solidFill>
              <a:srgbClr val="FF9933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1524000" y="412750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3200400" y="152400"/>
            <a:ext cx="6705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Recife-SAUDAVEL</a:t>
            </a:r>
          </a:p>
          <a:p>
            <a:pPr algn="ctr" eaLnBrk="0" hangingPunct="0"/>
            <a:r>
              <a:rPr 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Das Armadilhas de Oviposição à Tomada de Decisão: Um Sistema de Vigilância e Controle para Dengue em Escala Intra-Urbana</a:t>
            </a:r>
          </a:p>
          <a:p>
            <a:pPr algn="ctr" eaLnBrk="0" hangingPunct="0"/>
            <a:endParaRPr lang="en-US" sz="14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</a:endParaRPr>
          </a:p>
          <a:p>
            <a:pPr algn="ctr" eaLnBrk="0" hangingPunct="0"/>
            <a:endParaRPr lang="en-US" sz="18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</a:endParaRP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3732214" y="6245226"/>
            <a:ext cx="533558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Geographical Epidemiological DB </a:t>
            </a:r>
          </a:p>
          <a:p>
            <a:pPr algn="ctr"/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Recife-SAUDAVEL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67300" y="2763838"/>
            <a:ext cx="3619500" cy="2278062"/>
            <a:chOff x="2232" y="1741"/>
            <a:chExt cx="2280" cy="143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232" y="1741"/>
              <a:ext cx="1896" cy="1435"/>
              <a:chOff x="2232" y="1741"/>
              <a:chExt cx="1896" cy="1435"/>
            </a:xfrm>
          </p:grpSpPr>
          <p:pic>
            <p:nvPicPr>
              <p:cNvPr id="224263" name="Picture 3" descr="npo00003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88" y="2499"/>
                <a:ext cx="528" cy="31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24264" name="Line 8"/>
              <p:cNvSpPr>
                <a:spLocks noChangeShapeType="1"/>
              </p:cNvSpPr>
              <p:nvPr/>
            </p:nvSpPr>
            <p:spPr bwMode="auto">
              <a:xfrm>
                <a:off x="2832" y="1741"/>
                <a:ext cx="0" cy="75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24265" name="Oval 9"/>
              <p:cNvSpPr>
                <a:spLocks noChangeArrowheads="1"/>
              </p:cNvSpPr>
              <p:nvPr/>
            </p:nvSpPr>
            <p:spPr bwMode="auto">
              <a:xfrm>
                <a:off x="3600" y="2060"/>
                <a:ext cx="490" cy="399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266" name="Text Box 10"/>
              <p:cNvSpPr txBox="1">
                <a:spLocks noChangeArrowheads="1"/>
              </p:cNvSpPr>
              <p:nvPr/>
            </p:nvSpPr>
            <p:spPr bwMode="auto">
              <a:xfrm>
                <a:off x="3600" y="2160"/>
                <a:ext cx="52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9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SAUDAVEL Node 1,4</a:t>
                </a:r>
              </a:p>
            </p:txBody>
          </p:sp>
          <p:cxnSp>
            <p:nvCxnSpPr>
              <p:cNvPr id="224267" name="AutoShape 11"/>
              <p:cNvCxnSpPr>
                <a:cxnSpLocks noChangeShapeType="1"/>
                <a:stCxn id="224332" idx="4"/>
              </p:cNvCxnSpPr>
              <p:nvPr/>
            </p:nvCxnSpPr>
            <p:spPr bwMode="auto">
              <a:xfrm rot="16200000" flipH="1">
                <a:off x="1905" y="2507"/>
                <a:ext cx="990" cy="336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cxnSp>
            <p:nvCxnSpPr>
              <p:cNvPr id="224268" name="AutoShape 12"/>
              <p:cNvCxnSpPr>
                <a:cxnSpLocks noChangeShapeType="1"/>
                <a:stCxn id="0" idx="3"/>
                <a:endCxn id="224266" idx="1"/>
              </p:cNvCxnSpPr>
              <p:nvPr/>
            </p:nvCxnSpPr>
            <p:spPr bwMode="auto">
              <a:xfrm flipV="1">
                <a:off x="3216" y="2276"/>
                <a:ext cx="384" cy="381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cxnSp>
            <p:nvCxnSpPr>
              <p:cNvPr id="224269" name="AutoShape 13"/>
              <p:cNvCxnSpPr>
                <a:cxnSpLocks noChangeShapeType="1"/>
                <a:stCxn id="224334" idx="5"/>
              </p:cNvCxnSpPr>
              <p:nvPr/>
            </p:nvCxnSpPr>
            <p:spPr bwMode="auto">
              <a:xfrm rot="16200000" flipH="1">
                <a:off x="2015" y="2484"/>
                <a:ext cx="1226" cy="142"/>
              </a:xfrm>
              <a:prstGeom prst="bentConnector3">
                <a:avLst>
                  <a:gd name="adj1" fmla="val 56435"/>
                </a:avLst>
              </a:prstGeom>
              <a:noFill/>
              <a:ln w="28575">
                <a:solidFill>
                  <a:srgbClr val="0000FF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sp>
            <p:nvSpPr>
              <p:cNvPr id="224270" name="Line 14"/>
              <p:cNvSpPr>
                <a:spLocks noChangeShapeType="1"/>
              </p:cNvSpPr>
              <p:nvPr/>
            </p:nvSpPr>
            <p:spPr bwMode="auto">
              <a:xfrm>
                <a:off x="2880" y="2778"/>
                <a:ext cx="0" cy="39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pt-BR"/>
              </a:p>
            </p:txBody>
          </p:sp>
        </p:grp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>
              <a:off x="3168" y="2738"/>
              <a:ext cx="1344" cy="39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sysDot"/>
              <a:round/>
              <a:headEnd type="diamond" w="med" len="med"/>
              <a:tailEnd type="diamond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24400" y="5041901"/>
            <a:ext cx="3124200" cy="1203325"/>
            <a:chOff x="2016" y="3176"/>
            <a:chExt cx="1968" cy="758"/>
          </a:xfrm>
        </p:grpSpPr>
        <p:sp>
          <p:nvSpPr>
            <p:cNvPr id="224273" name="AutoShape 17"/>
            <p:cNvSpPr>
              <a:spLocks noChangeArrowheads="1"/>
            </p:cNvSpPr>
            <p:nvPr/>
          </p:nvSpPr>
          <p:spPr bwMode="auto">
            <a:xfrm>
              <a:off x="2016" y="3176"/>
              <a:ext cx="1968" cy="758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4" name="Picture 64" descr="npo00004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3389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75" name="Rectangle 19"/>
            <p:cNvSpPr>
              <a:spLocks noChangeArrowheads="1"/>
            </p:cNvSpPr>
            <p:nvPr/>
          </p:nvSpPr>
          <p:spPr bwMode="auto">
            <a:xfrm>
              <a:off x="2160" y="3508"/>
              <a:ext cx="96" cy="4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6" name="Picture 66" descr="npo00004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389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77" name="Photo"/>
            <p:cNvSpPr>
              <a:spLocks noEditPoints="1" noChangeArrowheads="1"/>
            </p:cNvSpPr>
            <p:nvPr/>
          </p:nvSpPr>
          <p:spPr bwMode="auto">
            <a:xfrm>
              <a:off x="3264" y="3555"/>
              <a:ext cx="240" cy="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4278" name="Rectangle 22"/>
            <p:cNvSpPr>
              <a:spLocks noChangeArrowheads="1"/>
            </p:cNvSpPr>
            <p:nvPr/>
          </p:nvSpPr>
          <p:spPr bwMode="auto">
            <a:xfrm>
              <a:off x="2928" y="3697"/>
              <a:ext cx="96" cy="48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9" name="Picture 69" descr="npo00004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04" y="3721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80" name="Picture 24" descr="NA01441_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04" y="3602"/>
              <a:ext cx="33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24281" name="AutoShape 25"/>
            <p:cNvCxnSpPr>
              <a:cxnSpLocks noChangeShapeType="1"/>
              <a:stCxn id="0" idx="3"/>
              <a:endCxn id="0" idx="0"/>
            </p:cNvCxnSpPr>
            <p:nvPr/>
          </p:nvCxnSpPr>
          <p:spPr bwMode="auto">
            <a:xfrm flipH="1">
              <a:off x="3672" y="3460"/>
              <a:ext cx="216" cy="142"/>
            </a:xfrm>
            <a:prstGeom prst="bentConnector4">
              <a:avLst>
                <a:gd name="adj1" fmla="val -66667"/>
                <a:gd name="adj2" fmla="val 74648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2" name="AutoShape 26"/>
            <p:cNvCxnSpPr>
              <a:cxnSpLocks noChangeShapeType="1"/>
              <a:stCxn id="0" idx="1"/>
              <a:endCxn id="0" idx="3"/>
            </p:cNvCxnSpPr>
            <p:nvPr/>
          </p:nvCxnSpPr>
          <p:spPr bwMode="auto">
            <a:xfrm rot="10800000">
              <a:off x="3168" y="3460"/>
              <a:ext cx="432" cy="0"/>
            </a:xfrm>
            <a:prstGeom prst="straightConnector1">
              <a:avLst/>
            </a:prstGeom>
            <a:noFill/>
            <a:ln w="34925">
              <a:solidFill>
                <a:srgbClr val="FFFF00"/>
              </a:solidFill>
              <a:prstDash val="sysDot"/>
              <a:round/>
              <a:headEnd/>
              <a:tailEnd type="none" w="sm" len="sm"/>
            </a:ln>
            <a:effectLst/>
          </p:spPr>
        </p:cxnSp>
        <p:cxnSp>
          <p:nvCxnSpPr>
            <p:cNvPr id="224283" name="AutoShape 27"/>
            <p:cNvCxnSpPr>
              <a:cxnSpLocks noChangeShapeType="1"/>
              <a:stCxn id="0" idx="1"/>
              <a:endCxn id="224277" idx="1"/>
            </p:cNvCxnSpPr>
            <p:nvPr/>
          </p:nvCxnSpPr>
          <p:spPr bwMode="auto">
            <a:xfrm rot="10800000" flipV="1">
              <a:off x="3384" y="3460"/>
              <a:ext cx="216" cy="95"/>
            </a:xfrm>
            <a:prstGeom prst="bentConnector2">
              <a:avLst/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4" name="AutoShape 28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2256" y="3460"/>
              <a:ext cx="624" cy="107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5" name="AutoShape 29"/>
            <p:cNvCxnSpPr>
              <a:cxnSpLocks noChangeShapeType="1"/>
              <a:stCxn id="0" idx="0"/>
              <a:endCxn id="0" idx="2"/>
            </p:cNvCxnSpPr>
            <p:nvPr/>
          </p:nvCxnSpPr>
          <p:spPr bwMode="auto">
            <a:xfrm rot="16200000">
              <a:off x="2940" y="3543"/>
              <a:ext cx="95" cy="72"/>
            </a:xfrm>
            <a:prstGeom prst="bentConnector3">
              <a:avLst>
                <a:gd name="adj1" fmla="val 49472"/>
              </a:avLst>
            </a:prstGeom>
            <a:noFill/>
            <a:ln w="38100">
              <a:solidFill>
                <a:srgbClr val="FFFF00"/>
              </a:solidFill>
              <a:prstDash val="sysDot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224286" name="AutoShape 30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2592" y="3686"/>
              <a:ext cx="240" cy="106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7" name="AutoShape 31"/>
            <p:cNvCxnSpPr>
              <a:cxnSpLocks noChangeShapeType="1"/>
            </p:cNvCxnSpPr>
            <p:nvPr/>
          </p:nvCxnSpPr>
          <p:spPr bwMode="auto">
            <a:xfrm rot="5400000" flipH="1">
              <a:off x="2197" y="3519"/>
              <a:ext cx="165" cy="144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8" name="AutoShape 32"/>
            <p:cNvCxnSpPr>
              <a:cxnSpLocks noChangeShapeType="1"/>
              <a:stCxn id="0" idx="2"/>
              <a:endCxn id="0" idx="1"/>
            </p:cNvCxnSpPr>
            <p:nvPr/>
          </p:nvCxnSpPr>
          <p:spPr bwMode="auto">
            <a:xfrm rot="5400000">
              <a:off x="2222" y="3566"/>
              <a:ext cx="308" cy="144"/>
            </a:xfrm>
            <a:prstGeom prst="bentConnector4">
              <a:avLst>
                <a:gd name="adj1" fmla="val 38310"/>
                <a:gd name="adj2" fmla="val 20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9" name="AutoShape 33"/>
            <p:cNvCxnSpPr>
              <a:cxnSpLocks noChangeShapeType="1"/>
              <a:stCxn id="0" idx="3"/>
              <a:endCxn id="224277" idx="5"/>
            </p:cNvCxnSpPr>
            <p:nvPr/>
          </p:nvCxnSpPr>
          <p:spPr bwMode="auto">
            <a:xfrm flipV="1">
              <a:off x="3072" y="3651"/>
              <a:ext cx="312" cy="35"/>
            </a:xfrm>
            <a:prstGeom prst="bentConnector2">
              <a:avLst/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pic>
          <p:nvPicPr>
            <p:cNvPr id="224290" name="Picture 80" descr="npo00004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32" y="3626"/>
              <a:ext cx="240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91" name="Picture 81" descr="npo00004b"/>
            <p:cNvPicPr>
              <a:picLocks noChangeAspect="1" noChangeArrowheads="1"/>
            </p:cNvPicPr>
            <p:nvPr/>
          </p:nvPicPr>
          <p:blipFill>
            <a:blip r:embed="rId9">
              <a:lum bright="18000"/>
            </a:blip>
            <a:srcRect/>
            <a:stretch>
              <a:fillRect/>
            </a:stretch>
          </p:blipFill>
          <p:spPr bwMode="auto">
            <a:xfrm>
              <a:off x="2016" y="3508"/>
              <a:ext cx="240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92" name="Picture 82" descr="npo00004d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304" y="3366"/>
              <a:ext cx="288" cy="1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590800" y="3776664"/>
            <a:ext cx="2209800" cy="2911475"/>
            <a:chOff x="672" y="2379"/>
            <a:chExt cx="1392" cy="1834"/>
          </a:xfrm>
        </p:grpSpPr>
        <p:sp>
          <p:nvSpPr>
            <p:cNvPr id="224294" name="Line 38"/>
            <p:cNvSpPr>
              <a:spLocks noChangeShapeType="1"/>
            </p:cNvSpPr>
            <p:nvPr/>
          </p:nvSpPr>
          <p:spPr bwMode="auto">
            <a:xfrm>
              <a:off x="1392" y="2738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295" name="Line 39"/>
            <p:cNvSpPr>
              <a:spLocks noChangeShapeType="1"/>
            </p:cNvSpPr>
            <p:nvPr/>
          </p:nvSpPr>
          <p:spPr bwMode="auto">
            <a:xfrm>
              <a:off x="2064" y="2738"/>
              <a:ext cx="0" cy="4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296" name="Object 35" descr="npo00004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12" y="3256"/>
              <a:ext cx="624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97" name="Line 41"/>
            <p:cNvSpPr>
              <a:spLocks noChangeShapeType="1"/>
            </p:cNvSpPr>
            <p:nvPr/>
          </p:nvSpPr>
          <p:spPr bwMode="auto">
            <a:xfrm>
              <a:off x="1200" y="2977"/>
              <a:ext cx="0" cy="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298" name="Oval 42"/>
            <p:cNvSpPr>
              <a:spLocks noChangeArrowheads="1"/>
            </p:cNvSpPr>
            <p:nvPr/>
          </p:nvSpPr>
          <p:spPr bwMode="auto">
            <a:xfrm>
              <a:off x="960" y="3695"/>
              <a:ext cx="490" cy="399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9" name="Text Box 43"/>
            <p:cNvSpPr txBox="1">
              <a:spLocks noChangeArrowheads="1"/>
            </p:cNvSpPr>
            <p:nvPr/>
          </p:nvSpPr>
          <p:spPr bwMode="auto">
            <a:xfrm>
              <a:off x="960" y="3795"/>
              <a:ext cx="52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1,2</a:t>
              </a:r>
            </a:p>
          </p:txBody>
        </p:sp>
        <p:sp>
          <p:nvSpPr>
            <p:cNvPr id="224300" name="Line 44"/>
            <p:cNvSpPr>
              <a:spLocks noChangeShapeType="1"/>
            </p:cNvSpPr>
            <p:nvPr/>
          </p:nvSpPr>
          <p:spPr bwMode="auto">
            <a:xfrm flipH="1">
              <a:off x="1728" y="3376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01" name="Oval 45"/>
            <p:cNvSpPr>
              <a:spLocks noChangeArrowheads="1"/>
            </p:cNvSpPr>
            <p:nvPr/>
          </p:nvSpPr>
          <p:spPr bwMode="auto">
            <a:xfrm>
              <a:off x="672" y="2379"/>
              <a:ext cx="1056" cy="183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02" name="Picture 83" descr="npo00004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12" y="2538"/>
              <a:ext cx="384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4303" name="Picture 84" descr="npo00005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6" y="2738"/>
              <a:ext cx="240" cy="15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224304" name="Text Box 48"/>
            <p:cNvSpPr txBox="1">
              <a:spLocks noChangeArrowheads="1"/>
            </p:cNvSpPr>
            <p:nvPr/>
          </p:nvSpPr>
          <p:spPr bwMode="auto">
            <a:xfrm>
              <a:off x="1056" y="2778"/>
              <a:ext cx="35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Web</a:t>
              </a: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7543800" y="3460750"/>
            <a:ext cx="2819400" cy="3036888"/>
            <a:chOff x="3792" y="2180"/>
            <a:chExt cx="1776" cy="1913"/>
          </a:xfrm>
        </p:grpSpPr>
        <p:sp>
          <p:nvSpPr>
            <p:cNvPr id="224306" name="Line 50"/>
            <p:cNvSpPr>
              <a:spLocks noChangeShapeType="1"/>
            </p:cNvSpPr>
            <p:nvPr/>
          </p:nvSpPr>
          <p:spPr bwMode="auto">
            <a:xfrm flipH="1">
              <a:off x="3792" y="2698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07" name="Line 51"/>
            <p:cNvSpPr>
              <a:spLocks noChangeShapeType="1"/>
            </p:cNvSpPr>
            <p:nvPr/>
          </p:nvSpPr>
          <p:spPr bwMode="auto">
            <a:xfrm>
              <a:off x="3792" y="2698"/>
              <a:ext cx="0" cy="5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308" name="Picture 19" descr="npo00003c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56" y="2339"/>
              <a:ext cx="57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09" name="Text Box 53"/>
            <p:cNvSpPr txBox="1">
              <a:spLocks noChangeArrowheads="1"/>
            </p:cNvSpPr>
            <p:nvPr/>
          </p:nvSpPr>
          <p:spPr bwMode="auto">
            <a:xfrm>
              <a:off x="5183" y="2537"/>
              <a:ext cx="22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</a:p>
          </p:txBody>
        </p:sp>
        <p:pic>
          <p:nvPicPr>
            <p:cNvPr id="224310" name="Object 24" descr="npo00004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56" y="2897"/>
              <a:ext cx="624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11" name="Text Box 55"/>
            <p:cNvSpPr txBox="1">
              <a:spLocks noChangeArrowheads="1"/>
            </p:cNvSpPr>
            <p:nvPr/>
          </p:nvSpPr>
          <p:spPr bwMode="auto">
            <a:xfrm>
              <a:off x="4560" y="3218"/>
              <a:ext cx="864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pt-BR" sz="1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TerraStat</a:t>
              </a:r>
            </a:p>
          </p:txBody>
        </p:sp>
        <p:sp>
          <p:nvSpPr>
            <p:cNvPr id="224312" name="Line 56"/>
            <p:cNvSpPr>
              <a:spLocks noChangeShapeType="1"/>
            </p:cNvSpPr>
            <p:nvPr/>
          </p:nvSpPr>
          <p:spPr bwMode="auto">
            <a:xfrm>
              <a:off x="4944" y="2698"/>
              <a:ext cx="0" cy="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13" name="Oval 57"/>
            <p:cNvSpPr>
              <a:spLocks noChangeArrowheads="1"/>
            </p:cNvSpPr>
            <p:nvPr/>
          </p:nvSpPr>
          <p:spPr bwMode="auto">
            <a:xfrm>
              <a:off x="4704" y="3575"/>
              <a:ext cx="535" cy="399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4" name="Text Box 58"/>
            <p:cNvSpPr txBox="1">
              <a:spLocks noChangeArrowheads="1"/>
            </p:cNvSpPr>
            <p:nvPr/>
          </p:nvSpPr>
          <p:spPr bwMode="auto">
            <a:xfrm>
              <a:off x="4704" y="3675"/>
              <a:ext cx="576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1, 3</a:t>
              </a:r>
            </a:p>
          </p:txBody>
        </p:sp>
        <p:sp>
          <p:nvSpPr>
            <p:cNvPr id="224315" name="Oval 59"/>
            <p:cNvSpPr>
              <a:spLocks noChangeArrowheads="1"/>
            </p:cNvSpPr>
            <p:nvPr/>
          </p:nvSpPr>
          <p:spPr bwMode="auto">
            <a:xfrm>
              <a:off x="4368" y="2180"/>
              <a:ext cx="1200" cy="191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6" name="Oval 60"/>
            <p:cNvSpPr>
              <a:spLocks noChangeArrowheads="1"/>
            </p:cNvSpPr>
            <p:nvPr/>
          </p:nvSpPr>
          <p:spPr bwMode="auto">
            <a:xfrm>
              <a:off x="4512" y="2897"/>
              <a:ext cx="912" cy="598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17" name="Picture 87" descr="npo0000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92" y="2180"/>
              <a:ext cx="528" cy="3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4318" name="Picture 88" descr="npo00005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388" y="2221"/>
              <a:ext cx="99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19" name="Line 63"/>
            <p:cNvSpPr>
              <a:spLocks noChangeShapeType="1"/>
            </p:cNvSpPr>
            <p:nvPr/>
          </p:nvSpPr>
          <p:spPr bwMode="auto">
            <a:xfrm flipV="1">
              <a:off x="5212" y="2262"/>
              <a:ext cx="176" cy="4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2057400" y="1371600"/>
            <a:ext cx="6019800" cy="2089150"/>
            <a:chOff x="336" y="864"/>
            <a:chExt cx="3792" cy="1316"/>
          </a:xfrm>
        </p:grpSpPr>
        <p:sp>
          <p:nvSpPr>
            <p:cNvPr id="224321" name="Text Box 65"/>
            <p:cNvSpPr txBox="1">
              <a:spLocks noChangeArrowheads="1"/>
            </p:cNvSpPr>
            <p:nvPr/>
          </p:nvSpPr>
          <p:spPr bwMode="auto">
            <a:xfrm>
              <a:off x="1152" y="1296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pic>
          <p:nvPicPr>
            <p:cNvPr id="224322" name="Picture 66" descr="BS02064_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960" y="1582"/>
              <a:ext cx="52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23" name="Text Box 67"/>
            <p:cNvSpPr txBox="1">
              <a:spLocks noChangeArrowheads="1"/>
            </p:cNvSpPr>
            <p:nvPr/>
          </p:nvSpPr>
          <p:spPr bwMode="auto">
            <a:xfrm>
              <a:off x="960" y="1820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Statiscal Predictive Modeling</a:t>
              </a:r>
            </a:p>
          </p:txBody>
        </p:sp>
        <p:sp>
          <p:nvSpPr>
            <p:cNvPr id="224324" name="Oval 68"/>
            <p:cNvSpPr>
              <a:spLocks noChangeArrowheads="1"/>
            </p:cNvSpPr>
            <p:nvPr/>
          </p:nvSpPr>
          <p:spPr bwMode="auto">
            <a:xfrm>
              <a:off x="2736" y="944"/>
              <a:ext cx="579" cy="36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5" name="Text Box 69"/>
            <p:cNvSpPr txBox="1">
              <a:spLocks noChangeArrowheads="1"/>
            </p:cNvSpPr>
            <p:nvPr/>
          </p:nvSpPr>
          <p:spPr bwMode="auto">
            <a:xfrm>
              <a:off x="2736" y="946"/>
              <a:ext cx="624" cy="4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Health Authorities</a:t>
              </a:r>
            </a:p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Local Health Services</a:t>
              </a:r>
            </a:p>
            <a:p>
              <a:pPr algn="ctr"/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24326" name="Line 70"/>
            <p:cNvSpPr>
              <a:spLocks noChangeShapeType="1"/>
            </p:cNvSpPr>
            <p:nvPr/>
          </p:nvSpPr>
          <p:spPr bwMode="auto">
            <a:xfrm flipH="1">
              <a:off x="1536" y="1741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327" name="Picture 71" descr="PE02097_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68" y="1542"/>
              <a:ext cx="76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28" name="Oval 72"/>
            <p:cNvSpPr>
              <a:spLocks noChangeArrowheads="1"/>
            </p:cNvSpPr>
            <p:nvPr/>
          </p:nvSpPr>
          <p:spPr bwMode="auto">
            <a:xfrm>
              <a:off x="1200" y="1103"/>
              <a:ext cx="490" cy="400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9" name="Text Box 73"/>
            <p:cNvSpPr txBox="1">
              <a:spLocks noChangeArrowheads="1"/>
            </p:cNvSpPr>
            <p:nvPr/>
          </p:nvSpPr>
          <p:spPr bwMode="auto">
            <a:xfrm>
              <a:off x="1200" y="1204"/>
              <a:ext cx="52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2, 4</a:t>
              </a:r>
            </a:p>
          </p:txBody>
        </p:sp>
        <p:sp>
          <p:nvSpPr>
            <p:cNvPr id="224330" name="Text Box 74"/>
            <p:cNvSpPr txBox="1">
              <a:spLocks noChangeArrowheads="1"/>
            </p:cNvSpPr>
            <p:nvPr/>
          </p:nvSpPr>
          <p:spPr bwMode="auto">
            <a:xfrm>
              <a:off x="1728" y="1303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Epidemiologists Decision Making</a:t>
              </a:r>
            </a:p>
          </p:txBody>
        </p:sp>
        <p:sp>
          <p:nvSpPr>
            <p:cNvPr id="224331" name="Text Box 75"/>
            <p:cNvSpPr txBox="1">
              <a:spLocks noChangeArrowheads="1"/>
            </p:cNvSpPr>
            <p:nvPr/>
          </p:nvSpPr>
          <p:spPr bwMode="auto">
            <a:xfrm>
              <a:off x="2928" y="1621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Health Services Intervention</a:t>
              </a:r>
            </a:p>
          </p:txBody>
        </p:sp>
        <p:sp>
          <p:nvSpPr>
            <p:cNvPr id="224332" name="Oval 76"/>
            <p:cNvSpPr>
              <a:spLocks noChangeArrowheads="1"/>
            </p:cNvSpPr>
            <p:nvPr/>
          </p:nvSpPr>
          <p:spPr bwMode="auto">
            <a:xfrm>
              <a:off x="336" y="864"/>
              <a:ext cx="3792" cy="131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lgDashDot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3" name="Line 77"/>
            <p:cNvSpPr>
              <a:spLocks noChangeShapeType="1"/>
            </p:cNvSpPr>
            <p:nvPr/>
          </p:nvSpPr>
          <p:spPr bwMode="auto">
            <a:xfrm flipV="1">
              <a:off x="2688" y="1502"/>
              <a:ext cx="384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34" name="Oval 78"/>
            <p:cNvSpPr>
              <a:spLocks noChangeArrowheads="1"/>
            </p:cNvSpPr>
            <p:nvPr/>
          </p:nvSpPr>
          <p:spPr bwMode="auto">
            <a:xfrm>
              <a:off x="672" y="1023"/>
              <a:ext cx="2208" cy="1077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lg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35" name="Picture 90" descr="npo000057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120" y="1303"/>
              <a:ext cx="768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336" name="Picture 91" descr="npo000058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36" y="1296"/>
              <a:ext cx="86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050"/>
          <p:cNvPicPr>
            <a:picLocks noChangeAspect="1" noChangeArrowheads="1"/>
          </p:cNvPicPr>
          <p:nvPr/>
        </p:nvPicPr>
        <p:blipFill>
          <a:blip r:embed="rId2"/>
          <a:srcRect l="31764" t="11548" r="8264" b="23264"/>
          <a:stretch>
            <a:fillRect/>
          </a:stretch>
        </p:blipFill>
        <p:spPr bwMode="auto">
          <a:xfrm>
            <a:off x="1524001" y="0"/>
            <a:ext cx="9324975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27331" name="Picture 2051" descr="CFP106"/>
          <p:cNvPicPr>
            <a:picLocks noChangeAspect="1" noChangeArrowheads="1"/>
          </p:cNvPicPr>
          <p:nvPr/>
        </p:nvPicPr>
        <p:blipFill>
          <a:blip r:embed="rId3"/>
          <a:srcRect l="8212" t="12318" r="4106" b="7564"/>
          <a:stretch>
            <a:fillRect/>
          </a:stretch>
        </p:blipFill>
        <p:spPr bwMode="auto">
          <a:xfrm>
            <a:off x="6311900" y="1412876"/>
            <a:ext cx="27178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2" name="Line 4"/>
          <p:cNvSpPr>
            <a:spLocks noChangeShapeType="1"/>
          </p:cNvSpPr>
          <p:nvPr/>
        </p:nvSpPr>
        <p:spPr bwMode="auto">
          <a:xfrm flipV="1">
            <a:off x="4008439" y="3644900"/>
            <a:ext cx="358775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 flipV="1">
            <a:off x="4079876" y="3429000"/>
            <a:ext cx="2879725" cy="103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2667001"/>
            <a:ext cx="11049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´</a:t>
            </a:r>
            <a:r>
              <a:rPr lang="en-US" sz="5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Sentidos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´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Territoriais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Identidades</a:t>
            </a:r>
            <a:endParaRPr lang="en-US" sz="54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746376"/>
            <a:ext cx="2732088" cy="3959225"/>
          </a:xfrm>
          <a:prstGeom prst="rect">
            <a:avLst/>
          </a:prstGeom>
          <a:noFill/>
        </p:spPr>
      </p:pic>
      <p:pic>
        <p:nvPicPr>
          <p:cNvPr id="226307" name="Picture 3" descr="Legenda_Padroniz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1601" y="5486400"/>
            <a:ext cx="1325563" cy="137160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1" y="3789363"/>
            <a:ext cx="3838575" cy="3116262"/>
            <a:chOff x="480" y="2387"/>
            <a:chExt cx="2418" cy="1963"/>
          </a:xfrm>
        </p:grpSpPr>
        <p:pic>
          <p:nvPicPr>
            <p:cNvPr id="226309" name="Picture 5" descr="K_EM_LG_T1_13_R100_EscalaPa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2400"/>
              <a:ext cx="1043" cy="1950"/>
            </a:xfrm>
            <a:prstGeom prst="rect">
              <a:avLst/>
            </a:prstGeom>
            <a:noFill/>
          </p:spPr>
        </p:pic>
        <p:sp>
          <p:nvSpPr>
            <p:cNvPr id="226310" name="Line 6"/>
            <p:cNvSpPr>
              <a:spLocks noChangeShapeType="1"/>
            </p:cNvSpPr>
            <p:nvPr/>
          </p:nvSpPr>
          <p:spPr bwMode="auto">
            <a:xfrm flipH="1" flipV="1">
              <a:off x="1344" y="2387"/>
              <a:ext cx="1554" cy="6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1" name="Line 7"/>
            <p:cNvSpPr>
              <a:spLocks noChangeShapeType="1"/>
            </p:cNvSpPr>
            <p:nvPr/>
          </p:nvSpPr>
          <p:spPr bwMode="auto">
            <a:xfrm flipH="1">
              <a:off x="976" y="3216"/>
              <a:ext cx="1904" cy="100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24000" y="209550"/>
            <a:ext cx="4267200" cy="4133850"/>
            <a:chOff x="0" y="132"/>
            <a:chExt cx="2688" cy="2604"/>
          </a:xfrm>
        </p:grpSpPr>
        <p:pic>
          <p:nvPicPr>
            <p:cNvPr id="226313" name="Picture 9" descr="K_DI_LG_T1_13_R100_EscalaPa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32"/>
              <a:ext cx="1696" cy="2268"/>
            </a:xfrm>
            <a:prstGeom prst="rect">
              <a:avLst/>
            </a:prstGeom>
            <a:noFill/>
          </p:spPr>
        </p:pic>
        <p:sp>
          <p:nvSpPr>
            <p:cNvPr id="226314" name="Line 10"/>
            <p:cNvSpPr>
              <a:spLocks noChangeShapeType="1"/>
            </p:cNvSpPr>
            <p:nvPr/>
          </p:nvSpPr>
          <p:spPr bwMode="auto">
            <a:xfrm flipH="1" flipV="1">
              <a:off x="1075" y="189"/>
              <a:ext cx="1613" cy="23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5" name="Line 11"/>
            <p:cNvSpPr>
              <a:spLocks noChangeShapeType="1"/>
            </p:cNvSpPr>
            <p:nvPr/>
          </p:nvSpPr>
          <p:spPr bwMode="auto">
            <a:xfrm flipH="1" flipV="1">
              <a:off x="1530" y="2184"/>
              <a:ext cx="1110" cy="55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44938" y="0"/>
            <a:ext cx="3217862" cy="4343400"/>
            <a:chOff x="1525" y="0"/>
            <a:chExt cx="2027" cy="2736"/>
          </a:xfrm>
        </p:grpSpPr>
        <p:pic>
          <p:nvPicPr>
            <p:cNvPr id="226317" name="Picture 13" descr="K_MCP_LG_T1_13_R100_EscalaPa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5" y="0"/>
              <a:ext cx="2027" cy="1316"/>
            </a:xfrm>
            <a:prstGeom prst="rect">
              <a:avLst/>
            </a:prstGeom>
            <a:noFill/>
          </p:spPr>
        </p:pic>
        <p:sp>
          <p:nvSpPr>
            <p:cNvPr id="226318" name="Line 14"/>
            <p:cNvSpPr>
              <a:spLocks noChangeShapeType="1"/>
            </p:cNvSpPr>
            <p:nvPr/>
          </p:nvSpPr>
          <p:spPr bwMode="auto">
            <a:xfrm flipH="1" flipV="1">
              <a:off x="1530" y="490"/>
              <a:ext cx="1590" cy="219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9" name="Line 15"/>
            <p:cNvSpPr>
              <a:spLocks noChangeShapeType="1"/>
            </p:cNvSpPr>
            <p:nvPr/>
          </p:nvSpPr>
          <p:spPr bwMode="auto">
            <a:xfrm flipV="1">
              <a:off x="3312" y="825"/>
              <a:ext cx="230" cy="191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442076" y="76201"/>
            <a:ext cx="4278313" cy="4460875"/>
            <a:chOff x="3098" y="48"/>
            <a:chExt cx="2695" cy="2810"/>
          </a:xfrm>
        </p:grpSpPr>
        <p:pic>
          <p:nvPicPr>
            <p:cNvPr id="226321" name="Picture 17" descr="K_CFP_LG_T1_13_R100_EscalaPa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56" y="48"/>
              <a:ext cx="2337" cy="1246"/>
            </a:xfrm>
            <a:prstGeom prst="rect">
              <a:avLst/>
            </a:prstGeom>
            <a:noFill/>
          </p:spPr>
        </p:pic>
        <p:sp>
          <p:nvSpPr>
            <p:cNvPr id="226322" name="Line 18"/>
            <p:cNvSpPr>
              <a:spLocks noChangeShapeType="1"/>
            </p:cNvSpPr>
            <p:nvPr/>
          </p:nvSpPr>
          <p:spPr bwMode="auto">
            <a:xfrm flipV="1">
              <a:off x="3098" y="384"/>
              <a:ext cx="358" cy="247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23" name="Line 19"/>
            <p:cNvSpPr>
              <a:spLocks noChangeShapeType="1"/>
            </p:cNvSpPr>
            <p:nvPr/>
          </p:nvSpPr>
          <p:spPr bwMode="auto">
            <a:xfrm flipV="1">
              <a:off x="3278" y="1152"/>
              <a:ext cx="1909" cy="170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162800" y="2057400"/>
            <a:ext cx="3124200" cy="3505200"/>
            <a:chOff x="3552" y="1296"/>
            <a:chExt cx="1968" cy="2208"/>
          </a:xfrm>
        </p:grpSpPr>
        <p:pic>
          <p:nvPicPr>
            <p:cNvPr id="226325" name="Picture 21" descr="K_BT_LG_T1_13_R100_EscalaPa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76" y="1296"/>
              <a:ext cx="1344" cy="2128"/>
            </a:xfrm>
            <a:prstGeom prst="rect">
              <a:avLst/>
            </a:prstGeom>
            <a:noFill/>
          </p:spPr>
        </p:pic>
        <p:sp>
          <p:nvSpPr>
            <p:cNvPr id="226326" name="Line 22"/>
            <p:cNvSpPr>
              <a:spLocks noChangeShapeType="1"/>
            </p:cNvSpPr>
            <p:nvPr/>
          </p:nvSpPr>
          <p:spPr bwMode="auto">
            <a:xfrm flipH="1">
              <a:off x="3552" y="3408"/>
              <a:ext cx="1056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27" name="Line 23"/>
            <p:cNvSpPr>
              <a:spLocks noChangeShapeType="1"/>
            </p:cNvSpPr>
            <p:nvPr/>
          </p:nvSpPr>
          <p:spPr bwMode="auto">
            <a:xfrm flipV="1">
              <a:off x="3648" y="2400"/>
              <a:ext cx="528" cy="9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073401" y="3789364"/>
            <a:ext cx="3051175" cy="2911475"/>
            <a:chOff x="976" y="2387"/>
            <a:chExt cx="1922" cy="1834"/>
          </a:xfrm>
        </p:grpSpPr>
        <p:sp>
          <p:nvSpPr>
            <p:cNvPr id="226329" name="Line 25"/>
            <p:cNvSpPr>
              <a:spLocks noChangeShapeType="1"/>
            </p:cNvSpPr>
            <p:nvPr/>
          </p:nvSpPr>
          <p:spPr bwMode="auto">
            <a:xfrm flipH="1" flipV="1">
              <a:off x="1344" y="2387"/>
              <a:ext cx="1554" cy="6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0" name="Line 26"/>
            <p:cNvSpPr>
              <a:spLocks noChangeShapeType="1"/>
            </p:cNvSpPr>
            <p:nvPr/>
          </p:nvSpPr>
          <p:spPr bwMode="auto">
            <a:xfrm flipH="1">
              <a:off x="976" y="3216"/>
              <a:ext cx="1904" cy="10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230564" y="300038"/>
            <a:ext cx="2560637" cy="4043362"/>
            <a:chOff x="1075" y="189"/>
            <a:chExt cx="1613" cy="2547"/>
          </a:xfrm>
        </p:grpSpPr>
        <p:sp>
          <p:nvSpPr>
            <p:cNvPr id="226332" name="Line 28"/>
            <p:cNvSpPr>
              <a:spLocks noChangeShapeType="1"/>
            </p:cNvSpPr>
            <p:nvPr/>
          </p:nvSpPr>
          <p:spPr bwMode="auto">
            <a:xfrm flipH="1" flipV="1">
              <a:off x="1075" y="189"/>
              <a:ext cx="1613" cy="2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3" name="Line 29"/>
            <p:cNvSpPr>
              <a:spLocks noChangeShapeType="1"/>
            </p:cNvSpPr>
            <p:nvPr/>
          </p:nvSpPr>
          <p:spPr bwMode="auto">
            <a:xfrm flipH="1" flipV="1">
              <a:off x="1530" y="2184"/>
              <a:ext cx="1110" cy="5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3952875" y="777876"/>
            <a:ext cx="3194050" cy="3565525"/>
            <a:chOff x="1530" y="490"/>
            <a:chExt cx="2012" cy="2246"/>
          </a:xfrm>
        </p:grpSpPr>
        <p:sp>
          <p:nvSpPr>
            <p:cNvPr id="226335" name="Line 31"/>
            <p:cNvSpPr>
              <a:spLocks noChangeShapeType="1"/>
            </p:cNvSpPr>
            <p:nvPr/>
          </p:nvSpPr>
          <p:spPr bwMode="auto">
            <a:xfrm flipH="1" flipV="1">
              <a:off x="1530" y="490"/>
              <a:ext cx="1590" cy="21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6" name="Line 32"/>
            <p:cNvSpPr>
              <a:spLocks noChangeShapeType="1"/>
            </p:cNvSpPr>
            <p:nvPr/>
          </p:nvSpPr>
          <p:spPr bwMode="auto">
            <a:xfrm flipV="1">
              <a:off x="3312" y="825"/>
              <a:ext cx="230" cy="19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6442075" y="609601"/>
            <a:ext cx="3316288" cy="3927475"/>
            <a:chOff x="3098" y="384"/>
            <a:chExt cx="2089" cy="2474"/>
          </a:xfrm>
        </p:grpSpPr>
        <p:sp>
          <p:nvSpPr>
            <p:cNvPr id="226338" name="Line 34"/>
            <p:cNvSpPr>
              <a:spLocks noChangeShapeType="1"/>
            </p:cNvSpPr>
            <p:nvPr/>
          </p:nvSpPr>
          <p:spPr bwMode="auto">
            <a:xfrm flipV="1">
              <a:off x="3098" y="384"/>
              <a:ext cx="358" cy="24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9" name="Line 35"/>
            <p:cNvSpPr>
              <a:spLocks noChangeShapeType="1"/>
            </p:cNvSpPr>
            <p:nvPr/>
          </p:nvSpPr>
          <p:spPr bwMode="auto">
            <a:xfrm flipV="1">
              <a:off x="3278" y="1152"/>
              <a:ext cx="1909" cy="17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1847850" y="2636838"/>
            <a:ext cx="4032250" cy="1128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latin typeface="Garamond" pitchFamily="18" charset="0"/>
              </a:rPr>
              <a:t>4</a:t>
            </a:r>
            <a:r>
              <a:rPr lang="pt-BR" sz="2800" b="1">
                <a:latin typeface="Garamond" pitchFamily="18" charset="0"/>
              </a:rPr>
              <a:t>.</a:t>
            </a:r>
            <a:r>
              <a:rPr lang="pt-BR" sz="3600" b="1">
                <a:latin typeface="Garamond" pitchFamily="18" charset="0"/>
              </a:rPr>
              <a:t>  </a:t>
            </a:r>
            <a:r>
              <a:rPr lang="pt-BR" sz="3200" b="1">
                <a:latin typeface="Garamond" pitchFamily="18" charset="0"/>
              </a:rPr>
              <a:t>BDGeo-      RELATÓRIOS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143251" y="476251"/>
            <a:ext cx="24098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5250"/>
                </a:solidFill>
                <a:latin typeface="Garamond" pitchFamily="18" charset="0"/>
              </a:rPr>
              <a:t>MONITORAMENTO</a:t>
            </a:r>
            <a:endParaRPr lang="pt-BR" sz="1800" b="1" i="1">
              <a:solidFill>
                <a:srgbClr val="005250"/>
              </a:solidFill>
              <a:latin typeface="Garamond" pitchFamily="18" charset="0"/>
            </a:endParaRPr>
          </a:p>
        </p:txBody>
      </p:sp>
      <p:pic>
        <p:nvPicPr>
          <p:cNvPr id="2160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88913"/>
            <a:ext cx="1295400" cy="9382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16069" name="Picture 5" descr="saudavel"/>
          <p:cNvPicPr>
            <a:picLocks noChangeAspect="1" noChangeArrowheads="1"/>
          </p:cNvPicPr>
          <p:nvPr/>
        </p:nvPicPr>
        <p:blipFill>
          <a:blip r:embed="rId4"/>
          <a:srcRect t="3543" r="76790" b="3543"/>
          <a:stretch>
            <a:fillRect/>
          </a:stretch>
        </p:blipFill>
        <p:spPr bwMode="auto">
          <a:xfrm>
            <a:off x="3935413" y="2492375"/>
            <a:ext cx="373062" cy="64770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4339" y="692151"/>
            <a:ext cx="6480175" cy="5859463"/>
            <a:chOff x="2608" y="663"/>
            <a:chExt cx="3175" cy="3465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061" y="663"/>
              <a:ext cx="2359" cy="1452"/>
              <a:chOff x="2971" y="2142"/>
              <a:chExt cx="2222" cy="1376"/>
            </a:xfrm>
          </p:grpSpPr>
          <p:graphicFrame>
            <p:nvGraphicFramePr>
              <p:cNvPr id="216072" name="Object 8"/>
              <p:cNvGraphicFramePr>
                <a:graphicFrameLocks noChangeAspect="1"/>
              </p:cNvGraphicFramePr>
              <p:nvPr/>
            </p:nvGraphicFramePr>
            <p:xfrm>
              <a:off x="2971" y="2160"/>
              <a:ext cx="2222" cy="13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64" name="Gráfico" r:id="rId5" imgW="7435859" imgH="4737264" progId="Excel.Sheet.8">
                      <p:embed followColorScheme="full"/>
                    </p:oleObj>
                  </mc:Choice>
                  <mc:Fallback>
                    <p:oleObj name="Gráfico" r:id="rId5" imgW="7435859" imgH="4737264" progId="Excel.Sheet.8">
                      <p:embed followColorScheme="full"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1" y="2160"/>
                            <a:ext cx="2222" cy="13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6073" name="Line 9"/>
              <p:cNvSpPr>
                <a:spLocks noChangeShapeType="1"/>
              </p:cNvSpPr>
              <p:nvPr/>
            </p:nvSpPr>
            <p:spPr bwMode="auto">
              <a:xfrm flipV="1">
                <a:off x="4604" y="2341"/>
                <a:ext cx="272" cy="5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4" name="Text Box 10"/>
              <p:cNvSpPr txBox="1">
                <a:spLocks noChangeArrowheads="1"/>
              </p:cNvSpPr>
              <p:nvPr/>
            </p:nvSpPr>
            <p:spPr bwMode="auto">
              <a:xfrm>
                <a:off x="3833" y="2387"/>
                <a:ext cx="771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 b="1">
                    <a:solidFill>
                      <a:srgbClr val="FF0000"/>
                    </a:solidFill>
                    <a:latin typeface="Garamond" pitchFamily="18" charset="0"/>
                  </a:rPr>
                  <a:t>4,5 x  em 2 meses</a:t>
                </a:r>
              </a:p>
            </p:txBody>
          </p:sp>
          <p:sp>
            <p:nvSpPr>
              <p:cNvPr id="216075" name="Text Box 11"/>
              <p:cNvSpPr txBox="1">
                <a:spLocks noChangeArrowheads="1"/>
              </p:cNvSpPr>
              <p:nvPr/>
            </p:nvSpPr>
            <p:spPr bwMode="auto">
              <a:xfrm>
                <a:off x="3288" y="2142"/>
                <a:ext cx="1769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 b="1">
                    <a:latin typeface="Garamond" pitchFamily="18" charset="0"/>
                  </a:rPr>
                  <a:t>Fatores climáticos x ovos</a:t>
                </a:r>
                <a:r>
                  <a:rPr lang="pt-BR" sz="1000" b="1">
                    <a:latin typeface="Book Antiqua" pitchFamily="18" charset="0"/>
                  </a:rPr>
                  <a:t>   Recife,  2004 -   2005   </a:t>
                </a:r>
              </a:p>
            </p:txBody>
          </p:sp>
          <p:sp>
            <p:nvSpPr>
              <p:cNvPr id="216076" name="Line 12"/>
              <p:cNvSpPr>
                <a:spLocks noChangeShapeType="1"/>
              </p:cNvSpPr>
              <p:nvPr/>
            </p:nvSpPr>
            <p:spPr bwMode="auto">
              <a:xfrm>
                <a:off x="4513" y="2795"/>
                <a:ext cx="0" cy="3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216077" name="Picture 13"/>
            <p:cNvPicPr>
              <a:picLocks noChangeAspect="1" noChangeArrowheads="1"/>
            </p:cNvPicPr>
            <p:nvPr/>
          </p:nvPicPr>
          <p:blipFill>
            <a:blip r:embed="rId7"/>
            <a:srcRect l="5742" t="27843" r="5560" b="8881"/>
            <a:stretch>
              <a:fillRect/>
            </a:stretch>
          </p:blipFill>
          <p:spPr bwMode="auto">
            <a:xfrm>
              <a:off x="2609" y="2251"/>
              <a:ext cx="3174" cy="169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sp>
          <p:nvSpPr>
            <p:cNvPr id="216078" name="Text Box 14"/>
            <p:cNvSpPr txBox="1">
              <a:spLocks noChangeArrowheads="1"/>
            </p:cNvSpPr>
            <p:nvPr/>
          </p:nvSpPr>
          <p:spPr bwMode="auto">
            <a:xfrm>
              <a:off x="2608" y="3929"/>
              <a:ext cx="2812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97D6F"/>
                </a:buClr>
                <a:buFont typeface="Wingdings" pitchFamily="2" charset="2"/>
                <a:buChar char="§"/>
              </a:pPr>
              <a:r>
                <a:rPr lang="pt-BR" sz="1600" b="1">
                  <a:solidFill>
                    <a:srgbClr val="ABABAB"/>
                  </a:solidFill>
                  <a:latin typeface="Garamond" pitchFamily="18" charset="0"/>
                </a:rPr>
                <a:t>   Contagem de ovos por bairro. Recife 2004-2006</a:t>
              </a:r>
            </a:p>
          </p:txBody>
        </p:sp>
      </p:grp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1524000" y="1628776"/>
            <a:ext cx="3708400" cy="360363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524001" y="1628775"/>
            <a:ext cx="7019925" cy="215900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1" y="260351"/>
            <a:ext cx="8964613" cy="6488113"/>
            <a:chOff x="249" y="1071"/>
            <a:chExt cx="5195" cy="235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49" y="1117"/>
              <a:ext cx="1861" cy="2177"/>
              <a:chOff x="3424" y="391"/>
              <a:chExt cx="1270" cy="1588"/>
            </a:xfrm>
          </p:grpSpPr>
          <p:pic>
            <p:nvPicPr>
              <p:cNvPr id="217093" name="Picture 5" descr="K01_EM"/>
              <p:cNvPicPr>
                <a:picLocks noChangeAspect="1" noChangeArrowheads="1"/>
              </p:cNvPicPr>
              <p:nvPr/>
            </p:nvPicPr>
            <p:blipFill>
              <a:blip r:embed="rId3"/>
              <a:srcRect l="25375" r="28503"/>
              <a:stretch>
                <a:fillRect/>
              </a:stretch>
            </p:blipFill>
            <p:spPr bwMode="auto">
              <a:xfrm>
                <a:off x="3787" y="391"/>
                <a:ext cx="907" cy="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7094" name="Picture 6" descr="K01_EM"/>
              <p:cNvPicPr>
                <a:picLocks noChangeAspect="1" noChangeArrowheads="1"/>
              </p:cNvPicPr>
              <p:nvPr/>
            </p:nvPicPr>
            <p:blipFill>
              <a:blip r:embed="rId3"/>
              <a:srcRect r="79253"/>
              <a:stretch>
                <a:fillRect/>
              </a:stretch>
            </p:blipFill>
            <p:spPr bwMode="auto">
              <a:xfrm>
                <a:off x="3424" y="391"/>
                <a:ext cx="408" cy="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7095" name="Picture 7" descr="K13_EM"/>
            <p:cNvPicPr>
              <a:picLocks noChangeAspect="1" noChangeArrowheads="1"/>
            </p:cNvPicPr>
            <p:nvPr/>
          </p:nvPicPr>
          <p:blipFill>
            <a:blip r:embed="rId4"/>
            <a:srcRect l="26062" r="27933"/>
            <a:stretch>
              <a:fillRect/>
            </a:stretch>
          </p:blipFill>
          <p:spPr bwMode="auto">
            <a:xfrm>
              <a:off x="2200" y="1117"/>
              <a:ext cx="1327" cy="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17096" name="Object 8"/>
            <p:cNvGraphicFramePr>
              <a:graphicFrameLocks noChangeAspect="1"/>
            </p:cNvGraphicFramePr>
            <p:nvPr/>
          </p:nvGraphicFramePr>
          <p:xfrm>
            <a:off x="3890" y="1071"/>
            <a:ext cx="1554" cy="2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88" name="Acrobat Document" r:id="rId5" imgW="7948800" imgH="11248560" progId="AcroExch.Document.11">
                    <p:embed/>
                  </p:oleObj>
                </mc:Choice>
                <mc:Fallback>
                  <p:oleObj name="Acrobat Document" r:id="rId5" imgW="7948800" imgH="11248560" progId="AcroExch.Document.11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542" t="1758" r="4698" b="2539"/>
                        <a:stretch>
                          <a:fillRect/>
                        </a:stretch>
                      </p:blipFill>
                      <p:spPr bwMode="auto">
                        <a:xfrm>
                          <a:off x="3890" y="1071"/>
                          <a:ext cx="1554" cy="2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7097" name="Text Box 9"/>
            <p:cNvSpPr txBox="1">
              <a:spLocks noChangeArrowheads="1"/>
            </p:cNvSpPr>
            <p:nvPr/>
          </p:nvSpPr>
          <p:spPr bwMode="auto">
            <a:xfrm>
              <a:off x="703" y="3294"/>
              <a:ext cx="817" cy="1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>
                  <a:latin typeface="Garamond" pitchFamily="18" charset="0"/>
                </a:rPr>
                <a:t>abril 2004</a:t>
              </a:r>
            </a:p>
          </p:txBody>
        </p:sp>
        <p:sp>
          <p:nvSpPr>
            <p:cNvPr id="217098" name="Text Box 10"/>
            <p:cNvSpPr txBox="1">
              <a:spLocks noChangeArrowheads="1"/>
            </p:cNvSpPr>
            <p:nvPr/>
          </p:nvSpPr>
          <p:spPr bwMode="auto">
            <a:xfrm>
              <a:off x="2381" y="3294"/>
              <a:ext cx="817" cy="1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>
                  <a:latin typeface="Garamond" pitchFamily="18" charset="0"/>
                </a:rPr>
                <a:t>abril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03DSC01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7488" y="-1588"/>
            <a:ext cx="9180513" cy="6884988"/>
          </a:xfrm>
          <a:prstGeom prst="rect">
            <a:avLst/>
          </a:prstGeom>
          <a:noFill/>
        </p:spPr>
      </p:pic>
      <p:pic>
        <p:nvPicPr>
          <p:cNvPr id="230403" name="Picture 3" descr="MVC-002F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3448" r="8621"/>
          <a:stretch>
            <a:fillRect/>
          </a:stretch>
        </p:blipFill>
        <p:spPr bwMode="auto">
          <a:xfrm>
            <a:off x="2062164" y="-20638"/>
            <a:ext cx="8137525" cy="6940551"/>
          </a:xfrm>
          <a:prstGeom prst="rect">
            <a:avLst/>
          </a:prstGeom>
          <a:noFill/>
        </p:spPr>
      </p:pic>
      <p:pic>
        <p:nvPicPr>
          <p:cNvPr id="230404" name="Picture 4" descr="_03Ampliacao_Lup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7488" y="17464"/>
            <a:ext cx="9180513" cy="6884987"/>
          </a:xfrm>
          <a:prstGeom prst="rect">
            <a:avLst/>
          </a:prstGeom>
          <a:noFill/>
        </p:spPr>
      </p:pic>
      <p:pic>
        <p:nvPicPr>
          <p:cNvPr id="230405" name="Picture 5" descr="09imagem00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43000" y="-3627438"/>
            <a:ext cx="269875" cy="360363"/>
          </a:xfrm>
          <a:prstGeom prst="rect">
            <a:avLst/>
          </a:prstGeom>
          <a:noFill/>
        </p:spPr>
      </p:pic>
      <p:pic>
        <p:nvPicPr>
          <p:cNvPr id="230406" name="Picture 6"/>
          <p:cNvPicPr>
            <a:picLocks noChangeAspect="1" noChangeArrowheads="1"/>
          </p:cNvPicPr>
          <p:nvPr/>
        </p:nvPicPr>
        <p:blipFill>
          <a:blip r:embed="rId6"/>
          <a:srcRect l="17757" t="23816" r="20210" b="11665"/>
          <a:stretch>
            <a:fillRect/>
          </a:stretch>
        </p:blipFill>
        <p:spPr bwMode="auto">
          <a:xfrm>
            <a:off x="1487488" y="0"/>
            <a:ext cx="9180513" cy="6884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S500084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noFill/>
        </p:spPr>
      </p:pic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2930" y="0"/>
            <a:ext cx="5788269" cy="107721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Santa Cruz do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Capeberibe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Reunião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Mobilização</a:t>
            </a:r>
            <a:endParaRPr lang="en-US" sz="1600" dirty="0">
              <a:solidFill>
                <a:schemeClr val="bg1"/>
              </a:solidFill>
              <a:latin typeface="ClassGarmnd BT" pitchFamily="18" charset="0"/>
            </a:endParaRP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Lançamento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Programa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Controle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Vetor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. </a:t>
            </a: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Metodologias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Integradas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derivadas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Rede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SAUDAVEL,2008</a:t>
            </a: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Geotecnologia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INPE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1"/>
            <a:ext cx="3810000" cy="1384995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Novas Cartografias: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As Redes e os Lugares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  <p:pic>
        <p:nvPicPr>
          <p:cNvPr id="539651" name="Picture 3" descr="amaz_vi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3" y="1787525"/>
            <a:ext cx="3251200" cy="2546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29276" y="687389"/>
            <a:ext cx="5038725" cy="2390775"/>
            <a:chOff x="336" y="2521"/>
            <a:chExt cx="3174" cy="1506"/>
          </a:xfrm>
        </p:grpSpPr>
        <p:pic>
          <p:nvPicPr>
            <p:cNvPr id="53965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" y="2521"/>
              <a:ext cx="2454" cy="150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39654" name="Rectangle 6"/>
            <p:cNvSpPr>
              <a:spLocks noChangeArrowheads="1"/>
            </p:cNvSpPr>
            <p:nvPr/>
          </p:nvSpPr>
          <p:spPr bwMode="auto">
            <a:xfrm>
              <a:off x="2850" y="2823"/>
              <a:ext cx="62" cy="61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5" name="Rectangle 7"/>
            <p:cNvSpPr>
              <a:spLocks noChangeArrowheads="1"/>
            </p:cNvSpPr>
            <p:nvPr/>
          </p:nvSpPr>
          <p:spPr bwMode="auto">
            <a:xfrm>
              <a:off x="2928" y="2786"/>
              <a:ext cx="22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Forest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56" name="Rectangle 8"/>
            <p:cNvSpPr>
              <a:spLocks noChangeArrowheads="1"/>
            </p:cNvSpPr>
            <p:nvPr/>
          </p:nvSpPr>
          <p:spPr bwMode="auto">
            <a:xfrm>
              <a:off x="2850" y="2946"/>
              <a:ext cx="62" cy="6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7" name="Rectangle 9"/>
            <p:cNvSpPr>
              <a:spLocks noChangeArrowheads="1"/>
            </p:cNvSpPr>
            <p:nvPr/>
          </p:nvSpPr>
          <p:spPr bwMode="auto">
            <a:xfrm>
              <a:off x="2928" y="2909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Deforested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58" name="Rectangle 10"/>
            <p:cNvSpPr>
              <a:spLocks noChangeArrowheads="1"/>
            </p:cNvSpPr>
            <p:nvPr/>
          </p:nvSpPr>
          <p:spPr bwMode="auto">
            <a:xfrm>
              <a:off x="2850" y="3069"/>
              <a:ext cx="62" cy="6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9" name="Rectangle 11"/>
            <p:cNvSpPr>
              <a:spLocks noChangeArrowheads="1"/>
            </p:cNvSpPr>
            <p:nvPr/>
          </p:nvSpPr>
          <p:spPr bwMode="auto">
            <a:xfrm>
              <a:off x="2928" y="3032"/>
              <a:ext cx="27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No data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0" name="Rectangle 12"/>
            <p:cNvSpPr>
              <a:spLocks noChangeArrowheads="1"/>
            </p:cNvSpPr>
            <p:nvPr/>
          </p:nvSpPr>
          <p:spPr bwMode="auto">
            <a:xfrm>
              <a:off x="2850" y="3208"/>
              <a:ext cx="62" cy="61"/>
            </a:xfrm>
            <a:prstGeom prst="rect">
              <a:avLst/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1" name="Rectangle 13"/>
            <p:cNvSpPr>
              <a:spLocks noChangeArrowheads="1"/>
            </p:cNvSpPr>
            <p:nvPr/>
          </p:nvSpPr>
          <p:spPr bwMode="auto">
            <a:xfrm>
              <a:off x="2928" y="3181"/>
              <a:ext cx="37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Non</a:t>
              </a:r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-forest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2" name="Rectangle 14"/>
            <p:cNvSpPr>
              <a:spLocks noChangeArrowheads="1"/>
            </p:cNvSpPr>
            <p:nvPr/>
          </p:nvSpPr>
          <p:spPr bwMode="auto">
            <a:xfrm>
              <a:off x="3019" y="3181"/>
              <a:ext cx="2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3" name="Rectangle 15"/>
            <p:cNvSpPr>
              <a:spLocks noChangeArrowheads="1"/>
            </p:cNvSpPr>
            <p:nvPr/>
          </p:nvSpPr>
          <p:spPr bwMode="auto">
            <a:xfrm>
              <a:off x="2851" y="3349"/>
              <a:ext cx="61" cy="62"/>
            </a:xfrm>
            <a:prstGeom prst="rect">
              <a:avLst/>
            </a:prstGeom>
            <a:solidFill>
              <a:srgbClr val="33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4" name="Rectangle 16"/>
            <p:cNvSpPr>
              <a:spLocks noChangeArrowheads="1"/>
            </p:cNvSpPr>
            <p:nvPr/>
          </p:nvSpPr>
          <p:spPr bwMode="auto">
            <a:xfrm>
              <a:off x="2928" y="3337"/>
              <a:ext cx="21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Water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5" name="Freeform 17"/>
            <p:cNvSpPr>
              <a:spLocks/>
            </p:cNvSpPr>
            <p:nvPr/>
          </p:nvSpPr>
          <p:spPr bwMode="auto">
            <a:xfrm>
              <a:off x="2870" y="3609"/>
              <a:ext cx="180" cy="1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133"/>
                </a:cxn>
                <a:cxn ang="0">
                  <a:pos x="94" y="107"/>
                </a:cxn>
                <a:cxn ang="0">
                  <a:pos x="136" y="81"/>
                </a:cxn>
                <a:cxn ang="0">
                  <a:pos x="174" y="104"/>
                </a:cxn>
                <a:cxn ang="0">
                  <a:pos x="171" y="153"/>
                </a:cxn>
              </a:cxnLst>
              <a:rect l="0" t="0" r="r" b="b"/>
              <a:pathLst>
                <a:path w="180" h="153">
                  <a:moveTo>
                    <a:pt x="0" y="0"/>
                  </a:moveTo>
                  <a:cubicBezTo>
                    <a:pt x="19" y="57"/>
                    <a:pt x="37" y="115"/>
                    <a:pt x="53" y="133"/>
                  </a:cubicBezTo>
                  <a:cubicBezTo>
                    <a:pt x="68" y="150"/>
                    <a:pt x="80" y="116"/>
                    <a:pt x="94" y="107"/>
                  </a:cubicBezTo>
                  <a:cubicBezTo>
                    <a:pt x="108" y="98"/>
                    <a:pt x="122" y="81"/>
                    <a:pt x="136" y="81"/>
                  </a:cubicBezTo>
                  <a:cubicBezTo>
                    <a:pt x="149" y="80"/>
                    <a:pt x="169" y="91"/>
                    <a:pt x="174" y="104"/>
                  </a:cubicBezTo>
                  <a:cubicBezTo>
                    <a:pt x="180" y="116"/>
                    <a:pt x="169" y="142"/>
                    <a:pt x="171" y="153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6" name="Rectangle 18"/>
            <p:cNvSpPr>
              <a:spLocks noChangeArrowheads="1"/>
            </p:cNvSpPr>
            <p:nvPr/>
          </p:nvSpPr>
          <p:spPr bwMode="auto">
            <a:xfrm>
              <a:off x="3024" y="3600"/>
              <a:ext cx="23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Roads</a:t>
              </a:r>
              <a:endParaRPr lang="en-US" sz="1000">
                <a:latin typeface="Arial" charset="0"/>
              </a:endParaRP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36" y="3840"/>
              <a:ext cx="384" cy="48"/>
              <a:chOff x="4143" y="3328"/>
              <a:chExt cx="306" cy="21"/>
            </a:xfrm>
          </p:grpSpPr>
          <p:sp>
            <p:nvSpPr>
              <p:cNvPr id="539668" name="Rectangle 20"/>
              <p:cNvSpPr>
                <a:spLocks noChangeArrowheads="1"/>
              </p:cNvSpPr>
              <p:nvPr/>
            </p:nvSpPr>
            <p:spPr bwMode="auto">
              <a:xfrm>
                <a:off x="4143" y="3328"/>
                <a:ext cx="306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9669" name="Rectangle 21"/>
              <p:cNvSpPr>
                <a:spLocks noChangeArrowheads="1"/>
              </p:cNvSpPr>
              <p:nvPr/>
            </p:nvSpPr>
            <p:spPr bwMode="auto">
              <a:xfrm>
                <a:off x="4143" y="3328"/>
                <a:ext cx="306" cy="21"/>
              </a:xfrm>
              <a:prstGeom prst="rect">
                <a:avLst/>
              </a:prstGeom>
              <a:noFill/>
              <a:ln w="476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39670" name="Rectangle 22"/>
            <p:cNvSpPr>
              <a:spLocks noChangeArrowheads="1"/>
            </p:cNvSpPr>
            <p:nvPr/>
          </p:nvSpPr>
          <p:spPr bwMode="auto">
            <a:xfrm>
              <a:off x="439" y="3888"/>
              <a:ext cx="28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100 km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539671" name="Rectangle 23"/>
            <p:cNvSpPr>
              <a:spLocks noChangeArrowheads="1"/>
            </p:cNvSpPr>
            <p:nvPr/>
          </p:nvSpPr>
          <p:spPr bwMode="auto">
            <a:xfrm>
              <a:off x="912" y="2781"/>
              <a:ext cx="75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Transamazônica</a:t>
              </a:r>
              <a:endParaRPr lang="en-US" sz="1200">
                <a:latin typeface="Arial" charset="0"/>
              </a:endParaRPr>
            </a:p>
          </p:txBody>
        </p:sp>
        <p:sp>
          <p:nvSpPr>
            <p:cNvPr id="539672" name="Rectangle 24"/>
            <p:cNvSpPr>
              <a:spLocks noChangeArrowheads="1"/>
            </p:cNvSpPr>
            <p:nvPr/>
          </p:nvSpPr>
          <p:spPr bwMode="auto">
            <a:xfrm>
              <a:off x="706" y="3486"/>
              <a:ext cx="29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FFFFFF"/>
                  </a:solidFill>
                  <a:latin typeface="Arial" charset="0"/>
                </a:rPr>
                <a:t>Br 163</a:t>
              </a:r>
              <a:endParaRPr lang="en-US" sz="1200">
                <a:latin typeface="Arial" charset="0"/>
              </a:endParaRPr>
            </a:p>
          </p:txBody>
        </p:sp>
        <p:sp>
          <p:nvSpPr>
            <p:cNvPr id="539673" name="Rectangle 25"/>
            <p:cNvSpPr>
              <a:spLocks noChangeArrowheads="1"/>
            </p:cNvSpPr>
            <p:nvPr/>
          </p:nvSpPr>
          <p:spPr bwMode="auto">
            <a:xfrm>
              <a:off x="3483" y="3634"/>
              <a:ext cx="2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FFFFFF"/>
                  </a:solidFill>
                  <a:latin typeface="Arial" charset="0"/>
                </a:rPr>
                <a:t>-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74" name="Rectangle 26"/>
            <p:cNvSpPr>
              <a:spLocks noChangeArrowheads="1"/>
            </p:cNvSpPr>
            <p:nvPr/>
          </p:nvSpPr>
          <p:spPr bwMode="auto">
            <a:xfrm>
              <a:off x="1787" y="3868"/>
              <a:ext cx="87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São Felix do Xingu</a:t>
              </a:r>
              <a:endParaRPr lang="en-US" sz="1200">
                <a:latin typeface="Arial" charset="0"/>
              </a:endParaRPr>
            </a:p>
          </p:txBody>
        </p:sp>
      </p:grp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39676" name="AutoShape 28"/>
          <p:cNvCxnSpPr>
            <a:cxnSpLocks noChangeShapeType="1"/>
            <a:stCxn id="539675" idx="3"/>
            <a:endCxn id="0" idx="1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539677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2326" y="3073400"/>
            <a:ext cx="3592513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9678" name="Text Box 30"/>
          <p:cNvSpPr txBox="1">
            <a:spLocks noChangeArrowheads="1"/>
          </p:cNvSpPr>
          <p:nvPr/>
        </p:nvSpPr>
        <p:spPr bwMode="auto">
          <a:xfrm>
            <a:off x="9488489" y="2811463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900">
                <a:latin typeface="Arial" charset="0"/>
              </a:rPr>
              <a:t>Source:</a:t>
            </a:r>
          </a:p>
          <a:p>
            <a:r>
              <a:rPr lang="pt-BR" sz="900">
                <a:latin typeface="Arial" charset="0"/>
              </a:rPr>
              <a:t>Prodes/INPE</a:t>
            </a:r>
            <a:endParaRPr lang="en-US" sz="900">
              <a:latin typeface="Arial" charset="0"/>
            </a:endParaRPr>
          </a:p>
        </p:txBody>
      </p:sp>
      <p:sp>
        <p:nvSpPr>
          <p:cNvPr id="539679" name="Text Box 31"/>
          <p:cNvSpPr txBox="1">
            <a:spLocks noChangeArrowheads="1"/>
          </p:cNvSpPr>
          <p:nvPr/>
        </p:nvSpPr>
        <p:spPr bwMode="auto">
          <a:xfrm>
            <a:off x="1524000" y="6565900"/>
            <a:ext cx="2173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latin typeface="Arial" charset="0"/>
              </a:rPr>
              <a:t>Fonte: Aguiar et al., 2003</a:t>
            </a:r>
            <a:endParaRPr lang="en-US" sz="1400">
              <a:latin typeface="Arial" charset="0"/>
            </a:endParaRPr>
          </a:p>
        </p:txBody>
      </p:sp>
      <p:sp>
        <p:nvSpPr>
          <p:cNvPr id="539680" name="Rectangle 32"/>
          <p:cNvSpPr>
            <a:spLocks noChangeArrowheads="1"/>
          </p:cNvSpPr>
          <p:nvPr/>
        </p:nvSpPr>
        <p:spPr bwMode="auto">
          <a:xfrm>
            <a:off x="1819275" y="4699001"/>
            <a:ext cx="39433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Considerar relações de proximidade através de redes (estradas, linhas de transmissão, comunicação,etc)</a:t>
            </a:r>
          </a:p>
          <a:p>
            <a:pPr algn="ctr" eaLnBrk="0" hangingPunct="0"/>
            <a:r>
              <a:rPr lang="pt-B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Ação a Distância - </a:t>
            </a:r>
            <a:endParaRPr lang="en-US" sz="2000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Object 2" descr="npo0000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0463" y="1158875"/>
            <a:ext cx="2774950" cy="2141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"/>
            <a:ext cx="8991600" cy="1384995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Novas Cartografias: Espaço,Tempo e Comportamento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Heterogeneidade e Anisotropia do Espaço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9475" y="1093788"/>
            <a:ext cx="2732088" cy="2139950"/>
            <a:chOff x="394" y="689"/>
            <a:chExt cx="1721" cy="1348"/>
          </a:xfrm>
        </p:grpSpPr>
        <p:pic>
          <p:nvPicPr>
            <p:cNvPr id="541701" name="Picture 5" descr="npo00006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" y="846"/>
              <a:ext cx="979" cy="7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2" name="Picture 6" descr="npo00006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0" y="1117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3" name="Picture 7" descr="npo00006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8" y="1492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4" name="Picture 8" descr="npo00006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64" y="1495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5" name="Picture 9" descr="npo00006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9" y="1871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6" name="Picture 10" descr="npo00006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2" y="1870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165" y="689"/>
              <a:ext cx="589" cy="519"/>
              <a:chOff x="2340" y="1268"/>
              <a:chExt cx="1431" cy="756"/>
            </a:xfrm>
          </p:grpSpPr>
          <p:sp>
            <p:nvSpPr>
              <p:cNvPr id="541708" name="AutoShape 12"/>
              <p:cNvSpPr>
                <a:spLocks noChangeArrowheads="1"/>
              </p:cNvSpPr>
              <p:nvPr/>
            </p:nvSpPr>
            <p:spPr bwMode="auto">
              <a:xfrm flipH="1">
                <a:off x="2340" y="1512"/>
                <a:ext cx="1179" cy="450"/>
              </a:xfrm>
              <a:prstGeom prst="curvedDownArrow">
                <a:avLst>
                  <a:gd name="adj1" fmla="val 52400"/>
                  <a:gd name="adj2" fmla="val 104800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09" name="Text Box 13"/>
              <p:cNvSpPr txBox="1">
                <a:spLocks noChangeArrowheads="1"/>
              </p:cNvSpPr>
              <p:nvPr/>
            </p:nvSpPr>
            <p:spPr bwMode="auto">
              <a:xfrm>
                <a:off x="2815" y="1268"/>
                <a:ext cx="956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4800" b="1">
                    <a:latin typeface="Arial" charset="0"/>
                    <a:cs typeface="Arial" charset="0"/>
                  </a:rPr>
                  <a:t>U</a:t>
                </a: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628" y="1239"/>
              <a:ext cx="193" cy="328"/>
              <a:chOff x="754" y="3408"/>
              <a:chExt cx="470" cy="478"/>
            </a:xfrm>
          </p:grpSpPr>
          <p:sp>
            <p:nvSpPr>
              <p:cNvPr id="541711" name="AutoShape 15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2" name="AutoShape 16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3" name="AutoShape 17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4" name="Oval 18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770" y="1622"/>
              <a:ext cx="194" cy="328"/>
              <a:chOff x="754" y="3408"/>
              <a:chExt cx="470" cy="478"/>
            </a:xfrm>
          </p:grpSpPr>
          <p:sp>
            <p:nvSpPr>
              <p:cNvPr id="541716" name="AutoShape 20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7" name="AutoShape 21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8" name="AutoShape 22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9" name="Oval 23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</p:grpSp>
      <p:sp>
        <p:nvSpPr>
          <p:cNvPr id="541720" name="Text Box 24"/>
          <p:cNvSpPr txBox="1">
            <a:spLocks noChangeArrowheads="1"/>
          </p:cNvSpPr>
          <p:nvPr/>
        </p:nvSpPr>
        <p:spPr bwMode="auto">
          <a:xfrm>
            <a:off x="1778000" y="3263900"/>
            <a:ext cx="419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Ambientes definidos de forma recorrente</a:t>
            </a:r>
          </a:p>
          <a:p>
            <a:pPr algn="ctr" eaLnBrk="0" hangingPunct="0"/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1721" name="Object 25" descr="npo00006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1219201"/>
            <a:ext cx="2895600" cy="2157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2" name="Object 26" descr="npo00007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8276" y="3352801"/>
            <a:ext cx="2879725" cy="213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3" name="Picture 27" descr="npo00007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68501" y="3741738"/>
            <a:ext cx="4132263" cy="311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724" name="Rectangle 28"/>
          <p:cNvSpPr>
            <a:spLocks noChangeArrowheads="1"/>
          </p:cNvSpPr>
          <p:nvPr/>
        </p:nvSpPr>
        <p:spPr bwMode="auto">
          <a:xfrm>
            <a:off x="5029200" y="6248401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Porções distintas do espaço podem ter escalas diferentes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5" name="Rectangle 29"/>
          <p:cNvSpPr>
            <a:spLocks noChangeArrowheads="1"/>
          </p:cNvSpPr>
          <p:nvPr/>
        </p:nvSpPr>
        <p:spPr bwMode="auto">
          <a:xfrm>
            <a:off x="6348413" y="5383213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É possível construir modelos multiescalas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6" name="Text Box 30"/>
          <p:cNvSpPr txBox="1">
            <a:spLocks noChangeArrowheads="1"/>
          </p:cNvSpPr>
          <p:nvPr/>
        </p:nvSpPr>
        <p:spPr bwMode="auto">
          <a:xfrm>
            <a:off x="1524001" y="6565900"/>
            <a:ext cx="2398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latin typeface="Arial" charset="0"/>
              </a:rPr>
              <a:t>Fonte: Tiago Carneiro, 2004</a:t>
            </a:r>
            <a:endParaRPr lang="en-US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2214" y="1079500"/>
            <a:ext cx="5375275" cy="5556250"/>
            <a:chOff x="2191" y="680"/>
            <a:chExt cx="3386" cy="3500"/>
          </a:xfrm>
        </p:grpSpPr>
        <p:pic>
          <p:nvPicPr>
            <p:cNvPr id="543747" name="Picture 3" descr="casoEstudo2500_8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33" y="832"/>
              <a:ext cx="2580" cy="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748" name="Text Box 4"/>
            <p:cNvSpPr txBox="1">
              <a:spLocks noChangeArrowheads="1"/>
            </p:cNvSpPr>
            <p:nvPr/>
          </p:nvSpPr>
          <p:spPr bwMode="auto">
            <a:xfrm>
              <a:off x="5077" y="751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1985</a:t>
              </a:r>
              <a:endParaRPr lang="en-US"/>
            </a:p>
          </p:txBody>
        </p:sp>
        <p:pic>
          <p:nvPicPr>
            <p:cNvPr id="543749" name="Picture 5" descr="casoEstudo500_85"/>
            <p:cNvPicPr>
              <a:picLocks noChangeAspect="1" noChangeArrowheads="1"/>
            </p:cNvPicPr>
            <p:nvPr/>
          </p:nvPicPr>
          <p:blipFill>
            <a:blip r:embed="rId4"/>
            <a:srcRect l="54311" t="-6436" r="-1637"/>
            <a:stretch>
              <a:fillRect/>
            </a:stretch>
          </p:blipFill>
          <p:spPr bwMode="auto">
            <a:xfrm>
              <a:off x="3717" y="680"/>
              <a:ext cx="1240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750" name="Picture 6" descr="casoEstudo500_9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1" y="2606"/>
              <a:ext cx="2562" cy="1574"/>
            </a:xfrm>
            <a:prstGeom prst="rect">
              <a:avLst/>
            </a:prstGeom>
            <a:noFill/>
          </p:spPr>
        </p:pic>
        <p:pic>
          <p:nvPicPr>
            <p:cNvPr id="543751" name="Picture 7" descr="casoEstudo2500_97"/>
            <p:cNvPicPr>
              <a:picLocks noChangeAspect="1" noChangeArrowheads="1"/>
            </p:cNvPicPr>
            <p:nvPr/>
          </p:nvPicPr>
          <p:blipFill>
            <a:blip r:embed="rId6"/>
            <a:srcRect t="35762" r="46794"/>
            <a:stretch>
              <a:fillRect/>
            </a:stretch>
          </p:blipFill>
          <p:spPr bwMode="auto">
            <a:xfrm>
              <a:off x="2213" y="3116"/>
              <a:ext cx="1394" cy="1049"/>
            </a:xfrm>
            <a:prstGeom prst="rect">
              <a:avLst/>
            </a:prstGeom>
            <a:noFill/>
          </p:spPr>
        </p:pic>
        <p:sp>
          <p:nvSpPr>
            <p:cNvPr id="543752" name="Text Box 8"/>
            <p:cNvSpPr txBox="1">
              <a:spLocks noChangeArrowheads="1"/>
            </p:cNvSpPr>
            <p:nvPr/>
          </p:nvSpPr>
          <p:spPr bwMode="auto">
            <a:xfrm>
              <a:off x="5029" y="2570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1997</a:t>
              </a:r>
              <a:endParaRPr lang="en-US"/>
            </a:p>
          </p:txBody>
        </p:sp>
      </p:grpSp>
      <p:sp>
        <p:nvSpPr>
          <p:cNvPr id="543753" name="Text Box 9"/>
          <p:cNvSpPr txBox="1">
            <a:spLocks noChangeArrowheads="1"/>
          </p:cNvSpPr>
          <p:nvPr/>
        </p:nvSpPr>
        <p:spPr bwMode="auto">
          <a:xfrm>
            <a:off x="1524000" y="4114801"/>
            <a:ext cx="2667000" cy="240065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Grandes</a:t>
            </a:r>
          </a:p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Fazendas: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2500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Contínua: </a:t>
            </a:r>
          </a:p>
          <a:p>
            <a:r>
              <a:rPr lang="en-US" sz="1200" b="1">
                <a:latin typeface="Arial" charset="0"/>
              </a:rPr>
              <a:t>% deforested</a:t>
            </a:r>
          </a:p>
          <a:p>
            <a:endParaRPr lang="en-US" sz="1200" b="1">
              <a:latin typeface="Arial" charset="0"/>
            </a:endParaRPr>
          </a:p>
          <a:p>
            <a:pPr eaLnBrk="0" hangingPunct="0"/>
            <a:r>
              <a:rPr lang="en-US" sz="1200" b="1">
                <a:latin typeface="Arial" charset="0"/>
              </a:rPr>
              <a:t>Duas alternativas de relações de vizinhança :</a:t>
            </a:r>
          </a:p>
          <a:p>
            <a:pPr eaLnBrk="0" hangingPunct="0"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Proximidade da linha fundiária</a:t>
            </a:r>
          </a:p>
        </p:txBody>
      </p:sp>
      <p:sp>
        <p:nvSpPr>
          <p:cNvPr id="543754" name="Text Box 10"/>
          <p:cNvSpPr txBox="1">
            <a:spLocks noChangeArrowheads="1"/>
          </p:cNvSpPr>
          <p:nvPr/>
        </p:nvSpPr>
        <p:spPr bwMode="auto">
          <a:xfrm>
            <a:off x="1524001" y="1524001"/>
            <a:ext cx="2657475" cy="2031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Pequenas propridades 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categórica: floresta ou desfloretamento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Uma relação de vizinhança: 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</p:txBody>
      </p:sp>
      <p:sp>
        <p:nvSpPr>
          <p:cNvPr id="543755" name="Text Box 11"/>
          <p:cNvSpPr txBox="1">
            <a:spLocks noChangeArrowheads="1"/>
          </p:cNvSpPr>
          <p:nvPr/>
        </p:nvSpPr>
        <p:spPr bwMode="auto">
          <a:xfrm>
            <a:off x="7673976" y="6600826"/>
            <a:ext cx="2994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7429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</a:pPr>
            <a:r>
              <a:rPr lang="pt-BR" sz="1200" b="1">
                <a:latin typeface="Verdana" pitchFamily="34" charset="0"/>
              </a:rPr>
              <a:t>Garcia Carneiro et al., 2004</a:t>
            </a:r>
          </a:p>
        </p:txBody>
      </p:sp>
      <p:sp>
        <p:nvSpPr>
          <p:cNvPr id="543756" name="Rectangle 12"/>
          <p:cNvSpPr>
            <a:spLocks noChangeArrowheads="1"/>
          </p:cNvSpPr>
          <p:nvPr/>
        </p:nvSpPr>
        <p:spPr bwMode="auto">
          <a:xfrm>
            <a:off x="7032626" y="1"/>
            <a:ext cx="3635375" cy="3933825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600" b="1">
                <a:latin typeface="Arial" charset="0"/>
              </a:rPr>
              <a:t>Model hypothesis: 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Occupation processes are different for Small and Medium/Large farm</a:t>
            </a:r>
            <a:r>
              <a:rPr lang="pt-BR" sz="1400" b="1">
                <a:latin typeface="Arial" charset="0"/>
              </a:rPr>
              <a:t>s</a:t>
            </a:r>
            <a:r>
              <a:rPr lang="en-US" sz="1400" b="1">
                <a:latin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1400" b="1">
                <a:latin typeface="Arial" charset="0"/>
              </a:rPr>
              <a:t>R</a:t>
            </a:r>
            <a:r>
              <a:rPr lang="en-US" sz="1400" b="1">
                <a:latin typeface="Arial" charset="0"/>
              </a:rPr>
              <a:t>ate of change is not distributed uniformly in space and time:</a:t>
            </a:r>
            <a:r>
              <a:rPr lang="en-US" sz="1400">
                <a:latin typeface="Arial" charset="0"/>
              </a:rPr>
              <a:t> </a:t>
            </a:r>
            <a:r>
              <a:rPr lang="pt-BR" sz="1400">
                <a:latin typeface="Arial" charset="0"/>
              </a:rPr>
              <a:t>rate in each land unit  </a:t>
            </a:r>
            <a:r>
              <a:rPr lang="en-US" sz="1400">
                <a:latin typeface="Arial" charset="0"/>
              </a:rPr>
              <a:t>is influenced by settlement age and lot size; for small farms, rate of change in the first years is also influenced by installation credit received.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Location of change</a:t>
            </a:r>
            <a:r>
              <a:rPr lang="en-US" sz="1400">
                <a:latin typeface="Arial" charset="0"/>
              </a:rPr>
              <a:t>: For small farms, deforestation has a concentrated pattern that </a:t>
            </a:r>
            <a:r>
              <a:rPr lang="en-US" sz="1400" b="1">
                <a:latin typeface="Arial" charset="0"/>
              </a:rPr>
              <a:t>spreads</a:t>
            </a:r>
            <a:r>
              <a:rPr lang="en-US" sz="1400">
                <a:latin typeface="Arial" charset="0"/>
              </a:rPr>
              <a:t> along roads. For large farmers, the pattern is not so clear.</a:t>
            </a:r>
          </a:p>
        </p:txBody>
      </p:sp>
      <p:sp>
        <p:nvSpPr>
          <p:cNvPr id="54375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1"/>
            <a:ext cx="5715000" cy="138499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Espaço,Tempo e Comportamento: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Cartografia de Processos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6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5725"/>
            <a:ext cx="11811000" cy="946150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Novas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Cartografias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: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Modelos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e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Modelagem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b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</a:b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O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Mapa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não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existe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!</a:t>
            </a:r>
          </a:p>
        </p:txBody>
      </p:sp>
      <p:pic>
        <p:nvPicPr>
          <p:cNvPr id="545795" name="Picture 3" descr="resul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063" y="1638300"/>
            <a:ext cx="7658100" cy="4457700"/>
          </a:xfrm>
          <a:prstGeom prst="rect">
            <a:avLst/>
          </a:prstGeom>
          <a:noFill/>
        </p:spPr>
      </p:pic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8229601" y="1295400"/>
            <a:ext cx="196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latin typeface="Arial" charset="0"/>
              </a:rPr>
              <a:t>1985 to 1997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3" name="Text Box 5"/>
          <p:cNvSpPr txBox="1">
            <a:spLocks noChangeArrowheads="1"/>
          </p:cNvSpPr>
          <p:nvPr/>
        </p:nvSpPr>
        <p:spPr bwMode="auto">
          <a:xfrm>
            <a:off x="1703388" y="1484314"/>
            <a:ext cx="8820150" cy="2585323"/>
          </a:xfrm>
          <a:prstGeom prst="rect">
            <a:avLst/>
          </a:prstGeom>
          <a:solidFill>
            <a:srgbClr val="FFFFCC"/>
          </a:solidFill>
          <a:ln w="317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Project:</a:t>
            </a: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 algn="just">
              <a:defRPr/>
            </a:pPr>
            <a:r>
              <a:rPr lang="en-US" i="1">
                <a:effectLst>
                  <a:outerShdw blurRad="38100" dist="38100" dir="2700000" algn="tl">
                    <a:srgbClr val="FFFFFF"/>
                  </a:outerShdw>
                </a:effectLst>
              </a:rPr>
              <a:t>TERRITORIAL MEASURES OF SOCIAL PROTECTION CAPACITY OF FAMILIES LIVING IN METROPOLIS. </a:t>
            </a:r>
          </a:p>
          <a:p>
            <a:pPr algn="just">
              <a:defRPr/>
            </a:pP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      PROADI-SUS </a:t>
            </a:r>
            <a:endParaRPr lang="en-US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r>
              <a:rPr lang="en-US" sz="18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General Coordination:</a:t>
            </a: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 algn="just">
              <a:defRPr/>
            </a:pP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Prof. Dra. Aldaisa Sposati</a:t>
            </a: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55914" y="4076701"/>
            <a:ext cx="6408737" cy="1241425"/>
            <a:chOff x="257" y="273"/>
            <a:chExt cx="5192" cy="937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279" y="297"/>
              <a:ext cx="5149" cy="892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  <a:scene3d>
              <a:camera prst="orthographicFront"/>
              <a:lightRig rig="chilly" dir="t"/>
            </a:scene3d>
            <a:sp3d contourW="12700">
              <a:bevelT w="88900" h="88900"/>
              <a:bevelB w="19050" h="152400"/>
              <a:contourClr>
                <a:srgbClr val="00206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/>
            </a:p>
          </p:txBody>
        </p:sp>
        <p:pic>
          <p:nvPicPr>
            <p:cNvPr id="6150" name="Imagem 2" descr="Description: ANd9GcSOeen70tsMO3Y8WQGhi2yk3ws28glgMQi3cWS_iJ5XntJLHSMj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3" y="391"/>
              <a:ext cx="570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Picture 13" descr="Description: Description: INP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77" y="384"/>
              <a:ext cx="726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59" descr="Description: Description: oftware: Microsoft Offic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7" y="384"/>
              <a:ext cx="821" cy="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828800" y="115888"/>
            <a:ext cx="8610600" cy="89376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Boundary Objects/Concepts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in an Urban Setting: An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In-House</a:t>
            </a:r>
            <a:r>
              <a:rPr lang="en-US" sz="2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ângulo 4"/>
          <p:cNvSpPr>
            <a:spLocks noChangeArrowheads="1"/>
          </p:cNvSpPr>
          <p:nvPr/>
        </p:nvSpPr>
        <p:spPr bwMode="auto">
          <a:xfrm>
            <a:off x="1548750" y="-110637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dirty="0" smtClean="0"/>
              <a:t>“Casa </a:t>
            </a:r>
            <a:r>
              <a:rPr lang="pt-BR" sz="4000" dirty="0"/>
              <a:t>é onde não tem </a:t>
            </a:r>
            <a:r>
              <a:rPr lang="pt-BR" sz="4000" dirty="0" smtClean="0"/>
              <a:t>fome”</a:t>
            </a:r>
            <a:endParaRPr lang="pt-BR" sz="4000" dirty="0"/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914400" y="565150"/>
            <a:ext cx="10439399" cy="6183312"/>
            <a:chOff x="-23447" y="380660"/>
            <a:chExt cx="9167446" cy="6367796"/>
          </a:xfrm>
        </p:grpSpPr>
        <p:pic>
          <p:nvPicPr>
            <p:cNvPr id="4301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3447" y="380660"/>
              <a:ext cx="9144000" cy="6367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3" name="Retângulo 5"/>
            <p:cNvSpPr>
              <a:spLocks noChangeArrowheads="1"/>
            </p:cNvSpPr>
            <p:nvPr/>
          </p:nvSpPr>
          <p:spPr bwMode="auto">
            <a:xfrm rot="16200000">
              <a:off x="6849985" y="4195793"/>
              <a:ext cx="42802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1400" dirty="0">
                  <a:solidFill>
                    <a:schemeClr val="bg1"/>
                  </a:solidFill>
                </a:rPr>
                <a:t>ELIANE BRUM. EL PAÌS. Opinião - 18 JUL 2016 </a:t>
              </a: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8533701" y="576873"/>
            <a:ext cx="26448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história da família de ribeirinhos que, depois de expulsa por Belo Monte, nunca consegue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chegar em casa.</a:t>
            </a:r>
          </a:p>
          <a:p>
            <a:pPr algn="just"/>
            <a:r>
              <a:rPr lang="pt-B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Eliane Brum, Julho de 2016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717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4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7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20485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20486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7171" name="Picture 3" descr="C:\Meus documentos\CEDEST\Mapa II\iex 2002\IMAGENS\IEX_1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66800"/>
            <a:ext cx="27066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1991</a:t>
            </a:r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8199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8439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8440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8195" name="Picture 4" descr="C:\Meus documentos\CEDEST\Mapa II\iex 2002\IMAGENS\IEX_2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1" y="1066800"/>
            <a:ext cx="26955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2000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9463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9464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9219" name="Imagem 8" descr="krig_iex_2010.jpg"/>
          <p:cNvPicPr>
            <a:picLocks noChangeAspect="1"/>
          </p:cNvPicPr>
          <p:nvPr/>
        </p:nvPicPr>
        <p:blipFill>
          <a:blip r:embed="rId3"/>
          <a:srcRect l="33430" t="2667" r="27499"/>
          <a:stretch>
            <a:fillRect/>
          </a:stretch>
        </p:blipFill>
        <p:spPr bwMode="auto">
          <a:xfrm>
            <a:off x="4800601" y="990600"/>
            <a:ext cx="2714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2010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Meus documentos\CEDEST\Mapa II\iex 2002\IMAGENS\leg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1214" y="2297113"/>
            <a:ext cx="10572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Meus documentos\CEDEST\Mapa II\iex 2002\IMAGENS\IEX_1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57200"/>
            <a:ext cx="27066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Meus documentos\CEDEST\Mapa II\iex 2002\IMAGENS\IEX_2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57200"/>
            <a:ext cx="27495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CaixaDeTexto 5"/>
          <p:cNvSpPr txBox="1">
            <a:spLocks noChangeArrowheads="1"/>
          </p:cNvSpPr>
          <p:nvPr/>
        </p:nvSpPr>
        <p:spPr bwMode="auto">
          <a:xfrm>
            <a:off x="1524001" y="50292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1991</a:t>
            </a:r>
          </a:p>
        </p:txBody>
      </p:sp>
      <p:sp>
        <p:nvSpPr>
          <p:cNvPr id="10246" name="CaixaDeTexto 6"/>
          <p:cNvSpPr txBox="1">
            <a:spLocks noChangeArrowheads="1"/>
          </p:cNvSpPr>
          <p:nvPr/>
        </p:nvSpPr>
        <p:spPr bwMode="auto">
          <a:xfrm>
            <a:off x="4419601" y="49530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2000</a:t>
            </a:r>
          </a:p>
        </p:txBody>
      </p:sp>
      <p:pic>
        <p:nvPicPr>
          <p:cNvPr id="10247" name="Imagem 8" descr="krig_iex_2010.jpg"/>
          <p:cNvPicPr>
            <a:picLocks noChangeAspect="1"/>
          </p:cNvPicPr>
          <p:nvPr/>
        </p:nvPicPr>
        <p:blipFill>
          <a:blip r:embed="rId5"/>
          <a:srcRect l="33430" t="2667" r="27499"/>
          <a:stretch>
            <a:fillRect/>
          </a:stretch>
        </p:blipFill>
        <p:spPr bwMode="auto">
          <a:xfrm>
            <a:off x="7907338" y="381000"/>
            <a:ext cx="27606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CaixaDeTexto 9"/>
          <p:cNvSpPr txBox="1">
            <a:spLocks noChangeArrowheads="1"/>
          </p:cNvSpPr>
          <p:nvPr/>
        </p:nvSpPr>
        <p:spPr bwMode="auto">
          <a:xfrm>
            <a:off x="7239001" y="50292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2010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638801"/>
            <a:ext cx="9144000" cy="727075"/>
            <a:chOff x="0" y="3552"/>
            <a:chExt cx="5760" cy="458"/>
          </a:xfrm>
        </p:grpSpPr>
        <p:pic>
          <p:nvPicPr>
            <p:cNvPr id="10250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9463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9464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4"/>
          <p:cNvPicPr>
            <a:picLocks noChangeAspect="1" noChangeArrowheads="1"/>
          </p:cNvPicPr>
          <p:nvPr/>
        </p:nvPicPr>
        <p:blipFill>
          <a:blip r:embed="rId2"/>
          <a:srcRect b="18361"/>
          <a:stretch>
            <a:fillRect/>
          </a:stretch>
        </p:blipFill>
        <p:spPr bwMode="auto">
          <a:xfrm>
            <a:off x="1524000" y="4168776"/>
            <a:ext cx="91440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ítulo 1"/>
          <p:cNvSpPr txBox="1">
            <a:spLocks/>
          </p:cNvSpPr>
          <p:nvPr/>
        </p:nvSpPr>
        <p:spPr bwMode="auto">
          <a:xfrm>
            <a:off x="1524000" y="6261100"/>
            <a:ext cx="914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1991</a:t>
            </a:r>
          </a:p>
        </p:txBody>
      </p:sp>
      <p:pic>
        <p:nvPicPr>
          <p:cNvPr id="11268" name="Imagem 5"/>
          <p:cNvPicPr>
            <a:picLocks noChangeAspect="1" noChangeArrowheads="1"/>
          </p:cNvPicPr>
          <p:nvPr/>
        </p:nvPicPr>
        <p:blipFill>
          <a:blip r:embed="rId3"/>
          <a:srcRect t="18813" b="16763"/>
          <a:stretch>
            <a:fillRect/>
          </a:stretch>
        </p:blipFill>
        <p:spPr bwMode="auto">
          <a:xfrm>
            <a:off x="1524000" y="2241551"/>
            <a:ext cx="91440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ítulo 1"/>
          <p:cNvSpPr txBox="1">
            <a:spLocks/>
          </p:cNvSpPr>
          <p:nvPr/>
        </p:nvSpPr>
        <p:spPr bwMode="auto">
          <a:xfrm>
            <a:off x="1524000" y="386080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2000</a:t>
            </a:r>
          </a:p>
        </p:txBody>
      </p:sp>
      <p:pic>
        <p:nvPicPr>
          <p:cNvPr id="11270" name="Imagem 7"/>
          <p:cNvPicPr>
            <a:picLocks noChangeAspect="1" noChangeArrowheads="1"/>
          </p:cNvPicPr>
          <p:nvPr/>
        </p:nvPicPr>
        <p:blipFill>
          <a:blip r:embed="rId4"/>
          <a:srcRect t="19331" b="20264"/>
          <a:stretch>
            <a:fillRect/>
          </a:stretch>
        </p:blipFill>
        <p:spPr bwMode="auto">
          <a:xfrm>
            <a:off x="1524000" y="0"/>
            <a:ext cx="91440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ítulo 1"/>
          <p:cNvSpPr txBox="1">
            <a:spLocks/>
          </p:cNvSpPr>
          <p:nvPr/>
        </p:nvSpPr>
        <p:spPr bwMode="auto">
          <a:xfrm>
            <a:off x="2024063" y="1566863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2010</a:t>
            </a:r>
          </a:p>
        </p:txBody>
      </p:sp>
      <p:sp>
        <p:nvSpPr>
          <p:cNvPr id="11272" name="TextBox 2"/>
          <p:cNvSpPr txBox="1">
            <a:spLocks noChangeArrowheads="1"/>
          </p:cNvSpPr>
          <p:nvPr/>
        </p:nvSpPr>
        <p:spPr bwMode="auto">
          <a:xfrm>
            <a:off x="1905000" y="0"/>
            <a:ext cx="3427412" cy="406400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pt-BR" sz="2000" dirty="0" err="1">
                <a:latin typeface="Copperplate Gothic Light" pitchFamily="34" charset="0"/>
              </a:rPr>
              <a:t>The</a:t>
            </a:r>
            <a:r>
              <a:rPr lang="pt-BR" sz="2000" dirty="0">
                <a:latin typeface="Copperplate Gothic Light" pitchFamily="34" charset="0"/>
              </a:rPr>
              <a:t> </a:t>
            </a:r>
            <a:r>
              <a:rPr lang="pt-BR" sz="2000" dirty="0" err="1">
                <a:latin typeface="Copperplate Gothic Light" pitchFamily="34" charset="0"/>
              </a:rPr>
              <a:t>Inequality</a:t>
            </a:r>
            <a:r>
              <a:rPr lang="pt-BR" sz="2000" dirty="0">
                <a:latin typeface="Copperplate Gothic Light" pitchFamily="34" charset="0"/>
              </a:rPr>
              <a:t> </a:t>
            </a:r>
            <a:r>
              <a:rPr lang="pt-BR" sz="2000" dirty="0" err="1">
                <a:latin typeface="Copperplate Gothic Light" pitchFamily="34" charset="0"/>
              </a:rPr>
              <a:t>Scale</a:t>
            </a:r>
            <a:endParaRPr lang="pt-BR" sz="2000" dirty="0">
              <a:latin typeface="Copperplate Gothic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 descr="http://www.sobriquetmagazine.com/uploaded_images/MeatGrinder-793426.jp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</a:blip>
          <a:srcRect t="2864" r="8333" b="20216"/>
          <a:stretch>
            <a:fillRect/>
          </a:stretch>
        </p:blipFill>
        <p:spPr bwMode="auto">
          <a:xfrm rot="21189712" flipH="1">
            <a:off x="3503614" y="2060576"/>
            <a:ext cx="30956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847850" y="3716339"/>
            <a:ext cx="8496300" cy="2808287"/>
            <a:chOff x="113" y="2529"/>
            <a:chExt cx="4309" cy="1712"/>
          </a:xfrm>
        </p:grpSpPr>
        <p:sp>
          <p:nvSpPr>
            <p:cNvPr id="9" name="Texto explicativo em seta para cima 8"/>
            <p:cNvSpPr/>
            <p:nvPr/>
          </p:nvSpPr>
          <p:spPr>
            <a:xfrm>
              <a:off x="113" y="2529"/>
              <a:ext cx="4309" cy="1712"/>
            </a:xfrm>
            <a:prstGeom prst="upArrowCallout">
              <a:avLst>
                <a:gd name="adj1" fmla="val 25000"/>
                <a:gd name="adj2" fmla="val 24673"/>
                <a:gd name="adj3" fmla="val 26634"/>
                <a:gd name="adj4" fmla="val 67264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607237" name="Imagem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" y="3119"/>
              <a:ext cx="886" cy="10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07238" name="Imagem 4"/>
            <p:cNvPicPr>
              <a:picLocks noChangeAspect="1" noChangeArrowheads="1"/>
            </p:cNvPicPr>
            <p:nvPr/>
          </p:nvPicPr>
          <p:blipFill>
            <a:blip r:embed="rId4" cstate="print"/>
            <a:srcRect l="14989" t="14178" r="13179"/>
            <a:stretch>
              <a:fillRect/>
            </a:stretch>
          </p:blipFill>
          <p:spPr bwMode="auto">
            <a:xfrm>
              <a:off x="2977" y="3119"/>
              <a:ext cx="1406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07239" name="Imagem 6" descr="Description: bueiro.jpg"/>
            <p:cNvPicPr>
              <a:picLocks noChangeAspect="1" noChangeArrowheads="1"/>
            </p:cNvPicPr>
            <p:nvPr/>
          </p:nvPicPr>
          <p:blipFill>
            <a:blip r:embed="rId5"/>
            <a:srcRect l="9058" t="5205" r="5962"/>
            <a:stretch>
              <a:fillRect/>
            </a:stretch>
          </p:blipFill>
          <p:spPr bwMode="auto">
            <a:xfrm>
              <a:off x="2109" y="3119"/>
              <a:ext cx="868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07240" name="Imagem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36" y="3119"/>
              <a:ext cx="1073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782889" y="3500439"/>
            <a:ext cx="2447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Univariada e Multivariada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Distribuição Espacial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Agrupamentos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Correlações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808413" y="115888"/>
            <a:ext cx="2647950" cy="2000250"/>
            <a:chOff x="1439" y="73"/>
            <a:chExt cx="1668" cy="1260"/>
          </a:xfrm>
        </p:grpSpPr>
        <p:sp>
          <p:nvSpPr>
            <p:cNvPr id="607243" name="CaixaDeTexto 9"/>
            <p:cNvSpPr txBox="1">
              <a:spLocks noChangeArrowheads="1"/>
            </p:cNvSpPr>
            <p:nvPr/>
          </p:nvSpPr>
          <p:spPr bwMode="auto">
            <a:xfrm>
              <a:off x="1573" y="73"/>
              <a:ext cx="1534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3</a:t>
              </a:r>
              <a:r>
                <a:rPr lang="pt-BR" sz="2000" dirty="0">
                  <a:latin typeface="Calibri" pitchFamily="34" charset="0"/>
                </a:rPr>
                <a:t> - demografia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7</a:t>
              </a:r>
              <a:r>
                <a:rPr lang="pt-BR" sz="2000" dirty="0">
                  <a:latin typeface="Calibri" pitchFamily="34" charset="0"/>
                </a:rPr>
                <a:t> - família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4</a:t>
              </a:r>
              <a:r>
                <a:rPr lang="pt-BR" sz="2000" dirty="0">
                  <a:latin typeface="Calibri" pitchFamily="34" charset="0"/>
                </a:rPr>
                <a:t> - domicílio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9</a:t>
              </a:r>
              <a:r>
                <a:rPr lang="pt-BR" sz="2000" dirty="0">
                  <a:latin typeface="Calibri" pitchFamily="34" charset="0"/>
                </a:rPr>
                <a:t> - entorno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5</a:t>
              </a:r>
              <a:r>
                <a:rPr lang="pt-BR" sz="2000" dirty="0">
                  <a:latin typeface="Calibri" pitchFamily="34" charset="0"/>
                </a:rPr>
                <a:t> - serviços básicos</a:t>
              </a:r>
            </a:p>
            <a:p>
              <a:pPr marL="285750" indent="-285750">
                <a:buFontTx/>
                <a:buChar char="-"/>
              </a:pP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12" name="Chave esquerda 11"/>
            <p:cNvSpPr/>
            <p:nvPr/>
          </p:nvSpPr>
          <p:spPr>
            <a:xfrm rot="16200000">
              <a:off x="2070" y="281"/>
              <a:ext cx="362" cy="1623"/>
            </a:xfrm>
            <a:prstGeom prst="leftBrace">
              <a:avLst>
                <a:gd name="adj1" fmla="val 21745"/>
                <a:gd name="adj2" fmla="val 50344"/>
              </a:avLst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919288" y="531813"/>
            <a:ext cx="2101850" cy="1016000"/>
            <a:chOff x="249" y="335"/>
            <a:chExt cx="1324" cy="640"/>
          </a:xfrm>
        </p:grpSpPr>
        <p:sp>
          <p:nvSpPr>
            <p:cNvPr id="607246" name="CaixaDeTexto 10"/>
            <p:cNvSpPr txBox="1">
              <a:spLocks noChangeArrowheads="1"/>
            </p:cNvSpPr>
            <p:nvPr/>
          </p:nvSpPr>
          <p:spPr bwMode="auto">
            <a:xfrm>
              <a:off x="249" y="335"/>
              <a:ext cx="92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2060"/>
                  </a:solidFill>
                  <a:latin typeface="Calibri" pitchFamily="34" charset="0"/>
                </a:rPr>
                <a:t>28 variáveis de entrada</a:t>
              </a:r>
            </a:p>
            <a:p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13" name="Texto explicativo em seta para a direita 12"/>
            <p:cNvSpPr/>
            <p:nvPr/>
          </p:nvSpPr>
          <p:spPr>
            <a:xfrm>
              <a:off x="295" y="335"/>
              <a:ext cx="1278" cy="419"/>
            </a:xfrm>
            <a:prstGeom prst="right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7535863" y="188914"/>
            <a:ext cx="1498600" cy="1704975"/>
            <a:chOff x="4385" y="300"/>
            <a:chExt cx="944" cy="1074"/>
          </a:xfrm>
        </p:grpSpPr>
        <p:sp>
          <p:nvSpPr>
            <p:cNvPr id="15" name="Texto explicativo em seta para a direita 14"/>
            <p:cNvSpPr>
              <a:spLocks noChangeArrowheads="1"/>
            </p:cNvSpPr>
            <p:nvPr/>
          </p:nvSpPr>
          <p:spPr bwMode="auto">
            <a:xfrm rot="5400000">
              <a:off x="4320" y="365"/>
              <a:ext cx="1074" cy="944"/>
            </a:xfrm>
            <a:prstGeom prst="rightArrowCallout">
              <a:avLst>
                <a:gd name="adj1" fmla="val 25000"/>
                <a:gd name="adj2" fmla="val 25000"/>
                <a:gd name="adj3" fmla="val 25009"/>
                <a:gd name="adj4" fmla="val 53523"/>
              </a:avLst>
            </a:prstGeom>
            <a:noFill/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607250" name="CaixaDeTexto 15"/>
            <p:cNvSpPr txBox="1">
              <a:spLocks noChangeArrowheads="1"/>
            </p:cNvSpPr>
            <p:nvPr/>
          </p:nvSpPr>
          <p:spPr bwMode="auto">
            <a:xfrm>
              <a:off x="4409" y="300"/>
              <a:ext cx="92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2060"/>
                  </a:solidFill>
                  <a:latin typeface="Calibri" pitchFamily="34" charset="0"/>
                </a:rPr>
                <a:t>14 variáveis de saída</a:t>
              </a:r>
            </a:p>
            <a:p>
              <a:pPr algn="ctr"/>
              <a:r>
                <a:rPr lang="pt-BR" sz="2000" b="1" u="sng" dirty="0">
                  <a:solidFill>
                    <a:srgbClr val="002060"/>
                  </a:solidFill>
                  <a:latin typeface="Calibri" pitchFamily="34" charset="0"/>
                </a:rPr>
                <a:t>ITPS</a:t>
              </a:r>
            </a:p>
            <a:p>
              <a:endParaRPr lang="pt-BR" sz="2000" dirty="0">
                <a:latin typeface="Calibri" pitchFamily="34" charset="0"/>
              </a:endParaRP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6959600" y="1989139"/>
            <a:ext cx="3455988" cy="2376487"/>
            <a:chOff x="4041" y="1434"/>
            <a:chExt cx="1719" cy="1497"/>
          </a:xfrm>
        </p:grpSpPr>
        <p:sp>
          <p:nvSpPr>
            <p:cNvPr id="607252" name="CaixaDeTexto 16"/>
            <p:cNvSpPr txBox="1">
              <a:spLocks noChangeArrowheads="1"/>
            </p:cNvSpPr>
            <p:nvPr/>
          </p:nvSpPr>
          <p:spPr bwMode="auto">
            <a:xfrm>
              <a:off x="4172" y="1434"/>
              <a:ext cx="1588" cy="1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5</a:t>
              </a:r>
              <a:r>
                <a:rPr lang="pt-BR" sz="1600" b="1">
                  <a:latin typeface="Calibri" pitchFamily="34" charset="0"/>
                </a:rPr>
                <a:t> - </a:t>
              </a:r>
              <a:r>
                <a:rPr lang="pt-BR" sz="1600">
                  <a:latin typeface="Calibri" pitchFamily="34" charset="0"/>
                </a:rPr>
                <a:t>CARACTERIZAÇÃO DEMOGRÁFICA E FAMÍLA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sz="1600">
                <a:latin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2</a:t>
              </a:r>
              <a:r>
                <a:rPr lang="pt-BR" sz="1600" b="1">
                  <a:latin typeface="Calibri" pitchFamily="34" charset="0"/>
                </a:rPr>
                <a:t> - </a:t>
              </a:r>
              <a:r>
                <a:rPr lang="pt-BR" sz="1600">
                  <a:latin typeface="Calibri" pitchFamily="34" charset="0"/>
                </a:rPr>
                <a:t>SEGURANÇA HABITACIONAL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sz="1600">
                <a:latin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7</a:t>
              </a:r>
              <a:r>
                <a:rPr lang="pt-BR" sz="1600">
                  <a:latin typeface="Calibri" pitchFamily="34" charset="0"/>
                </a:rPr>
                <a:t> - ENTORNO, RISCO E INFRAESTRUTURA URBANA</a:t>
              </a:r>
            </a:p>
            <a:p>
              <a:pPr marL="285750" indent="-285750"/>
              <a:endParaRPr lang="pt-BR">
                <a:latin typeface="Calibri" pitchFamily="34" charset="0"/>
              </a:endParaRPr>
            </a:p>
          </p:txBody>
        </p:sp>
        <p:sp>
          <p:nvSpPr>
            <p:cNvPr id="19" name="Chave esquerda 18"/>
            <p:cNvSpPr>
              <a:spLocks/>
            </p:cNvSpPr>
            <p:nvPr/>
          </p:nvSpPr>
          <p:spPr bwMode="auto">
            <a:xfrm rot="10800000" flipH="1">
              <a:off x="4041" y="1480"/>
              <a:ext cx="244" cy="1451"/>
            </a:xfrm>
            <a:prstGeom prst="leftBrace">
              <a:avLst>
                <a:gd name="adj1" fmla="val 21750"/>
                <a:gd name="adj2" fmla="val 50343"/>
              </a:avLst>
            </a:prstGeom>
            <a:noFill/>
            <a:ln w="41275" algn="ctr">
              <a:solidFill>
                <a:srgbClr val="C00000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</a:endParaRPr>
            </a:p>
          </p:txBody>
        </p:sp>
      </p:grpSp>
      <p:sp>
        <p:nvSpPr>
          <p:cNvPr id="607254" name="Rectangle 22"/>
          <p:cNvSpPr>
            <a:spLocks noChangeArrowheads="1"/>
          </p:cNvSpPr>
          <p:nvPr/>
        </p:nvSpPr>
        <p:spPr bwMode="auto">
          <a:xfrm>
            <a:off x="3503613" y="1916114"/>
            <a:ext cx="107950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448301" y="0"/>
            <a:ext cx="5364163" cy="6858000"/>
            <a:chOff x="567" y="0"/>
            <a:chExt cx="3183" cy="4224"/>
          </a:xfrm>
        </p:grpSpPr>
        <p:pic>
          <p:nvPicPr>
            <p:cNvPr id="12294" name="Picture 5"/>
            <p:cNvPicPr>
              <a:picLocks noChangeAspect="1" noChangeArrowheads="1"/>
            </p:cNvPicPr>
            <p:nvPr/>
          </p:nvPicPr>
          <p:blipFill>
            <a:blip r:embed="rId2"/>
            <a:srcRect l="14397" r="43082"/>
            <a:stretch>
              <a:fillRect/>
            </a:stretch>
          </p:blipFill>
          <p:spPr bwMode="auto">
            <a:xfrm>
              <a:off x="567" y="0"/>
              <a:ext cx="3183" cy="4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9859" name="CaixaDeTexto 4"/>
            <p:cNvSpPr txBox="1">
              <a:spLocks noChangeArrowheads="1"/>
            </p:cNvSpPr>
            <p:nvPr/>
          </p:nvSpPr>
          <p:spPr bwMode="auto">
            <a:xfrm>
              <a:off x="2200" y="2115"/>
              <a:ext cx="1308" cy="3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Protective Capacity Groups</a:t>
              </a:r>
            </a:p>
          </p:txBody>
        </p:sp>
      </p:grpSp>
      <p:sp>
        <p:nvSpPr>
          <p:cNvPr id="1529862" name="CaixaDeTexto 4"/>
          <p:cNvSpPr txBox="1">
            <a:spLocks noChangeArrowheads="1"/>
          </p:cNvSpPr>
          <p:nvPr/>
        </p:nvSpPr>
        <p:spPr bwMode="auto">
          <a:xfrm>
            <a:off x="8328026" y="0"/>
            <a:ext cx="233997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SP, Spatial Unit –Used </a:t>
            </a:r>
          </a:p>
          <a:p>
            <a:pPr algn="r" defTabSz="457200"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Census Tract, IBGE 2010</a:t>
            </a:r>
          </a:p>
        </p:txBody>
      </p:sp>
      <p:sp>
        <p:nvSpPr>
          <p:cNvPr id="7" name="Espaço Reservado para Conteúdo 6"/>
          <p:cNvSpPr>
            <a:spLocks/>
          </p:cNvSpPr>
          <p:nvPr/>
        </p:nvSpPr>
        <p:spPr bwMode="auto">
          <a:xfrm>
            <a:off x="1703388" y="765176"/>
            <a:ext cx="3975100" cy="5184775"/>
          </a:xfrm>
          <a:prstGeom prst="rect">
            <a:avLst/>
          </a:prstGeom>
          <a:noFill/>
          <a:ln w="38100" cmpd="dbl">
            <a:solidFill>
              <a:srgbClr val="33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Group 1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Very High Private Acquision of Social Protection</a:t>
            </a:r>
          </a:p>
          <a:p>
            <a:pPr marL="342900" indent="-342900">
              <a:spcBef>
                <a:spcPct val="20000"/>
              </a:spcBef>
              <a:buClr>
                <a:srgbClr val="93A299"/>
              </a:buClr>
              <a:defRPr/>
            </a:pPr>
            <a:r>
              <a:rPr lang="fr-FR" sz="1800">
                <a:solidFill>
                  <a:srgbClr val="669900"/>
                </a:solidFill>
                <a:latin typeface="Arial" pitchFamily="34" charset="0"/>
              </a:rPr>
              <a:t>Grupo 2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High Private Acquision of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66FF66"/>
                </a:solidFill>
                <a:latin typeface="Arial" pitchFamily="34" charset="0"/>
              </a:rPr>
              <a:t>Grupo 3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Acquision of Private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CCCC"/>
                </a:solidFill>
                <a:latin typeface="Arial" pitchFamily="34" charset="0"/>
              </a:rPr>
              <a:t>Grupo 4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Presence of Public-Private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CC99"/>
                </a:solidFill>
                <a:latin typeface="Arial" pitchFamily="34" charset="0"/>
              </a:rPr>
              <a:t>Grupo 5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Stable Presence of Public Social Protection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9933"/>
                </a:solidFill>
                <a:latin typeface="Arial" pitchFamily="34" charset="0"/>
              </a:rPr>
              <a:t>Grupo 6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Incomplete Presence of Public Social Protection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3300"/>
                </a:solidFill>
                <a:latin typeface="Arial" pitchFamily="34" charset="0"/>
              </a:rPr>
              <a:t>Grupo 7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Unstable and Fragile Presence of Public Social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Protection 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800000"/>
                </a:solidFill>
                <a:latin typeface="Arial" pitchFamily="34" charset="0"/>
              </a:rPr>
              <a:t>Grupo 8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Total Absence of Public Social Protection Elements</a:t>
            </a:r>
          </a:p>
        </p:txBody>
      </p:sp>
      <p:sp>
        <p:nvSpPr>
          <p:cNvPr id="12293" name="CaixaDeTexto 5"/>
          <p:cNvSpPr txBox="1">
            <a:spLocks noChangeArrowheads="1"/>
          </p:cNvSpPr>
          <p:nvPr/>
        </p:nvSpPr>
        <p:spPr bwMode="auto">
          <a:xfrm>
            <a:off x="1524000" y="1"/>
            <a:ext cx="6300788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pt-BR" sz="1600">
                <a:latin typeface="Stencil" pitchFamily="82" charset="0"/>
              </a:rPr>
              <a:t>Families social protection capacity territorial index</a:t>
            </a:r>
            <a:endParaRPr lang="pt-BR" sz="1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4588" y="139700"/>
            <a:ext cx="777716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1"/>
          <p:cNvSpPr>
            <a:spLocks/>
          </p:cNvSpPr>
          <p:nvPr/>
        </p:nvSpPr>
        <p:spPr bwMode="auto">
          <a:xfrm rot="-5400000">
            <a:off x="-1086644" y="2358232"/>
            <a:ext cx="585946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pt-BR" sz="4400">
                <a:solidFill>
                  <a:schemeClr val="tx2"/>
                </a:solidFill>
                <a:latin typeface="Stencil" pitchFamily="82" charset="0"/>
              </a:rPr>
              <a:t>FREGUESIA DO 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Rectangle 4"/>
          <p:cNvSpPr>
            <a:spLocks noChangeArrowheads="1"/>
          </p:cNvSpPr>
          <p:nvPr/>
        </p:nvSpPr>
        <p:spPr bwMode="auto">
          <a:xfrm>
            <a:off x="1919289" y="4221164"/>
            <a:ext cx="8497887" cy="1728787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Para então começar tudo novamente! </a:t>
            </a:r>
            <a:endParaRPr lang="de-DE" sz="280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Território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é vida e assim seu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Planejamento será sempre Processo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e nunca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Produto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472067" name="Down Arrow 3"/>
          <p:cNvSpPr>
            <a:spLocks noChangeArrowheads="1"/>
          </p:cNvSpPr>
          <p:nvPr/>
        </p:nvSpPr>
        <p:spPr bwMode="auto">
          <a:xfrm>
            <a:off x="5519738" y="3212158"/>
            <a:ext cx="577850" cy="595610"/>
          </a:xfrm>
          <a:prstGeom prst="downArrow">
            <a:avLst>
              <a:gd name="adj1" fmla="val 50000"/>
              <a:gd name="adj2" fmla="val 46579"/>
            </a:avLst>
          </a:prstGeom>
          <a:solidFill>
            <a:srgbClr val="C00000"/>
          </a:solidFill>
          <a:ln w="1905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pt-BR">
              <a:latin typeface="RotisSansSerif" pitchFamily="34" charset="0"/>
            </a:endParaRP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1524000" y="735014"/>
            <a:ext cx="9144000" cy="1901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Medir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(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re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1770513" y="2362200"/>
            <a:ext cx="88891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Por Fim…. e de volta ao Inicio…</a:t>
            </a:r>
          </a:p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 aos imensos desafios </a:t>
            </a:r>
            <a:endParaRPr lang="en-US" sz="54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76200" y="76200"/>
            <a:ext cx="4572000" cy="7161391"/>
            <a:chOff x="5572132" y="0"/>
            <a:chExt cx="3571868" cy="5922832"/>
          </a:xfrm>
        </p:grpSpPr>
        <p:pic>
          <p:nvPicPr>
            <p:cNvPr id="44037" name="Picture 2" descr="C:\Users\Miguel\Desktop\1424088764_226305_1424089019_sumario_grande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24514" y="0"/>
              <a:ext cx="3519486" cy="528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5572132" y="5276533"/>
              <a:ext cx="3571868" cy="646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200" dirty="0"/>
                <a:t>Otávio e Maria, dois exilados do Xingu. </a:t>
              </a:r>
              <a:r>
                <a:rPr lang="pt-BR" sz="1200" cap="all" dirty="0"/>
                <a:t>LILO CLARETO</a:t>
              </a:r>
            </a:p>
            <a:p>
              <a:pPr algn="r">
                <a:defRPr/>
              </a:pPr>
              <a:r>
                <a:rPr lang="pt-BR" sz="1200" cap="all" dirty="0"/>
                <a:t>Elaine </a:t>
              </a:r>
              <a:r>
                <a:rPr lang="pt-BR" sz="1200" cap="all" dirty="0" err="1"/>
                <a:t>Brum</a:t>
              </a:r>
              <a:r>
                <a:rPr lang="pt-BR" sz="1200" cap="all" dirty="0"/>
                <a:t>. El País, 2015</a:t>
              </a:r>
              <a:endParaRPr lang="pt-BR" sz="1200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5257800" y="76200"/>
            <a:ext cx="6781800" cy="6093976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Arial Unicode MS" pitchFamily="34" charset="-128"/>
                <a:cs typeface="Arial Unicode MS" pitchFamily="34" charset="-128"/>
              </a:rPr>
              <a:t> “Lá na ilha a gente tinha tudo, a gente tinha fruteira,  a gente tinha peixe, a gente tinha caça, a gente tinha roça, a gente tinha remédio do mato,  a gente tinha água, a gente tinha vizinho, a gente tinha sombra, a gente brincava, no sábado vinha gente de todo lado, os homem jogava futebol, as mulher  tratava o peixe, assava e brincava.  Lá na ilha a gente tinha fartura. Aqui, nós compra banana e qualquer pouquinho é um preço doido. La nós tinha tanta banana que jogava pros bicho".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39163" y="6170176"/>
            <a:ext cx="3500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Dona Maria, Comenta sobre a ilha.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57349" y="6508313"/>
            <a:ext cx="6582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https://brasil.elpais.com/brasil/2016/07/18/opinion/1468850872_994522.html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Text Box 2"/>
          <p:cNvSpPr txBox="1">
            <a:spLocks noChangeArrowheads="1"/>
          </p:cNvSpPr>
          <p:nvPr/>
        </p:nvSpPr>
        <p:spPr bwMode="auto">
          <a:xfrm>
            <a:off x="1524000" y="2420938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pt-BR" sz="6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Geometrias não são Geografias </a:t>
            </a:r>
            <a:r>
              <a:rPr lang="pt-BR" sz="3200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2715028" y="3716338"/>
            <a:ext cx="7148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400"/>
              <a:t>SANTOS, Milton (2000) </a:t>
            </a:r>
          </a:p>
          <a:p>
            <a:pPr algn="r"/>
            <a:r>
              <a:rPr lang="en-US" sz="1400" i="1"/>
              <a:t>Por uma outra globalização - do pensamento único à consciência universal, </a:t>
            </a:r>
            <a:r>
              <a:rPr lang="en-US" sz="1400"/>
              <a:t>Record, São Paulo.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ersonalizar design">
  <a:themeElements>
    <a:clrScheme name="1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ar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6358</TotalTime>
  <Words>2723</Words>
  <Application>Microsoft Office PowerPoint</Application>
  <PresentationFormat>Widescreen</PresentationFormat>
  <Paragraphs>516</Paragraphs>
  <Slides>90</Slides>
  <Notes>25</Notes>
  <HiddenSlides>0</HiddenSlides>
  <MMClips>0</MMClips>
  <ScaleCrop>false</ScaleCrop>
  <HeadingPairs>
    <vt:vector size="8" baseType="variant">
      <vt:variant>
        <vt:lpstr>Fontes usadas</vt:lpstr>
      </vt:variant>
      <vt:variant>
        <vt:i4>33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90</vt:i4>
      </vt:variant>
    </vt:vector>
  </HeadingPairs>
  <TitlesOfParts>
    <vt:vector size="129" baseType="lpstr">
      <vt:lpstr>MS PGothic</vt:lpstr>
      <vt:lpstr>SimSun</vt:lpstr>
      <vt:lpstr>Arabic Typesetting</vt:lpstr>
      <vt:lpstr>Arial</vt:lpstr>
      <vt:lpstr>Arial Black</vt:lpstr>
      <vt:lpstr>Arial Narrow</vt:lpstr>
      <vt:lpstr>Arial Unicode MS</vt:lpstr>
      <vt:lpstr>Book Antiqua</vt:lpstr>
      <vt:lpstr>Calibri</vt:lpstr>
      <vt:lpstr>Calibri Bold</vt:lpstr>
      <vt:lpstr>Cambria</vt:lpstr>
      <vt:lpstr>Candara</vt:lpstr>
      <vt:lpstr>CityDMed</vt:lpstr>
      <vt:lpstr>ClassGarmnd BT</vt:lpstr>
      <vt:lpstr>Comic Sans MS</vt:lpstr>
      <vt:lpstr>Copperplate Gothic Light</vt:lpstr>
      <vt:lpstr>Corbel</vt:lpstr>
      <vt:lpstr>Garamond</vt:lpstr>
      <vt:lpstr>Gill Sans Light</vt:lpstr>
      <vt:lpstr>Helvetica</vt:lpstr>
      <vt:lpstr>Humnst777 BT</vt:lpstr>
      <vt:lpstr>Impact</vt:lpstr>
      <vt:lpstr>Modern No. 20</vt:lpstr>
      <vt:lpstr>Monotype Sorts</vt:lpstr>
      <vt:lpstr>RotisSansSerif</vt:lpstr>
      <vt:lpstr>Stencil</vt:lpstr>
      <vt:lpstr>Tahoma</vt:lpstr>
      <vt:lpstr>Times New Roman</vt:lpstr>
      <vt:lpstr>Traditional Arabic</vt:lpstr>
      <vt:lpstr>Trebuchet MS</vt:lpstr>
      <vt:lpstr>Verdana</vt:lpstr>
      <vt:lpstr>Wingdings</vt:lpstr>
      <vt:lpstr>ZapfHumnst BT</vt:lpstr>
      <vt:lpstr>Estrutura padrão</vt:lpstr>
      <vt:lpstr>1_Personalizar design</vt:lpstr>
      <vt:lpstr>Personalizar design</vt:lpstr>
      <vt:lpstr>Gráfico</vt:lpstr>
      <vt:lpstr>Documento</vt:lpstr>
      <vt:lpstr>Acrobat Document</vt:lpstr>
      <vt:lpstr>Análise Espacial de Dados Geográficos </vt:lpstr>
      <vt:lpstr>Apresentação do PowerPoint</vt:lpstr>
      <vt:lpstr>Endereço da WIKI do Curso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uma Nova Cartografia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Uma Necessidade</vt:lpstr>
      <vt:lpstr>Duas Teses</vt:lpstr>
      <vt:lpstr>Apresentação do PowerPoint</vt:lpstr>
      <vt:lpstr>Análise Espacial de Dados Geográficos</vt:lpstr>
      <vt:lpstr>Análise Espacial de Dados Geográficos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Distribuição Espacial: ‘Mapeamento’ de Riscos A epidemia de cólera em Londres, século XIX, Doutor John Snow</vt:lpstr>
      <vt:lpstr>Camadas de Informações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Retomar as Teses: O Conceito de Escala e de Mapa</vt:lpstr>
      <vt:lpstr>Apresentação do PowerPoint</vt:lpstr>
      <vt:lpstr>A Complexidade do Território:  As ´Escalas´ Espaciais</vt:lpstr>
      <vt:lpstr>A Complexidade do Território: As Redes</vt:lpstr>
      <vt:lpstr>Apresentação do PowerPoint</vt:lpstr>
      <vt:lpstr>Estratégias de Integração Agregação de dados (do ponto para o polígono)  1- Contagem de pontos (casos) em polígonos  2- Cálculo de indicadores ( ex.: epidemiológicos e sócio-ambientais)  3- Correlação entre indicadores</vt:lpstr>
      <vt:lpstr>Estratégias de Integração Transposição de dados de fundo(do polígono para o ponto)  1- Obtenção de dados de exposição (fundo) para o caso (ponto)  2- Cálculo de indicadores   3- Correlação entre indicadores</vt:lpstr>
      <vt:lpstr>Estratégias de Integração Interpolação de dados (de uma superfície para o polígono)  1- Cálculo da densidade de pontos (casos)   2- Transposição da densidade de casos para os polígonos  3- Correlação entre indicadores</vt:lpstr>
      <vt:lpstr>Estratégias de Integração Interpolação de dados (de uma superfície para os pontos)  1- Cálculo de superfícies de risco    2- Transposição do risco para os pontos (casos) </vt:lpstr>
      <vt:lpstr>Estratégias de Integração Transposição de dados de fundo (da superfície para o ponto)  1- Obtenção de dados de exposição (fundo) para o caso (ponto)  2- Cálculo de indicadores (ex.:sócio-ambientais)  3- Correlação entre indicadores</vt:lpstr>
      <vt:lpstr>Unidades Espaciais de Análise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Novas Cartografias: As Redes e os Lugares</vt:lpstr>
      <vt:lpstr>Novas Cartografias: Espaço,Tempo e Comportamento  Heterogeneidade e Anisotropia do Espaço </vt:lpstr>
      <vt:lpstr>Espaço,Tempo e Comportamento:  Cartografia de Processos </vt:lpstr>
      <vt:lpstr>Novas Cartografias: Modelos e Modelagem  O Mapa não existe!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Dalge</dc:creator>
  <cp:lastModifiedBy>Miguelzinho</cp:lastModifiedBy>
  <cp:revision>395</cp:revision>
  <dcterms:created xsi:type="dcterms:W3CDTF">2007-09-27T15:02:02Z</dcterms:created>
  <dcterms:modified xsi:type="dcterms:W3CDTF">2024-09-17T15:32:47Z</dcterms:modified>
</cp:coreProperties>
</file>