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57" r:id="rId3"/>
    <p:sldId id="301" r:id="rId4"/>
    <p:sldId id="302" r:id="rId5"/>
    <p:sldId id="303" r:id="rId6"/>
    <p:sldId id="258" r:id="rId7"/>
    <p:sldId id="292" r:id="rId8"/>
    <p:sldId id="293" r:id="rId9"/>
    <p:sldId id="259" r:id="rId10"/>
    <p:sldId id="294" r:id="rId11"/>
    <p:sldId id="295" r:id="rId12"/>
    <p:sldId id="296" r:id="rId13"/>
    <p:sldId id="297" r:id="rId14"/>
    <p:sldId id="261" r:id="rId15"/>
    <p:sldId id="284" r:id="rId16"/>
    <p:sldId id="335" r:id="rId17"/>
    <p:sldId id="328" r:id="rId18"/>
    <p:sldId id="308" r:id="rId19"/>
    <p:sldId id="329" r:id="rId20"/>
    <p:sldId id="310" r:id="rId21"/>
    <p:sldId id="311" r:id="rId22"/>
    <p:sldId id="312" r:id="rId23"/>
    <p:sldId id="313" r:id="rId24"/>
    <p:sldId id="336" r:id="rId25"/>
    <p:sldId id="337" r:id="rId26"/>
    <p:sldId id="349" r:id="rId27"/>
    <p:sldId id="338" r:id="rId28"/>
    <p:sldId id="346" r:id="rId29"/>
    <p:sldId id="316" r:id="rId30"/>
    <p:sldId id="317" r:id="rId31"/>
    <p:sldId id="318" r:id="rId32"/>
    <p:sldId id="343" r:id="rId33"/>
    <p:sldId id="344" r:id="rId34"/>
    <p:sldId id="342" r:id="rId35"/>
    <p:sldId id="291" r:id="rId36"/>
    <p:sldId id="330" r:id="rId37"/>
    <p:sldId id="331" r:id="rId38"/>
    <p:sldId id="332" r:id="rId39"/>
    <p:sldId id="333" r:id="rId40"/>
    <p:sldId id="334" r:id="rId41"/>
    <p:sldId id="347" r:id="rId42"/>
    <p:sldId id="348" r:id="rId4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Estilo Claro 2 - Ênfas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3238" autoAdjust="0"/>
  </p:normalViewPr>
  <p:slideViewPr>
    <p:cSldViewPr>
      <p:cViewPr>
        <p:scale>
          <a:sx n="60" d="100"/>
          <a:sy n="60" d="100"/>
        </p:scale>
        <p:origin x="-1650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2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48590-6E17-4E37-BC1A-8F53968E1485}" type="datetimeFigureOut">
              <a:rPr lang="pt-BR" smtClean="0"/>
              <a:t>12/06/2017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A0CD7-664F-466C-96F9-9D372FC264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8910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73F1E-AF2C-4597-A423-109EB0DDBE5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0421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A0CD7-664F-466C-96F9-9D372FC264F4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4659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altLang="pt-BR" sz="2800" dirty="0" smtClean="0">
                <a:solidFill>
                  <a:srgbClr val="FF3300"/>
                </a:solidFill>
              </a:rPr>
              <a:t>Análise de regressão</a:t>
            </a:r>
            <a:r>
              <a:rPr lang="pt-BR" altLang="pt-BR" sz="2800" dirty="0" smtClean="0"/>
              <a:t> é uma ferramenta estatística que utiliza a relação entre duas ou mais variáveis tal que uma variável possa ser explicada (</a:t>
            </a:r>
            <a:r>
              <a:rPr lang="pt-BR" altLang="pt-BR" sz="2800" b="1" dirty="0" smtClean="0"/>
              <a:t>variável dependente</a:t>
            </a:r>
            <a:r>
              <a:rPr lang="pt-BR" altLang="pt-BR" sz="2800" dirty="0" smtClean="0"/>
              <a:t>) pela outra ou outras (</a:t>
            </a:r>
            <a:r>
              <a:rPr lang="pt-BR" altLang="pt-BR" sz="2800" b="1" dirty="0" smtClean="0"/>
              <a:t>variáveis </a:t>
            </a:r>
            <a:r>
              <a:rPr lang="pt-BR" altLang="pt-BR" sz="2800" b="1" dirty="0" err="1" smtClean="0"/>
              <a:t>explicativas,independentes</a:t>
            </a:r>
            <a:r>
              <a:rPr lang="pt-BR" altLang="pt-BR" sz="2800" dirty="0" smtClean="0"/>
              <a:t>). </a:t>
            </a:r>
          </a:p>
          <a:p>
            <a:pPr lvl="1">
              <a:buFont typeface="Wingdings" pitchFamily="2" charset="2"/>
              <a:buNone/>
            </a:pPr>
            <a:r>
              <a:rPr lang="en-US" altLang="pt-BR" sz="2800" dirty="0" smtClean="0"/>
              <a:t>			Y = </a:t>
            </a:r>
            <a:r>
              <a:rPr lang="en-US" altLang="pt-BR" sz="2800" dirty="0" err="1" smtClean="0"/>
              <a:t>aX</a:t>
            </a:r>
            <a:r>
              <a:rPr lang="en-US" altLang="pt-BR" sz="2800" dirty="0" smtClean="0"/>
              <a:t> + b</a:t>
            </a:r>
            <a:endParaRPr lang="pt-BR" altLang="pt-BR" sz="2400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D1BF9-1600-4058-BE9F-6C8F71285FEE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3032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D1BF9-1600-4058-BE9F-6C8F71285FEE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9211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Aumento de áreas susceptíveis;</a:t>
            </a:r>
          </a:p>
          <a:p>
            <a:r>
              <a:rPr lang="pt-BR" dirty="0" smtClean="0"/>
              <a:t>2000 – maior influência da População</a:t>
            </a:r>
          </a:p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A0CD7-664F-466C-96F9-9D372FC264F4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4677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58FB122-6E3D-4CE5-A087-7C943A085BE7}" type="datetimeFigureOut">
              <a:rPr lang="pt-BR" smtClean="0"/>
              <a:pPr/>
              <a:t>12/06/2017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pt-BR"/>
          </a:p>
        </p:txBody>
      </p:sp>
      <p:sp>
        <p:nvSpPr>
          <p:cNvPr id="10" name="Retângulo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tângulo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ângulo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ector reto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ector reto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ector reto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tângulo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B969C4C-562B-493C-9754-2FAF5BED0A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FB122-6E3D-4CE5-A087-7C943A085BE7}" type="datetimeFigureOut">
              <a:rPr lang="pt-BR" smtClean="0"/>
              <a:pPr/>
              <a:t>12/06/2017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9C4C-562B-493C-9754-2FAF5BED0A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FB122-6E3D-4CE5-A087-7C943A085BE7}" type="datetimeFigureOut">
              <a:rPr lang="pt-BR" smtClean="0"/>
              <a:pPr/>
              <a:t>12/06/2017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9C4C-562B-493C-9754-2FAF5BED0A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58FB122-6E3D-4CE5-A087-7C943A085BE7}" type="datetimeFigureOut">
              <a:rPr lang="pt-BR" smtClean="0"/>
              <a:pPr/>
              <a:t>12/06/2017</a:t>
            </a:fld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B969C4C-562B-493C-9754-2FAF5BED0AC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58FB122-6E3D-4CE5-A087-7C943A085BE7}" type="datetimeFigureOut">
              <a:rPr lang="pt-BR" smtClean="0"/>
              <a:pPr/>
              <a:t>12/06/2017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ector reto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ector reto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tângulo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ector reto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B969C4C-562B-493C-9754-2FAF5BED0A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FB122-6E3D-4CE5-A087-7C943A085BE7}" type="datetimeFigureOut">
              <a:rPr lang="pt-BR" smtClean="0"/>
              <a:pPr/>
              <a:t>12/06/2017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9C4C-562B-493C-9754-2FAF5BED0AC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FB122-6E3D-4CE5-A087-7C943A085BE7}" type="datetimeFigureOut">
              <a:rPr lang="pt-BR" smtClean="0"/>
              <a:pPr/>
              <a:t>12/06/2017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9C4C-562B-493C-9754-2FAF5BED0AC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58FB122-6E3D-4CE5-A087-7C943A085BE7}" type="datetimeFigureOut">
              <a:rPr lang="pt-BR" smtClean="0"/>
              <a:pPr/>
              <a:t>12/06/2017</a:t>
            </a:fld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B969C4C-562B-493C-9754-2FAF5BED0AC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FB122-6E3D-4CE5-A087-7C943A085BE7}" type="datetimeFigureOut">
              <a:rPr lang="pt-BR" smtClean="0"/>
              <a:pPr/>
              <a:t>12/06/2017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69C4C-562B-493C-9754-2FAF5BED0A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tângulo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ço Reservado para Conteúd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1" name="Espaço Reservado para Data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58FB122-6E3D-4CE5-A087-7C943A085BE7}" type="datetimeFigureOut">
              <a:rPr lang="pt-BR" smtClean="0"/>
              <a:pPr/>
              <a:t>12/06/2017</a:t>
            </a:fld>
            <a:endParaRPr lang="pt-BR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B969C4C-562B-493C-9754-2FAF5BED0AC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3" name="Espaço Reservado para Rodapé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tângulo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ector reto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ector reto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ço Reservado para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58FB122-6E3D-4CE5-A087-7C943A085BE7}" type="datetimeFigureOut">
              <a:rPr lang="pt-BR" smtClean="0"/>
              <a:pPr/>
              <a:t>12/06/2017</a:t>
            </a:fld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B969C4C-562B-493C-9754-2FAF5BED0ACC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58FB122-6E3D-4CE5-A087-7C943A085BE7}" type="datetimeFigureOut">
              <a:rPr lang="pt-BR" smtClean="0"/>
              <a:pPr/>
              <a:t>12/06/2017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tângu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B969C4C-562B-493C-9754-2FAF5BED0AC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m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m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mp"/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mp"/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mp"/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g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86000" y="4941168"/>
            <a:ext cx="6172200" cy="1512168"/>
          </a:xfrm>
        </p:spPr>
        <p:txBody>
          <a:bodyPr>
            <a:norm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</a:rPr>
              <a:t>Ana Carolina de Faria Santos e Kelly Ribeiro</a:t>
            </a:r>
          </a:p>
          <a:p>
            <a:pPr algn="ctr"/>
            <a:endParaRPr lang="pt-BR" dirty="0" smtClean="0">
              <a:solidFill>
                <a:schemeClr val="tx1"/>
              </a:solidFill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SER 300 – </a:t>
            </a:r>
            <a:r>
              <a:rPr lang="en-US" sz="1600" dirty="0" err="1" smtClean="0">
                <a:solidFill>
                  <a:schemeClr val="tx1"/>
                </a:solidFill>
              </a:rPr>
              <a:t>Introdução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ao</a:t>
            </a:r>
            <a:r>
              <a:rPr lang="en-US" sz="1600" dirty="0" smtClean="0">
                <a:solidFill>
                  <a:schemeClr val="tx1"/>
                </a:solidFill>
              </a:rPr>
              <a:t> Geoprocessamento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São José dos Campos, 2017</a:t>
            </a:r>
            <a:endParaRPr lang="pt-BR" sz="1600" dirty="0">
              <a:solidFill>
                <a:schemeClr val="tx1"/>
              </a:solidFill>
            </a:endParaRPr>
          </a:p>
        </p:txBody>
      </p:sp>
      <p:pic>
        <p:nvPicPr>
          <p:cNvPr id="4" name="Imagem 3" descr="LogoINP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44016"/>
            <a:ext cx="6696744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979712" y="2060848"/>
            <a:ext cx="6696744" cy="2376264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None/>
              <a:defRPr kumimoji="0"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None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t-BR" sz="2000" cap="small" dirty="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ÍNDICE DE SUSCETIBILIDADE AMBIENTAL A OCORRÊNCIA DE INCÊNDIOS E SUA RELAÇÃO COM A OCUPAÇÃO </a:t>
            </a:r>
            <a:r>
              <a:rPr lang="pt-BR" sz="2000" cap="small" dirty="0" smtClean="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URBANA EM PARTE DA VÁRZEA DO RIO PARAÍBA DO SUL </a:t>
            </a:r>
            <a:endParaRPr lang="pt-BR" sz="2000" cap="small" dirty="0">
              <a:solidFill>
                <a:schemeClr val="tx1"/>
              </a:solidFill>
              <a:latin typeface="+mj-lt"/>
              <a:ea typeface="+mj-ea"/>
              <a:cs typeface="+mj-cs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05409" y="764704"/>
            <a:ext cx="8003232" cy="5205192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dirty="0" smtClean="0">
                <a:sym typeface="Wingdings" pitchFamily="2" charset="2"/>
              </a:rPr>
              <a:t> </a:t>
            </a:r>
            <a:r>
              <a:rPr lang="pt-BR" b="1" dirty="0" smtClean="0"/>
              <a:t>Correlacionando </a:t>
            </a:r>
            <a:r>
              <a:rPr lang="pt-BR" b="1" dirty="0"/>
              <a:t>Luzes Noturnas e População </a:t>
            </a:r>
            <a:endParaRPr lang="pt-BR" baseline="-250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7"/>
          <a:stretch/>
        </p:blipFill>
        <p:spPr bwMode="auto">
          <a:xfrm>
            <a:off x="531532" y="1790914"/>
            <a:ext cx="7568860" cy="402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9"/>
          <a:stretch/>
        </p:blipFill>
        <p:spPr bwMode="auto">
          <a:xfrm>
            <a:off x="474039" y="1700808"/>
            <a:ext cx="7865973" cy="411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6"/>
          <a:stretch/>
        </p:blipFill>
        <p:spPr bwMode="auto">
          <a:xfrm>
            <a:off x="633461" y="1710847"/>
            <a:ext cx="7547128" cy="398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44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22028" y="548680"/>
            <a:ext cx="8003232" cy="5328592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dirty="0" smtClean="0">
                <a:sym typeface="Wingdings" pitchFamily="2" charset="2"/>
              </a:rPr>
              <a:t> </a:t>
            </a:r>
            <a:r>
              <a:rPr lang="pt-BR" b="1" dirty="0" smtClean="0"/>
              <a:t>Correlacionando </a:t>
            </a:r>
            <a:r>
              <a:rPr lang="pt-BR" b="1" dirty="0"/>
              <a:t>Luzes Noturnas e População</a:t>
            </a:r>
            <a:endParaRPr lang="pt-BR" b="1" baseline="-25000" dirty="0" smtClean="0"/>
          </a:p>
          <a:p>
            <a:pPr lvl="1" algn="just">
              <a:buFont typeface="Wingdings" panose="05000000000000000000" pitchFamily="2" charset="2"/>
              <a:buChar char="§"/>
            </a:pPr>
            <a:endParaRPr lang="pt-BR" sz="2400" baseline="-25000" dirty="0"/>
          </a:p>
        </p:txBody>
      </p:sp>
      <p:pic>
        <p:nvPicPr>
          <p:cNvPr id="5" name="Imagem 4" descr="Recorte de Te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30" y="1429069"/>
            <a:ext cx="3341322" cy="4889032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494820" y="2109704"/>
            <a:ext cx="3533564" cy="3495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  <a:buFont typeface="Arial" pitchFamily="34" charset="0"/>
              <a:buChar char="•"/>
            </a:pPr>
            <a:r>
              <a:rPr lang="pt-BR" sz="2400" dirty="0" err="1" smtClean="0"/>
              <a:t>Raster</a:t>
            </a:r>
            <a:r>
              <a:rPr lang="pt-BR" sz="2400" dirty="0" smtClean="0"/>
              <a:t> </a:t>
            </a:r>
            <a:r>
              <a:rPr lang="pt-BR" sz="2400" dirty="0" err="1" smtClean="0"/>
              <a:t>to</a:t>
            </a:r>
            <a:r>
              <a:rPr lang="pt-BR" sz="2400" dirty="0" smtClean="0"/>
              <a:t> Vector</a:t>
            </a:r>
          </a:p>
          <a:p>
            <a:pPr algn="ctr">
              <a:spcAft>
                <a:spcPts val="500"/>
              </a:spcAft>
              <a:buFont typeface="Arial" pitchFamily="34" charset="0"/>
              <a:buChar char="•"/>
            </a:pPr>
            <a:endParaRPr lang="pt-BR" sz="2400" dirty="0" smtClean="0"/>
          </a:p>
          <a:p>
            <a:pPr marL="342900" indent="-342900" algn="ctr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pt-BR" sz="2400" dirty="0" smtClean="0"/>
              <a:t>Mínimo</a:t>
            </a:r>
          </a:p>
          <a:p>
            <a:pPr marL="342900" indent="-342900" algn="ctr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pt-BR" sz="2400" dirty="0" smtClean="0"/>
              <a:t>Máximo</a:t>
            </a:r>
          </a:p>
          <a:p>
            <a:pPr marL="342900" indent="-342900" algn="ctr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pt-BR" sz="2400" dirty="0" smtClean="0"/>
              <a:t>Média</a:t>
            </a:r>
          </a:p>
          <a:p>
            <a:pPr marL="342900" indent="-342900" algn="ctr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pt-BR" sz="2400" dirty="0" smtClean="0"/>
              <a:t>Soma de Valores</a:t>
            </a:r>
          </a:p>
          <a:p>
            <a:pPr marL="342900" indent="-342900" algn="ctr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pt-BR" sz="2400" dirty="0" smtClean="0"/>
              <a:t>Variância</a:t>
            </a:r>
          </a:p>
          <a:p>
            <a:pPr algn="ctr">
              <a:spcAft>
                <a:spcPts val="500"/>
              </a:spcAft>
              <a:buFont typeface="Arial" pitchFamily="34" charset="0"/>
              <a:buChar char="•"/>
            </a:pPr>
            <a:endParaRPr lang="pt-BR" sz="24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6"/>
          <a:stretch/>
        </p:blipFill>
        <p:spPr bwMode="auto">
          <a:xfrm>
            <a:off x="179512" y="1396483"/>
            <a:ext cx="8488265" cy="492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39552" y="2181712"/>
            <a:ext cx="2448272" cy="31357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de seta reta 9"/>
          <p:cNvCxnSpPr>
            <a:stCxn id="8" idx="3"/>
          </p:cNvCxnSpPr>
          <p:nvPr/>
        </p:nvCxnSpPr>
        <p:spPr>
          <a:xfrm flipV="1">
            <a:off x="2987824" y="3373285"/>
            <a:ext cx="864096" cy="37632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Imagem 11" descr="Recorte de Tela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6" b="8352"/>
          <a:stretch/>
        </p:blipFill>
        <p:spPr>
          <a:xfrm>
            <a:off x="3946818" y="1357061"/>
            <a:ext cx="487365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74740" y="764704"/>
            <a:ext cx="8003232" cy="5328592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dirty="0" smtClean="0">
                <a:sym typeface="Wingdings" pitchFamily="2" charset="2"/>
              </a:rPr>
              <a:t> </a:t>
            </a:r>
            <a:r>
              <a:rPr lang="pt-BR" b="1" dirty="0" smtClean="0"/>
              <a:t>Correlacionando </a:t>
            </a:r>
            <a:r>
              <a:rPr lang="pt-BR" b="1" dirty="0"/>
              <a:t>Luzes Noturnas e População</a:t>
            </a:r>
            <a:endParaRPr lang="pt-BR" b="1" baseline="-25000" dirty="0" smtClean="0"/>
          </a:p>
          <a:p>
            <a:pPr lvl="1" algn="just">
              <a:buFont typeface="Wingdings" panose="05000000000000000000" pitchFamily="2" charset="2"/>
              <a:buChar char="§"/>
            </a:pPr>
            <a:endParaRPr lang="pt-BR" baseline="-25000" dirty="0"/>
          </a:p>
          <a:p>
            <a:pPr lvl="1" algn="just">
              <a:buFont typeface="Wingdings" panose="05000000000000000000" pitchFamily="2" charset="2"/>
              <a:buChar char="§"/>
            </a:pPr>
            <a:endParaRPr lang="pt-BR" baseline="-25000" dirty="0"/>
          </a:p>
        </p:txBody>
      </p:sp>
      <p:pic>
        <p:nvPicPr>
          <p:cNvPr id="4" name="Imagem 3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60" y="1556792"/>
            <a:ext cx="4032448" cy="4759905"/>
          </a:xfrm>
          <a:prstGeom prst="rect">
            <a:avLst/>
          </a:prstGeom>
        </p:spPr>
      </p:pic>
      <p:pic>
        <p:nvPicPr>
          <p:cNvPr id="5" name="Imagem 4" descr="Recorte de Te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340" y="1412776"/>
            <a:ext cx="5976664" cy="488845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4" y="1674300"/>
            <a:ext cx="8640960" cy="458952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349180" y="4797152"/>
            <a:ext cx="1440160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" name="Conector de seta reta 12"/>
          <p:cNvCxnSpPr/>
          <p:nvPr/>
        </p:nvCxnSpPr>
        <p:spPr>
          <a:xfrm flipV="1">
            <a:off x="2789340" y="4941168"/>
            <a:ext cx="576064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 descr="Recorte de Te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807" y="1988840"/>
            <a:ext cx="5292144" cy="3068299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3475806" y="1974047"/>
            <a:ext cx="5290197" cy="30830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491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67544" y="980728"/>
            <a:ext cx="8003232" cy="5328592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dirty="0" smtClean="0">
                <a:sym typeface="Wingdings" pitchFamily="2" charset="2"/>
              </a:rPr>
              <a:t> </a:t>
            </a:r>
            <a:r>
              <a:rPr lang="pt-BR" b="1" dirty="0" smtClean="0"/>
              <a:t>Correlacionando </a:t>
            </a:r>
            <a:r>
              <a:rPr lang="pt-BR" b="1" dirty="0"/>
              <a:t>Luzes Noturnas e </a:t>
            </a:r>
            <a:r>
              <a:rPr lang="pt-BR" b="1" dirty="0" smtClean="0"/>
              <a:t>População</a:t>
            </a:r>
            <a:endParaRPr lang="pt-BR" b="1" baseline="-25000" dirty="0" smtClean="0"/>
          </a:p>
          <a:p>
            <a:pPr algn="just">
              <a:buFont typeface="Wingdings" panose="05000000000000000000" pitchFamily="2" charset="2"/>
              <a:buChar char="Ø"/>
            </a:pPr>
            <a:endParaRPr lang="pt-BR" b="1" baseline="-250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dirty="0" smtClean="0"/>
              <a:t>Mesmo método em ambos os anos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pt-BR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dirty="0" smtClean="0"/>
              <a:t>Observações para o ano 2000: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pt-BR" dirty="0" smtClean="0"/>
              <a:t>União das Malhas dos Setores Censitários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pt-BR" dirty="0" smtClean="0"/>
              <a:t>Canas</a:t>
            </a:r>
            <a:r>
              <a:rPr lang="pt-BR" dirty="0" smtClean="0"/>
              <a:t>, Potim e Roseira – sem malha dos setores</a:t>
            </a:r>
          </a:p>
          <a:p>
            <a:pPr lvl="1" algn="just">
              <a:buFont typeface="Wingdings" panose="05000000000000000000" pitchFamily="2" charset="2"/>
              <a:buChar char="§"/>
            </a:pPr>
            <a:endParaRPr lang="pt-BR" dirty="0" smtClean="0"/>
          </a:p>
          <a:p>
            <a:pPr lvl="1" algn="just">
              <a:buFont typeface="Wingdings" panose="05000000000000000000" pitchFamily="2" charset="2"/>
              <a:buChar char="§"/>
            </a:pPr>
            <a:endParaRPr lang="pt-BR" baseline="-25000" dirty="0"/>
          </a:p>
          <a:p>
            <a:pPr lvl="1" algn="just">
              <a:buFont typeface="Wingdings" panose="05000000000000000000" pitchFamily="2" charset="2"/>
              <a:buChar char="§"/>
            </a:pPr>
            <a:endParaRPr lang="pt-BR" baseline="-25000" dirty="0"/>
          </a:p>
        </p:txBody>
      </p:sp>
    </p:spTree>
    <p:extLst>
      <p:ext uri="{BB962C8B-B14F-4D97-AF65-F5344CB8AC3E}">
        <p14:creationId xmlns:p14="http://schemas.microsoft.com/office/powerpoint/2010/main" val="327267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2" t="21654" r="16749" b="10622"/>
          <a:stretch/>
        </p:blipFill>
        <p:spPr bwMode="auto">
          <a:xfrm>
            <a:off x="2987824" y="2708920"/>
            <a:ext cx="5688632" cy="4025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9" t="30091" r="26230" b="20919"/>
          <a:stretch/>
        </p:blipFill>
        <p:spPr bwMode="auto">
          <a:xfrm>
            <a:off x="4388290" y="1613119"/>
            <a:ext cx="1584176" cy="145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ctor de seta reta 6"/>
          <p:cNvCxnSpPr/>
          <p:nvPr/>
        </p:nvCxnSpPr>
        <p:spPr>
          <a:xfrm flipV="1">
            <a:off x="4965333" y="3131411"/>
            <a:ext cx="430091" cy="180975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1"/>
          <p:cNvGrpSpPr/>
          <p:nvPr/>
        </p:nvGrpSpPr>
        <p:grpSpPr>
          <a:xfrm>
            <a:off x="728871" y="1697032"/>
            <a:ext cx="3396945" cy="2023775"/>
            <a:chOff x="1103047" y="1342509"/>
            <a:chExt cx="3396945" cy="2023775"/>
          </a:xfrm>
        </p:grpSpPr>
        <p:sp>
          <p:nvSpPr>
            <p:cNvPr id="6" name="CaixaDeTexto 5"/>
            <p:cNvSpPr txBox="1"/>
            <p:nvPr/>
          </p:nvSpPr>
          <p:spPr>
            <a:xfrm>
              <a:off x="1333597" y="1342509"/>
              <a:ext cx="316639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dirty="0" smtClean="0"/>
                <a:t>Escala espacial</a:t>
              </a:r>
            </a:p>
            <a:p>
              <a:endParaRPr lang="pt-BR" dirty="0"/>
            </a:p>
          </p:txBody>
        </p:sp>
        <p:cxnSp>
          <p:nvCxnSpPr>
            <p:cNvPr id="9" name="Conector de seta reta 8"/>
            <p:cNvCxnSpPr/>
            <p:nvPr/>
          </p:nvCxnSpPr>
          <p:spPr>
            <a:xfrm flipH="1">
              <a:off x="3059832" y="2420888"/>
              <a:ext cx="1367174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39" t="49826" r="32396" b="40112"/>
            <a:stretch/>
          </p:blipFill>
          <p:spPr bwMode="auto">
            <a:xfrm>
              <a:off x="1703582" y="1844824"/>
              <a:ext cx="1042468" cy="956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Conector de seta reta 10"/>
            <p:cNvCxnSpPr/>
            <p:nvPr/>
          </p:nvCxnSpPr>
          <p:spPr>
            <a:xfrm>
              <a:off x="1703582" y="3011136"/>
              <a:ext cx="104246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de seta reta 11"/>
            <p:cNvCxnSpPr/>
            <p:nvPr/>
          </p:nvCxnSpPr>
          <p:spPr>
            <a:xfrm>
              <a:off x="1487558" y="1886763"/>
              <a:ext cx="0" cy="91440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ixaDeTexto 12"/>
            <p:cNvSpPr txBox="1"/>
            <p:nvPr/>
          </p:nvSpPr>
          <p:spPr>
            <a:xfrm rot="5400000">
              <a:off x="811737" y="2336310"/>
              <a:ext cx="9519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1km</a:t>
              </a:r>
              <a:endParaRPr lang="pt-BR" b="1" dirty="0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1866866" y="2996952"/>
              <a:ext cx="11209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/>
                <a:t>1km</a:t>
              </a:r>
              <a:endParaRPr lang="pt-BR" b="1" dirty="0"/>
            </a:p>
          </p:txBody>
        </p:sp>
      </p:grpSp>
      <p:sp>
        <p:nvSpPr>
          <p:cNvPr id="17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581795" y="332656"/>
            <a:ext cx="8003232" cy="517935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b="1" dirty="0">
                <a:sym typeface="Wingdings" pitchFamily="2" charset="2"/>
              </a:rPr>
              <a:t>Índice de suscetibilidade ambiental a ocorrência de incêndios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1" b="21121"/>
          <a:stretch/>
        </p:blipFill>
        <p:spPr bwMode="auto">
          <a:xfrm>
            <a:off x="899592" y="404371"/>
            <a:ext cx="6840759" cy="55391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931177"/>
            <a:ext cx="3421857" cy="242152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99" y="931177"/>
            <a:ext cx="3421857" cy="2421528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7776" y="2132567"/>
            <a:ext cx="2050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Média da chuva acumulada dos meses mais secos</a:t>
            </a:r>
            <a:endParaRPr lang="pt-BR" sz="1600" b="1" dirty="0"/>
          </a:p>
        </p:txBody>
      </p:sp>
      <p:sp>
        <p:nvSpPr>
          <p:cNvPr id="11" name="Retângulo 10"/>
          <p:cNvSpPr/>
          <p:nvPr/>
        </p:nvSpPr>
        <p:spPr>
          <a:xfrm>
            <a:off x="179512" y="6537219"/>
            <a:ext cx="87337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 err="1" smtClean="0"/>
              <a:t>Marengo</a:t>
            </a:r>
            <a:r>
              <a:rPr lang="pt-BR" sz="1000" dirty="0" smtClean="0"/>
              <a:t>, J.A  e Muniz, L.A  Tendências Hidrológicas do Rio Paraíba do Sul.  Revista Brasileira de Meteorologia, v.20, n.2, 215-226, 2005</a:t>
            </a:r>
            <a:endParaRPr lang="pt-BR" sz="1000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239" y="3828267"/>
            <a:ext cx="3404217" cy="2409045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-108520" y="4387561"/>
            <a:ext cx="2266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Somatória do numero de dias sem chuvas 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920" y="3811497"/>
            <a:ext cx="3390726" cy="2399497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3059832" y="292586"/>
            <a:ext cx="1583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2000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6251432" y="292586"/>
            <a:ext cx="1583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/>
              <a:t>2010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0336" y="0"/>
            <a:ext cx="2160240" cy="1246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500" dirty="0"/>
              <a:t>Meses mais secos:  MAIO, </a:t>
            </a:r>
            <a:endParaRPr lang="pt-BR" sz="1500" dirty="0" smtClean="0"/>
          </a:p>
          <a:p>
            <a:pPr algn="ctr"/>
            <a:r>
              <a:rPr lang="pt-BR" sz="1500" dirty="0" smtClean="0"/>
              <a:t>JUNHO</a:t>
            </a:r>
            <a:r>
              <a:rPr lang="pt-BR" sz="1500" dirty="0"/>
              <a:t>, </a:t>
            </a:r>
            <a:endParaRPr lang="pt-BR" sz="1500" dirty="0" smtClean="0"/>
          </a:p>
          <a:p>
            <a:pPr algn="ctr"/>
            <a:r>
              <a:rPr lang="pt-BR" sz="1500" dirty="0" smtClean="0"/>
              <a:t>JULHO</a:t>
            </a:r>
            <a:r>
              <a:rPr lang="pt-BR" sz="1500" dirty="0"/>
              <a:t>, </a:t>
            </a:r>
            <a:endParaRPr lang="pt-BR" sz="1500" dirty="0" smtClean="0"/>
          </a:p>
          <a:p>
            <a:pPr algn="ctr"/>
            <a:r>
              <a:rPr lang="pt-BR" sz="1500" dirty="0" smtClean="0"/>
              <a:t>AGOSTO</a:t>
            </a:r>
            <a:endParaRPr lang="pt-BR" sz="1500" dirty="0"/>
          </a:p>
        </p:txBody>
      </p:sp>
    </p:spTree>
    <p:extLst>
      <p:ext uri="{BB962C8B-B14F-4D97-AF65-F5344CB8AC3E}">
        <p14:creationId xmlns:p14="http://schemas.microsoft.com/office/powerpoint/2010/main" val="157706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54" y="188640"/>
            <a:ext cx="3200373" cy="226479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861" y="188640"/>
            <a:ext cx="3200373" cy="226479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2"/>
          <a:stretch/>
        </p:blipFill>
        <p:spPr>
          <a:xfrm>
            <a:off x="5553622" y="2420888"/>
            <a:ext cx="3266850" cy="220728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2"/>
          <a:stretch/>
        </p:blipFill>
        <p:spPr>
          <a:xfrm>
            <a:off x="2307277" y="2406990"/>
            <a:ext cx="3266850" cy="220984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2"/>
          <a:stretch/>
        </p:blipFill>
        <p:spPr>
          <a:xfrm>
            <a:off x="2341312" y="4625406"/>
            <a:ext cx="3265256" cy="218797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/>
          <a:stretch/>
        </p:blipFill>
        <p:spPr>
          <a:xfrm>
            <a:off x="5553622" y="4625406"/>
            <a:ext cx="3233612" cy="218796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57051" y="859370"/>
            <a:ext cx="2050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Média da temperatura do ar nos meses mais secos</a:t>
            </a:r>
            <a:endParaRPr lang="pt-BR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30424" y="2911749"/>
            <a:ext cx="180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Média da Umidade relativa do ar nos meses mais secos</a:t>
            </a:r>
            <a:endParaRPr lang="pt-BR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283995" y="5319679"/>
            <a:ext cx="1911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Média da Umidade do solo nos meses mais secos </a:t>
            </a:r>
            <a:endParaRPr lang="pt-BR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203848" y="34664"/>
            <a:ext cx="1583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2000</a:t>
            </a:r>
          </a:p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6395448" y="-546"/>
            <a:ext cx="1583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2010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681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57050" y="780121"/>
            <a:ext cx="229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Distancia  a rodovias</a:t>
            </a:r>
            <a:endParaRPr lang="pt-BR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10" y="3086789"/>
            <a:ext cx="4139952" cy="292969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98" y="3086789"/>
            <a:ext cx="4139952" cy="292969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8640"/>
            <a:ext cx="4139952" cy="2929698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683569" y="6118259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Distancia  ao Rio Paraíba do Sul </a:t>
            </a:r>
            <a:endParaRPr lang="pt-BR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895528" y="613303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Distancia  a centros urbanos 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1225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0"/>
          <a:stretch/>
        </p:blipFill>
        <p:spPr>
          <a:xfrm>
            <a:off x="3528392" y="237197"/>
            <a:ext cx="4572000" cy="304778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4"/>
          <a:stretch/>
        </p:blipFill>
        <p:spPr>
          <a:xfrm>
            <a:off x="3528392" y="3335459"/>
            <a:ext cx="4572000" cy="3047663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83801" y="1124744"/>
            <a:ext cx="26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Percentual de classes de uso e cobertura  do solo</a:t>
            </a:r>
          </a:p>
          <a:p>
            <a:pPr algn="ctr"/>
            <a:r>
              <a:rPr lang="pt-BR" b="1" dirty="0" smtClean="0"/>
              <a:t>2000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647056" y="3992324"/>
            <a:ext cx="26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Percentual de classes de uso e cobertura  do solo</a:t>
            </a:r>
          </a:p>
          <a:p>
            <a:pPr algn="ctr"/>
            <a:r>
              <a:rPr lang="pt-BR" b="1" dirty="0" smtClean="0"/>
              <a:t>2010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25474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 txBox="1">
            <a:spLocks/>
          </p:cNvSpPr>
          <p:nvPr/>
        </p:nvSpPr>
        <p:spPr>
          <a:xfrm>
            <a:off x="457200" y="418654"/>
            <a:ext cx="8075240" cy="63408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INTRODUÇÃO</a:t>
            </a:r>
            <a:endParaRPr kumimoji="0" lang="pt-BR" sz="3200" b="1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Resultado de imagem para varzea do rio parai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5"/>
            <a:ext cx="4243300" cy="285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turfeira varzea do rio parai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613" y="1695915"/>
            <a:ext cx="4115843" cy="230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11560" y="4658360"/>
            <a:ext cx="77345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pt-BR" sz="2400" dirty="0"/>
              <a:t>Planície </a:t>
            </a:r>
            <a:r>
              <a:rPr lang="pt-BR" sz="2400" dirty="0" err="1"/>
              <a:t>Aluvionar</a:t>
            </a:r>
            <a:r>
              <a:rPr lang="pt-BR" sz="2400" dirty="0"/>
              <a:t> de grandes </a:t>
            </a:r>
            <a:r>
              <a:rPr lang="pt-BR" sz="2400" dirty="0" smtClean="0"/>
              <a:t>Rios - Áreas Inundáveis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endParaRPr lang="pt-BR" sz="2400" dirty="0" smtClean="0"/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pt-BR" sz="2400" dirty="0"/>
              <a:t>Resilientes porém </a:t>
            </a:r>
            <a:r>
              <a:rPr lang="pt-BR" sz="2400" dirty="0" smtClean="0"/>
              <a:t>vulneráveis</a:t>
            </a:r>
            <a:endParaRPr lang="pt-BR" sz="2400" dirty="0"/>
          </a:p>
          <a:p>
            <a:pPr algn="ctr"/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14013" y="404664"/>
            <a:ext cx="4402832" cy="5248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500" dirty="0" smtClean="0"/>
              <a:t>Normalização dos dados </a:t>
            </a:r>
            <a:r>
              <a:rPr lang="pt-BR" sz="2800" dirty="0" smtClean="0"/>
              <a:t> </a:t>
            </a:r>
            <a:endParaRPr lang="pt-BR" sz="28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38498"/>
            <a:ext cx="33528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28807"/>
            <a:ext cx="4104456" cy="529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8972" y="4869160"/>
            <a:ext cx="4601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Objetivo de uniformização dos dados  que </a:t>
            </a:r>
          </a:p>
          <a:p>
            <a:pPr algn="ctr"/>
            <a:r>
              <a:rPr lang="pt-BR" dirty="0" smtClean="0"/>
              <a:t>apresentam diferentes escalas e parâmetros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765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504" y="6567155"/>
            <a:ext cx="39950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/>
              <a:t>www.dpi.inpe.br/cursos/ser301/SlidesAulas/aula_Regressao_Teorica.ppt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8" t="31250" r="15908" b="16595"/>
          <a:stretch/>
        </p:blipFill>
        <p:spPr bwMode="auto">
          <a:xfrm>
            <a:off x="251520" y="121584"/>
            <a:ext cx="4006695" cy="234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04120"/>
            <a:ext cx="7249390" cy="397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4524287" y="292184"/>
            <a:ext cx="395315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 smtClean="0"/>
              <a:t>Mensurar a relação entre uma variável </a:t>
            </a:r>
            <a:r>
              <a:rPr lang="pt-BR" sz="2000" dirty="0"/>
              <a:t> </a:t>
            </a:r>
            <a:r>
              <a:rPr lang="pt-BR" sz="2000" dirty="0" smtClean="0"/>
              <a:t>dependente (Y ) e um conjunto de variáveis explicativas independentes </a:t>
            </a:r>
            <a:br>
              <a:rPr lang="pt-BR" sz="2000" dirty="0" smtClean="0"/>
            </a:br>
            <a:r>
              <a:rPr lang="pt-BR" sz="2000" dirty="0" smtClean="0"/>
              <a:t>( X, ,...)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86342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 t="8190" r="51333" b="9638"/>
          <a:stretch/>
        </p:blipFill>
        <p:spPr bwMode="auto">
          <a:xfrm>
            <a:off x="4658231" y="980728"/>
            <a:ext cx="4234249" cy="42484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" t="8190" r="50927" b="9268"/>
          <a:stretch/>
        </p:blipFill>
        <p:spPr bwMode="auto">
          <a:xfrm>
            <a:off x="265743" y="980728"/>
            <a:ext cx="4248472" cy="42484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1345863" y="2420888"/>
            <a:ext cx="5184576" cy="3096344"/>
            <a:chOff x="1403648" y="2852936"/>
            <a:chExt cx="5184576" cy="3096344"/>
          </a:xfrm>
        </p:grpSpPr>
        <p:grpSp>
          <p:nvGrpSpPr>
            <p:cNvPr id="12" name="Grupo 11"/>
            <p:cNvGrpSpPr/>
            <p:nvPr/>
          </p:nvGrpSpPr>
          <p:grpSpPr>
            <a:xfrm>
              <a:off x="1403648" y="2852936"/>
              <a:ext cx="1584176" cy="3096344"/>
              <a:chOff x="1403648" y="2852936"/>
              <a:chExt cx="1584176" cy="3096344"/>
            </a:xfrm>
          </p:grpSpPr>
          <p:sp>
            <p:nvSpPr>
              <p:cNvPr id="3" name="Retângulo 2"/>
              <p:cNvSpPr/>
              <p:nvPr/>
            </p:nvSpPr>
            <p:spPr>
              <a:xfrm>
                <a:off x="1403648" y="2852936"/>
                <a:ext cx="792088" cy="158417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5" name="Conector angulado 4"/>
              <p:cNvCxnSpPr/>
              <p:nvPr/>
            </p:nvCxnSpPr>
            <p:spPr>
              <a:xfrm>
                <a:off x="1403648" y="4437112"/>
                <a:ext cx="1584176" cy="1512168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tângulo 5"/>
            <p:cNvSpPr/>
            <p:nvPr/>
          </p:nvSpPr>
          <p:spPr>
            <a:xfrm>
              <a:off x="5796136" y="2852936"/>
              <a:ext cx="792088" cy="158417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6" name="Retângulo 15"/>
          <p:cNvSpPr/>
          <p:nvPr/>
        </p:nvSpPr>
        <p:spPr>
          <a:xfrm>
            <a:off x="3131839" y="5354182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Y = X</a:t>
            </a:r>
            <a:r>
              <a:rPr lang="el-GR" dirty="0" smtClean="0">
                <a:solidFill>
                  <a:srgbClr val="FF0000"/>
                </a:solidFill>
              </a:rPr>
              <a:t>β </a:t>
            </a:r>
            <a:r>
              <a:rPr lang="el-GR" dirty="0" smtClean="0"/>
              <a:t>+ε</a:t>
            </a:r>
            <a:r>
              <a:rPr lang="pt-BR" dirty="0" smtClean="0"/>
              <a:t> (padronizado)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1345863" y="5805264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Contribuições relativas das variáveis para a predição</a:t>
            </a:r>
          </a:p>
        </p:txBody>
      </p:sp>
    </p:spTree>
    <p:extLst>
      <p:ext uri="{BB962C8B-B14F-4D97-AF65-F5344CB8AC3E}">
        <p14:creationId xmlns:p14="http://schemas.microsoft.com/office/powerpoint/2010/main" val="280245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73016"/>
            <a:ext cx="4608512" cy="296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62486"/>
            <a:ext cx="3960440" cy="277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596195"/>
              </p:ext>
            </p:extLst>
          </p:nvPr>
        </p:nvGraphicFramePr>
        <p:xfrm>
          <a:off x="5652120" y="1751727"/>
          <a:ext cx="3023319" cy="5778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23319"/>
              </a:tblGrid>
              <a:tr h="57786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700" u="none" strike="noStrike" dirty="0">
                          <a:effectLst/>
                        </a:rPr>
                        <a:t>("</a:t>
                      </a:r>
                      <a:r>
                        <a:rPr lang="pt-BR" sz="1700" u="none" strike="noStrike" dirty="0" err="1">
                          <a:effectLst/>
                        </a:rPr>
                        <a:t>n_dist_par</a:t>
                      </a:r>
                      <a:r>
                        <a:rPr lang="pt-BR" sz="1700" u="none" strike="noStrike" dirty="0">
                          <a:effectLst/>
                        </a:rPr>
                        <a:t>"*0.10)+("n_dias_00"*0.17)+...</a:t>
                      </a:r>
                      <a:endParaRPr lang="pt-BR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249630"/>
              </p:ext>
            </p:extLst>
          </p:nvPr>
        </p:nvGraphicFramePr>
        <p:xfrm>
          <a:off x="4913278" y="700484"/>
          <a:ext cx="609600" cy="2552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/>
              </a:tblGrid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Peso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0.02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0.03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 dirty="0">
                          <a:effectLst/>
                        </a:rPr>
                        <a:t>0.03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0.04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 dirty="0">
                          <a:effectLst/>
                        </a:rPr>
                        <a:t>0.04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0.05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0.06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0.10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0.10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0.17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0.17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 dirty="0">
                          <a:effectLst/>
                        </a:rPr>
                        <a:t>0.20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8" name="CaixaDeTexto 17"/>
          <p:cNvSpPr txBox="1"/>
          <p:nvPr/>
        </p:nvSpPr>
        <p:spPr>
          <a:xfrm>
            <a:off x="406278" y="331152"/>
            <a:ext cx="32403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1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5040052" y="109041"/>
            <a:ext cx="32403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2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7380312" y="1196752"/>
            <a:ext cx="32403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3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72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457200" y="562670"/>
            <a:ext cx="8075240" cy="63408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RESULTADOS E DISCUSSÃO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cap="small" dirty="0" smtClean="0">
                <a:latin typeface="+mj-lt"/>
                <a:ea typeface="+mj-ea"/>
                <a:cs typeface="+mj-cs"/>
              </a:rPr>
              <a:t>Ano 2000</a:t>
            </a:r>
            <a:endParaRPr kumimoji="0" lang="pt-BR" sz="3200" b="1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457200" y="1268760"/>
            <a:ext cx="8003232" cy="520519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pt-BR" dirty="0" smtClean="0">
                <a:sym typeface="Wingdings" pitchFamily="2" charset="2"/>
              </a:rPr>
              <a:t> </a:t>
            </a:r>
            <a:r>
              <a:rPr lang="pt-BR" b="1" dirty="0" smtClean="0"/>
              <a:t>Luzes </a:t>
            </a:r>
            <a:r>
              <a:rPr lang="pt-BR" b="1" dirty="0"/>
              <a:t>Noturnas e </a:t>
            </a:r>
            <a:r>
              <a:rPr lang="pt-BR" b="1" dirty="0" smtClean="0"/>
              <a:t>População</a:t>
            </a:r>
            <a:endParaRPr lang="pt-BR" baseline="-25000" dirty="0" smtClean="0"/>
          </a:p>
        </p:txBody>
      </p:sp>
      <p:pic>
        <p:nvPicPr>
          <p:cNvPr id="3" name="Imagem 2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38786"/>
            <a:ext cx="8419586" cy="4128638"/>
          </a:xfrm>
          <a:prstGeom prst="rect">
            <a:avLst/>
          </a:prstGeom>
        </p:spPr>
      </p:pic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38760"/>
            <a:ext cx="8244738" cy="4822760"/>
          </a:xfrm>
          <a:prstGeom prst="rect">
            <a:avLst/>
          </a:prstGeom>
        </p:spPr>
      </p:pic>
      <p:pic>
        <p:nvPicPr>
          <p:cNvPr id="7" name="Imagem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4208"/>
            <a:ext cx="8213906" cy="4773144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1043608" y="4653136"/>
            <a:ext cx="216024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7020272" y="5445223"/>
            <a:ext cx="864096" cy="5760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295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457200" y="562670"/>
            <a:ext cx="8075240" cy="63408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1200" cap="small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cap="small" dirty="0" smtClean="0">
                <a:latin typeface="+mj-lt"/>
                <a:ea typeface="+mj-ea"/>
                <a:cs typeface="+mj-cs"/>
              </a:rPr>
              <a:t>Ano 2010</a:t>
            </a:r>
            <a:endParaRPr kumimoji="0" lang="pt-BR" sz="3200" b="1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457200" y="1268760"/>
            <a:ext cx="8003232" cy="520519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pt-BR" dirty="0" smtClean="0">
                <a:sym typeface="Wingdings" pitchFamily="2" charset="2"/>
              </a:rPr>
              <a:t> </a:t>
            </a:r>
            <a:r>
              <a:rPr lang="pt-BR" b="1" dirty="0" smtClean="0"/>
              <a:t>Luzes </a:t>
            </a:r>
            <a:r>
              <a:rPr lang="pt-BR" b="1" dirty="0"/>
              <a:t>Noturnas e </a:t>
            </a:r>
            <a:r>
              <a:rPr lang="pt-BR" b="1" dirty="0" smtClean="0"/>
              <a:t>População</a:t>
            </a:r>
            <a:endParaRPr lang="pt-BR" baseline="-25000" dirty="0" smtClean="0"/>
          </a:p>
        </p:txBody>
      </p:sp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1937"/>
            <a:ext cx="8379224" cy="4109351"/>
          </a:xfrm>
          <a:prstGeom prst="rect">
            <a:avLst/>
          </a:prstGeom>
        </p:spPr>
      </p:pic>
      <p:pic>
        <p:nvPicPr>
          <p:cNvPr id="3" name="Imagem 2" descr="Recorte de Te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83633"/>
            <a:ext cx="8544796" cy="4181671"/>
          </a:xfrm>
          <a:prstGeom prst="rect">
            <a:avLst/>
          </a:prstGeom>
        </p:spPr>
      </p:pic>
      <p:pic>
        <p:nvPicPr>
          <p:cNvPr id="4" name="Imagem 3" descr="Recorte de Te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91" y="1998208"/>
            <a:ext cx="8358421" cy="4167096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827584" y="3966612"/>
            <a:ext cx="216024" cy="1622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6660232" y="5085183"/>
            <a:ext cx="1224136" cy="5040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35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6547378" cy="3600400"/>
          </a:xfrm>
          <a:prstGeom prst="rect">
            <a:avLst/>
          </a:prstGeom>
        </p:spPr>
      </p:pic>
      <p:pic>
        <p:nvPicPr>
          <p:cNvPr id="3" name="Imagem 2" descr="Recorte de Te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573016"/>
            <a:ext cx="6579400" cy="328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8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ecorte de Tel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7" r="10158"/>
          <a:stretch/>
        </p:blipFill>
        <p:spPr>
          <a:xfrm>
            <a:off x="467544" y="1340768"/>
            <a:ext cx="7992888" cy="530591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71157" y="988999"/>
            <a:ext cx="3400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Luz Máxima - 2000</a:t>
            </a:r>
            <a:endParaRPr lang="pt-BR" sz="28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1043608" y="404224"/>
            <a:ext cx="3397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População - 2000</a:t>
            </a:r>
            <a:endParaRPr lang="pt-BR" sz="3200" dirty="0"/>
          </a:p>
        </p:txBody>
      </p:sp>
      <p:pic>
        <p:nvPicPr>
          <p:cNvPr id="7" name="Imagem 6" descr="Recorte de Tel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/>
          <a:stretch/>
        </p:blipFill>
        <p:spPr>
          <a:xfrm>
            <a:off x="971600" y="1254031"/>
            <a:ext cx="7200800" cy="5415329"/>
          </a:xfrm>
          <a:prstGeom prst="rect">
            <a:avLst/>
          </a:prstGeom>
        </p:spPr>
      </p:pic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14559"/>
            <a:ext cx="7056784" cy="513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1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78" y="1272956"/>
            <a:ext cx="7297737" cy="546841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071157" y="988999"/>
            <a:ext cx="3400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Luz Máxima - 2010</a:t>
            </a:r>
            <a:endParaRPr lang="pt-BR" sz="2800" dirty="0"/>
          </a:p>
        </p:txBody>
      </p:sp>
      <p:pic>
        <p:nvPicPr>
          <p:cNvPr id="4" name="Imagem 3" descr="Recorte de Tel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/>
          <a:stretch/>
        </p:blipFill>
        <p:spPr>
          <a:xfrm>
            <a:off x="1115616" y="1314607"/>
            <a:ext cx="7314348" cy="543757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102908" y="404224"/>
            <a:ext cx="3397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População - 2010</a:t>
            </a:r>
            <a:endParaRPr lang="pt-BR" sz="3200" dirty="0"/>
          </a:p>
        </p:txBody>
      </p:sp>
      <p:pic>
        <p:nvPicPr>
          <p:cNvPr id="6" name="Imagem 5" descr="Recorte de Te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555" y="1250608"/>
            <a:ext cx="6929853" cy="523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1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" t="5603"/>
          <a:stretch/>
        </p:blipFill>
        <p:spPr>
          <a:xfrm>
            <a:off x="3779912" y="188640"/>
            <a:ext cx="4628390" cy="316515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t="6027"/>
          <a:stretch/>
        </p:blipFill>
        <p:spPr>
          <a:xfrm>
            <a:off x="3779912" y="3381398"/>
            <a:ext cx="4695467" cy="3215954"/>
          </a:xfrm>
          <a:prstGeom prst="rect">
            <a:avLst/>
          </a:prstGeom>
        </p:spPr>
      </p:pic>
      <p:sp>
        <p:nvSpPr>
          <p:cNvPr id="4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67544" y="2204864"/>
            <a:ext cx="2962672" cy="1886087"/>
          </a:xfrm>
        </p:spPr>
        <p:txBody>
          <a:bodyPr>
            <a:no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pt-BR" sz="2500" b="1" dirty="0" smtClean="0">
                <a:sym typeface="Wingdings" pitchFamily="2" charset="2"/>
              </a:rPr>
              <a:t>Índice de suscetibilidade ambiental a ocorrência de incêndios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400846" y="340908"/>
            <a:ext cx="1368152" cy="317041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cap="small" dirty="0" smtClean="0">
                <a:latin typeface="+mj-lt"/>
                <a:ea typeface="+mj-ea"/>
                <a:cs typeface="+mj-cs"/>
              </a:rPr>
              <a:t>2000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2400846" y="6165304"/>
            <a:ext cx="1368152" cy="317041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cap="small" dirty="0" smtClean="0">
                <a:latin typeface="+mj-lt"/>
                <a:ea typeface="+mj-ea"/>
                <a:cs typeface="+mj-cs"/>
              </a:rPr>
              <a:t>2010</a:t>
            </a:r>
          </a:p>
        </p:txBody>
      </p:sp>
    </p:spTree>
    <p:extLst>
      <p:ext uri="{BB962C8B-B14F-4D97-AF65-F5344CB8AC3E}">
        <p14:creationId xmlns:p14="http://schemas.microsoft.com/office/powerpoint/2010/main" val="353741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57200" y="188640"/>
            <a:ext cx="8075240" cy="63408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INTRODUÇÃO</a:t>
            </a:r>
            <a:endParaRPr kumimoji="0" lang="pt-BR" sz="3200" b="1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Resultado de imagem para ciclo da água area urba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581" y="2594569"/>
            <a:ext cx="4104456" cy="307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do de imagem para expansão das areas urbanas sj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41" y="1009971"/>
            <a:ext cx="2315244" cy="137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Resultado de imagem para alteração da dinâmica do rio paraiba do su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41" y="4664933"/>
            <a:ext cx="1423326" cy="106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sultado de imagem para mineração de cava de are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513" y="1563244"/>
            <a:ext cx="1622470" cy="89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Resultado de imagem para floresta eucalipt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482" y="3160224"/>
            <a:ext cx="1510035" cy="114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Resultado de imagem para substituição de florestas por pastagens em são paul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761" y="5141392"/>
            <a:ext cx="1520222" cy="99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reto 10"/>
          <p:cNvCxnSpPr>
            <a:endCxn id="6" idx="3"/>
          </p:cNvCxnSpPr>
          <p:nvPr/>
        </p:nvCxnSpPr>
        <p:spPr>
          <a:xfrm flipV="1">
            <a:off x="2286590" y="1699833"/>
            <a:ext cx="431295" cy="6898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flipH="1" flipV="1">
            <a:off x="1660368" y="3353889"/>
            <a:ext cx="655213" cy="530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 flipH="1" flipV="1">
            <a:off x="1825969" y="5405876"/>
            <a:ext cx="489612" cy="2653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H="1">
            <a:off x="6420038" y="1953092"/>
            <a:ext cx="311897" cy="6385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 flipH="1">
            <a:off x="6416490" y="3404760"/>
            <a:ext cx="479992" cy="3352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 flipH="1" flipV="1">
            <a:off x="6396205" y="5671198"/>
            <a:ext cx="407556" cy="4971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3437965" y="2813291"/>
            <a:ext cx="777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Ciclos Biogeoquímicos</a:t>
            </a:r>
            <a:endParaRPr lang="pt-BR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5670213" y="3353182"/>
            <a:ext cx="777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Química Atmosférica</a:t>
            </a:r>
            <a:endParaRPr lang="pt-BR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8" descr="Resultado de imagem para desmatamento e queimada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05" y="3088216"/>
            <a:ext cx="1629886" cy="103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tângulo 22"/>
          <p:cNvSpPr/>
          <p:nvPr/>
        </p:nvSpPr>
        <p:spPr>
          <a:xfrm>
            <a:off x="402641" y="1009971"/>
            <a:ext cx="2315244" cy="13797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6" name="Conector de seta reta 25"/>
          <p:cNvCxnSpPr/>
          <p:nvPr/>
        </p:nvCxnSpPr>
        <p:spPr>
          <a:xfrm flipH="1" flipV="1">
            <a:off x="2717885" y="2044765"/>
            <a:ext cx="330672" cy="5233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7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" t="4873" r="1"/>
          <a:stretch/>
        </p:blipFill>
        <p:spPr>
          <a:xfrm>
            <a:off x="107504" y="534225"/>
            <a:ext cx="5112568" cy="3492986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" t="3328"/>
          <a:stretch/>
        </p:blipFill>
        <p:spPr>
          <a:xfrm>
            <a:off x="3635896" y="2834635"/>
            <a:ext cx="4896544" cy="3435430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251520" y="4204326"/>
            <a:ext cx="3240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/>
              <a:t> Operador: </a:t>
            </a:r>
            <a:r>
              <a:rPr lang="pt-BR" sz="2400" dirty="0" smtClean="0"/>
              <a:t>Soma ponderada pela área </a:t>
            </a:r>
            <a:endParaRPr lang="pt-BR" sz="24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5076056" y="1362915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u="sng" dirty="0"/>
              <a:t>Densidade</a:t>
            </a:r>
            <a:r>
              <a:rPr lang="pt-BR" sz="2800" b="1" dirty="0"/>
              <a:t> </a:t>
            </a:r>
            <a:r>
              <a:rPr lang="pt-BR" sz="2800" b="1" u="sng" dirty="0" smtClean="0"/>
              <a:t>Demográfica</a:t>
            </a:r>
            <a:r>
              <a:rPr lang="pt-BR" sz="2800" b="1" dirty="0" smtClean="0"/>
              <a:t> 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84533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7194634" y="276999"/>
            <a:ext cx="12961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2000</a:t>
            </a:r>
            <a:endParaRPr lang="pt-BR" sz="3000" b="1" dirty="0"/>
          </a:p>
        </p:txBody>
      </p:sp>
      <p:sp>
        <p:nvSpPr>
          <p:cNvPr id="16" name="Retângulo 15"/>
          <p:cNvSpPr/>
          <p:nvPr/>
        </p:nvSpPr>
        <p:spPr>
          <a:xfrm>
            <a:off x="6948264" y="4653136"/>
            <a:ext cx="1800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u="sng" dirty="0" smtClean="0"/>
              <a:t>Considerando densidade populacional</a:t>
            </a:r>
            <a:r>
              <a:rPr lang="pt-BR" sz="1400" u="sng" dirty="0" smtClean="0"/>
              <a:t> </a:t>
            </a:r>
            <a:endParaRPr lang="pt-BR" sz="1400" u="sng" dirty="0"/>
          </a:p>
        </p:txBody>
      </p:sp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5973"/>
              </p:ext>
            </p:extLst>
          </p:nvPr>
        </p:nvGraphicFramePr>
        <p:xfrm>
          <a:off x="323528" y="452728"/>
          <a:ext cx="1511300" cy="25908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609600"/>
                <a:gridCol w="9017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Contrib</a:t>
                      </a:r>
                      <a:r>
                        <a:rPr lang="pt-BR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relativa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Variável</a:t>
                      </a:r>
                      <a:r>
                        <a:rPr lang="pt-BR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</a:rPr>
                        <a:t>0.09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effectLst/>
                        </a:rPr>
                        <a:t> </a:t>
                      </a:r>
                      <a:r>
                        <a:rPr lang="pt-BR" sz="1000" u="none" strike="noStrike" dirty="0" err="1" smtClean="0">
                          <a:effectLst/>
                        </a:rPr>
                        <a:t>Dist</a:t>
                      </a:r>
                      <a:r>
                        <a:rPr lang="pt-BR" sz="1000" u="none" strike="noStrike" dirty="0" smtClean="0">
                          <a:effectLst/>
                        </a:rPr>
                        <a:t>.</a:t>
                      </a:r>
                      <a:r>
                        <a:rPr lang="pt-BR" sz="1000" u="none" strike="noStrike" baseline="0" dirty="0" smtClean="0">
                          <a:effectLst/>
                        </a:rPr>
                        <a:t> Rodovias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effectLst/>
                        </a:rPr>
                        <a:t>0.04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effectLst/>
                        </a:rPr>
                        <a:t> </a:t>
                      </a:r>
                      <a:r>
                        <a:rPr lang="pt-BR" sz="1000" u="none" strike="noStrike" dirty="0" err="1" smtClean="0">
                          <a:effectLst/>
                        </a:rPr>
                        <a:t>Dist</a:t>
                      </a:r>
                      <a:r>
                        <a:rPr lang="pt-BR" sz="1000" u="none" strike="noStrike" dirty="0" smtClean="0">
                          <a:effectLst/>
                        </a:rPr>
                        <a:t>.</a:t>
                      </a:r>
                      <a:r>
                        <a:rPr lang="pt-BR" sz="1000" u="none" strike="noStrike" baseline="0" dirty="0" smtClean="0">
                          <a:effectLst/>
                        </a:rPr>
                        <a:t> C. urbano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</a:rPr>
                        <a:t>0.02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effectLst/>
                        </a:rPr>
                        <a:t>Média </a:t>
                      </a:r>
                      <a:r>
                        <a:rPr lang="pt-BR" sz="1000" u="none" strike="noStrike" dirty="0" err="1" smtClean="0">
                          <a:effectLst/>
                        </a:rPr>
                        <a:t>Umid</a:t>
                      </a:r>
                      <a:r>
                        <a:rPr lang="pt-BR" sz="1000" u="none" strike="noStrike" dirty="0" smtClean="0">
                          <a:effectLst/>
                        </a:rPr>
                        <a:t>.</a:t>
                      </a:r>
                      <a:r>
                        <a:rPr lang="pt-BR" sz="1000" u="none" strike="noStrike" baseline="0" dirty="0" smtClean="0">
                          <a:effectLst/>
                        </a:rPr>
                        <a:t> ar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effectLst/>
                        </a:rPr>
                        <a:t>0.03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effectLst/>
                        </a:rPr>
                        <a:t> Veg.</a:t>
                      </a:r>
                      <a:r>
                        <a:rPr lang="pt-BR" sz="1000" u="none" strike="noStrike" baseline="0" dirty="0" smtClean="0">
                          <a:effectLst/>
                        </a:rPr>
                        <a:t> Nativa(1)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0.02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effectLst/>
                        </a:rPr>
                        <a:t> </a:t>
                      </a:r>
                      <a:r>
                        <a:rPr lang="pt-BR" sz="1000" u="none" strike="noStrike" dirty="0" err="1" smtClean="0">
                          <a:effectLst/>
                        </a:rPr>
                        <a:t>Reflorest</a:t>
                      </a:r>
                      <a:r>
                        <a:rPr lang="pt-BR" sz="1000" u="none" strike="noStrike" dirty="0" smtClean="0">
                          <a:effectLst/>
                        </a:rPr>
                        <a:t>.</a:t>
                      </a:r>
                      <a:r>
                        <a:rPr lang="pt-BR" sz="1000" u="none" strike="noStrike" baseline="0" dirty="0" smtClean="0">
                          <a:effectLst/>
                        </a:rPr>
                        <a:t> (4)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0.04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effectLst/>
                        </a:rPr>
                        <a:t> Urbano</a:t>
                      </a:r>
                      <a:r>
                        <a:rPr lang="pt-BR" sz="1000" u="none" strike="noStrike" baseline="0" dirty="0" smtClean="0">
                          <a:effectLst/>
                        </a:rPr>
                        <a:t> (5)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0.31</a:t>
                      </a:r>
                      <a:endParaRPr lang="pt-BR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 Temp.</a:t>
                      </a:r>
                      <a:r>
                        <a:rPr lang="pt-BR" sz="1000" u="none" strike="noStrike" baseline="0" dirty="0" smtClean="0">
                          <a:solidFill>
                            <a:srgbClr val="FF0000"/>
                          </a:solidFill>
                          <a:effectLst/>
                        </a:rPr>
                        <a:t> ar</a:t>
                      </a:r>
                      <a:endParaRPr lang="pt-BR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0.37</a:t>
                      </a:r>
                      <a:endParaRPr lang="pt-BR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 Dias</a:t>
                      </a:r>
                      <a:r>
                        <a:rPr lang="pt-BR" sz="1000" u="none" strike="noStrike" baseline="0" dirty="0" smtClean="0">
                          <a:solidFill>
                            <a:srgbClr val="FF0000"/>
                          </a:solidFill>
                          <a:effectLst/>
                        </a:rPr>
                        <a:t> s/ </a:t>
                      </a:r>
                      <a:r>
                        <a:rPr lang="pt-BR" sz="1000" u="none" strike="noStrike" baseline="0" dirty="0" err="1" smtClean="0">
                          <a:solidFill>
                            <a:srgbClr val="FF0000"/>
                          </a:solidFill>
                          <a:effectLst/>
                        </a:rPr>
                        <a:t>precip</a:t>
                      </a:r>
                      <a:r>
                        <a:rPr lang="pt-BR" sz="1000" u="none" strike="noStrike" baseline="0" dirty="0" smtClean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endParaRPr lang="pt-BR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effectLst/>
                        </a:rPr>
                        <a:t>0.02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effectLst/>
                        </a:rPr>
                        <a:t> </a:t>
                      </a:r>
                      <a:r>
                        <a:rPr lang="pt-BR" sz="1000" u="none" strike="noStrike" dirty="0" err="1" smtClean="0">
                          <a:effectLst/>
                        </a:rPr>
                        <a:t>Umid</a:t>
                      </a:r>
                      <a:r>
                        <a:rPr lang="pt-BR" sz="1000" u="none" strike="noStrike" dirty="0" smtClean="0">
                          <a:effectLst/>
                        </a:rPr>
                        <a:t>.</a:t>
                      </a:r>
                      <a:r>
                        <a:rPr lang="pt-BR" sz="1000" u="none" strike="noStrike" baseline="0" dirty="0" smtClean="0">
                          <a:effectLst/>
                        </a:rPr>
                        <a:t> Solo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effectLst/>
                        </a:rPr>
                        <a:t>0.06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effectLst/>
                        </a:rPr>
                        <a:t> Média</a:t>
                      </a:r>
                      <a:r>
                        <a:rPr lang="pt-BR" sz="1000" u="none" strike="noStrike" baseline="0" dirty="0" smtClean="0">
                          <a:effectLst/>
                        </a:rPr>
                        <a:t> </a:t>
                      </a:r>
                      <a:r>
                        <a:rPr lang="pt-BR" sz="1000" u="none" strike="noStrike" baseline="0" dirty="0" err="1" smtClean="0">
                          <a:effectLst/>
                        </a:rPr>
                        <a:t>precip</a:t>
                      </a:r>
                      <a:r>
                        <a:rPr lang="pt-BR" sz="1000" u="none" strike="noStrike" baseline="0" dirty="0" smtClean="0">
                          <a:effectLst/>
                        </a:rPr>
                        <a:t>.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0" name="Tabe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239874"/>
              </p:ext>
            </p:extLst>
          </p:nvPr>
        </p:nvGraphicFramePr>
        <p:xfrm>
          <a:off x="179512" y="3585367"/>
          <a:ext cx="1728192" cy="2405856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720080"/>
                <a:gridCol w="1008112"/>
              </a:tblGrid>
              <a:tr h="17768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Contrib</a:t>
                      </a:r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r>
                        <a:rPr lang="pt-BR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relativa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Variável</a:t>
                      </a:r>
                      <a:r>
                        <a:rPr lang="pt-BR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</a:tr>
              <a:tr h="32357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0.07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err="1" smtClean="0">
                          <a:effectLst/>
                        </a:rPr>
                        <a:t>Dist</a:t>
                      </a:r>
                      <a:r>
                        <a:rPr lang="pt-BR" sz="1000" u="none" strike="noStrike" dirty="0" smtClean="0">
                          <a:effectLst/>
                        </a:rPr>
                        <a:t>.</a:t>
                      </a:r>
                      <a:r>
                        <a:rPr lang="pt-BR" sz="1000" u="none" strike="noStrike" baseline="0" dirty="0" smtClean="0">
                          <a:effectLst/>
                        </a:rPr>
                        <a:t> Rodovias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225" marR="9225" marT="9225" marB="0" anchor="b"/>
                </a:tc>
              </a:tr>
              <a:tr h="14681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effectLst/>
                          <a:latin typeface="+mj-lt"/>
                        </a:rPr>
                        <a:t>0.04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err="1" smtClean="0">
                          <a:effectLst/>
                        </a:rPr>
                        <a:t>Dist</a:t>
                      </a:r>
                      <a:r>
                        <a:rPr lang="pt-BR" sz="1000" u="none" strike="noStrike" dirty="0" smtClean="0">
                          <a:effectLst/>
                        </a:rPr>
                        <a:t>.</a:t>
                      </a:r>
                      <a:r>
                        <a:rPr lang="pt-BR" sz="1000" u="none" strike="noStrike" baseline="0" dirty="0" smtClean="0">
                          <a:effectLst/>
                        </a:rPr>
                        <a:t> C. urbano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225" marR="9225" marT="9225" marB="0" anchor="b"/>
                </a:tc>
              </a:tr>
              <a:tr h="11396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0.01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effectLst/>
                        </a:rPr>
                        <a:t> </a:t>
                      </a:r>
                      <a:r>
                        <a:rPr lang="pt-BR" sz="1000" u="none" strike="noStrike" dirty="0" err="1" smtClean="0">
                          <a:effectLst/>
                        </a:rPr>
                        <a:t>Umid</a:t>
                      </a:r>
                      <a:r>
                        <a:rPr lang="pt-BR" sz="1000" u="none" strike="noStrike" dirty="0" smtClean="0">
                          <a:effectLst/>
                        </a:rPr>
                        <a:t>.</a:t>
                      </a:r>
                      <a:r>
                        <a:rPr lang="pt-BR" sz="1000" u="none" strike="noStrike" baseline="0" dirty="0" smtClean="0">
                          <a:effectLst/>
                        </a:rPr>
                        <a:t> ar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225" marR="9225" marT="9225" marB="0" anchor="b"/>
                </a:tc>
              </a:tr>
              <a:tr h="8111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0.02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u="none" strike="noStrike" dirty="0" smtClean="0">
                          <a:effectLst/>
                        </a:rPr>
                        <a:t>Veg.</a:t>
                      </a:r>
                      <a:r>
                        <a:rPr lang="pt-BR" sz="1000" u="none" strike="noStrike" baseline="0" dirty="0" smtClean="0">
                          <a:effectLst/>
                        </a:rPr>
                        <a:t> nativa(1)</a:t>
                      </a:r>
                      <a:endParaRPr lang="pt-BR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225" marR="9225" marT="9225" marB="0" anchor="b"/>
                </a:tc>
              </a:tr>
              <a:tr h="18329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effectLst/>
                          <a:latin typeface="+mj-lt"/>
                        </a:rPr>
                        <a:t>0.02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err="1" smtClean="0">
                          <a:effectLst/>
                        </a:rPr>
                        <a:t>Reflorest</a:t>
                      </a:r>
                      <a:r>
                        <a:rPr lang="pt-BR" sz="1000" u="none" strike="noStrike" dirty="0" smtClean="0">
                          <a:effectLst/>
                        </a:rPr>
                        <a:t>.</a:t>
                      </a:r>
                      <a:r>
                        <a:rPr lang="pt-BR" sz="1000" u="none" strike="noStrike" baseline="0" dirty="0" smtClean="0">
                          <a:effectLst/>
                        </a:rPr>
                        <a:t> (4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25" marR="9225" marT="9225" marB="0" anchor="b"/>
                </a:tc>
              </a:tr>
              <a:tr h="18329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0.03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effectLst/>
                        </a:rPr>
                        <a:t>Urbano</a:t>
                      </a:r>
                      <a:r>
                        <a:rPr lang="pt-BR" sz="1000" u="none" strike="noStrike" baseline="0" dirty="0" smtClean="0">
                          <a:effectLst/>
                        </a:rPr>
                        <a:t> (5)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25" marR="9225" marT="9225" marB="0" anchor="b"/>
                </a:tc>
              </a:tr>
              <a:tr h="18329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0.22</a:t>
                      </a:r>
                      <a:endParaRPr lang="pt-BR" sz="1000" b="0" i="0" u="none" strike="noStrike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Temp.</a:t>
                      </a:r>
                      <a:r>
                        <a:rPr lang="pt-BR" sz="1000" u="none" strike="noStrike" baseline="0" dirty="0" smtClean="0">
                          <a:solidFill>
                            <a:srgbClr val="FF0000"/>
                          </a:solidFill>
                          <a:effectLst/>
                        </a:rPr>
                        <a:t> ar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25" marR="9225" marT="9225" marB="0" anchor="b"/>
                </a:tc>
              </a:tr>
              <a:tr h="18329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0.26</a:t>
                      </a:r>
                      <a:endParaRPr lang="pt-BR" sz="10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 Dias</a:t>
                      </a:r>
                      <a:r>
                        <a:rPr lang="pt-BR" sz="1000" u="none" strike="noStrike" baseline="0" dirty="0" smtClean="0">
                          <a:solidFill>
                            <a:srgbClr val="FF0000"/>
                          </a:solidFill>
                          <a:effectLst/>
                        </a:rPr>
                        <a:t> s/ </a:t>
                      </a:r>
                      <a:r>
                        <a:rPr lang="pt-BR" sz="1000" u="none" strike="noStrike" baseline="0" dirty="0" err="1" smtClean="0">
                          <a:solidFill>
                            <a:srgbClr val="FF0000"/>
                          </a:solidFill>
                          <a:effectLst/>
                        </a:rPr>
                        <a:t>precip</a:t>
                      </a:r>
                      <a:r>
                        <a:rPr lang="pt-BR" sz="1000" u="none" strike="noStrike" baseline="0" dirty="0" smtClean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endParaRPr lang="pt-BR" sz="10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225" marR="9225" marT="9225" marB="0" anchor="b"/>
                </a:tc>
              </a:tr>
              <a:tr h="18329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  <a:latin typeface="+mj-lt"/>
                        </a:rPr>
                        <a:t>0.02</a:t>
                      </a:r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err="1" smtClean="0">
                          <a:effectLst/>
                        </a:rPr>
                        <a:t>Umid</a:t>
                      </a:r>
                      <a:r>
                        <a:rPr lang="pt-BR" sz="1000" u="none" strike="noStrike" dirty="0" smtClean="0">
                          <a:effectLst/>
                        </a:rPr>
                        <a:t>.</a:t>
                      </a:r>
                      <a:r>
                        <a:rPr lang="pt-BR" sz="1000" u="none" strike="noStrike" baseline="0" dirty="0" smtClean="0">
                          <a:effectLst/>
                        </a:rPr>
                        <a:t> solo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225" marR="9225" marT="9225" marB="0" anchor="b"/>
                </a:tc>
              </a:tr>
              <a:tr h="18329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effectLst/>
                          <a:latin typeface="+mj-lt"/>
                        </a:rPr>
                        <a:t>0.04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u="none" strike="noStrike" dirty="0" smtClean="0">
                          <a:effectLst/>
                        </a:rPr>
                        <a:t>Média</a:t>
                      </a:r>
                      <a:r>
                        <a:rPr lang="pt-BR" sz="1000" u="none" strike="noStrike" baseline="0" dirty="0" smtClean="0">
                          <a:effectLst/>
                        </a:rPr>
                        <a:t> </a:t>
                      </a:r>
                      <a:r>
                        <a:rPr lang="pt-BR" sz="1000" u="none" strike="noStrike" baseline="0" dirty="0" err="1" smtClean="0">
                          <a:effectLst/>
                        </a:rPr>
                        <a:t>precip</a:t>
                      </a:r>
                      <a:r>
                        <a:rPr lang="pt-BR" sz="1000" u="none" strike="noStrike" baseline="0" dirty="0" smtClean="0">
                          <a:effectLst/>
                        </a:rPr>
                        <a:t>.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25" marR="9225" marT="9225" marB="0" anchor="b"/>
                </a:tc>
              </a:tr>
              <a:tr h="18329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0.27</a:t>
                      </a:r>
                      <a:endParaRPr lang="pt-BR" sz="10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Dens. pop</a:t>
                      </a:r>
                      <a:endParaRPr lang="pt-BR" sz="10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225" marR="9225" marT="9225" marB="0" anchor="b"/>
                </a:tc>
              </a:tr>
            </a:tbl>
          </a:graphicData>
        </a:graphic>
      </p:graphicFrame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" t="5603"/>
          <a:stretch/>
        </p:blipFill>
        <p:spPr>
          <a:xfrm>
            <a:off x="1990707" y="-4752"/>
            <a:ext cx="5126456" cy="350576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t="7344"/>
          <a:stretch/>
        </p:blipFill>
        <p:spPr>
          <a:xfrm>
            <a:off x="1994519" y="3429000"/>
            <a:ext cx="5122643" cy="341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5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7"/>
          <a:stretch/>
        </p:blipFill>
        <p:spPr>
          <a:xfrm>
            <a:off x="2044264" y="24094"/>
            <a:ext cx="5120024" cy="340490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t="5570"/>
          <a:stretch/>
        </p:blipFill>
        <p:spPr>
          <a:xfrm>
            <a:off x="2172952" y="3392902"/>
            <a:ext cx="4991336" cy="338209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7194634" y="276999"/>
            <a:ext cx="12961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/>
              <a:t>2010</a:t>
            </a:r>
            <a:endParaRPr lang="pt-BR" sz="3000" b="1" dirty="0"/>
          </a:p>
        </p:txBody>
      </p:sp>
      <p:sp>
        <p:nvSpPr>
          <p:cNvPr id="16" name="Retângulo 15"/>
          <p:cNvSpPr/>
          <p:nvPr/>
        </p:nvSpPr>
        <p:spPr>
          <a:xfrm>
            <a:off x="7092280" y="4653136"/>
            <a:ext cx="1800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u="sng" dirty="0" smtClean="0"/>
              <a:t>Considerando densidade populacional</a:t>
            </a:r>
            <a:r>
              <a:rPr lang="pt-BR" sz="1400" u="sng" dirty="0" smtClean="0"/>
              <a:t> </a:t>
            </a:r>
            <a:endParaRPr lang="pt-BR" sz="1400" u="sng" dirty="0"/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605033"/>
              </p:ext>
            </p:extLst>
          </p:nvPr>
        </p:nvGraphicFramePr>
        <p:xfrm>
          <a:off x="251520" y="689992"/>
          <a:ext cx="1710676" cy="224980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690021"/>
                <a:gridCol w="1020655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Contrib</a:t>
                      </a:r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relativa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 smtClean="0">
                          <a:effectLst/>
                        </a:rPr>
                        <a:t>   Variável</a:t>
                      </a:r>
                      <a:r>
                        <a:rPr lang="pt-BR" sz="1100" u="none" strike="noStrike" baseline="0" dirty="0" smtClean="0">
                          <a:effectLst/>
                        </a:rPr>
                        <a:t> 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effectLst/>
                        </a:rPr>
                        <a:t>0.11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100" u="none" strike="noStrike" dirty="0" err="1" smtClean="0">
                          <a:effectLst/>
                        </a:rPr>
                        <a:t>Dist</a:t>
                      </a:r>
                      <a:r>
                        <a:rPr lang="pt-BR" sz="1100" u="none" strike="noStrike" dirty="0" smtClean="0">
                          <a:effectLst/>
                        </a:rPr>
                        <a:t>.</a:t>
                      </a:r>
                      <a:r>
                        <a:rPr lang="pt-BR" sz="1100" u="none" strike="noStrike" baseline="0" dirty="0" smtClean="0">
                          <a:effectLst/>
                        </a:rPr>
                        <a:t> Rodovias</a:t>
                      </a:r>
                      <a:endParaRPr lang="pt-BR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0.24</a:t>
                      </a:r>
                      <a:endParaRPr lang="pt-BR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 err="1" smtClean="0">
                          <a:solidFill>
                            <a:srgbClr val="FF0000"/>
                          </a:solidFill>
                          <a:effectLst/>
                        </a:rPr>
                        <a:t>Dist</a:t>
                      </a:r>
                      <a:r>
                        <a:rPr lang="pt-BR" sz="11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r>
                        <a:rPr lang="pt-BR" sz="1100" u="none" strike="noStrike" baseline="0" dirty="0" smtClean="0">
                          <a:solidFill>
                            <a:srgbClr val="FF0000"/>
                          </a:solidFill>
                          <a:effectLst/>
                        </a:rPr>
                        <a:t> C. urbano</a:t>
                      </a:r>
                      <a:endParaRPr lang="pt-BR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 smtClean="0">
                          <a:effectLst/>
                        </a:rPr>
                        <a:t>0.12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 err="1" smtClean="0">
                          <a:effectLst/>
                        </a:rPr>
                        <a:t>Umid</a:t>
                      </a:r>
                      <a:r>
                        <a:rPr lang="pt-BR" sz="1100" u="none" strike="noStrike" dirty="0" smtClean="0">
                          <a:effectLst/>
                        </a:rPr>
                        <a:t>.</a:t>
                      </a:r>
                      <a:r>
                        <a:rPr lang="pt-BR" sz="1100" u="none" strike="noStrike" baseline="0" dirty="0" smtClean="0">
                          <a:effectLst/>
                        </a:rPr>
                        <a:t> ar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 smtClean="0">
                          <a:effectLst/>
                        </a:rPr>
                        <a:t>0.03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100" u="none" strike="noStrike" dirty="0" smtClean="0">
                          <a:effectLst/>
                        </a:rPr>
                        <a:t>Veg.</a:t>
                      </a:r>
                      <a:r>
                        <a:rPr lang="pt-BR" sz="1100" u="none" strike="noStrike" baseline="0" dirty="0" smtClean="0">
                          <a:effectLst/>
                        </a:rPr>
                        <a:t> nativa(1)</a:t>
                      </a:r>
                      <a:endParaRPr lang="pt-BR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 smtClean="0">
                          <a:effectLst/>
                        </a:rPr>
                        <a:t>0.05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 err="1" smtClean="0">
                          <a:effectLst/>
                        </a:rPr>
                        <a:t>Reflorest</a:t>
                      </a:r>
                      <a:r>
                        <a:rPr lang="pt-BR" sz="1100" u="none" strike="noStrike" dirty="0" smtClean="0">
                          <a:effectLst/>
                        </a:rPr>
                        <a:t>.</a:t>
                      </a:r>
                      <a:r>
                        <a:rPr lang="pt-BR" sz="1100" u="none" strike="noStrike" baseline="0" dirty="0" smtClean="0">
                          <a:effectLst/>
                        </a:rPr>
                        <a:t> (4)</a:t>
                      </a:r>
                      <a:endParaRPr lang="pt-BR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 smtClean="0">
                          <a:effectLst/>
                        </a:rPr>
                        <a:t>0.06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 smtClean="0">
                          <a:effectLst/>
                        </a:rPr>
                        <a:t>Urbano</a:t>
                      </a:r>
                      <a:r>
                        <a:rPr lang="pt-BR" sz="1100" u="none" strike="noStrike" baseline="0" dirty="0" smtClean="0">
                          <a:effectLst/>
                        </a:rPr>
                        <a:t> (5)</a:t>
                      </a:r>
                      <a:endParaRPr lang="pt-BR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>
                          <a:effectLst/>
                        </a:rPr>
                        <a:t>0.03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 smtClean="0">
                          <a:effectLst/>
                        </a:rPr>
                        <a:t>Temp.</a:t>
                      </a:r>
                      <a:r>
                        <a:rPr lang="pt-BR" sz="1100" u="none" strike="noStrike" baseline="0" dirty="0" smtClean="0">
                          <a:effectLst/>
                        </a:rPr>
                        <a:t> ar</a:t>
                      </a:r>
                      <a:endParaRPr lang="pt-BR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0.20</a:t>
                      </a:r>
                      <a:endParaRPr lang="pt-BR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Dias</a:t>
                      </a:r>
                      <a:r>
                        <a:rPr lang="pt-BR" sz="1100" u="none" strike="noStrike" baseline="0" dirty="0" smtClean="0">
                          <a:solidFill>
                            <a:srgbClr val="FF0000"/>
                          </a:solidFill>
                          <a:effectLst/>
                        </a:rPr>
                        <a:t> s/ </a:t>
                      </a:r>
                      <a:r>
                        <a:rPr lang="pt-BR" sz="1100" u="none" strike="noStrike" baseline="0" dirty="0" err="1" smtClean="0">
                          <a:solidFill>
                            <a:srgbClr val="FF0000"/>
                          </a:solidFill>
                          <a:effectLst/>
                        </a:rPr>
                        <a:t>precip</a:t>
                      </a:r>
                      <a:r>
                        <a:rPr lang="pt-BR" sz="1100" u="none" strike="noStrike" baseline="0" dirty="0" smtClean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endParaRPr lang="pt-BR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0.10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Umid</a:t>
                      </a:r>
                      <a:r>
                        <a:rPr lang="pt-BR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pt-BR" sz="11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solo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>
                          <a:effectLst/>
                        </a:rPr>
                        <a:t>0.05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100" u="none" strike="noStrike" dirty="0" smtClean="0">
                          <a:effectLst/>
                        </a:rPr>
                        <a:t>Média</a:t>
                      </a:r>
                      <a:r>
                        <a:rPr lang="pt-BR" sz="1100" u="none" strike="noStrike" baseline="0" dirty="0" smtClean="0">
                          <a:effectLst/>
                        </a:rPr>
                        <a:t> </a:t>
                      </a:r>
                      <a:r>
                        <a:rPr lang="pt-BR" sz="1100" u="none" strike="noStrike" baseline="0" dirty="0" err="1" smtClean="0">
                          <a:effectLst/>
                        </a:rPr>
                        <a:t>precip</a:t>
                      </a:r>
                      <a:endParaRPr lang="pt-BR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676036"/>
              </p:ext>
            </p:extLst>
          </p:nvPr>
        </p:nvGraphicFramePr>
        <p:xfrm>
          <a:off x="269457" y="3717032"/>
          <a:ext cx="1777416" cy="2433239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486119"/>
                <a:gridCol w="1291297"/>
              </a:tblGrid>
              <a:tr h="28474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Contrib</a:t>
                      </a:r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pt-BR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relaiva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Variável</a:t>
                      </a:r>
                      <a:r>
                        <a:rPr lang="pt-BR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474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100" u="none" strike="noStrike" kern="1200" dirty="0">
                          <a:effectLst/>
                        </a:rPr>
                        <a:t>0.07</a:t>
                      </a:r>
                      <a:endParaRPr lang="pt-BR" sz="11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100" u="none" strike="noStrike" dirty="0" err="1" smtClean="0">
                          <a:effectLst/>
                        </a:rPr>
                        <a:t>Dist</a:t>
                      </a:r>
                      <a:r>
                        <a:rPr lang="pt-BR" sz="1100" u="none" strike="noStrike" dirty="0" smtClean="0">
                          <a:effectLst/>
                        </a:rPr>
                        <a:t>.</a:t>
                      </a:r>
                      <a:r>
                        <a:rPr lang="pt-BR" sz="1100" u="none" strike="noStrike" baseline="0" dirty="0" smtClean="0">
                          <a:effectLst/>
                        </a:rPr>
                        <a:t> Rodovias</a:t>
                      </a:r>
                      <a:endParaRPr lang="pt-BR" sz="11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25" marR="9225" marT="9225" marB="0" anchor="b"/>
                </a:tc>
              </a:tr>
              <a:tr h="21190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100" u="none" strike="noStrike" kern="1200" dirty="0">
                          <a:solidFill>
                            <a:srgbClr val="FF0000"/>
                          </a:solidFill>
                          <a:effectLst/>
                        </a:rPr>
                        <a:t>0.16</a:t>
                      </a:r>
                      <a:endParaRPr lang="pt-BR" sz="1100" u="none" strike="noStrike" kern="1200" dirty="0"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 err="1" smtClean="0">
                          <a:solidFill>
                            <a:srgbClr val="FF0000"/>
                          </a:solidFill>
                          <a:effectLst/>
                        </a:rPr>
                        <a:t>Dist</a:t>
                      </a:r>
                      <a:r>
                        <a:rPr lang="pt-BR" sz="11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r>
                        <a:rPr lang="pt-BR" sz="1100" u="none" strike="noStrike" baseline="0" dirty="0" smtClean="0">
                          <a:solidFill>
                            <a:srgbClr val="FF0000"/>
                          </a:solidFill>
                          <a:effectLst/>
                        </a:rPr>
                        <a:t> C. urbano</a:t>
                      </a:r>
                      <a:endParaRPr lang="pt-BR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225" marR="9225" marT="9225" marB="0" anchor="b"/>
                </a:tc>
              </a:tr>
              <a:tr h="16693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100" u="none" strike="noStrike" kern="1200" dirty="0" smtClean="0">
                          <a:effectLst/>
                        </a:rPr>
                        <a:t>0.08</a:t>
                      </a:r>
                      <a:endParaRPr lang="pt-BR" sz="11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 err="1" smtClean="0">
                          <a:effectLst/>
                        </a:rPr>
                        <a:t>Umid</a:t>
                      </a:r>
                      <a:r>
                        <a:rPr lang="pt-BR" sz="1100" u="none" strike="noStrike" dirty="0" smtClean="0">
                          <a:effectLst/>
                        </a:rPr>
                        <a:t>.</a:t>
                      </a:r>
                      <a:r>
                        <a:rPr lang="pt-BR" sz="1100" u="none" strike="noStrike" baseline="0" dirty="0" smtClean="0">
                          <a:effectLst/>
                        </a:rPr>
                        <a:t> ar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225" marR="9225" marT="9225" marB="0" anchor="b"/>
                </a:tc>
              </a:tr>
              <a:tr h="16693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100" u="none" strike="noStrike" kern="1200" dirty="0" smtClean="0">
                          <a:effectLst/>
                        </a:rPr>
                        <a:t>0.02</a:t>
                      </a:r>
                      <a:endParaRPr lang="pt-BR" sz="11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100" u="none" strike="noStrike" dirty="0" smtClean="0">
                          <a:effectLst/>
                        </a:rPr>
                        <a:t>Veg.</a:t>
                      </a:r>
                      <a:r>
                        <a:rPr lang="pt-BR" sz="1100" u="none" strike="noStrike" baseline="0" dirty="0" smtClean="0">
                          <a:effectLst/>
                        </a:rPr>
                        <a:t> nativa(1)</a:t>
                      </a:r>
                      <a:endParaRPr lang="pt-BR" sz="11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25" marR="9225" marT="9225" marB="0" anchor="b"/>
                </a:tc>
              </a:tr>
              <a:tr h="16693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100" u="none" strike="noStrike" kern="1200" dirty="0">
                          <a:effectLst/>
                        </a:rPr>
                        <a:t>0.03</a:t>
                      </a:r>
                      <a:endParaRPr lang="pt-BR" sz="11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 err="1" smtClean="0">
                          <a:effectLst/>
                        </a:rPr>
                        <a:t>Reflorest</a:t>
                      </a:r>
                      <a:r>
                        <a:rPr lang="pt-BR" sz="1100" u="none" strike="noStrike" dirty="0" smtClean="0">
                          <a:effectLst/>
                        </a:rPr>
                        <a:t>.</a:t>
                      </a:r>
                      <a:r>
                        <a:rPr lang="pt-BR" sz="1100" u="none" strike="noStrike" baseline="0" dirty="0" smtClean="0">
                          <a:effectLst/>
                        </a:rPr>
                        <a:t> (4)</a:t>
                      </a:r>
                      <a:endParaRPr lang="pt-BR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25" marR="9225" marT="9225" marB="0" anchor="b"/>
                </a:tc>
              </a:tr>
              <a:tr h="16693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100" u="none" strike="noStrike" kern="1200" dirty="0">
                          <a:effectLst/>
                        </a:rPr>
                        <a:t>0.03</a:t>
                      </a:r>
                      <a:endParaRPr lang="pt-BR" sz="11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 smtClean="0">
                          <a:effectLst/>
                        </a:rPr>
                        <a:t>Urbano</a:t>
                      </a:r>
                      <a:r>
                        <a:rPr lang="pt-BR" sz="1100" u="none" strike="noStrike" baseline="0" dirty="0" smtClean="0">
                          <a:effectLst/>
                        </a:rPr>
                        <a:t> (5)</a:t>
                      </a:r>
                      <a:endParaRPr lang="pt-BR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25" marR="9225" marT="9225" marB="0" anchor="b"/>
                </a:tc>
              </a:tr>
              <a:tr h="16693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100" u="none" strike="noStrike" kern="1200" dirty="0">
                          <a:effectLst/>
                        </a:rPr>
                        <a:t>0.02</a:t>
                      </a:r>
                      <a:endParaRPr lang="pt-BR" sz="11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 smtClean="0">
                          <a:effectLst/>
                        </a:rPr>
                        <a:t>Temp.</a:t>
                      </a:r>
                      <a:r>
                        <a:rPr lang="pt-BR" sz="1100" u="none" strike="noStrike" baseline="0" dirty="0" smtClean="0">
                          <a:effectLst/>
                        </a:rPr>
                        <a:t> ar</a:t>
                      </a:r>
                      <a:endParaRPr lang="pt-BR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25" marR="9225" marT="9225" marB="0" anchor="b"/>
                </a:tc>
              </a:tr>
              <a:tr h="16693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100" u="none" strike="noStrike" kern="1200" dirty="0">
                          <a:solidFill>
                            <a:srgbClr val="FF0000"/>
                          </a:solidFill>
                          <a:effectLst/>
                        </a:rPr>
                        <a:t>0.13</a:t>
                      </a:r>
                      <a:endParaRPr lang="pt-BR" sz="1100" u="none" strike="noStrike" kern="1200" dirty="0"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Dias</a:t>
                      </a:r>
                      <a:r>
                        <a:rPr lang="pt-BR" sz="1100" u="none" strike="noStrike" baseline="0" dirty="0" smtClean="0">
                          <a:solidFill>
                            <a:srgbClr val="FF0000"/>
                          </a:solidFill>
                          <a:effectLst/>
                        </a:rPr>
                        <a:t> s/ </a:t>
                      </a:r>
                      <a:r>
                        <a:rPr lang="pt-BR" sz="1100" u="none" strike="noStrike" baseline="0" dirty="0" err="1" smtClean="0">
                          <a:solidFill>
                            <a:srgbClr val="FF0000"/>
                          </a:solidFill>
                          <a:effectLst/>
                        </a:rPr>
                        <a:t>precip</a:t>
                      </a:r>
                      <a:r>
                        <a:rPr lang="pt-BR" sz="1100" u="none" strike="noStrike" baseline="0" dirty="0" smtClean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endParaRPr lang="pt-BR" sz="11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225" marR="9225" marT="9225" marB="0" anchor="b"/>
                </a:tc>
              </a:tr>
              <a:tr h="16693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100" u="none" strike="noStrike" kern="1200" dirty="0">
                          <a:effectLst/>
                        </a:rPr>
                        <a:t>0.06</a:t>
                      </a:r>
                      <a:endParaRPr lang="pt-BR" sz="11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 err="1" smtClean="0">
                          <a:effectLst/>
                        </a:rPr>
                        <a:t>Umid</a:t>
                      </a:r>
                      <a:r>
                        <a:rPr lang="pt-BR" sz="1100" u="none" strike="noStrike" dirty="0" smtClean="0">
                          <a:effectLst/>
                        </a:rPr>
                        <a:t>.</a:t>
                      </a:r>
                      <a:r>
                        <a:rPr lang="pt-BR" sz="1100" u="none" strike="noStrike" baseline="0" dirty="0" smtClean="0">
                          <a:effectLst/>
                        </a:rPr>
                        <a:t> solo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225" marR="9225" marT="9225" marB="0" anchor="b"/>
                </a:tc>
              </a:tr>
              <a:tr h="16693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100" u="none" strike="noStrike" kern="1200" dirty="0">
                          <a:solidFill>
                            <a:srgbClr val="FF0000"/>
                          </a:solidFill>
                          <a:effectLst/>
                        </a:rPr>
                        <a:t>0.36</a:t>
                      </a:r>
                      <a:endParaRPr lang="pt-BR" sz="1100" u="none" strike="noStrike" kern="1200" dirty="0"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100" u="none" strike="noStrike" kern="1200" dirty="0" smtClean="0">
                          <a:solidFill>
                            <a:srgbClr val="FF0000"/>
                          </a:solidFill>
                          <a:effectLst/>
                        </a:rPr>
                        <a:t>Dens. pop</a:t>
                      </a:r>
                      <a:endParaRPr lang="pt-BR" sz="1100" u="none" strike="noStrike" kern="1200" dirty="0"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25" marR="9225" marT="9225" marB="0" anchor="b"/>
                </a:tc>
              </a:tr>
              <a:tr h="11343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100" u="none" strike="noStrike" kern="1200" dirty="0">
                          <a:effectLst/>
                        </a:rPr>
                        <a:t>0.03</a:t>
                      </a:r>
                      <a:endParaRPr lang="pt-BR" sz="11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BR" sz="1100" u="none" strike="noStrike" dirty="0" smtClean="0">
                          <a:effectLst/>
                        </a:rPr>
                        <a:t>Média</a:t>
                      </a:r>
                      <a:r>
                        <a:rPr lang="pt-BR" sz="1100" u="none" strike="noStrike" baseline="0" dirty="0" smtClean="0">
                          <a:effectLst/>
                        </a:rPr>
                        <a:t> </a:t>
                      </a:r>
                      <a:r>
                        <a:rPr lang="pt-BR" sz="1100" u="none" strike="noStrike" baseline="0" dirty="0" err="1" smtClean="0">
                          <a:effectLst/>
                        </a:rPr>
                        <a:t>precip</a:t>
                      </a:r>
                      <a:endParaRPr lang="pt-BR" sz="11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25" marR="9225" marT="92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044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689" y="5445224"/>
            <a:ext cx="12477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8"/>
          <a:stretch/>
        </p:blipFill>
        <p:spPr>
          <a:xfrm>
            <a:off x="3059832" y="50034"/>
            <a:ext cx="5304953" cy="335068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9"/>
          <a:stretch/>
        </p:blipFill>
        <p:spPr>
          <a:xfrm>
            <a:off x="3059832" y="3400717"/>
            <a:ext cx="5382967" cy="3412659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27350" y="32320"/>
            <a:ext cx="8075240" cy="63408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DISCUSSÃO</a:t>
            </a:r>
            <a:endParaRPr kumimoji="0" lang="pt-BR" sz="3200" b="1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4095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689" y="5445224"/>
            <a:ext cx="12477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457200" y="44624"/>
            <a:ext cx="8075240" cy="63408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CONCLUSÃO</a:t>
            </a:r>
            <a:endParaRPr kumimoji="0" lang="pt-BR" sz="3200" b="1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11560" y="1340768"/>
            <a:ext cx="751301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 smtClean="0"/>
              <a:t>Aumento </a:t>
            </a:r>
            <a:r>
              <a:rPr lang="pt-BR" sz="2200" dirty="0"/>
              <a:t>da área urbana e </a:t>
            </a:r>
            <a:r>
              <a:rPr lang="pt-BR" sz="2200" dirty="0" smtClean="0"/>
              <a:t>populacional;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2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 smtClean="0"/>
              <a:t>Relação luzes e população: extremos discrepantes;</a:t>
            </a:r>
            <a:endParaRPr lang="pt-BR" sz="2200" dirty="0"/>
          </a:p>
          <a:p>
            <a:pPr algn="just"/>
            <a:endParaRPr lang="pt-BR" sz="22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 smtClean="0"/>
              <a:t>Alto potencial: próximo a centros urbanos e rodovias;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2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 smtClean="0"/>
              <a:t>Baixo potencial- locais com cobertura vegetal mais elevada; </a:t>
            </a:r>
          </a:p>
          <a:p>
            <a:pPr algn="just"/>
            <a:endParaRPr lang="pt-BR" sz="22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 smtClean="0"/>
              <a:t>Ocupação urbana: aumentou o potencial de suscetibilidade a focos de incêndio;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2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200" dirty="0"/>
          </a:p>
          <a:p>
            <a:endParaRPr lang="pt-BR" sz="2200" dirty="0"/>
          </a:p>
          <a:p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338876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25" name="Título 1"/>
          <p:cNvSpPr txBox="1">
            <a:spLocks/>
          </p:cNvSpPr>
          <p:nvPr/>
        </p:nvSpPr>
        <p:spPr>
          <a:xfrm>
            <a:off x="457200" y="2636912"/>
            <a:ext cx="8075240" cy="63408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OBRIGADA!</a:t>
            </a:r>
            <a:endParaRPr kumimoji="0" lang="pt-BR" sz="5400" b="1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2636912"/>
            <a:ext cx="8229600" cy="1143000"/>
          </a:xfrm>
        </p:spPr>
        <p:txBody>
          <a:bodyPr/>
          <a:lstStyle/>
          <a:p>
            <a:r>
              <a:rPr lang="pt-BR" dirty="0" smtClean="0"/>
              <a:t>Extras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1094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33" y="3206696"/>
            <a:ext cx="4680648" cy="331233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32" y="0"/>
            <a:ext cx="4633077" cy="327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4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" t="4310" r="4548" b="9267"/>
          <a:stretch/>
        </p:blipFill>
        <p:spPr bwMode="auto">
          <a:xfrm>
            <a:off x="179512" y="116631"/>
            <a:ext cx="5306422" cy="285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" t="3125" r="5167" b="9591"/>
          <a:stretch/>
        </p:blipFill>
        <p:spPr bwMode="auto">
          <a:xfrm>
            <a:off x="3059832" y="3501008"/>
            <a:ext cx="540895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51520" y="2971525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Média da precipitação</a:t>
            </a: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3563888" y="645333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Temperatura média do ar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88459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t="3879" r="4398" b="9483"/>
          <a:stretch/>
        </p:blipFill>
        <p:spPr bwMode="auto">
          <a:xfrm>
            <a:off x="179512" y="84372"/>
            <a:ext cx="4896544" cy="262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07504" y="2843644"/>
            <a:ext cx="489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Média de dias sem precipitação</a:t>
            </a:r>
            <a:endParaRPr lang="pt-BR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" t="4095" r="4397" b="9483"/>
          <a:stretch/>
        </p:blipFill>
        <p:spPr bwMode="auto">
          <a:xfrm>
            <a:off x="3268332" y="3467507"/>
            <a:ext cx="5316593" cy="28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793436" y="6309320"/>
            <a:ext cx="445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Média da umidade relativa do ar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69315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457200" y="188640"/>
            <a:ext cx="8075240" cy="63408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INTRODUÇÃO</a:t>
            </a:r>
            <a:endParaRPr kumimoji="0" lang="pt-BR" sz="3200" b="1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51519" y="1196752"/>
            <a:ext cx="45259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000" dirty="0" smtClean="0"/>
              <a:t>Camada orgânica do solo</a:t>
            </a:r>
          </a:p>
          <a:p>
            <a:pPr algn="ctr"/>
            <a:endParaRPr lang="pt-BR" sz="20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000" dirty="0"/>
              <a:t>Matéria esponjosa </a:t>
            </a:r>
            <a:r>
              <a:rPr lang="pt-BR" sz="2000" dirty="0" smtClean="0"/>
              <a:t>de restos </a:t>
            </a:r>
            <a:r>
              <a:rPr lang="pt-BR" sz="2000" dirty="0"/>
              <a:t>de vegetais em decomposição</a:t>
            </a:r>
          </a:p>
          <a:p>
            <a:pPr algn="ctr"/>
            <a:endParaRPr lang="pt-BR" sz="20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000" dirty="0" smtClean="0"/>
              <a:t>Produção de CH</a:t>
            </a:r>
            <a:r>
              <a:rPr lang="pt-BR" sz="2000" baseline="-25000" dirty="0" smtClean="0"/>
              <a:t>4</a:t>
            </a:r>
          </a:p>
          <a:p>
            <a:pPr algn="ctr"/>
            <a:endParaRPr lang="pt-BR" sz="20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000" dirty="0" smtClean="0"/>
              <a:t>Incêndios recorrentes</a:t>
            </a:r>
          </a:p>
          <a:p>
            <a:pPr algn="ctr"/>
            <a:endParaRPr lang="pt-BR" sz="2000" dirty="0"/>
          </a:p>
        </p:txBody>
      </p:sp>
      <p:pic>
        <p:nvPicPr>
          <p:cNvPr id="5" name="Picture 5" descr="Resultado de imagem para turfa são josé dos campo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2" t="24056" r="718" b="4480"/>
          <a:stretch/>
        </p:blipFill>
        <p:spPr bwMode="auto">
          <a:xfrm>
            <a:off x="4921446" y="1268760"/>
            <a:ext cx="3610994" cy="240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Resultado de imagem para queimada turfa são josé dos cam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845" y="4076434"/>
            <a:ext cx="4394275" cy="245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94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" t="3880" r="4530" b="9698"/>
          <a:stretch/>
        </p:blipFill>
        <p:spPr bwMode="auto">
          <a:xfrm>
            <a:off x="1043608" y="116454"/>
            <a:ext cx="6696744" cy="358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" t="5703" r="4925" b="9806"/>
          <a:stretch/>
        </p:blipFill>
        <p:spPr bwMode="auto">
          <a:xfrm>
            <a:off x="1809804" y="3794052"/>
            <a:ext cx="5570508" cy="293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15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166" y="3789040"/>
            <a:ext cx="3566432" cy="2523839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57200" y="343087"/>
            <a:ext cx="8075240" cy="63408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cap="small" dirty="0" smtClean="0">
                <a:latin typeface="+mj-lt"/>
                <a:ea typeface="+mj-ea"/>
                <a:cs typeface="+mj-cs"/>
              </a:rPr>
              <a:t>Ano 2000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166" y="1351088"/>
            <a:ext cx="3495073" cy="247334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9"/>
          <a:stretch/>
        </p:blipFill>
        <p:spPr>
          <a:xfrm>
            <a:off x="151364" y="2101754"/>
            <a:ext cx="4700646" cy="3141559"/>
          </a:xfrm>
          <a:prstGeom prst="rect">
            <a:avLst/>
          </a:prstGeom>
        </p:spPr>
      </p:pic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11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0518" y="5248492"/>
            <a:ext cx="12477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97029" y="437946"/>
            <a:ext cx="8075240" cy="63408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cap="small" dirty="0" smtClean="0">
                <a:latin typeface="+mj-lt"/>
                <a:ea typeface="+mj-ea"/>
                <a:cs typeface="+mj-cs"/>
              </a:rPr>
              <a:t>Ano 2010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843400"/>
            <a:ext cx="3412830" cy="241513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6"/>
          <a:stretch/>
        </p:blipFill>
        <p:spPr>
          <a:xfrm>
            <a:off x="5220072" y="1544642"/>
            <a:ext cx="3412830" cy="231715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" t="6061"/>
          <a:stretch/>
        </p:blipFill>
        <p:spPr>
          <a:xfrm>
            <a:off x="179512" y="2279176"/>
            <a:ext cx="4968552" cy="3383577"/>
          </a:xfrm>
          <a:prstGeom prst="rect">
            <a:avLst/>
          </a:prstGeom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457200" y="966849"/>
            <a:ext cx="8003232" cy="51793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pt-BR" sz="1800" b="1" smtClean="0">
                <a:sym typeface="Wingdings" pitchFamily="2" charset="2"/>
              </a:rPr>
              <a:t>Índice de suscetibilidade ambiental a ocorrência de incêndios</a:t>
            </a:r>
            <a:endParaRPr lang="pt-BR" sz="1800" b="1" dirty="0" smtClean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4792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esultado de imagem para queimada em turf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1" y="2450207"/>
            <a:ext cx="3455368" cy="194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Resultado de imagem para queimada em turf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20688"/>
            <a:ext cx="2833159" cy="212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Resultado de imagem para queimada em turfa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47744"/>
            <a:ext cx="3328369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64" y="548680"/>
            <a:ext cx="5188620" cy="158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56992"/>
            <a:ext cx="4461874" cy="97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339" y="5282178"/>
            <a:ext cx="4273319" cy="84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29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95536" y="1988840"/>
            <a:ext cx="8136904" cy="27363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200" dirty="0" smtClean="0"/>
              <a:t>Determinar um índice de suscetibilidade ambiental a ocorrência de incêndios </a:t>
            </a:r>
            <a:r>
              <a:rPr lang="pt-BR" sz="3200" dirty="0"/>
              <a:t>na várzea do Rio Paraíba do </a:t>
            </a:r>
            <a:r>
              <a:rPr lang="pt-BR" sz="3200" dirty="0" smtClean="0"/>
              <a:t>Sul e sua relação com a ocupação urbana em 2000 </a:t>
            </a:r>
            <a:r>
              <a:rPr lang="pt-BR" sz="3200" dirty="0"/>
              <a:t>e 2010 </a:t>
            </a:r>
            <a:endParaRPr lang="pt-BR" sz="3200" dirty="0" smtClean="0"/>
          </a:p>
          <a:p>
            <a:pPr marL="0" indent="0" algn="ctr">
              <a:buNone/>
            </a:pPr>
            <a:endParaRPr lang="pt-BR" sz="3200" dirty="0"/>
          </a:p>
          <a:p>
            <a:pPr marL="0" indent="0" algn="ctr">
              <a:buNone/>
            </a:pPr>
            <a:r>
              <a:rPr lang="pt-BR" sz="3200" dirty="0" smtClean="0"/>
              <a:t> 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57200" y="706686"/>
            <a:ext cx="8075240" cy="63408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OBJETIVO</a:t>
            </a:r>
            <a:endParaRPr kumimoji="0" lang="pt-BR" sz="3200" b="1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79704" y="322332"/>
            <a:ext cx="8075240" cy="63408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OBJETIVOS</a:t>
            </a:r>
            <a:r>
              <a:rPr kumimoji="0" lang="pt-BR" sz="3200" b="1" i="0" u="none" strike="noStrike" kern="1200" cap="small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ESPECÍFICOS</a:t>
            </a:r>
            <a:endParaRPr kumimoji="0" lang="pt-BR" sz="3200" b="1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515708" y="1556792"/>
            <a:ext cx="8003232" cy="43204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dirty="0" smtClean="0"/>
              <a:t>Demonstrar a Expansão Urbana através da relação de dados de Luzes Noturnas e de </a:t>
            </a:r>
            <a:r>
              <a:rPr lang="pt-BR" dirty="0"/>
              <a:t>População;</a:t>
            </a:r>
            <a:endParaRPr lang="pt-BR" dirty="0" smtClean="0"/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Determinar o índice de suscetibilidade a incêndios usando a técnica de média ponderada;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Demonstrar a relação da ocupação urbana com a suscetibilidade a ocorrência de incêndios na região.</a:t>
            </a:r>
          </a:p>
        </p:txBody>
      </p:sp>
    </p:spTree>
    <p:extLst>
      <p:ext uri="{BB962C8B-B14F-4D97-AF65-F5344CB8AC3E}">
        <p14:creationId xmlns:p14="http://schemas.microsoft.com/office/powerpoint/2010/main" val="341312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8003232" cy="5205192"/>
          </a:xfrm>
        </p:spPr>
        <p:txBody>
          <a:bodyPr/>
          <a:lstStyle/>
          <a:p>
            <a:endParaRPr lang="pt-BR" dirty="0" smtClean="0">
              <a:sym typeface="Wingdings" pitchFamily="2" charset="2"/>
            </a:endParaRPr>
          </a:p>
          <a:p>
            <a:pPr>
              <a:buNone/>
            </a:pPr>
            <a:r>
              <a:rPr lang="pt-BR" dirty="0" smtClean="0">
                <a:sym typeface="Wingdings" pitchFamily="2" charset="2"/>
              </a:rPr>
              <a:t> </a:t>
            </a:r>
            <a:endParaRPr lang="pt-BR" baseline="-25000" dirty="0" smtClean="0"/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457200" y="1268760"/>
            <a:ext cx="8003232" cy="520519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v"/>
              <a:tabLst/>
              <a:defRPr/>
            </a:pPr>
            <a:endParaRPr kumimoji="0" lang="pt-BR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457200" y="418654"/>
            <a:ext cx="8075240" cy="63408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t-BR" sz="3200" b="1" cap="small" dirty="0">
                <a:latin typeface="+mj-lt"/>
                <a:ea typeface="+mj-ea"/>
                <a:cs typeface="+mj-cs"/>
              </a:rPr>
              <a:t>Dicionário de dados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573777"/>
              </p:ext>
            </p:extLst>
          </p:nvPr>
        </p:nvGraphicFramePr>
        <p:xfrm>
          <a:off x="899592" y="1406708"/>
          <a:ext cx="7427169" cy="432489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818776"/>
                <a:gridCol w="3608393"/>
              </a:tblGrid>
              <a:tr h="273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DADOS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FONTE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59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effectLst/>
                        </a:rPr>
                        <a:t>Luzes Noturnas </a:t>
                      </a:r>
                      <a:r>
                        <a:rPr lang="pt-BR" sz="16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(2000 e 2010)</a:t>
                      </a:r>
                      <a:endParaRPr lang="pt-BR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 smtClean="0">
                          <a:effectLst/>
                        </a:rPr>
                        <a:t>NOAA (DMSP-OLS)</a:t>
                      </a:r>
                      <a:endParaRPr lang="pt-BR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33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effectLst/>
                        </a:rPr>
                        <a:t>Limites Municipais</a:t>
                      </a:r>
                      <a:endParaRPr lang="pt-BR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effectLst/>
                        </a:rPr>
                        <a:t>IBGE</a:t>
                      </a:r>
                      <a:endParaRPr lang="pt-BR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33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effectLst/>
                        </a:rPr>
                        <a:t>Censo Demográfico </a:t>
                      </a:r>
                      <a:r>
                        <a:rPr lang="pt-BR" sz="16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(2000 e 2010)</a:t>
                      </a:r>
                      <a:endParaRPr lang="pt-BR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effectLst/>
                        </a:rPr>
                        <a:t>IBGE</a:t>
                      </a:r>
                      <a:endParaRPr lang="pt-BR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33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effectLst/>
                        </a:rPr>
                        <a:t>Rio Paraíba do Sul</a:t>
                      </a:r>
                      <a:endParaRPr lang="pt-BR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effectLst/>
                        </a:rPr>
                        <a:t>ANA</a:t>
                      </a:r>
                      <a:endParaRPr lang="pt-BR" sz="16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3314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Centros Urbanos</a:t>
                      </a:r>
                      <a:endParaRPr kumimoji="0" lang="pt-BR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IBGE</a:t>
                      </a:r>
                      <a:endParaRPr kumimoji="0" lang="pt-BR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73314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Rodovias Federais</a:t>
                      </a:r>
                      <a:endParaRPr kumimoji="0" lang="pt-BR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DNIT</a:t>
                      </a:r>
                      <a:endParaRPr kumimoji="0" lang="pt-BR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73314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Uso e Cobertura da Terra</a:t>
                      </a:r>
                      <a:endParaRPr kumimoji="0" lang="pt-BR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IBGE</a:t>
                      </a:r>
                      <a:endParaRPr kumimoji="0" lang="pt-BR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73314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Umidade Relativa do</a:t>
                      </a:r>
                      <a:r>
                        <a:rPr kumimoji="0" lang="pt-BR" sz="16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Solo </a:t>
                      </a:r>
                    </a:p>
                    <a:p>
                      <a:pPr marL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(2000 e 2010)</a:t>
                      </a:r>
                      <a:endParaRPr kumimoji="0" lang="pt-BR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CCST/INPE</a:t>
                      </a:r>
                    </a:p>
                  </a:txBody>
                  <a:tcPr marL="68580" marR="68580" marT="0" marB="0" anchor="ctr"/>
                </a:tc>
              </a:tr>
              <a:tr h="273314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Temperatura do ar (2000 e 2010)</a:t>
                      </a:r>
                      <a:endParaRPr kumimoji="0" lang="pt-BR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DAEE, SIIAGRO, INMET, SINDA</a:t>
                      </a:r>
                    </a:p>
                  </a:txBody>
                  <a:tcPr marL="68580" marR="68580" marT="0" marB="0" anchor="ctr"/>
                </a:tc>
              </a:tr>
              <a:tr h="273314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Precipitação (2000 e 2010)</a:t>
                      </a:r>
                      <a:endParaRPr kumimoji="0" lang="pt-BR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DAEE, SIIAGRO, INMET, SINDA</a:t>
                      </a:r>
                      <a:endParaRPr kumimoji="0" lang="pt-BR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73314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Número de dias sem chuva </a:t>
                      </a:r>
                    </a:p>
                    <a:p>
                      <a:pPr marL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(2000 e 2010)</a:t>
                      </a:r>
                      <a:endParaRPr kumimoji="0" lang="pt-BR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DAEE, SIIAGRO, INMET, SINDA</a:t>
                      </a:r>
                    </a:p>
                  </a:txBody>
                  <a:tcPr marL="68580" marR="68580" marT="0" marB="0" anchor="ctr"/>
                </a:tc>
              </a:tr>
              <a:tr h="273314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Umidade do Solo (2000 e 2010)</a:t>
                      </a:r>
                      <a:endParaRPr kumimoji="0" lang="pt-BR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DAEE, SIIAGRO, INMET, SINDA</a:t>
                      </a:r>
                    </a:p>
                  </a:txBody>
                  <a:tcPr marL="68580" marR="68580" marT="0" marB="0" anchor="ctr"/>
                </a:tc>
              </a:tr>
              <a:tr h="273314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Focos de Calor (2000 e 2010)</a:t>
                      </a:r>
                      <a:endParaRPr kumimoji="0" lang="pt-BR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pt-BR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INPE – Plataforma BD</a:t>
                      </a:r>
                      <a:endParaRPr kumimoji="0" lang="pt-BR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219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8003232" cy="5205192"/>
          </a:xfrm>
        </p:spPr>
        <p:txBody>
          <a:bodyPr/>
          <a:lstStyle/>
          <a:p>
            <a:endParaRPr lang="pt-BR" dirty="0" smtClean="0">
              <a:sym typeface="Wingdings" pitchFamily="2" charset="2"/>
            </a:endParaRPr>
          </a:p>
          <a:p>
            <a:pPr>
              <a:buNone/>
            </a:pPr>
            <a:r>
              <a:rPr lang="pt-BR" dirty="0" smtClean="0">
                <a:sym typeface="Wingdings" pitchFamily="2" charset="2"/>
              </a:rPr>
              <a:t> </a:t>
            </a:r>
            <a:endParaRPr lang="pt-BR" baseline="-25000" dirty="0" smtClean="0"/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457200" y="1268760"/>
            <a:ext cx="8003232" cy="520519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Área de Estudo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580112" y="1933863"/>
            <a:ext cx="3158008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  <a:buFont typeface="Arial" pitchFamily="34" charset="0"/>
              <a:buChar char="•"/>
            </a:pPr>
            <a:r>
              <a:rPr lang="pt-BR" sz="2000" dirty="0" smtClean="0"/>
              <a:t>Vale do Paraíba</a:t>
            </a:r>
          </a:p>
          <a:p>
            <a:pPr algn="ctr">
              <a:spcAft>
                <a:spcPts val="500"/>
              </a:spcAft>
              <a:buFont typeface="Arial" pitchFamily="34" charset="0"/>
              <a:buChar char="•"/>
            </a:pPr>
            <a:endParaRPr lang="pt-BR" sz="2000" dirty="0" smtClean="0"/>
          </a:p>
          <a:p>
            <a:pPr algn="ctr">
              <a:spcAft>
                <a:spcPts val="500"/>
              </a:spcAft>
              <a:buFont typeface="Arial" pitchFamily="34" charset="0"/>
              <a:buChar char="•"/>
            </a:pPr>
            <a:endParaRPr lang="pt-BR" sz="2000" dirty="0" smtClean="0"/>
          </a:p>
          <a:p>
            <a:pPr algn="ctr">
              <a:spcAft>
                <a:spcPts val="500"/>
              </a:spcAft>
              <a:buFont typeface="Arial" pitchFamily="34" charset="0"/>
              <a:buChar char="•"/>
            </a:pPr>
            <a:r>
              <a:rPr lang="pt-BR" sz="2000" dirty="0" smtClean="0"/>
              <a:t>14 Municípios</a:t>
            </a:r>
          </a:p>
          <a:p>
            <a:pPr algn="ctr">
              <a:spcAft>
                <a:spcPts val="500"/>
              </a:spcAft>
              <a:buFont typeface="Arial" pitchFamily="34" charset="0"/>
              <a:buChar char="•"/>
            </a:pPr>
            <a:endParaRPr lang="pt-BR" sz="2000" dirty="0" smtClean="0"/>
          </a:p>
          <a:p>
            <a:pPr algn="ctr">
              <a:spcAft>
                <a:spcPts val="500"/>
              </a:spcAft>
              <a:buFont typeface="Arial" pitchFamily="34" charset="0"/>
              <a:buChar char="•"/>
            </a:pPr>
            <a:endParaRPr lang="pt-BR" sz="2000" dirty="0" smtClean="0"/>
          </a:p>
          <a:p>
            <a:pPr algn="ctr">
              <a:spcAft>
                <a:spcPts val="500"/>
              </a:spcAft>
              <a:buFont typeface="Arial" pitchFamily="34" charset="0"/>
              <a:buChar char="•"/>
            </a:pPr>
            <a:r>
              <a:rPr lang="pt-BR" sz="2000" dirty="0" smtClean="0"/>
              <a:t>Várzea do Rio Paraíba do Sul (ocorrência de turfas)</a:t>
            </a:r>
            <a:endParaRPr lang="pt-BR" sz="2000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457200" y="418654"/>
            <a:ext cx="8075240" cy="63408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METODOLOGIA</a:t>
            </a:r>
            <a:r>
              <a:rPr kumimoji="0" lang="pt-BR" sz="3200" b="1" i="0" u="none" strike="noStrike" kern="1200" cap="small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TRABALHO</a:t>
            </a:r>
            <a:endParaRPr kumimoji="0" lang="pt-BR" sz="3200" b="1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Imagem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6"/>
            <a:ext cx="5482952" cy="4176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lcão Envidraçado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Balcão Envidraçado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Balcão Envidraçad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5351</TotalTime>
  <Words>989</Words>
  <Application>Microsoft Office PowerPoint</Application>
  <PresentationFormat>Apresentação na tela (4:3)</PresentationFormat>
  <Paragraphs>283</Paragraphs>
  <Slides>42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3" baseType="lpstr">
      <vt:lpstr>Balcão Envidraçado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Extras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Removal of surface-reflected light for the measurement of remote-sensing reflectance from an above-surface platform</dc:title>
  <dc:creator>Carolline Tressmann Cairo</dc:creator>
  <cp:lastModifiedBy>Suporte</cp:lastModifiedBy>
  <cp:revision>377</cp:revision>
  <dcterms:created xsi:type="dcterms:W3CDTF">2016-04-06T11:28:26Z</dcterms:created>
  <dcterms:modified xsi:type="dcterms:W3CDTF">2017-06-12T17:54:53Z</dcterms:modified>
</cp:coreProperties>
</file>