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8" r:id="rId5"/>
    <p:sldId id="260" r:id="rId6"/>
    <p:sldId id="269" r:id="rId7"/>
    <p:sldId id="270" r:id="rId8"/>
    <p:sldId id="304" r:id="rId9"/>
    <p:sldId id="263" r:id="rId10"/>
    <p:sldId id="271" r:id="rId11"/>
    <p:sldId id="284" r:id="rId12"/>
    <p:sldId id="286" r:id="rId13"/>
    <p:sldId id="287" r:id="rId14"/>
    <p:sldId id="259" r:id="rId15"/>
    <p:sldId id="299" r:id="rId16"/>
    <p:sldId id="301" r:id="rId17"/>
    <p:sldId id="302" r:id="rId18"/>
    <p:sldId id="303" r:id="rId19"/>
    <p:sldId id="283" r:id="rId20"/>
    <p:sldId id="281" r:id="rId21"/>
    <p:sldId id="288" r:id="rId22"/>
    <p:sldId id="265" r:id="rId23"/>
    <p:sldId id="289" r:id="rId24"/>
    <p:sldId id="290" r:id="rId25"/>
    <p:sldId id="295" r:id="rId26"/>
    <p:sldId id="296" r:id="rId27"/>
    <p:sldId id="291" r:id="rId28"/>
    <p:sldId id="294" r:id="rId29"/>
    <p:sldId id="297" r:id="rId30"/>
    <p:sldId id="298" r:id="rId31"/>
    <p:sldId id="282" r:id="rId32"/>
    <p:sldId id="261"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FE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0" d="100"/>
          <a:sy n="70" d="100"/>
        </p:scale>
        <p:origin x="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96335-3338-4439-BAB6-94DA5FDB3E38}" type="datetimeFigureOut">
              <a:rPr lang="pt-BR" smtClean="0"/>
              <a:t>09/06/2017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2A496-A9D6-461A-BC20-067C306F441A}" type="slidenum">
              <a:rPr lang="pt-BR" smtClean="0"/>
              <a:t>‹nº›</a:t>
            </a:fld>
            <a:endParaRPr lang="pt-BR"/>
          </a:p>
        </p:txBody>
      </p:sp>
    </p:spTree>
    <p:extLst>
      <p:ext uri="{BB962C8B-B14F-4D97-AF65-F5344CB8AC3E}">
        <p14:creationId xmlns:p14="http://schemas.microsoft.com/office/powerpoint/2010/main" val="31630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6709D0C-D94C-483A-B6B7-5D84DE3AFF33}" type="slidenum">
              <a:rPr lang="pt-BR"/>
              <a:t>25</a:t>
            </a:fld>
            <a:endParaRPr lang="pt-BR"/>
          </a:p>
        </p:txBody>
      </p:sp>
    </p:spTree>
    <p:extLst>
      <p:ext uri="{BB962C8B-B14F-4D97-AF65-F5344CB8AC3E}">
        <p14:creationId xmlns:p14="http://schemas.microsoft.com/office/powerpoint/2010/main" val="32807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6709D0C-D94C-483A-B6B7-5D84DE3AFF33}" type="slidenum">
              <a:rPr lang="pt-BR"/>
              <a:t>26</a:t>
            </a:fld>
            <a:endParaRPr lang="pt-BR"/>
          </a:p>
        </p:txBody>
      </p:sp>
    </p:spTree>
    <p:extLst>
      <p:ext uri="{BB962C8B-B14F-4D97-AF65-F5344CB8AC3E}">
        <p14:creationId xmlns:p14="http://schemas.microsoft.com/office/powerpoint/2010/main" val="102668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6709D0C-D94C-483A-B6B7-5D84DE3AFF33}" type="slidenum">
              <a:rPr lang="pt-BR"/>
              <a:t>28</a:t>
            </a:fld>
            <a:endParaRPr lang="pt-BR"/>
          </a:p>
        </p:txBody>
      </p:sp>
    </p:spTree>
    <p:extLst>
      <p:ext uri="{BB962C8B-B14F-4D97-AF65-F5344CB8AC3E}">
        <p14:creationId xmlns:p14="http://schemas.microsoft.com/office/powerpoint/2010/main" val="359585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7ED2A496-A9D6-461A-BC20-067C306F441A}" type="slidenum">
              <a:rPr lang="pt-BR" smtClean="0"/>
              <a:t>29</a:t>
            </a:fld>
            <a:endParaRPr lang="pt-BR"/>
          </a:p>
        </p:txBody>
      </p:sp>
    </p:spTree>
    <p:extLst>
      <p:ext uri="{BB962C8B-B14F-4D97-AF65-F5344CB8AC3E}">
        <p14:creationId xmlns:p14="http://schemas.microsoft.com/office/powerpoint/2010/main" val="366150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7ED2A496-A9D6-461A-BC20-067C306F441A}" type="slidenum">
              <a:rPr lang="pt-BR" smtClean="0"/>
              <a:t>30</a:t>
            </a:fld>
            <a:endParaRPr lang="pt-BR"/>
          </a:p>
        </p:txBody>
      </p:sp>
    </p:spTree>
    <p:extLst>
      <p:ext uri="{BB962C8B-B14F-4D97-AF65-F5344CB8AC3E}">
        <p14:creationId xmlns:p14="http://schemas.microsoft.com/office/powerpoint/2010/main" val="21099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389231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71676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59957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14906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87743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485A6D58-43A4-4F86-950D-F644748F7E4E}" type="datetimeFigureOut">
              <a:rPr lang="en-US" smtClean="0"/>
              <a:t>6/9/2017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403405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en-US"/>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485A6D58-43A4-4F86-950D-F644748F7E4E}" type="datetimeFigureOut">
              <a:rPr lang="en-US" smtClean="0"/>
              <a:t>6/9/2017</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62879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485A6D58-43A4-4F86-950D-F644748F7E4E}" type="datetimeFigureOut">
              <a:rPr lang="en-US" smtClean="0"/>
              <a:t>6/9/2017</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40905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85A6D58-43A4-4F86-950D-F644748F7E4E}" type="datetimeFigureOut">
              <a:rPr lang="en-US" smtClean="0"/>
              <a:t>6/9/2017</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324033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5A6D58-43A4-4F86-950D-F644748F7E4E}" type="datetimeFigureOut">
              <a:rPr lang="en-US" smtClean="0"/>
              <a:t>6/9/2017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248231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5A6D58-43A4-4F86-950D-F644748F7E4E}" type="datetimeFigureOut">
              <a:rPr lang="en-US" smtClean="0"/>
              <a:t>6/9/2017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304577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A6D58-43A4-4F86-950D-F644748F7E4E}" type="datetimeFigureOut">
              <a:rPr lang="en-US" smtClean="0"/>
              <a:t>6/9/2017</a:t>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D6BE5-AB2E-4419-901E-56A24CD6F1D5}" type="slidenum">
              <a:rPr lang="en-US" smtClean="0"/>
              <a:t>‹nº›</a:t>
            </a:fld>
            <a:endParaRPr lang="en-US"/>
          </a:p>
        </p:txBody>
      </p:sp>
    </p:spTree>
    <p:extLst>
      <p:ext uri="{BB962C8B-B14F-4D97-AF65-F5344CB8AC3E}">
        <p14:creationId xmlns:p14="http://schemas.microsoft.com/office/powerpoint/2010/main" val="295598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hys.org/news/2014-06-mesoscale-eddies-ocean-previously-though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68941"/>
            <a:ext cx="9144000" cy="1734030"/>
          </a:xfrm>
        </p:spPr>
        <p:txBody>
          <a:bodyPr>
            <a:normAutofit fontScale="90000"/>
          </a:bodyPr>
          <a:lstStyle/>
          <a:p>
            <a:r>
              <a:rPr lang="pt-BR" b="1" dirty="0"/>
              <a:t>Estudo Espaço-Temporal dos Vórtices da Costa do Brasil</a:t>
            </a:r>
            <a:endParaRPr lang="en-US" dirty="0"/>
          </a:p>
        </p:txBody>
      </p:sp>
      <p:pic>
        <p:nvPicPr>
          <p:cNvPr id="1026" name="Picture 2" descr="Figure 3: Sea surface height variability in centimeters, defined as the root mean square of the difference between the instantaneous height of the sea surface and its time-mean, can be used as a proxy measurement for eddy activity. To compare model to observational data directly, we first show sea surface height variability from (a) POP ocean model data and (b) observational data from the AVISO processing of satellite altimetry. In these images, the simulation shows exceptionally good agreement to observation. (c) Our global eddy census, showing the average number of eddies per 1° of latitude and longitude, averaged across 350 daily snapshots. Note that the color bar of(c) is reversed relative to that of (a) and (b). Relating the numerical density of eddies in (c) to sea surface height variability, both measures indicate high levels of eddy activity in the same locations. (d) Average eddy thickness in meters as a function of latitude and longitude. We use thickness to refer to the distance from the top of an eddy to the bottom. Notably, thick eddies only have a significant signal in the regions of the same three big currents, the Gulf Stream, Kuroshio Current, and Antarctic Circumpolar Current, where they can get as thick as 5000m."/>
          <p:cNvPicPr>
            <a:picLocks noChangeAspect="1" noChangeArrowheads="1"/>
          </p:cNvPicPr>
          <p:nvPr/>
        </p:nvPicPr>
        <p:blipFill rotWithShape="1">
          <a:blip r:embed="rId2">
            <a:extLst>
              <a:ext uri="{28A0092B-C50C-407E-A947-70E740481C1C}">
                <a14:useLocalDpi xmlns:a14="http://schemas.microsoft.com/office/drawing/2010/main" val="0"/>
              </a:ext>
            </a:extLst>
          </a:blip>
          <a:srcRect b="48266"/>
          <a:stretch/>
        </p:blipFill>
        <p:spPr bwMode="auto">
          <a:xfrm>
            <a:off x="672683" y="2278529"/>
            <a:ext cx="10846634" cy="278326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1524000" y="5337348"/>
            <a:ext cx="9144000" cy="11829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200" b="1" dirty="0" smtClean="0"/>
              <a:t>Philipe Riskalla Leal e </a:t>
            </a:r>
          </a:p>
          <a:p>
            <a:r>
              <a:rPr lang="pt-BR" sz="3200" b="1" dirty="0" smtClean="0"/>
              <a:t>Vitor </a:t>
            </a:r>
            <a:r>
              <a:rPr lang="pt-BR" sz="3200" b="1" dirty="0" err="1" smtClean="0"/>
              <a:t>Gallazo</a:t>
            </a:r>
            <a:endParaRPr lang="en-US" sz="3200" dirty="0"/>
          </a:p>
        </p:txBody>
      </p:sp>
    </p:spTree>
    <p:extLst>
      <p:ext uri="{BB962C8B-B14F-4D97-AF65-F5344CB8AC3E}">
        <p14:creationId xmlns:p14="http://schemas.microsoft.com/office/powerpoint/2010/main" val="206550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53"/>
            <a:ext cx="10515600" cy="1325563"/>
          </a:xfrm>
        </p:spPr>
        <p:txBody>
          <a:bodyPr/>
          <a:lstStyle/>
          <a:p>
            <a:r>
              <a:rPr lang="pt-BR" dirty="0" smtClean="0"/>
              <a:t>Materiais e Métodos: Estruturação conceitual</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394" y="1306428"/>
            <a:ext cx="8709212" cy="5551572"/>
          </a:xfrm>
          <a:prstGeom prst="rect">
            <a:avLst/>
          </a:prstGeom>
        </p:spPr>
      </p:pic>
    </p:spTree>
    <p:extLst>
      <p:ext uri="{BB962C8B-B14F-4D97-AF65-F5344CB8AC3E}">
        <p14:creationId xmlns:p14="http://schemas.microsoft.com/office/powerpoint/2010/main" val="290228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855"/>
            <a:ext cx="10515600" cy="1325563"/>
          </a:xfrm>
        </p:spPr>
        <p:txBody>
          <a:bodyPr/>
          <a:lstStyle/>
          <a:p>
            <a:r>
              <a:rPr lang="pt-BR" dirty="0" smtClean="0"/>
              <a:t>Critérios de Avaliação</a:t>
            </a:r>
            <a:endParaRPr lang="pt-BR" dirty="0"/>
          </a:p>
        </p:txBody>
      </p:sp>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 t="1" b="-585"/>
          <a:stretch/>
        </p:blipFill>
        <p:spPr>
          <a:xfrm>
            <a:off x="1" y="1690689"/>
            <a:ext cx="4157402" cy="2663598"/>
          </a:xfrm>
          <a:prstGeom prst="rect">
            <a:avLst/>
          </a:prstGeom>
        </p:spPr>
      </p:pic>
      <p:sp>
        <p:nvSpPr>
          <p:cNvPr id="5" name="Retângulo 4"/>
          <p:cNvSpPr/>
          <p:nvPr/>
        </p:nvSpPr>
        <p:spPr>
          <a:xfrm>
            <a:off x="1797657" y="1659754"/>
            <a:ext cx="2359746" cy="928805"/>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3161494">
            <a:off x="7065583" y="3628335"/>
            <a:ext cx="1796439"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8838805" y="1659755"/>
            <a:ext cx="2659743" cy="923330"/>
          </a:xfrm>
          <a:prstGeom prst="rect">
            <a:avLst/>
          </a:prstGeom>
          <a:noFill/>
          <a:ln>
            <a:solidFill>
              <a:schemeClr val="tx1"/>
            </a:solidFill>
          </a:ln>
        </p:spPr>
        <p:txBody>
          <a:bodyPr wrap="square" rtlCol="0">
            <a:spAutoFit/>
          </a:bodyPr>
          <a:lstStyle/>
          <a:p>
            <a:r>
              <a:rPr lang="pt-BR" dirty="0" smtClean="0"/>
              <a:t>Booleana para obtenção da polaridade dos vórtices (ciclônico e </a:t>
            </a:r>
            <a:r>
              <a:rPr lang="pt-BR" dirty="0" err="1" smtClean="0"/>
              <a:t>anti-cic</a:t>
            </a:r>
            <a:r>
              <a:rPr lang="pt-BR" dirty="0" smtClean="0"/>
              <a:t>)</a:t>
            </a:r>
            <a:endParaRPr lang="pt-BR" dirty="0"/>
          </a:p>
        </p:txBody>
      </p:sp>
      <p:sp>
        <p:nvSpPr>
          <p:cNvPr id="9" name="Retângulo 8"/>
          <p:cNvSpPr/>
          <p:nvPr/>
        </p:nvSpPr>
        <p:spPr>
          <a:xfrm>
            <a:off x="8838805" y="4111866"/>
            <a:ext cx="3030644" cy="1477328"/>
          </a:xfrm>
          <a:prstGeom prst="rect">
            <a:avLst/>
          </a:prstGeom>
          <a:ln>
            <a:solidFill>
              <a:schemeClr val="tx1"/>
            </a:solidFill>
          </a:ln>
        </p:spPr>
        <p:txBody>
          <a:bodyPr wrap="square">
            <a:spAutoFit/>
          </a:bodyPr>
          <a:lstStyle/>
          <a:p>
            <a:r>
              <a:rPr lang="pt-BR" dirty="0" smtClean="0"/>
              <a:t>Contabilização </a:t>
            </a:r>
            <a:r>
              <a:rPr lang="pt-BR" dirty="0"/>
              <a:t>dos Identificadores Únicos (ID de vórtice) para cada um dos dias de cada </a:t>
            </a:r>
            <a:r>
              <a:rPr lang="pt-BR" dirty="0" smtClean="0"/>
              <a:t>ano com base na polaridade (+ e -)</a:t>
            </a:r>
            <a:endParaRPr lang="pt-BR" dirty="0"/>
          </a:p>
        </p:txBody>
      </p:sp>
      <p:sp>
        <p:nvSpPr>
          <p:cNvPr id="11" name="Seta para a direita 10"/>
          <p:cNvSpPr/>
          <p:nvPr/>
        </p:nvSpPr>
        <p:spPr>
          <a:xfrm rot="16200000">
            <a:off x="9484344" y="3064785"/>
            <a:ext cx="136866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4266436" y="1845755"/>
            <a:ext cx="991364"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5384800" y="1690689"/>
            <a:ext cx="2177143" cy="1200329"/>
          </a:xfrm>
          <a:prstGeom prst="rect">
            <a:avLst/>
          </a:prstGeom>
          <a:noFill/>
          <a:ln>
            <a:solidFill>
              <a:schemeClr val="tx1"/>
            </a:solidFill>
          </a:ln>
        </p:spPr>
        <p:txBody>
          <a:bodyPr wrap="square" rtlCol="0">
            <a:spAutoFit/>
          </a:bodyPr>
          <a:lstStyle/>
          <a:p>
            <a:r>
              <a:rPr lang="pt-BR" dirty="0" smtClean="0"/>
              <a:t>N° de Vórtices com Identificação e polaridade Únicas (±ID)</a:t>
            </a:r>
            <a:endParaRPr lang="pt-BR" dirty="0"/>
          </a:p>
        </p:txBody>
      </p:sp>
    </p:spTree>
    <p:extLst>
      <p:ext uri="{BB962C8B-B14F-4D97-AF65-F5344CB8AC3E}">
        <p14:creationId xmlns:p14="http://schemas.microsoft.com/office/powerpoint/2010/main" val="193315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 t="1" b="-585"/>
          <a:stretch/>
        </p:blipFill>
        <p:spPr>
          <a:xfrm>
            <a:off x="228600" y="1690688"/>
            <a:ext cx="5652527" cy="3621507"/>
          </a:xfrm>
          <a:prstGeom prst="rect">
            <a:avLst/>
          </a:prstGeom>
        </p:spPr>
      </p:pic>
      <p:sp>
        <p:nvSpPr>
          <p:cNvPr id="5" name="Retângulo 4"/>
          <p:cNvSpPr/>
          <p:nvPr/>
        </p:nvSpPr>
        <p:spPr>
          <a:xfrm>
            <a:off x="2740852" y="2914673"/>
            <a:ext cx="3688976" cy="1173536"/>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6854180" y="3225776"/>
            <a:ext cx="185919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8942080" y="2985111"/>
            <a:ext cx="2659743" cy="923330"/>
          </a:xfrm>
          <a:prstGeom prst="rect">
            <a:avLst/>
          </a:prstGeom>
          <a:noFill/>
          <a:ln>
            <a:solidFill>
              <a:schemeClr val="tx1"/>
            </a:solidFill>
          </a:ln>
        </p:spPr>
        <p:txBody>
          <a:bodyPr wrap="square" rtlCol="0">
            <a:spAutoFit/>
          </a:bodyPr>
          <a:lstStyle/>
          <a:p>
            <a:r>
              <a:rPr lang="pt-BR" dirty="0" smtClean="0"/>
              <a:t>Extração de píxeis e respectiva contabilização diária</a:t>
            </a:r>
            <a:endParaRPr lang="pt-BR" dirty="0"/>
          </a:p>
        </p:txBody>
      </p:sp>
      <p:sp>
        <p:nvSpPr>
          <p:cNvPr id="8" name="Título 1"/>
          <p:cNvSpPr txBox="1">
            <a:spLocks/>
          </p:cNvSpPr>
          <p:nvPr/>
        </p:nvSpPr>
        <p:spPr>
          <a:xfrm>
            <a:off x="0" y="-14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dirty="0"/>
              <a:t>Critérios de Avaliação</a:t>
            </a:r>
          </a:p>
        </p:txBody>
      </p:sp>
    </p:spTree>
    <p:extLst>
      <p:ext uri="{BB962C8B-B14F-4D97-AF65-F5344CB8AC3E}">
        <p14:creationId xmlns:p14="http://schemas.microsoft.com/office/powerpoint/2010/main" val="22329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 t="1" b="-585"/>
          <a:stretch/>
        </p:blipFill>
        <p:spPr>
          <a:xfrm>
            <a:off x="228600" y="1690688"/>
            <a:ext cx="5652527" cy="3621507"/>
          </a:xfrm>
          <a:prstGeom prst="rect">
            <a:avLst/>
          </a:prstGeom>
        </p:spPr>
      </p:pic>
      <p:sp>
        <p:nvSpPr>
          <p:cNvPr id="5" name="Retângulo 4"/>
          <p:cNvSpPr/>
          <p:nvPr/>
        </p:nvSpPr>
        <p:spPr>
          <a:xfrm>
            <a:off x="2697309" y="4138659"/>
            <a:ext cx="3688976" cy="1173536"/>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6810637" y="4449762"/>
            <a:ext cx="185919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8838805" y="1659755"/>
            <a:ext cx="2659743" cy="923330"/>
          </a:xfrm>
          <a:prstGeom prst="rect">
            <a:avLst/>
          </a:prstGeom>
          <a:noFill/>
          <a:ln>
            <a:solidFill>
              <a:schemeClr val="tx1"/>
            </a:solidFill>
          </a:ln>
        </p:spPr>
        <p:txBody>
          <a:bodyPr wrap="square" rtlCol="0">
            <a:spAutoFit/>
          </a:bodyPr>
          <a:lstStyle/>
          <a:p>
            <a:r>
              <a:rPr lang="pt-BR" dirty="0" smtClean="0"/>
              <a:t>Booleana para obtenção da polaridade dos vórtices (ciclônico e </a:t>
            </a:r>
            <a:r>
              <a:rPr lang="pt-BR" dirty="0" err="1" smtClean="0"/>
              <a:t>anti-cic</a:t>
            </a:r>
            <a:r>
              <a:rPr lang="pt-BR" dirty="0" smtClean="0"/>
              <a:t>)</a:t>
            </a:r>
            <a:endParaRPr lang="pt-BR" dirty="0"/>
          </a:p>
        </p:txBody>
      </p:sp>
      <p:sp>
        <p:nvSpPr>
          <p:cNvPr id="9" name="Retângulo 8"/>
          <p:cNvSpPr/>
          <p:nvPr/>
        </p:nvSpPr>
        <p:spPr>
          <a:xfrm>
            <a:off x="8838805" y="4111866"/>
            <a:ext cx="3030644" cy="1477328"/>
          </a:xfrm>
          <a:prstGeom prst="rect">
            <a:avLst/>
          </a:prstGeom>
          <a:ln>
            <a:solidFill>
              <a:schemeClr val="tx1"/>
            </a:solidFill>
          </a:ln>
        </p:spPr>
        <p:txBody>
          <a:bodyPr wrap="square">
            <a:spAutoFit/>
          </a:bodyPr>
          <a:lstStyle/>
          <a:p>
            <a:r>
              <a:rPr lang="pt-BR" dirty="0" smtClean="0"/>
              <a:t>Obtenção da média da duração dos vórtices (n° de dias consecutivos) </a:t>
            </a:r>
            <a:r>
              <a:rPr lang="pt-BR" dirty="0"/>
              <a:t>para cada um dos dias de cada </a:t>
            </a:r>
            <a:r>
              <a:rPr lang="pt-BR" dirty="0" smtClean="0"/>
              <a:t>ano </a:t>
            </a:r>
            <a:r>
              <a:rPr lang="pt-BR" dirty="0"/>
              <a:t>com base na polaridade (+ e </a:t>
            </a:r>
            <a:r>
              <a:rPr lang="pt-BR" dirty="0" smtClean="0"/>
              <a:t>-)</a:t>
            </a:r>
            <a:endParaRPr lang="pt-BR" dirty="0"/>
          </a:p>
        </p:txBody>
      </p:sp>
      <p:sp>
        <p:nvSpPr>
          <p:cNvPr id="10" name="Seta para a direita 9"/>
          <p:cNvSpPr/>
          <p:nvPr/>
        </p:nvSpPr>
        <p:spPr>
          <a:xfrm rot="16200000">
            <a:off x="9484344" y="3151869"/>
            <a:ext cx="136866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p:cNvSpPr txBox="1">
            <a:spLocks/>
          </p:cNvSpPr>
          <p:nvPr/>
        </p:nvSpPr>
        <p:spPr>
          <a:xfrm>
            <a:off x="0" y="-14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dirty="0"/>
              <a:t>Critérios de Avaliação</a:t>
            </a:r>
          </a:p>
        </p:txBody>
      </p:sp>
    </p:spTree>
    <p:extLst>
      <p:ext uri="{BB962C8B-B14F-4D97-AF65-F5344CB8AC3E}">
        <p14:creationId xmlns:p14="http://schemas.microsoft.com/office/powerpoint/2010/main" val="21039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Materias</a:t>
            </a:r>
            <a:r>
              <a:rPr lang="en-US" dirty="0" smtClean="0"/>
              <a:t> e </a:t>
            </a:r>
            <a:r>
              <a:rPr lang="en-US" dirty="0" err="1" smtClean="0"/>
              <a:t>Métodos</a:t>
            </a:r>
            <a:r>
              <a:rPr lang="en-US" dirty="0" smtClean="0"/>
              <a:t>: Dados</a:t>
            </a:r>
            <a:endParaRPr lang="en-US" dirty="0"/>
          </a:p>
        </p:txBody>
      </p:sp>
      <p:sp>
        <p:nvSpPr>
          <p:cNvPr id="3" name="Espaço Reservado para Conteúdo 2"/>
          <p:cNvSpPr>
            <a:spLocks noGrp="1"/>
          </p:cNvSpPr>
          <p:nvPr>
            <p:ph idx="1"/>
          </p:nvPr>
        </p:nvSpPr>
        <p:spPr/>
        <p:txBody>
          <a:bodyPr>
            <a:normAutofit/>
          </a:bodyPr>
          <a:lstStyle/>
          <a:p>
            <a:r>
              <a:rPr lang="pt-BR" dirty="0" smtClean="0"/>
              <a:t>Banco de Dados oceânicos:</a:t>
            </a:r>
          </a:p>
          <a:p>
            <a:pPr lvl="1"/>
            <a:r>
              <a:rPr lang="pt-BR" b="1" dirty="0" err="1"/>
              <a:t>Copernicus</a:t>
            </a:r>
            <a:r>
              <a:rPr lang="pt-BR" b="1" dirty="0"/>
              <a:t> Marine and </a:t>
            </a:r>
            <a:r>
              <a:rPr lang="pt-BR" b="1" dirty="0" err="1"/>
              <a:t>Environment</a:t>
            </a:r>
            <a:r>
              <a:rPr lang="pt-BR" b="1" dirty="0"/>
              <a:t> </a:t>
            </a:r>
            <a:r>
              <a:rPr lang="pt-BR" b="1" dirty="0" err="1"/>
              <a:t>Monitoring</a:t>
            </a:r>
            <a:r>
              <a:rPr lang="pt-BR" b="1" dirty="0"/>
              <a:t> </a:t>
            </a:r>
            <a:r>
              <a:rPr lang="pt-BR" b="1" dirty="0" smtClean="0"/>
              <a:t>Service - </a:t>
            </a:r>
            <a:r>
              <a:rPr lang="pt-BR" b="1" dirty="0" err="1" smtClean="0"/>
              <a:t>CMEMS</a:t>
            </a:r>
            <a:endParaRPr lang="pt-BR" b="1" dirty="0" smtClean="0"/>
          </a:p>
          <a:p>
            <a:pPr lvl="1"/>
            <a:r>
              <a:rPr lang="pt-BR" dirty="0" err="1" smtClean="0">
                <a:solidFill>
                  <a:schemeClr val="bg1">
                    <a:lumMod val="65000"/>
                  </a:schemeClr>
                </a:solidFill>
              </a:rPr>
              <a:t>Community</a:t>
            </a:r>
            <a:r>
              <a:rPr lang="pt-BR" dirty="0" smtClean="0">
                <a:solidFill>
                  <a:schemeClr val="bg1">
                    <a:lumMod val="65000"/>
                  </a:schemeClr>
                </a:solidFill>
              </a:rPr>
              <a:t> </a:t>
            </a:r>
            <a:r>
              <a:rPr lang="pt-BR" dirty="0" err="1" smtClean="0">
                <a:solidFill>
                  <a:schemeClr val="bg1">
                    <a:lumMod val="65000"/>
                  </a:schemeClr>
                </a:solidFill>
              </a:rPr>
              <a:t>Climate</a:t>
            </a:r>
            <a:r>
              <a:rPr lang="pt-BR" dirty="0" smtClean="0">
                <a:solidFill>
                  <a:schemeClr val="bg1">
                    <a:lumMod val="65000"/>
                  </a:schemeClr>
                </a:solidFill>
              </a:rPr>
              <a:t> System </a:t>
            </a:r>
            <a:r>
              <a:rPr lang="pt-BR" dirty="0" err="1" smtClean="0">
                <a:solidFill>
                  <a:schemeClr val="bg1">
                    <a:lumMod val="65000"/>
                  </a:schemeClr>
                </a:solidFill>
              </a:rPr>
              <a:t>Model</a:t>
            </a:r>
            <a:r>
              <a:rPr lang="pt-BR" dirty="0" smtClean="0">
                <a:solidFill>
                  <a:schemeClr val="bg1">
                    <a:lumMod val="65000"/>
                  </a:schemeClr>
                </a:solidFill>
              </a:rPr>
              <a:t> 4 (CCSM4)</a:t>
            </a:r>
          </a:p>
          <a:p>
            <a:pPr lvl="1"/>
            <a:r>
              <a:rPr lang="pt-BR" dirty="0" smtClean="0">
                <a:solidFill>
                  <a:schemeClr val="bg1">
                    <a:lumMod val="65000"/>
                  </a:schemeClr>
                </a:solidFill>
              </a:rPr>
              <a:t>Relatórios do IPCC</a:t>
            </a:r>
          </a:p>
          <a:p>
            <a:pPr lvl="1"/>
            <a:r>
              <a:rPr lang="pt-BR" dirty="0" err="1" smtClean="0">
                <a:solidFill>
                  <a:schemeClr val="bg1">
                    <a:lumMod val="65000"/>
                  </a:schemeClr>
                </a:solidFill>
              </a:rPr>
              <a:t>Parallel</a:t>
            </a:r>
            <a:r>
              <a:rPr lang="pt-BR" dirty="0" smtClean="0">
                <a:solidFill>
                  <a:schemeClr val="bg1">
                    <a:lumMod val="65000"/>
                  </a:schemeClr>
                </a:solidFill>
              </a:rPr>
              <a:t> </a:t>
            </a:r>
            <a:r>
              <a:rPr lang="pt-BR" dirty="0" err="1">
                <a:solidFill>
                  <a:schemeClr val="bg1">
                    <a:lumMod val="65000"/>
                  </a:schemeClr>
                </a:solidFill>
              </a:rPr>
              <a:t>Ocean</a:t>
            </a:r>
            <a:r>
              <a:rPr lang="pt-BR" dirty="0">
                <a:solidFill>
                  <a:schemeClr val="bg1">
                    <a:lumMod val="65000"/>
                  </a:schemeClr>
                </a:solidFill>
              </a:rPr>
              <a:t> </a:t>
            </a:r>
            <a:r>
              <a:rPr lang="pt-BR" dirty="0" err="1">
                <a:solidFill>
                  <a:schemeClr val="bg1">
                    <a:lumMod val="65000"/>
                  </a:schemeClr>
                </a:solidFill>
              </a:rPr>
              <a:t>Program</a:t>
            </a:r>
            <a:r>
              <a:rPr lang="pt-BR" dirty="0">
                <a:solidFill>
                  <a:schemeClr val="bg1">
                    <a:lumMod val="65000"/>
                  </a:schemeClr>
                </a:solidFill>
              </a:rPr>
              <a:t> (</a:t>
            </a:r>
            <a:r>
              <a:rPr lang="pt-BR" dirty="0" smtClean="0">
                <a:solidFill>
                  <a:schemeClr val="bg1">
                    <a:lumMod val="65000"/>
                  </a:schemeClr>
                </a:solidFill>
              </a:rPr>
              <a:t>POP)</a:t>
            </a:r>
          </a:p>
          <a:p>
            <a:r>
              <a:rPr lang="pt-BR" dirty="0" smtClean="0"/>
              <a:t>Detalhes do tipo de dado</a:t>
            </a:r>
          </a:p>
          <a:p>
            <a:pPr lvl="1"/>
            <a:r>
              <a:rPr lang="pt-BR" dirty="0" smtClean="0"/>
              <a:t>Resolução Espacial: píxeis de 1/4°</a:t>
            </a:r>
          </a:p>
          <a:p>
            <a:pPr lvl="1"/>
            <a:r>
              <a:rPr lang="en-US" dirty="0" err="1" smtClean="0"/>
              <a:t>Resolução</a:t>
            </a:r>
            <a:r>
              <a:rPr lang="en-US" dirty="0" smtClean="0"/>
              <a:t> Temporal: </a:t>
            </a:r>
            <a:r>
              <a:rPr lang="en-US" dirty="0" err="1" smtClean="0"/>
              <a:t>diário</a:t>
            </a:r>
            <a:r>
              <a:rPr lang="en-US" dirty="0" smtClean="0"/>
              <a:t> - </a:t>
            </a:r>
            <a:r>
              <a:rPr lang="pt-BR" b="1" dirty="0" err="1"/>
              <a:t>Absolute</a:t>
            </a:r>
            <a:r>
              <a:rPr lang="pt-BR" b="1" dirty="0"/>
              <a:t> </a:t>
            </a:r>
            <a:r>
              <a:rPr lang="pt-BR" b="1" dirty="0" err="1"/>
              <a:t>Dynamic</a:t>
            </a:r>
            <a:r>
              <a:rPr lang="pt-BR" b="1" dirty="0"/>
              <a:t> </a:t>
            </a:r>
            <a:r>
              <a:rPr lang="pt-BR" b="1" dirty="0" err="1"/>
              <a:t>Topographies</a:t>
            </a:r>
            <a:r>
              <a:rPr lang="pt-BR" b="1" dirty="0"/>
              <a:t> (</a:t>
            </a:r>
            <a:r>
              <a:rPr lang="pt-BR" b="1" dirty="0" err="1" smtClean="0"/>
              <a:t>MADT</a:t>
            </a:r>
            <a:r>
              <a:rPr lang="pt-BR" b="1" dirty="0" smtClean="0"/>
              <a:t>-H)</a:t>
            </a:r>
          </a:p>
          <a:p>
            <a:pPr lvl="2"/>
            <a:r>
              <a:rPr lang="en-US" dirty="0" err="1" smtClean="0"/>
              <a:t>Matrizes</a:t>
            </a:r>
            <a:r>
              <a:rPr lang="en-US" dirty="0" smtClean="0"/>
              <a:t> da </a:t>
            </a:r>
            <a:r>
              <a:rPr lang="en-US" dirty="0" err="1" smtClean="0"/>
              <a:t>altura</a:t>
            </a:r>
            <a:r>
              <a:rPr lang="en-US" dirty="0" smtClean="0"/>
              <a:t> do </a:t>
            </a:r>
            <a:r>
              <a:rPr lang="en-US" dirty="0" err="1" smtClean="0"/>
              <a:t>oceano</a:t>
            </a:r>
            <a:r>
              <a:rPr lang="en-US" dirty="0" smtClean="0"/>
              <a:t> com </a:t>
            </a:r>
            <a:r>
              <a:rPr lang="en-US" dirty="0" err="1" smtClean="0"/>
              <a:t>valores</a:t>
            </a:r>
            <a:r>
              <a:rPr lang="en-US" dirty="0" smtClean="0"/>
              <a:t> </a:t>
            </a:r>
            <a:r>
              <a:rPr lang="en-US" dirty="0" err="1" smtClean="0"/>
              <a:t>acima</a:t>
            </a:r>
            <a:r>
              <a:rPr lang="en-US" dirty="0" smtClean="0"/>
              <a:t> do </a:t>
            </a:r>
            <a:r>
              <a:rPr lang="en-US" dirty="0" err="1" smtClean="0"/>
              <a:t>geóide</a:t>
            </a:r>
            <a:r>
              <a:rPr lang="en-US" dirty="0" smtClean="0"/>
              <a:t> </a:t>
            </a:r>
            <a:r>
              <a:rPr lang="en-US" dirty="0" err="1" smtClean="0"/>
              <a:t>terrestre</a:t>
            </a:r>
            <a:r>
              <a:rPr lang="en-US" dirty="0" smtClean="0"/>
              <a:t>, e </a:t>
            </a:r>
            <a:r>
              <a:rPr lang="en-US" dirty="0" err="1" smtClean="0"/>
              <a:t>velocidade</a:t>
            </a:r>
            <a:r>
              <a:rPr lang="en-US" dirty="0" smtClean="0"/>
              <a:t> </a:t>
            </a:r>
            <a:r>
              <a:rPr lang="en-US" dirty="0" err="1" smtClean="0"/>
              <a:t>geostrófica</a:t>
            </a:r>
            <a:r>
              <a:rPr lang="en-US" dirty="0" smtClean="0"/>
              <a:t> </a:t>
            </a:r>
            <a:r>
              <a:rPr lang="en-US" dirty="0" err="1" smtClean="0"/>
              <a:t>correspondente</a:t>
            </a:r>
            <a:r>
              <a:rPr lang="en-US" dirty="0"/>
              <a:t> </a:t>
            </a:r>
            <a:endParaRPr lang="en-US" dirty="0" smtClean="0"/>
          </a:p>
          <a:p>
            <a:pPr lvl="2"/>
            <a:r>
              <a:rPr lang="en-US" b="1" dirty="0" err="1" smtClean="0"/>
              <a:t>Tipo</a:t>
            </a:r>
            <a:r>
              <a:rPr lang="en-US" b="1" dirty="0" smtClean="0"/>
              <a:t> de </a:t>
            </a:r>
            <a:r>
              <a:rPr lang="en-US" b="1" dirty="0" err="1" smtClean="0"/>
              <a:t>Uso</a:t>
            </a:r>
            <a:r>
              <a:rPr lang="en-US" b="1" dirty="0" smtClean="0"/>
              <a:t>:</a:t>
            </a:r>
            <a:r>
              <a:rPr lang="en-US" dirty="0"/>
              <a:t> </a:t>
            </a:r>
            <a:r>
              <a:rPr lang="en-US" dirty="0" err="1" smtClean="0"/>
              <a:t>estudos</a:t>
            </a:r>
            <a:r>
              <a:rPr lang="en-US" dirty="0" smtClean="0"/>
              <a:t> </a:t>
            </a:r>
            <a:r>
              <a:rPr lang="en-US" dirty="0" err="1" smtClean="0"/>
              <a:t>regionais</a:t>
            </a:r>
            <a:r>
              <a:rPr lang="en-US" dirty="0" smtClean="0"/>
              <a:t>; </a:t>
            </a:r>
            <a:r>
              <a:rPr lang="en-US" dirty="0" err="1" smtClean="0"/>
              <a:t>circulação</a:t>
            </a:r>
            <a:r>
              <a:rPr lang="en-US" dirty="0" smtClean="0"/>
              <a:t> </a:t>
            </a:r>
            <a:r>
              <a:rPr lang="en-US" dirty="0" err="1" smtClean="0"/>
              <a:t>geral</a:t>
            </a:r>
            <a:r>
              <a:rPr lang="en-US" dirty="0" smtClean="0"/>
              <a:t> (</a:t>
            </a:r>
            <a:r>
              <a:rPr lang="en-US" dirty="0" err="1" smtClean="0"/>
              <a:t>giros</a:t>
            </a:r>
            <a:r>
              <a:rPr lang="en-US" dirty="0" smtClean="0"/>
              <a:t> </a:t>
            </a:r>
            <a:r>
              <a:rPr lang="en-US" dirty="0" err="1" smtClean="0"/>
              <a:t>oceânicos</a:t>
            </a:r>
            <a:r>
              <a:rPr lang="en-US" dirty="0" smtClean="0"/>
              <a:t>)</a:t>
            </a:r>
            <a:endParaRPr lang="pt-BR" dirty="0" smtClean="0"/>
          </a:p>
          <a:p>
            <a:pPr lvl="1"/>
            <a:endParaRPr lang="en-US" dirty="0"/>
          </a:p>
        </p:txBody>
      </p:sp>
    </p:spTree>
    <p:extLst>
      <p:ext uri="{BB962C8B-B14F-4D97-AF65-F5344CB8AC3E}">
        <p14:creationId xmlns:p14="http://schemas.microsoft.com/office/powerpoint/2010/main" val="202197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487705"/>
            <a:ext cx="10515600" cy="3689257"/>
          </a:xfrm>
        </p:spPr>
        <p:txBody>
          <a:bodyPr/>
          <a:lstStyle/>
          <a:p>
            <a:pPr marL="514350" indent="-514350">
              <a:buAutoNum type="arabicParenR"/>
            </a:pPr>
            <a:r>
              <a:rPr lang="pt-BR" dirty="0" smtClean="0"/>
              <a:t>Algoritmo </a:t>
            </a:r>
            <a:r>
              <a:rPr lang="pt-BR" dirty="0"/>
              <a:t>Okubo-Weiss Eddie </a:t>
            </a:r>
            <a:r>
              <a:rPr lang="pt-BR" dirty="0" err="1" smtClean="0"/>
              <a:t>Detection</a:t>
            </a:r>
            <a:r>
              <a:rPr lang="pt-BR" dirty="0" smtClean="0"/>
              <a:t> (</a:t>
            </a:r>
            <a:r>
              <a:rPr lang="pt-BR" dirty="0" err="1" smtClean="0"/>
              <a:t>OWED</a:t>
            </a:r>
            <a:r>
              <a:rPr lang="pt-BR" dirty="0" smtClean="0"/>
              <a:t>): disponibilizado pela Marine</a:t>
            </a:r>
            <a:r>
              <a:rPr lang="pt-BR" dirty="0"/>
              <a:t> </a:t>
            </a:r>
            <a:r>
              <a:rPr lang="pt-BR" dirty="0" err="1"/>
              <a:t>Geospatial</a:t>
            </a:r>
            <a:r>
              <a:rPr lang="pt-BR" dirty="0"/>
              <a:t> </a:t>
            </a:r>
            <a:r>
              <a:rPr lang="pt-BR" dirty="0" err="1"/>
              <a:t>Ecology</a:t>
            </a:r>
            <a:r>
              <a:rPr lang="pt-BR" dirty="0"/>
              <a:t> Tools (</a:t>
            </a:r>
            <a:r>
              <a:rPr lang="pt-BR" dirty="0" err="1" smtClean="0"/>
              <a:t>MGET</a:t>
            </a:r>
            <a:r>
              <a:rPr lang="pt-BR" dirty="0" smtClean="0"/>
              <a:t>)</a:t>
            </a:r>
          </a:p>
          <a:p>
            <a:pPr marL="514350" indent="-514350">
              <a:buAutoNum type="arabicParenR"/>
            </a:pPr>
            <a:endParaRPr lang="pt-BR" dirty="0"/>
          </a:p>
          <a:p>
            <a:pPr marL="0" indent="0">
              <a:buNone/>
            </a:pPr>
            <a:endParaRPr lang="pt-BR" dirty="0" smtClean="0"/>
          </a:p>
          <a:p>
            <a:pPr marL="538163" indent="-538163">
              <a:buNone/>
            </a:pPr>
            <a:r>
              <a:rPr lang="pt-BR" dirty="0" smtClean="0"/>
              <a:t>2)   Algoritmos </a:t>
            </a:r>
            <a:r>
              <a:rPr lang="pt-BR" dirty="0" smtClean="0"/>
              <a:t>em Python: </a:t>
            </a:r>
            <a:r>
              <a:rPr lang="pt-BR" dirty="0" smtClean="0"/>
              <a:t>em anexo</a:t>
            </a:r>
            <a:endParaRPr lang="pt-BR" dirty="0"/>
          </a:p>
        </p:txBody>
      </p:sp>
      <p:sp>
        <p:nvSpPr>
          <p:cNvPr id="4" name="Título 1"/>
          <p:cNvSpPr>
            <a:spLocks noGrp="1"/>
          </p:cNvSpPr>
          <p:nvPr>
            <p:ph type="title"/>
          </p:nvPr>
        </p:nvSpPr>
        <p:spPr>
          <a:xfrm>
            <a:off x="838200" y="365125"/>
            <a:ext cx="10515600" cy="1325563"/>
          </a:xfrm>
        </p:spPr>
        <p:txBody>
          <a:bodyPr/>
          <a:lstStyle/>
          <a:p>
            <a:r>
              <a:rPr lang="en-US" dirty="0" err="1" smtClean="0"/>
              <a:t>Materias</a:t>
            </a:r>
            <a:r>
              <a:rPr lang="en-US" dirty="0" smtClean="0"/>
              <a:t> e </a:t>
            </a:r>
            <a:r>
              <a:rPr lang="en-US" dirty="0" err="1" smtClean="0"/>
              <a:t>Métodos</a:t>
            </a:r>
            <a:r>
              <a:rPr lang="en-US" dirty="0" smtClean="0"/>
              <a:t>: </a:t>
            </a:r>
            <a:r>
              <a:rPr lang="en-US" dirty="0" err="1" smtClean="0"/>
              <a:t>Processamento</a:t>
            </a:r>
            <a:r>
              <a:rPr lang="en-US" dirty="0" smtClean="0"/>
              <a:t> dos Dados</a:t>
            </a:r>
            <a:endParaRPr lang="en-US" dirty="0"/>
          </a:p>
        </p:txBody>
      </p:sp>
    </p:spTree>
    <p:extLst>
      <p:ext uri="{BB962C8B-B14F-4D97-AF65-F5344CB8AC3E}">
        <p14:creationId xmlns:p14="http://schemas.microsoft.com/office/powerpoint/2010/main" val="5465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7239000" y="2362200"/>
            <a:ext cx="3221096" cy="24384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905000" y="2133600"/>
            <a:ext cx="5181600" cy="3657600"/>
          </a:xfrm>
          <a:prstGeom prst="rect">
            <a:avLst/>
          </a:prstGeom>
          <a:noFill/>
          <a:ln w="9525">
            <a:noFill/>
            <a:miter lim="800000"/>
            <a:headEnd/>
            <a:tailEnd/>
          </a:ln>
        </p:spPr>
      </p:pic>
      <p:sp>
        <p:nvSpPr>
          <p:cNvPr id="10242" name="Title 1"/>
          <p:cNvSpPr>
            <a:spLocks noGrp="1"/>
          </p:cNvSpPr>
          <p:nvPr>
            <p:ph type="title"/>
          </p:nvPr>
        </p:nvSpPr>
        <p:spPr>
          <a:xfrm>
            <a:off x="1981200" y="704850"/>
            <a:ext cx="8229600" cy="1123950"/>
          </a:xfrm>
        </p:spPr>
        <p:txBody>
          <a:bodyPr>
            <a:normAutofit/>
          </a:bodyPr>
          <a:lstStyle/>
          <a:p>
            <a:pPr eaLnBrk="1" hangingPunct="1"/>
            <a:r>
              <a:rPr lang="en-US" dirty="0" err="1" smtClean="0"/>
              <a:t>MGET</a:t>
            </a:r>
            <a:r>
              <a:rPr lang="en-US" dirty="0" smtClean="0"/>
              <a:t> é </a:t>
            </a:r>
            <a:r>
              <a:rPr lang="en-US" dirty="0" err="1" smtClean="0"/>
              <a:t>uma</a:t>
            </a:r>
            <a:r>
              <a:rPr lang="en-US" dirty="0" smtClean="0"/>
              <a:t> toolbox do ArcGIS</a:t>
            </a:r>
          </a:p>
        </p:txBody>
      </p:sp>
      <p:sp>
        <p:nvSpPr>
          <p:cNvPr id="8" name="Rectangle 7"/>
          <p:cNvSpPr/>
          <p:nvPr/>
        </p:nvSpPr>
        <p:spPr>
          <a:xfrm>
            <a:off x="3048000" y="3810000"/>
            <a:ext cx="144780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242176" y="2301875"/>
            <a:ext cx="3294063" cy="2498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a:stCxn id="8" idx="3"/>
            <a:endCxn id="9" idx="1"/>
          </p:cNvCxnSpPr>
          <p:nvPr/>
        </p:nvCxnSpPr>
        <p:spPr>
          <a:xfrm flipV="1">
            <a:off x="4495801" y="3551238"/>
            <a:ext cx="2746375" cy="754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266652"/>
      </p:ext>
    </p:extLst>
  </p:cSld>
  <p:clrMapOvr>
    <a:masterClrMapping/>
  </p:clrMapOvr>
  <p:transition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5508813" y="1779495"/>
            <a:ext cx="4760616" cy="4192284"/>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1053862" y="1620810"/>
            <a:ext cx="3792236" cy="1828800"/>
          </a:xfrm>
          <a:prstGeom prst="rect">
            <a:avLst/>
          </a:prstGeom>
          <a:noFill/>
          <a:ln w="9525">
            <a:noFill/>
            <a:miter lim="800000"/>
            <a:headEnd/>
            <a:tailEnd/>
          </a:ln>
        </p:spPr>
      </p:pic>
      <p:sp>
        <p:nvSpPr>
          <p:cNvPr id="2" name="Title 1"/>
          <p:cNvSpPr>
            <a:spLocks noGrp="1"/>
          </p:cNvSpPr>
          <p:nvPr>
            <p:ph type="title"/>
          </p:nvPr>
        </p:nvSpPr>
        <p:spPr>
          <a:xfrm>
            <a:off x="640816" y="-16297"/>
            <a:ext cx="8534400" cy="1143000"/>
          </a:xfrm>
        </p:spPr>
        <p:txBody>
          <a:bodyPr>
            <a:normAutofit/>
          </a:bodyPr>
          <a:lstStyle/>
          <a:p>
            <a:r>
              <a:rPr lang="en-US" dirty="0" err="1" smtClean="0"/>
              <a:t>Detecção</a:t>
            </a:r>
            <a:r>
              <a:rPr lang="en-US" dirty="0" smtClean="0"/>
              <a:t> de </a:t>
            </a:r>
            <a:r>
              <a:rPr lang="en-US" dirty="0" err="1" smtClean="0"/>
              <a:t>Vórtices</a:t>
            </a:r>
            <a:r>
              <a:rPr lang="en-US" dirty="0" smtClean="0"/>
              <a:t> de </a:t>
            </a:r>
            <a:r>
              <a:rPr lang="en-US" dirty="0" err="1" smtClean="0"/>
              <a:t>mesoscala</a:t>
            </a:r>
            <a:endParaRPr lang="en-US" dirty="0"/>
          </a:p>
        </p:txBody>
      </p:sp>
      <p:sp>
        <p:nvSpPr>
          <p:cNvPr id="8" name="Rectangle 7"/>
          <p:cNvSpPr/>
          <p:nvPr/>
        </p:nvSpPr>
        <p:spPr>
          <a:xfrm>
            <a:off x="1435678" y="2643692"/>
            <a:ext cx="3117272" cy="2161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726132" y="2751757"/>
            <a:ext cx="415636" cy="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Content Placeholder 30"/>
          <p:cNvSpPr>
            <a:spLocks noGrp="1"/>
          </p:cNvSpPr>
          <p:nvPr>
            <p:ph idx="1"/>
          </p:nvPr>
        </p:nvSpPr>
        <p:spPr>
          <a:xfrm>
            <a:off x="895350" y="3810001"/>
            <a:ext cx="4038600" cy="3048001"/>
          </a:xfrm>
        </p:spPr>
        <p:txBody>
          <a:bodyPr>
            <a:normAutofit/>
          </a:bodyPr>
          <a:lstStyle/>
          <a:p>
            <a:r>
              <a:rPr lang="en-US" sz="2000" dirty="0" smtClean="0"/>
              <a:t>OWED </a:t>
            </a:r>
            <a:r>
              <a:rPr lang="en-US" sz="2000" dirty="0" err="1" smtClean="0"/>
              <a:t>detecta</a:t>
            </a:r>
            <a:r>
              <a:rPr lang="en-US" sz="2000" dirty="0" smtClean="0"/>
              <a:t> </a:t>
            </a:r>
            <a:r>
              <a:rPr lang="en-US" sz="2000" dirty="0" err="1" smtClean="0"/>
              <a:t>vórtices</a:t>
            </a:r>
            <a:r>
              <a:rPr lang="en-US" sz="2000" dirty="0" smtClean="0"/>
              <a:t> a </a:t>
            </a:r>
            <a:r>
              <a:rPr lang="en-US" sz="2000" dirty="0" err="1" smtClean="0"/>
              <a:t>partir</a:t>
            </a:r>
            <a:r>
              <a:rPr lang="en-US" sz="2000" dirty="0" smtClean="0"/>
              <a:t> dos dados de </a:t>
            </a:r>
            <a:r>
              <a:rPr lang="en-US" sz="2000" dirty="0" err="1" smtClean="0"/>
              <a:t>altimetria</a:t>
            </a:r>
            <a:r>
              <a:rPr lang="en-US" sz="2000" dirty="0" smtClean="0"/>
              <a:t> </a:t>
            </a:r>
            <a:r>
              <a:rPr lang="en-US" sz="2000" dirty="0" err="1" smtClean="0"/>
              <a:t>oceânica</a:t>
            </a:r>
            <a:r>
              <a:rPr lang="en-US" sz="2000" dirty="0" smtClean="0"/>
              <a:t> </a:t>
            </a:r>
            <a:r>
              <a:rPr lang="en-US" sz="2000" dirty="0" err="1" smtClean="0"/>
              <a:t>obtida</a:t>
            </a:r>
            <a:r>
              <a:rPr lang="en-US" sz="2000" dirty="0" smtClean="0"/>
              <a:t> das images </a:t>
            </a:r>
            <a:r>
              <a:rPr lang="en-US" sz="2000" dirty="0" err="1" smtClean="0"/>
              <a:t>coletadas</a:t>
            </a:r>
            <a:r>
              <a:rPr lang="en-US" sz="2000" dirty="0" smtClean="0"/>
              <a:t> dos radars altimétricos da NASA/</a:t>
            </a:r>
            <a:r>
              <a:rPr lang="en-US" sz="2000" dirty="0" err="1" smtClean="0"/>
              <a:t>CNES</a:t>
            </a:r>
            <a:endParaRPr lang="en-US" sz="2000" dirty="0"/>
          </a:p>
        </p:txBody>
      </p:sp>
      <p:pic>
        <p:nvPicPr>
          <p:cNvPr id="45060" name="Picture 4"/>
          <p:cNvPicPr>
            <a:picLocks noChangeAspect="1" noChangeArrowheads="1"/>
          </p:cNvPicPr>
          <p:nvPr/>
        </p:nvPicPr>
        <p:blipFill>
          <a:blip r:embed="rId4" cstate="print"/>
          <a:srcRect/>
          <a:stretch>
            <a:fillRect/>
          </a:stretch>
        </p:blipFill>
        <p:spPr bwMode="auto">
          <a:xfrm>
            <a:off x="1428750" y="4948238"/>
            <a:ext cx="3124200" cy="1757363"/>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9585028" y="139776"/>
            <a:ext cx="1933575" cy="15621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15" name="CaixaDeTexto 14"/>
          <p:cNvSpPr txBox="1"/>
          <p:nvPr/>
        </p:nvSpPr>
        <p:spPr>
          <a:xfrm>
            <a:off x="10085294" y="6218144"/>
            <a:ext cx="2120153" cy="646331"/>
          </a:xfrm>
          <a:prstGeom prst="rect">
            <a:avLst/>
          </a:prstGeom>
          <a:noFill/>
        </p:spPr>
        <p:txBody>
          <a:bodyPr wrap="square" rtlCol="0">
            <a:spAutoFit/>
          </a:bodyPr>
          <a:lstStyle/>
          <a:p>
            <a:r>
              <a:rPr lang="pt-BR" dirty="0"/>
              <a:t>M</a:t>
            </a:r>
            <a:r>
              <a:rPr lang="pt-BR" dirty="0" smtClean="0"/>
              <a:t>odificado </a:t>
            </a:r>
            <a:r>
              <a:rPr lang="pt-BR" dirty="0" smtClean="0"/>
              <a:t>de Roberts et </a:t>
            </a:r>
            <a:r>
              <a:rPr lang="pt-BR" dirty="0" smtClean="0"/>
              <a:t>al. (2010</a:t>
            </a:r>
            <a:r>
              <a:rPr lang="pt-BR" dirty="0" smtClean="0"/>
              <a:t>)</a:t>
            </a:r>
            <a:endParaRPr lang="pt-BR" dirty="0"/>
          </a:p>
        </p:txBody>
      </p:sp>
    </p:spTree>
    <p:extLst>
      <p:ext uri="{BB962C8B-B14F-4D97-AF65-F5344CB8AC3E}">
        <p14:creationId xmlns:p14="http://schemas.microsoft.com/office/powerpoint/2010/main" val="3877710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4829"/>
            <a:ext cx="8229600" cy="895350"/>
          </a:xfrm>
        </p:spPr>
        <p:txBody>
          <a:bodyPr>
            <a:normAutofit fontScale="90000"/>
          </a:bodyPr>
          <a:lstStyle/>
          <a:p>
            <a:r>
              <a:rPr lang="en-US" dirty="0"/>
              <a:t>Okubo-Weiss eddy </a:t>
            </a:r>
            <a:r>
              <a:rPr lang="en-US" dirty="0" smtClean="0"/>
              <a:t>detection (OWED)</a:t>
            </a:r>
            <a:endParaRPr lang="en-US" dirty="0"/>
          </a:p>
        </p:txBody>
      </p:sp>
      <p:grpSp>
        <p:nvGrpSpPr>
          <p:cNvPr id="3" name="Group 38"/>
          <p:cNvGrpSpPr/>
          <p:nvPr/>
        </p:nvGrpSpPr>
        <p:grpSpPr>
          <a:xfrm>
            <a:off x="6172200" y="3644005"/>
            <a:ext cx="3322948" cy="2980300"/>
            <a:chOff x="1143000" y="2057400"/>
            <a:chExt cx="6858000" cy="6831765"/>
          </a:xfrm>
        </p:grpSpPr>
        <p:pic>
          <p:nvPicPr>
            <p:cNvPr id="40" name="Picture 7"/>
            <p:cNvPicPr>
              <a:picLocks noChangeAspect="1" noChangeArrowheads="1"/>
            </p:cNvPicPr>
            <p:nvPr/>
          </p:nvPicPr>
          <p:blipFill>
            <a:blip r:embed="rId2" cstate="print"/>
            <a:srcRect/>
            <a:stretch>
              <a:fillRect/>
            </a:stretch>
          </p:blipFill>
          <p:spPr bwMode="auto">
            <a:xfrm>
              <a:off x="1143000" y="2057400"/>
              <a:ext cx="6858000" cy="4362450"/>
            </a:xfrm>
            <a:prstGeom prst="rect">
              <a:avLst/>
            </a:prstGeom>
            <a:noFill/>
            <a:ln w="9525">
              <a:solidFill>
                <a:schemeClr val="tx1"/>
              </a:solidFill>
              <a:miter lim="800000"/>
              <a:headEnd/>
              <a:tailEnd/>
            </a:ln>
          </p:spPr>
        </p:pic>
        <p:sp>
          <p:nvSpPr>
            <p:cNvPr id="41" name="TextBox 40"/>
            <p:cNvSpPr txBox="1">
              <a:spLocks noChangeArrowheads="1"/>
            </p:cNvSpPr>
            <p:nvPr/>
          </p:nvSpPr>
          <p:spPr bwMode="auto">
            <a:xfrm>
              <a:off x="1143000" y="6419850"/>
              <a:ext cx="5976026" cy="2469315"/>
            </a:xfrm>
            <a:prstGeom prst="rect">
              <a:avLst/>
            </a:prstGeom>
            <a:noFill/>
            <a:ln w="9525">
              <a:noFill/>
              <a:miter lim="800000"/>
              <a:headEnd/>
              <a:tailEnd/>
            </a:ln>
          </p:spPr>
          <p:txBody>
            <a:bodyPr wrap="square">
              <a:spAutoFit/>
            </a:bodyPr>
            <a:lstStyle/>
            <a:p>
              <a:r>
                <a:rPr lang="en-US" sz="1600" dirty="0">
                  <a:latin typeface="+mj-lt"/>
                </a:rPr>
                <a:t>Aviso DT-MSLA 27-Jan-1993  </a:t>
              </a:r>
              <a:r>
                <a:rPr lang="en-US" sz="1600" dirty="0" err="1" smtClean="0">
                  <a:latin typeface="+mj-lt"/>
                </a:rPr>
                <a:t>Vermelho</a:t>
              </a:r>
              <a:r>
                <a:rPr lang="en-US" sz="1600" dirty="0" smtClean="0">
                  <a:latin typeface="+mj-lt"/>
                </a:rPr>
                <a:t>: </a:t>
              </a:r>
              <a:r>
                <a:rPr lang="en-US" sz="1600" dirty="0">
                  <a:latin typeface="+mj-lt"/>
                </a:rPr>
                <a:t>Anticyclonic  </a:t>
              </a:r>
              <a:endParaRPr lang="en-US" sz="1600" dirty="0" smtClean="0">
                <a:latin typeface="+mj-lt"/>
              </a:endParaRPr>
            </a:p>
            <a:p>
              <a:r>
                <a:rPr lang="en-US" sz="1600" dirty="0" smtClean="0">
                  <a:latin typeface="+mj-lt"/>
                </a:rPr>
                <a:t>Azul: </a:t>
              </a:r>
              <a:r>
                <a:rPr lang="en-US" sz="1600" dirty="0" err="1" smtClean="0">
                  <a:latin typeface="+mj-lt"/>
                </a:rPr>
                <a:t>Ciclônico</a:t>
              </a:r>
              <a:endParaRPr lang="en-US" sz="1600" dirty="0" smtClean="0">
                <a:latin typeface="+mj-lt"/>
              </a:endParaRPr>
            </a:p>
            <a:p>
              <a:r>
                <a:rPr lang="en-US" sz="1600" dirty="0" err="1" smtClean="0">
                  <a:latin typeface="+mj-lt"/>
                </a:rPr>
                <a:t>Branco</a:t>
              </a:r>
              <a:r>
                <a:rPr lang="en-US" sz="1600" dirty="0" smtClean="0">
                  <a:latin typeface="+mj-lt"/>
                </a:rPr>
                <a:t>: </a:t>
              </a:r>
              <a:r>
                <a:rPr lang="en-US" sz="1600" dirty="0" err="1" smtClean="0">
                  <a:latin typeface="+mj-lt"/>
                </a:rPr>
                <a:t>continente</a:t>
              </a:r>
              <a:endParaRPr lang="en-US" sz="1600" dirty="0">
                <a:latin typeface="+mj-lt"/>
              </a:endParaRPr>
            </a:p>
          </p:txBody>
        </p:sp>
      </p:grpSp>
      <p:grpSp>
        <p:nvGrpSpPr>
          <p:cNvPr id="4" name="Group 41"/>
          <p:cNvGrpSpPr>
            <a:grpSpLocks/>
          </p:cNvGrpSpPr>
          <p:nvPr/>
        </p:nvGrpSpPr>
        <p:grpSpPr bwMode="auto">
          <a:xfrm>
            <a:off x="2066925" y="3525279"/>
            <a:ext cx="3181350" cy="2324100"/>
            <a:chOff x="4648200" y="3352800"/>
            <a:chExt cx="3181350" cy="2324100"/>
          </a:xfrm>
        </p:grpSpPr>
        <p:pic>
          <p:nvPicPr>
            <p:cNvPr id="43" name="Picture 3"/>
            <p:cNvPicPr>
              <a:picLocks noChangeAspect="1" noChangeArrowheads="1"/>
            </p:cNvPicPr>
            <p:nvPr/>
          </p:nvPicPr>
          <p:blipFill>
            <a:blip r:embed="rId3" cstate="print"/>
            <a:srcRect/>
            <a:stretch>
              <a:fillRect/>
            </a:stretch>
          </p:blipFill>
          <p:spPr bwMode="auto">
            <a:xfrm>
              <a:off x="4876800" y="3352800"/>
              <a:ext cx="2952750" cy="2324100"/>
            </a:xfrm>
            <a:prstGeom prst="rect">
              <a:avLst/>
            </a:prstGeom>
            <a:noFill/>
            <a:ln w="9525">
              <a:noFill/>
              <a:miter lim="800000"/>
              <a:headEnd/>
              <a:tailEnd/>
            </a:ln>
          </p:spPr>
        </p:pic>
        <p:pic>
          <p:nvPicPr>
            <p:cNvPr id="44" name="Picture 4"/>
            <p:cNvPicPr>
              <a:picLocks noChangeAspect="1" noChangeArrowheads="1"/>
            </p:cNvPicPr>
            <p:nvPr/>
          </p:nvPicPr>
          <p:blipFill>
            <a:blip r:embed="rId4" cstate="print"/>
            <a:srcRect/>
            <a:stretch>
              <a:fillRect/>
            </a:stretch>
          </p:blipFill>
          <p:spPr bwMode="auto">
            <a:xfrm>
              <a:off x="4648200" y="4191000"/>
              <a:ext cx="228600" cy="571500"/>
            </a:xfrm>
            <a:prstGeom prst="rect">
              <a:avLst/>
            </a:prstGeom>
            <a:noFill/>
            <a:ln w="9525">
              <a:noFill/>
              <a:miter lim="800000"/>
              <a:headEnd/>
              <a:tailEnd/>
            </a:ln>
          </p:spPr>
        </p:pic>
      </p:grpSp>
      <p:pic>
        <p:nvPicPr>
          <p:cNvPr id="45" name="Picture 2"/>
          <p:cNvPicPr>
            <a:picLocks noChangeAspect="1" noChangeArrowheads="1"/>
          </p:cNvPicPr>
          <p:nvPr/>
        </p:nvPicPr>
        <p:blipFill>
          <a:blip r:embed="rId5" cstate="print"/>
          <a:srcRect/>
          <a:stretch>
            <a:fillRect/>
          </a:stretch>
        </p:blipFill>
        <p:spPr bwMode="auto">
          <a:xfrm>
            <a:off x="2295526" y="1380567"/>
            <a:ext cx="3038475" cy="2038350"/>
          </a:xfrm>
          <a:prstGeom prst="rect">
            <a:avLst/>
          </a:prstGeom>
          <a:noFill/>
          <a:ln w="9525">
            <a:noFill/>
            <a:miter lim="800000"/>
            <a:headEnd/>
            <a:tailEnd/>
          </a:ln>
        </p:spPr>
      </p:pic>
      <p:sp>
        <p:nvSpPr>
          <p:cNvPr id="46" name="Oval 45"/>
          <p:cNvSpPr/>
          <p:nvPr/>
        </p:nvSpPr>
        <p:spPr>
          <a:xfrm>
            <a:off x="3495675" y="5125479"/>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7" name="Straight Connector 46"/>
          <p:cNvCxnSpPr>
            <a:stCxn id="46" idx="5"/>
          </p:cNvCxnSpPr>
          <p:nvPr/>
        </p:nvCxnSpPr>
        <p:spPr>
          <a:xfrm rot="16200000" flipH="1">
            <a:off x="3783013" y="5489017"/>
            <a:ext cx="577850" cy="3714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14"/>
          <p:cNvSpPr txBox="1">
            <a:spLocks noChangeArrowheads="1"/>
          </p:cNvSpPr>
          <p:nvPr/>
        </p:nvSpPr>
        <p:spPr bwMode="auto">
          <a:xfrm>
            <a:off x="2225488" y="6006584"/>
            <a:ext cx="3321424" cy="369332"/>
          </a:xfrm>
          <a:prstGeom prst="rect">
            <a:avLst/>
          </a:prstGeom>
          <a:noFill/>
          <a:ln w="9525">
            <a:noFill/>
            <a:miter lim="800000"/>
            <a:headEnd/>
            <a:tailEnd/>
          </a:ln>
        </p:spPr>
        <p:txBody>
          <a:bodyPr wrap="square">
            <a:spAutoFit/>
          </a:bodyPr>
          <a:lstStyle/>
          <a:p>
            <a:r>
              <a:rPr lang="en-US" b="1" i="1" dirty="0" smtClean="0">
                <a:solidFill>
                  <a:srgbClr val="FF0000"/>
                </a:solidFill>
                <a:latin typeface="+mj-lt"/>
              </a:rPr>
              <a:t>W</a:t>
            </a:r>
            <a:r>
              <a:rPr lang="en-US" b="1" dirty="0" smtClean="0">
                <a:solidFill>
                  <a:srgbClr val="FF0000"/>
                </a:solidFill>
                <a:latin typeface="+mj-lt"/>
              </a:rPr>
              <a:t> &lt;0 no </a:t>
            </a:r>
            <a:r>
              <a:rPr lang="en-US" b="1" dirty="0" err="1" smtClean="0">
                <a:solidFill>
                  <a:srgbClr val="FF0000"/>
                </a:solidFill>
                <a:latin typeface="+mj-lt"/>
              </a:rPr>
              <a:t>núcleo</a:t>
            </a:r>
            <a:r>
              <a:rPr lang="en-US" b="1" dirty="0" smtClean="0">
                <a:solidFill>
                  <a:srgbClr val="FF0000"/>
                </a:solidFill>
                <a:latin typeface="+mj-lt"/>
              </a:rPr>
              <a:t> do </a:t>
            </a:r>
            <a:r>
              <a:rPr lang="en-US" b="1" dirty="0" err="1" smtClean="0">
                <a:solidFill>
                  <a:srgbClr val="FF0000"/>
                </a:solidFill>
                <a:latin typeface="+mj-lt"/>
              </a:rPr>
              <a:t>vórtice</a:t>
            </a:r>
            <a:endParaRPr lang="en-US" b="1" dirty="0">
              <a:solidFill>
                <a:srgbClr val="FF0000"/>
              </a:solidFill>
              <a:latin typeface="+mj-lt"/>
            </a:endParaRPr>
          </a:p>
        </p:txBody>
      </p:sp>
      <p:pic>
        <p:nvPicPr>
          <p:cNvPr id="49" name="Picture 3"/>
          <p:cNvPicPr>
            <a:picLocks noChangeAspect="1" noChangeArrowheads="1"/>
          </p:cNvPicPr>
          <p:nvPr/>
        </p:nvPicPr>
        <p:blipFill>
          <a:blip r:embed="rId6" cstate="print"/>
          <a:srcRect/>
          <a:stretch>
            <a:fillRect/>
          </a:stretch>
        </p:blipFill>
        <p:spPr bwMode="auto">
          <a:xfrm>
            <a:off x="6096002" y="1380567"/>
            <a:ext cx="1948511" cy="588708"/>
          </a:xfrm>
          <a:prstGeom prst="rect">
            <a:avLst/>
          </a:prstGeom>
          <a:noFill/>
          <a:ln w="9525">
            <a:noFill/>
            <a:miter lim="800000"/>
            <a:headEnd/>
            <a:tailEnd/>
          </a:ln>
        </p:spPr>
      </p:pic>
      <p:pic>
        <p:nvPicPr>
          <p:cNvPr id="50" name="Picture 2"/>
          <p:cNvPicPr>
            <a:picLocks noChangeAspect="1" noChangeArrowheads="1"/>
          </p:cNvPicPr>
          <p:nvPr/>
        </p:nvPicPr>
        <p:blipFill>
          <a:blip r:embed="rId7" cstate="print"/>
          <a:srcRect/>
          <a:stretch>
            <a:fillRect/>
          </a:stretch>
        </p:blipFill>
        <p:spPr bwMode="auto">
          <a:xfrm>
            <a:off x="6096001" y="2066368"/>
            <a:ext cx="3988217" cy="556283"/>
          </a:xfrm>
          <a:prstGeom prst="rect">
            <a:avLst/>
          </a:prstGeom>
          <a:noFill/>
          <a:ln w="9525">
            <a:noFill/>
            <a:miter lim="800000"/>
            <a:headEnd/>
            <a:tailEnd/>
          </a:ln>
        </p:spPr>
      </p:pic>
      <p:pic>
        <p:nvPicPr>
          <p:cNvPr id="51" name="Picture 2"/>
          <p:cNvPicPr>
            <a:picLocks noChangeAspect="1" noChangeArrowheads="1"/>
          </p:cNvPicPr>
          <p:nvPr/>
        </p:nvPicPr>
        <p:blipFill>
          <a:blip r:embed="rId8" cstate="print"/>
          <a:srcRect/>
          <a:stretch>
            <a:fillRect/>
          </a:stretch>
        </p:blipFill>
        <p:spPr bwMode="auto">
          <a:xfrm>
            <a:off x="6096000" y="2828367"/>
            <a:ext cx="1679250" cy="369018"/>
          </a:xfrm>
          <a:prstGeom prst="rect">
            <a:avLst/>
          </a:prstGeom>
          <a:noFill/>
          <a:ln w="9525">
            <a:noFill/>
            <a:miter lim="800000"/>
            <a:headEnd/>
            <a:tailEnd/>
          </a:ln>
        </p:spPr>
      </p:pic>
      <p:sp>
        <p:nvSpPr>
          <p:cNvPr id="52" name="TextBox 8"/>
          <p:cNvSpPr txBox="1">
            <a:spLocks noChangeArrowheads="1"/>
          </p:cNvSpPr>
          <p:nvPr/>
        </p:nvSpPr>
        <p:spPr bwMode="auto">
          <a:xfrm rot="16200000">
            <a:off x="4604545" y="2262424"/>
            <a:ext cx="1828800" cy="369887"/>
          </a:xfrm>
          <a:prstGeom prst="rect">
            <a:avLst/>
          </a:prstGeom>
          <a:noFill/>
          <a:ln w="9525">
            <a:noFill/>
            <a:miter lim="800000"/>
            <a:headEnd/>
            <a:tailEnd/>
          </a:ln>
        </p:spPr>
        <p:txBody>
          <a:bodyPr>
            <a:spAutoFit/>
          </a:bodyPr>
          <a:lstStyle/>
          <a:p>
            <a:pPr algn="ctr"/>
            <a:r>
              <a:rPr lang="en-US" dirty="0" err="1">
                <a:latin typeface="Constantia" pitchFamily="18" charset="0"/>
              </a:rPr>
              <a:t>SSH</a:t>
            </a:r>
            <a:r>
              <a:rPr lang="en-US" dirty="0">
                <a:latin typeface="Constantia" pitchFamily="18" charset="0"/>
              </a:rPr>
              <a:t> </a:t>
            </a:r>
            <a:r>
              <a:rPr lang="en-US" dirty="0" err="1" smtClean="0">
                <a:latin typeface="Constantia" pitchFamily="18" charset="0"/>
              </a:rPr>
              <a:t>anômala</a:t>
            </a:r>
            <a:endParaRPr lang="en-US" dirty="0">
              <a:latin typeface="Constantia" pitchFamily="18" charset="0"/>
            </a:endParaRPr>
          </a:p>
        </p:txBody>
      </p:sp>
      <p:sp>
        <p:nvSpPr>
          <p:cNvPr id="76" name="Text Box 29"/>
          <p:cNvSpPr txBox="1">
            <a:spLocks noChangeArrowheads="1"/>
          </p:cNvSpPr>
          <p:nvPr/>
        </p:nvSpPr>
        <p:spPr bwMode="auto">
          <a:xfrm>
            <a:off x="6096000" y="3274698"/>
            <a:ext cx="3352800" cy="338554"/>
          </a:xfrm>
          <a:prstGeom prst="rect">
            <a:avLst/>
          </a:prstGeom>
          <a:noFill/>
          <a:ln w="9525">
            <a:noFill/>
            <a:miter lim="800000"/>
            <a:headEnd/>
            <a:tailEnd/>
          </a:ln>
        </p:spPr>
        <p:txBody>
          <a:bodyPr wrap="square">
            <a:spAutoFit/>
          </a:bodyPr>
          <a:lstStyle/>
          <a:p>
            <a:pPr algn="ctr">
              <a:spcBef>
                <a:spcPct val="50000"/>
              </a:spcBef>
            </a:pPr>
            <a:r>
              <a:rPr lang="en-US" sz="1600" dirty="0" err="1" smtClean="0">
                <a:latin typeface="+mj-lt"/>
              </a:rPr>
              <a:t>Exemplo</a:t>
            </a:r>
            <a:r>
              <a:rPr lang="en-US" sz="1600" dirty="0" smtClean="0">
                <a:latin typeface="+mj-lt"/>
              </a:rPr>
              <a:t> de resultado</a:t>
            </a:r>
            <a:endParaRPr lang="en-US" sz="1600" dirty="0">
              <a:latin typeface="+mj-lt"/>
            </a:endParaRPr>
          </a:p>
        </p:txBody>
      </p:sp>
      <p:sp>
        <p:nvSpPr>
          <p:cNvPr id="5" name="CaixaDeTexto 4"/>
          <p:cNvSpPr txBox="1"/>
          <p:nvPr/>
        </p:nvSpPr>
        <p:spPr>
          <a:xfrm>
            <a:off x="9991725" y="6191250"/>
            <a:ext cx="2200275" cy="646331"/>
          </a:xfrm>
          <a:prstGeom prst="rect">
            <a:avLst/>
          </a:prstGeom>
          <a:noFill/>
        </p:spPr>
        <p:txBody>
          <a:bodyPr wrap="square" rtlCol="0">
            <a:spAutoFit/>
          </a:bodyPr>
          <a:lstStyle/>
          <a:p>
            <a:r>
              <a:rPr lang="pt-BR" dirty="0" smtClean="0"/>
              <a:t>Modificado</a:t>
            </a:r>
            <a:r>
              <a:rPr lang="pt-BR" dirty="0" smtClean="0"/>
              <a:t> </a:t>
            </a:r>
            <a:r>
              <a:rPr lang="pt-BR" dirty="0" smtClean="0"/>
              <a:t>de Roberts et </a:t>
            </a:r>
            <a:r>
              <a:rPr lang="pt-BR" dirty="0" smtClean="0"/>
              <a:t>al. (2010</a:t>
            </a:r>
            <a:r>
              <a:rPr lang="pt-BR" dirty="0" smtClean="0"/>
              <a:t>)</a:t>
            </a:r>
            <a:endParaRPr lang="pt-BR" dirty="0"/>
          </a:p>
        </p:txBody>
      </p:sp>
    </p:spTree>
    <p:extLst>
      <p:ext uri="{BB962C8B-B14F-4D97-AF65-F5344CB8AC3E}">
        <p14:creationId xmlns:p14="http://schemas.microsoft.com/office/powerpoint/2010/main" val="1341432520"/>
      </p:ext>
    </p:extLst>
  </p:cSld>
  <p:clrMapOvr>
    <a:masterClrMapping/>
  </p:clrMapOvr>
  <p:transition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pt-BR" dirty="0" smtClean="0"/>
              <a:t>Algoritmos em </a:t>
            </a:r>
            <a:r>
              <a:rPr lang="pt-BR" dirty="0" smtClean="0"/>
              <a:t>Python – Plataforma </a:t>
            </a:r>
            <a:r>
              <a:rPr lang="pt-BR" dirty="0" err="1" smtClean="0"/>
              <a:t>Jupyter</a:t>
            </a:r>
            <a:endParaRPr lang="pt-BR" dirty="0"/>
          </a:p>
        </p:txBody>
      </p:sp>
      <p:pic>
        <p:nvPicPr>
          <p:cNvPr id="4" name="Imagem 3"/>
          <p:cNvPicPr>
            <a:picLocks noChangeAspect="1"/>
          </p:cNvPicPr>
          <p:nvPr/>
        </p:nvPicPr>
        <p:blipFill rotWithShape="1">
          <a:blip r:embed="rId2"/>
          <a:srcRect l="-160" t="15073" r="1977" b="12132"/>
          <a:stretch/>
        </p:blipFill>
        <p:spPr>
          <a:xfrm>
            <a:off x="194076" y="1349829"/>
            <a:ext cx="11803848" cy="4920342"/>
          </a:xfrm>
          <a:prstGeom prst="rect">
            <a:avLst/>
          </a:prstGeom>
        </p:spPr>
      </p:pic>
      <p:sp>
        <p:nvSpPr>
          <p:cNvPr id="5" name="Retângulo 4"/>
          <p:cNvSpPr/>
          <p:nvPr/>
        </p:nvSpPr>
        <p:spPr>
          <a:xfrm>
            <a:off x="2219405" y="1930400"/>
            <a:ext cx="2221967" cy="2318017"/>
          </a:xfrm>
          <a:prstGeom prst="rect">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47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Espaço Reservado para Conteúdo 2"/>
          <p:cNvSpPr>
            <a:spLocks noGrp="1"/>
          </p:cNvSpPr>
          <p:nvPr>
            <p:ph idx="1"/>
          </p:nvPr>
        </p:nvSpPr>
        <p:spPr>
          <a:xfrm>
            <a:off x="6911788" y="5217459"/>
            <a:ext cx="4442012" cy="959504"/>
          </a:xfrm>
        </p:spPr>
        <p:txBody>
          <a:bodyPr/>
          <a:lstStyle/>
          <a:p>
            <a:endParaRPr lang="en-US" dirty="0"/>
          </a:p>
        </p:txBody>
      </p:sp>
      <p:pic>
        <p:nvPicPr>
          <p:cNvPr id="2050" name="Picture 2" descr="Figure 3: Sea surface height variability in centimeters, defined as the root mean square of the difference between the instantaneous height of the sea surface and its time-mean, can be used as a proxy measurement for eddy activity. To compare model to observational data directly, we first show sea surface height variability from (a) POP ocean model data and (b) observational data from the AVISO processing of satellite altimetry. In these images, the simulation shows exceptionally good agreement to observation. (c) Our global eddy census, showing the average number of eddies per 1° of latitude and longitude, averaged across 350 daily snapshots. Note that the color bar of(c) is reversed relative to that of (a) and (b). Relating the numerical density of eddies in (c) to sea surface height variability, both measures indicate high levels of eddy activity in the same locations. (d) Average eddy thickness in meters as a function of latitude and longitude. We use thickness to refer to the distance from the top of an eddy to the bottom. Notably, thick eddies only have a significant signal in the regions of the same three big currents, the Gulf Stream, Kuroshio Current, and Antarctic Circumpolar Current, where they can get as thick as 500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09" y="-1"/>
            <a:ext cx="11034179" cy="5361885"/>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 y="5361884"/>
            <a:ext cx="12192001" cy="1200329"/>
          </a:xfrm>
          <a:prstGeom prst="rect">
            <a:avLst/>
          </a:prstGeom>
          <a:solidFill>
            <a:schemeClr val="bg1"/>
          </a:solidFill>
        </p:spPr>
        <p:txBody>
          <a:bodyPr wrap="square">
            <a:spAutoFit/>
          </a:bodyPr>
          <a:lstStyle/>
          <a:p>
            <a:r>
              <a:rPr lang="en-US" b="0" i="0" dirty="0" smtClean="0">
                <a:solidFill>
                  <a:srgbClr val="111111"/>
                </a:solidFill>
                <a:effectLst/>
              </a:rPr>
              <a:t>a/b) Dados altimétricos </a:t>
            </a:r>
            <a:r>
              <a:rPr lang="en-US" b="0" i="0" dirty="0" err="1" smtClean="0">
                <a:solidFill>
                  <a:srgbClr val="111111"/>
                </a:solidFill>
                <a:effectLst/>
              </a:rPr>
              <a:t>oceânicos</a:t>
            </a:r>
            <a:r>
              <a:rPr lang="en-US" b="0" i="0" dirty="0" smtClean="0">
                <a:solidFill>
                  <a:srgbClr val="111111"/>
                </a:solidFill>
                <a:effectLst/>
              </a:rPr>
              <a:t> da AVISO </a:t>
            </a:r>
            <a:r>
              <a:rPr lang="en-US" b="0" i="0" dirty="0" err="1" smtClean="0">
                <a:solidFill>
                  <a:srgbClr val="111111"/>
                </a:solidFill>
                <a:effectLst/>
              </a:rPr>
              <a:t>obtidos</a:t>
            </a:r>
            <a:r>
              <a:rPr lang="en-US" b="0" i="0" dirty="0" smtClean="0">
                <a:solidFill>
                  <a:srgbClr val="111111"/>
                </a:solidFill>
                <a:effectLst/>
              </a:rPr>
              <a:t> </a:t>
            </a:r>
            <a:r>
              <a:rPr lang="en-US" b="0" i="0" dirty="0" err="1" smtClean="0">
                <a:solidFill>
                  <a:srgbClr val="111111"/>
                </a:solidFill>
                <a:effectLst/>
              </a:rPr>
              <a:t>por</a:t>
            </a:r>
            <a:r>
              <a:rPr lang="en-US" b="0" i="0" dirty="0" smtClean="0">
                <a:solidFill>
                  <a:srgbClr val="111111"/>
                </a:solidFill>
                <a:effectLst/>
              </a:rPr>
              <a:t> </a:t>
            </a:r>
            <a:r>
              <a:rPr lang="en-US" b="0" i="0" dirty="0" err="1" smtClean="0">
                <a:solidFill>
                  <a:srgbClr val="111111"/>
                </a:solidFill>
                <a:effectLst/>
              </a:rPr>
              <a:t>satélite</a:t>
            </a:r>
            <a:r>
              <a:rPr lang="en-US" b="0" i="0" dirty="0" smtClean="0">
                <a:solidFill>
                  <a:srgbClr val="111111"/>
                </a:solidFill>
                <a:effectLst/>
              </a:rPr>
              <a:t> </a:t>
            </a:r>
          </a:p>
          <a:p>
            <a:r>
              <a:rPr lang="en-US" b="0" i="0" dirty="0" smtClean="0">
                <a:solidFill>
                  <a:srgbClr val="111111"/>
                </a:solidFill>
                <a:effectLst/>
              </a:rPr>
              <a:t>c) </a:t>
            </a:r>
            <a:r>
              <a:rPr lang="en-US" b="0" i="0" dirty="0" err="1" smtClean="0">
                <a:solidFill>
                  <a:srgbClr val="111111"/>
                </a:solidFill>
                <a:effectLst/>
              </a:rPr>
              <a:t>Censo</a:t>
            </a:r>
            <a:r>
              <a:rPr lang="en-US" b="0" i="0" dirty="0" smtClean="0">
                <a:solidFill>
                  <a:srgbClr val="111111"/>
                </a:solidFill>
                <a:effectLst/>
              </a:rPr>
              <a:t> </a:t>
            </a:r>
            <a:r>
              <a:rPr lang="en-US" b="0" i="0" dirty="0" err="1" smtClean="0">
                <a:solidFill>
                  <a:srgbClr val="111111"/>
                </a:solidFill>
                <a:effectLst/>
              </a:rPr>
              <a:t>acumulado</a:t>
            </a:r>
            <a:r>
              <a:rPr lang="en-US" b="0" i="0" dirty="0" smtClean="0">
                <a:solidFill>
                  <a:srgbClr val="111111"/>
                </a:solidFill>
                <a:effectLst/>
              </a:rPr>
              <a:t> para 350 </a:t>
            </a:r>
            <a:r>
              <a:rPr lang="en-US" b="0" i="0" dirty="0" err="1" smtClean="0">
                <a:solidFill>
                  <a:srgbClr val="111111"/>
                </a:solidFill>
                <a:effectLst/>
              </a:rPr>
              <a:t>dias</a:t>
            </a:r>
            <a:r>
              <a:rPr lang="en-US" b="0" i="0" dirty="0" smtClean="0">
                <a:solidFill>
                  <a:srgbClr val="111111"/>
                </a:solidFill>
                <a:effectLst/>
              </a:rPr>
              <a:t> </a:t>
            </a:r>
            <a:r>
              <a:rPr lang="en-US" dirty="0" smtClean="0">
                <a:solidFill>
                  <a:srgbClr val="111111"/>
                </a:solidFill>
              </a:rPr>
              <a:t>do </a:t>
            </a:r>
            <a:r>
              <a:rPr lang="en-US" dirty="0" err="1" smtClean="0">
                <a:solidFill>
                  <a:srgbClr val="111111"/>
                </a:solidFill>
              </a:rPr>
              <a:t>levantamento</a:t>
            </a:r>
            <a:r>
              <a:rPr lang="en-US" dirty="0" smtClean="0">
                <a:solidFill>
                  <a:srgbClr val="111111"/>
                </a:solidFill>
              </a:rPr>
              <a:t> </a:t>
            </a:r>
            <a:r>
              <a:rPr lang="en-US" dirty="0" err="1" smtClean="0">
                <a:solidFill>
                  <a:srgbClr val="111111"/>
                </a:solidFill>
              </a:rPr>
              <a:t>altimétrico</a:t>
            </a:r>
            <a:r>
              <a:rPr lang="en-US" dirty="0" smtClean="0">
                <a:solidFill>
                  <a:srgbClr val="111111"/>
                </a:solidFill>
              </a:rPr>
              <a:t> </a:t>
            </a:r>
            <a:r>
              <a:rPr lang="en-US" dirty="0" err="1" smtClean="0">
                <a:solidFill>
                  <a:srgbClr val="111111"/>
                </a:solidFill>
              </a:rPr>
              <a:t>oceânico</a:t>
            </a:r>
            <a:r>
              <a:rPr lang="en-US" dirty="0" smtClean="0">
                <a:solidFill>
                  <a:srgbClr val="111111"/>
                </a:solidFill>
              </a:rPr>
              <a:t> </a:t>
            </a:r>
            <a:r>
              <a:rPr lang="en-US" dirty="0" err="1" smtClean="0">
                <a:solidFill>
                  <a:srgbClr val="111111"/>
                </a:solidFill>
              </a:rPr>
              <a:t>transformado</a:t>
            </a:r>
            <a:r>
              <a:rPr lang="en-US" dirty="0" smtClean="0">
                <a:solidFill>
                  <a:srgbClr val="111111"/>
                </a:solidFill>
              </a:rPr>
              <a:t> </a:t>
            </a:r>
            <a:r>
              <a:rPr lang="en-US" dirty="0" err="1" smtClean="0">
                <a:solidFill>
                  <a:srgbClr val="111111"/>
                </a:solidFill>
              </a:rPr>
              <a:t>pelo</a:t>
            </a:r>
            <a:r>
              <a:rPr lang="en-US" dirty="0" smtClean="0">
                <a:solidFill>
                  <a:srgbClr val="111111"/>
                </a:solidFill>
              </a:rPr>
              <a:t> </a:t>
            </a:r>
            <a:r>
              <a:rPr lang="en-US" dirty="0" err="1" smtClean="0">
                <a:solidFill>
                  <a:srgbClr val="111111"/>
                </a:solidFill>
              </a:rPr>
              <a:t>algoritmo</a:t>
            </a:r>
            <a:r>
              <a:rPr lang="en-US" dirty="0" smtClean="0">
                <a:solidFill>
                  <a:srgbClr val="111111"/>
                </a:solidFill>
              </a:rPr>
              <a:t> </a:t>
            </a:r>
            <a:r>
              <a:rPr lang="en-US" dirty="0" smtClean="0"/>
              <a:t>Okubo-Weiss</a:t>
            </a:r>
            <a:r>
              <a:rPr lang="en-US" b="0" i="0" dirty="0" smtClean="0">
                <a:solidFill>
                  <a:srgbClr val="111111"/>
                </a:solidFill>
                <a:effectLst/>
              </a:rPr>
              <a:t> global eddy (</a:t>
            </a:r>
            <a:r>
              <a:rPr lang="en-US" b="0" i="0" dirty="0" err="1" smtClean="0">
                <a:solidFill>
                  <a:srgbClr val="111111"/>
                </a:solidFill>
                <a:effectLst/>
              </a:rPr>
              <a:t>células</a:t>
            </a:r>
            <a:r>
              <a:rPr lang="en-US" b="0" i="0" dirty="0" smtClean="0">
                <a:solidFill>
                  <a:srgbClr val="111111"/>
                </a:solidFill>
                <a:effectLst/>
              </a:rPr>
              <a:t> </a:t>
            </a:r>
            <a:r>
              <a:rPr lang="en-US" dirty="0" err="1" smtClean="0">
                <a:solidFill>
                  <a:srgbClr val="111111"/>
                </a:solidFill>
              </a:rPr>
              <a:t>quadráticas</a:t>
            </a:r>
            <a:r>
              <a:rPr lang="en-US" dirty="0" smtClean="0">
                <a:solidFill>
                  <a:srgbClr val="111111"/>
                </a:solidFill>
              </a:rPr>
              <a:t> </a:t>
            </a:r>
            <a:r>
              <a:rPr lang="en-US" b="0" i="0" dirty="0" smtClean="0">
                <a:solidFill>
                  <a:srgbClr val="111111"/>
                </a:solidFill>
                <a:effectLst/>
              </a:rPr>
              <a:t>de </a:t>
            </a:r>
            <a:r>
              <a:rPr lang="en-US" dirty="0" smtClean="0">
                <a:solidFill>
                  <a:srgbClr val="111111"/>
                </a:solidFill>
              </a:rPr>
              <a:t>1° latitude e longitude)</a:t>
            </a:r>
          </a:p>
          <a:p>
            <a:r>
              <a:rPr lang="en-US" b="0" i="0" dirty="0" smtClean="0">
                <a:solidFill>
                  <a:srgbClr val="111111"/>
                </a:solidFill>
                <a:effectLst/>
              </a:rPr>
              <a:t>d) </a:t>
            </a:r>
            <a:r>
              <a:rPr lang="en-US" b="0" i="0" dirty="0" err="1" smtClean="0">
                <a:solidFill>
                  <a:srgbClr val="111111"/>
                </a:solidFill>
                <a:effectLst/>
              </a:rPr>
              <a:t>Mapa</a:t>
            </a:r>
            <a:r>
              <a:rPr lang="en-US" b="0" i="0" dirty="0" smtClean="0">
                <a:solidFill>
                  <a:srgbClr val="111111"/>
                </a:solidFill>
                <a:effectLst/>
              </a:rPr>
              <a:t> </a:t>
            </a:r>
            <a:r>
              <a:rPr lang="en-US" dirty="0" smtClean="0">
                <a:solidFill>
                  <a:srgbClr val="111111"/>
                </a:solidFill>
              </a:rPr>
              <a:t>da </a:t>
            </a:r>
            <a:r>
              <a:rPr lang="en-US" dirty="0" err="1" smtClean="0">
                <a:solidFill>
                  <a:srgbClr val="111111"/>
                </a:solidFill>
              </a:rPr>
              <a:t>profundidade</a:t>
            </a:r>
            <a:r>
              <a:rPr lang="en-US" dirty="0" smtClean="0">
                <a:solidFill>
                  <a:srgbClr val="111111"/>
                </a:solidFill>
              </a:rPr>
              <a:t> de </a:t>
            </a:r>
            <a:r>
              <a:rPr lang="en-US" dirty="0" err="1" smtClean="0">
                <a:solidFill>
                  <a:srgbClr val="111111"/>
                </a:solidFill>
              </a:rPr>
              <a:t>penetração</a:t>
            </a:r>
            <a:r>
              <a:rPr lang="en-US" dirty="0" smtClean="0">
                <a:solidFill>
                  <a:srgbClr val="111111"/>
                </a:solidFill>
              </a:rPr>
              <a:t> dos </a:t>
            </a:r>
            <a:r>
              <a:rPr lang="en-US" dirty="0" err="1" smtClean="0">
                <a:solidFill>
                  <a:srgbClr val="111111"/>
                </a:solidFill>
              </a:rPr>
              <a:t>vórtices</a:t>
            </a:r>
            <a:r>
              <a:rPr lang="en-US" dirty="0" smtClean="0">
                <a:solidFill>
                  <a:srgbClr val="111111"/>
                </a:solidFill>
              </a:rPr>
              <a:t> (</a:t>
            </a:r>
            <a:r>
              <a:rPr lang="en-US" dirty="0" err="1" smtClean="0">
                <a:solidFill>
                  <a:srgbClr val="111111"/>
                </a:solidFill>
              </a:rPr>
              <a:t>eddie</a:t>
            </a:r>
            <a:r>
              <a:rPr lang="en-US" dirty="0" smtClean="0">
                <a:solidFill>
                  <a:srgbClr val="111111"/>
                </a:solidFill>
              </a:rPr>
              <a:t> thickness)</a:t>
            </a:r>
            <a:endParaRPr lang="en-US" dirty="0"/>
          </a:p>
        </p:txBody>
      </p:sp>
    </p:spTree>
    <p:extLst>
      <p:ext uri="{BB962C8B-B14F-4D97-AF65-F5344CB8AC3E}">
        <p14:creationId xmlns:p14="http://schemas.microsoft.com/office/powerpoint/2010/main" val="409763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754035" cy="1080903"/>
          </a:xfrm>
        </p:spPr>
        <p:txBody>
          <a:bodyPr>
            <a:normAutofit fontScale="90000"/>
          </a:bodyPr>
          <a:lstStyle/>
          <a:p>
            <a:r>
              <a:rPr lang="pt-BR" sz="4000" dirty="0"/>
              <a:t>OKUBO WEISS </a:t>
            </a:r>
            <a:r>
              <a:rPr lang="pt-BR" sz="4000" dirty="0" smtClean="0"/>
              <a:t>- Modelo </a:t>
            </a:r>
            <a:r>
              <a:rPr lang="pt-BR" sz="4000" dirty="0" err="1"/>
              <a:t>OMT</a:t>
            </a:r>
            <a:r>
              <a:rPr lang="pt-BR" sz="4000" dirty="0"/>
              <a:t>-G - R</a:t>
            </a:r>
            <a:r>
              <a:rPr lang="pt-BR" sz="4000" dirty="0" smtClean="0"/>
              <a:t>esumido </a:t>
            </a:r>
            <a:endParaRPr lang="pt-BR" sz="4000" dirty="0"/>
          </a:p>
        </p:txBody>
      </p:sp>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1637" t="55098" r="1563" b="1372"/>
          <a:stretch/>
        </p:blipFill>
        <p:spPr>
          <a:xfrm>
            <a:off x="549088" y="1206594"/>
            <a:ext cx="11093824" cy="5635764"/>
          </a:xfrm>
          <a:prstGeom prst="rect">
            <a:avLst/>
          </a:prstGeom>
        </p:spPr>
      </p:pic>
      <p:sp>
        <p:nvSpPr>
          <p:cNvPr id="8" name="Retângulo 7"/>
          <p:cNvSpPr/>
          <p:nvPr/>
        </p:nvSpPr>
        <p:spPr>
          <a:xfrm>
            <a:off x="336176" y="927846"/>
            <a:ext cx="11536510" cy="5914511"/>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9021910" y="513222"/>
            <a:ext cx="2850776" cy="369332"/>
          </a:xfrm>
          <a:prstGeom prst="rect">
            <a:avLst/>
          </a:prstGeom>
          <a:solidFill>
            <a:srgbClr val="FEFFB9"/>
          </a:solidFill>
          <a:ln w="19050">
            <a:solidFill>
              <a:srgbClr val="FF0000"/>
            </a:solidFill>
          </a:ln>
        </p:spPr>
        <p:txBody>
          <a:bodyPr wrap="square" rtlCol="0">
            <a:spAutoFit/>
          </a:bodyPr>
          <a:lstStyle/>
          <a:p>
            <a:r>
              <a:rPr lang="pt-BR" dirty="0" smtClean="0"/>
              <a:t>Algoritmo OKUBO-WEISS</a:t>
            </a:r>
            <a:endParaRPr lang="pt-BR" dirty="0"/>
          </a:p>
        </p:txBody>
      </p:sp>
    </p:spTree>
    <p:extLst>
      <p:ext uri="{BB962C8B-B14F-4D97-AF65-F5344CB8AC3E}">
        <p14:creationId xmlns:p14="http://schemas.microsoft.com/office/powerpoint/2010/main" val="81429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59" y="0"/>
            <a:ext cx="9796482" cy="6858000"/>
          </a:xfrm>
          <a:prstGeom prst="rect">
            <a:avLst/>
          </a:prstGeom>
        </p:spPr>
      </p:pic>
      <p:sp>
        <p:nvSpPr>
          <p:cNvPr id="6" name="Retângulo 5"/>
          <p:cNvSpPr/>
          <p:nvPr/>
        </p:nvSpPr>
        <p:spPr>
          <a:xfrm>
            <a:off x="212273" y="783772"/>
            <a:ext cx="6075986" cy="2627086"/>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212272" y="1392536"/>
            <a:ext cx="1455584" cy="923330"/>
          </a:xfrm>
          <a:prstGeom prst="rect">
            <a:avLst/>
          </a:prstGeom>
          <a:solidFill>
            <a:srgbClr val="FEFFB9"/>
          </a:solidFill>
          <a:ln w="19050">
            <a:solidFill>
              <a:srgbClr val="FF0000"/>
            </a:solidFill>
          </a:ln>
        </p:spPr>
        <p:txBody>
          <a:bodyPr wrap="square" rtlCol="0">
            <a:spAutoFit/>
          </a:bodyPr>
          <a:lstStyle/>
          <a:p>
            <a:r>
              <a:rPr lang="pt-BR" dirty="0" smtClean="0"/>
              <a:t>Algoritmo OKUBO-WEISS</a:t>
            </a:r>
            <a:endParaRPr lang="pt-BR" dirty="0"/>
          </a:p>
        </p:txBody>
      </p:sp>
      <p:sp>
        <p:nvSpPr>
          <p:cNvPr id="4" name="Título 1"/>
          <p:cNvSpPr>
            <a:spLocks noGrp="1"/>
          </p:cNvSpPr>
          <p:nvPr>
            <p:ph type="title"/>
          </p:nvPr>
        </p:nvSpPr>
        <p:spPr>
          <a:xfrm>
            <a:off x="0" y="1"/>
            <a:ext cx="10515600" cy="783772"/>
          </a:xfrm>
        </p:spPr>
        <p:txBody>
          <a:bodyPr/>
          <a:lstStyle/>
          <a:p>
            <a:r>
              <a:rPr lang="pt-BR" dirty="0" smtClean="0"/>
              <a:t>Modelo </a:t>
            </a:r>
            <a:r>
              <a:rPr lang="pt-BR" dirty="0" err="1" smtClean="0"/>
              <a:t>OMT</a:t>
            </a:r>
            <a:r>
              <a:rPr lang="pt-BR" dirty="0" smtClean="0"/>
              <a:t>-G – Completo</a:t>
            </a:r>
            <a:endParaRPr lang="pt-BR" dirty="0"/>
          </a:p>
        </p:txBody>
      </p:sp>
      <p:sp>
        <p:nvSpPr>
          <p:cNvPr id="8" name="Retângulo 7"/>
          <p:cNvSpPr/>
          <p:nvPr/>
        </p:nvSpPr>
        <p:spPr>
          <a:xfrm>
            <a:off x="886265" y="5303519"/>
            <a:ext cx="6440678" cy="1554481"/>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12272" y="4380189"/>
            <a:ext cx="1455584" cy="923330"/>
          </a:xfrm>
          <a:prstGeom prst="rect">
            <a:avLst/>
          </a:prstGeom>
          <a:solidFill>
            <a:srgbClr val="FEFFB9"/>
          </a:solidFill>
          <a:ln w="19050">
            <a:solidFill>
              <a:srgbClr val="FF0000"/>
            </a:solidFill>
          </a:ln>
        </p:spPr>
        <p:txBody>
          <a:bodyPr wrap="square" rtlCol="0">
            <a:spAutoFit/>
          </a:bodyPr>
          <a:lstStyle/>
          <a:p>
            <a:r>
              <a:rPr lang="pt-BR" dirty="0" smtClean="0"/>
              <a:t>Algoritmo Python - Durabilidade</a:t>
            </a:r>
            <a:endParaRPr lang="pt-BR" dirty="0"/>
          </a:p>
        </p:txBody>
      </p:sp>
      <p:sp>
        <p:nvSpPr>
          <p:cNvPr id="10" name="CaixaDeTexto 9"/>
          <p:cNvSpPr txBox="1"/>
          <p:nvPr/>
        </p:nvSpPr>
        <p:spPr>
          <a:xfrm>
            <a:off x="7390542" y="5934670"/>
            <a:ext cx="1455584" cy="923330"/>
          </a:xfrm>
          <a:prstGeom prst="rect">
            <a:avLst/>
          </a:prstGeom>
          <a:solidFill>
            <a:srgbClr val="FEFFB9"/>
          </a:solidFill>
          <a:ln w="19050">
            <a:solidFill>
              <a:srgbClr val="FF0000"/>
            </a:solidFill>
          </a:ln>
        </p:spPr>
        <p:txBody>
          <a:bodyPr wrap="square" rtlCol="0">
            <a:spAutoFit/>
          </a:bodyPr>
          <a:lstStyle/>
          <a:p>
            <a:r>
              <a:rPr lang="pt-BR" dirty="0" smtClean="0"/>
              <a:t>Algoritmo Python – N° de Vórtices</a:t>
            </a:r>
          </a:p>
        </p:txBody>
      </p:sp>
      <p:sp>
        <p:nvSpPr>
          <p:cNvPr id="11" name="Retângulo 10"/>
          <p:cNvSpPr/>
          <p:nvPr/>
        </p:nvSpPr>
        <p:spPr>
          <a:xfrm>
            <a:off x="7385539" y="3013386"/>
            <a:ext cx="4777434" cy="384461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288259" y="1"/>
            <a:ext cx="5918256" cy="301338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10994241" y="13013"/>
            <a:ext cx="1168732" cy="923330"/>
          </a:xfrm>
          <a:prstGeom prst="rect">
            <a:avLst/>
          </a:prstGeom>
          <a:solidFill>
            <a:srgbClr val="FEFFB9"/>
          </a:solidFill>
          <a:ln w="19050">
            <a:solidFill>
              <a:srgbClr val="FF0000"/>
            </a:solidFill>
          </a:ln>
        </p:spPr>
        <p:txBody>
          <a:bodyPr wrap="square" rtlCol="0">
            <a:spAutoFit/>
          </a:bodyPr>
          <a:lstStyle/>
          <a:p>
            <a:r>
              <a:rPr lang="pt-BR" dirty="0" smtClean="0"/>
              <a:t>Algoritmo Python – Área</a:t>
            </a:r>
          </a:p>
        </p:txBody>
      </p:sp>
    </p:spTree>
    <p:extLst>
      <p:ext uri="{BB962C8B-B14F-4D97-AF65-F5344CB8AC3E}">
        <p14:creationId xmlns:p14="http://schemas.microsoft.com/office/powerpoint/2010/main" val="1145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2" grpId="1" animBg="1"/>
      <p:bldP spid="13"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28468"/>
          </a:xfrm>
        </p:spPr>
        <p:txBody>
          <a:bodyPr>
            <a:normAutofit/>
          </a:bodyPr>
          <a:lstStyle/>
          <a:p>
            <a:r>
              <a:rPr lang="pt-BR" b="1" dirty="0"/>
              <a:t>Resultados: </a:t>
            </a:r>
            <a:r>
              <a:rPr lang="pt-BR" sz="4000" dirty="0"/>
              <a:t>variação acumulada </a:t>
            </a:r>
            <a:r>
              <a:rPr lang="pt-BR" sz="4000" dirty="0" smtClean="0"/>
              <a:t>anual do n° de vórtices</a:t>
            </a:r>
            <a:endParaRPr lang="pt-BR" sz="4000" dirty="0"/>
          </a:p>
        </p:txBody>
      </p:sp>
      <p:pic>
        <p:nvPicPr>
          <p:cNvPr id="3" name="Imagem 3" descr="variacao_anual_numero.png"/>
          <p:cNvPicPr>
            <a:picLocks/>
          </p:cNvPicPr>
          <p:nvPr/>
        </p:nvPicPr>
        <p:blipFill>
          <a:blip r:embed="rId2"/>
          <a:stretch>
            <a:fillRect/>
          </a:stretch>
        </p:blipFill>
        <p:spPr>
          <a:xfrm>
            <a:off x="1731963" y="1620254"/>
            <a:ext cx="8728075" cy="4586400"/>
          </a:xfrm>
          <a:prstGeom prst="rect">
            <a:avLst/>
          </a:prstGeom>
        </p:spPr>
      </p:pic>
    </p:spTree>
    <p:extLst>
      <p:ext uri="{BB962C8B-B14F-4D97-AF65-F5344CB8AC3E}">
        <p14:creationId xmlns:p14="http://schemas.microsoft.com/office/powerpoint/2010/main" val="3584099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00332"/>
          </a:xfrm>
        </p:spPr>
        <p:txBody>
          <a:bodyPr>
            <a:normAutofit fontScale="90000"/>
          </a:bodyPr>
          <a:lstStyle/>
          <a:p>
            <a:r>
              <a:rPr lang="pt-BR" b="1" dirty="0"/>
              <a:t>Resultados: </a:t>
            </a:r>
            <a:r>
              <a:rPr lang="pt-BR" sz="4000" dirty="0"/>
              <a:t>variação acumulada anual </a:t>
            </a:r>
            <a:r>
              <a:rPr lang="pt-BR" sz="4000" dirty="0" smtClean="0"/>
              <a:t>da densidade de </a:t>
            </a:r>
            <a:r>
              <a:rPr lang="pt-BR" sz="4000" dirty="0"/>
              <a:t>vórtices</a:t>
            </a:r>
          </a:p>
        </p:txBody>
      </p:sp>
      <p:pic>
        <p:nvPicPr>
          <p:cNvPr id="4" name="Espaço Reservado para Conteúdo 3" descr="variacao_anual_numero.png"/>
          <p:cNvPicPr>
            <a:picLocks noGrp="1"/>
          </p:cNvPicPr>
          <p:nvPr>
            <p:ph idx="1"/>
          </p:nvPr>
        </p:nvPicPr>
        <p:blipFill>
          <a:blip r:embed="rId2"/>
          <a:stretch>
            <a:fillRect/>
          </a:stretch>
        </p:blipFill>
        <p:spPr>
          <a:xfrm>
            <a:off x="1731000" y="1466850"/>
            <a:ext cx="8730000" cy="4586400"/>
          </a:xfrm>
        </p:spPr>
      </p:pic>
    </p:spTree>
    <p:extLst>
      <p:ext uri="{BB962C8B-B14F-4D97-AF65-F5344CB8AC3E}">
        <p14:creationId xmlns:p14="http://schemas.microsoft.com/office/powerpoint/2010/main" val="1452785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descr="variacao_anual_idades.png"/>
          <p:cNvPicPr>
            <a:picLocks noGrp="1"/>
          </p:cNvPicPr>
          <p:nvPr>
            <p:ph idx="1"/>
          </p:nvPr>
        </p:nvPicPr>
        <p:blipFill>
          <a:blip r:embed="rId2"/>
          <a:stretch>
            <a:fillRect/>
          </a:stretch>
        </p:blipFill>
        <p:spPr>
          <a:xfrm>
            <a:off x="1731000" y="1447800"/>
            <a:ext cx="8730000" cy="4586400"/>
          </a:xfrm>
        </p:spPr>
      </p:pic>
      <p:sp>
        <p:nvSpPr>
          <p:cNvPr id="4" name="Título 1"/>
          <p:cNvSpPr>
            <a:spLocks noGrp="1"/>
          </p:cNvSpPr>
          <p:nvPr>
            <p:ph type="title"/>
          </p:nvPr>
        </p:nvSpPr>
        <p:spPr>
          <a:xfrm>
            <a:off x="0" y="0"/>
            <a:ext cx="12192000" cy="858129"/>
          </a:xfrm>
        </p:spPr>
        <p:txBody>
          <a:bodyPr>
            <a:normAutofit fontScale="90000"/>
          </a:bodyPr>
          <a:lstStyle/>
          <a:p>
            <a:r>
              <a:rPr lang="pt-BR" b="1" dirty="0"/>
              <a:t>Resultados:</a:t>
            </a:r>
            <a:r>
              <a:rPr lang="pt-BR" sz="4000" dirty="0"/>
              <a:t> variação acumulada anual </a:t>
            </a:r>
            <a:r>
              <a:rPr lang="pt-BR" sz="4000" dirty="0" smtClean="0"/>
              <a:t>da duração de </a:t>
            </a:r>
            <a:r>
              <a:rPr lang="pt-BR" sz="4000" dirty="0"/>
              <a:t>vórtices</a:t>
            </a:r>
          </a:p>
        </p:txBody>
      </p:sp>
    </p:spTree>
    <p:extLst>
      <p:ext uri="{BB962C8B-B14F-4D97-AF65-F5344CB8AC3E}">
        <p14:creationId xmlns:p14="http://schemas.microsoft.com/office/powerpoint/2010/main" val="4057910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extLst>
              <p:ext uri="{D42A27DB-BD31-4B8C-83A1-F6EECF244321}">
                <p14:modId xmlns:p14="http://schemas.microsoft.com/office/powerpoint/2010/main" val="1903304453"/>
              </p:ext>
            </p:extLst>
          </p:nvPr>
        </p:nvSpPr>
        <p:spPr>
          <a:xfrm>
            <a:off x="0" y="1"/>
            <a:ext cx="12192000" cy="1026942"/>
          </a:xfrm>
        </p:spPr>
        <p:txBody>
          <a:bodyPr>
            <a:normAutofit fontScale="90000"/>
          </a:bodyPr>
          <a:lstStyle/>
          <a:p>
            <a:r>
              <a:rPr lang="pt-BR" b="1" dirty="0"/>
              <a:t>Resultados: </a:t>
            </a:r>
            <a:r>
              <a:rPr lang="pt-BR" sz="3600" dirty="0"/>
              <a:t>variação diária do número de vórtices </a:t>
            </a:r>
            <a:r>
              <a:rPr lang="pt-BR" sz="3600" dirty="0" smtClean="0"/>
              <a:t>anti-ciclônicos</a:t>
            </a:r>
            <a:endParaRPr lang="pt-BR" sz="3600" dirty="0"/>
          </a:p>
        </p:txBody>
      </p:sp>
      <p:pic>
        <p:nvPicPr>
          <p:cNvPr id="7" name="Espaço Reservado para Conteúdo 6" descr="series_anuais_quant_antcic_eddies.png"/>
          <p:cNvPicPr>
            <a:picLocks noGrp="1" noChangeAspect="1"/>
          </p:cNvPicPr>
          <p:nvPr>
            <p:ph idx="1"/>
          </p:nvPr>
        </p:nvPicPr>
        <p:blipFill>
          <a:blip r:embed="rId3"/>
          <a:stretch>
            <a:fillRect/>
          </a:stretch>
        </p:blipFill>
        <p:spPr>
          <a:xfrm>
            <a:off x="1071525" y="905813"/>
            <a:ext cx="10048951" cy="5545137"/>
          </a:xfrm>
        </p:spPr>
      </p:pic>
    </p:spTree>
    <p:extLst>
      <p:ext uri="{BB962C8B-B14F-4D97-AF65-F5344CB8AC3E}">
        <p14:creationId xmlns:p14="http://schemas.microsoft.com/office/powerpoint/2010/main" val="280334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12192000" cy="1041009"/>
          </a:xfrm>
        </p:spPr>
        <p:txBody>
          <a:bodyPr>
            <a:normAutofit/>
          </a:bodyPr>
          <a:lstStyle/>
          <a:p>
            <a:r>
              <a:rPr lang="pt-BR" sz="4000" b="1" dirty="0"/>
              <a:t>Resultados: </a:t>
            </a:r>
            <a:r>
              <a:rPr lang="pt-BR" sz="3600" dirty="0"/>
              <a:t>variação diária do número de vórtices ciclônicos</a:t>
            </a:r>
            <a:endParaRPr lang="pt-BR" sz="3600" dirty="0" err="1"/>
          </a:p>
        </p:txBody>
      </p:sp>
      <p:pic>
        <p:nvPicPr>
          <p:cNvPr id="3" name="Espaço Reservado para Conteúdo 2" descr="series_anuais_quant_cic_eddies.png"/>
          <p:cNvPicPr>
            <a:picLocks noGrp="1"/>
          </p:cNvPicPr>
          <p:nvPr>
            <p:ph idx="1"/>
          </p:nvPr>
        </p:nvPicPr>
        <p:blipFill>
          <a:blip r:embed="rId3"/>
          <a:stretch>
            <a:fillRect/>
          </a:stretch>
        </p:blipFill>
        <p:spPr>
          <a:xfrm>
            <a:off x="1072200" y="906381"/>
            <a:ext cx="10047600" cy="5544000"/>
          </a:xfrm>
        </p:spPr>
      </p:pic>
    </p:spTree>
    <p:extLst>
      <p:ext uri="{BB962C8B-B14F-4D97-AF65-F5344CB8AC3E}">
        <p14:creationId xmlns:p14="http://schemas.microsoft.com/office/powerpoint/2010/main" val="1670857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descr="series_anuais_dens_antcic_eddies.png"/>
          <p:cNvPicPr>
            <a:picLocks noGrp="1"/>
          </p:cNvPicPr>
          <p:nvPr>
            <p:ph idx="1"/>
          </p:nvPr>
        </p:nvPicPr>
        <p:blipFill>
          <a:blip r:embed="rId2"/>
          <a:stretch>
            <a:fillRect/>
          </a:stretch>
        </p:blipFill>
        <p:spPr>
          <a:xfrm>
            <a:off x="1072200" y="906381"/>
            <a:ext cx="10047600" cy="5544000"/>
          </a:xfrm>
        </p:spPr>
      </p:pic>
      <p:sp>
        <p:nvSpPr>
          <p:cNvPr id="4" name="Título 1"/>
          <p:cNvSpPr>
            <a:spLocks noGrp="1"/>
          </p:cNvSpPr>
          <p:nvPr>
            <p:ph type="title"/>
            <p:extLst>
              <p:ext uri="{D42A27DB-BD31-4B8C-83A1-F6EECF244321}">
                <p14:modId xmlns:p14="http://schemas.microsoft.com/office/powerpoint/2010/main" val="4172399666"/>
              </p:ext>
            </p:extLst>
          </p:nvPr>
        </p:nvSpPr>
        <p:spPr>
          <a:xfrm>
            <a:off x="0" y="1"/>
            <a:ext cx="12192000" cy="1026942"/>
          </a:xfrm>
        </p:spPr>
        <p:txBody>
          <a:bodyPr>
            <a:noAutofit/>
          </a:bodyPr>
          <a:lstStyle/>
          <a:p>
            <a:r>
              <a:rPr lang="pt-BR" sz="4000" b="1" dirty="0"/>
              <a:t>Resultados: </a:t>
            </a:r>
            <a:r>
              <a:rPr lang="pt-BR" sz="3200" dirty="0"/>
              <a:t>variação diária da densidade de vórtices </a:t>
            </a:r>
            <a:r>
              <a:rPr lang="pt-BR" sz="3200" dirty="0" smtClean="0"/>
              <a:t>anti-ciclônicos</a:t>
            </a:r>
            <a:endParaRPr lang="pt-BR" sz="3200" dirty="0"/>
          </a:p>
        </p:txBody>
      </p:sp>
    </p:spTree>
    <p:extLst>
      <p:ext uri="{BB962C8B-B14F-4D97-AF65-F5344CB8AC3E}">
        <p14:creationId xmlns:p14="http://schemas.microsoft.com/office/powerpoint/2010/main" val="2472567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extLst>
              <p:ext uri="{D42A27DB-BD31-4B8C-83A1-F6EECF244321}">
                <p14:modId xmlns:p14="http://schemas.microsoft.com/office/powerpoint/2010/main" val="1736675835"/>
              </p:ext>
            </p:extLst>
          </p:nvPr>
        </p:nvSpPr>
        <p:spPr>
          <a:xfrm>
            <a:off x="0" y="1"/>
            <a:ext cx="12192000" cy="928468"/>
          </a:xfrm>
        </p:spPr>
        <p:txBody>
          <a:bodyPr>
            <a:normAutofit/>
          </a:bodyPr>
          <a:lstStyle/>
          <a:p>
            <a:r>
              <a:rPr lang="pt-BR" sz="4000" b="1" dirty="0"/>
              <a:t>Resultados: </a:t>
            </a:r>
            <a:r>
              <a:rPr lang="pt-BR" sz="3600" dirty="0"/>
              <a:t>variação diária da densidade de vórtices ciclônicos</a:t>
            </a:r>
            <a:endParaRPr lang="pt-BR" sz="3600" dirty="0" err="1"/>
          </a:p>
        </p:txBody>
      </p:sp>
      <p:pic>
        <p:nvPicPr>
          <p:cNvPr id="5" name="Espaço Reservado para Conteúdo 4" descr="series_anuais_dens_cic_eddies.png"/>
          <p:cNvPicPr>
            <a:picLocks noGrp="1"/>
          </p:cNvPicPr>
          <p:nvPr>
            <p:ph idx="1"/>
          </p:nvPr>
        </p:nvPicPr>
        <p:blipFill>
          <a:blip r:embed="rId3"/>
          <a:stretch>
            <a:fillRect/>
          </a:stretch>
        </p:blipFill>
        <p:spPr>
          <a:xfrm>
            <a:off x="1072200" y="906381"/>
            <a:ext cx="10047600" cy="5544000"/>
          </a:xfrm>
        </p:spPr>
      </p:pic>
    </p:spTree>
    <p:extLst>
      <p:ext uri="{BB962C8B-B14F-4D97-AF65-F5344CB8AC3E}">
        <p14:creationId xmlns:p14="http://schemas.microsoft.com/office/powerpoint/2010/main" val="509865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extLst>
              <p:ext uri="{D42A27DB-BD31-4B8C-83A1-F6EECF244321}">
                <p14:modId xmlns:p14="http://schemas.microsoft.com/office/powerpoint/2010/main" val="345625760"/>
              </p:ext>
            </p:extLst>
          </p:nvPr>
        </p:nvSpPr>
        <p:spPr>
          <a:xfrm>
            <a:off x="-1" y="1"/>
            <a:ext cx="12192001" cy="7664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100" b="1" dirty="0"/>
              <a:t>Resultados: </a:t>
            </a:r>
            <a:r>
              <a:rPr lang="pt-BR" sz="3600" dirty="0"/>
              <a:t>variação diária da </a:t>
            </a:r>
            <a:r>
              <a:rPr lang="pt-BR" sz="3600" dirty="0" smtClean="0"/>
              <a:t>duração </a:t>
            </a:r>
            <a:r>
              <a:rPr lang="pt-BR" sz="3600" dirty="0"/>
              <a:t>de vórtices </a:t>
            </a:r>
            <a:r>
              <a:rPr lang="pt-BR" sz="3600" dirty="0" smtClean="0"/>
              <a:t>anti-ciclônicos</a:t>
            </a:r>
            <a:endParaRPr lang="pt-BR" sz="3600" dirty="0"/>
          </a:p>
        </p:txBody>
      </p:sp>
      <p:pic>
        <p:nvPicPr>
          <p:cNvPr id="2" name="Imagem 1" descr="series_anuais_permanencia_diaria.png"/>
          <p:cNvPicPr>
            <a:picLocks/>
          </p:cNvPicPr>
          <p:nvPr/>
        </p:nvPicPr>
        <p:blipFill>
          <a:blip r:embed="rId3"/>
          <a:stretch>
            <a:fillRect/>
          </a:stretch>
        </p:blipFill>
        <p:spPr>
          <a:xfrm>
            <a:off x="1072200" y="906381"/>
            <a:ext cx="10047600" cy="5544000"/>
          </a:xfrm>
          <a:prstGeom prst="rect">
            <a:avLst/>
          </a:prstGeom>
        </p:spPr>
      </p:pic>
    </p:spTree>
    <p:extLst>
      <p:ext uri="{BB962C8B-B14F-4D97-AF65-F5344CB8AC3E}">
        <p14:creationId xmlns:p14="http://schemas.microsoft.com/office/powerpoint/2010/main" val="3898871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Eddies (</a:t>
            </a:r>
            <a:r>
              <a:rPr lang="en-US" dirty="0" err="1" smtClean="0"/>
              <a:t>Vórtices</a:t>
            </a:r>
            <a:r>
              <a:rPr lang="en-US" dirty="0" smtClean="0"/>
              <a:t>)</a:t>
            </a:r>
            <a:endParaRPr lang="en-US" dirty="0"/>
          </a:p>
        </p:txBody>
      </p:sp>
      <p:sp>
        <p:nvSpPr>
          <p:cNvPr id="3" name="Espaço Reservado para Conteúdo 2"/>
          <p:cNvSpPr>
            <a:spLocks noGrp="1"/>
          </p:cNvSpPr>
          <p:nvPr>
            <p:ph idx="1"/>
          </p:nvPr>
        </p:nvSpPr>
        <p:spPr/>
        <p:txBody>
          <a:bodyPr>
            <a:normAutofit/>
          </a:bodyPr>
          <a:lstStyle/>
          <a:p>
            <a:pPr marL="174625" indent="-174625"/>
            <a:r>
              <a:rPr lang="en-US" dirty="0" err="1" smtClean="0"/>
              <a:t>Definição</a:t>
            </a:r>
            <a:r>
              <a:rPr lang="en-US" dirty="0" smtClean="0"/>
              <a:t>: </a:t>
            </a:r>
            <a:r>
              <a:rPr lang="en-US" dirty="0" err="1" smtClean="0"/>
              <a:t>Qualquer</a:t>
            </a:r>
            <a:r>
              <a:rPr lang="en-US" dirty="0" smtClean="0"/>
              <a:t> </a:t>
            </a:r>
            <a:r>
              <a:rPr lang="en-US" dirty="0" err="1" smtClean="0"/>
              <a:t>tipo</a:t>
            </a:r>
            <a:r>
              <a:rPr lang="en-US" dirty="0" smtClean="0"/>
              <a:t> de </a:t>
            </a:r>
            <a:r>
              <a:rPr lang="en-US" dirty="0" err="1" smtClean="0"/>
              <a:t>movimento</a:t>
            </a:r>
            <a:r>
              <a:rPr lang="en-US" dirty="0" smtClean="0"/>
              <a:t> </a:t>
            </a:r>
            <a:r>
              <a:rPr lang="en-US" dirty="0" err="1" smtClean="0"/>
              <a:t>turbulento</a:t>
            </a:r>
            <a:r>
              <a:rPr lang="en-US" dirty="0" smtClean="0"/>
              <a:t> de um </a:t>
            </a:r>
            <a:r>
              <a:rPr lang="en-US" dirty="0" err="1" smtClean="0"/>
              <a:t>meio</a:t>
            </a:r>
            <a:r>
              <a:rPr lang="en-US" dirty="0" smtClean="0"/>
              <a:t> </a:t>
            </a:r>
            <a:r>
              <a:rPr lang="en-US" dirty="0" err="1" smtClean="0"/>
              <a:t>fluído</a:t>
            </a:r>
            <a:r>
              <a:rPr lang="en-US" dirty="0" smtClean="0"/>
              <a:t>:</a:t>
            </a:r>
          </a:p>
          <a:p>
            <a:pPr marL="631825" lvl="1" indent="-174625"/>
            <a:r>
              <a:rPr lang="en-US" dirty="0" err="1" smtClean="0"/>
              <a:t>Vórtices</a:t>
            </a:r>
            <a:r>
              <a:rPr lang="en-US" dirty="0" smtClean="0"/>
              <a:t> de </a:t>
            </a:r>
            <a:r>
              <a:rPr lang="en-US" dirty="0" err="1" smtClean="0"/>
              <a:t>Mesoscala</a:t>
            </a:r>
            <a:r>
              <a:rPr lang="en-US" dirty="0" smtClean="0"/>
              <a:t>: </a:t>
            </a:r>
            <a:r>
              <a:rPr lang="en-US" dirty="0" err="1" smtClean="0"/>
              <a:t>massas</a:t>
            </a:r>
            <a:r>
              <a:rPr lang="en-US" dirty="0" smtClean="0"/>
              <a:t> de </a:t>
            </a:r>
            <a:r>
              <a:rPr lang="en-US" dirty="0" err="1" smtClean="0"/>
              <a:t>água</a:t>
            </a:r>
            <a:r>
              <a:rPr lang="en-US" dirty="0" smtClean="0"/>
              <a:t> </a:t>
            </a:r>
            <a:r>
              <a:rPr lang="en-US" dirty="0" err="1" smtClean="0"/>
              <a:t>rotativas</a:t>
            </a:r>
            <a:r>
              <a:rPr lang="en-US" dirty="0" smtClean="0"/>
              <a:t> </a:t>
            </a:r>
            <a:r>
              <a:rPr lang="en-US" dirty="0" err="1" smtClean="0"/>
              <a:t>variando</a:t>
            </a:r>
            <a:r>
              <a:rPr lang="en-US" dirty="0" smtClean="0"/>
              <a:t> de 50 a 300 </a:t>
            </a:r>
            <a:r>
              <a:rPr lang="en-US" dirty="0" err="1" smtClean="0"/>
              <a:t>milhas</a:t>
            </a:r>
            <a:r>
              <a:rPr lang="en-US" dirty="0" smtClean="0"/>
              <a:t> </a:t>
            </a:r>
            <a:r>
              <a:rPr lang="en-US" dirty="0" err="1" smtClean="0"/>
              <a:t>em</a:t>
            </a:r>
            <a:r>
              <a:rPr lang="en-US" dirty="0" smtClean="0"/>
              <a:t> </a:t>
            </a:r>
            <a:r>
              <a:rPr lang="en-US" dirty="0" err="1" smtClean="0"/>
              <a:t>diâmetro</a:t>
            </a:r>
            <a:r>
              <a:rPr lang="en-US" dirty="0"/>
              <a:t> </a:t>
            </a:r>
            <a:r>
              <a:rPr lang="en-US" dirty="0" smtClean="0"/>
              <a:t>(PHYS.ORG, 2014)</a:t>
            </a:r>
            <a:endParaRPr lang="en-US" dirty="0"/>
          </a:p>
          <a:p>
            <a:pPr marL="457200" lvl="1" indent="0">
              <a:buNone/>
            </a:pPr>
            <a:endParaRPr lang="en-US" dirty="0" smtClean="0"/>
          </a:p>
          <a:p>
            <a:pPr marL="174625" indent="-174625"/>
            <a:r>
              <a:rPr lang="en-US" dirty="0" err="1" smtClean="0"/>
              <a:t>Turbulência</a:t>
            </a:r>
            <a:r>
              <a:rPr lang="en-US" dirty="0" smtClean="0"/>
              <a:t>: </a:t>
            </a:r>
            <a:r>
              <a:rPr lang="en-US" dirty="0" err="1" smtClean="0"/>
              <a:t>meio</a:t>
            </a:r>
            <a:r>
              <a:rPr lang="en-US" dirty="0" smtClean="0"/>
              <a:t> </a:t>
            </a:r>
            <a:r>
              <a:rPr lang="en-US" dirty="0" err="1" smtClean="0"/>
              <a:t>fluído</a:t>
            </a:r>
            <a:r>
              <a:rPr lang="en-US" dirty="0" smtClean="0"/>
              <a:t> </a:t>
            </a:r>
            <a:r>
              <a:rPr lang="pt-BR" dirty="0" smtClean="0"/>
              <a:t>composto</a:t>
            </a:r>
            <a:r>
              <a:rPr lang="en-US" dirty="0" smtClean="0"/>
              <a:t> </a:t>
            </a:r>
            <a:r>
              <a:rPr lang="en-US" dirty="0" err="1" smtClean="0"/>
              <a:t>por</a:t>
            </a:r>
            <a:r>
              <a:rPr lang="en-US" dirty="0" smtClean="0"/>
              <a:t> </a:t>
            </a:r>
            <a:r>
              <a:rPr lang="en-US" dirty="0" err="1" smtClean="0"/>
              <a:t>vórtices</a:t>
            </a:r>
            <a:r>
              <a:rPr lang="en-US" dirty="0" smtClean="0"/>
              <a:t> de </a:t>
            </a:r>
            <a:r>
              <a:rPr lang="en-US" dirty="0" err="1" smtClean="0"/>
              <a:t>diferentes</a:t>
            </a:r>
            <a:r>
              <a:rPr lang="en-US" dirty="0" smtClean="0"/>
              <a:t> </a:t>
            </a:r>
            <a:r>
              <a:rPr lang="en-US" dirty="0" err="1" smtClean="0"/>
              <a:t>tamanhos</a:t>
            </a:r>
            <a:endParaRPr lang="en-US" dirty="0"/>
          </a:p>
          <a:p>
            <a:pPr marL="174625" indent="-174625"/>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0143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extLst>
              <p:ext uri="{D42A27DB-BD31-4B8C-83A1-F6EECF244321}">
                <p14:modId xmlns:p14="http://schemas.microsoft.com/office/powerpoint/2010/main" val="2259177415"/>
              </p:ext>
            </p:extLst>
          </p:nvPr>
        </p:nvSpPr>
        <p:spPr>
          <a:xfrm>
            <a:off x="-1" y="1"/>
            <a:ext cx="12192001" cy="7664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100" b="1" dirty="0"/>
              <a:t>Resultados: </a:t>
            </a:r>
            <a:r>
              <a:rPr lang="pt-BR" sz="3600" dirty="0"/>
              <a:t>variação diária da </a:t>
            </a:r>
            <a:r>
              <a:rPr lang="pt-BR" sz="3600" dirty="0" smtClean="0"/>
              <a:t>duração </a:t>
            </a:r>
            <a:r>
              <a:rPr lang="pt-BR" sz="3600" dirty="0"/>
              <a:t>de vórtices ciclônicos</a:t>
            </a:r>
          </a:p>
        </p:txBody>
      </p:sp>
      <p:pic>
        <p:nvPicPr>
          <p:cNvPr id="2" name="Imagem 1" descr="series_anuais_permanencia_diaria_cic.png"/>
          <p:cNvPicPr>
            <a:picLocks noChangeAspect="1"/>
          </p:cNvPicPr>
          <p:nvPr/>
        </p:nvPicPr>
        <p:blipFill>
          <a:blip r:embed="rId3"/>
          <a:stretch>
            <a:fillRect/>
          </a:stretch>
        </p:blipFill>
        <p:spPr>
          <a:xfrm>
            <a:off x="885825" y="840725"/>
            <a:ext cx="10065754" cy="5675313"/>
          </a:xfrm>
          <a:prstGeom prst="rect">
            <a:avLst/>
          </a:prstGeom>
        </p:spPr>
      </p:pic>
    </p:spTree>
    <p:extLst>
      <p:ext uri="{BB962C8B-B14F-4D97-AF65-F5344CB8AC3E}">
        <p14:creationId xmlns:p14="http://schemas.microsoft.com/office/powerpoint/2010/main" val="1461853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Conclusões</a:t>
            </a:r>
            <a:endParaRPr lang="pt-BR" dirty="0"/>
          </a:p>
        </p:txBody>
      </p:sp>
      <p:sp>
        <p:nvSpPr>
          <p:cNvPr id="3" name="Espaço Reservado para Conteúdo 2"/>
          <p:cNvSpPr>
            <a:spLocks noGrp="1"/>
          </p:cNvSpPr>
          <p:nvPr>
            <p:ph idx="1"/>
          </p:nvPr>
        </p:nvSpPr>
        <p:spPr/>
        <p:txBody>
          <a:bodyPr>
            <a:normAutofit lnSpcReduction="10000"/>
          </a:bodyPr>
          <a:lstStyle/>
          <a:p>
            <a:r>
              <a:rPr lang="en-US" dirty="0" smtClean="0"/>
              <a:t>O </a:t>
            </a:r>
            <a:r>
              <a:rPr lang="en-US" dirty="0" err="1" smtClean="0"/>
              <a:t>ano</a:t>
            </a:r>
            <a:r>
              <a:rPr lang="en-US" dirty="0" smtClean="0"/>
              <a:t> de 2014 </a:t>
            </a:r>
            <a:r>
              <a:rPr lang="en-US" dirty="0" err="1" smtClean="0"/>
              <a:t>foi</a:t>
            </a:r>
            <a:r>
              <a:rPr lang="en-US" dirty="0" smtClean="0"/>
              <a:t> </a:t>
            </a:r>
            <a:r>
              <a:rPr lang="en-US" dirty="0" err="1" smtClean="0"/>
              <a:t>atípico</a:t>
            </a:r>
            <a:r>
              <a:rPr lang="en-US" dirty="0" smtClean="0"/>
              <a:t> </a:t>
            </a:r>
            <a:r>
              <a:rPr lang="en-US" dirty="0" err="1" smtClean="0"/>
              <a:t>comparado</a:t>
            </a:r>
            <a:r>
              <a:rPr lang="en-US" dirty="0" smtClean="0"/>
              <a:t> </a:t>
            </a:r>
            <a:r>
              <a:rPr lang="en-US" dirty="0" err="1" smtClean="0"/>
              <a:t>aos</a:t>
            </a:r>
            <a:r>
              <a:rPr lang="en-US" dirty="0" smtClean="0"/>
              <a:t> </a:t>
            </a:r>
            <a:r>
              <a:rPr lang="en-US" dirty="0" err="1" smtClean="0"/>
              <a:t>demais</a:t>
            </a:r>
            <a:r>
              <a:rPr lang="en-US" dirty="0" smtClean="0"/>
              <a:t> </a:t>
            </a:r>
            <a:r>
              <a:rPr lang="en-US" dirty="0" err="1" smtClean="0"/>
              <a:t>anos</a:t>
            </a:r>
            <a:r>
              <a:rPr lang="en-US" dirty="0" smtClean="0"/>
              <a:t> </a:t>
            </a:r>
            <a:r>
              <a:rPr lang="en-US" dirty="0" err="1" smtClean="0"/>
              <a:t>analisados</a:t>
            </a:r>
            <a:r>
              <a:rPr lang="en-US" dirty="0" smtClean="0"/>
              <a:t>, com </a:t>
            </a:r>
            <a:r>
              <a:rPr lang="en-US" dirty="0" err="1" smtClean="0"/>
              <a:t>valores</a:t>
            </a:r>
            <a:r>
              <a:rPr lang="en-US" dirty="0" smtClean="0"/>
              <a:t> </a:t>
            </a:r>
            <a:r>
              <a:rPr lang="en-US" dirty="0" err="1" smtClean="0"/>
              <a:t>extremos</a:t>
            </a:r>
            <a:r>
              <a:rPr lang="en-US" dirty="0" smtClean="0"/>
              <a:t> de </a:t>
            </a:r>
            <a:r>
              <a:rPr lang="en-US" dirty="0" err="1" smtClean="0"/>
              <a:t>duração</a:t>
            </a:r>
            <a:r>
              <a:rPr lang="en-US" dirty="0" smtClean="0"/>
              <a:t>, </a:t>
            </a:r>
            <a:r>
              <a:rPr lang="en-US" dirty="0" err="1" smtClean="0"/>
              <a:t>número</a:t>
            </a:r>
            <a:r>
              <a:rPr lang="en-US" dirty="0" smtClean="0"/>
              <a:t> e </a:t>
            </a:r>
            <a:r>
              <a:rPr lang="en-US" dirty="0" err="1" smtClean="0"/>
              <a:t>densidade</a:t>
            </a:r>
            <a:r>
              <a:rPr lang="en-US" dirty="0" smtClean="0"/>
              <a:t> </a:t>
            </a:r>
            <a:r>
              <a:rPr lang="en-US" dirty="0" err="1" smtClean="0"/>
              <a:t>vórtices</a:t>
            </a:r>
            <a:r>
              <a:rPr lang="en-US" dirty="0"/>
              <a:t>.</a:t>
            </a:r>
            <a:endParaRPr lang="en-US" dirty="0" smtClean="0"/>
          </a:p>
          <a:p>
            <a:r>
              <a:rPr lang="pt-BR" dirty="0" smtClean="0"/>
              <a:t>A costa </a:t>
            </a:r>
            <a:r>
              <a:rPr lang="pt-BR" dirty="0" smtClean="0"/>
              <a:t>brasileira </a:t>
            </a:r>
            <a:r>
              <a:rPr lang="pt-BR" dirty="0" smtClean="0"/>
              <a:t>apresentou </a:t>
            </a:r>
            <a:r>
              <a:rPr lang="pt-BR" dirty="0" smtClean="0"/>
              <a:t>predominância de vórtices anti-ciclônicos, e estes </a:t>
            </a:r>
            <a:r>
              <a:rPr lang="pt-BR" dirty="0" smtClean="0"/>
              <a:t>em maior intensidade e persistência comparado aos ciclônicos.</a:t>
            </a:r>
          </a:p>
          <a:p>
            <a:r>
              <a:rPr lang="pt-BR" dirty="0" smtClean="0"/>
              <a:t>Entre </a:t>
            </a:r>
            <a:r>
              <a:rPr lang="pt-BR" dirty="0"/>
              <a:t>anos </a:t>
            </a:r>
            <a:r>
              <a:rPr lang="pt-BR" dirty="0" err="1"/>
              <a:t>anos</a:t>
            </a:r>
            <a:r>
              <a:rPr lang="pt-BR" dirty="0"/>
              <a:t> de 2010 e </a:t>
            </a:r>
            <a:r>
              <a:rPr lang="pt-BR" dirty="0" smtClean="0"/>
              <a:t>2015, </a:t>
            </a:r>
          </a:p>
          <a:p>
            <a:pPr lvl="1"/>
            <a:r>
              <a:rPr lang="pt-BR" dirty="0" smtClean="0"/>
              <a:t>A) Os </a:t>
            </a:r>
            <a:r>
              <a:rPr lang="pt-BR" dirty="0" smtClean="0"/>
              <a:t>vórtices anti-ciclônicos apresentaram tendência de aumento na duração, no número de ocorrência e em sua densidade</a:t>
            </a:r>
          </a:p>
          <a:p>
            <a:pPr lvl="1"/>
            <a:r>
              <a:rPr lang="pt-BR" dirty="0" smtClean="0"/>
              <a:t>B) Os vórtices ciclônicos apresentaram tendência de diminuição em seu número de ocorrência e densidade, enquanto que a durabilidade se manteve constante</a:t>
            </a:r>
            <a:endParaRPr lang="pt-BR" dirty="0" smtClean="0"/>
          </a:p>
        </p:txBody>
      </p:sp>
    </p:spTree>
    <p:extLst>
      <p:ext uri="{BB962C8B-B14F-4D97-AF65-F5344CB8AC3E}">
        <p14:creationId xmlns:p14="http://schemas.microsoft.com/office/powerpoint/2010/main" val="283252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25"/>
                                      </p:to>
                                    </p:set>
                                    <p:animEffect filter="image" prLst="opacity: 0.2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25"/>
                                      </p:to>
                                    </p:set>
                                    <p:animEffect filter="image" prLst="opacity: 0.2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25"/>
                                      </p:to>
                                    </p:set>
                                    <p:animEffect filter="image" prLst="opacity: 0.2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3">
                                            <p:txEl>
                                              <p:pRg st="3" end="3"/>
                                            </p:txEl>
                                          </p:spTgt>
                                        </p:tgtEl>
                                        <p:attrNameLst>
                                          <p:attrName>style.opacity</p:attrName>
                                        </p:attrNameLst>
                                      </p:cBhvr>
                                      <p:to>
                                        <p:strVal val="0.25"/>
                                      </p:to>
                                    </p:set>
                                    <p:animEffect filter="image" prLst="opacity: 0.25">
                                      <p:cBhvr rctx="IE">
                                        <p:cTn id="34"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825625"/>
            <a:ext cx="10515600" cy="4351338"/>
          </a:xfrm>
        </p:spPr>
        <p:txBody>
          <a:bodyPr/>
          <a:lstStyle/>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smtClean="0">
              <a:solidFill>
                <a:schemeClr val="bg1"/>
              </a:solidFill>
            </a:endParaRPr>
          </a:p>
          <a:p>
            <a:pPr marL="0" indent="0" algn="ctr">
              <a:buNone/>
            </a:pPr>
            <a:r>
              <a:rPr lang="en-US" sz="4400" dirty="0" err="1" smtClean="0">
                <a:solidFill>
                  <a:schemeClr val="bg1"/>
                </a:solidFill>
              </a:rPr>
              <a:t>FIM</a:t>
            </a:r>
            <a:endParaRPr lang="en-US" sz="4400" dirty="0">
              <a:solidFill>
                <a:schemeClr val="bg1"/>
              </a:solidFill>
            </a:endParaRPr>
          </a:p>
        </p:txBody>
      </p:sp>
    </p:spTree>
    <p:extLst>
      <p:ext uri="{BB962C8B-B14F-4D97-AF65-F5344CB8AC3E}">
        <p14:creationId xmlns:p14="http://schemas.microsoft.com/office/powerpoint/2010/main" val="1184612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Referências</a:t>
            </a:r>
            <a:endParaRPr lang="en-US" dirty="0"/>
          </a:p>
        </p:txBody>
      </p:sp>
      <p:sp>
        <p:nvSpPr>
          <p:cNvPr id="3" name="Espaço Reservado para Conteúdo 2"/>
          <p:cNvSpPr>
            <a:spLocks noGrp="1"/>
          </p:cNvSpPr>
          <p:nvPr>
            <p:ph idx="1"/>
          </p:nvPr>
        </p:nvSpPr>
        <p:spPr/>
        <p:txBody>
          <a:bodyPr>
            <a:normAutofit fontScale="92500" lnSpcReduction="10000"/>
          </a:bodyPr>
          <a:lstStyle/>
          <a:p>
            <a:r>
              <a:rPr lang="en-US" dirty="0" smtClean="0"/>
              <a:t>https://www.researchgate.net/figure/220506704_fig4_Figure-3-Sea-surface-height-variability-in-centimeters-defined-as-the-root-mean-square</a:t>
            </a:r>
          </a:p>
          <a:p>
            <a:r>
              <a:rPr lang="en-US" dirty="0"/>
              <a:t>http://</a:t>
            </a:r>
            <a:r>
              <a:rPr lang="en-US" dirty="0" smtClean="0"/>
              <a:t>gcep.host.ualr.edu/Archives/2010/2010_EOS_Files/Schnepf%20SURE%20presentation.pdf</a:t>
            </a:r>
          </a:p>
          <a:p>
            <a:r>
              <a:rPr lang="en-US" dirty="0"/>
              <a:t>http://werkgroepcaraibischeletteren.nl/tag/milieu/page/6</a:t>
            </a:r>
            <a:r>
              <a:rPr lang="en-US" dirty="0" smtClean="0"/>
              <a:t>/</a:t>
            </a:r>
          </a:p>
          <a:p>
            <a:r>
              <a:rPr lang="en-US" dirty="0">
                <a:hlinkClick r:id="rId2"/>
              </a:rPr>
              <a:t>https://</a:t>
            </a:r>
            <a:r>
              <a:rPr lang="en-US" dirty="0" smtClean="0">
                <a:hlinkClick r:id="rId2"/>
              </a:rPr>
              <a:t>phys.org/news/2014-06-mesoscale-eddies-ocean-previously-thought.html</a:t>
            </a:r>
            <a:endParaRPr lang="en-US" dirty="0" smtClean="0"/>
          </a:p>
          <a:p>
            <a:r>
              <a:rPr lang="en-US" dirty="0">
                <a:latin typeface="Calibri" pitchFamily="34" charset="0"/>
              </a:rPr>
              <a:t>Roberts, </a:t>
            </a:r>
            <a:r>
              <a:rPr lang="en-US" dirty="0" err="1">
                <a:latin typeface="Calibri" pitchFamily="34" charset="0"/>
              </a:rPr>
              <a:t>JJ</a:t>
            </a:r>
            <a:r>
              <a:rPr lang="en-US" dirty="0">
                <a:latin typeface="Calibri" pitchFamily="34" charset="0"/>
              </a:rPr>
              <a:t>, Best BD, Dunn DC, </a:t>
            </a:r>
            <a:r>
              <a:rPr lang="en-US" dirty="0" err="1">
                <a:latin typeface="Calibri" pitchFamily="34" charset="0"/>
              </a:rPr>
              <a:t>Treml</a:t>
            </a:r>
            <a:r>
              <a:rPr lang="en-US" dirty="0">
                <a:latin typeface="Calibri" pitchFamily="34" charset="0"/>
              </a:rPr>
              <a:t> EA, </a:t>
            </a:r>
            <a:r>
              <a:rPr lang="en-US" dirty="0" err="1">
                <a:latin typeface="Calibri" pitchFamily="34" charset="0"/>
              </a:rPr>
              <a:t>Halpin</a:t>
            </a:r>
            <a:r>
              <a:rPr lang="en-US" dirty="0">
                <a:latin typeface="Calibri" pitchFamily="34" charset="0"/>
              </a:rPr>
              <a:t> </a:t>
            </a:r>
            <a:r>
              <a:rPr lang="en-US" dirty="0" err="1">
                <a:latin typeface="Calibri" pitchFamily="34" charset="0"/>
              </a:rPr>
              <a:t>PN</a:t>
            </a:r>
            <a:r>
              <a:rPr lang="en-US" dirty="0">
                <a:latin typeface="Calibri" pitchFamily="34" charset="0"/>
              </a:rPr>
              <a:t> (2010) Marine Geospatial Ecology Tools: An integrated framework for ecological geoprocessing with ArcGIS, Python, R, </a:t>
            </a:r>
            <a:r>
              <a:rPr lang="en-US" dirty="0" err="1">
                <a:latin typeface="Calibri" pitchFamily="34" charset="0"/>
              </a:rPr>
              <a:t>MATLAB</a:t>
            </a:r>
            <a:r>
              <a:rPr lang="en-US" dirty="0">
                <a:latin typeface="Calibri" pitchFamily="34" charset="0"/>
              </a:rPr>
              <a:t>, and C++. </a:t>
            </a:r>
            <a:r>
              <a:rPr lang="en-US" i="1" dirty="0">
                <a:latin typeface="Calibri" pitchFamily="34" charset="0"/>
              </a:rPr>
              <a:t>Environmental Modelling &amp; Software 25</a:t>
            </a:r>
            <a:r>
              <a:rPr lang="en-US" dirty="0">
                <a:latin typeface="Calibri" pitchFamily="34" charset="0"/>
              </a:rPr>
              <a:t>: 1197-1207.</a:t>
            </a:r>
            <a:endParaRPr lang="en-US" i="1" dirty="0">
              <a:latin typeface="Calibri" pitchFamily="34" charset="0"/>
            </a:endParaRPr>
          </a:p>
          <a:p>
            <a:pPr marL="0" indent="0">
              <a:buNone/>
            </a:pPr>
            <a:endParaRPr lang="en-US" dirty="0"/>
          </a:p>
        </p:txBody>
      </p:sp>
    </p:spTree>
    <p:extLst>
      <p:ext uri="{BB962C8B-B14F-4D97-AF65-F5344CB8AC3E}">
        <p14:creationId xmlns:p14="http://schemas.microsoft.com/office/powerpoint/2010/main" val="11975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690688"/>
          </a:xfrm>
        </p:spPr>
        <p:txBody>
          <a:bodyPr>
            <a:normAutofit/>
          </a:bodyPr>
          <a:lstStyle/>
          <a:p>
            <a:pPr algn="ctr"/>
            <a:r>
              <a:rPr lang="en-US" dirty="0" err="1" smtClean="0"/>
              <a:t>Vórtices</a:t>
            </a:r>
            <a:r>
              <a:rPr lang="en-US" dirty="0" smtClean="0"/>
              <a:t>: </a:t>
            </a:r>
            <a:r>
              <a:rPr lang="en-US" dirty="0" err="1" smtClean="0"/>
              <a:t>Importâncias</a:t>
            </a:r>
            <a:r>
              <a:rPr lang="en-US" dirty="0" smtClean="0"/>
              <a:t> </a:t>
            </a:r>
            <a:r>
              <a:rPr lang="en-US" dirty="0" err="1" smtClean="0"/>
              <a:t>Ecossistêmicas</a:t>
            </a:r>
            <a:endParaRPr lang="pt-BR" dirty="0"/>
          </a:p>
        </p:txBody>
      </p:sp>
      <p:sp>
        <p:nvSpPr>
          <p:cNvPr id="3" name="Espaço Reservado para Conteúdo 2"/>
          <p:cNvSpPr>
            <a:spLocks noGrp="1"/>
          </p:cNvSpPr>
          <p:nvPr>
            <p:ph idx="1"/>
          </p:nvPr>
        </p:nvSpPr>
        <p:spPr/>
        <p:txBody>
          <a:bodyPr>
            <a:normAutofit/>
          </a:bodyPr>
          <a:lstStyle/>
          <a:p>
            <a:r>
              <a:rPr lang="en-US" dirty="0" err="1" smtClean="0"/>
              <a:t>Tipos</a:t>
            </a:r>
            <a:r>
              <a:rPr lang="en-US" dirty="0" smtClean="0"/>
              <a:t> de </a:t>
            </a:r>
            <a:r>
              <a:rPr lang="en-US" dirty="0" err="1" smtClean="0"/>
              <a:t>Transportes</a:t>
            </a:r>
            <a:r>
              <a:rPr lang="en-US" dirty="0" smtClean="0"/>
              <a:t> e </a:t>
            </a:r>
            <a:r>
              <a:rPr lang="en-US" dirty="0" err="1" smtClean="0"/>
              <a:t>Misturas</a:t>
            </a:r>
            <a:r>
              <a:rPr lang="en-US" dirty="0" smtClean="0"/>
              <a:t>:</a:t>
            </a:r>
          </a:p>
          <a:p>
            <a:pPr lvl="1"/>
            <a:r>
              <a:rPr lang="en-US" dirty="0" smtClean="0"/>
              <a:t>Vertical (Z)</a:t>
            </a:r>
          </a:p>
          <a:p>
            <a:pPr lvl="1"/>
            <a:r>
              <a:rPr lang="en-US" dirty="0" smtClean="0"/>
              <a:t>Horizontal (longitude e latitude):</a:t>
            </a:r>
          </a:p>
          <a:p>
            <a:pPr marL="457200" lvl="1" indent="0">
              <a:buNone/>
            </a:pPr>
            <a:endParaRPr lang="en-US" dirty="0" smtClean="0"/>
          </a:p>
          <a:p>
            <a:r>
              <a:rPr lang="en-US" dirty="0" smtClean="0"/>
              <a:t>Variáveis </a:t>
            </a:r>
            <a:r>
              <a:rPr lang="en-US" dirty="0" err="1" smtClean="0"/>
              <a:t>Ambientais</a:t>
            </a:r>
            <a:r>
              <a:rPr lang="en-US" dirty="0" smtClean="0"/>
              <a:t>:</a:t>
            </a:r>
          </a:p>
          <a:p>
            <a:pPr lvl="1"/>
            <a:r>
              <a:rPr lang="en-US" dirty="0" err="1" smtClean="0"/>
              <a:t>Nutrientes</a:t>
            </a:r>
            <a:endParaRPr lang="en-US" dirty="0"/>
          </a:p>
          <a:p>
            <a:pPr lvl="1"/>
            <a:r>
              <a:rPr lang="en-US" dirty="0" err="1" smtClean="0"/>
              <a:t>Calor</a:t>
            </a:r>
            <a:r>
              <a:rPr lang="en-US" dirty="0" smtClean="0"/>
              <a:t> </a:t>
            </a:r>
          </a:p>
          <a:p>
            <a:pPr lvl="1"/>
            <a:r>
              <a:rPr lang="en-US" dirty="0" err="1" smtClean="0"/>
              <a:t>Balanço</a:t>
            </a:r>
            <a:r>
              <a:rPr lang="en-US" dirty="0" smtClean="0"/>
              <a:t> </a:t>
            </a:r>
            <a:r>
              <a:rPr lang="en-US" dirty="0" err="1" smtClean="0"/>
              <a:t>Salínico</a:t>
            </a:r>
            <a:endParaRPr lang="en-US" dirty="0"/>
          </a:p>
        </p:txBody>
      </p:sp>
      <p:pic>
        <p:nvPicPr>
          <p:cNvPr id="4" name="Picture 2" descr="Resultado de imagem para edd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3424" y="1693532"/>
            <a:ext cx="4303056" cy="516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45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err="1" smtClean="0"/>
              <a:t>Identificação</a:t>
            </a:r>
            <a:r>
              <a:rPr lang="en-US" dirty="0" smtClean="0"/>
              <a:t> de Eddies</a:t>
            </a:r>
            <a:endParaRPr lang="en-US" dirty="0"/>
          </a:p>
        </p:txBody>
      </p:sp>
      <p:sp>
        <p:nvSpPr>
          <p:cNvPr id="3" name="Espaço Reservado para Conteúdo 2"/>
          <p:cNvSpPr>
            <a:spLocks noGrp="1"/>
          </p:cNvSpPr>
          <p:nvPr>
            <p:ph idx="1"/>
          </p:nvPr>
        </p:nvSpPr>
        <p:spPr/>
        <p:txBody>
          <a:bodyPr/>
          <a:lstStyle/>
          <a:p>
            <a:r>
              <a:rPr lang="en-US" dirty="0" err="1" smtClean="0"/>
              <a:t>Altura</a:t>
            </a:r>
            <a:r>
              <a:rPr lang="en-US" dirty="0" smtClean="0"/>
              <a:t> do </a:t>
            </a:r>
            <a:r>
              <a:rPr lang="en-US" dirty="0" err="1" smtClean="0"/>
              <a:t>Oceano</a:t>
            </a:r>
            <a:r>
              <a:rPr lang="en-US" dirty="0" smtClean="0"/>
              <a:t> (</a:t>
            </a:r>
            <a:r>
              <a:rPr lang="en-US" dirty="0" err="1" smtClean="0"/>
              <a:t>altimetria</a:t>
            </a:r>
            <a:r>
              <a:rPr lang="en-US" dirty="0" smtClean="0"/>
              <a:t> da </a:t>
            </a:r>
            <a:r>
              <a:rPr lang="en-US" dirty="0" err="1" smtClean="0"/>
              <a:t>superfície</a:t>
            </a:r>
            <a:r>
              <a:rPr lang="en-US" dirty="0" smtClean="0"/>
              <a:t> do </a:t>
            </a:r>
            <a:r>
              <a:rPr lang="en-US" dirty="0" err="1" smtClean="0"/>
              <a:t>oceano</a:t>
            </a:r>
            <a:r>
              <a:rPr lang="en-US" dirty="0" smtClean="0"/>
              <a:t>)</a:t>
            </a:r>
          </a:p>
          <a:p>
            <a:r>
              <a:rPr lang="en-US" dirty="0" err="1" smtClean="0"/>
              <a:t>Velocidade</a:t>
            </a:r>
            <a:r>
              <a:rPr lang="en-US" dirty="0" smtClean="0"/>
              <a:t> e </a:t>
            </a:r>
            <a:r>
              <a:rPr lang="en-US" dirty="0" err="1" smtClean="0"/>
              <a:t>função</a:t>
            </a:r>
            <a:r>
              <a:rPr lang="en-US" dirty="0" smtClean="0"/>
              <a:t> de </a:t>
            </a:r>
            <a:r>
              <a:rPr lang="en-US" dirty="0" err="1" smtClean="0"/>
              <a:t>fluxo</a:t>
            </a:r>
            <a:r>
              <a:rPr lang="en-US" dirty="0" smtClean="0"/>
              <a:t> (</a:t>
            </a:r>
            <a:r>
              <a:rPr lang="en-US" dirty="0" smtClean="0"/>
              <a:t>stream function</a:t>
            </a:r>
            <a:r>
              <a:rPr lang="en-US" dirty="0" smtClean="0"/>
              <a:t>)</a:t>
            </a:r>
          </a:p>
          <a:p>
            <a:r>
              <a:rPr lang="en-US" dirty="0" err="1" smtClean="0"/>
              <a:t>Vorticidade</a:t>
            </a:r>
            <a:endParaRPr lang="en-US" dirty="0" smtClean="0"/>
          </a:p>
          <a:p>
            <a:r>
              <a:rPr lang="en-US" dirty="0" err="1" smtClean="0"/>
              <a:t>Parâmetro</a:t>
            </a:r>
            <a:r>
              <a:rPr lang="en-US" dirty="0" smtClean="0"/>
              <a:t> do Okubo-Weiss</a:t>
            </a:r>
            <a:endParaRPr lang="en-US" dirty="0"/>
          </a:p>
        </p:txBody>
      </p:sp>
      <p:pic>
        <p:nvPicPr>
          <p:cNvPr id="4" name="Imagem 3"/>
          <p:cNvPicPr>
            <a:picLocks noChangeAspect="1"/>
          </p:cNvPicPr>
          <p:nvPr/>
        </p:nvPicPr>
        <p:blipFill>
          <a:blip r:embed="rId2"/>
          <a:stretch>
            <a:fillRect/>
          </a:stretch>
        </p:blipFill>
        <p:spPr>
          <a:xfrm>
            <a:off x="5862918" y="2807388"/>
            <a:ext cx="6329082" cy="4050612"/>
          </a:xfrm>
          <a:prstGeom prst="rect">
            <a:avLst/>
          </a:prstGeom>
        </p:spPr>
      </p:pic>
    </p:spTree>
    <p:extLst>
      <p:ext uri="{BB962C8B-B14F-4D97-AF65-F5344CB8AC3E}">
        <p14:creationId xmlns:p14="http://schemas.microsoft.com/office/powerpoint/2010/main" val="168971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25678" t="17096" r="29365" b="22794"/>
          <a:stretch/>
        </p:blipFill>
        <p:spPr>
          <a:xfrm>
            <a:off x="1537447" y="4451"/>
            <a:ext cx="9117106" cy="6853549"/>
          </a:xfrm>
          <a:prstGeom prst="rect">
            <a:avLst/>
          </a:prstGeom>
        </p:spPr>
      </p:pic>
      <p:sp>
        <p:nvSpPr>
          <p:cNvPr id="5" name="Retângulo 4"/>
          <p:cNvSpPr/>
          <p:nvPr/>
        </p:nvSpPr>
        <p:spPr>
          <a:xfrm>
            <a:off x="10959352" y="6211669"/>
            <a:ext cx="1613647" cy="646331"/>
          </a:xfrm>
          <a:prstGeom prst="rect">
            <a:avLst/>
          </a:prstGeom>
        </p:spPr>
        <p:txBody>
          <a:bodyPr wrap="square">
            <a:spAutoFit/>
          </a:bodyPr>
          <a:lstStyle/>
          <a:p>
            <a:r>
              <a:rPr lang="pt-BR" dirty="0" smtClean="0"/>
              <a:t>Extraído de: </a:t>
            </a:r>
            <a:r>
              <a:rPr lang="pt-BR" dirty="0" err="1" smtClean="0"/>
              <a:t>GCEP</a:t>
            </a:r>
            <a:endParaRPr lang="pt-BR" dirty="0"/>
          </a:p>
        </p:txBody>
      </p:sp>
    </p:spTree>
    <p:extLst>
      <p:ext uri="{BB962C8B-B14F-4D97-AF65-F5344CB8AC3E}">
        <p14:creationId xmlns:p14="http://schemas.microsoft.com/office/powerpoint/2010/main" val="3407252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519969"/>
            <a:ext cx="6158753" cy="5338031"/>
          </a:xfrm>
        </p:spPr>
        <p:txBody>
          <a:bodyPr>
            <a:normAutofit/>
          </a:bodyPr>
          <a:lstStyle/>
          <a:p>
            <a:r>
              <a:rPr lang="en-US" sz="2000" dirty="0" err="1" smtClean="0"/>
              <a:t>Altimetria</a:t>
            </a:r>
            <a:r>
              <a:rPr lang="en-US" sz="2000" dirty="0" smtClean="0"/>
              <a:t> </a:t>
            </a:r>
            <a:r>
              <a:rPr lang="en-US" sz="2000" dirty="0" err="1" smtClean="0"/>
              <a:t>fornece</a:t>
            </a:r>
            <a:r>
              <a:rPr lang="en-US" sz="2000" dirty="0" smtClean="0"/>
              <a:t> a </a:t>
            </a:r>
            <a:r>
              <a:rPr lang="en-US" sz="2000" dirty="0" err="1" smtClean="0"/>
              <a:t>altura</a:t>
            </a:r>
            <a:r>
              <a:rPr lang="en-US" sz="2000" dirty="0" smtClean="0"/>
              <a:t> da </a:t>
            </a:r>
            <a:r>
              <a:rPr lang="en-US" sz="2000" dirty="0" err="1" smtClean="0"/>
              <a:t>Superfície</a:t>
            </a:r>
            <a:r>
              <a:rPr lang="en-US" sz="2000" dirty="0" smtClean="0"/>
              <a:t> do </a:t>
            </a:r>
            <a:r>
              <a:rPr lang="en-US" sz="2000" dirty="0" err="1" smtClean="0"/>
              <a:t>Oceano</a:t>
            </a:r>
            <a:r>
              <a:rPr lang="en-US" sz="2000" dirty="0" smtClean="0"/>
              <a:t> (</a:t>
            </a:r>
            <a:r>
              <a:rPr lang="en-US" sz="2000" dirty="0" err="1"/>
              <a:t>SSH</a:t>
            </a:r>
            <a:r>
              <a:rPr lang="en-US" sz="2000" dirty="0" smtClean="0"/>
              <a:t>) </a:t>
            </a:r>
            <a:r>
              <a:rPr lang="en-US" sz="2000" dirty="0" err="1" smtClean="0"/>
              <a:t>acima</a:t>
            </a:r>
            <a:r>
              <a:rPr lang="en-US" sz="2000" dirty="0" smtClean="0"/>
              <a:t> do </a:t>
            </a:r>
            <a:r>
              <a:rPr lang="en-US" sz="2000" dirty="0" err="1" smtClean="0"/>
              <a:t>elipsóide</a:t>
            </a:r>
            <a:r>
              <a:rPr lang="en-US" sz="2000" dirty="0" smtClean="0"/>
              <a:t> de </a:t>
            </a:r>
            <a:r>
              <a:rPr lang="en-US" sz="2000" dirty="0" err="1" smtClean="0"/>
              <a:t>referência</a:t>
            </a:r>
            <a:r>
              <a:rPr lang="en-US" sz="2000" dirty="0" smtClean="0"/>
              <a:t>:</a:t>
            </a:r>
            <a:endParaRPr lang="en-US" sz="2000" dirty="0"/>
          </a:p>
          <a:p>
            <a:pPr lvl="1"/>
            <a:r>
              <a:rPr lang="pt-BR" sz="1800" dirty="0" err="1" smtClean="0"/>
              <a:t>SSH</a:t>
            </a:r>
            <a:r>
              <a:rPr lang="pt-BR" sz="1800" dirty="0" smtClean="0"/>
              <a:t> </a:t>
            </a:r>
            <a:r>
              <a:rPr lang="pt-BR" sz="1800" dirty="0"/>
              <a:t>= </a:t>
            </a:r>
            <a:r>
              <a:rPr lang="pt-BR" sz="1800" dirty="0" smtClean="0"/>
              <a:t>Orbita </a:t>
            </a:r>
            <a:r>
              <a:rPr lang="pt-BR" sz="1800" dirty="0"/>
              <a:t>- Altimetric </a:t>
            </a:r>
            <a:r>
              <a:rPr lang="pt-BR" sz="1800" dirty="0" smtClean="0"/>
              <a:t>Range</a:t>
            </a:r>
          </a:p>
          <a:p>
            <a:pPr marL="457200" lvl="1" indent="0">
              <a:buNone/>
            </a:pPr>
            <a:endParaRPr lang="pt-BR" sz="1800" dirty="0"/>
          </a:p>
          <a:p>
            <a:r>
              <a:rPr lang="en-US" sz="2000" dirty="0"/>
              <a:t> </a:t>
            </a:r>
            <a:r>
              <a:rPr lang="en-US" sz="2000" dirty="0" err="1" smtClean="0"/>
              <a:t>Altura</a:t>
            </a:r>
            <a:r>
              <a:rPr lang="en-US" sz="2000" dirty="0" smtClean="0"/>
              <a:t> media da </a:t>
            </a:r>
            <a:r>
              <a:rPr lang="en-US" sz="2000" dirty="0" err="1" smtClean="0"/>
              <a:t>Superfície</a:t>
            </a:r>
            <a:r>
              <a:rPr lang="en-US" sz="2000" dirty="0" smtClean="0"/>
              <a:t> do mar (</a:t>
            </a:r>
            <a:r>
              <a:rPr lang="en-US" sz="2000" dirty="0" err="1" smtClean="0"/>
              <a:t>MSS</a:t>
            </a:r>
            <a:r>
              <a:rPr lang="en-US" sz="2000" dirty="0" smtClean="0"/>
              <a:t>), a </a:t>
            </a:r>
            <a:r>
              <a:rPr lang="en-US" sz="2000" dirty="0" err="1" smtClean="0"/>
              <a:t>qual</a:t>
            </a:r>
            <a:r>
              <a:rPr lang="en-US" sz="2000" dirty="0" smtClean="0"/>
              <a:t> </a:t>
            </a:r>
            <a:r>
              <a:rPr lang="en-US" sz="2000" dirty="0" err="1" smtClean="0"/>
              <a:t>inclui</a:t>
            </a:r>
            <a:r>
              <a:rPr lang="en-US" sz="2000" dirty="0" smtClean="0"/>
              <a:t> o </a:t>
            </a:r>
            <a:r>
              <a:rPr lang="en-US" sz="2000" dirty="0" err="1" smtClean="0"/>
              <a:t>geóide</a:t>
            </a:r>
            <a:endParaRPr lang="en-US" sz="2000" dirty="0" smtClean="0"/>
          </a:p>
          <a:p>
            <a:pPr lvl="1"/>
            <a:r>
              <a:rPr lang="pt-BR" sz="1800" dirty="0" err="1" smtClean="0"/>
              <a:t>MSS</a:t>
            </a:r>
            <a:r>
              <a:rPr lang="pt-BR" sz="1800" dirty="0" smtClean="0"/>
              <a:t>=&lt;</a:t>
            </a:r>
            <a:r>
              <a:rPr lang="pt-BR" sz="1800" dirty="0" err="1" smtClean="0"/>
              <a:t>SSH</a:t>
            </a:r>
            <a:endParaRPr lang="pt-BR" sz="1800" dirty="0"/>
          </a:p>
          <a:p>
            <a:r>
              <a:rPr lang="en-US" sz="2000" dirty="0" err="1" smtClean="0"/>
              <a:t>Anomalia</a:t>
            </a:r>
            <a:r>
              <a:rPr lang="en-US" sz="2000" dirty="0"/>
              <a:t> da </a:t>
            </a:r>
            <a:r>
              <a:rPr lang="en-US" sz="2000" dirty="0" err="1"/>
              <a:t>superfície</a:t>
            </a:r>
            <a:r>
              <a:rPr lang="en-US" sz="2000" dirty="0"/>
              <a:t> </a:t>
            </a:r>
            <a:r>
              <a:rPr lang="en-US" sz="2000" dirty="0" err="1"/>
              <a:t>oceânica</a:t>
            </a:r>
            <a:r>
              <a:rPr lang="en-US" sz="2000" dirty="0"/>
              <a:t> </a:t>
            </a:r>
            <a:r>
              <a:rPr lang="en-US" sz="2000" dirty="0" smtClean="0"/>
              <a:t>(SLA</a:t>
            </a:r>
            <a:r>
              <a:rPr lang="pt-BR" sz="2000" dirty="0" smtClean="0"/>
              <a:t>):</a:t>
            </a:r>
            <a:endParaRPr lang="pt-BR" sz="2000" dirty="0"/>
          </a:p>
          <a:p>
            <a:pPr lvl="1"/>
            <a:r>
              <a:rPr lang="pt-BR" sz="1800" dirty="0" err="1" smtClean="0"/>
              <a:t>SLA</a:t>
            </a:r>
            <a:r>
              <a:rPr lang="pt-BR" sz="1800" dirty="0" smtClean="0"/>
              <a:t> </a:t>
            </a:r>
            <a:r>
              <a:rPr lang="pt-BR" sz="1800" dirty="0"/>
              <a:t>= </a:t>
            </a:r>
            <a:r>
              <a:rPr lang="pt-BR" sz="1800" dirty="0" err="1"/>
              <a:t>SSH</a:t>
            </a:r>
            <a:r>
              <a:rPr lang="pt-BR" sz="1800" dirty="0"/>
              <a:t> - </a:t>
            </a:r>
            <a:r>
              <a:rPr lang="pt-BR" sz="1800" dirty="0" err="1" smtClean="0"/>
              <a:t>MSS</a:t>
            </a:r>
            <a:endParaRPr lang="pt-BR" sz="1800" dirty="0"/>
          </a:p>
          <a:p>
            <a:r>
              <a:rPr lang="en-US" sz="2000" dirty="0"/>
              <a:t> </a:t>
            </a:r>
            <a:r>
              <a:rPr lang="en-US" sz="2000" dirty="0" err="1" smtClean="0"/>
              <a:t>Dinâmica</a:t>
            </a:r>
            <a:r>
              <a:rPr lang="en-US" sz="2000" dirty="0" smtClean="0"/>
              <a:t> </a:t>
            </a:r>
            <a:r>
              <a:rPr lang="en-US" sz="2000" dirty="0" err="1" smtClean="0"/>
              <a:t>topográfica</a:t>
            </a:r>
            <a:r>
              <a:rPr lang="en-US" sz="2000" dirty="0" smtClean="0"/>
              <a:t> </a:t>
            </a:r>
            <a:r>
              <a:rPr lang="en-US" sz="2000" dirty="0" err="1" smtClean="0"/>
              <a:t>média</a:t>
            </a:r>
            <a:r>
              <a:rPr lang="en-US" sz="2000" dirty="0" smtClean="0"/>
              <a:t> (</a:t>
            </a:r>
            <a:r>
              <a:rPr lang="en-US" sz="2000" dirty="0"/>
              <a:t>MDT</a:t>
            </a:r>
            <a:r>
              <a:rPr lang="en-US" sz="2000" dirty="0" smtClean="0"/>
              <a:t>):</a:t>
            </a:r>
            <a:endParaRPr lang="en-US" sz="2000" dirty="0"/>
          </a:p>
          <a:p>
            <a:pPr lvl="1"/>
            <a:r>
              <a:rPr lang="pt-BR" sz="1800" b="1" dirty="0" err="1" smtClean="0"/>
              <a:t>MDT</a:t>
            </a:r>
            <a:r>
              <a:rPr lang="pt-BR" sz="1800" b="1" dirty="0" smtClean="0"/>
              <a:t> </a:t>
            </a:r>
            <a:r>
              <a:rPr lang="pt-BR" sz="1800" b="1" dirty="0"/>
              <a:t>= </a:t>
            </a:r>
            <a:r>
              <a:rPr lang="pt-BR" sz="1800" b="1" dirty="0" err="1" smtClean="0"/>
              <a:t>MSS</a:t>
            </a:r>
            <a:r>
              <a:rPr lang="pt-BR" sz="1800" b="1" dirty="0" smtClean="0"/>
              <a:t> </a:t>
            </a:r>
            <a:r>
              <a:rPr lang="pt-BR" sz="1800" b="1" dirty="0" smtClean="0"/>
              <a:t>– </a:t>
            </a:r>
            <a:r>
              <a:rPr lang="pt-BR" sz="1800" b="1" dirty="0" err="1" smtClean="0"/>
              <a:t>Geóide</a:t>
            </a:r>
            <a:r>
              <a:rPr lang="pt-BR" sz="1800" b="1" dirty="0" smtClean="0"/>
              <a:t> = </a:t>
            </a:r>
            <a:r>
              <a:rPr lang="pt-BR" sz="1800" b="1" dirty="0" err="1" smtClean="0">
                <a:solidFill>
                  <a:srgbClr val="1C1C1C"/>
                </a:solidFill>
              </a:rPr>
              <a:t>SSH</a:t>
            </a:r>
            <a:r>
              <a:rPr lang="pt-BR" sz="1800" b="1" dirty="0" smtClean="0">
                <a:solidFill>
                  <a:srgbClr val="1C1C1C"/>
                </a:solidFill>
              </a:rPr>
              <a:t> – </a:t>
            </a:r>
            <a:r>
              <a:rPr lang="pt-BR" sz="1800" b="1" dirty="0" err="1" smtClean="0">
                <a:solidFill>
                  <a:srgbClr val="1C1C1C"/>
                </a:solidFill>
              </a:rPr>
              <a:t>MSS</a:t>
            </a:r>
            <a:r>
              <a:rPr lang="pt-BR" sz="1800" b="1" dirty="0" smtClean="0">
                <a:solidFill>
                  <a:srgbClr val="1C1C1C"/>
                </a:solidFill>
              </a:rPr>
              <a:t> – </a:t>
            </a:r>
            <a:r>
              <a:rPr lang="pt-BR" sz="1800" b="1" dirty="0" err="1" smtClean="0">
                <a:solidFill>
                  <a:srgbClr val="1C1C1C"/>
                </a:solidFill>
              </a:rPr>
              <a:t>SLA</a:t>
            </a:r>
            <a:r>
              <a:rPr lang="pt-BR" sz="1800" b="1" dirty="0" smtClean="0">
                <a:solidFill>
                  <a:srgbClr val="1C1C1C"/>
                </a:solidFill>
              </a:rPr>
              <a:t> - </a:t>
            </a:r>
            <a:r>
              <a:rPr lang="pt-BR" sz="1800" b="1" dirty="0" err="1" smtClean="0">
                <a:solidFill>
                  <a:srgbClr val="1C1C1C"/>
                </a:solidFill>
              </a:rPr>
              <a:t>geóide</a:t>
            </a:r>
            <a:endParaRPr lang="pt-BR" sz="1800" b="1" dirty="0"/>
          </a:p>
          <a:p>
            <a:r>
              <a:rPr lang="en-US" sz="2000" dirty="0"/>
              <a:t> </a:t>
            </a:r>
            <a:r>
              <a:rPr lang="en-US" sz="2000" dirty="0" err="1" smtClean="0"/>
              <a:t>Dinâmica</a:t>
            </a:r>
            <a:r>
              <a:rPr lang="en-US" sz="2000" dirty="0" smtClean="0"/>
              <a:t> </a:t>
            </a:r>
            <a:r>
              <a:rPr lang="en-US" sz="2000" dirty="0" err="1" smtClean="0"/>
              <a:t>topográfica</a:t>
            </a:r>
            <a:r>
              <a:rPr lang="en-US" sz="2000" dirty="0" smtClean="0"/>
              <a:t> </a:t>
            </a:r>
            <a:r>
              <a:rPr lang="en-US" sz="2000" dirty="0" err="1" smtClean="0"/>
              <a:t>absoluta</a:t>
            </a:r>
            <a:r>
              <a:rPr lang="en-US" sz="2000" dirty="0" smtClean="0"/>
              <a:t> (ADT): </a:t>
            </a:r>
          </a:p>
          <a:p>
            <a:pPr lvl="1"/>
            <a:r>
              <a:rPr lang="pt-BR" sz="1800" b="1" dirty="0" err="1" smtClean="0"/>
              <a:t>ADT</a:t>
            </a:r>
            <a:r>
              <a:rPr lang="pt-BR" sz="1800" b="1" dirty="0"/>
              <a:t>= </a:t>
            </a:r>
            <a:r>
              <a:rPr lang="pt-BR" sz="1800" b="1" dirty="0" smtClean="0"/>
              <a:t>(</a:t>
            </a:r>
            <a:r>
              <a:rPr lang="pt-BR" sz="1800" b="1" dirty="0" err="1" smtClean="0"/>
              <a:t>SLA</a:t>
            </a:r>
            <a:r>
              <a:rPr lang="pt-BR" sz="1800" b="1" dirty="0" smtClean="0"/>
              <a:t> </a:t>
            </a:r>
            <a:r>
              <a:rPr lang="pt-BR" sz="1800" b="1" dirty="0"/>
              <a:t>+ </a:t>
            </a:r>
            <a:r>
              <a:rPr lang="pt-BR" sz="1800" b="1" dirty="0" err="1" smtClean="0"/>
              <a:t>MDT</a:t>
            </a:r>
            <a:r>
              <a:rPr lang="pt-BR" sz="1800" b="1" dirty="0" smtClean="0"/>
              <a:t>) </a:t>
            </a:r>
            <a:r>
              <a:rPr lang="pt-BR" sz="1800" b="1" dirty="0"/>
              <a:t>= </a:t>
            </a:r>
            <a:r>
              <a:rPr lang="pt-BR" sz="1800" b="1" dirty="0" err="1"/>
              <a:t>SSH</a:t>
            </a:r>
            <a:r>
              <a:rPr lang="pt-BR" sz="1800" b="1" dirty="0"/>
              <a:t> - </a:t>
            </a:r>
            <a:r>
              <a:rPr lang="pt-BR" sz="1800" b="1" dirty="0" err="1" smtClean="0"/>
              <a:t>MSS</a:t>
            </a:r>
            <a:r>
              <a:rPr lang="pt-BR" sz="1800" b="1" dirty="0" smtClean="0"/>
              <a:t> </a:t>
            </a:r>
            <a:r>
              <a:rPr lang="pt-BR" sz="1800" b="1" dirty="0"/>
              <a:t>+ </a:t>
            </a:r>
            <a:r>
              <a:rPr lang="pt-BR" sz="1800" b="1" dirty="0" err="1" smtClean="0"/>
              <a:t>MDT</a:t>
            </a:r>
            <a:endParaRPr lang="pt-BR" sz="1800" b="1" dirty="0"/>
          </a:p>
        </p:txBody>
      </p:sp>
      <p:pic>
        <p:nvPicPr>
          <p:cNvPr id="4" name="Imagem 3"/>
          <p:cNvPicPr>
            <a:picLocks noChangeAspect="1"/>
          </p:cNvPicPr>
          <p:nvPr/>
        </p:nvPicPr>
        <p:blipFill>
          <a:blip r:embed="rId2"/>
          <a:stretch>
            <a:fillRect/>
          </a:stretch>
        </p:blipFill>
        <p:spPr>
          <a:xfrm>
            <a:off x="6462360" y="1519969"/>
            <a:ext cx="5729640" cy="5338031"/>
          </a:xfrm>
          <a:prstGeom prst="rect">
            <a:avLst/>
          </a:prstGeom>
        </p:spPr>
      </p:pic>
      <p:sp>
        <p:nvSpPr>
          <p:cNvPr id="2" name="Seta para a direita 1"/>
          <p:cNvSpPr/>
          <p:nvPr/>
        </p:nvSpPr>
        <p:spPr>
          <a:xfrm rot="7457311">
            <a:off x="9087915" y="1077282"/>
            <a:ext cx="840926" cy="53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7920318" y="478115"/>
            <a:ext cx="3576917" cy="369332"/>
          </a:xfrm>
          <a:prstGeom prst="rect">
            <a:avLst/>
          </a:prstGeom>
          <a:noFill/>
          <a:ln>
            <a:solidFill>
              <a:schemeClr val="tx1"/>
            </a:solidFill>
          </a:ln>
        </p:spPr>
        <p:txBody>
          <a:bodyPr wrap="square" rtlCol="0">
            <a:spAutoFit/>
          </a:bodyPr>
          <a:lstStyle/>
          <a:p>
            <a:r>
              <a:rPr lang="pt-BR" dirty="0"/>
              <a:t>Jason-1, </a:t>
            </a:r>
            <a:r>
              <a:rPr lang="pt-BR" dirty="0" err="1"/>
              <a:t>Envisat</a:t>
            </a:r>
            <a:r>
              <a:rPr lang="pt-BR" dirty="0"/>
              <a:t>, Jason-2 e Cryosat-2</a:t>
            </a:r>
          </a:p>
        </p:txBody>
      </p:sp>
      <p:sp>
        <p:nvSpPr>
          <p:cNvPr id="6" name="Título 1"/>
          <p:cNvSpPr>
            <a:spLocks noGrp="1"/>
          </p:cNvSpPr>
          <p:nvPr>
            <p:ph type="title"/>
          </p:nvPr>
        </p:nvSpPr>
        <p:spPr>
          <a:xfrm>
            <a:off x="0" y="0"/>
            <a:ext cx="6158753" cy="1325563"/>
          </a:xfrm>
        </p:spPr>
        <p:txBody>
          <a:bodyPr/>
          <a:lstStyle/>
          <a:p>
            <a:pPr algn="ctr"/>
            <a:r>
              <a:rPr lang="en-US" dirty="0" err="1" smtClean="0"/>
              <a:t>Cálculo</a:t>
            </a:r>
            <a:r>
              <a:rPr lang="en-US" dirty="0" smtClean="0"/>
              <a:t> da </a:t>
            </a:r>
            <a:r>
              <a:rPr lang="en-US" dirty="0" err="1" smtClean="0"/>
              <a:t>Altimetria</a:t>
            </a:r>
            <a:endParaRPr lang="en-US" dirty="0"/>
          </a:p>
        </p:txBody>
      </p:sp>
    </p:spTree>
    <p:extLst>
      <p:ext uri="{BB962C8B-B14F-4D97-AF65-F5344CB8AC3E}">
        <p14:creationId xmlns:p14="http://schemas.microsoft.com/office/powerpoint/2010/main" val="216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462360" y="1519969"/>
            <a:ext cx="5729640" cy="5338031"/>
          </a:xfrm>
          <a:prstGeom prst="rect">
            <a:avLst/>
          </a:prstGeom>
        </p:spPr>
      </p:pic>
      <p:sp>
        <p:nvSpPr>
          <p:cNvPr id="2" name="Seta para a direita 1"/>
          <p:cNvSpPr/>
          <p:nvPr/>
        </p:nvSpPr>
        <p:spPr>
          <a:xfrm rot="7457311">
            <a:off x="9087915" y="1077282"/>
            <a:ext cx="840926" cy="53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7920318" y="478115"/>
            <a:ext cx="3576917" cy="369332"/>
          </a:xfrm>
          <a:prstGeom prst="rect">
            <a:avLst/>
          </a:prstGeom>
          <a:noFill/>
          <a:ln>
            <a:solidFill>
              <a:schemeClr val="tx1"/>
            </a:solidFill>
          </a:ln>
        </p:spPr>
        <p:txBody>
          <a:bodyPr wrap="square" rtlCol="0">
            <a:spAutoFit/>
          </a:bodyPr>
          <a:lstStyle/>
          <a:p>
            <a:r>
              <a:rPr lang="pt-BR" dirty="0"/>
              <a:t>Jason-1, </a:t>
            </a:r>
            <a:r>
              <a:rPr lang="pt-BR" dirty="0" err="1"/>
              <a:t>Envisat</a:t>
            </a:r>
            <a:r>
              <a:rPr lang="pt-BR" dirty="0"/>
              <a:t>, Jason-2 e Cryosat-2</a:t>
            </a:r>
          </a:p>
        </p:txBody>
      </p:sp>
      <p:sp>
        <p:nvSpPr>
          <p:cNvPr id="6" name="Título 1"/>
          <p:cNvSpPr>
            <a:spLocks noGrp="1"/>
          </p:cNvSpPr>
          <p:nvPr>
            <p:ph type="title"/>
          </p:nvPr>
        </p:nvSpPr>
        <p:spPr>
          <a:xfrm>
            <a:off x="0" y="0"/>
            <a:ext cx="6158753" cy="1325563"/>
          </a:xfrm>
        </p:spPr>
        <p:txBody>
          <a:bodyPr/>
          <a:lstStyle/>
          <a:p>
            <a:pPr algn="ctr"/>
            <a:r>
              <a:rPr lang="en-US" dirty="0" err="1" smtClean="0"/>
              <a:t>Cálculo</a:t>
            </a:r>
            <a:r>
              <a:rPr lang="en-US" dirty="0" smtClean="0"/>
              <a:t> da </a:t>
            </a:r>
            <a:r>
              <a:rPr lang="en-US" dirty="0" err="1" smtClean="0"/>
              <a:t>Altimetria</a:t>
            </a:r>
            <a:endParaRPr lang="en-US" dirty="0"/>
          </a:p>
        </p:txBody>
      </p:sp>
      <p:sp>
        <p:nvSpPr>
          <p:cNvPr id="7" name="CaixaDeTexto 6"/>
          <p:cNvSpPr txBox="1"/>
          <p:nvPr/>
        </p:nvSpPr>
        <p:spPr>
          <a:xfrm>
            <a:off x="415736" y="1872415"/>
            <a:ext cx="2721359" cy="584775"/>
          </a:xfrm>
          <a:prstGeom prst="rect">
            <a:avLst/>
          </a:prstGeom>
          <a:solidFill>
            <a:schemeClr val="bg1"/>
          </a:solidFill>
        </p:spPr>
        <p:txBody>
          <a:bodyPr wrap="square" rtlCol="0">
            <a:spAutoFit/>
          </a:bodyPr>
          <a:lstStyle/>
          <a:p>
            <a:r>
              <a:rPr lang="pt-BR" sz="3200" dirty="0" smtClean="0"/>
              <a:t>Em Resumo:</a:t>
            </a:r>
          </a:p>
        </p:txBody>
      </p:sp>
      <p:sp>
        <p:nvSpPr>
          <p:cNvPr id="9" name="Retângulo 8"/>
          <p:cNvSpPr/>
          <p:nvPr/>
        </p:nvSpPr>
        <p:spPr>
          <a:xfrm>
            <a:off x="0" y="3588819"/>
            <a:ext cx="6158753" cy="2308324"/>
          </a:xfrm>
          <a:prstGeom prst="rect">
            <a:avLst/>
          </a:prstGeom>
        </p:spPr>
        <p:txBody>
          <a:bodyPr wrap="square">
            <a:spAutoFit/>
          </a:bodyPr>
          <a:lstStyle/>
          <a:p>
            <a:r>
              <a:rPr lang="pt-BR" sz="2400" dirty="0" err="1"/>
              <a:t>MDT</a:t>
            </a:r>
            <a:r>
              <a:rPr lang="pt-BR" sz="2400" dirty="0"/>
              <a:t> </a:t>
            </a:r>
            <a:r>
              <a:rPr lang="pt-BR" sz="2400" dirty="0">
                <a:solidFill>
                  <a:srgbClr val="1C1C1C"/>
                </a:solidFill>
              </a:rPr>
              <a:t>=</a:t>
            </a:r>
            <a:r>
              <a:rPr lang="pt-BR" sz="2400" dirty="0">
                <a:solidFill>
                  <a:schemeClr val="bg1">
                    <a:lumMod val="50000"/>
                  </a:schemeClr>
                </a:solidFill>
              </a:rPr>
              <a:t> </a:t>
            </a:r>
            <a:r>
              <a:rPr lang="pt-BR" sz="2400" dirty="0" smtClean="0">
                <a:solidFill>
                  <a:srgbClr val="1C1C1C"/>
                </a:solidFill>
              </a:rPr>
              <a:t>(</a:t>
            </a:r>
            <a:r>
              <a:rPr lang="pt-BR" sz="2400" dirty="0">
                <a:solidFill>
                  <a:srgbClr val="1C1C1C"/>
                </a:solidFill>
              </a:rPr>
              <a:t>altura da órbita em relação ao elipsoide </a:t>
            </a:r>
            <a:r>
              <a:rPr lang="pt-BR" sz="2400" dirty="0" smtClean="0">
                <a:solidFill>
                  <a:srgbClr val="1C1C1C"/>
                </a:solidFill>
              </a:rPr>
              <a:t>= </a:t>
            </a:r>
            <a:r>
              <a:rPr lang="pt-BR" sz="2400" dirty="0" err="1">
                <a:solidFill>
                  <a:srgbClr val="1C1C1C"/>
                </a:solidFill>
              </a:rPr>
              <a:t>SSH</a:t>
            </a:r>
            <a:r>
              <a:rPr lang="pt-BR" sz="2400" dirty="0">
                <a:solidFill>
                  <a:srgbClr val="1C1C1C"/>
                </a:solidFill>
              </a:rPr>
              <a:t>) </a:t>
            </a:r>
            <a:r>
              <a:rPr lang="pt-BR" sz="2400" dirty="0"/>
              <a:t>– </a:t>
            </a:r>
            <a:endParaRPr lang="pt-BR" sz="2400" dirty="0" smtClean="0"/>
          </a:p>
          <a:p>
            <a:r>
              <a:rPr lang="pt-BR" sz="2400" dirty="0" smtClean="0">
                <a:solidFill>
                  <a:srgbClr val="1C1C1C"/>
                </a:solidFill>
              </a:rPr>
              <a:t>(</a:t>
            </a:r>
            <a:r>
              <a:rPr lang="pt-BR" sz="2400" dirty="0">
                <a:solidFill>
                  <a:srgbClr val="1C1C1C"/>
                </a:solidFill>
              </a:rPr>
              <a:t>Distância entre o sensor e a superfície oceânica </a:t>
            </a:r>
            <a:r>
              <a:rPr lang="pt-BR" sz="2400" dirty="0" smtClean="0">
                <a:solidFill>
                  <a:srgbClr val="1C1C1C"/>
                </a:solidFill>
              </a:rPr>
              <a:t>= </a:t>
            </a:r>
            <a:r>
              <a:rPr lang="pt-BR" sz="2400" dirty="0" err="1">
                <a:solidFill>
                  <a:srgbClr val="1C1C1C"/>
                </a:solidFill>
              </a:rPr>
              <a:t>MSS</a:t>
            </a:r>
            <a:r>
              <a:rPr lang="pt-BR" sz="2400" dirty="0">
                <a:solidFill>
                  <a:srgbClr val="1C1C1C"/>
                </a:solidFill>
              </a:rPr>
              <a:t>) </a:t>
            </a:r>
            <a:r>
              <a:rPr lang="pt-BR" sz="2400" dirty="0"/>
              <a:t>– </a:t>
            </a:r>
            <a:endParaRPr lang="pt-BR" sz="2400" dirty="0" smtClean="0"/>
          </a:p>
          <a:p>
            <a:r>
              <a:rPr lang="pt-BR" sz="2400" dirty="0" smtClean="0">
                <a:solidFill>
                  <a:srgbClr val="1C1C1C"/>
                </a:solidFill>
              </a:rPr>
              <a:t>(</a:t>
            </a:r>
            <a:r>
              <a:rPr lang="pt-BR" sz="2400" dirty="0">
                <a:solidFill>
                  <a:srgbClr val="1C1C1C"/>
                </a:solidFill>
              </a:rPr>
              <a:t>anomalias oceânicas </a:t>
            </a:r>
            <a:r>
              <a:rPr lang="pt-BR" sz="2400" dirty="0" smtClean="0">
                <a:solidFill>
                  <a:srgbClr val="1C1C1C"/>
                </a:solidFill>
              </a:rPr>
              <a:t>= </a:t>
            </a:r>
            <a:r>
              <a:rPr lang="pt-BR" sz="2400" dirty="0" err="1">
                <a:solidFill>
                  <a:srgbClr val="1C1C1C"/>
                </a:solidFill>
              </a:rPr>
              <a:t>SLA</a:t>
            </a:r>
            <a:r>
              <a:rPr lang="pt-BR" sz="2400" dirty="0">
                <a:solidFill>
                  <a:srgbClr val="1C1C1C"/>
                </a:solidFill>
              </a:rPr>
              <a:t>) – (Distância da superfície do </a:t>
            </a:r>
            <a:r>
              <a:rPr lang="pt-BR" sz="2400" dirty="0" err="1">
                <a:solidFill>
                  <a:srgbClr val="1C1C1C"/>
                </a:solidFill>
              </a:rPr>
              <a:t>geóide</a:t>
            </a:r>
            <a:r>
              <a:rPr lang="pt-BR" sz="2400" dirty="0">
                <a:solidFill>
                  <a:srgbClr val="1C1C1C"/>
                </a:solidFill>
              </a:rPr>
              <a:t> ao seu centro de massa</a:t>
            </a:r>
            <a:r>
              <a:rPr lang="pt-BR" sz="2400" dirty="0" smtClean="0">
                <a:solidFill>
                  <a:srgbClr val="1C1C1C"/>
                </a:solidFill>
              </a:rPr>
              <a:t>)</a:t>
            </a:r>
            <a:endParaRPr lang="pt-BR" sz="2400" dirty="0">
              <a:solidFill>
                <a:srgbClr val="1C1C1C"/>
              </a:solidFill>
            </a:endParaRPr>
          </a:p>
        </p:txBody>
      </p:sp>
      <p:cxnSp>
        <p:nvCxnSpPr>
          <p:cNvPr id="11" name="Conector de seta reta 10"/>
          <p:cNvCxnSpPr/>
          <p:nvPr/>
        </p:nvCxnSpPr>
        <p:spPr>
          <a:xfrm>
            <a:off x="5836024" y="2470241"/>
            <a:ext cx="1156447" cy="28547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5353333" y="2060462"/>
            <a:ext cx="795859" cy="461665"/>
          </a:xfrm>
          <a:prstGeom prst="rect">
            <a:avLst/>
          </a:prstGeom>
        </p:spPr>
        <p:txBody>
          <a:bodyPr wrap="none">
            <a:spAutoFit/>
          </a:bodyPr>
          <a:lstStyle/>
          <a:p>
            <a:r>
              <a:rPr lang="pt-BR" sz="2400" b="1" dirty="0" err="1"/>
              <a:t>MDT</a:t>
            </a:r>
            <a:endParaRPr lang="pt-BR" sz="2400" b="1" dirty="0"/>
          </a:p>
        </p:txBody>
      </p:sp>
    </p:spTree>
    <p:extLst>
      <p:ext uri="{BB962C8B-B14F-4D97-AF65-F5344CB8AC3E}">
        <p14:creationId xmlns:p14="http://schemas.microsoft.com/office/powerpoint/2010/main" val="33031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8131"/>
            <a:ext cx="10515600" cy="1325563"/>
          </a:xfrm>
        </p:spPr>
        <p:txBody>
          <a:bodyPr/>
          <a:lstStyle/>
          <a:p>
            <a:r>
              <a:rPr lang="pt-BR" dirty="0" smtClean="0"/>
              <a:t>Objetivos do trabalho:</a:t>
            </a:r>
            <a:endParaRPr lang="pt-BR" dirty="0"/>
          </a:p>
        </p:txBody>
      </p:sp>
      <p:pic>
        <p:nvPicPr>
          <p:cNvPr id="4" name="Imagem 3"/>
          <p:cNvPicPr>
            <a:picLocks noChangeAspect="1"/>
          </p:cNvPicPr>
          <p:nvPr/>
        </p:nvPicPr>
        <p:blipFill rotWithShape="1">
          <a:blip r:embed="rId2"/>
          <a:srcRect l="8212" t="25735" r="32775" b="21140"/>
          <a:stretch/>
        </p:blipFill>
        <p:spPr>
          <a:xfrm>
            <a:off x="3036791" y="2433914"/>
            <a:ext cx="7678270" cy="3886200"/>
          </a:xfrm>
          <a:prstGeom prst="rect">
            <a:avLst/>
          </a:prstGeom>
        </p:spPr>
      </p:pic>
      <p:sp>
        <p:nvSpPr>
          <p:cNvPr id="5" name="CaixaDeTexto 4"/>
          <p:cNvSpPr txBox="1"/>
          <p:nvPr/>
        </p:nvSpPr>
        <p:spPr>
          <a:xfrm>
            <a:off x="0" y="6488668"/>
            <a:ext cx="6831106" cy="369332"/>
          </a:xfrm>
          <a:prstGeom prst="rect">
            <a:avLst/>
          </a:prstGeom>
          <a:noFill/>
        </p:spPr>
        <p:txBody>
          <a:bodyPr wrap="square" rtlCol="0">
            <a:spAutoFit/>
          </a:bodyPr>
          <a:lstStyle/>
          <a:p>
            <a:r>
              <a:rPr lang="en-US" dirty="0" err="1" smtClean="0"/>
              <a:t>Extraído</a:t>
            </a:r>
            <a:r>
              <a:rPr lang="en-US" dirty="0" smtClean="0"/>
              <a:t> de </a:t>
            </a:r>
            <a:r>
              <a:rPr lang="pt-BR" dirty="0" err="1"/>
              <a:t>Zhengguang</a:t>
            </a:r>
            <a:r>
              <a:rPr lang="pt-BR" dirty="0"/>
              <a:t> Zhang et al</a:t>
            </a:r>
            <a:r>
              <a:rPr lang="pt-BR" dirty="0" smtClean="0"/>
              <a:t>. 2014</a:t>
            </a:r>
            <a:endParaRPr lang="pt-BR" dirty="0"/>
          </a:p>
        </p:txBody>
      </p:sp>
      <p:sp>
        <p:nvSpPr>
          <p:cNvPr id="6" name="Espaço Reservado para Conteúdo 5"/>
          <p:cNvSpPr>
            <a:spLocks noGrp="1"/>
          </p:cNvSpPr>
          <p:nvPr>
            <p:ph idx="1"/>
          </p:nvPr>
        </p:nvSpPr>
        <p:spPr>
          <a:xfrm>
            <a:off x="744070" y="1385048"/>
            <a:ext cx="10515600" cy="3830448"/>
          </a:xfrm>
        </p:spPr>
        <p:txBody>
          <a:bodyPr/>
          <a:lstStyle/>
          <a:p>
            <a:r>
              <a:rPr lang="pt-BR" dirty="0" smtClean="0"/>
              <a:t>Avaliar a variação espaço-temporal dos vórtices ciclônicos e anticiclônicos ao longo da costa brasileira</a:t>
            </a:r>
            <a:endParaRPr lang="pt-BR" dirty="0"/>
          </a:p>
        </p:txBody>
      </p:sp>
    </p:spTree>
    <p:extLst>
      <p:ext uri="{BB962C8B-B14F-4D97-AF65-F5344CB8AC3E}">
        <p14:creationId xmlns:p14="http://schemas.microsoft.com/office/powerpoint/2010/main" val="4292110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913</Words>
  <Application>Microsoft Office PowerPoint</Application>
  <PresentationFormat>Widescreen</PresentationFormat>
  <Paragraphs>126</Paragraphs>
  <Slides>33</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33</vt:i4>
      </vt:variant>
    </vt:vector>
  </HeadingPairs>
  <TitlesOfParts>
    <vt:vector size="38" baseType="lpstr">
      <vt:lpstr>Arial</vt:lpstr>
      <vt:lpstr>Calibri</vt:lpstr>
      <vt:lpstr>Calibri Light</vt:lpstr>
      <vt:lpstr>Constantia</vt:lpstr>
      <vt:lpstr>Tema do Office</vt:lpstr>
      <vt:lpstr>Estudo Espaço-Temporal dos Vórtices da Costa do Brasil</vt:lpstr>
      <vt:lpstr>Apresentação do PowerPoint</vt:lpstr>
      <vt:lpstr>Eddies (Vórtices)</vt:lpstr>
      <vt:lpstr>Vórtices: Importâncias Ecossistêmicas</vt:lpstr>
      <vt:lpstr>Identificação de Eddies</vt:lpstr>
      <vt:lpstr>Apresentação do PowerPoint</vt:lpstr>
      <vt:lpstr>Cálculo da Altimetria</vt:lpstr>
      <vt:lpstr>Cálculo da Altimetria</vt:lpstr>
      <vt:lpstr>Objetivos do trabalho:</vt:lpstr>
      <vt:lpstr>Materiais e Métodos: Estruturação conceitual</vt:lpstr>
      <vt:lpstr>Critérios de Avaliação</vt:lpstr>
      <vt:lpstr>Apresentação do PowerPoint</vt:lpstr>
      <vt:lpstr>Apresentação do PowerPoint</vt:lpstr>
      <vt:lpstr>Materias e Métodos: Dados</vt:lpstr>
      <vt:lpstr>Materias e Métodos: Processamento dos Dados</vt:lpstr>
      <vt:lpstr>MGET é uma toolbox do ArcGIS</vt:lpstr>
      <vt:lpstr>Detecção de Vórtices de mesoscala</vt:lpstr>
      <vt:lpstr>Okubo-Weiss eddy detection (OWED)</vt:lpstr>
      <vt:lpstr>Algoritmos em Python – Plataforma Jupyter</vt:lpstr>
      <vt:lpstr>OKUBO WEISS - Modelo OMT-G - Resumido </vt:lpstr>
      <vt:lpstr>Modelo OMT-G – Completo</vt:lpstr>
      <vt:lpstr>Resultados: variação acumulada anual do n° de vórtices</vt:lpstr>
      <vt:lpstr>Resultados: variação acumulada anual da densidade de vórtices</vt:lpstr>
      <vt:lpstr>Resultados: variação acumulada anual da duração de vórtices</vt:lpstr>
      <vt:lpstr>Resultados: variação diária do número de vórtices anti-ciclônicos</vt:lpstr>
      <vt:lpstr>Resultados: variação diária do número de vórtices ciclônicos</vt:lpstr>
      <vt:lpstr>Resultados: variação diária da densidade de vórtices anti-ciclônicos</vt:lpstr>
      <vt:lpstr>Resultados: variação diária da densidade de vórtices ciclônicos</vt:lpstr>
      <vt:lpstr>Apresentação do PowerPoint</vt:lpstr>
      <vt:lpstr>Apresentação do PowerPoint</vt:lpstr>
      <vt:lpstr>Conclusões</vt:lpstr>
      <vt:lpstr>Apresentação do PowerPoint</vt:lpstr>
      <vt:lpstr>Referências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Aplicabilidade do Geoprocessamento em estudos de Vórtices Oceânicos: OKUBO-Weiss</dc:title>
  <dc:creator>Philipe Riskalla Leal</dc:creator>
  <cp:lastModifiedBy>Philipe Riskalla Leal</cp:lastModifiedBy>
  <cp:revision>88</cp:revision>
  <dcterms:created xsi:type="dcterms:W3CDTF">2017-05-21T16:02:29Z</dcterms:created>
  <dcterms:modified xsi:type="dcterms:W3CDTF">2017-06-09T22:51:29Z</dcterms:modified>
</cp:coreProperties>
</file>