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56"/>
  </p:notesMasterIdLst>
  <p:handoutMasterIdLst>
    <p:handoutMasterId r:id="rId57"/>
  </p:handoutMasterIdLst>
  <p:sldIdLst>
    <p:sldId id="256" r:id="rId2"/>
    <p:sldId id="766" r:id="rId3"/>
    <p:sldId id="892" r:id="rId4"/>
    <p:sldId id="775" r:id="rId5"/>
    <p:sldId id="776" r:id="rId6"/>
    <p:sldId id="893" r:id="rId7"/>
    <p:sldId id="894" r:id="rId8"/>
    <p:sldId id="895" r:id="rId9"/>
    <p:sldId id="896" r:id="rId10"/>
    <p:sldId id="898" r:id="rId11"/>
    <p:sldId id="1024" r:id="rId12"/>
    <p:sldId id="899" r:id="rId13"/>
    <p:sldId id="900" r:id="rId14"/>
    <p:sldId id="901" r:id="rId15"/>
    <p:sldId id="902" r:id="rId16"/>
    <p:sldId id="903" r:id="rId17"/>
    <p:sldId id="904" r:id="rId18"/>
    <p:sldId id="905" r:id="rId19"/>
    <p:sldId id="906" r:id="rId20"/>
    <p:sldId id="907" r:id="rId21"/>
    <p:sldId id="1022" r:id="rId22"/>
    <p:sldId id="909" r:id="rId23"/>
    <p:sldId id="910" r:id="rId24"/>
    <p:sldId id="911" r:id="rId25"/>
    <p:sldId id="912" r:id="rId26"/>
    <p:sldId id="913" r:id="rId27"/>
    <p:sldId id="915" r:id="rId28"/>
    <p:sldId id="914" r:id="rId29"/>
    <p:sldId id="917" r:id="rId30"/>
    <p:sldId id="1023" r:id="rId31"/>
    <p:sldId id="908" r:id="rId32"/>
    <p:sldId id="918" r:id="rId33"/>
    <p:sldId id="923" r:id="rId34"/>
    <p:sldId id="924" r:id="rId35"/>
    <p:sldId id="925" r:id="rId36"/>
    <p:sldId id="926" r:id="rId37"/>
    <p:sldId id="921" r:id="rId38"/>
    <p:sldId id="922" r:id="rId39"/>
    <p:sldId id="929" r:id="rId40"/>
    <p:sldId id="930" r:id="rId41"/>
    <p:sldId id="927" r:id="rId42"/>
    <p:sldId id="928" r:id="rId43"/>
    <p:sldId id="958" r:id="rId44"/>
    <p:sldId id="948" r:id="rId45"/>
    <p:sldId id="949" r:id="rId46"/>
    <p:sldId id="950" r:id="rId47"/>
    <p:sldId id="959" r:id="rId48"/>
    <p:sldId id="967" r:id="rId49"/>
    <p:sldId id="961" r:id="rId50"/>
    <p:sldId id="962" r:id="rId51"/>
    <p:sldId id="963" r:id="rId52"/>
    <p:sldId id="964" r:id="rId53"/>
    <p:sldId id="965" r:id="rId54"/>
    <p:sldId id="966" r:id="rId5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MS PGothic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MS PGothic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MS PGothic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MS PGothic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MS PGothic" pitchFamily="34" charset="-128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MS PGothic" pitchFamily="34" charset="-128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MS PGothic" pitchFamily="34" charset="-128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MS PGothic" pitchFamily="34" charset="-128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MS PGothic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0202"/>
    <a:srgbClr val="003018"/>
    <a:srgbClr val="008040"/>
    <a:srgbClr val="008080"/>
    <a:srgbClr val="777777"/>
    <a:srgbClr val="C0C0C0"/>
    <a:srgbClr val="292929"/>
    <a:srgbClr val="4D4D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5" autoAdjust="0"/>
    <p:restoredTop sz="96764" autoAdjust="0"/>
  </p:normalViewPr>
  <p:slideViewPr>
    <p:cSldViewPr snapToGrid="0">
      <p:cViewPr>
        <p:scale>
          <a:sx n="103" d="100"/>
          <a:sy n="103" d="100"/>
        </p:scale>
        <p:origin x="-806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5" d="100"/>
        <a:sy n="145" d="100"/>
      </p:scale>
      <p:origin x="0" y="11376"/>
    </p:cViewPr>
  </p:sorterViewPr>
  <p:notesViewPr>
    <p:cSldViewPr snapToGrid="0">
      <p:cViewPr varScale="1">
        <p:scale>
          <a:sx n="61" d="100"/>
          <a:sy n="61" d="100"/>
        </p:scale>
        <p:origin x="-1680" y="-90"/>
      </p:cViewPr>
      <p:guideLst>
        <p:guide orient="horz" pos="3024"/>
        <p:guide pos="230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7.xml"/><Relationship Id="rId13" Type="http://schemas.openxmlformats.org/officeDocument/2006/relationships/slide" Target="slides/slide22.xml"/><Relationship Id="rId18" Type="http://schemas.openxmlformats.org/officeDocument/2006/relationships/slide" Target="slides/slide27.xml"/><Relationship Id="rId26" Type="http://schemas.openxmlformats.org/officeDocument/2006/relationships/slide" Target="slides/slide35.xml"/><Relationship Id="rId3" Type="http://schemas.openxmlformats.org/officeDocument/2006/relationships/slide" Target="slides/slide12.xml"/><Relationship Id="rId21" Type="http://schemas.openxmlformats.org/officeDocument/2006/relationships/slide" Target="slides/slide30.xml"/><Relationship Id="rId7" Type="http://schemas.openxmlformats.org/officeDocument/2006/relationships/slide" Target="slides/slide16.xml"/><Relationship Id="rId12" Type="http://schemas.openxmlformats.org/officeDocument/2006/relationships/slide" Target="slides/slide21.xml"/><Relationship Id="rId17" Type="http://schemas.openxmlformats.org/officeDocument/2006/relationships/slide" Target="slides/slide26.xml"/><Relationship Id="rId25" Type="http://schemas.openxmlformats.org/officeDocument/2006/relationships/slide" Target="slides/slide34.xml"/><Relationship Id="rId2" Type="http://schemas.openxmlformats.org/officeDocument/2006/relationships/slide" Target="slides/slide10.xml"/><Relationship Id="rId16" Type="http://schemas.openxmlformats.org/officeDocument/2006/relationships/slide" Target="slides/slide25.xml"/><Relationship Id="rId20" Type="http://schemas.openxmlformats.org/officeDocument/2006/relationships/slide" Target="slides/slide29.xml"/><Relationship Id="rId29" Type="http://schemas.openxmlformats.org/officeDocument/2006/relationships/slide" Target="slides/slide40.xml"/><Relationship Id="rId1" Type="http://schemas.openxmlformats.org/officeDocument/2006/relationships/slide" Target="slides/slide3.xml"/><Relationship Id="rId6" Type="http://schemas.openxmlformats.org/officeDocument/2006/relationships/slide" Target="slides/slide15.xml"/><Relationship Id="rId11" Type="http://schemas.openxmlformats.org/officeDocument/2006/relationships/slide" Target="slides/slide20.xml"/><Relationship Id="rId24" Type="http://schemas.openxmlformats.org/officeDocument/2006/relationships/slide" Target="slides/slide33.xml"/><Relationship Id="rId32" Type="http://schemas.openxmlformats.org/officeDocument/2006/relationships/slide" Target="slides/slide43.xml"/><Relationship Id="rId5" Type="http://schemas.openxmlformats.org/officeDocument/2006/relationships/slide" Target="slides/slide14.xml"/><Relationship Id="rId15" Type="http://schemas.openxmlformats.org/officeDocument/2006/relationships/slide" Target="slides/slide24.xml"/><Relationship Id="rId23" Type="http://schemas.openxmlformats.org/officeDocument/2006/relationships/slide" Target="slides/slide32.xml"/><Relationship Id="rId28" Type="http://schemas.openxmlformats.org/officeDocument/2006/relationships/slide" Target="slides/slide39.xml"/><Relationship Id="rId10" Type="http://schemas.openxmlformats.org/officeDocument/2006/relationships/slide" Target="slides/slide19.xml"/><Relationship Id="rId19" Type="http://schemas.openxmlformats.org/officeDocument/2006/relationships/slide" Target="slides/slide28.xml"/><Relationship Id="rId31" Type="http://schemas.openxmlformats.org/officeDocument/2006/relationships/slide" Target="slides/slide42.xml"/><Relationship Id="rId4" Type="http://schemas.openxmlformats.org/officeDocument/2006/relationships/slide" Target="slides/slide13.xml"/><Relationship Id="rId9" Type="http://schemas.openxmlformats.org/officeDocument/2006/relationships/slide" Target="slides/slide18.xml"/><Relationship Id="rId14" Type="http://schemas.openxmlformats.org/officeDocument/2006/relationships/slide" Target="slides/slide23.xml"/><Relationship Id="rId22" Type="http://schemas.openxmlformats.org/officeDocument/2006/relationships/slide" Target="slides/slide31.xml"/><Relationship Id="rId27" Type="http://schemas.openxmlformats.org/officeDocument/2006/relationships/slide" Target="slides/slide36.xml"/><Relationship Id="rId30" Type="http://schemas.openxmlformats.org/officeDocument/2006/relationships/slide" Target="slides/slide4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 eaLnBrk="1" hangingPunct="1">
              <a:defRPr sz="1300">
                <a:latin typeface="Times New Roman" charset="0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charset="0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 eaLnBrk="1" hangingPunct="1">
              <a:defRPr sz="1300">
                <a:latin typeface="Times New Roman" charset="0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charset="0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fld id="{8D933CCE-856D-441F-8D5C-7C18A1107AB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300">
                <a:latin typeface="Times New Roman" charset="0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latin typeface="Times New Roman" charset="0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 para editar os estilos do texto mestre</a:t>
            </a:r>
          </a:p>
          <a:p>
            <a:pPr lvl="1"/>
            <a:r>
              <a:rPr lang="en-US" noProof="0" smtClean="0"/>
              <a:t>Segundo nível</a:t>
            </a:r>
          </a:p>
          <a:p>
            <a:pPr lvl="2"/>
            <a:r>
              <a:rPr lang="en-US" noProof="0" smtClean="0"/>
              <a:t>Terceiro nível</a:t>
            </a:r>
          </a:p>
          <a:p>
            <a:pPr lvl="3"/>
            <a:r>
              <a:rPr lang="en-US" noProof="0" smtClean="0"/>
              <a:t>Quarto nível</a:t>
            </a:r>
          </a:p>
          <a:p>
            <a:pPr lvl="4"/>
            <a:r>
              <a:rPr lang="en-US" noProof="0" smtClean="0"/>
              <a:t>Quinto nível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300">
                <a:latin typeface="Times New Roman" charset="0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latin typeface="Times New Roman" charset="0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fld id="{691BBCDC-09F0-4AC1-B914-F55E8A375BB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Times New Roman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Times New Roman" charset="0"/>
        <a:cs typeface="Times New Roman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Times New Roman" charset="0"/>
        <a:cs typeface="Times New Roman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Times New Roman" charset="0"/>
        <a:cs typeface="Times New Roman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Times New Roman" charset="0"/>
        <a:cs typeface="Times New Roman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98A2891-AE62-4F9B-9887-8A4EA4B7C716}" type="slidenum">
              <a:rPr lang="en-US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pPr/>
              <a:t>1</a:t>
            </a:fld>
            <a:endParaRPr lang="en-US" smtClean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3ECD220E-70BF-4B63-ADEC-C5A1EA0ED738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10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D5ED480D-BD71-473E-BD79-E7FB3D0E61C3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11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2649F18B-88B6-4F1E-B15B-D7C68B7373AD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12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8D74D308-8AB1-4561-A13D-541321FC8B86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13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D8187C9E-3417-49A4-A5E6-B9F42CFD0538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14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158BACF9-13F1-4049-9BFD-2D3A11AA5EC2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15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A0D28FF1-8716-4A26-AF90-BA7601612FAE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16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90DF6459-6877-4858-8E1C-4FE507822CF6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17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3F48CFE0-B1C2-42A6-85C4-98B8B2F6DE84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18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57132784-ECAE-49C3-9D5E-629A4CD928A4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19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A77E63F1-21DD-4740-9B7B-13E4CB5B9538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2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76E82BA8-8105-4F69-844C-0F9CA890D052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20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DD4BF114-D90E-4B60-A352-E5454DE5AD3F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21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32F2BDC0-5228-4D93-ACF1-C24244764FC3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22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7E0FB99B-1E36-409B-816A-DB0EB90C45F2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23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7F322A1E-A804-4CF3-9F93-0593B2EEC530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24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249560BD-B069-4E0D-8E41-3CB27B278E58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25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91443A11-8820-4AE3-95E0-B6241788576C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26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7493338F-18C0-4D80-B3A5-64E21041993B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27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1DE7B303-4336-48E9-8BEC-ADF42DF36385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28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A7A033B1-D33D-430C-AD9E-CCD1AB8CA883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29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CD9978E6-F314-455B-A13F-9A6003C88F14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3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B5155B6F-9584-4D95-866B-669466BFCB68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30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B7B34058-5666-4DD3-BE9E-CD3BF18D5832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31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221A4E6E-75E8-46E4-85F1-52D1BA299F5C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32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4F30800C-2869-4EC0-848B-0F92E48E1FA8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33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7C50E7E8-6BC7-434F-A0AE-A05C4F9A3275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34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0C3B4741-6CDE-4860-B955-B7F3C73917C5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35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6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1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CDCAF32D-5EA6-41F9-947A-66AD25C39344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36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2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14CAE9DF-1EA9-4993-B1B8-DA6898FB6E10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37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6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3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F67D56C7-245A-4F78-99CA-759BAC297454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38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3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16BE06D9-7276-4594-97C6-7D24F2875413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39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7783CF39-C413-4B12-B77D-3147EADDB874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4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2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67C5F3E1-69CA-49B5-8537-1F79E8C07660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40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4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C6E043EB-5DB7-49BA-8F0F-B91BBF0AB579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41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4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F70BF5BA-D7A9-4EDD-9254-790EFB4BE928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42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6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5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42BC35C4-E427-443B-BF7A-7EA563E20563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43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131C5593-C76B-4073-BD53-7F8031F3CC84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44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5DBDC2ED-640F-4206-8ED3-C4094E09B4A2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45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7A0E85E8-01CE-4F1F-B80C-B41E3713A167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46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55349C60-B4E7-41A7-9ECE-6CE0FDD04009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47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427B95E7-CDC5-4CDE-8B83-A81FEEFA77C1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48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6344DDBE-6049-447F-BA0F-4A48797B309D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49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EF78B99E-65D2-4FCF-B5E9-B0B9688E1F6C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5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2231DAC5-2F1F-497A-8B0E-D1245E6374FA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50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E20F071B-B458-4A02-9518-E32255AFB783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51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737B85E4-2C48-4839-A039-B9A037AB741B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52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5A8CC6D7-FCDB-4054-B51A-DA175C871CC1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53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E6D9D4A6-ED7B-44D0-97C4-F137421BB7D2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54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295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664B45EB-1E01-49E5-8BBB-2B3307122D79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6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F5C2998E-C79D-43F7-B415-0CE1C7D55AD8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7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18A50DE9-1EB4-46F4-A212-9AC2E710C7E2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8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9CF0E68C-DA4F-4EB2-8638-68CB31AE400F}" type="slidenum">
              <a:rPr lang="en-US" smtClean="0">
                <a:latin typeface="Arial" charset="0"/>
                <a:ea typeface="MS PGothic" pitchFamily="34" charset="-128"/>
              </a:rPr>
              <a:pPr eaLnBrk="1" hangingPunct="1"/>
              <a:t>9</a:t>
            </a:fld>
            <a:endParaRPr lang="en-US" smtClean="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7"/>
          <p:cNvSpPr>
            <a:spLocks noChangeArrowheads="1"/>
          </p:cNvSpPr>
          <p:nvPr userDrawn="1"/>
        </p:nvSpPr>
        <p:spPr bwMode="auto">
          <a:xfrm>
            <a:off x="103188" y="1744663"/>
            <a:ext cx="9040812" cy="2886075"/>
          </a:xfrm>
          <a:prstGeom prst="rect">
            <a:avLst/>
          </a:prstGeom>
          <a:solidFill>
            <a:srgbClr val="008040">
              <a:alpha val="30196"/>
            </a:srgbClr>
          </a:solidFill>
          <a:ln>
            <a:noFill/>
          </a:ln>
          <a:extLst>
            <a:ext uri="{91240B29-F687-4f45-9708-019B960494DF}"/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5" name="Rectangle 1030"/>
          <p:cNvSpPr>
            <a:spLocks noChangeArrowheads="1"/>
          </p:cNvSpPr>
          <p:nvPr/>
        </p:nvSpPr>
        <p:spPr bwMode="auto">
          <a:xfrm>
            <a:off x="0" y="0"/>
            <a:ext cx="9144000" cy="185738"/>
          </a:xfrm>
          <a:prstGeom prst="rect">
            <a:avLst/>
          </a:prstGeom>
          <a:solidFill>
            <a:srgbClr val="008040">
              <a:alpha val="50195"/>
            </a:srgbClr>
          </a:solidFill>
          <a:ln>
            <a:noFill/>
          </a:ln>
          <a:extLst>
            <a:ext uri="{91240B29-F687-4f45-9708-019B960494DF}"/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6" name="Line 1031"/>
          <p:cNvSpPr>
            <a:spLocks noChangeShapeType="1"/>
          </p:cNvSpPr>
          <p:nvPr userDrawn="1"/>
        </p:nvSpPr>
        <p:spPr bwMode="auto">
          <a:xfrm>
            <a:off x="8839200" y="0"/>
            <a:ext cx="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7" name="Line 1032"/>
          <p:cNvSpPr>
            <a:spLocks noChangeShapeType="1"/>
          </p:cNvSpPr>
          <p:nvPr/>
        </p:nvSpPr>
        <p:spPr bwMode="auto">
          <a:xfrm>
            <a:off x="392113" y="1625600"/>
            <a:ext cx="0" cy="3352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8" name="Line 1033"/>
          <p:cNvSpPr>
            <a:spLocks noChangeShapeType="1"/>
          </p:cNvSpPr>
          <p:nvPr/>
        </p:nvSpPr>
        <p:spPr bwMode="auto">
          <a:xfrm flipH="1">
            <a:off x="165100" y="1954213"/>
            <a:ext cx="609600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9" name="Rectangle 1034"/>
          <p:cNvSpPr>
            <a:spLocks noChangeArrowheads="1"/>
          </p:cNvSpPr>
          <p:nvPr/>
        </p:nvSpPr>
        <p:spPr bwMode="auto">
          <a:xfrm>
            <a:off x="0" y="4575175"/>
            <a:ext cx="9144000" cy="762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chemeClr val="tx1">
                  <a:gamma/>
                  <a:tint val="0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10" name="Rectangle 1035"/>
          <p:cNvSpPr>
            <a:spLocks noChangeArrowheads="1"/>
          </p:cNvSpPr>
          <p:nvPr/>
        </p:nvSpPr>
        <p:spPr bwMode="auto">
          <a:xfrm>
            <a:off x="0" y="6627813"/>
            <a:ext cx="9144000" cy="230187"/>
          </a:xfrm>
          <a:prstGeom prst="rect">
            <a:avLst/>
          </a:prstGeom>
          <a:solidFill>
            <a:srgbClr val="008040">
              <a:alpha val="50195"/>
            </a:srgbClr>
          </a:solidFill>
          <a:ln>
            <a:noFill/>
          </a:ln>
          <a:extLst>
            <a:ext uri="{91240B29-F687-4f45-9708-019B960494DF}"/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11" name="Line 1036"/>
          <p:cNvSpPr>
            <a:spLocks noChangeShapeType="1"/>
          </p:cNvSpPr>
          <p:nvPr/>
        </p:nvSpPr>
        <p:spPr bwMode="auto">
          <a:xfrm>
            <a:off x="0" y="66278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12" name="Line 1037"/>
          <p:cNvSpPr>
            <a:spLocks noChangeShapeType="1"/>
          </p:cNvSpPr>
          <p:nvPr/>
        </p:nvSpPr>
        <p:spPr bwMode="auto">
          <a:xfrm>
            <a:off x="8839200" y="5029200"/>
            <a:ext cx="0" cy="18272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pic>
        <p:nvPicPr>
          <p:cNvPr id="13" name="Picture 20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891338" y="236538"/>
            <a:ext cx="1809750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990600" y="21590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 noProof="0" dirty="0" smtClean="0"/>
              <a:t>Clique para editar o estilo do título mestre</a:t>
            </a:r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5257800"/>
            <a:ext cx="6400800" cy="1066800"/>
          </a:xfrm>
        </p:spPr>
        <p:txBody>
          <a:bodyPr/>
          <a:lstStyle>
            <a:lvl1pPr marL="0" indent="0" algn="r">
              <a:buFont typeface="Wingdings" charset="0"/>
              <a:buNone/>
              <a:defRPr sz="1400"/>
            </a:lvl1pPr>
          </a:lstStyle>
          <a:p>
            <a:pPr lvl="0"/>
            <a:r>
              <a:rPr lang="pt-BR" noProof="0" smtClean="0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64A38-FFCE-41F6-874C-AF1096D1D06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220663"/>
            <a:ext cx="2076450" cy="5341937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0663"/>
            <a:ext cx="6076950" cy="5341937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CA47B-4DBA-4E7C-B9C6-5233AA664FB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0663"/>
            <a:ext cx="8305800" cy="769937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447800"/>
            <a:ext cx="3810000" cy="4114800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447800"/>
            <a:ext cx="3810000" cy="1981200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76800" y="3581400"/>
            <a:ext cx="3810000" cy="1981200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C3197-37B5-4D80-A58E-E3E0EC312B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0663"/>
            <a:ext cx="8305800" cy="769937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447800"/>
            <a:ext cx="3810000" cy="4114800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114800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40C3F-1183-44AD-A3B9-39769FF5A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533400" y="220663"/>
            <a:ext cx="8305800" cy="769937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810000" cy="1981200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447800"/>
            <a:ext cx="3810000" cy="1981200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914400" y="3581400"/>
            <a:ext cx="3810000" cy="1981200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3581400"/>
            <a:ext cx="3810000" cy="1981200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EAD0C-649F-4A23-9828-A4D724A5DF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0663"/>
            <a:ext cx="8305800" cy="769937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114800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447800"/>
            <a:ext cx="3810000" cy="1981200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76800" y="3581400"/>
            <a:ext cx="3810000" cy="1981200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FE43A-6A82-4DBA-88D2-163D86238F9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0F5C3-E123-4710-98A6-FD062FB5F85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0877B-33B3-4DBC-8F7B-38886EA8D65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A650A-3ECC-4121-8149-8FD543DE895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9A80B-45B3-4321-AAD8-51ACFFFC6A1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66939-FA0F-4FD5-B66F-0D76B255C6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DDEC4-484A-45B6-ABED-228FB9EBF27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D42BC-74FD-4349-8149-09BB508997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87593-914F-431F-8402-F709475257B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008040">
                  <a:alpha val="30000"/>
                </a:srgbClr>
              </a:gs>
              <a:gs pos="100000">
                <a:schemeClr val="bg1">
                  <a:lumMod val="95000"/>
                  <a:alpha val="30000"/>
                </a:schemeClr>
              </a:gs>
            </a:gsLst>
            <a:lin ang="16200000" scaled="0"/>
            <a:tileRect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4478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400">
                <a:latin typeface="+mn-lt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fld id="{8FDA8B05-4081-4267-A88E-92FD7A26D9A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0663"/>
            <a:ext cx="830580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dirty="0"/>
              <a:t>Clique para editar o estilo do título mestre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Calibri"/>
          <a:ea typeface="MS PGothic" pitchFamily="34" charset="-128"/>
          <a:cs typeface="Calibri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Calibri" charset="0"/>
          <a:ea typeface="MS PGothic" pitchFamily="34" charset="-128"/>
          <a:cs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Calibri" charset="0"/>
          <a:ea typeface="MS PGothic" pitchFamily="34" charset="-128"/>
          <a:cs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Calibri" charset="0"/>
          <a:ea typeface="MS PGothic" pitchFamily="34" charset="-128"/>
          <a:cs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Calibri" charset="0"/>
          <a:ea typeface="MS PGothic" pitchFamily="34" charset="-128"/>
          <a:cs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Tahoma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Tahoma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Tahoma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Tahom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800">
          <a:solidFill>
            <a:schemeClr val="tx1"/>
          </a:solidFill>
          <a:latin typeface="Calibri"/>
          <a:ea typeface="MS PGothic" pitchFamily="34" charset="-128"/>
          <a:cs typeface="Calibri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400">
          <a:solidFill>
            <a:schemeClr val="tx1"/>
          </a:solidFill>
          <a:latin typeface="Calibri"/>
          <a:ea typeface="MS PGothic" pitchFamily="34" charset="-128"/>
          <a:cs typeface="Calibri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/>
          <a:ea typeface="MS PGothic" pitchFamily="34" charset="-128"/>
          <a:cs typeface="Calibri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o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o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7750" y="1409700"/>
            <a:ext cx="6707188" cy="2936875"/>
          </a:xfrm>
        </p:spPr>
        <p:txBody>
          <a:bodyPr/>
          <a:lstStyle/>
          <a:p>
            <a:pPr algn="ctr" eaLnBrk="1" hangingPunct="1">
              <a:spcBef>
                <a:spcPts val="600"/>
              </a:spcBef>
              <a:spcAft>
                <a:spcPts val="1200"/>
              </a:spcAft>
              <a:defRPr/>
            </a:pPr>
            <a:r>
              <a:rPr lang="en-US" sz="4000" dirty="0" smtClean="0">
                <a:latin typeface="+mj-lt"/>
                <a:ea typeface="+mj-ea"/>
                <a:cs typeface="Verdana"/>
              </a:rPr>
              <a:t>AULA 12 - REGRESSÃO</a:t>
            </a:r>
            <a:br>
              <a:rPr lang="en-US" sz="4000" dirty="0" smtClean="0">
                <a:latin typeface="+mj-lt"/>
                <a:ea typeface="+mj-ea"/>
                <a:cs typeface="Verdana"/>
              </a:rPr>
            </a:br>
            <a:r>
              <a:rPr lang="en-US" sz="4000" dirty="0" smtClean="0">
                <a:latin typeface="+mj-lt"/>
                <a:ea typeface="+mj-ea"/>
                <a:cs typeface="Verdana"/>
              </a:rPr>
              <a:t>Parte II</a:t>
            </a:r>
            <a:r>
              <a:rPr lang="en-US" sz="4000" i="1" dirty="0" smtClean="0">
                <a:latin typeface="+mj-lt"/>
                <a:ea typeface="+mj-ea"/>
                <a:cs typeface="Verdana"/>
              </a:rPr>
              <a:t/>
            </a:r>
            <a:br>
              <a:rPr lang="en-US" sz="4000" i="1" dirty="0" smtClean="0">
                <a:latin typeface="+mj-lt"/>
                <a:ea typeface="+mj-ea"/>
                <a:cs typeface="Verdana"/>
              </a:rPr>
            </a:br>
            <a:endParaRPr lang="en-US" sz="3600" b="0" i="1" dirty="0" smtClean="0">
              <a:latin typeface="Palatino Linotype"/>
              <a:ea typeface="+mj-ea"/>
              <a:cs typeface="Palatino Linotype"/>
            </a:endParaRP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1963" y="4891088"/>
            <a:ext cx="8210550" cy="5715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2800" smtClean="0">
                <a:solidFill>
                  <a:srgbClr val="292929"/>
                </a:solidFill>
                <a:latin typeface="Calibri" pitchFamily="34" charset="0"/>
                <a:cs typeface="Calibri" pitchFamily="34" charset="0"/>
              </a:rPr>
              <a:t>Flávia F. Feitosa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376238" y="5821363"/>
            <a:ext cx="8394700" cy="741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None/>
            </a:pPr>
            <a:r>
              <a:rPr lang="en-US" sz="1600" i="1">
                <a:solidFill>
                  <a:srgbClr val="4D4D4D"/>
                </a:solidFill>
                <a:latin typeface="Tahoma" pitchFamily="34" charset="0"/>
                <a:cs typeface="Times New Roman" pitchFamily="18" charset="0"/>
              </a:rPr>
              <a:t>BH1350 – </a:t>
            </a:r>
            <a:r>
              <a:rPr lang="en-US" sz="1600" b="1" i="1">
                <a:solidFill>
                  <a:srgbClr val="4D4D4D"/>
                </a:solidFill>
                <a:latin typeface="Tahoma" pitchFamily="34" charset="0"/>
                <a:cs typeface="Times New Roman" pitchFamily="18" charset="0"/>
              </a:rPr>
              <a:t>M</a:t>
            </a:r>
            <a:r>
              <a:rPr lang="en-US" sz="1600" i="1">
                <a:solidFill>
                  <a:srgbClr val="4D4D4D"/>
                </a:solidFill>
                <a:latin typeface="Tahoma" pitchFamily="34" charset="0"/>
                <a:cs typeface="Times New Roman" pitchFamily="18" charset="0"/>
              </a:rPr>
              <a:t>étodos e </a:t>
            </a:r>
            <a:r>
              <a:rPr lang="en-US" sz="1600" b="1" i="1">
                <a:solidFill>
                  <a:srgbClr val="4D4D4D"/>
                </a:solidFill>
                <a:latin typeface="Tahoma" pitchFamily="34" charset="0"/>
                <a:cs typeface="Times New Roman" pitchFamily="18" charset="0"/>
              </a:rPr>
              <a:t>T</a:t>
            </a:r>
            <a:r>
              <a:rPr lang="en-US" sz="1600" i="1">
                <a:solidFill>
                  <a:srgbClr val="4D4D4D"/>
                </a:solidFill>
                <a:latin typeface="Tahoma" pitchFamily="34" charset="0"/>
                <a:cs typeface="Times New Roman" pitchFamily="18" charset="0"/>
              </a:rPr>
              <a:t>écnicas de Análise da </a:t>
            </a:r>
            <a:r>
              <a:rPr lang="en-US" sz="1600" b="1" i="1">
                <a:solidFill>
                  <a:srgbClr val="4D4D4D"/>
                </a:solidFill>
                <a:latin typeface="Tahoma" pitchFamily="34" charset="0"/>
                <a:cs typeface="Times New Roman" pitchFamily="18" charset="0"/>
              </a:rPr>
              <a:t>I</a:t>
            </a:r>
            <a:r>
              <a:rPr lang="en-US" sz="1600" i="1">
                <a:solidFill>
                  <a:srgbClr val="4D4D4D"/>
                </a:solidFill>
                <a:latin typeface="Tahoma" pitchFamily="34" charset="0"/>
                <a:cs typeface="Times New Roman" pitchFamily="18" charset="0"/>
              </a:rPr>
              <a:t>nformação para o Planejamento</a:t>
            </a:r>
          </a:p>
          <a:p>
            <a:pPr algn="r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None/>
            </a:pPr>
            <a:r>
              <a:rPr lang="en-US" sz="1600" i="1">
                <a:solidFill>
                  <a:srgbClr val="4D4D4D"/>
                </a:solidFill>
                <a:latin typeface="Tahoma" pitchFamily="34" charset="0"/>
                <a:cs typeface="Times New Roman" pitchFamily="18" charset="0"/>
              </a:rPr>
              <a:t>Agosto de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ChangeArrowheads="1"/>
          </p:cNvSpPr>
          <p:nvPr/>
        </p:nvSpPr>
        <p:spPr bwMode="auto">
          <a:xfrm>
            <a:off x="549275" y="1916113"/>
            <a:ext cx="8178800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3200">
                <a:solidFill>
                  <a:srgbClr val="000090"/>
                </a:solidFill>
                <a:latin typeface="Candara" pitchFamily="34" charset="0"/>
              </a:rPr>
              <a:t>Conceitualmente, a interpretação de </a:t>
            </a:r>
            <a:r>
              <a:rPr lang="pt-BR" sz="3200" b="1">
                <a:solidFill>
                  <a:srgbClr val="000090"/>
                </a:solidFill>
                <a:latin typeface="Candara" pitchFamily="34" charset="0"/>
              </a:rPr>
              <a:t>SQT</a:t>
            </a:r>
            <a:r>
              <a:rPr lang="pt-BR" sz="3200">
                <a:solidFill>
                  <a:srgbClr val="000090"/>
                </a:solidFill>
                <a:latin typeface="Candara" pitchFamily="34" charset="0"/>
              </a:rPr>
              <a:t>otal, </a:t>
            </a:r>
            <a:r>
              <a:rPr lang="pt-BR" sz="3200" b="1">
                <a:solidFill>
                  <a:srgbClr val="000090"/>
                </a:solidFill>
                <a:latin typeface="Candara" pitchFamily="34" charset="0"/>
              </a:rPr>
              <a:t>SQR</a:t>
            </a:r>
            <a:r>
              <a:rPr lang="pt-BR" sz="3200">
                <a:solidFill>
                  <a:srgbClr val="000090"/>
                </a:solidFill>
                <a:latin typeface="Candara" pitchFamily="34" charset="0"/>
              </a:rPr>
              <a:t>esíduos e </a:t>
            </a:r>
            <a:r>
              <a:rPr lang="pt-BR" sz="3200" b="1">
                <a:solidFill>
                  <a:srgbClr val="000090"/>
                </a:solidFill>
                <a:latin typeface="Candara" pitchFamily="34" charset="0"/>
              </a:rPr>
              <a:t>SQM</a:t>
            </a:r>
            <a:r>
              <a:rPr lang="pt-BR" sz="3200">
                <a:solidFill>
                  <a:srgbClr val="000090"/>
                </a:solidFill>
                <a:latin typeface="Candara" pitchFamily="34" charset="0"/>
              </a:rPr>
              <a:t>odelo permanece a mesma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3200">
              <a:solidFill>
                <a:srgbClr val="000090"/>
              </a:solidFill>
              <a:latin typeface="Candara" pitchFamily="34" charset="0"/>
            </a:endParaRP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3200" b="1">
                <a:solidFill>
                  <a:srgbClr val="000090"/>
                </a:solidFill>
                <a:latin typeface="Candara" pitchFamily="34" charset="0"/>
              </a:rPr>
              <a:t>SQT = SQM + SQR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184150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Soma dos Quadrados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3" descr="Untitled-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712788"/>
            <a:ext cx="7129463" cy="656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2" name="Picture 3" descr="Screen Shot 2011-10-18 at 1.40.52 PM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19250" y="25400"/>
            <a:ext cx="65532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227013" y="2744788"/>
            <a:ext cx="8712200" cy="17065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>
            <a:spAutoFit/>
          </a:bodyPr>
          <a:lstStyle/>
          <a:p>
            <a:pPr algn="ctr" eaLnBrk="0" hangingPunct="0">
              <a:defRPr/>
            </a:pPr>
            <a:endParaRPr lang="en-US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530225" y="1287463"/>
            <a:ext cx="8396288" cy="535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>
                <a:solidFill>
                  <a:srgbClr val="000090"/>
                </a:solidFill>
                <a:latin typeface="Candara" pitchFamily="34" charset="0"/>
              </a:rPr>
              <a:t>Quando existem vários previsores (X), utilizamos um </a:t>
            </a:r>
            <a:r>
              <a:rPr lang="pt-BR" sz="2800" b="1">
                <a:solidFill>
                  <a:srgbClr val="000090"/>
                </a:solidFill>
                <a:latin typeface="Candara" pitchFamily="34" charset="0"/>
              </a:rPr>
              <a:t>coeficiente de correlação múltiplo</a:t>
            </a:r>
            <a:r>
              <a:rPr lang="pt-BR" sz="2800">
                <a:solidFill>
                  <a:srgbClr val="000090"/>
                </a:solidFill>
                <a:latin typeface="Candara" pitchFamily="34" charset="0"/>
              </a:rPr>
              <a:t>, denominado </a:t>
            </a:r>
            <a:r>
              <a:rPr lang="pt-BR" sz="2800" b="1">
                <a:solidFill>
                  <a:srgbClr val="FF0000"/>
                </a:solidFill>
                <a:latin typeface="Candara" pitchFamily="34" charset="0"/>
              </a:rPr>
              <a:t>R Múltiplo.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1400" b="1">
              <a:solidFill>
                <a:srgbClr val="FF0000"/>
              </a:solidFill>
              <a:latin typeface="Candara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 b="1">
                <a:solidFill>
                  <a:srgbClr val="000090"/>
                </a:solidFill>
                <a:latin typeface="Candara" pitchFamily="34" charset="0"/>
              </a:rPr>
              <a:t>R Múltiplo</a:t>
            </a:r>
            <a:r>
              <a:rPr lang="pt-BR" sz="2800">
                <a:solidFill>
                  <a:srgbClr val="000090"/>
                </a:solidFill>
                <a:latin typeface="Candara" pitchFamily="34" charset="0"/>
              </a:rPr>
              <a:t>: É a correlação (R) entre os valores observados de Y e os de Y previstos pelo modelo de regressão múltiplo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b="1">
              <a:solidFill>
                <a:srgbClr val="000090"/>
              </a:solidFill>
              <a:latin typeface="Candara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>
                <a:solidFill>
                  <a:srgbClr val="000090"/>
                </a:solidFill>
                <a:latin typeface="Candara" pitchFamily="34" charset="0"/>
              </a:rPr>
              <a:t>Valores Grandes de R múltiplo </a:t>
            </a:r>
            <a:r>
              <a:rPr lang="pt-BR" sz="2800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</a:t>
            </a:r>
            <a:r>
              <a:rPr lang="pt-BR" sz="2800">
                <a:solidFill>
                  <a:srgbClr val="000090"/>
                </a:solidFill>
                <a:latin typeface="Candara" pitchFamily="34" charset="0"/>
              </a:rPr>
              <a:t> Alta correlação entre os valores previstos e observados da variável de saída.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1800">
              <a:solidFill>
                <a:srgbClr val="000090"/>
              </a:solidFill>
              <a:latin typeface="Candara" pitchFamily="34" charset="0"/>
            </a:endParaRP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 b="1">
                <a:solidFill>
                  <a:srgbClr val="000090"/>
                </a:solidFill>
                <a:latin typeface="Candara" pitchFamily="34" charset="0"/>
              </a:rPr>
              <a:t>E o que significa um R Múltiplo igual a 1??? </a:t>
            </a:r>
            <a:endParaRPr lang="pt-BR" sz="2800" b="1">
              <a:solidFill>
                <a:srgbClr val="FF0000"/>
              </a:solidFill>
              <a:latin typeface="Candara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184150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R Múltiplo </a:t>
            </a:r>
            <a:r>
              <a:rPr lang="x-none" sz="32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&amp;</a:t>
            </a: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 R</a:t>
            </a:r>
            <a:r>
              <a:rPr lang="x-none" sz="4800" b="1" baseline="30000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ChangeArrowheads="1"/>
          </p:cNvSpPr>
          <p:nvPr/>
        </p:nvSpPr>
        <p:spPr bwMode="auto">
          <a:xfrm>
            <a:off x="444500" y="1941513"/>
            <a:ext cx="8112125" cy="342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 b="1">
                <a:solidFill>
                  <a:srgbClr val="000090"/>
                </a:solidFill>
                <a:latin typeface="Candara" pitchFamily="34" charset="0"/>
              </a:rPr>
              <a:t>Resumindo: </a:t>
            </a:r>
            <a:r>
              <a:rPr lang="pt-BR" sz="2800">
                <a:solidFill>
                  <a:srgbClr val="000090"/>
                </a:solidFill>
                <a:latin typeface="Candara" pitchFamily="34" charset="0"/>
              </a:rPr>
              <a:t>R Múltiplo é uma medida do quão bem o modelo prevê os dados observados.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2800" b="1">
              <a:solidFill>
                <a:srgbClr val="000090"/>
              </a:solidFill>
              <a:latin typeface="Candara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 b="1">
                <a:solidFill>
                  <a:srgbClr val="000090"/>
                </a:solidFill>
                <a:latin typeface="Candara" pitchFamily="34" charset="0"/>
              </a:rPr>
              <a:t>E o R</a:t>
            </a:r>
            <a:r>
              <a:rPr lang="pt-BR" sz="2800" b="1" baseline="30000">
                <a:solidFill>
                  <a:srgbClr val="000090"/>
                </a:solidFill>
                <a:latin typeface="Candara" pitchFamily="34" charset="0"/>
              </a:rPr>
              <a:t>2</a:t>
            </a:r>
            <a:r>
              <a:rPr lang="pt-BR" sz="2800" b="1">
                <a:solidFill>
                  <a:srgbClr val="000090"/>
                </a:solidFill>
                <a:latin typeface="Candara" pitchFamily="34" charset="0"/>
              </a:rPr>
              <a:t> resultante?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>
                <a:solidFill>
                  <a:srgbClr val="000090"/>
                </a:solidFill>
                <a:latin typeface="Candara" pitchFamily="34" charset="0"/>
              </a:rPr>
              <a:t>Pode ser interpretado da mesma forma que na regressão simples: É a quantidade de variação em Y que pode ser capturada pelo modelo.</a:t>
            </a:r>
            <a:endParaRPr lang="pt-BR" sz="2800">
              <a:solidFill>
                <a:srgbClr val="FF0000"/>
              </a:solidFill>
              <a:latin typeface="Candara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184150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R Múltiplo </a:t>
            </a:r>
            <a:r>
              <a:rPr lang="x-none" sz="32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&amp;</a:t>
            </a: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 R</a:t>
            </a:r>
            <a:r>
              <a:rPr lang="x-none" sz="4800" b="1" baseline="30000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444500" y="1362075"/>
            <a:ext cx="8112125" cy="5441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Se estamos interessados em construir um modelo complexo com vários previsores (X</a:t>
            </a:r>
            <a:r>
              <a:rPr lang="pt-BR" sz="2800" b="1" baseline="-250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1</a:t>
            </a:r>
            <a:r>
              <a:rPr lang="pt-BR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, X</a:t>
            </a:r>
            <a:r>
              <a:rPr lang="pt-BR" sz="2800" b="1" baseline="-250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2</a:t>
            </a:r>
            <a:r>
              <a:rPr lang="pt-BR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, ..., </a:t>
            </a:r>
            <a:r>
              <a:rPr lang="pt-BR" sz="28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X</a:t>
            </a:r>
            <a:r>
              <a:rPr lang="pt-BR" sz="2800" b="1" baseline="-250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n</a:t>
            </a:r>
            <a:r>
              <a:rPr lang="pt-BR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), como decidir qual deles considerar???</a:t>
            </a: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endParaRPr lang="pt-BR" sz="2800" b="1" dirty="0">
              <a:solidFill>
                <a:srgbClr val="000090"/>
              </a:solidFill>
              <a:latin typeface="Candara"/>
              <a:ea typeface="ＭＳ Ｐゴシック" charset="0"/>
              <a:cs typeface="Candara"/>
            </a:endParaRPr>
          </a:p>
          <a:p>
            <a:pPr marL="514350" indent="-514350" eaLnBrk="0" hangingPunct="0">
              <a:lnSpc>
                <a:spcPct val="90000"/>
              </a:lnSpc>
              <a:spcBef>
                <a:spcPct val="50000"/>
              </a:spcBef>
              <a:buFontTx/>
              <a:buAutoNum type="arabicPeriod"/>
              <a:defRPr/>
            </a:pPr>
            <a:r>
              <a:rPr lang="pt-BR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Avalie a </a:t>
            </a:r>
            <a:r>
              <a:rPr lang="pt-BR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importância teórica </a:t>
            </a:r>
            <a:r>
              <a:rPr lang="pt-BR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de cada variável incluída no modelo</a:t>
            </a:r>
          </a:p>
          <a:p>
            <a:pPr marL="514350" indent="-514350" eaLnBrk="0" hangingPunct="0">
              <a:lnSpc>
                <a:spcPct val="90000"/>
              </a:lnSpc>
              <a:spcBef>
                <a:spcPct val="50000"/>
              </a:spcBef>
              <a:buFontTx/>
              <a:buAutoNum type="arabicPeriod"/>
              <a:defRPr/>
            </a:pPr>
            <a:r>
              <a:rPr lang="pt-BR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Explore a relação entre </a:t>
            </a:r>
            <a:r>
              <a:rPr lang="pt-BR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Y</a:t>
            </a:r>
            <a:r>
              <a:rPr lang="pt-BR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 e os previsores</a:t>
            </a:r>
          </a:p>
          <a:p>
            <a:pPr marL="514350" indent="-514350" eaLnBrk="0" hangingPunct="0">
              <a:lnSpc>
                <a:spcPct val="90000"/>
              </a:lnSpc>
              <a:spcBef>
                <a:spcPct val="50000"/>
              </a:spcBef>
              <a:buFontTx/>
              <a:buAutoNum type="arabicPeriod"/>
              <a:defRPr/>
            </a:pPr>
            <a:r>
              <a:rPr lang="pt-BR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Utilize um </a:t>
            </a:r>
            <a:r>
              <a:rPr lang="pt-BR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método de seleção dos previsores</a:t>
            </a:r>
            <a:r>
              <a:rPr lang="pt-BR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: Hierárquico (entrada em blocos), Entrada Forçada (</a:t>
            </a:r>
            <a:r>
              <a:rPr lang="pt-BR" sz="28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Enter</a:t>
            </a:r>
            <a:r>
              <a:rPr lang="pt-BR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), Métodos por passos (</a:t>
            </a:r>
            <a:r>
              <a:rPr lang="pt-BR" sz="28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Stepwise</a:t>
            </a:r>
            <a:r>
              <a:rPr lang="pt-BR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)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endParaRPr lang="pt-BR" sz="2800" b="1" dirty="0">
              <a:solidFill>
                <a:srgbClr val="000090"/>
              </a:solidFill>
              <a:latin typeface="Candara"/>
              <a:ea typeface="ＭＳ Ｐゴシック" charset="0"/>
              <a:cs typeface="Candara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184150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Métodos de Regressão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444500" y="1362075"/>
            <a:ext cx="8347075" cy="53990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marL="514350" indent="-514350" eaLnBrk="0" hangingPunct="0">
              <a:lnSpc>
                <a:spcPct val="90000"/>
              </a:lnSpc>
              <a:spcBef>
                <a:spcPct val="50000"/>
              </a:spcBef>
              <a:buFontTx/>
              <a:buAutoNum type="arabicPeriod"/>
              <a:defRPr/>
            </a:pPr>
            <a:r>
              <a:rPr lang="pt-BR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HIERÁRQUICO (ENTRADA EM BLOCOS)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Previsores selecionados com base em trabalhos anteriores. Pesquisador decide em que ordem devem ser colocados no modelo.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endParaRPr lang="pt-BR" sz="1400" dirty="0">
              <a:solidFill>
                <a:srgbClr val="000090"/>
              </a:solidFill>
              <a:latin typeface="Candara"/>
              <a:ea typeface="ＭＳ Ｐゴシック" charset="0"/>
              <a:cs typeface="Candara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2. ENTRADA FORÇADA (</a:t>
            </a:r>
            <a:r>
              <a:rPr lang="pt-BR" sz="2800" b="1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ENTER</a:t>
            </a:r>
            <a:r>
              <a:rPr lang="pt-BR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)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Todos os previsores são “forçados” no modelo ao mesmo tempo. Deve basear-se em boas razões teóricas para incluir os previsores escolhidos. Diferentemente da hierárquica, pesquisador não toma decisões sobre a ordem em que variáveis serão acrescentadas.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184150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Métodos de Regressão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ChangeArrowheads="1"/>
          </p:cNvSpPr>
          <p:nvPr/>
        </p:nvSpPr>
        <p:spPr bwMode="auto">
          <a:xfrm>
            <a:off x="444500" y="1362075"/>
            <a:ext cx="8347075" cy="506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 b="1">
                <a:solidFill>
                  <a:srgbClr val="000090"/>
                </a:solidFill>
                <a:latin typeface="Candara" pitchFamily="34" charset="0"/>
              </a:rPr>
              <a:t>3. MÉTODOS POR PASSOS (Stepwise)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>
                <a:solidFill>
                  <a:srgbClr val="000090"/>
                </a:solidFill>
                <a:latin typeface="Candara" pitchFamily="34" charset="0"/>
              </a:rPr>
              <a:t>Decisão sobre a ordem em que os previsores são acrescentados ao modelo é baseada em critérios matemáticos.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b="1">
              <a:solidFill>
                <a:srgbClr val="000090"/>
              </a:solidFill>
              <a:latin typeface="Candara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200" b="1">
                <a:solidFill>
                  <a:srgbClr val="000090"/>
                </a:solidFill>
                <a:latin typeface="Candara" pitchFamily="34" charset="0"/>
              </a:rPr>
              <a:t>Método Forward (Para frente)</a:t>
            </a:r>
            <a:r>
              <a:rPr lang="pt-BR" sz="2200">
                <a:solidFill>
                  <a:srgbClr val="000090"/>
                </a:solidFill>
                <a:latin typeface="Candara" pitchFamily="34" charset="0"/>
              </a:rPr>
              <a:t>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200">
                <a:solidFill>
                  <a:srgbClr val="000090"/>
                </a:solidFill>
                <a:latin typeface="Candara" pitchFamily="34" charset="0"/>
              </a:rPr>
              <a:t>Modelo inicial contem apenas a constante (b</a:t>
            </a:r>
            <a:r>
              <a:rPr lang="pt-BR" sz="2200" baseline="-25000">
                <a:solidFill>
                  <a:srgbClr val="000090"/>
                </a:solidFill>
                <a:latin typeface="Candara" pitchFamily="34" charset="0"/>
              </a:rPr>
              <a:t>0</a:t>
            </a:r>
            <a:r>
              <a:rPr lang="pt-BR" sz="2200">
                <a:solidFill>
                  <a:srgbClr val="000090"/>
                </a:solidFill>
                <a:latin typeface="Candara" pitchFamily="34" charset="0"/>
              </a:rPr>
              <a:t>). Então procura-se o previsor que melhor “prevê” a variável de saída (maior coef. de correlação) e se ele aumenta significativamente o ajuste do modelo, ele é mantido. Procura-se então um segundo previsor e é verificada sua capacidade de melhor significativamente o ajuste do modelo... E assim por diante.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1400">
              <a:solidFill>
                <a:srgbClr val="000090"/>
              </a:solidFill>
              <a:latin typeface="Candara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184150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Métodos de Regressão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ChangeArrowheads="1"/>
          </p:cNvSpPr>
          <p:nvPr/>
        </p:nvSpPr>
        <p:spPr bwMode="auto">
          <a:xfrm>
            <a:off x="444500" y="1362075"/>
            <a:ext cx="8347075" cy="519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 b="1">
                <a:solidFill>
                  <a:srgbClr val="000090"/>
                </a:solidFill>
                <a:latin typeface="Candara" pitchFamily="34" charset="0"/>
              </a:rPr>
              <a:t>3. MÉTODOS POR PASSOS (Stepwise)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>
                <a:solidFill>
                  <a:srgbClr val="000090"/>
                </a:solidFill>
                <a:latin typeface="Candara" pitchFamily="34" charset="0"/>
              </a:rPr>
              <a:t>Decisão sobre a ordem em que os previsores são acrescentados ao modelo é baseada em critérios matemáticos.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b="1">
                <a:solidFill>
                  <a:srgbClr val="000090"/>
                </a:solidFill>
                <a:latin typeface="Candara" pitchFamily="34" charset="0"/>
              </a:rPr>
              <a:t>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>
              <a:solidFill>
                <a:srgbClr val="000090"/>
              </a:solidFill>
              <a:latin typeface="Candara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200" b="1">
                <a:solidFill>
                  <a:srgbClr val="000090"/>
                </a:solidFill>
                <a:latin typeface="Candara" pitchFamily="34" charset="0"/>
              </a:rPr>
              <a:t>Método Passo a Passo (Stepwise)</a:t>
            </a:r>
            <a:r>
              <a:rPr lang="pt-BR" sz="2200">
                <a:solidFill>
                  <a:srgbClr val="000090"/>
                </a:solidFill>
                <a:latin typeface="Candara" pitchFamily="34" charset="0"/>
              </a:rPr>
              <a:t>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200">
                <a:solidFill>
                  <a:srgbClr val="000090"/>
                </a:solidFill>
                <a:latin typeface="Candara" pitchFamily="34" charset="0"/>
              </a:rPr>
              <a:t>Semelhante ao Forward. No entanto, cada vez que um previsor é adicionado ao modelo, um teste de remoção é feito sobre o previsor menos útil. Assim, a equação de regressão é acessada constantemente para ver se algum previsor redundante pode ser removido.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1400">
              <a:solidFill>
                <a:srgbClr val="000090"/>
              </a:solidFill>
              <a:latin typeface="Candara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184150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Métodos de Regressão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ChangeArrowheads="1"/>
          </p:cNvSpPr>
          <p:nvPr/>
        </p:nvSpPr>
        <p:spPr bwMode="auto">
          <a:xfrm>
            <a:off x="444500" y="1362075"/>
            <a:ext cx="8347075" cy="554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 b="1">
                <a:solidFill>
                  <a:srgbClr val="000090"/>
                </a:solidFill>
                <a:latin typeface="Candara" pitchFamily="34" charset="0"/>
              </a:rPr>
              <a:t>3. MÉTODOS POR PASSOS (Stepwise)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>
                <a:solidFill>
                  <a:srgbClr val="000090"/>
                </a:solidFill>
                <a:latin typeface="Candara" pitchFamily="34" charset="0"/>
              </a:rPr>
              <a:t>Decisão sobre a ordem em que os previsores são acrescentados ao modelo é baseada em critérios matemáticos.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b="1">
              <a:solidFill>
                <a:srgbClr val="000090"/>
              </a:solidFill>
              <a:latin typeface="Candara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200" b="1">
                <a:solidFill>
                  <a:srgbClr val="000090"/>
                </a:solidFill>
                <a:latin typeface="Candara" pitchFamily="34" charset="0"/>
              </a:rPr>
              <a:t>** Método Backward (Para trás)</a:t>
            </a:r>
            <a:r>
              <a:rPr lang="pt-BR" sz="2200">
                <a:solidFill>
                  <a:srgbClr val="000090"/>
                </a:solidFill>
                <a:latin typeface="Candara" pitchFamily="34" charset="0"/>
              </a:rPr>
              <a:t> **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200">
                <a:solidFill>
                  <a:srgbClr val="000090"/>
                </a:solidFill>
                <a:latin typeface="Candara" pitchFamily="34" charset="0"/>
              </a:rPr>
              <a:t>Oposto do método Forward (para frente). Inicia considerando todos os previsores no modelo e vai retirando os previsores que não contribuem significativamente para o qual bem o modelo “explica” a variável de saída (Y).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200">
                <a:solidFill>
                  <a:srgbClr val="000090"/>
                </a:solidFill>
                <a:latin typeface="Candara" pitchFamily="34" charset="0"/>
              </a:rPr>
              <a:t>É preferível em relação ao método Forward, já que o Forward promove um maior risco de eliminar um previsor que de fato contribui para o modelo.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1400">
              <a:solidFill>
                <a:srgbClr val="000090"/>
              </a:solidFill>
              <a:latin typeface="Candara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184150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Métodos de Regressão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ChangeArrowheads="1"/>
          </p:cNvSpPr>
          <p:nvPr/>
        </p:nvSpPr>
        <p:spPr bwMode="auto">
          <a:xfrm>
            <a:off x="431800" y="2162175"/>
            <a:ext cx="8347075" cy="307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 b="1">
                <a:solidFill>
                  <a:srgbClr val="000090"/>
                </a:solidFill>
                <a:latin typeface="Candara" pitchFamily="34" charset="0"/>
              </a:rPr>
              <a:t>Seja seletivo na inclusão de variáveis no modelo!</a:t>
            </a: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 i="1">
                <a:solidFill>
                  <a:srgbClr val="000090"/>
                </a:solidFill>
                <a:latin typeface="Candara" pitchFamily="34" charset="0"/>
              </a:rPr>
              <a:t>Priorize justificativas teóricas, baseadas em estudos anteriores, literatura...</a:t>
            </a: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endParaRPr lang="pt-BR" sz="2800" b="1">
              <a:solidFill>
                <a:srgbClr val="000090"/>
              </a:solidFill>
              <a:latin typeface="Candara" pitchFamily="34" charset="0"/>
            </a:endParaRP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3200" b="1">
                <a:solidFill>
                  <a:srgbClr val="800000"/>
                </a:solidFill>
                <a:latin typeface="Candara" pitchFamily="34" charset="0"/>
              </a:rPr>
              <a:t>Como regra geral, quanto menos, melhor!!!</a:t>
            </a: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endParaRPr lang="pt-BR" sz="1400">
              <a:solidFill>
                <a:srgbClr val="000090"/>
              </a:solidFill>
              <a:latin typeface="Candara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184150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Métodos de Regressão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/>
          <p:cNvSpPr>
            <a:spLocks noGrp="1" noChangeArrowheads="1"/>
          </p:cNvSpPr>
          <p:nvPr>
            <p:ph idx="1"/>
          </p:nvPr>
        </p:nvSpPr>
        <p:spPr>
          <a:xfrm>
            <a:off x="284163" y="1557338"/>
            <a:ext cx="8396287" cy="427355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3200" b="1" smtClean="0">
                <a:solidFill>
                  <a:srgbClr val="FF0000"/>
                </a:solidFill>
                <a:latin typeface="Candara" pitchFamily="34" charset="0"/>
                <a:cs typeface="Calibri" pitchFamily="34" charset="0"/>
              </a:rPr>
              <a:t>Análise de regressão </a:t>
            </a:r>
            <a:r>
              <a:rPr lang="pt-BR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</a:rPr>
              <a:t>é uma ferramenta estatística que utiliza a </a:t>
            </a:r>
            <a:r>
              <a:rPr lang="pt-BR" b="1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</a:rPr>
              <a:t>relação</a:t>
            </a:r>
            <a:r>
              <a:rPr lang="pt-BR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</a:rPr>
              <a:t> entre duas ou mais variáveis tal que uma variável possa ser explicada (</a:t>
            </a:r>
            <a:r>
              <a:rPr lang="pt-BR" b="1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</a:rPr>
              <a:t>Y</a:t>
            </a:r>
            <a:r>
              <a:rPr lang="pt-BR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</a:rPr>
              <a:t> </a:t>
            </a:r>
            <a:r>
              <a:rPr lang="pt-BR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  <a:sym typeface="Wingdings" pitchFamily="2" charset="2"/>
              </a:rPr>
              <a:t> </a:t>
            </a:r>
            <a:r>
              <a:rPr lang="pt-BR" b="1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</a:rPr>
              <a:t>variável resposta/ dependente</a:t>
            </a:r>
            <a:r>
              <a:rPr lang="pt-BR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</a:rPr>
              <a:t>) pela outra ou outras (</a:t>
            </a:r>
            <a:r>
              <a:rPr lang="pt-BR" b="1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</a:rPr>
              <a:t>X </a:t>
            </a:r>
            <a:r>
              <a:rPr lang="pt-BR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  <a:sym typeface="Wingdings" pitchFamily="2" charset="2"/>
              </a:rPr>
              <a:t> </a:t>
            </a:r>
            <a:r>
              <a:rPr lang="pt-BR" b="1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</a:rPr>
              <a:t>variáveis indicadoras/ preditoras/ explicativas/ independentes</a:t>
            </a:r>
            <a:r>
              <a:rPr lang="pt-BR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</a:rPr>
              <a:t>).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mtClean="0">
              <a:solidFill>
                <a:srgbClr val="262673"/>
              </a:solidFill>
              <a:latin typeface="Candara" pitchFamily="34" charset="0"/>
              <a:cs typeface="Calibri" pitchFamily="34" charset="0"/>
            </a:endParaRPr>
          </a:p>
          <a:p>
            <a:pPr lvl="2" algn="just" eaLnBrk="1" hangingPunct="1">
              <a:buFont typeface="Wingdings" pitchFamily="2" charset="2"/>
              <a:buNone/>
            </a:pPr>
            <a:r>
              <a:rPr lang="en-US" sz="2400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</a:rPr>
              <a:t>		</a:t>
            </a:r>
            <a:endParaRPr lang="en-US" sz="1400" smtClean="0">
              <a:solidFill>
                <a:srgbClr val="262673"/>
              </a:solidFill>
              <a:latin typeface="Candara" pitchFamily="34" charset="0"/>
              <a:cs typeface="Calibri" pitchFamily="34" charset="0"/>
            </a:endParaRPr>
          </a:p>
          <a:p>
            <a:pPr lvl="2" algn="just" eaLnBrk="1" hangingPunct="1">
              <a:buFont typeface="Wingdings" pitchFamily="2" charset="2"/>
              <a:buNone/>
            </a:pPr>
            <a:r>
              <a:rPr lang="en-US" sz="1400" b="1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</a:rPr>
              <a:t>                                                      </a:t>
            </a:r>
            <a:r>
              <a:rPr lang="en-US" sz="4000" b="1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</a:rPr>
              <a:t>Y = aX + b</a:t>
            </a:r>
          </a:p>
          <a:p>
            <a:pPr lvl="2" algn="just" eaLnBrk="1" hangingPunct="1">
              <a:buFont typeface="Wingdings" pitchFamily="2" charset="2"/>
              <a:buNone/>
            </a:pPr>
            <a:endParaRPr lang="en-US" smtClean="0">
              <a:solidFill>
                <a:srgbClr val="262673"/>
              </a:solidFill>
              <a:latin typeface="Candara" pitchFamily="34" charset="0"/>
              <a:cs typeface="Calibri" pitchFamily="34" charset="0"/>
            </a:endParaRPr>
          </a:p>
          <a:p>
            <a:pPr lvl="2" algn="just" eaLnBrk="1" hangingPunct="1">
              <a:buFont typeface="Wingdings" pitchFamily="2" charset="2"/>
              <a:buNone/>
            </a:pPr>
            <a:r>
              <a:rPr lang="en-US" sz="3600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</a:rPr>
              <a:t>          </a:t>
            </a:r>
            <a:r>
              <a:rPr lang="en-US" sz="2800" smtClean="0">
                <a:solidFill>
                  <a:srgbClr val="262673"/>
                </a:solidFill>
                <a:latin typeface="Candara" pitchFamily="34" charset="0"/>
                <a:cs typeface="Calibri" pitchFamily="34" charset="0"/>
              </a:rPr>
              <a:t>         </a:t>
            </a:r>
            <a:endParaRPr lang="pt-BR" sz="3200" smtClean="0">
              <a:solidFill>
                <a:srgbClr val="262673"/>
              </a:solidFill>
              <a:latin typeface="Candara" pitchFamily="34" charset="0"/>
              <a:cs typeface="Calibri" pitchFamily="34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pt-BR" smtClean="0">
              <a:solidFill>
                <a:srgbClr val="262673"/>
              </a:solidFill>
              <a:latin typeface="Candara" pitchFamily="34" charset="0"/>
              <a:cs typeface="Calibri" pitchFamily="34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pt-BR" smtClean="0">
              <a:latin typeface="Arial" charset="0"/>
              <a:cs typeface="Calibri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mtClean="0">
              <a:latin typeface="Arial" charset="0"/>
              <a:cs typeface="Calibri" pitchFamily="34" charset="0"/>
            </a:endParaRPr>
          </a:p>
        </p:txBody>
      </p:sp>
      <p:sp>
        <p:nvSpPr>
          <p:cNvPr id="21506" name="Rectangle 3"/>
          <p:cNvSpPr txBox="1">
            <a:spLocks noChangeArrowheads="1"/>
          </p:cNvSpPr>
          <p:nvPr/>
        </p:nvSpPr>
        <p:spPr bwMode="auto">
          <a:xfrm>
            <a:off x="0" y="6478588"/>
            <a:ext cx="91440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pt-BR" sz="1700">
                <a:solidFill>
                  <a:srgbClr val="262673"/>
                </a:solidFill>
                <a:latin typeface="Candara" pitchFamily="34" charset="0"/>
              </a:rPr>
              <a:t>NETER J. et al. </a:t>
            </a:r>
            <a:r>
              <a:rPr lang="pt-BR" sz="1700" b="1">
                <a:solidFill>
                  <a:srgbClr val="262673"/>
                </a:solidFill>
                <a:latin typeface="Candara" pitchFamily="34" charset="0"/>
              </a:rPr>
              <a:t>Applied Linear Statistical Models</a:t>
            </a:r>
            <a:r>
              <a:rPr lang="pt-BR" sz="1700">
                <a:solidFill>
                  <a:srgbClr val="262673"/>
                </a:solidFill>
                <a:latin typeface="Candara" pitchFamily="34" charset="0"/>
              </a:rPr>
              <a:t>. Boston, MA: McGraw-Hill, 1996. 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61913"/>
            <a:ext cx="88788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5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ANÁLISE DE REGRESSÃO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54050" y="1146175"/>
            <a:ext cx="7729538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5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O </a:t>
            </a:r>
            <a:r>
              <a:rPr lang="en-US" sz="5400" b="1" dirty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q</a:t>
            </a:r>
            <a:r>
              <a:rPr lang="x-none" sz="5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uão acurado é meu modelo de regressão???</a:t>
            </a:r>
            <a:endParaRPr lang="x-none" sz="54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  <p:sp>
        <p:nvSpPr>
          <p:cNvPr id="59394" name="Rectangle 1"/>
          <p:cNvSpPr>
            <a:spLocks noChangeArrowheads="1"/>
          </p:cNvSpPr>
          <p:nvPr/>
        </p:nvSpPr>
        <p:spPr bwMode="auto">
          <a:xfrm>
            <a:off x="584200" y="3892550"/>
            <a:ext cx="8058150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Tx/>
              <a:buAutoNum type="arabicParenBoth"/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O modelo representa bem os meus dados, ou ele é influenciado por um número pequeno de casos (</a:t>
            </a: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valores atípicos e casos influentes</a:t>
            </a: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)? 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Tx/>
              <a:buAutoNum type="arabicParenBoth"/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O modelo pode ser </a:t>
            </a: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generalizado</a:t>
            </a: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 para outras amostras?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54050" y="1146175"/>
            <a:ext cx="7729538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5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O </a:t>
            </a:r>
            <a:r>
              <a:rPr lang="en-US" sz="5400" b="1" dirty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q</a:t>
            </a:r>
            <a:r>
              <a:rPr lang="x-none" sz="5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uão acurado é meu modelo de regressão???</a:t>
            </a:r>
            <a:endParaRPr lang="x-none" sz="54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  <p:sp>
        <p:nvSpPr>
          <p:cNvPr id="61442" name="Rectangle 1"/>
          <p:cNvSpPr>
            <a:spLocks noChangeArrowheads="1"/>
          </p:cNvSpPr>
          <p:nvPr/>
        </p:nvSpPr>
        <p:spPr bwMode="auto">
          <a:xfrm>
            <a:off x="584200" y="3892550"/>
            <a:ext cx="8058150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Tx/>
              <a:buAutoNum type="arabicParenBoth"/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O modelo representa bem os meus dados, ou ele é influenciado por um número pequeno de casos (</a:t>
            </a: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valores atípicos e casos influentes</a:t>
            </a: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)? 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Tx/>
              <a:buAutoNum type="arabicParenBoth"/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O modelo pode ser </a:t>
            </a: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generalizado</a:t>
            </a: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 para outras amostras?</a:t>
            </a:r>
          </a:p>
        </p:txBody>
      </p:sp>
      <p:sp>
        <p:nvSpPr>
          <p:cNvPr id="61443" name="Rectangle 2"/>
          <p:cNvSpPr>
            <a:spLocks noChangeArrowheads="1"/>
          </p:cNvSpPr>
          <p:nvPr/>
        </p:nvSpPr>
        <p:spPr bwMode="auto">
          <a:xfrm>
            <a:off x="468313" y="3822700"/>
            <a:ext cx="8124825" cy="1208088"/>
          </a:xfrm>
          <a:prstGeom prst="rect">
            <a:avLst/>
          </a:prstGeom>
          <a:noFill/>
          <a:ln w="57150" algn="ctr">
            <a:solidFill>
              <a:srgbClr val="8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95275" y="134938"/>
            <a:ext cx="8483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Diagnósticos: Valores Atípicos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  <p:sp>
        <p:nvSpPr>
          <p:cNvPr id="63490" name="Rectangle 1"/>
          <p:cNvSpPr>
            <a:spLocks noChangeArrowheads="1"/>
          </p:cNvSpPr>
          <p:nvPr/>
        </p:nvSpPr>
        <p:spPr bwMode="auto">
          <a:xfrm>
            <a:off x="301625" y="1327150"/>
            <a:ext cx="7861300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Um </a:t>
            </a: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valor atípico (outlier) </a:t>
            </a: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é um caso que difere substancialmente da maioria dos dados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255588" y="2355850"/>
            <a:ext cx="2962275" cy="428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Podem introduzir tendenciosidade no modelo, pois afetarão os valores dos coeficientes de regressão estimados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1400">
              <a:solidFill>
                <a:srgbClr val="000090"/>
              </a:solidFill>
              <a:latin typeface="Candara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É importante detectar os valores atípicos para ver se o modelo é tendencioso!</a:t>
            </a:r>
          </a:p>
        </p:txBody>
      </p:sp>
      <p:pic>
        <p:nvPicPr>
          <p:cNvPr id="63492" name="Picture 2" descr="Screen Shot 2014-07-22 at 6.35.32 PM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65500" y="2589213"/>
            <a:ext cx="5519738" cy="381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3493" name="Straight Connector 6"/>
          <p:cNvCxnSpPr>
            <a:cxnSpLocks noChangeShapeType="1"/>
          </p:cNvCxnSpPr>
          <p:nvPr/>
        </p:nvCxnSpPr>
        <p:spPr bwMode="auto">
          <a:xfrm flipV="1">
            <a:off x="4143375" y="3810000"/>
            <a:ext cx="3611563" cy="1158875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63494" name="Oval 7"/>
          <p:cNvSpPr>
            <a:spLocks noChangeArrowheads="1"/>
          </p:cNvSpPr>
          <p:nvPr/>
        </p:nvSpPr>
        <p:spPr bwMode="auto">
          <a:xfrm>
            <a:off x="7632700" y="5486400"/>
            <a:ext cx="122238" cy="123825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95275" y="134938"/>
            <a:ext cx="8483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Diagnósticos: Valores Atípicos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  <p:sp>
        <p:nvSpPr>
          <p:cNvPr id="65538" name="Rectangle 1"/>
          <p:cNvSpPr>
            <a:spLocks noChangeArrowheads="1"/>
          </p:cNvSpPr>
          <p:nvPr/>
        </p:nvSpPr>
        <p:spPr bwMode="auto">
          <a:xfrm>
            <a:off x="301625" y="1327150"/>
            <a:ext cx="7861300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RESÍDUOS</a:t>
            </a: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: Diferença entre valores previstos pelo modelo e os valores observados na amostra</a:t>
            </a: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255588" y="2355850"/>
            <a:ext cx="8189912" cy="94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Resíduos apresentam o erro que está presente no modelo.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Modelo com bom ajuste </a:t>
            </a:r>
            <a:r>
              <a:rPr lang="pt-BR" sz="2400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 </a:t>
            </a: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Resíduos pequenos </a:t>
            </a:r>
          </a:p>
        </p:txBody>
      </p:sp>
      <p:sp>
        <p:nvSpPr>
          <p:cNvPr id="65540" name="Rectangle 8"/>
          <p:cNvSpPr>
            <a:spLocks noChangeArrowheads="1"/>
          </p:cNvSpPr>
          <p:nvPr/>
        </p:nvSpPr>
        <p:spPr bwMode="auto">
          <a:xfrm>
            <a:off x="454025" y="3897313"/>
            <a:ext cx="7861300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Se qualquer caso destacar-se por ter um </a:t>
            </a:r>
            <a:r>
              <a:rPr lang="pt-BR" sz="2400" b="1">
                <a:solidFill>
                  <a:srgbClr val="800000"/>
                </a:solidFill>
                <a:latin typeface="Candara" pitchFamily="34" charset="0"/>
              </a:rPr>
              <a:t>grande resíduo</a:t>
            </a: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, ele poderá ser </a:t>
            </a:r>
            <a:r>
              <a:rPr lang="pt-BR" sz="2400" b="1">
                <a:solidFill>
                  <a:srgbClr val="800000"/>
                </a:solidFill>
                <a:latin typeface="Candara" pitchFamily="34" charset="0"/>
              </a:rPr>
              <a:t>ATÍPICO</a:t>
            </a: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endParaRPr lang="pt-BR" sz="2400" b="1">
              <a:solidFill>
                <a:srgbClr val="000090"/>
              </a:solidFill>
              <a:latin typeface="Candara" pitchFamily="34" charset="0"/>
            </a:endParaRP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MAS COMO ESTABELECER O QUE SERIA </a:t>
            </a: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UM “GRANDE” RESÍDUO???</a:t>
            </a:r>
            <a:endParaRPr lang="pt-BR" sz="2400">
              <a:solidFill>
                <a:srgbClr val="000090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95275" y="134938"/>
            <a:ext cx="8483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Diagnósticos: Valores Atípicos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  <p:sp>
        <p:nvSpPr>
          <p:cNvPr id="67586" name="Rectangle 1"/>
          <p:cNvSpPr>
            <a:spLocks noChangeArrowheads="1"/>
          </p:cNvSpPr>
          <p:nvPr/>
        </p:nvSpPr>
        <p:spPr bwMode="auto">
          <a:xfrm>
            <a:off x="301625" y="1217613"/>
            <a:ext cx="62214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Converter os resíduos (Y</a:t>
            </a:r>
            <a:r>
              <a:rPr lang="pt-BR" sz="2400" b="1" baseline="-25000">
                <a:solidFill>
                  <a:srgbClr val="000090"/>
                </a:solidFill>
                <a:latin typeface="Candara" pitchFamily="34" charset="0"/>
              </a:rPr>
              <a:t>observado</a:t>
            </a: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 – Y</a:t>
            </a:r>
            <a:r>
              <a:rPr lang="pt-BR" sz="2400" b="1" baseline="-25000">
                <a:solidFill>
                  <a:srgbClr val="000090"/>
                </a:solidFill>
                <a:latin typeface="Candara" pitchFamily="34" charset="0"/>
              </a:rPr>
              <a:t>estimado</a:t>
            </a: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) em escores-z. Ou seja, </a:t>
            </a:r>
            <a:r>
              <a:rPr lang="pt-BR" sz="2400" b="1">
                <a:solidFill>
                  <a:srgbClr val="800000"/>
                </a:solidFill>
                <a:latin typeface="Candara" pitchFamily="34" charset="0"/>
              </a:rPr>
              <a:t>padronizar os resíduos</a:t>
            </a: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. 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805613" y="1258888"/>
            <a:ext cx="2338387" cy="53736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>
            <a:spAutoFit/>
          </a:bodyPr>
          <a:lstStyle/>
          <a:p>
            <a:pPr algn="ctr" eaLnBrk="0" hangingPunct="0">
              <a:defRPr/>
            </a:pPr>
            <a:endParaRPr lang="en-US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grpSp>
        <p:nvGrpSpPr>
          <p:cNvPr id="67588" name="Group 6"/>
          <p:cNvGrpSpPr>
            <a:grpSpLocks/>
          </p:cNvGrpSpPr>
          <p:nvPr/>
        </p:nvGrpSpPr>
        <p:grpSpPr bwMode="auto">
          <a:xfrm>
            <a:off x="6775450" y="1289050"/>
            <a:ext cx="2322513" cy="1252538"/>
            <a:chOff x="6446389" y="4997603"/>
            <a:chExt cx="2518358" cy="1252614"/>
          </a:xfrm>
        </p:grpSpPr>
        <p:pic>
          <p:nvPicPr>
            <p:cNvPr id="67591" name="Picture 7" descr="Screen Shot 2014-05-17 at 6.23.38 PM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085298" y="5443727"/>
              <a:ext cx="1428489" cy="806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Rectangle 9"/>
            <p:cNvSpPr/>
            <p:nvPr/>
          </p:nvSpPr>
          <p:spPr>
            <a:xfrm>
              <a:off x="6446389" y="4997603"/>
              <a:ext cx="2518358" cy="40007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GB" sz="1800" b="1" dirty="0">
                  <a:solidFill>
                    <a:srgbClr val="000066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Candara"/>
                  <a:ea typeface="ＭＳ Ｐゴシック" charset="0"/>
                  <a:cs typeface="Candara"/>
                  <a:sym typeface="Wingdings"/>
                </a:rPr>
                <a:t> LEMBRETE: </a:t>
              </a:r>
              <a:r>
                <a:rPr lang="en-GB" b="1" dirty="0" err="1">
                  <a:effectLst>
                    <a:outerShdw blurRad="38100" dist="38100" dir="2700000" algn="tl">
                      <a:srgbClr val="DDDDDD"/>
                    </a:outerShdw>
                  </a:effectLst>
                  <a:latin typeface="Candara"/>
                  <a:ea typeface="ＭＳ Ｐゴシック" charset="0"/>
                  <a:cs typeface="Candara"/>
                  <a:sym typeface="Wingdings"/>
                </a:rPr>
                <a:t>Escore</a:t>
              </a:r>
              <a:r>
                <a:rPr lang="en-GB" b="1" dirty="0">
                  <a:effectLst>
                    <a:outerShdw blurRad="38100" dist="38100" dir="2700000" algn="tl">
                      <a:srgbClr val="DDDDDD"/>
                    </a:outerShdw>
                  </a:effectLst>
                  <a:latin typeface="Candara"/>
                  <a:ea typeface="ＭＳ Ｐゴシック" charset="0"/>
                  <a:cs typeface="Candara"/>
                  <a:sym typeface="Wingdings"/>
                </a:rPr>
                <a:t>-z </a:t>
              </a:r>
              <a:endParaRPr lang="en-US" b="1" dirty="0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307975" y="2490788"/>
            <a:ext cx="6399213" cy="47371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2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REGRAS GERAIS PARA </a:t>
            </a:r>
            <a:r>
              <a:rPr lang="pt-BR" sz="2200" b="1" u="sng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RESÍDUOS PADRONIZADOS</a:t>
            </a:r>
            <a:r>
              <a:rPr lang="pt-BR" sz="22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: 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50000"/>
              </a:spcBef>
              <a:buFontTx/>
              <a:buChar char="-"/>
              <a:defRPr/>
            </a:pPr>
            <a:r>
              <a:rPr lang="pt-BR" sz="22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Resíduos padronizados com valor maior do que 3,29 (3) são preocupantes porque, em uma amostra, dificilmente acontecem por acaso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50000"/>
              </a:spcBef>
              <a:buFontTx/>
              <a:buChar char="-"/>
              <a:defRPr/>
            </a:pPr>
            <a:r>
              <a:rPr lang="pt-BR" sz="22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Se mais do que 1% da nossa amostra padronizada apresenta erros maiores do que 2,58 (2,5), há evidências de que o nível de erro dentro do nosso modelo é inaceitável (modelo não se ajusta bem).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50000"/>
              </a:spcBef>
              <a:buFontTx/>
              <a:buChar char="-"/>
              <a:defRPr/>
            </a:pPr>
            <a:r>
              <a:rPr lang="pt-BR" sz="22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Se mais do que 5% da nossa amostra tem resíduos padronizados maiores do que 1,96 (2), também há evidências de que nosso modelo é uma representação ruim dos dados.  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50000"/>
              </a:spcBef>
              <a:buFontTx/>
              <a:buChar char="-"/>
              <a:defRPr/>
            </a:pPr>
            <a:endParaRPr lang="pt-BR" sz="2200" dirty="0">
              <a:solidFill>
                <a:srgbClr val="000090"/>
              </a:solidFill>
              <a:latin typeface="Candara"/>
              <a:ea typeface="ＭＳ Ｐゴシック" charset="0"/>
              <a:cs typeface="Candara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929438" y="2674938"/>
            <a:ext cx="2082800" cy="36925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GB" sz="1800" b="1" dirty="0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 </a:t>
            </a:r>
            <a:r>
              <a:rPr lang="en-GB" sz="1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Numa</a:t>
            </a:r>
            <a:r>
              <a:rPr lang="en-GB" sz="1800" b="1" dirty="0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 </a:t>
            </a:r>
            <a:r>
              <a:rPr lang="en-GB" sz="1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amostra</a:t>
            </a:r>
            <a:r>
              <a:rPr lang="en-GB" sz="1800" b="1" dirty="0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 </a:t>
            </a:r>
            <a:r>
              <a:rPr lang="en-GB" sz="1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normalmente</a:t>
            </a:r>
            <a:r>
              <a:rPr lang="en-GB" sz="1800" b="1" dirty="0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 </a:t>
            </a:r>
            <a:r>
              <a:rPr lang="en-GB" sz="1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distribuída</a:t>
            </a:r>
            <a:r>
              <a:rPr lang="en-GB" sz="1800" b="1" dirty="0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:</a:t>
            </a:r>
          </a:p>
          <a:p>
            <a:pPr eaLnBrk="0" hangingPunct="0">
              <a:defRPr/>
            </a:pPr>
            <a:endParaRPr lang="en-GB" sz="1800" b="1" dirty="0">
              <a:solidFill>
                <a:srgbClr val="0000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ndara"/>
              <a:ea typeface="ＭＳ Ｐゴシック" charset="0"/>
              <a:cs typeface="Candara"/>
              <a:sym typeface="Wingdings"/>
            </a:endParaRPr>
          </a:p>
          <a:p>
            <a:pPr eaLnBrk="0" hangingPunct="0">
              <a:defRPr/>
            </a:pPr>
            <a:r>
              <a:rPr lang="en-GB" sz="1800" b="1" dirty="0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95% dos </a:t>
            </a:r>
            <a:r>
              <a:rPr lang="en-GB" sz="1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escores</a:t>
            </a:r>
            <a:r>
              <a:rPr lang="en-GB" sz="1800" b="1" dirty="0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-z </a:t>
            </a:r>
            <a:r>
              <a:rPr lang="en-GB" sz="1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estão</a:t>
            </a:r>
            <a:r>
              <a:rPr lang="en-GB" sz="1800" b="1" dirty="0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 entre -1,96 e +1,96</a:t>
            </a:r>
          </a:p>
          <a:p>
            <a:pPr eaLnBrk="0" hangingPunct="0">
              <a:defRPr/>
            </a:pPr>
            <a:endParaRPr lang="en-GB" sz="1800" b="1" dirty="0">
              <a:solidFill>
                <a:srgbClr val="0000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ndara"/>
              <a:ea typeface="ＭＳ Ｐゴシック" charset="0"/>
              <a:cs typeface="Candara"/>
              <a:sym typeface="Wingdings"/>
            </a:endParaRPr>
          </a:p>
          <a:p>
            <a:pPr eaLnBrk="0" hangingPunct="0">
              <a:defRPr/>
            </a:pPr>
            <a:r>
              <a:rPr lang="en-GB" sz="1800" b="1" dirty="0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99% </a:t>
            </a:r>
            <a:r>
              <a:rPr lang="en-GB" sz="1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estão</a:t>
            </a:r>
            <a:r>
              <a:rPr lang="en-GB" sz="1800" b="1" dirty="0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 entre -2,58 e +2,58</a:t>
            </a:r>
          </a:p>
          <a:p>
            <a:pPr eaLnBrk="0" hangingPunct="0">
              <a:defRPr/>
            </a:pPr>
            <a:endParaRPr lang="en-GB" sz="1800" b="1" dirty="0">
              <a:solidFill>
                <a:srgbClr val="0000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ndara"/>
              <a:ea typeface="ＭＳ Ｐゴシック" charset="0"/>
              <a:cs typeface="Candara"/>
              <a:sym typeface="Wingdings"/>
            </a:endParaRPr>
          </a:p>
          <a:p>
            <a:pPr eaLnBrk="0" hangingPunct="0">
              <a:defRPr/>
            </a:pPr>
            <a:r>
              <a:rPr lang="en-GB" sz="1800" b="1" dirty="0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99,9% </a:t>
            </a:r>
            <a:r>
              <a:rPr lang="en-GB" sz="1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estão</a:t>
            </a:r>
            <a:r>
              <a:rPr lang="en-GB" sz="1800" b="1" dirty="0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 entre -3,29 e +3,29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95275" y="134938"/>
            <a:ext cx="8483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Diagnósticos: Casos Influentes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  <p:sp>
        <p:nvSpPr>
          <p:cNvPr id="69634" name="Rectangle 1"/>
          <p:cNvSpPr>
            <a:spLocks noChangeArrowheads="1"/>
          </p:cNvSpPr>
          <p:nvPr/>
        </p:nvSpPr>
        <p:spPr bwMode="auto">
          <a:xfrm>
            <a:off x="301625" y="1327150"/>
            <a:ext cx="8366125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Além de procurar valores atípicos olhando para os erros do modelo, também é possível buscar os casos que influenciam demasiadamente os parâmetros do modelo</a:t>
            </a:r>
          </a:p>
        </p:txBody>
      </p:sp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317500" y="3095625"/>
            <a:ext cx="8559800" cy="275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 b="1">
                <a:solidFill>
                  <a:srgbClr val="000090"/>
                </a:solidFill>
                <a:latin typeface="Candara" pitchFamily="34" charset="0"/>
              </a:rPr>
              <a:t>Se retirássemos determinados casos, teríamos coeficientes de regressão diferentes???</a:t>
            </a: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endParaRPr lang="pt-BR" sz="2800" b="1">
              <a:solidFill>
                <a:srgbClr val="000090"/>
              </a:solidFill>
              <a:latin typeface="Candara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600" b="1">
                <a:solidFill>
                  <a:srgbClr val="000090"/>
                </a:solidFill>
                <a:latin typeface="Candara" pitchFamily="34" charset="0"/>
              </a:rPr>
              <a:t>Objetivo da análise: </a:t>
            </a:r>
            <a:r>
              <a:rPr lang="pt-BR" sz="2600">
                <a:solidFill>
                  <a:srgbClr val="000090"/>
                </a:solidFill>
                <a:latin typeface="Candara" pitchFamily="34" charset="0"/>
              </a:rPr>
              <a:t>determinar se o modelo de regressão é estável para toda a amostra ou se ele pode estar sendo influenciado somente por poucos casos (atípicos).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95275" y="134938"/>
            <a:ext cx="8483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Diagnósticos: Casos Influentes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1625" y="1327150"/>
            <a:ext cx="8366125" cy="59832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Alguns métodos para determinação de casos influentes: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endParaRPr lang="pt-BR" sz="2400" dirty="0">
              <a:solidFill>
                <a:srgbClr val="000090"/>
              </a:solidFill>
              <a:latin typeface="Candara"/>
              <a:ea typeface="ＭＳ Ｐゴシック" charset="0"/>
              <a:cs typeface="Candara"/>
            </a:endParaRP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Tx/>
              <a:buAutoNum type="arabicPeriod"/>
              <a:defRPr/>
            </a:pPr>
            <a:r>
              <a:rPr lang="pt-BR" sz="24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VALOR PREVISTO AJUSTADO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Calcula-se um novo modelo sem o caso em questão e usa-se este novo modelo para “prever” o valor que este caso teria.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4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Se o caso não tem grande influência</a:t>
            </a: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: Pouca diferença entre valor previsto (</a:t>
            </a:r>
            <a:r>
              <a:rPr lang="pt-BR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pelo modelo que considera o caso</a:t>
            </a: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) e valor previsto ajustado (</a:t>
            </a:r>
            <a:r>
              <a:rPr lang="pt-BR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pelo modelo que NÃO considera o caso</a:t>
            </a: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) </a:t>
            </a: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Wingdings"/>
              </a:rPr>
              <a:t> Modelo Estável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endParaRPr lang="pt-BR" sz="2400" dirty="0">
              <a:solidFill>
                <a:srgbClr val="000090"/>
              </a:solidFill>
              <a:latin typeface="Candara"/>
              <a:ea typeface="ＭＳ Ｐゴシック" charset="0"/>
              <a:cs typeface="Candara"/>
              <a:sym typeface="Wingdings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Wingdings"/>
              </a:rPr>
              <a:t>DDFIT </a:t>
            </a: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Wingdings"/>
              </a:rPr>
              <a:t> Diferença entre valor previsto ajustado e valor previsto original</a:t>
            </a: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4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(</a:t>
            </a:r>
            <a:r>
              <a:rPr lang="pt-BR" sz="24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DFFit</a:t>
            </a:r>
            <a:r>
              <a:rPr lang="pt-BR" sz="24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 padronizado)</a:t>
            </a:r>
            <a:endParaRPr lang="pt-BR" sz="2400" dirty="0">
              <a:solidFill>
                <a:srgbClr val="000090"/>
              </a:solidFill>
              <a:latin typeface="Candara"/>
              <a:ea typeface="ＭＳ Ｐゴシック" charset="0"/>
              <a:cs typeface="Candara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endParaRPr lang="pt-BR" sz="2400" dirty="0">
              <a:solidFill>
                <a:srgbClr val="000090"/>
              </a:solidFill>
              <a:latin typeface="Candara"/>
              <a:ea typeface="ＭＳ Ｐゴシック" charset="0"/>
              <a:cs typeface="Candar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95275" y="134938"/>
            <a:ext cx="8483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Diagnósticos: Casos Influentes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  <p:sp>
        <p:nvSpPr>
          <p:cNvPr id="73730" name="Rectangle 1"/>
          <p:cNvSpPr>
            <a:spLocks noChangeArrowheads="1"/>
          </p:cNvSpPr>
          <p:nvPr/>
        </p:nvSpPr>
        <p:spPr bwMode="auto">
          <a:xfrm>
            <a:off x="301625" y="1327150"/>
            <a:ext cx="8366125" cy="565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Alguns métodos para determinação de casos influentes: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1400">
              <a:solidFill>
                <a:srgbClr val="000090"/>
              </a:solidFill>
              <a:latin typeface="Candara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1400">
              <a:solidFill>
                <a:srgbClr val="000090"/>
              </a:solidFill>
              <a:latin typeface="Candara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2. DFBETA (DFBETA PADRONIZADO)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Diferença entre 1 parâmetro estimado utilizando todos os casos e estimado quando um caso é excluído. É calculado para cada caso e para cada um dos parâmetros do modelo.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Valores do DFBETA padronizado acima de 1 indicam casos que substancialmente influenciam os parâmetros do modelo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2400">
              <a:solidFill>
                <a:srgbClr val="000090"/>
              </a:solidFill>
              <a:latin typeface="Candara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2400">
              <a:solidFill>
                <a:srgbClr val="000090"/>
              </a:solidFill>
              <a:latin typeface="Candara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2400">
              <a:solidFill>
                <a:srgbClr val="000090"/>
              </a:solidFill>
              <a:latin typeface="Candara" pitchFamily="34" charset="0"/>
              <a:sym typeface="Wingdings" pitchFamily="2" charset="2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2400">
              <a:solidFill>
                <a:srgbClr val="000090"/>
              </a:solidFill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95275" y="134938"/>
            <a:ext cx="8483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Diagnósticos: Casos Influentes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  <p:sp>
        <p:nvSpPr>
          <p:cNvPr id="75778" name="Rectangle 1"/>
          <p:cNvSpPr>
            <a:spLocks noChangeArrowheads="1"/>
          </p:cNvSpPr>
          <p:nvPr/>
        </p:nvSpPr>
        <p:spPr bwMode="auto">
          <a:xfrm>
            <a:off x="301625" y="1327150"/>
            <a:ext cx="8366125" cy="471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Alguns métodos para determinação de casos influentes: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2400">
              <a:solidFill>
                <a:srgbClr val="000090"/>
              </a:solidFill>
              <a:latin typeface="Candara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3. DISTÂNCIA DE COOK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Medida da influência global de um caso sobre o modelo.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2400">
              <a:solidFill>
                <a:srgbClr val="000090"/>
              </a:solidFill>
              <a:latin typeface="Candara" pitchFamily="34" charset="0"/>
              <a:sym typeface="Wingdings" pitchFamily="2" charset="2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 b="1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4. INFLUÊNCIA (LEVERAGE) </a:t>
            </a:r>
            <a:r>
              <a:rPr lang="pt-BR" sz="2400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– Valores Chapéu (Hat Values)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Mede o quanto um valor observado influencia o valor previsto na saída.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Os valores de “influência” variam entre 0 (caso sem influência) e 1 (caso com total influência sobre a previsão)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33375" y="-74613"/>
            <a:ext cx="848201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Diferença entre Resíduos e Estatísticas de Influência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  <p:pic>
        <p:nvPicPr>
          <p:cNvPr id="77826" name="Picture 2" descr="Screen Shot 2014-07-29 at 2.42.59 PM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5" y="1685925"/>
            <a:ext cx="3452813" cy="330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3724275" y="2008188"/>
            <a:ext cx="5419725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pt-BR">
                <a:solidFill>
                  <a:srgbClr val="000090"/>
                </a:solidFill>
                <a:latin typeface="Candara" pitchFamily="34" charset="0"/>
              </a:rPr>
              <a:t>O Caso 8, que é um valor atípico muito influente, apresenta um resíduo bem pequeno (está próximo da linha que foi ajustada aos dados). </a:t>
            </a:r>
          </a:p>
          <a:p>
            <a:pPr eaLnBrk="0" hangingPunct="0"/>
            <a:endParaRPr lang="pt-BR">
              <a:solidFill>
                <a:srgbClr val="000090"/>
              </a:solidFill>
              <a:latin typeface="Candara" pitchFamily="34" charset="0"/>
            </a:endParaRPr>
          </a:p>
          <a:p>
            <a:pPr eaLnBrk="0" hangingPunct="0"/>
            <a:r>
              <a:rPr lang="pt-BR">
                <a:solidFill>
                  <a:srgbClr val="000090"/>
                </a:solidFill>
                <a:latin typeface="Candara" pitchFamily="34" charset="0"/>
              </a:rPr>
              <a:t>Por isso é importante analisar tanto os resíduos quanto as estatísticas de influência. </a:t>
            </a:r>
          </a:p>
        </p:txBody>
      </p:sp>
      <p:pic>
        <p:nvPicPr>
          <p:cNvPr id="77828" name="Picture 5" descr="Screen Shot 2014-07-29 at 2.54.17 PM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51238" y="4378325"/>
            <a:ext cx="5592762" cy="247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611188" y="1916113"/>
            <a:ext cx="8178800" cy="14303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32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Um modelo de regressão contendo </a:t>
            </a:r>
            <a:r>
              <a:rPr lang="pt-BR" sz="3200" u="sng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somente uma</a:t>
            </a:r>
            <a:r>
              <a:rPr lang="pt-BR" sz="32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 </a:t>
            </a:r>
            <a:r>
              <a:rPr lang="pt-BR" sz="3200" i="1" dirty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</a:rPr>
              <a:t>variável </a:t>
            </a:r>
            <a:r>
              <a:rPr lang="pt-BR" sz="3200" i="1" dirty="0" err="1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</a:rPr>
              <a:t>preditora</a:t>
            </a:r>
            <a:r>
              <a:rPr lang="pt-BR" sz="3200" i="1" dirty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</a:rPr>
              <a:t> (</a:t>
            </a:r>
            <a:r>
              <a:rPr lang="pt-BR" sz="3200" i="1" dirty="0" err="1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</a:rPr>
              <a:t>X</a:t>
            </a:r>
            <a:r>
              <a:rPr lang="pt-BR" sz="3200" i="1" dirty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</a:rPr>
              <a:t>)</a:t>
            </a:r>
            <a:r>
              <a:rPr lang="pt-BR" sz="32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 é denominado </a:t>
            </a:r>
            <a:r>
              <a:rPr lang="pt-BR" sz="3200" b="1" dirty="0">
                <a:solidFill>
                  <a:srgbClr val="800000"/>
                </a:solidFill>
                <a:latin typeface="Candara"/>
                <a:ea typeface="ＭＳ Ｐゴシック" charset="0"/>
                <a:cs typeface="Candara"/>
              </a:rPr>
              <a:t>modelo de regressão simples</a:t>
            </a:r>
            <a:r>
              <a:rPr lang="pt-BR" sz="32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. </a:t>
            </a: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579438" y="4437063"/>
            <a:ext cx="8283575" cy="14303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32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Um modelo com </a:t>
            </a:r>
            <a:r>
              <a:rPr lang="pt-BR" sz="3200" u="sng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mais de uma</a:t>
            </a:r>
            <a:r>
              <a:rPr lang="pt-BR" sz="32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 </a:t>
            </a:r>
            <a:r>
              <a:rPr lang="pt-BR" sz="3200" i="1" dirty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</a:rPr>
              <a:t>variável </a:t>
            </a:r>
            <a:r>
              <a:rPr lang="pt-BR" sz="3200" i="1" dirty="0" err="1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</a:rPr>
              <a:t>preditora</a:t>
            </a:r>
            <a:r>
              <a:rPr lang="pt-BR" sz="3200" i="1" dirty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</a:rPr>
              <a:t> (</a:t>
            </a:r>
            <a:r>
              <a:rPr lang="pt-BR" sz="3200" i="1" dirty="0" err="1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</a:rPr>
              <a:t>X</a:t>
            </a:r>
            <a:r>
              <a:rPr lang="pt-BR" sz="3200" i="1" dirty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</a:rPr>
              <a:t>)</a:t>
            </a:r>
            <a:r>
              <a:rPr lang="pt-BR" sz="32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 é denominado </a:t>
            </a:r>
            <a:r>
              <a:rPr lang="pt-BR" sz="3200" b="1" dirty="0">
                <a:solidFill>
                  <a:srgbClr val="800000"/>
                </a:solidFill>
                <a:latin typeface="Candara"/>
                <a:ea typeface="ＭＳ Ｐゴシック" charset="0"/>
                <a:cs typeface="Candara"/>
              </a:rPr>
              <a:t>modelo de regressão múltiplo</a:t>
            </a:r>
            <a:r>
              <a:rPr lang="pt-BR" sz="32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184150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Modelos de Regressão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54050" y="1146175"/>
            <a:ext cx="7729538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5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O </a:t>
            </a:r>
            <a:r>
              <a:rPr lang="en-US" sz="5400" b="1" dirty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q</a:t>
            </a:r>
            <a:r>
              <a:rPr lang="x-none" sz="5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uão acurado é meu modelo de regressão???</a:t>
            </a:r>
            <a:endParaRPr lang="x-none" sz="54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  <p:sp>
        <p:nvSpPr>
          <p:cNvPr id="79874" name="Rectangle 1"/>
          <p:cNvSpPr>
            <a:spLocks noChangeArrowheads="1"/>
          </p:cNvSpPr>
          <p:nvPr/>
        </p:nvSpPr>
        <p:spPr bwMode="auto">
          <a:xfrm>
            <a:off x="584200" y="3892550"/>
            <a:ext cx="8058150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Tx/>
              <a:buAutoNum type="arabicParenBoth"/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O modelo representa bem os meus dados, ou ele é influenciado por um número pequeno de casos (</a:t>
            </a: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valores atípicos e casos influentes</a:t>
            </a: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)? 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Tx/>
              <a:buAutoNum type="arabicParenBoth"/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O modelo pode ser </a:t>
            </a: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generalizado</a:t>
            </a: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 para outras amostras?</a:t>
            </a:r>
          </a:p>
        </p:txBody>
      </p:sp>
      <p:sp>
        <p:nvSpPr>
          <p:cNvPr id="79875" name="Rectangle 2"/>
          <p:cNvSpPr>
            <a:spLocks noChangeArrowheads="1"/>
          </p:cNvSpPr>
          <p:nvPr/>
        </p:nvSpPr>
        <p:spPr bwMode="auto">
          <a:xfrm>
            <a:off x="468313" y="5041900"/>
            <a:ext cx="8113712" cy="530225"/>
          </a:xfrm>
          <a:prstGeom prst="rect">
            <a:avLst/>
          </a:prstGeom>
          <a:noFill/>
          <a:ln w="57150" algn="ctr">
            <a:solidFill>
              <a:srgbClr val="8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209550" y="2084388"/>
            <a:ext cx="8815388" cy="16383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0" hangingPunct="0">
              <a:defRPr/>
            </a:pPr>
            <a:endParaRPr lang="en-US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284163" y="1065213"/>
            <a:ext cx="8740775" cy="5570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Quando realizamos uma análise de regressão, estimamos os parâmetros de uma equação a partir dos dados de nossa amostra. </a:t>
            </a: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endParaRPr lang="pt-BR" sz="1600" dirty="0">
              <a:solidFill>
                <a:srgbClr val="000090"/>
              </a:solidFill>
              <a:latin typeface="Candara"/>
              <a:ea typeface="ＭＳ Ｐゴシック" charset="0"/>
              <a:cs typeface="Candara"/>
            </a:endParaRP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Mas será que podemos generalizar nosso modelo, ou seja, tirar conclusões (fazer inferências) para além da nossa amostra? </a:t>
            </a: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endParaRPr lang="pt-BR" sz="1800" dirty="0">
              <a:solidFill>
                <a:srgbClr val="000090"/>
              </a:solidFill>
              <a:latin typeface="Candara"/>
              <a:ea typeface="ＭＳ Ｐゴシック" charset="0"/>
              <a:cs typeface="Candara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50000"/>
              </a:spcBef>
              <a:buFont typeface="Wingdings" charset="2"/>
              <a:buChar char="§"/>
              <a:defRPr/>
            </a:pP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Para generalizar um modelo de regressão, devemos estar seguros de que certas </a:t>
            </a:r>
            <a:r>
              <a:rPr lang="pt-BR" sz="2400" b="1" u="sng" dirty="0">
                <a:solidFill>
                  <a:srgbClr val="800000"/>
                </a:solidFill>
                <a:latin typeface="Candara"/>
                <a:ea typeface="ＭＳ Ｐゴシック" charset="0"/>
                <a:cs typeface="Candara"/>
              </a:rPr>
              <a:t>suposições foram satisfeitas</a:t>
            </a: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, e para testar se o modelo de fato é generalizável, podemos fazer uma </a:t>
            </a:r>
            <a:r>
              <a:rPr lang="pt-BR" sz="2400" b="1" u="sng" dirty="0">
                <a:solidFill>
                  <a:srgbClr val="800000"/>
                </a:solidFill>
                <a:latin typeface="Candara"/>
                <a:ea typeface="ＭＳ Ｐゴシック" charset="0"/>
                <a:cs typeface="Candara"/>
              </a:rPr>
              <a:t>validação cruzada</a:t>
            </a: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. 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50000"/>
              </a:spcBef>
              <a:buFont typeface="Wingdings" charset="2"/>
              <a:buChar char="§"/>
              <a:defRPr/>
            </a:pP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Se acharmos que nosso modelo não é </a:t>
            </a:r>
            <a:r>
              <a:rPr lang="pt-BR" sz="24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generalizável</a:t>
            </a: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, devemos restringir qualquer conclusão baseada no modelo à amostra utilizada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98425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Generalização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284163" y="1065213"/>
            <a:ext cx="8740775" cy="5429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endParaRPr lang="pt-BR" sz="2400" dirty="0">
              <a:solidFill>
                <a:srgbClr val="000090"/>
              </a:solidFill>
              <a:latin typeface="Candara"/>
              <a:ea typeface="ＭＳ Ｐゴシック" charset="0"/>
              <a:cs typeface="Candara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Para tirar conclusões sobre uma população com base em um modelo de regressão realizado sobre uma amostra, algumas suposições devem ser verdadeiras.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endParaRPr lang="pt-BR" sz="2400" dirty="0">
              <a:solidFill>
                <a:srgbClr val="000090"/>
              </a:solidFill>
              <a:latin typeface="Candara"/>
              <a:ea typeface="ＭＳ Ｐゴシック" charset="0"/>
              <a:cs typeface="Candara"/>
            </a:endParaRP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+mj-lt"/>
              <a:buAutoNum type="arabicPeriod"/>
              <a:defRPr/>
            </a:pPr>
            <a:r>
              <a:rPr lang="pt-BR" sz="2800" b="1" dirty="0">
                <a:solidFill>
                  <a:srgbClr val="800000"/>
                </a:solidFill>
                <a:latin typeface="Candara"/>
                <a:ea typeface="ＭＳ Ｐゴシック" charset="0"/>
                <a:cs typeface="Candara"/>
              </a:rPr>
              <a:t>Tipos de Variáveis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Variáveis explicativas (</a:t>
            </a:r>
            <a:r>
              <a:rPr lang="pt-BR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X</a:t>
            </a: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) devem ser quantitativas ou categóricas; enquanto variáveis de resposta (</a:t>
            </a:r>
            <a:r>
              <a:rPr lang="pt-BR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Y</a:t>
            </a: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) deve ser quantitativa, contínua e não limitada. 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Não limitada significa que não deve haver restrições na variabilidade da saída. Se a saída é uma medida que varia de 1 a 10 e os dados coletados variam entre 3 e 7, então esses dados são restritos. </a:t>
            </a:r>
            <a:endParaRPr lang="pt-BR" sz="2400" b="1" dirty="0">
              <a:solidFill>
                <a:srgbClr val="800000"/>
              </a:solidFill>
              <a:latin typeface="Candara"/>
              <a:ea typeface="ＭＳ Ｐゴシック" charset="0"/>
              <a:cs typeface="Candara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98425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Suposições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284163" y="1065213"/>
            <a:ext cx="8740775" cy="5318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2400" b="1">
              <a:solidFill>
                <a:srgbClr val="000090"/>
              </a:solidFill>
              <a:latin typeface="Candara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 b="1">
                <a:solidFill>
                  <a:srgbClr val="800000"/>
                </a:solidFill>
                <a:latin typeface="Candara" pitchFamily="34" charset="0"/>
              </a:rPr>
              <a:t>2. Distribuição Normal</a:t>
            </a:r>
          </a:p>
          <a:p>
            <a:pPr>
              <a:lnSpc>
                <a:spcPct val="80000"/>
              </a:lnSpc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Para um valor fixo da variável aleatória X, Y é uma </a:t>
            </a: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variável aleatória </a:t>
            </a: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com distribuição Normal (com média e variâncias finitas);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                                      </a:t>
            </a:r>
          </a:p>
          <a:p>
            <a:pPr algn="ctr">
              <a:lnSpc>
                <a:spcPct val="80000"/>
              </a:lnSpc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Yi ~ N(E(y/x); </a:t>
            </a:r>
            <a:r>
              <a:rPr lang="el-GR" sz="2400">
                <a:solidFill>
                  <a:srgbClr val="000090"/>
                </a:solidFill>
                <a:latin typeface="Candara" pitchFamily="34" charset="0"/>
              </a:rPr>
              <a:t>σ</a:t>
            </a:r>
            <a:r>
              <a:rPr lang="pt-BR" sz="2400" baseline="30000">
                <a:solidFill>
                  <a:srgbClr val="000090"/>
                </a:solidFill>
                <a:latin typeface="Candara" pitchFamily="34" charset="0"/>
              </a:rPr>
              <a:t>2</a:t>
            </a: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)</a:t>
            </a:r>
          </a:p>
          <a:p>
            <a:pPr>
              <a:lnSpc>
                <a:spcPct val="80000"/>
              </a:lnSpc>
            </a:pPr>
            <a:endParaRPr lang="pt-BR" sz="2400">
              <a:solidFill>
                <a:srgbClr val="000090"/>
              </a:solidFill>
              <a:latin typeface="Candara" pitchFamily="34" charset="0"/>
            </a:endParaRPr>
          </a:p>
          <a:p>
            <a:pPr lvl="1">
              <a:lnSpc>
                <a:spcPct val="80000"/>
              </a:lnSpc>
            </a:pPr>
            <a:endParaRPr lang="pt-BR" sz="2400" b="1" i="1">
              <a:solidFill>
                <a:srgbClr val="800000"/>
              </a:solidFill>
              <a:latin typeface="Candara" pitchFamily="34" charset="0"/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endParaRPr lang="pt-BR" sz="2400">
              <a:solidFill>
                <a:srgbClr val="000090"/>
              </a:solidFill>
              <a:latin typeface="Candara" pitchFamily="34" charset="0"/>
            </a:endParaRPr>
          </a:p>
          <a:p>
            <a:pPr>
              <a:lnSpc>
                <a:spcPct val="80000"/>
              </a:lnSpc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OBS: Os previsores (X) não precisam ser normalmente distribuídos</a:t>
            </a:r>
            <a:endParaRPr lang="pt-BR" sz="2400" b="1" i="1">
              <a:solidFill>
                <a:srgbClr val="0000FF"/>
              </a:solidFill>
              <a:latin typeface="Candara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2400" b="1">
              <a:solidFill>
                <a:srgbClr val="800000"/>
              </a:solidFill>
              <a:latin typeface="Candar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2400" b="1" i="1">
              <a:solidFill>
                <a:srgbClr val="800000"/>
              </a:solidFill>
              <a:latin typeface="Candara" pitchFamily="34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à"/>
            </a:pPr>
            <a:r>
              <a:rPr lang="pt-BR" sz="2400" b="1" i="1">
                <a:solidFill>
                  <a:srgbClr val="800000"/>
                </a:solidFill>
                <a:latin typeface="Candara" pitchFamily="34" charset="0"/>
                <a:sym typeface="Wingdings" pitchFamily="2" charset="2"/>
              </a:rPr>
              <a:t>Resíduos do modelo deverão ser normalmente distribuídos, com média zero (variável aleatória)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pt-BR" sz="2400" b="1">
              <a:solidFill>
                <a:srgbClr val="800000"/>
              </a:solidFill>
              <a:latin typeface="Candara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98425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Suposições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246063" y="1731963"/>
            <a:ext cx="8742362" cy="3403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 b="1">
                <a:solidFill>
                  <a:srgbClr val="800000"/>
                </a:solidFill>
                <a:latin typeface="Candara" pitchFamily="34" charset="0"/>
              </a:rPr>
              <a:t>3. Linearidade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2400">
              <a:solidFill>
                <a:srgbClr val="000090"/>
              </a:solidFill>
              <a:latin typeface="Candar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Todos os valores médios de Y (E(y/x)=</a:t>
            </a:r>
            <a:r>
              <a:rPr lang="el-GR" sz="2400">
                <a:solidFill>
                  <a:srgbClr val="000090"/>
                </a:solidFill>
                <a:latin typeface="Candara" pitchFamily="34" charset="0"/>
              </a:rPr>
              <a:t>μ</a:t>
            </a:r>
            <a:r>
              <a:rPr lang="pt-BR" sz="2400" baseline="-25000">
                <a:solidFill>
                  <a:srgbClr val="000090"/>
                </a:solidFill>
                <a:latin typeface="Candara" pitchFamily="34" charset="0"/>
              </a:rPr>
              <a:t>Y/x</a:t>
            </a: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) permanecem sobre uma reta, para um particular valor de X.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2400">
              <a:solidFill>
                <a:srgbClr val="000090"/>
              </a:solidFill>
              <a:latin typeface="Candar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2400">
              <a:solidFill>
                <a:srgbClr val="000090"/>
              </a:solidFill>
              <a:latin typeface="Candara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E(y/x)=</a:t>
            </a:r>
            <a:r>
              <a:rPr lang="el-GR" sz="2400">
                <a:solidFill>
                  <a:srgbClr val="000090"/>
                </a:solidFill>
                <a:latin typeface="Candara" pitchFamily="34" charset="0"/>
              </a:rPr>
              <a:t>μ</a:t>
            </a:r>
            <a:r>
              <a:rPr lang="pt-BR" sz="2400" baseline="-25000">
                <a:solidFill>
                  <a:srgbClr val="000090"/>
                </a:solidFill>
                <a:latin typeface="Candara" pitchFamily="34" charset="0"/>
              </a:rPr>
              <a:t>y/x </a:t>
            </a:r>
            <a:r>
              <a:rPr lang="en-US" sz="2400">
                <a:solidFill>
                  <a:srgbClr val="000090"/>
                </a:solidFill>
                <a:latin typeface="Candara" pitchFamily="34" charset="0"/>
              </a:rPr>
              <a:t>= </a:t>
            </a:r>
            <a:r>
              <a:rPr lang="en-US" sz="24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</a:t>
            </a:r>
            <a:r>
              <a:rPr lang="en-US" sz="2400" baseline="-250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0</a:t>
            </a:r>
            <a:r>
              <a:rPr lang="en-US" sz="24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 + </a:t>
            </a:r>
            <a:r>
              <a:rPr lang="en-US" sz="2400" baseline="-250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1</a:t>
            </a:r>
            <a:r>
              <a:rPr lang="en-US" sz="24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x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2400">
              <a:solidFill>
                <a:srgbClr val="000090"/>
              </a:solidFill>
              <a:latin typeface="Candara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Em outras palavras, assumimos que o relacionamento que estamos modelando é do tipo linear </a:t>
            </a:r>
            <a:endParaRPr lang="pt-BR" sz="2400" b="1">
              <a:solidFill>
                <a:srgbClr val="800000"/>
              </a:solidFill>
              <a:latin typeface="Candara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98425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Suposições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173038" y="1520825"/>
            <a:ext cx="8740775" cy="52451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800" b="1" dirty="0">
                <a:solidFill>
                  <a:srgbClr val="800000"/>
                </a:solidFill>
                <a:latin typeface="Candara"/>
                <a:ea typeface="ＭＳ Ｐゴシック" charset="0"/>
                <a:cs typeface="Candara"/>
              </a:rPr>
              <a:t>4. Independência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Os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valores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de Y</a:t>
            </a:r>
            <a:r>
              <a:rPr lang="en-US" sz="2400" baseline="-250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i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e Y</a:t>
            </a:r>
            <a:r>
              <a:rPr lang="en-US" sz="2400" baseline="-250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j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são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estatisticamente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independentes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(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falta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de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autocorrelação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).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endParaRPr lang="en-US" sz="2400" dirty="0">
              <a:solidFill>
                <a:srgbClr val="000090"/>
              </a:solidFill>
              <a:latin typeface="Candara"/>
              <a:ea typeface="ＭＳ Ｐゴシック" charset="0"/>
              <a:cs typeface="Candara"/>
              <a:sym typeface="Symbol" charset="0"/>
            </a:endParaRPr>
          </a:p>
          <a:p>
            <a:pPr marL="457200" indent="-457200">
              <a:lnSpc>
                <a:spcPct val="80000"/>
              </a:lnSpc>
              <a:buFont typeface="Wingdings" charset="0"/>
              <a:buNone/>
              <a:defRPr/>
            </a:pPr>
            <a:endParaRPr lang="pt-BR" sz="2400" b="1" i="1" dirty="0">
              <a:solidFill>
                <a:srgbClr val="800000"/>
              </a:solidFill>
              <a:latin typeface="Candara"/>
              <a:ea typeface="ＭＳ Ｐゴシック" charset="0"/>
              <a:cs typeface="Candara"/>
            </a:endParaRPr>
          </a:p>
          <a:p>
            <a:pPr marL="457200" indent="-457200">
              <a:lnSpc>
                <a:spcPct val="80000"/>
              </a:lnSpc>
              <a:buFont typeface="Wingdings" charset="0"/>
              <a:buChar char="à"/>
              <a:defRPr/>
            </a:pPr>
            <a:r>
              <a:rPr lang="pt-BR" sz="2400" b="1" i="1" dirty="0">
                <a:solidFill>
                  <a:srgbClr val="800000"/>
                </a:solidFill>
                <a:latin typeface="Candara"/>
                <a:ea typeface="ＭＳ Ｐゴシック" charset="0"/>
                <a:cs typeface="Candara"/>
                <a:sym typeface="Wingdings"/>
              </a:rPr>
              <a:t>Resíduos do modelo deverão ser independentes (falta de </a:t>
            </a:r>
            <a:r>
              <a:rPr lang="pt-BR" sz="2400" b="1" i="1" dirty="0" err="1">
                <a:solidFill>
                  <a:srgbClr val="800000"/>
                </a:solidFill>
                <a:latin typeface="Candara"/>
                <a:ea typeface="ＭＳ Ｐゴシック" charset="0"/>
                <a:cs typeface="Candara"/>
                <a:sym typeface="Wingdings"/>
              </a:rPr>
              <a:t>autocorrelação</a:t>
            </a:r>
            <a:r>
              <a:rPr lang="pt-BR" sz="2400" b="1" i="1" dirty="0">
                <a:solidFill>
                  <a:srgbClr val="800000"/>
                </a:solidFill>
                <a:latin typeface="Candara"/>
                <a:ea typeface="ＭＳ Ｐゴシック" charset="0"/>
                <a:cs typeface="Candara"/>
                <a:sym typeface="Wingdings"/>
              </a:rPr>
              <a:t>). </a:t>
            </a:r>
          </a:p>
          <a:p>
            <a:pPr>
              <a:lnSpc>
                <a:spcPct val="80000"/>
              </a:lnSpc>
              <a:defRPr/>
            </a:pPr>
            <a:endParaRPr lang="pt-BR" sz="2400" b="1" i="1" dirty="0">
              <a:solidFill>
                <a:srgbClr val="800000"/>
              </a:solidFill>
              <a:latin typeface="Candara"/>
              <a:ea typeface="ＭＳ Ｐゴシック" charset="0"/>
              <a:cs typeface="Candara"/>
              <a:sym typeface="Wingdings"/>
            </a:endParaRPr>
          </a:p>
          <a:p>
            <a:pPr>
              <a:defRPr/>
            </a:pP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Teste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de Durbin-Watson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pode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ser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aplicado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sobre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os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resíduos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da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regressão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,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para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testar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a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correlação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serial entre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erros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. A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estatística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teste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pode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variar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entre 0 e 4, com 2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indicando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que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os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erros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não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são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correlacionados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. Se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maior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que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2,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indicação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de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correlação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negativa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entre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resíduos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adjacentes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. Se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menor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que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2,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indicação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de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correlação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i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positiva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.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98425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Suposições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246063" y="1731963"/>
            <a:ext cx="8742362" cy="32988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800" b="1" dirty="0">
                <a:solidFill>
                  <a:srgbClr val="800000"/>
                </a:solidFill>
                <a:latin typeface="Candara"/>
                <a:ea typeface="ＭＳ Ｐゴシック" charset="0"/>
                <a:cs typeface="Candara"/>
              </a:rPr>
              <a:t>5. </a:t>
            </a:r>
            <a:r>
              <a:rPr lang="pt-BR" sz="2800" b="1" dirty="0" err="1">
                <a:solidFill>
                  <a:srgbClr val="800000"/>
                </a:solidFill>
                <a:latin typeface="Candara"/>
                <a:ea typeface="ＭＳ Ｐゴシック" charset="0"/>
                <a:cs typeface="Candara"/>
              </a:rPr>
              <a:t>Homocedasticidade</a:t>
            </a:r>
            <a:endParaRPr lang="pt-BR" sz="2800" b="1" dirty="0">
              <a:solidFill>
                <a:srgbClr val="800000"/>
              </a:solidFill>
              <a:latin typeface="Candara"/>
              <a:ea typeface="ＭＳ Ｐゴシック" charset="0"/>
              <a:cs typeface="Candara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A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variância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de Y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é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igual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,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qualquer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que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seja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X.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endParaRPr lang="en-US" sz="2400" dirty="0">
              <a:solidFill>
                <a:srgbClr val="000090"/>
              </a:solidFill>
              <a:latin typeface="Candara"/>
              <a:ea typeface="ＭＳ Ｐゴシック" charset="0"/>
              <a:cs typeface="Candara"/>
              <a:sym typeface="Symbol" charset="0"/>
            </a:endParaRPr>
          </a:p>
          <a:p>
            <a:pPr marL="457200" indent="-457200">
              <a:lnSpc>
                <a:spcPct val="80000"/>
              </a:lnSpc>
              <a:buFont typeface="Wingdings" charset="0"/>
              <a:buNone/>
              <a:defRPr/>
            </a:pPr>
            <a:endParaRPr lang="pt-BR" sz="2400" b="1" i="1" dirty="0">
              <a:solidFill>
                <a:srgbClr val="800000"/>
              </a:solidFill>
              <a:latin typeface="Candara"/>
              <a:ea typeface="ＭＳ Ｐゴシック" charset="0"/>
              <a:cs typeface="Candara"/>
            </a:endParaRPr>
          </a:p>
          <a:p>
            <a:pPr marL="457200" indent="-457200">
              <a:lnSpc>
                <a:spcPct val="80000"/>
              </a:lnSpc>
              <a:buFont typeface="Wingdings" charset="0"/>
              <a:buChar char="à"/>
              <a:defRPr/>
            </a:pPr>
            <a:r>
              <a:rPr lang="pt-BR" sz="2400" b="1" i="1" dirty="0">
                <a:solidFill>
                  <a:srgbClr val="800000"/>
                </a:solidFill>
                <a:latin typeface="Candara"/>
                <a:ea typeface="ＭＳ Ｐゴシック" charset="0"/>
                <a:cs typeface="Candara"/>
                <a:sym typeface="Wingdings"/>
              </a:rPr>
              <a:t>A cada nível de </a:t>
            </a:r>
            <a:r>
              <a:rPr lang="pt-BR" sz="2400" b="1" i="1" dirty="0" err="1">
                <a:solidFill>
                  <a:srgbClr val="800000"/>
                </a:solidFill>
                <a:latin typeface="Candara"/>
                <a:ea typeface="ＭＳ Ｐゴシック" charset="0"/>
                <a:cs typeface="Candara"/>
                <a:sym typeface="Wingdings"/>
              </a:rPr>
              <a:t>X</a:t>
            </a:r>
            <a:r>
              <a:rPr lang="pt-BR" sz="2400" b="1" i="1" dirty="0">
                <a:solidFill>
                  <a:srgbClr val="800000"/>
                </a:solidFill>
                <a:latin typeface="Candara"/>
                <a:ea typeface="ＭＳ Ｐゴシック" charset="0"/>
                <a:cs typeface="Candara"/>
                <a:sym typeface="Wingdings"/>
              </a:rPr>
              <a:t>, a variância do termo residual deve ser constante. </a:t>
            </a:r>
          </a:p>
          <a:p>
            <a:pPr marL="457200" indent="-457200">
              <a:lnSpc>
                <a:spcPct val="80000"/>
              </a:lnSpc>
              <a:buFont typeface="Wingdings" charset="0"/>
              <a:buChar char="à"/>
              <a:defRPr/>
            </a:pPr>
            <a:endParaRPr lang="pt-BR" sz="2400" b="1" i="1" dirty="0">
              <a:solidFill>
                <a:srgbClr val="800000"/>
              </a:solidFill>
              <a:latin typeface="Candara"/>
              <a:ea typeface="ＭＳ Ｐゴシック" charset="0"/>
              <a:cs typeface="Candara"/>
              <a:sym typeface="Wingdings"/>
            </a:endParaRPr>
          </a:p>
          <a:p>
            <a:pPr>
              <a:lnSpc>
                <a:spcPct val="80000"/>
              </a:lnSpc>
              <a:defRPr/>
            </a:pP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Quando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as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variâncias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são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desiguais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,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diz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-se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que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existe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heterocedasticidade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. </a:t>
            </a:r>
            <a:endParaRPr lang="pt-BR" sz="2400" b="1" i="1" dirty="0">
              <a:solidFill>
                <a:srgbClr val="800000"/>
              </a:solidFill>
              <a:latin typeface="Candara"/>
              <a:ea typeface="ＭＳ Ｐゴシック" charset="0"/>
              <a:cs typeface="Candara"/>
              <a:sym typeface="Wingdings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98425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Suposições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58" name="Object 134"/>
          <p:cNvGraphicFramePr>
            <a:graphicFrameLocks noChangeAspect="1"/>
          </p:cNvGraphicFramePr>
          <p:nvPr/>
        </p:nvGraphicFramePr>
        <p:xfrm>
          <a:off x="506413" y="303213"/>
          <a:ext cx="8001000" cy="4219575"/>
        </p:xfrm>
        <a:graphic>
          <a:graphicData uri="http://schemas.openxmlformats.org/presentationml/2006/ole">
            <p:oleObj spid="_x0000_s1158" name="Imagem de bitmap" r:id="rId4" imgW="4983912" imgH="2629128" progId="PBrush">
              <p:embed/>
            </p:oleObj>
          </a:graphicData>
        </a:graphic>
      </p:graphicFrame>
      <p:sp>
        <p:nvSpPr>
          <p:cNvPr id="252931" name="Text Box 3"/>
          <p:cNvSpPr txBox="1">
            <a:spLocks noChangeArrowheads="1"/>
          </p:cNvSpPr>
          <p:nvPr/>
        </p:nvSpPr>
        <p:spPr bwMode="auto">
          <a:xfrm>
            <a:off x="379413" y="4675188"/>
            <a:ext cx="8262937" cy="1570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just">
              <a:spcBef>
                <a:spcPct val="50000"/>
              </a:spcBef>
              <a:defRPr/>
            </a:pPr>
            <a:r>
              <a:rPr lang="pt-BR" sz="24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A figura mostra a distribuição de </a:t>
            </a:r>
            <a:r>
              <a:rPr lang="pt-BR" sz="2400" i="1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Y</a:t>
            </a:r>
            <a:r>
              <a:rPr lang="pt-BR" sz="24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 para vários valores de </a:t>
            </a:r>
            <a:r>
              <a:rPr lang="pt-BR" sz="2400" i="1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X</a:t>
            </a:r>
            <a:r>
              <a:rPr lang="pt-BR" sz="24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. Mostra onde cai a observação </a:t>
            </a:r>
            <a:r>
              <a:rPr lang="pt-BR" sz="2400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Y</a:t>
            </a:r>
            <a:r>
              <a:rPr lang="pt-BR" sz="2400" i="1" baseline="-250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1</a:t>
            </a:r>
            <a:r>
              <a:rPr lang="pt-BR" sz="24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. Mostra que o erro é a diferença entre </a:t>
            </a:r>
            <a:r>
              <a:rPr lang="pt-BR" sz="2400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Y</a:t>
            </a:r>
            <a:r>
              <a:rPr lang="pt-BR" sz="2400" i="1" baseline="-250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1</a:t>
            </a:r>
            <a:r>
              <a:rPr lang="pt-BR" sz="2400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 </a:t>
            </a:r>
            <a:r>
              <a:rPr lang="pt-BR" sz="24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e </a:t>
            </a:r>
            <a:r>
              <a:rPr lang="pt-BR" sz="2400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E(Y</a:t>
            </a:r>
            <a:r>
              <a:rPr lang="pt-BR" sz="2400" i="1" baseline="-250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1</a:t>
            </a:r>
            <a:r>
              <a:rPr lang="pt-BR" sz="2400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)</a:t>
            </a:r>
            <a:r>
              <a:rPr lang="pt-BR" sz="24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. Observe que as distribuições de probabilidade apresentam a mesma variabilidade. </a:t>
            </a:r>
          </a:p>
        </p:txBody>
      </p:sp>
      <p:sp>
        <p:nvSpPr>
          <p:cNvPr id="252934" name="Text Box 6"/>
          <p:cNvSpPr txBox="1">
            <a:spLocks noChangeArrowheads="1"/>
          </p:cNvSpPr>
          <p:nvPr/>
        </p:nvSpPr>
        <p:spPr bwMode="auto">
          <a:xfrm>
            <a:off x="1223963" y="6583363"/>
            <a:ext cx="7920037" cy="274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2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Fonte</a:t>
            </a:r>
            <a:r>
              <a:rPr lang="en-US" sz="12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: Slide de Paulo José </a:t>
            </a:r>
            <a:r>
              <a:rPr lang="en-US" sz="12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Ogliari</a:t>
            </a:r>
            <a:r>
              <a:rPr lang="en-US" sz="12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, </a:t>
            </a:r>
            <a:r>
              <a:rPr lang="en-US" sz="12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Informática</a:t>
            </a:r>
            <a:r>
              <a:rPr lang="en-US" sz="12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, UFSC. </a:t>
            </a:r>
            <a:r>
              <a:rPr lang="en-US" sz="12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Em</a:t>
            </a:r>
            <a:r>
              <a:rPr lang="en-US" sz="12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 http://</a:t>
            </a:r>
            <a:r>
              <a:rPr lang="en-US" sz="12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www.inf.ufsc.br</a:t>
            </a:r>
            <a:r>
              <a:rPr lang="en-US" sz="12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/~</a:t>
            </a:r>
            <a:r>
              <a:rPr lang="en-US" sz="12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ogliari</a:t>
            </a:r>
            <a:r>
              <a:rPr lang="en-US" sz="12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/</a:t>
            </a:r>
            <a:r>
              <a:rPr lang="en-US" sz="12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cursoderegressao.html</a:t>
            </a:r>
            <a:endParaRPr lang="en-US" sz="1200" dirty="0" smtClean="0">
              <a:solidFill>
                <a:srgbClr val="000090"/>
              </a:solidFill>
              <a:effectLst>
                <a:outerShdw blurRad="38100" dist="38100" dir="2700000" algn="tl">
                  <a:srgbClr val="DDDDDD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Text Box 2"/>
          <p:cNvSpPr txBox="1">
            <a:spLocks noChangeArrowheads="1"/>
          </p:cNvSpPr>
          <p:nvPr/>
        </p:nvSpPr>
        <p:spPr bwMode="auto">
          <a:xfrm>
            <a:off x="398463" y="265113"/>
            <a:ext cx="8455025" cy="1570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just">
              <a:spcBef>
                <a:spcPct val="50000"/>
              </a:spcBef>
              <a:defRPr/>
            </a:pPr>
            <a:r>
              <a:rPr lang="pt-BR" sz="2400" b="1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Resumo da situação</a:t>
            </a:r>
            <a:r>
              <a:rPr lang="pt-BR" sz="24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: para qualquer valor </a:t>
            </a:r>
            <a:r>
              <a:rPr lang="pt-BR" sz="2400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X</a:t>
            </a:r>
            <a:r>
              <a:rPr lang="pt-BR" sz="2400" i="1" baseline="-250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i</a:t>
            </a:r>
            <a:r>
              <a:rPr lang="pt-BR" sz="2400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,</a:t>
            </a:r>
            <a:r>
              <a:rPr lang="pt-BR" sz="24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 a média de </a:t>
            </a:r>
            <a:r>
              <a:rPr lang="pt-BR" sz="2400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Y</a:t>
            </a:r>
            <a:r>
              <a:rPr lang="pt-BR" sz="2400" i="1" baseline="-250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i</a:t>
            </a:r>
            <a:r>
              <a:rPr lang="pt-BR" sz="24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 é </a:t>
            </a:r>
            <a:r>
              <a:rPr lang="pt-BR" sz="2400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</a:t>
            </a:r>
            <a:r>
              <a:rPr lang="pt-BR" sz="2400" i="1" baseline="-250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i</a:t>
            </a:r>
            <a:r>
              <a:rPr lang="pt-BR" sz="24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 = </a:t>
            </a:r>
            <a:r>
              <a:rPr lang="pt-BR" sz="2400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</a:t>
            </a:r>
            <a:r>
              <a:rPr lang="pt-BR" sz="2400" i="1" baseline="-250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0</a:t>
            </a:r>
            <a:r>
              <a:rPr lang="pt-BR" sz="24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 + </a:t>
            </a:r>
            <a:r>
              <a:rPr lang="pt-BR" sz="2400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</a:t>
            </a:r>
            <a:r>
              <a:rPr lang="pt-BR" sz="2400" i="1" baseline="-250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1</a:t>
            </a:r>
            <a:r>
              <a:rPr lang="pt-BR" sz="2400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X</a:t>
            </a:r>
            <a:r>
              <a:rPr lang="pt-BR" sz="2400" i="1" baseline="-250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i </a:t>
            </a:r>
            <a:r>
              <a:rPr lang="pt-BR" sz="24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+ ... +</a:t>
            </a:r>
            <a:r>
              <a:rPr lang="pt-BR" sz="2400" i="1" baseline="-250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 </a:t>
            </a:r>
            <a:r>
              <a:rPr lang="pt-BR" sz="2400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</a:t>
            </a:r>
            <a:r>
              <a:rPr lang="pt-BR" sz="2400" i="1" baseline="-250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n</a:t>
            </a:r>
            <a:r>
              <a:rPr lang="pt-BR" sz="2400" i="1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X</a:t>
            </a:r>
            <a:r>
              <a:rPr lang="pt-BR" sz="2400" i="1" baseline="-250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n</a:t>
            </a:r>
            <a:r>
              <a:rPr lang="pt-BR" sz="24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. As médias estão sobre a linha reta para todos os valores de </a:t>
            </a:r>
            <a:r>
              <a:rPr lang="pt-BR" sz="2400" i="1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X</a:t>
            </a:r>
            <a:r>
              <a:rPr lang="pt-BR" sz="24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. Devido aos erros aleatórios, os valores de </a:t>
            </a:r>
            <a:r>
              <a:rPr lang="pt-BR" sz="2400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Y</a:t>
            </a:r>
            <a:r>
              <a:rPr lang="pt-BR" sz="2400" i="1" baseline="-250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i</a:t>
            </a:r>
            <a:r>
              <a:rPr lang="pt-BR" sz="2400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 </a:t>
            </a:r>
            <a:r>
              <a:rPr lang="pt-BR" sz="24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se distribuem ao redor da reta</a:t>
            </a:r>
            <a:r>
              <a:rPr lang="pt-BR" sz="2400" i="1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  <a:sym typeface="Symbol" charset="0"/>
              </a:rPr>
              <a:t>.</a:t>
            </a:r>
            <a:r>
              <a:rPr lang="pt-BR" sz="24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cs typeface="Candara"/>
              </a:rPr>
              <a:t> </a:t>
            </a:r>
          </a:p>
        </p:txBody>
      </p:sp>
      <p:pic>
        <p:nvPicPr>
          <p:cNvPr id="97282" name="Picture 3" descr="INPUREZ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8538" y="1825625"/>
            <a:ext cx="7410450" cy="472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3956" name="Text Box 4"/>
          <p:cNvSpPr txBox="1">
            <a:spLocks noChangeArrowheads="1"/>
          </p:cNvSpPr>
          <p:nvPr/>
        </p:nvSpPr>
        <p:spPr bwMode="auto">
          <a:xfrm>
            <a:off x="1347788" y="6583363"/>
            <a:ext cx="7920037" cy="274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2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Fonte</a:t>
            </a:r>
            <a:r>
              <a:rPr lang="en-US" sz="12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: Slide de Paulo José </a:t>
            </a:r>
            <a:r>
              <a:rPr lang="en-US" sz="12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Ogliari</a:t>
            </a:r>
            <a:r>
              <a:rPr lang="en-US" sz="12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, </a:t>
            </a:r>
            <a:r>
              <a:rPr lang="en-US" sz="12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Informática</a:t>
            </a:r>
            <a:r>
              <a:rPr lang="en-US" sz="12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, UFSC. </a:t>
            </a:r>
            <a:r>
              <a:rPr lang="en-US" sz="12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Em</a:t>
            </a:r>
            <a:r>
              <a:rPr lang="en-US" sz="12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 http://</a:t>
            </a:r>
            <a:r>
              <a:rPr lang="en-US" sz="12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www.inf.ufsc.br</a:t>
            </a:r>
            <a:r>
              <a:rPr lang="en-US" sz="12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/~</a:t>
            </a:r>
            <a:r>
              <a:rPr lang="en-US" sz="12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ogliari</a:t>
            </a:r>
            <a:r>
              <a:rPr lang="en-US" sz="12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/</a:t>
            </a:r>
            <a:r>
              <a:rPr lang="en-US" sz="1200" dirty="0" err="1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cursoderegressao.html</a:t>
            </a:r>
            <a:endParaRPr lang="en-US" sz="1200" dirty="0" smtClean="0">
              <a:solidFill>
                <a:srgbClr val="000090"/>
              </a:solidFill>
              <a:effectLst>
                <a:outerShdw blurRad="38100" dist="38100" dir="2700000" algn="tl">
                  <a:srgbClr val="DDDDDD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ChangeArrowheads="1"/>
          </p:cNvSpPr>
          <p:nvPr/>
        </p:nvSpPr>
        <p:spPr bwMode="auto">
          <a:xfrm>
            <a:off x="284163" y="1065213"/>
            <a:ext cx="8740775" cy="567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t-BR" sz="2800" b="1">
                <a:solidFill>
                  <a:srgbClr val="800000"/>
                </a:solidFill>
                <a:latin typeface="Candara" pitchFamily="34" charset="0"/>
              </a:rPr>
              <a:t>6. Multicolinearidade</a:t>
            </a: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pt-BR" sz="2400" b="1">
                <a:solidFill>
                  <a:srgbClr val="000090"/>
                </a:solidFill>
                <a:latin typeface="Candara" pitchFamily="34" charset="0"/>
              </a:rPr>
              <a:t>As variáveis previsoras (X) incluídas no modelo não devem apresentar correlação muito alta entre si. </a:t>
            </a: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pt-BR" i="1">
                <a:solidFill>
                  <a:srgbClr val="000090"/>
                </a:solidFill>
                <a:latin typeface="Candara" pitchFamily="34" charset="0"/>
              </a:rPr>
              <a:t>Exemplo (extremo) : Se existir uma colinearidade (c0rrelação) perfeita entre X1 e X2, torna-se impossível obter uma estimativa única dos coeficientes de regressão. Existirá um número infinito de coeficientes que funcionarão igualmente bem! </a:t>
            </a: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endParaRPr lang="pt-BR" sz="1800">
              <a:solidFill>
                <a:srgbClr val="000090"/>
              </a:solidFill>
              <a:latin typeface="Candara" pitchFamily="34" charset="0"/>
            </a:endParaRP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pt-BR" sz="2400">
                <a:solidFill>
                  <a:srgbClr val="000090"/>
                </a:solidFill>
                <a:latin typeface="Candara" pitchFamily="34" charset="0"/>
              </a:rPr>
              <a:t>A medida que a colinearidade aumenta, também aumenta o erro padrão dos coeficientes b, o que afeta a significância estatística destes coeficientes. Ou seja, aumentam a probabilidade de que um bom previsor (X) seja declarado não significativo e excluído do modelo</a:t>
            </a:r>
            <a:endParaRPr lang="pt-BR" sz="2400" b="1">
              <a:solidFill>
                <a:srgbClr val="000090"/>
              </a:solidFill>
              <a:latin typeface="Candara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98425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Suposições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2597150"/>
            <a:ext cx="8229600" cy="3514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pt-BR" sz="2200" u="sng" dirty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+mn-ea"/>
              </a:rPr>
              <a:t>onde: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      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</a:rPr>
              <a:t>Y</a:t>
            </a:r>
            <a:r>
              <a:rPr lang="pt-BR" sz="2200" i="1" baseline="-25000" dirty="0">
                <a:solidFill>
                  <a:srgbClr val="000090"/>
                </a:solidFill>
                <a:latin typeface="Arial" charset="0"/>
                <a:ea typeface="+mn-ea"/>
              </a:rPr>
              <a:t>i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 é o valor da variável resposta na </a:t>
            </a:r>
            <a:r>
              <a:rPr lang="pt-BR" sz="2200" i="1" dirty="0" err="1">
                <a:solidFill>
                  <a:srgbClr val="000090"/>
                </a:solidFill>
                <a:latin typeface="Arial" charset="0"/>
                <a:ea typeface="+mn-ea"/>
              </a:rPr>
              <a:t>i</a:t>
            </a:r>
            <a:r>
              <a:rPr lang="pt-BR" sz="2200" dirty="0" err="1">
                <a:solidFill>
                  <a:srgbClr val="000090"/>
                </a:solidFill>
                <a:latin typeface="Arial" charset="0"/>
                <a:ea typeface="+mn-ea"/>
              </a:rPr>
              <a:t>-ésima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 observação;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      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  <a:sym typeface="Symbol" charset="0"/>
              </a:rPr>
              <a:t></a:t>
            </a:r>
            <a:r>
              <a:rPr lang="pt-BR" sz="2200" i="1" baseline="-25000" dirty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0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  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e  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  <a:sym typeface="Symbol" charset="0"/>
              </a:rPr>
              <a:t></a:t>
            </a:r>
            <a:r>
              <a:rPr lang="pt-BR" sz="2200" i="1" baseline="-25000" dirty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1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  são parâmetros;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      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</a:rPr>
              <a:t>X</a:t>
            </a:r>
            <a:r>
              <a:rPr lang="pt-BR" sz="2200" i="1" baseline="-25000" dirty="0">
                <a:solidFill>
                  <a:srgbClr val="000090"/>
                </a:solidFill>
                <a:latin typeface="Arial" charset="0"/>
                <a:ea typeface="+mn-ea"/>
              </a:rPr>
              <a:t>i 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é uma constante conhecida; é o valor da variável 	</a:t>
            </a:r>
            <a:r>
              <a:rPr lang="pt-BR" sz="2200" dirty="0" err="1">
                <a:solidFill>
                  <a:srgbClr val="000090"/>
                </a:solidFill>
                <a:latin typeface="Arial" charset="0"/>
                <a:ea typeface="+mn-ea"/>
              </a:rPr>
              <a:t>preditora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 na </a:t>
            </a:r>
            <a:r>
              <a:rPr lang="pt-BR" sz="2200" i="1" dirty="0" err="1">
                <a:solidFill>
                  <a:srgbClr val="000090"/>
                </a:solidFill>
                <a:latin typeface="Arial" charset="0"/>
                <a:ea typeface="+mn-ea"/>
              </a:rPr>
              <a:t>i</a:t>
            </a:r>
            <a:r>
              <a:rPr lang="pt-BR" sz="2200" dirty="0" err="1">
                <a:solidFill>
                  <a:srgbClr val="000090"/>
                </a:solidFill>
                <a:latin typeface="Arial" charset="0"/>
                <a:ea typeface="+mn-ea"/>
              </a:rPr>
              <a:t>-ésima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 observação;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</a:rPr>
              <a:t>      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  <a:sym typeface="Symbol" charset="0"/>
              </a:rPr>
              <a:t></a:t>
            </a:r>
            <a:r>
              <a:rPr lang="pt-BR" sz="2200" i="1" baseline="-25000" dirty="0" err="1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i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 é um termo de erro aleatório com </a:t>
            </a:r>
            <a:r>
              <a:rPr lang="pt-BR" sz="2200" dirty="0" smtClean="0">
                <a:solidFill>
                  <a:srgbClr val="000090"/>
                </a:solidFill>
                <a:latin typeface="Arial" charset="0"/>
                <a:ea typeface="+mn-ea"/>
              </a:rPr>
              <a:t>média zero 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e variância 	constante 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  <a:sym typeface="Symbol" charset="0"/>
              </a:rPr>
              <a:t></a:t>
            </a:r>
            <a:r>
              <a:rPr lang="pt-BR" sz="2200" i="1" baseline="30000" dirty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2 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(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</a:rPr>
              <a:t>E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(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  <a:sym typeface="Symbol" charset="0"/>
              </a:rPr>
              <a:t></a:t>
            </a:r>
            <a:r>
              <a:rPr lang="pt-BR" sz="2200" i="1" baseline="-25000" dirty="0" err="1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i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)=</a:t>
            </a:r>
            <a:r>
              <a:rPr lang="pt-BR" sz="2200" dirty="0" smtClean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0</a:t>
            </a:r>
            <a:r>
              <a:rPr lang="pt-BR" sz="2200" dirty="0" smtClean="0">
                <a:solidFill>
                  <a:srgbClr val="000090"/>
                </a:solidFill>
                <a:latin typeface="Arial" charset="0"/>
                <a:ea typeface="+mn-ea"/>
              </a:rPr>
              <a:t> 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e 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  <a:sym typeface="Symbol" charset="0"/>
              </a:rPr>
              <a:t></a:t>
            </a:r>
            <a:r>
              <a:rPr lang="pt-BR" sz="2200" i="1" baseline="30000" dirty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2 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(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  <a:sym typeface="Symbol" charset="0"/>
              </a:rPr>
              <a:t></a:t>
            </a:r>
            <a:r>
              <a:rPr lang="pt-BR" sz="2200" i="1" baseline="-25000" dirty="0" err="1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i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)= 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  <a:sym typeface="Symbol" charset="0"/>
              </a:rPr>
              <a:t></a:t>
            </a:r>
            <a:r>
              <a:rPr lang="pt-BR" sz="2200" i="1" baseline="30000" dirty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2 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)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 </a:t>
            </a:r>
            <a:endParaRPr lang="pt-BR" sz="2200" baseline="30000" dirty="0">
              <a:solidFill>
                <a:srgbClr val="000090"/>
              </a:solidFill>
              <a:latin typeface="Arial" charset="0"/>
              <a:ea typeface="+mn-ea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	 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  <a:sym typeface="Symbol" charset="0"/>
              </a:rPr>
              <a:t></a:t>
            </a:r>
            <a:r>
              <a:rPr lang="pt-BR" sz="2200" i="1" baseline="-25000" dirty="0" err="1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i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 e 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  <a:sym typeface="Symbol" charset="0"/>
              </a:rPr>
              <a:t></a:t>
            </a:r>
            <a:r>
              <a:rPr lang="pt-BR" sz="2200" i="1" baseline="-25000" dirty="0" err="1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j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 são não correlacionados (independentes) para </a:t>
            </a:r>
            <a:r>
              <a:rPr lang="pt-BR" sz="2200" i="1" dirty="0" err="1">
                <a:solidFill>
                  <a:srgbClr val="000090"/>
                </a:solidFill>
                <a:latin typeface="Arial" charset="0"/>
                <a:ea typeface="+mn-ea"/>
              </a:rPr>
              <a:t>i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</a:rPr>
              <a:t> </a:t>
            </a:r>
            <a:r>
              <a:rPr lang="pt-BR" sz="2200" i="1" dirty="0" smtClean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 </a:t>
            </a:r>
            <a:r>
              <a:rPr lang="pt-BR" sz="2200" i="1" dirty="0" err="1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j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  <a:sym typeface="Symbol" charset="0"/>
              </a:rPr>
              <a:t>		(</a:t>
            </a:r>
            <a:r>
              <a:rPr lang="pt-BR" sz="2200" i="1" baseline="30000" dirty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2 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(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  <a:sym typeface="Symbol" charset="0"/>
              </a:rPr>
              <a:t></a:t>
            </a:r>
            <a:r>
              <a:rPr lang="pt-BR" sz="2200" i="1" baseline="-25000" dirty="0" err="1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i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,</a:t>
            </a:r>
            <a:r>
              <a:rPr lang="pt-BR" sz="2200" i="1" dirty="0">
                <a:solidFill>
                  <a:srgbClr val="000090"/>
                </a:solidFill>
                <a:latin typeface="Arial" charset="0"/>
                <a:ea typeface="+mn-ea"/>
                <a:sym typeface="Symbol" charset="0"/>
              </a:rPr>
              <a:t></a:t>
            </a:r>
            <a:r>
              <a:rPr lang="pt-BR" sz="2200" i="1" baseline="-25000" dirty="0" err="1">
                <a:solidFill>
                  <a:srgbClr val="000090"/>
                </a:solidFill>
                <a:latin typeface="Arial" charset="0"/>
                <a:ea typeface="+mn-ea"/>
                <a:sym typeface="Symbol" charset="0"/>
              </a:rPr>
              <a:t>j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)= 0</a:t>
            </a:r>
            <a:r>
              <a:rPr lang="pt-BR" sz="2200" i="1" baseline="30000" dirty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 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  <a:sym typeface="Mathematica1" charset="0"/>
              </a:rPr>
              <a:t>)</a:t>
            </a:r>
            <a:r>
              <a:rPr lang="pt-BR" sz="2200" dirty="0">
                <a:solidFill>
                  <a:srgbClr val="000090"/>
                </a:solidFill>
                <a:latin typeface="Arial" charset="0"/>
                <a:ea typeface="+mn-ea"/>
              </a:rPr>
              <a:t> </a:t>
            </a:r>
            <a:endParaRPr lang="pt-BR" sz="2200" baseline="30000" dirty="0">
              <a:solidFill>
                <a:srgbClr val="000090"/>
              </a:solidFill>
              <a:latin typeface="Arial" charset="0"/>
              <a:ea typeface="+mn-ea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pt-BR" sz="2200" i="1" dirty="0">
              <a:solidFill>
                <a:srgbClr val="000090"/>
              </a:solidFill>
              <a:latin typeface="Arial" charset="0"/>
              <a:ea typeface="+mn-ea"/>
              <a:sym typeface="Mathematica1" charset="0"/>
            </a:endParaRPr>
          </a:p>
        </p:txBody>
      </p:sp>
      <p:graphicFrame>
        <p:nvGraphicFramePr>
          <p:cNvPr id="19697" name="Object 241"/>
          <p:cNvGraphicFramePr>
            <a:graphicFrameLocks/>
          </p:cNvGraphicFramePr>
          <p:nvPr/>
        </p:nvGraphicFramePr>
        <p:xfrm>
          <a:off x="2895600" y="1504950"/>
          <a:ext cx="3778250" cy="747713"/>
        </p:xfrm>
        <a:graphic>
          <a:graphicData uri="http://schemas.openxmlformats.org/presentationml/2006/ole">
            <p:oleObj spid="_x0000_s19697" name="Equation" r:id="rId4" imgW="1307160" imgH="200880" progId="Equation.3">
              <p:embed/>
            </p:oleObj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184150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Regressão Linear Simples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843588" y="6275388"/>
            <a:ext cx="3127375" cy="4714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>
            <a:spAutoFit/>
          </a:bodyPr>
          <a:lstStyle/>
          <a:p>
            <a:pPr algn="r" eaLnBrk="0" hangingPunct="0">
              <a:defRPr/>
            </a:pPr>
            <a:endParaRPr lang="en-US" sz="1200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56288" y="6284913"/>
            <a:ext cx="3116262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en-GB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Saída</a:t>
            </a:r>
            <a:r>
              <a:rPr lang="en-GB" b="1" baseline="-25000" dirty="0" err="1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i</a:t>
            </a:r>
            <a:r>
              <a:rPr lang="en-GB" b="1" dirty="0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 = (</a:t>
            </a:r>
            <a:r>
              <a:rPr lang="en-GB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Modelo</a:t>
            </a:r>
            <a:r>
              <a:rPr lang="en-GB" b="1" baseline="-25000" dirty="0" err="1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i</a:t>
            </a:r>
            <a:r>
              <a:rPr lang="en-GB" b="1" dirty="0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) + </a:t>
            </a:r>
            <a:r>
              <a:rPr lang="en-GB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erro</a:t>
            </a:r>
            <a:r>
              <a:rPr lang="en-GB" b="1" baseline="-25000" dirty="0" err="1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i</a:t>
            </a:r>
            <a:endParaRPr lang="en-GB" b="1" baseline="-25000" dirty="0">
              <a:solidFill>
                <a:srgbClr val="0000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ndara"/>
              <a:ea typeface="ＭＳ Ｐゴシック" charset="0"/>
              <a:cs typeface="Candara"/>
              <a:sym typeface="Wingding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0738" y="5903913"/>
            <a:ext cx="1509712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GB" b="1" i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Lembrando</a:t>
            </a:r>
            <a:r>
              <a:rPr lang="en-GB" b="1" i="1" dirty="0">
                <a:solidFill>
                  <a:srgbClr val="00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ndara"/>
                <a:ea typeface="ＭＳ Ｐゴシック" charset="0"/>
                <a:cs typeface="Candara"/>
                <a:sym typeface="Wingdings"/>
              </a:rPr>
              <a:t>: </a:t>
            </a:r>
            <a:endParaRPr lang="en-US" i="1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284163" y="1065213"/>
            <a:ext cx="8740775" cy="4179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800" b="1" dirty="0">
                <a:solidFill>
                  <a:srgbClr val="800000"/>
                </a:solidFill>
                <a:latin typeface="Candara"/>
                <a:ea typeface="ＭＳ Ｐゴシック" charset="0"/>
                <a:cs typeface="Candara"/>
              </a:rPr>
              <a:t>6. </a:t>
            </a:r>
            <a:r>
              <a:rPr lang="pt-BR" sz="2800" b="1" dirty="0" err="1">
                <a:solidFill>
                  <a:srgbClr val="800000"/>
                </a:solidFill>
                <a:latin typeface="Candara"/>
                <a:ea typeface="ＭＳ Ｐゴシック" charset="0"/>
                <a:cs typeface="Candara"/>
              </a:rPr>
              <a:t>Multicolinearidade</a:t>
            </a:r>
            <a:endParaRPr lang="pt-BR" sz="2800" b="1" dirty="0">
              <a:solidFill>
                <a:srgbClr val="800000"/>
              </a:solidFill>
              <a:latin typeface="Candara"/>
              <a:ea typeface="ＭＳ Ｐゴシック" charset="0"/>
              <a:cs typeface="Candara"/>
            </a:endParaRPr>
          </a:p>
          <a:p>
            <a:pPr eaLnBrk="0" hangingPunct="0">
              <a:lnSpc>
                <a:spcPct val="120000"/>
              </a:lnSpc>
              <a:spcBef>
                <a:spcPct val="50000"/>
              </a:spcBef>
              <a:defRPr/>
            </a:pPr>
            <a:r>
              <a:rPr lang="pt-BR" sz="24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Como identificar???</a:t>
            </a:r>
            <a:endParaRPr lang="pt-BR" sz="1800" dirty="0">
              <a:solidFill>
                <a:srgbClr val="000090"/>
              </a:solidFill>
              <a:latin typeface="Candara"/>
              <a:ea typeface="ＭＳ Ｐゴシック" charset="0"/>
              <a:cs typeface="Candara"/>
            </a:endParaRPr>
          </a:p>
          <a:p>
            <a:pPr marL="342900" indent="-342900" eaLnBrk="0" hangingPunct="0">
              <a:lnSpc>
                <a:spcPct val="120000"/>
              </a:lnSpc>
              <a:spcBef>
                <a:spcPct val="50000"/>
              </a:spcBef>
              <a:buFont typeface="Wingdings" charset="2"/>
              <a:buChar char="§"/>
              <a:defRPr/>
            </a:pP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Analisar correlação entre variáveis previsoras (</a:t>
            </a:r>
            <a:r>
              <a:rPr lang="pt-BR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X</a:t>
            </a: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): matriz de correlação </a:t>
            </a:r>
          </a:p>
          <a:p>
            <a:pPr marL="342900" indent="-342900" eaLnBrk="0" hangingPunct="0">
              <a:lnSpc>
                <a:spcPct val="120000"/>
              </a:lnSpc>
              <a:spcBef>
                <a:spcPct val="50000"/>
              </a:spcBef>
              <a:buFont typeface="Wingdings" charset="2"/>
              <a:buChar char="§"/>
              <a:defRPr/>
            </a:pPr>
            <a:r>
              <a:rPr lang="pt-BR" sz="24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Diagnóstico FIV (Fator de Inflação da Variância)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Indica se um previsor tem um relacionamento linear forte com outro(</a:t>
            </a:r>
            <a:r>
              <a:rPr lang="pt-BR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s</a:t>
            </a:r>
            <a:r>
              <a:rPr lang="pt-BR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</a:rPr>
              <a:t>) previsor(es). </a:t>
            </a:r>
            <a:endParaRPr lang="pt-BR" sz="2400" b="1" i="1" dirty="0">
              <a:solidFill>
                <a:srgbClr val="0000FF"/>
              </a:solidFill>
              <a:latin typeface="Candara"/>
              <a:ea typeface="ＭＳ Ｐゴシック" charset="0"/>
              <a:cs typeface="Candara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endParaRPr lang="pt-BR" sz="2400" b="1" dirty="0">
              <a:solidFill>
                <a:srgbClr val="800000"/>
              </a:solidFill>
              <a:latin typeface="Candara"/>
              <a:ea typeface="ＭＳ Ｐゴシック" charset="0"/>
              <a:cs typeface="Candara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98425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Suposições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ChangeArrowheads="1"/>
          </p:cNvSpPr>
          <p:nvPr/>
        </p:nvSpPr>
        <p:spPr bwMode="auto">
          <a:xfrm>
            <a:off x="284163" y="1323975"/>
            <a:ext cx="8740775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4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Quando as suposições são consideradas, o modelo que obtemos de uma amostra pode ser aplicado para a população de interesse (os coeficientes da equação não são tendenciosos).</a:t>
            </a: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Modelo não tendencioso </a:t>
            </a:r>
            <a:r>
              <a:rPr lang="en-US" sz="2400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 Nos diz que, </a:t>
            </a:r>
            <a:r>
              <a:rPr lang="en-US" sz="2400" b="1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em média</a:t>
            </a:r>
            <a:r>
              <a:rPr lang="en-US" sz="2400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, o modelo de regressão obtido a partir de uma amostra é o mesmo que o modelo populacional. </a:t>
            </a: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4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Entretanto, </a:t>
            </a:r>
            <a:r>
              <a:rPr lang="en-US" sz="2400" b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mesmo quando as suposições são satisfeitas</a:t>
            </a:r>
            <a:r>
              <a:rPr lang="en-US" sz="24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, </a:t>
            </a:r>
            <a:r>
              <a:rPr lang="en-US" sz="2400" b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é possível que um modelo obtido a partir de uma amostra não seja igual ao modelo populacional.</a:t>
            </a:r>
            <a:endParaRPr lang="en-US" sz="2400">
              <a:solidFill>
                <a:srgbClr val="000090"/>
              </a:solidFill>
              <a:latin typeface="Candara" pitchFamily="34" charset="0"/>
              <a:sym typeface="Wingdings" pitchFamily="2" charset="2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98425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Suposições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2"/>
          <p:cNvSpPr>
            <a:spLocks noChangeArrowheads="1"/>
          </p:cNvSpPr>
          <p:nvPr/>
        </p:nvSpPr>
        <p:spPr bwMode="auto">
          <a:xfrm>
            <a:off x="284163" y="1323975"/>
            <a:ext cx="8740775" cy="517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4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Existem maneiras de determinar o quão bem nosso modelo pode prever a saída em uma amostra diferente. </a:t>
            </a: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Candara" pitchFamily="34" charset="0"/>
                <a:sym typeface="Symbol" pitchFamily="18" charset="2"/>
              </a:rPr>
              <a:t>Validação Cruzada </a:t>
            </a:r>
            <a:r>
              <a:rPr lang="en-US" sz="2800" b="1">
                <a:solidFill>
                  <a:srgbClr val="800000"/>
                </a:solidFill>
                <a:latin typeface="Candara" pitchFamily="34" charset="0"/>
                <a:sym typeface="Wingdings" pitchFamily="2" charset="2"/>
              </a:rPr>
              <a:t> </a:t>
            </a:r>
            <a:r>
              <a:rPr lang="en-US" sz="2400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técnica para determinar a precisão de um modelo entre diferentes amostras. </a:t>
            </a:r>
          </a:p>
          <a:p>
            <a:pPr algn="ctr"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400" i="1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Se o modelo é aplicado a uma amostra distinta e existe uma grande diferença na sua capacidade de previsão, então o modelo não é generalizável</a:t>
            </a:r>
            <a:r>
              <a:rPr lang="en-US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. </a:t>
            </a: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DIVISÃO DOS DADOS</a:t>
            </a:r>
            <a:r>
              <a:rPr lang="en-US" sz="2400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: Dividir ao acaso o conjunto de dados em dois, determinar a equação de regressão em cada uma das 2 metades e comparar os modelos resultantes.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98425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Validação Cruzada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3106738"/>
            <a:ext cx="9144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Atenção!!!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Os próximos slides são bem importantes! </a:t>
            </a:r>
            <a:endParaRPr lang="x-none" sz="4800" b="1" baseline="30000" dirty="0" smtClean="0">
              <a:solidFill>
                <a:srgbClr val="CC3300"/>
              </a:solidFill>
              <a:effectLst>
                <a:outerShdw blurRad="50800" dist="38100" dir="2700000" algn="tl" rotWithShape="0">
                  <a:scrgbClr r="0" g="0" b="0">
                    <a:alpha val="43000"/>
                  </a:scrgbClr>
                </a:outerShdw>
              </a:effectLst>
              <a:latin typeface="Calibri"/>
              <a:cs typeface="Calibri"/>
              <a:sym typeface="Wingdings"/>
            </a:endParaRPr>
          </a:p>
        </p:txBody>
      </p:sp>
      <p:pic>
        <p:nvPicPr>
          <p:cNvPr id="107522" name="Picture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6275" y="601663"/>
            <a:ext cx="2782888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/>
          <p:cNvSpPr>
            <a:spLocks noChangeArrowheads="1"/>
          </p:cNvSpPr>
          <p:nvPr/>
        </p:nvSpPr>
        <p:spPr bwMode="auto">
          <a:xfrm>
            <a:off x="271463" y="1323975"/>
            <a:ext cx="8520112" cy="758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1. Seleção e Preparação das Variáveis</a:t>
            </a: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3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Selecionar variáveis previsoras (X) para as quais existem razões teóricas para esperar que prevejam bem o resultado. </a:t>
            </a: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300" b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Matriz de Correlações e Diagramas de Dispersão</a:t>
            </a: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300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Verificar as correlações entre variáveis</a:t>
            </a:r>
            <a:r>
              <a:rPr lang="en-US" sz="23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: As variáveis X devem ser correlacionadas com Y, mas não entre si </a:t>
            </a:r>
            <a:r>
              <a:rPr lang="en-US" sz="2300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 primeira análise de multicolinearidade</a:t>
            </a:r>
            <a:endParaRPr lang="en-US" sz="2300">
              <a:solidFill>
                <a:srgbClr val="000090"/>
              </a:solidFill>
              <a:latin typeface="Candara" pitchFamily="34" charset="0"/>
              <a:sym typeface="Symbol" pitchFamily="18" charset="2"/>
            </a:endParaRP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300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Verificar se as relações entre X e Y são lineares </a:t>
            </a:r>
            <a:r>
              <a:rPr lang="en-US" sz="2300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 Transformações podem ser necessárias para linearizar relações. </a:t>
            </a:r>
            <a:endParaRPr lang="en-US" sz="2300">
              <a:solidFill>
                <a:srgbClr val="000090"/>
              </a:solidFill>
              <a:latin typeface="Candara" pitchFamily="34" charset="0"/>
              <a:sym typeface="Symbol" pitchFamily="18" charset="2"/>
            </a:endParaRP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endParaRPr lang="en-US" sz="2300">
              <a:solidFill>
                <a:srgbClr val="000090"/>
              </a:solidFill>
              <a:latin typeface="Candara" pitchFamily="34" charset="0"/>
              <a:sym typeface="Symbol" pitchFamily="18" charset="2"/>
            </a:endParaRP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endParaRPr lang="en-US" sz="2300" b="1">
              <a:solidFill>
                <a:srgbClr val="000090"/>
              </a:solidFill>
              <a:latin typeface="Candara" pitchFamily="34" charset="0"/>
              <a:sym typeface="Symbol" pitchFamily="18" charset="2"/>
            </a:endParaRP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endParaRPr lang="en-US" sz="2300" b="1">
              <a:solidFill>
                <a:srgbClr val="000090"/>
              </a:solidFill>
              <a:latin typeface="Candara" pitchFamily="34" charset="0"/>
              <a:sym typeface="Symbol" pitchFamily="18" charset="2"/>
            </a:endParaRPr>
          </a:p>
          <a:p>
            <a:pPr marL="0" lvl="1" eaLnBrk="0" hangingPunct="0">
              <a:lnSpc>
                <a:spcPct val="120000"/>
              </a:lnSpc>
              <a:spcBef>
                <a:spcPct val="50000"/>
              </a:spcBef>
            </a:pPr>
            <a:r>
              <a:rPr lang="pt-BR" i="1">
                <a:solidFill>
                  <a:srgbClr val="000090"/>
                </a:solidFill>
                <a:latin typeface="Candara" pitchFamily="34" charset="0"/>
              </a:rPr>
              <a:t>Transformações podem ser necessárias </a:t>
            </a:r>
            <a:r>
              <a:rPr lang="pt-BR" i="1">
                <a:solidFill>
                  <a:srgbClr val="000090"/>
                </a:solidFill>
                <a:latin typeface="Candara" pitchFamily="34" charset="0"/>
                <a:sym typeface="Wingdings" pitchFamily="2" charset="2"/>
              </a:rPr>
              <a:t> para linearizar relações</a:t>
            </a: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endParaRPr lang="en-US" sz="2100" b="1">
              <a:solidFill>
                <a:srgbClr val="800000"/>
              </a:solidFill>
              <a:latin typeface="Candara" pitchFamily="34" charset="0"/>
              <a:sym typeface="Symbol" pitchFamily="18" charset="2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85725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Etapas da Análise de Regressão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730" name="Rectangle 2"/>
          <p:cNvSpPr>
            <a:spLocks noChangeArrowheads="1"/>
          </p:cNvSpPr>
          <p:nvPr/>
        </p:nvSpPr>
        <p:spPr bwMode="auto">
          <a:xfrm>
            <a:off x="295275" y="1533525"/>
            <a:ext cx="8520113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4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Transformações quando a distribuição dos erros é aproximadamente normal e com variância constante. Deve-se realizar uma transformação apenas na variável X. </a:t>
            </a:r>
          </a:p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4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Padrões de relação entre X e Y: 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85725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Transformações para 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x-none" sz="4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não-linearidade do modelo</a:t>
            </a:r>
          </a:p>
        </p:txBody>
      </p:sp>
      <p:sp>
        <p:nvSpPr>
          <p:cNvPr id="275732" name="Line 7"/>
          <p:cNvSpPr>
            <a:spLocks noChangeShapeType="1"/>
          </p:cNvSpPr>
          <p:nvPr/>
        </p:nvSpPr>
        <p:spPr bwMode="auto">
          <a:xfrm>
            <a:off x="847725" y="3703638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5733" name="Line 10"/>
          <p:cNvSpPr>
            <a:spLocks noChangeShapeType="1"/>
          </p:cNvSpPr>
          <p:nvPr/>
        </p:nvSpPr>
        <p:spPr bwMode="auto">
          <a:xfrm>
            <a:off x="847725" y="5684838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5734" name="Arc 12"/>
          <p:cNvSpPr>
            <a:spLocks/>
          </p:cNvSpPr>
          <p:nvPr/>
        </p:nvSpPr>
        <p:spPr bwMode="auto">
          <a:xfrm rot="10877127" flipV="1">
            <a:off x="1000125" y="4160838"/>
            <a:ext cx="1905000" cy="1219200"/>
          </a:xfrm>
          <a:custGeom>
            <a:avLst/>
            <a:gdLst>
              <a:gd name="T0" fmla="*/ 0 w 21600"/>
              <a:gd name="T1" fmla="*/ 0 h 21600"/>
              <a:gd name="T2" fmla="*/ 168010400 w 21600"/>
              <a:gd name="T3" fmla="*/ 68817070 h 21600"/>
              <a:gd name="T4" fmla="*/ 0 w 21600"/>
              <a:gd name="T5" fmla="*/ 6881707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75727" name="Object 271"/>
          <p:cNvGraphicFramePr>
            <a:graphicFrameLocks noChangeAspect="1"/>
          </p:cNvGraphicFramePr>
          <p:nvPr/>
        </p:nvGraphicFramePr>
        <p:xfrm>
          <a:off x="1162050" y="5795963"/>
          <a:ext cx="1514475" cy="898525"/>
        </p:xfrm>
        <a:graphic>
          <a:graphicData uri="http://schemas.openxmlformats.org/presentationml/2006/ole">
            <p:oleObj spid="_x0000_s275727" name="Equação" r:id="rId4" imgW="812447" imgH="482391" progId="Equation.3">
              <p:embed/>
            </p:oleObj>
          </a:graphicData>
        </a:graphic>
      </p:graphicFrame>
      <p:sp>
        <p:nvSpPr>
          <p:cNvPr id="275735" name="Arc 15"/>
          <p:cNvSpPr>
            <a:spLocks/>
          </p:cNvSpPr>
          <p:nvPr/>
        </p:nvSpPr>
        <p:spPr bwMode="auto">
          <a:xfrm flipV="1">
            <a:off x="3435350" y="4008438"/>
            <a:ext cx="2133600" cy="1524000"/>
          </a:xfrm>
          <a:custGeom>
            <a:avLst/>
            <a:gdLst>
              <a:gd name="T0" fmla="*/ 0 w 21600"/>
              <a:gd name="T1" fmla="*/ 0 h 21600"/>
              <a:gd name="T2" fmla="*/ 210752289 w 21600"/>
              <a:gd name="T3" fmla="*/ 107526663 h 21600"/>
              <a:gd name="T4" fmla="*/ 0 w 21600"/>
              <a:gd name="T5" fmla="*/ 1075266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75728" name="Object 272"/>
          <p:cNvGraphicFramePr>
            <a:graphicFrameLocks noChangeAspect="1"/>
          </p:cNvGraphicFramePr>
          <p:nvPr/>
        </p:nvGraphicFramePr>
        <p:xfrm>
          <a:off x="3676650" y="5913438"/>
          <a:ext cx="1371600" cy="784225"/>
        </p:xfrm>
        <a:graphic>
          <a:graphicData uri="http://schemas.openxmlformats.org/presentationml/2006/ole">
            <p:oleObj spid="_x0000_s275728" name="Equação" r:id="rId5" imgW="800100" imgH="457200" progId="Equation.3">
              <p:embed/>
            </p:oleObj>
          </a:graphicData>
        </a:graphic>
      </p:graphicFrame>
      <p:sp>
        <p:nvSpPr>
          <p:cNvPr id="275736" name="Arc 17"/>
          <p:cNvSpPr>
            <a:spLocks/>
          </p:cNvSpPr>
          <p:nvPr/>
        </p:nvSpPr>
        <p:spPr bwMode="auto">
          <a:xfrm rot="-10750125">
            <a:off x="6405563" y="4084638"/>
            <a:ext cx="2057400" cy="1295400"/>
          </a:xfrm>
          <a:custGeom>
            <a:avLst/>
            <a:gdLst>
              <a:gd name="T0" fmla="*/ 0 w 21600"/>
              <a:gd name="T1" fmla="*/ 0 h 21600"/>
              <a:gd name="T2" fmla="*/ 195967327 w 21600"/>
              <a:gd name="T3" fmla="*/ 77688019 h 21600"/>
              <a:gd name="T4" fmla="*/ 0 w 21600"/>
              <a:gd name="T5" fmla="*/ 77688019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75729" name="Object 273"/>
          <p:cNvGraphicFramePr>
            <a:graphicFrameLocks noChangeAspect="1"/>
          </p:cNvGraphicFramePr>
          <p:nvPr/>
        </p:nvGraphicFramePr>
        <p:xfrm>
          <a:off x="6664325" y="5813425"/>
          <a:ext cx="1276350" cy="722313"/>
        </p:xfrm>
        <a:graphic>
          <a:graphicData uri="http://schemas.openxmlformats.org/presentationml/2006/ole">
            <p:oleObj spid="_x0000_s275729" name="Equation" r:id="rId6" imgW="840960" imgH="466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1463" y="1323975"/>
            <a:ext cx="8520112" cy="48021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marL="514350" indent="-514350" eaLnBrk="0" hangingPunct="0">
              <a:lnSpc>
                <a:spcPct val="120000"/>
              </a:lnSpc>
              <a:spcBef>
                <a:spcPct val="50000"/>
              </a:spcBef>
              <a:buFontTx/>
              <a:buAutoNum type="arabicPeriod"/>
              <a:defRPr/>
            </a:pP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Seleção</a:t>
            </a:r>
            <a:r>
              <a:rPr lang="en-US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e </a:t>
            </a: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Preparação</a:t>
            </a:r>
            <a:r>
              <a:rPr lang="en-US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das </a:t>
            </a: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Variáveis</a:t>
            </a:r>
            <a:endParaRPr lang="en-US" sz="2300" dirty="0">
              <a:solidFill>
                <a:srgbClr val="000090"/>
              </a:solidFill>
              <a:latin typeface="Candara"/>
              <a:ea typeface="ＭＳ Ｐゴシック" charset="0"/>
              <a:cs typeface="Candara"/>
              <a:sym typeface="Symbol" charset="0"/>
            </a:endParaRPr>
          </a:p>
          <a:p>
            <a:pPr marL="514350" indent="-514350" eaLnBrk="0" hangingPunct="0">
              <a:lnSpc>
                <a:spcPct val="120000"/>
              </a:lnSpc>
              <a:spcBef>
                <a:spcPct val="50000"/>
              </a:spcBef>
              <a:buFontTx/>
              <a:buAutoNum type="arabicPeriod"/>
              <a:defRPr/>
            </a:pPr>
            <a:r>
              <a:rPr lang="en-US" sz="28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Escolha</a:t>
            </a:r>
            <a:r>
              <a:rPr lang="en-US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e </a:t>
            </a:r>
            <a:r>
              <a:rPr lang="en-US" sz="28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Ajuste</a:t>
            </a:r>
            <a:r>
              <a:rPr lang="en-US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do </a:t>
            </a:r>
            <a:r>
              <a:rPr lang="en-US" sz="28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Modelo</a:t>
            </a:r>
            <a:r>
              <a:rPr lang="en-US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de </a:t>
            </a:r>
            <a:r>
              <a:rPr lang="en-US" sz="28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Regressão</a:t>
            </a:r>
            <a:endParaRPr lang="en-US" sz="2800" b="1" dirty="0">
              <a:solidFill>
                <a:srgbClr val="000090"/>
              </a:solidFill>
              <a:latin typeface="Candara"/>
              <a:ea typeface="ＭＳ Ｐゴシック" charset="0"/>
              <a:cs typeface="Candara"/>
              <a:sym typeface="Symbol" charset="0"/>
            </a:endParaRPr>
          </a:p>
          <a:p>
            <a:pPr marL="342900" indent="-342900" eaLnBrk="0" hangingPunct="0">
              <a:lnSpc>
                <a:spcPct val="120000"/>
              </a:lnSpc>
              <a:spcBef>
                <a:spcPct val="50000"/>
              </a:spcBef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Uma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estratégia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seria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executar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a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regressão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para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todos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os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previsores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(X)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selecionados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e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examinar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a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saída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para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ver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quais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contribuem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substancialmente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para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o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modelo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. </a:t>
            </a:r>
          </a:p>
          <a:p>
            <a:pPr marL="342900" indent="-342900" eaLnBrk="0" hangingPunct="0">
              <a:lnSpc>
                <a:spcPct val="120000"/>
              </a:lnSpc>
              <a:spcBef>
                <a:spcPct val="50000"/>
              </a:spcBef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Uma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vez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determinada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quais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são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as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variáveis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importantes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, execute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novamente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a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análise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incluindo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somente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essas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variáveis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e utilize as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estimativas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dos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parâmetros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resultantes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para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definir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o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modelo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de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regressão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. </a:t>
            </a:r>
            <a:endParaRPr lang="en-US" sz="2400" b="1" dirty="0">
              <a:solidFill>
                <a:srgbClr val="000090"/>
              </a:solidFill>
              <a:latin typeface="Candara"/>
              <a:ea typeface="ＭＳ Ｐゴシック" charset="0"/>
              <a:cs typeface="Candara"/>
              <a:sym typeface="Symbo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85725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Etapas da Análise de Regressão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1463" y="1323975"/>
            <a:ext cx="8520112" cy="3287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marL="514350" indent="-514350" eaLnBrk="0" hangingPunct="0">
              <a:lnSpc>
                <a:spcPct val="120000"/>
              </a:lnSpc>
              <a:spcBef>
                <a:spcPct val="50000"/>
              </a:spcBef>
              <a:buFontTx/>
              <a:buAutoNum type="arabicPeriod"/>
              <a:defRPr/>
            </a:pP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Seleção</a:t>
            </a:r>
            <a:r>
              <a:rPr lang="en-US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e </a:t>
            </a: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Preparação</a:t>
            </a:r>
            <a:r>
              <a:rPr lang="en-US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das </a:t>
            </a: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Variáveis</a:t>
            </a:r>
            <a:endParaRPr lang="en-US" sz="2300" dirty="0">
              <a:solidFill>
                <a:srgbClr val="000090"/>
              </a:solidFill>
              <a:latin typeface="Candara"/>
              <a:ea typeface="ＭＳ Ｐゴシック" charset="0"/>
              <a:cs typeface="Candara"/>
              <a:sym typeface="Symbol" charset="0"/>
            </a:endParaRPr>
          </a:p>
          <a:p>
            <a:pPr marL="514350" indent="-514350" eaLnBrk="0" hangingPunct="0">
              <a:lnSpc>
                <a:spcPct val="120000"/>
              </a:lnSpc>
              <a:spcBef>
                <a:spcPct val="50000"/>
              </a:spcBef>
              <a:buFontTx/>
              <a:buAutoNum type="arabicPeriod"/>
              <a:defRPr/>
            </a:pPr>
            <a:r>
              <a:rPr lang="en-US" sz="28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Escolha</a:t>
            </a:r>
            <a:r>
              <a:rPr lang="en-US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e </a:t>
            </a:r>
            <a:r>
              <a:rPr lang="en-US" sz="28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Ajuste</a:t>
            </a:r>
            <a:r>
              <a:rPr lang="en-US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do </a:t>
            </a:r>
            <a:r>
              <a:rPr lang="en-US" sz="28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Modelo</a:t>
            </a:r>
            <a:r>
              <a:rPr lang="en-US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de </a:t>
            </a:r>
            <a:r>
              <a:rPr lang="en-US" sz="28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Regressão</a:t>
            </a:r>
            <a:endParaRPr lang="en-US" sz="2800" b="1" dirty="0">
              <a:solidFill>
                <a:srgbClr val="000090"/>
              </a:solidFill>
              <a:latin typeface="Candara"/>
              <a:ea typeface="ＭＳ Ｐゴシック" charset="0"/>
              <a:cs typeface="Candara"/>
              <a:sym typeface="Symbol" charset="0"/>
            </a:endParaRPr>
          </a:p>
          <a:p>
            <a:pPr marL="342900" indent="-342900" eaLnBrk="0" hangingPunct="0">
              <a:lnSpc>
                <a:spcPct val="120000"/>
              </a:lnSpc>
              <a:spcBef>
                <a:spcPct val="50000"/>
              </a:spcBef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Se a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análise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inicial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revelar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que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existem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2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ou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mais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previsores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significativos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,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pode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-se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considerar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a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execução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de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uma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análise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stepwise,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ao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invés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de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uma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entrada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forçada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(</a:t>
            </a:r>
            <a:r>
              <a:rPr lang="en-US" sz="2400" i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Enter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) a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fim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de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encontrar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a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contribuição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individual de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cada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previsor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. </a:t>
            </a:r>
            <a:endParaRPr lang="en-US" sz="2400" b="1" dirty="0">
              <a:solidFill>
                <a:srgbClr val="000090"/>
              </a:solidFill>
              <a:latin typeface="Candara"/>
              <a:ea typeface="ＭＳ Ｐゴシック" charset="0"/>
              <a:cs typeface="Candara"/>
              <a:sym typeface="Symbo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85725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Etapas da Análise de Regressão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1463" y="1323975"/>
            <a:ext cx="8520112" cy="54054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marL="514350" indent="-514350" eaLnBrk="0" hangingPunct="0">
              <a:lnSpc>
                <a:spcPct val="120000"/>
              </a:lnSpc>
              <a:spcBef>
                <a:spcPct val="50000"/>
              </a:spcBef>
              <a:buFontTx/>
              <a:buAutoNum type="arabicPeriod"/>
              <a:defRPr/>
            </a:pP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Seleção</a:t>
            </a:r>
            <a:r>
              <a:rPr lang="en-US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e </a:t>
            </a: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Preparação</a:t>
            </a:r>
            <a:r>
              <a:rPr lang="en-US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das </a:t>
            </a: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Variáveis</a:t>
            </a:r>
            <a:endParaRPr lang="en-US" sz="2300" dirty="0">
              <a:solidFill>
                <a:srgbClr val="000090"/>
              </a:solidFill>
              <a:latin typeface="Candara"/>
              <a:ea typeface="ＭＳ Ｐゴシック" charset="0"/>
              <a:cs typeface="Candara"/>
              <a:sym typeface="Symbol" charset="0"/>
            </a:endParaRPr>
          </a:p>
          <a:p>
            <a:pPr marL="514350" indent="-514350" eaLnBrk="0" hangingPunct="0">
              <a:lnSpc>
                <a:spcPct val="120000"/>
              </a:lnSpc>
              <a:spcBef>
                <a:spcPct val="50000"/>
              </a:spcBef>
              <a:buFontTx/>
              <a:buAutoNum type="arabicPeriod"/>
              <a:defRPr/>
            </a:pP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Escolha</a:t>
            </a:r>
            <a:r>
              <a:rPr lang="en-US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e </a:t>
            </a: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Ajuste</a:t>
            </a:r>
            <a:r>
              <a:rPr lang="en-US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do </a:t>
            </a: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Modelo</a:t>
            </a:r>
            <a:r>
              <a:rPr lang="en-US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de </a:t>
            </a: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Regressão</a:t>
            </a:r>
            <a:endParaRPr lang="en-US" sz="2800" dirty="0">
              <a:solidFill>
                <a:srgbClr val="000090"/>
              </a:solidFill>
              <a:latin typeface="Candara"/>
              <a:ea typeface="ＭＳ Ｐゴシック" charset="0"/>
              <a:cs typeface="Candara"/>
              <a:sym typeface="Symbol" charset="0"/>
            </a:endParaRPr>
          </a:p>
          <a:p>
            <a:pPr marL="514350" indent="-514350" eaLnBrk="0" hangingPunct="0">
              <a:lnSpc>
                <a:spcPct val="120000"/>
              </a:lnSpc>
              <a:spcBef>
                <a:spcPct val="50000"/>
              </a:spcBef>
              <a:buFontTx/>
              <a:buAutoNum type="arabicPeriod"/>
              <a:defRPr/>
            </a:pPr>
            <a:r>
              <a:rPr lang="en-US" sz="28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Diagnóstico</a:t>
            </a:r>
            <a:r>
              <a:rPr lang="en-US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8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para</a:t>
            </a:r>
            <a:r>
              <a:rPr lang="en-US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8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verificar</a:t>
            </a:r>
            <a:r>
              <a:rPr lang="en-US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se o </a:t>
            </a:r>
            <a:r>
              <a:rPr lang="en-US" sz="28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modelo</a:t>
            </a:r>
            <a:r>
              <a:rPr lang="en-US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8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ajustado</a:t>
            </a:r>
            <a:r>
              <a:rPr lang="en-US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8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é</a:t>
            </a:r>
            <a:r>
              <a:rPr lang="en-US" sz="2800" b="1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800" b="1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adequado</a:t>
            </a:r>
            <a:endParaRPr lang="en-US" sz="2800" b="1" dirty="0">
              <a:solidFill>
                <a:srgbClr val="000090"/>
              </a:solidFill>
              <a:latin typeface="Candara"/>
              <a:ea typeface="ＭＳ Ｐゴシック" charset="0"/>
              <a:cs typeface="Candara"/>
              <a:sym typeface="Symbol" charset="0"/>
            </a:endParaRPr>
          </a:p>
          <a:p>
            <a:pPr marL="914400" lvl="1" indent="-457200" eaLnBrk="0" hangingPunct="0">
              <a:lnSpc>
                <a:spcPct val="120000"/>
              </a:lnSpc>
              <a:spcBef>
                <a:spcPct val="50000"/>
              </a:spcBef>
              <a:buFont typeface="Wingdings" charset="2"/>
              <a:buChar char="§"/>
              <a:defRPr/>
            </a:pP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Ajuste</a:t>
            </a:r>
            <a:r>
              <a:rPr lang="en-US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do </a:t>
            </a: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modelo</a:t>
            </a:r>
            <a:r>
              <a:rPr lang="en-US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(R</a:t>
            </a:r>
            <a:r>
              <a:rPr lang="en-US" sz="2400" baseline="300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2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,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Teste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F, Testes t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para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</a:t>
            </a:r>
            <a:r>
              <a:rPr lang="en-US" sz="24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coef</a:t>
            </a:r>
            <a:r>
              <a:rPr lang="en-US" sz="24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., etc.)</a:t>
            </a:r>
            <a:endParaRPr lang="en-US" sz="2800" dirty="0">
              <a:solidFill>
                <a:srgbClr val="000090"/>
              </a:solidFill>
              <a:latin typeface="Candara"/>
              <a:ea typeface="ＭＳ Ｐゴシック" charset="0"/>
              <a:cs typeface="Candara"/>
              <a:sym typeface="Symbol" charset="0"/>
            </a:endParaRPr>
          </a:p>
          <a:p>
            <a:pPr marL="914400" lvl="1" indent="-457200" eaLnBrk="0" hangingPunct="0">
              <a:lnSpc>
                <a:spcPct val="120000"/>
              </a:lnSpc>
              <a:spcBef>
                <a:spcPct val="50000"/>
              </a:spcBef>
              <a:buFont typeface="Wingdings" charset="2"/>
              <a:buChar char="§"/>
              <a:defRPr/>
            </a:pP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Multicolinearidade</a:t>
            </a:r>
            <a:r>
              <a:rPr lang="en-US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(FIV)</a:t>
            </a:r>
          </a:p>
          <a:p>
            <a:pPr marL="914400" lvl="1" indent="-457200" eaLnBrk="0" hangingPunct="0">
              <a:lnSpc>
                <a:spcPct val="120000"/>
              </a:lnSpc>
              <a:spcBef>
                <a:spcPct val="50000"/>
              </a:spcBef>
              <a:buFont typeface="Wingdings" charset="2"/>
              <a:buChar char="§"/>
              <a:defRPr/>
            </a:pP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Análise</a:t>
            </a:r>
            <a:r>
              <a:rPr lang="en-US" sz="2800" dirty="0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 dos </a:t>
            </a:r>
            <a:r>
              <a:rPr lang="en-US" sz="2800" dirty="0" err="1">
                <a:solidFill>
                  <a:srgbClr val="000090"/>
                </a:solidFill>
                <a:latin typeface="Candara"/>
                <a:ea typeface="ＭＳ Ｐゴシック" charset="0"/>
                <a:cs typeface="Candara"/>
                <a:sym typeface="Symbol" charset="0"/>
              </a:rPr>
              <a:t>Resíduos</a:t>
            </a:r>
            <a:endParaRPr lang="en-US" sz="2800" dirty="0">
              <a:solidFill>
                <a:srgbClr val="000090"/>
              </a:solidFill>
              <a:latin typeface="Candara"/>
              <a:ea typeface="ＭＳ Ｐゴシック" charset="0"/>
              <a:cs typeface="Candara"/>
              <a:sym typeface="Symbol" charset="0"/>
            </a:endParaRPr>
          </a:p>
          <a:p>
            <a:pPr eaLnBrk="0" hangingPunct="0">
              <a:lnSpc>
                <a:spcPct val="120000"/>
              </a:lnSpc>
              <a:spcBef>
                <a:spcPct val="50000"/>
              </a:spcBef>
              <a:defRPr/>
            </a:pPr>
            <a:endParaRPr lang="en-US" sz="2400" b="1" dirty="0">
              <a:solidFill>
                <a:srgbClr val="000090"/>
              </a:solidFill>
              <a:latin typeface="Candara"/>
              <a:ea typeface="ＭＳ Ｐゴシック" charset="0"/>
              <a:cs typeface="Candara"/>
              <a:sym typeface="Symbo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85725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Etapas da Análise de Regressão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49" name="Rectangle 2"/>
          <p:cNvSpPr>
            <a:spLocks noChangeArrowheads="1"/>
          </p:cNvSpPr>
          <p:nvPr/>
        </p:nvSpPr>
        <p:spPr bwMode="auto">
          <a:xfrm>
            <a:off x="271463" y="1028700"/>
            <a:ext cx="8520112" cy="169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4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Se modelo for adequado, resíduos devem refletir as propriedades impostas pelo termo de erro do modelo.</a:t>
            </a:r>
            <a:endParaRPr lang="en-US" sz="2400" i="1">
              <a:solidFill>
                <a:srgbClr val="000090"/>
              </a:solidFill>
              <a:latin typeface="Candara" pitchFamily="34" charset="0"/>
              <a:sym typeface="Symbol" pitchFamily="18" charset="2"/>
            </a:endParaRPr>
          </a:p>
          <a:p>
            <a:pPr algn="ctr"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800" b="1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LINEARIDADE DO MODELO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85725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Análise dos Resíduos</a:t>
            </a:r>
          </a:p>
        </p:txBody>
      </p:sp>
      <p:grpSp>
        <p:nvGrpSpPr>
          <p:cNvPr id="283651" name="Group 84"/>
          <p:cNvGrpSpPr>
            <a:grpSpLocks/>
          </p:cNvGrpSpPr>
          <p:nvPr/>
        </p:nvGrpSpPr>
        <p:grpSpPr bwMode="auto">
          <a:xfrm>
            <a:off x="2316163" y="3444875"/>
            <a:ext cx="4173537" cy="3413125"/>
            <a:chOff x="522" y="2442"/>
            <a:chExt cx="2208" cy="1767"/>
          </a:xfrm>
        </p:grpSpPr>
        <p:sp>
          <p:nvSpPr>
            <p:cNvPr id="283652" name="Text Box 85"/>
            <p:cNvSpPr txBox="1">
              <a:spLocks noChangeArrowheads="1"/>
            </p:cNvSpPr>
            <p:nvPr/>
          </p:nvSpPr>
          <p:spPr bwMode="auto">
            <a:xfrm>
              <a:off x="739" y="3906"/>
              <a:ext cx="1648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3200" i="1"/>
                <a:t>Não Linearidade</a:t>
              </a:r>
            </a:p>
          </p:txBody>
        </p:sp>
        <p:sp>
          <p:nvSpPr>
            <p:cNvPr id="283653" name="AutoShape 86"/>
            <p:cNvSpPr>
              <a:spLocks noChangeAspect="1" noChangeArrowheads="1"/>
            </p:cNvSpPr>
            <p:nvPr/>
          </p:nvSpPr>
          <p:spPr bwMode="auto">
            <a:xfrm>
              <a:off x="1148" y="2704"/>
              <a:ext cx="1209" cy="114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11 w 21600"/>
                <a:gd name="T13" fmla="*/ 0 h 21600"/>
                <a:gd name="T14" fmla="*/ 21189 w 21600"/>
                <a:gd name="T15" fmla="*/ 1298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802" y="10706"/>
                  </a:moveTo>
                  <a:cubicBezTo>
                    <a:pt x="2854" y="6325"/>
                    <a:pt x="6419" y="2801"/>
                    <a:pt x="10800" y="2801"/>
                  </a:cubicBezTo>
                  <a:cubicBezTo>
                    <a:pt x="15180" y="2801"/>
                    <a:pt x="18745" y="6325"/>
                    <a:pt x="18797" y="10706"/>
                  </a:cubicBezTo>
                  <a:lnTo>
                    <a:pt x="21599" y="10673"/>
                  </a:lnTo>
                  <a:cubicBezTo>
                    <a:pt x="21529" y="4758"/>
                    <a:pt x="16715" y="0"/>
                    <a:pt x="10799" y="0"/>
                  </a:cubicBezTo>
                  <a:cubicBezTo>
                    <a:pt x="4884" y="0"/>
                    <a:pt x="70" y="4758"/>
                    <a:pt x="0" y="10673"/>
                  </a:cubicBezTo>
                  <a:lnTo>
                    <a:pt x="2802" y="10706"/>
                  </a:lnTo>
                  <a:close/>
                </a:path>
              </a:pathLst>
            </a:custGeom>
            <a:solidFill>
              <a:srgbClr val="C0C0C0">
                <a:alpha val="50195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3654" name="AutoShape 87"/>
            <p:cNvSpPr>
              <a:spLocks noChangeAspect="1" noChangeArrowheads="1"/>
            </p:cNvSpPr>
            <p:nvPr/>
          </p:nvSpPr>
          <p:spPr bwMode="auto">
            <a:xfrm>
              <a:off x="1484" y="2879"/>
              <a:ext cx="34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55" name="AutoShape 88"/>
            <p:cNvSpPr>
              <a:spLocks noChangeAspect="1" noChangeArrowheads="1"/>
            </p:cNvSpPr>
            <p:nvPr/>
          </p:nvSpPr>
          <p:spPr bwMode="auto">
            <a:xfrm>
              <a:off x="1218" y="3047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56" name="AutoShape 89"/>
            <p:cNvSpPr>
              <a:spLocks noChangeAspect="1" noChangeArrowheads="1"/>
            </p:cNvSpPr>
            <p:nvPr/>
          </p:nvSpPr>
          <p:spPr bwMode="auto">
            <a:xfrm>
              <a:off x="1182" y="3115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57" name="AutoShape 90"/>
            <p:cNvSpPr>
              <a:spLocks noChangeAspect="1" noChangeArrowheads="1"/>
            </p:cNvSpPr>
            <p:nvPr/>
          </p:nvSpPr>
          <p:spPr bwMode="auto">
            <a:xfrm>
              <a:off x="2025" y="2879"/>
              <a:ext cx="29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58" name="AutoShape 91"/>
            <p:cNvSpPr>
              <a:spLocks noChangeAspect="1" noChangeArrowheads="1"/>
            </p:cNvSpPr>
            <p:nvPr/>
          </p:nvSpPr>
          <p:spPr bwMode="auto">
            <a:xfrm>
              <a:off x="1383" y="2947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59" name="AutoShape 92"/>
            <p:cNvSpPr>
              <a:spLocks noChangeAspect="1" noChangeArrowheads="1"/>
            </p:cNvSpPr>
            <p:nvPr/>
          </p:nvSpPr>
          <p:spPr bwMode="auto">
            <a:xfrm>
              <a:off x="1451" y="2812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60" name="AutoShape 93"/>
            <p:cNvSpPr>
              <a:spLocks noChangeAspect="1" noChangeArrowheads="1"/>
            </p:cNvSpPr>
            <p:nvPr/>
          </p:nvSpPr>
          <p:spPr bwMode="auto">
            <a:xfrm>
              <a:off x="1619" y="2812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61" name="AutoShape 94"/>
            <p:cNvSpPr>
              <a:spLocks noChangeAspect="1" noChangeArrowheads="1"/>
            </p:cNvSpPr>
            <p:nvPr/>
          </p:nvSpPr>
          <p:spPr bwMode="auto">
            <a:xfrm>
              <a:off x="2257" y="3115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62" name="AutoShape 95"/>
            <p:cNvSpPr>
              <a:spLocks noChangeAspect="1" noChangeArrowheads="1"/>
            </p:cNvSpPr>
            <p:nvPr/>
          </p:nvSpPr>
          <p:spPr bwMode="auto">
            <a:xfrm>
              <a:off x="1753" y="2730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63" name="AutoShape 96"/>
            <p:cNvSpPr>
              <a:spLocks noChangeAspect="1" noChangeArrowheads="1"/>
            </p:cNvSpPr>
            <p:nvPr/>
          </p:nvSpPr>
          <p:spPr bwMode="auto">
            <a:xfrm>
              <a:off x="1854" y="2779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64" name="AutoShape 97"/>
            <p:cNvSpPr>
              <a:spLocks noChangeAspect="1" noChangeArrowheads="1"/>
            </p:cNvSpPr>
            <p:nvPr/>
          </p:nvSpPr>
          <p:spPr bwMode="auto">
            <a:xfrm>
              <a:off x="1820" y="2745"/>
              <a:ext cx="34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65" name="AutoShape 98"/>
            <p:cNvSpPr>
              <a:spLocks noChangeAspect="1" noChangeArrowheads="1"/>
            </p:cNvSpPr>
            <p:nvPr/>
          </p:nvSpPr>
          <p:spPr bwMode="auto">
            <a:xfrm>
              <a:off x="1551" y="2812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/>
            </a:p>
          </p:txBody>
        </p:sp>
        <p:sp>
          <p:nvSpPr>
            <p:cNvPr id="283666" name="AutoShape 99"/>
            <p:cNvSpPr>
              <a:spLocks noChangeAspect="1" noChangeArrowheads="1"/>
            </p:cNvSpPr>
            <p:nvPr/>
          </p:nvSpPr>
          <p:spPr bwMode="auto">
            <a:xfrm>
              <a:off x="2226" y="2980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67" name="AutoShape 100"/>
            <p:cNvSpPr>
              <a:spLocks noChangeAspect="1" noChangeArrowheads="1"/>
            </p:cNvSpPr>
            <p:nvPr/>
          </p:nvSpPr>
          <p:spPr bwMode="auto">
            <a:xfrm>
              <a:off x="1319" y="2980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68" name="AutoShape 101"/>
            <p:cNvSpPr>
              <a:spLocks noChangeAspect="1" noChangeArrowheads="1"/>
            </p:cNvSpPr>
            <p:nvPr/>
          </p:nvSpPr>
          <p:spPr bwMode="auto">
            <a:xfrm>
              <a:off x="1719" y="2745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/>
            </a:p>
          </p:txBody>
        </p:sp>
        <p:sp>
          <p:nvSpPr>
            <p:cNvPr id="283669" name="AutoShape 102"/>
            <p:cNvSpPr>
              <a:spLocks noChangeAspect="1" noChangeArrowheads="1"/>
            </p:cNvSpPr>
            <p:nvPr/>
          </p:nvSpPr>
          <p:spPr bwMode="auto">
            <a:xfrm>
              <a:off x="2193" y="3114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70" name="AutoShape 103"/>
            <p:cNvSpPr>
              <a:spLocks noChangeAspect="1" noChangeArrowheads="1"/>
            </p:cNvSpPr>
            <p:nvPr/>
          </p:nvSpPr>
          <p:spPr bwMode="auto">
            <a:xfrm>
              <a:off x="2293" y="3080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71" name="AutoShape 104"/>
            <p:cNvSpPr>
              <a:spLocks noChangeAspect="1" noChangeArrowheads="1"/>
            </p:cNvSpPr>
            <p:nvPr/>
          </p:nvSpPr>
          <p:spPr bwMode="auto">
            <a:xfrm>
              <a:off x="2290" y="3181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72" name="AutoShape 105"/>
            <p:cNvSpPr>
              <a:spLocks noChangeAspect="1" noChangeArrowheads="1"/>
            </p:cNvSpPr>
            <p:nvPr/>
          </p:nvSpPr>
          <p:spPr bwMode="auto">
            <a:xfrm>
              <a:off x="2190" y="3047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73" name="AutoShape 106"/>
            <p:cNvSpPr>
              <a:spLocks noChangeAspect="1" noChangeArrowheads="1"/>
            </p:cNvSpPr>
            <p:nvPr/>
          </p:nvSpPr>
          <p:spPr bwMode="auto">
            <a:xfrm>
              <a:off x="2190" y="2913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74" name="AutoShape 107"/>
            <p:cNvSpPr>
              <a:spLocks noChangeAspect="1" noChangeArrowheads="1"/>
            </p:cNvSpPr>
            <p:nvPr/>
          </p:nvSpPr>
          <p:spPr bwMode="auto">
            <a:xfrm>
              <a:off x="2123" y="2980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75" name="AutoShape 108"/>
            <p:cNvSpPr>
              <a:spLocks noChangeAspect="1" noChangeArrowheads="1"/>
            </p:cNvSpPr>
            <p:nvPr/>
          </p:nvSpPr>
          <p:spPr bwMode="auto">
            <a:xfrm>
              <a:off x="1854" y="2846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76" name="AutoShape 109"/>
            <p:cNvSpPr>
              <a:spLocks noChangeAspect="1" noChangeArrowheads="1"/>
            </p:cNvSpPr>
            <p:nvPr/>
          </p:nvSpPr>
          <p:spPr bwMode="auto">
            <a:xfrm>
              <a:off x="2089" y="2913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77" name="AutoShape 110"/>
            <p:cNvSpPr>
              <a:spLocks noChangeAspect="1" noChangeArrowheads="1"/>
            </p:cNvSpPr>
            <p:nvPr/>
          </p:nvSpPr>
          <p:spPr bwMode="auto">
            <a:xfrm>
              <a:off x="2257" y="3047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78" name="AutoShape 111"/>
            <p:cNvSpPr>
              <a:spLocks noChangeAspect="1" noChangeArrowheads="1"/>
            </p:cNvSpPr>
            <p:nvPr/>
          </p:nvSpPr>
          <p:spPr bwMode="auto">
            <a:xfrm>
              <a:off x="1283" y="3047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79" name="AutoShape 112"/>
            <p:cNvSpPr>
              <a:spLocks noChangeAspect="1" noChangeArrowheads="1"/>
            </p:cNvSpPr>
            <p:nvPr/>
          </p:nvSpPr>
          <p:spPr bwMode="auto">
            <a:xfrm>
              <a:off x="1215" y="3115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80" name="Line 113"/>
            <p:cNvSpPr>
              <a:spLocks noChangeAspect="1" noChangeShapeType="1"/>
            </p:cNvSpPr>
            <p:nvPr/>
          </p:nvSpPr>
          <p:spPr bwMode="auto">
            <a:xfrm>
              <a:off x="815" y="3080"/>
              <a:ext cx="19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3681" name="Line 114"/>
            <p:cNvSpPr>
              <a:spLocks noChangeAspect="1" noChangeShapeType="1"/>
            </p:cNvSpPr>
            <p:nvPr/>
          </p:nvSpPr>
          <p:spPr bwMode="auto">
            <a:xfrm flipV="1">
              <a:off x="815" y="2442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3682" name="Line 115"/>
            <p:cNvSpPr>
              <a:spLocks noChangeAspect="1" noChangeShapeType="1"/>
            </p:cNvSpPr>
            <p:nvPr/>
          </p:nvSpPr>
          <p:spPr bwMode="auto">
            <a:xfrm>
              <a:off x="815" y="3786"/>
              <a:ext cx="18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3683" name="Text Box 116"/>
            <p:cNvSpPr txBox="1">
              <a:spLocks noChangeAspect="1" noChangeArrowheads="1"/>
            </p:cNvSpPr>
            <p:nvPr/>
          </p:nvSpPr>
          <p:spPr bwMode="auto">
            <a:xfrm>
              <a:off x="681" y="2987"/>
              <a:ext cx="158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1800"/>
                <a:t>0</a:t>
              </a:r>
            </a:p>
          </p:txBody>
        </p:sp>
        <p:sp>
          <p:nvSpPr>
            <p:cNvPr id="283684" name="Text Box 117"/>
            <p:cNvSpPr txBox="1">
              <a:spLocks noChangeAspect="1" noChangeArrowheads="1"/>
            </p:cNvSpPr>
            <p:nvPr/>
          </p:nvSpPr>
          <p:spPr bwMode="auto">
            <a:xfrm>
              <a:off x="2461" y="3753"/>
              <a:ext cx="185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1800"/>
                <a:t>X</a:t>
              </a:r>
            </a:p>
          </p:txBody>
        </p:sp>
        <p:sp>
          <p:nvSpPr>
            <p:cNvPr id="283685" name="AutoShape 118"/>
            <p:cNvSpPr>
              <a:spLocks noChangeAspect="1" noChangeArrowheads="1"/>
            </p:cNvSpPr>
            <p:nvPr/>
          </p:nvSpPr>
          <p:spPr bwMode="auto">
            <a:xfrm>
              <a:off x="1551" y="2846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86" name="AutoShape 119"/>
            <p:cNvSpPr>
              <a:spLocks noChangeAspect="1" noChangeArrowheads="1"/>
            </p:cNvSpPr>
            <p:nvPr/>
          </p:nvSpPr>
          <p:spPr bwMode="auto">
            <a:xfrm>
              <a:off x="2123" y="2879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87" name="AutoShape 120"/>
            <p:cNvSpPr>
              <a:spLocks noChangeAspect="1" noChangeArrowheads="1"/>
            </p:cNvSpPr>
            <p:nvPr/>
          </p:nvSpPr>
          <p:spPr bwMode="auto">
            <a:xfrm>
              <a:off x="1619" y="2745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88" name="AutoShape 121"/>
            <p:cNvSpPr>
              <a:spLocks noChangeAspect="1" noChangeArrowheads="1"/>
            </p:cNvSpPr>
            <p:nvPr/>
          </p:nvSpPr>
          <p:spPr bwMode="auto">
            <a:xfrm>
              <a:off x="2290" y="3215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89" name="AutoShape 122"/>
            <p:cNvSpPr>
              <a:spLocks noChangeAspect="1" noChangeArrowheads="1"/>
            </p:cNvSpPr>
            <p:nvPr/>
          </p:nvSpPr>
          <p:spPr bwMode="auto">
            <a:xfrm>
              <a:off x="1787" y="2812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90" name="AutoShape 123"/>
            <p:cNvSpPr>
              <a:spLocks noChangeAspect="1" noChangeArrowheads="1"/>
            </p:cNvSpPr>
            <p:nvPr/>
          </p:nvSpPr>
          <p:spPr bwMode="auto">
            <a:xfrm>
              <a:off x="1686" y="2812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91" name="AutoShape 124"/>
            <p:cNvSpPr>
              <a:spLocks noChangeAspect="1" noChangeArrowheads="1"/>
            </p:cNvSpPr>
            <p:nvPr/>
          </p:nvSpPr>
          <p:spPr bwMode="auto">
            <a:xfrm>
              <a:off x="1686" y="2745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92" name="AutoShape 125"/>
            <p:cNvSpPr>
              <a:spLocks noChangeAspect="1" noChangeArrowheads="1"/>
            </p:cNvSpPr>
            <p:nvPr/>
          </p:nvSpPr>
          <p:spPr bwMode="auto">
            <a:xfrm>
              <a:off x="1921" y="2846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93" name="AutoShape 126"/>
            <p:cNvSpPr>
              <a:spLocks noChangeAspect="1" noChangeArrowheads="1"/>
            </p:cNvSpPr>
            <p:nvPr/>
          </p:nvSpPr>
          <p:spPr bwMode="auto">
            <a:xfrm>
              <a:off x="2223" y="3215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94" name="AutoShape 127"/>
            <p:cNvSpPr>
              <a:spLocks noChangeAspect="1" noChangeArrowheads="1"/>
            </p:cNvSpPr>
            <p:nvPr/>
          </p:nvSpPr>
          <p:spPr bwMode="auto">
            <a:xfrm>
              <a:off x="1736" y="2798"/>
              <a:ext cx="34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95" name="AutoShape 128"/>
            <p:cNvSpPr>
              <a:spLocks noChangeAspect="1" noChangeArrowheads="1"/>
            </p:cNvSpPr>
            <p:nvPr/>
          </p:nvSpPr>
          <p:spPr bwMode="auto">
            <a:xfrm>
              <a:off x="1518" y="2779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96" name="AutoShape 129"/>
            <p:cNvSpPr>
              <a:spLocks noChangeAspect="1" noChangeArrowheads="1"/>
            </p:cNvSpPr>
            <p:nvPr/>
          </p:nvSpPr>
          <p:spPr bwMode="auto">
            <a:xfrm>
              <a:off x="1957" y="2812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97" name="AutoShape 130"/>
            <p:cNvSpPr>
              <a:spLocks noChangeAspect="1" noChangeArrowheads="1"/>
            </p:cNvSpPr>
            <p:nvPr/>
          </p:nvSpPr>
          <p:spPr bwMode="auto">
            <a:xfrm>
              <a:off x="2055" y="2846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98" name="AutoShape 131"/>
            <p:cNvSpPr>
              <a:spLocks noChangeAspect="1" noChangeArrowheads="1"/>
            </p:cNvSpPr>
            <p:nvPr/>
          </p:nvSpPr>
          <p:spPr bwMode="auto">
            <a:xfrm>
              <a:off x="2022" y="2812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699" name="AutoShape 132"/>
            <p:cNvSpPr>
              <a:spLocks noChangeAspect="1" noChangeArrowheads="1"/>
            </p:cNvSpPr>
            <p:nvPr/>
          </p:nvSpPr>
          <p:spPr bwMode="auto">
            <a:xfrm>
              <a:off x="1249" y="3215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700" name="AutoShape 133"/>
            <p:cNvSpPr>
              <a:spLocks noChangeAspect="1" noChangeArrowheads="1"/>
            </p:cNvSpPr>
            <p:nvPr/>
          </p:nvSpPr>
          <p:spPr bwMode="auto">
            <a:xfrm>
              <a:off x="1218" y="3215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701" name="AutoShape 134"/>
            <p:cNvSpPr>
              <a:spLocks noChangeAspect="1" noChangeArrowheads="1"/>
            </p:cNvSpPr>
            <p:nvPr/>
          </p:nvSpPr>
          <p:spPr bwMode="auto">
            <a:xfrm>
              <a:off x="1249" y="3014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702" name="AutoShape 135"/>
            <p:cNvSpPr>
              <a:spLocks noChangeAspect="1" noChangeArrowheads="1"/>
            </p:cNvSpPr>
            <p:nvPr/>
          </p:nvSpPr>
          <p:spPr bwMode="auto">
            <a:xfrm>
              <a:off x="1283" y="3115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703" name="AutoShape 136"/>
            <p:cNvSpPr>
              <a:spLocks noChangeAspect="1" noChangeArrowheads="1"/>
            </p:cNvSpPr>
            <p:nvPr/>
          </p:nvSpPr>
          <p:spPr bwMode="auto">
            <a:xfrm>
              <a:off x="1316" y="2913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704" name="AutoShape 137"/>
            <p:cNvSpPr>
              <a:spLocks noChangeAspect="1" noChangeArrowheads="1"/>
            </p:cNvSpPr>
            <p:nvPr/>
          </p:nvSpPr>
          <p:spPr bwMode="auto">
            <a:xfrm>
              <a:off x="1249" y="3148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705" name="AutoShape 138"/>
            <p:cNvSpPr>
              <a:spLocks noChangeAspect="1" noChangeArrowheads="1"/>
            </p:cNvSpPr>
            <p:nvPr/>
          </p:nvSpPr>
          <p:spPr bwMode="auto">
            <a:xfrm>
              <a:off x="1182" y="3215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706" name="AutoShape 139"/>
            <p:cNvSpPr>
              <a:spLocks noChangeAspect="1" noChangeArrowheads="1"/>
            </p:cNvSpPr>
            <p:nvPr/>
          </p:nvSpPr>
          <p:spPr bwMode="auto">
            <a:xfrm>
              <a:off x="2156" y="2980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707" name="AutoShape 140"/>
            <p:cNvSpPr>
              <a:spLocks noChangeAspect="1" noChangeArrowheads="1"/>
            </p:cNvSpPr>
            <p:nvPr/>
          </p:nvSpPr>
          <p:spPr bwMode="auto">
            <a:xfrm>
              <a:off x="1417" y="2846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708" name="AutoShape 141"/>
            <p:cNvSpPr>
              <a:spLocks noChangeAspect="1" noChangeArrowheads="1"/>
            </p:cNvSpPr>
            <p:nvPr/>
          </p:nvSpPr>
          <p:spPr bwMode="auto">
            <a:xfrm>
              <a:off x="2257" y="3148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709" name="AutoShape 142"/>
            <p:cNvSpPr>
              <a:spLocks noChangeAspect="1" noChangeArrowheads="1"/>
            </p:cNvSpPr>
            <p:nvPr/>
          </p:nvSpPr>
          <p:spPr bwMode="auto">
            <a:xfrm>
              <a:off x="1921" y="2745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710" name="AutoShape 143"/>
            <p:cNvSpPr>
              <a:spLocks noChangeAspect="1" noChangeArrowheads="1"/>
            </p:cNvSpPr>
            <p:nvPr/>
          </p:nvSpPr>
          <p:spPr bwMode="auto">
            <a:xfrm>
              <a:off x="1419" y="2913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3711" name="Text Box 144"/>
            <p:cNvSpPr txBox="1">
              <a:spLocks noChangeAspect="1" noChangeArrowheads="1"/>
            </p:cNvSpPr>
            <p:nvPr/>
          </p:nvSpPr>
          <p:spPr bwMode="auto">
            <a:xfrm rot="-5400000">
              <a:off x="377" y="3044"/>
              <a:ext cx="48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1800"/>
                <a:t>Resíduo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3" name="Group 50"/>
          <p:cNvGrpSpPr>
            <a:grpSpLocks/>
          </p:cNvGrpSpPr>
          <p:nvPr/>
        </p:nvGrpSpPr>
        <p:grpSpPr bwMode="auto">
          <a:xfrm>
            <a:off x="330200" y="3276600"/>
            <a:ext cx="6935788" cy="3157538"/>
            <a:chOff x="734" y="715"/>
            <a:chExt cx="4369" cy="1989"/>
          </a:xfrm>
        </p:grpSpPr>
        <p:grpSp>
          <p:nvGrpSpPr>
            <p:cNvPr id="28690" name="Group 22"/>
            <p:cNvGrpSpPr>
              <a:grpSpLocks/>
            </p:cNvGrpSpPr>
            <p:nvPr/>
          </p:nvGrpSpPr>
          <p:grpSpPr bwMode="auto">
            <a:xfrm>
              <a:off x="1222" y="715"/>
              <a:ext cx="1536" cy="1305"/>
              <a:chOff x="632" y="1128"/>
              <a:chExt cx="1536" cy="1305"/>
            </a:xfrm>
          </p:grpSpPr>
          <p:sp>
            <p:nvSpPr>
              <p:cNvPr id="28706" name="AutoShape 23"/>
              <p:cNvSpPr>
                <a:spLocks noChangeAspect="1" noChangeArrowheads="1"/>
              </p:cNvSpPr>
              <p:nvPr/>
            </p:nvSpPr>
            <p:spPr bwMode="auto">
              <a:xfrm>
                <a:off x="968" y="1992"/>
                <a:ext cx="57" cy="57"/>
              </a:xfrm>
              <a:prstGeom prst="flowChartConnector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000090"/>
                  </a:solidFill>
                </a:endParaRPr>
              </a:p>
            </p:txBody>
          </p:sp>
          <p:sp>
            <p:nvSpPr>
              <p:cNvPr id="28707" name="AutoShape 24"/>
              <p:cNvSpPr>
                <a:spLocks noChangeAspect="1" noChangeArrowheads="1"/>
              </p:cNvSpPr>
              <p:nvPr/>
            </p:nvSpPr>
            <p:spPr bwMode="auto">
              <a:xfrm>
                <a:off x="632" y="2040"/>
                <a:ext cx="57" cy="57"/>
              </a:xfrm>
              <a:prstGeom prst="flowChartConnector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000090"/>
                  </a:solidFill>
                </a:endParaRPr>
              </a:p>
            </p:txBody>
          </p:sp>
          <p:sp>
            <p:nvSpPr>
              <p:cNvPr id="28708" name="AutoShape 25"/>
              <p:cNvSpPr>
                <a:spLocks noChangeAspect="1" noChangeArrowheads="1"/>
              </p:cNvSpPr>
              <p:nvPr/>
            </p:nvSpPr>
            <p:spPr bwMode="auto">
              <a:xfrm>
                <a:off x="1064" y="2376"/>
                <a:ext cx="57" cy="57"/>
              </a:xfrm>
              <a:prstGeom prst="flowChartConnector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000090"/>
                  </a:solidFill>
                </a:endParaRPr>
              </a:p>
            </p:txBody>
          </p:sp>
          <p:sp>
            <p:nvSpPr>
              <p:cNvPr id="28709" name="AutoShape 26"/>
              <p:cNvSpPr>
                <a:spLocks noChangeAspect="1" noChangeArrowheads="1"/>
              </p:cNvSpPr>
              <p:nvPr/>
            </p:nvSpPr>
            <p:spPr bwMode="auto">
              <a:xfrm>
                <a:off x="1160" y="1608"/>
                <a:ext cx="57" cy="57"/>
              </a:xfrm>
              <a:prstGeom prst="flowChartConnector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000090"/>
                  </a:solidFill>
                </a:endParaRPr>
              </a:p>
            </p:txBody>
          </p:sp>
          <p:sp>
            <p:nvSpPr>
              <p:cNvPr id="28710" name="AutoShape 27"/>
              <p:cNvSpPr>
                <a:spLocks noChangeAspect="1" noChangeArrowheads="1"/>
              </p:cNvSpPr>
              <p:nvPr/>
            </p:nvSpPr>
            <p:spPr bwMode="auto">
              <a:xfrm>
                <a:off x="1352" y="2088"/>
                <a:ext cx="57" cy="57"/>
              </a:xfrm>
              <a:prstGeom prst="flowChartConnector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000090"/>
                  </a:solidFill>
                </a:endParaRPr>
              </a:p>
            </p:txBody>
          </p:sp>
          <p:sp>
            <p:nvSpPr>
              <p:cNvPr id="28711" name="AutoShape 28"/>
              <p:cNvSpPr>
                <a:spLocks noChangeAspect="1" noChangeArrowheads="1"/>
              </p:cNvSpPr>
              <p:nvPr/>
            </p:nvSpPr>
            <p:spPr bwMode="auto">
              <a:xfrm>
                <a:off x="1880" y="1320"/>
                <a:ext cx="57" cy="57"/>
              </a:xfrm>
              <a:prstGeom prst="flowChartConnector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000090"/>
                  </a:solidFill>
                </a:endParaRPr>
              </a:p>
            </p:txBody>
          </p:sp>
          <p:sp>
            <p:nvSpPr>
              <p:cNvPr id="28712" name="AutoShape 29"/>
              <p:cNvSpPr>
                <a:spLocks noChangeAspect="1" noChangeArrowheads="1"/>
              </p:cNvSpPr>
              <p:nvPr/>
            </p:nvSpPr>
            <p:spPr bwMode="auto">
              <a:xfrm>
                <a:off x="2111" y="1752"/>
                <a:ext cx="57" cy="57"/>
              </a:xfrm>
              <a:prstGeom prst="flowChartConnector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000090"/>
                  </a:solidFill>
                </a:endParaRPr>
              </a:p>
            </p:txBody>
          </p:sp>
          <p:sp>
            <p:nvSpPr>
              <p:cNvPr id="28713" name="Line 30"/>
              <p:cNvSpPr>
                <a:spLocks noChangeShapeType="1"/>
              </p:cNvSpPr>
              <p:nvPr/>
            </p:nvSpPr>
            <p:spPr bwMode="auto">
              <a:xfrm>
                <a:off x="1916" y="1392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14" name="Text Box 31"/>
              <p:cNvSpPr txBox="1">
                <a:spLocks noChangeArrowheads="1"/>
              </p:cNvSpPr>
              <p:nvPr/>
            </p:nvSpPr>
            <p:spPr bwMode="auto">
              <a:xfrm>
                <a:off x="1880" y="1128"/>
                <a:ext cx="233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pt-BR" sz="1800">
                    <a:solidFill>
                      <a:srgbClr val="000090"/>
                    </a:solidFill>
                    <a:latin typeface="Arial" charset="0"/>
                  </a:rPr>
                  <a:t>Y</a:t>
                </a:r>
                <a:r>
                  <a:rPr lang="pt-BR" sz="1800" baseline="-25000">
                    <a:solidFill>
                      <a:srgbClr val="000090"/>
                    </a:solidFill>
                    <a:latin typeface="Arial" charset="0"/>
                  </a:rPr>
                  <a:t>i</a:t>
                </a:r>
              </a:p>
            </p:txBody>
          </p:sp>
          <p:sp>
            <p:nvSpPr>
              <p:cNvPr id="28715" name="Text Box 32"/>
              <p:cNvSpPr txBox="1">
                <a:spLocks noChangeArrowheads="1"/>
              </p:cNvSpPr>
              <p:nvPr/>
            </p:nvSpPr>
            <p:spPr bwMode="auto">
              <a:xfrm>
                <a:off x="1904" y="1375"/>
                <a:ext cx="24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pt-BR" sz="1800" i="1">
                    <a:solidFill>
                      <a:srgbClr val="000090"/>
                    </a:solidFill>
                    <a:latin typeface="Arial" charset="0"/>
                    <a:sym typeface="Symbol" pitchFamily="18" charset="2"/>
                  </a:rPr>
                  <a:t></a:t>
                </a:r>
                <a:r>
                  <a:rPr lang="pt-BR" sz="1800" i="1" baseline="-25000">
                    <a:solidFill>
                      <a:srgbClr val="000090"/>
                    </a:solidFill>
                    <a:latin typeface="Arial" charset="0"/>
                    <a:sym typeface="Mathematica1"/>
                  </a:rPr>
                  <a:t>i</a:t>
                </a:r>
              </a:p>
            </p:txBody>
          </p:sp>
        </p:grpSp>
        <p:grpSp>
          <p:nvGrpSpPr>
            <p:cNvPr id="28691" name="Group 33"/>
            <p:cNvGrpSpPr>
              <a:grpSpLocks/>
            </p:cNvGrpSpPr>
            <p:nvPr/>
          </p:nvGrpSpPr>
          <p:grpSpPr bwMode="auto">
            <a:xfrm>
              <a:off x="734" y="812"/>
              <a:ext cx="4369" cy="1892"/>
              <a:chOff x="136" y="1225"/>
              <a:chExt cx="4369" cy="1892"/>
            </a:xfrm>
          </p:grpSpPr>
          <p:sp>
            <p:nvSpPr>
              <p:cNvPr id="28692" name="Text Box 34"/>
              <p:cNvSpPr txBox="1">
                <a:spLocks noChangeArrowheads="1"/>
              </p:cNvSpPr>
              <p:nvPr/>
            </p:nvSpPr>
            <p:spPr bwMode="auto">
              <a:xfrm>
                <a:off x="2653" y="2886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pt-BR" sz="1800">
                    <a:solidFill>
                      <a:srgbClr val="000090"/>
                    </a:solidFill>
                    <a:latin typeface="Arial" charset="0"/>
                  </a:rPr>
                  <a:t>X</a:t>
                </a:r>
              </a:p>
            </p:txBody>
          </p:sp>
          <p:sp>
            <p:nvSpPr>
              <p:cNvPr id="28693" name="Text Box 35"/>
              <p:cNvSpPr txBox="1">
                <a:spLocks noChangeArrowheads="1"/>
              </p:cNvSpPr>
              <p:nvPr/>
            </p:nvSpPr>
            <p:spPr bwMode="auto">
              <a:xfrm>
                <a:off x="204" y="1348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pt-BR" sz="1800">
                    <a:solidFill>
                      <a:srgbClr val="000090"/>
                    </a:solidFill>
                    <a:latin typeface="Arial" charset="0"/>
                  </a:rPr>
                  <a:t>Y</a:t>
                </a:r>
              </a:p>
            </p:txBody>
          </p:sp>
          <p:grpSp>
            <p:nvGrpSpPr>
              <p:cNvPr id="28694" name="Group 36"/>
              <p:cNvGrpSpPr>
                <a:grpSpLocks/>
              </p:cNvGrpSpPr>
              <p:nvPr/>
            </p:nvGrpSpPr>
            <p:grpSpPr bwMode="auto">
              <a:xfrm>
                <a:off x="136" y="1225"/>
                <a:ext cx="4369" cy="1609"/>
                <a:chOff x="136" y="1232"/>
                <a:chExt cx="4369" cy="1609"/>
              </a:xfrm>
            </p:grpSpPr>
            <p:sp>
              <p:nvSpPr>
                <p:cNvPr id="28695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1679" y="1835"/>
                  <a:ext cx="0" cy="1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8696" name="Group 38"/>
                <p:cNvGrpSpPr>
                  <a:grpSpLocks/>
                </p:cNvGrpSpPr>
                <p:nvPr/>
              </p:nvGrpSpPr>
              <p:grpSpPr bwMode="auto">
                <a:xfrm>
                  <a:off x="136" y="1232"/>
                  <a:ext cx="4369" cy="1609"/>
                  <a:chOff x="136" y="1256"/>
                  <a:chExt cx="4369" cy="1609"/>
                </a:xfrm>
              </p:grpSpPr>
              <p:sp>
                <p:nvSpPr>
                  <p:cNvPr id="28697" name="Line 3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31" y="1525"/>
                    <a:ext cx="1994" cy="85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8698" name="Group 40"/>
                  <p:cNvGrpSpPr>
                    <a:grpSpLocks/>
                  </p:cNvGrpSpPr>
                  <p:nvPr/>
                </p:nvGrpSpPr>
                <p:grpSpPr bwMode="auto">
                  <a:xfrm>
                    <a:off x="136" y="1256"/>
                    <a:ext cx="4369" cy="1609"/>
                    <a:chOff x="217" y="1277"/>
                    <a:chExt cx="4369" cy="1609"/>
                  </a:xfrm>
                </p:grpSpPr>
                <p:sp>
                  <p:nvSpPr>
                    <p:cNvPr id="28699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8" y="2886"/>
                      <a:ext cx="232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700" name="Line 42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488" y="1416"/>
                      <a:ext cx="0" cy="147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701" name="Line 4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66" y="2069"/>
                      <a:ext cx="449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dash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702" name="Rectangle 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7" y="2296"/>
                      <a:ext cx="336" cy="29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pPr algn="ctr" eaLnBrk="0" hangingPunct="0"/>
                      <a:r>
                        <a:rPr lang="pt-BR" sz="2400">
                          <a:solidFill>
                            <a:srgbClr val="000090"/>
                          </a:solidFill>
                        </a:rPr>
                        <a:t> </a:t>
                      </a:r>
                      <a:r>
                        <a:rPr lang="pt-BR" sz="2400">
                          <a:solidFill>
                            <a:srgbClr val="000090"/>
                          </a:solidFill>
                          <a:latin typeface="Symbol" pitchFamily="18" charset="2"/>
                          <a:sym typeface="Mathematica1"/>
                        </a:rPr>
                        <a:t>b</a:t>
                      </a:r>
                      <a:r>
                        <a:rPr lang="pt-BR" sz="2400" baseline="-25000">
                          <a:solidFill>
                            <a:srgbClr val="000090"/>
                          </a:solidFill>
                          <a:sym typeface="Mathematica1"/>
                        </a:rPr>
                        <a:t>0</a:t>
                      </a:r>
                      <a:r>
                        <a:rPr lang="pt-BR" sz="2400">
                          <a:solidFill>
                            <a:srgbClr val="000090"/>
                          </a:solidFill>
                        </a:rPr>
                        <a:t> </a:t>
                      </a:r>
                    </a:p>
                  </p:txBody>
                </p:sp>
                <p:sp>
                  <p:nvSpPr>
                    <p:cNvPr id="28703" name="Rectangle 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41" y="1842"/>
                      <a:ext cx="281" cy="29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pPr algn="ctr" eaLnBrk="0" hangingPunct="0"/>
                      <a:r>
                        <a:rPr lang="pt-BR" sz="1800" i="1">
                          <a:solidFill>
                            <a:srgbClr val="000090"/>
                          </a:solidFill>
                          <a:sym typeface="Symbol" pitchFamily="18" charset="2"/>
                        </a:rPr>
                        <a:t></a:t>
                      </a:r>
                      <a:r>
                        <a:rPr lang="pt-BR" sz="2400" i="1" baseline="-25000">
                          <a:solidFill>
                            <a:srgbClr val="000090"/>
                          </a:solidFill>
                          <a:sym typeface="Mathematica1"/>
                        </a:rPr>
                        <a:t>1</a:t>
                      </a:r>
                      <a:r>
                        <a:rPr lang="pt-BR" sz="2400">
                          <a:solidFill>
                            <a:srgbClr val="000090"/>
                          </a:solidFill>
                        </a:rPr>
                        <a:t> </a:t>
                      </a:r>
                    </a:p>
                  </p:txBody>
                </p:sp>
                <p:sp>
                  <p:nvSpPr>
                    <p:cNvPr id="28704" name="Text Box 4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924" y="1871"/>
                      <a:ext cx="665" cy="3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pPr algn="ctr"/>
                      <a:r>
                        <a:rPr lang="pt-BR" sz="1400">
                          <a:solidFill>
                            <a:srgbClr val="000090"/>
                          </a:solidFill>
                          <a:latin typeface="Tahoma" pitchFamily="34" charset="0"/>
                        </a:rPr>
                        <a:t>Coeficiente</a:t>
                      </a:r>
                    </a:p>
                    <a:p>
                      <a:pPr algn="ctr"/>
                      <a:r>
                        <a:rPr lang="pt-BR" sz="1400">
                          <a:solidFill>
                            <a:srgbClr val="000090"/>
                          </a:solidFill>
                          <a:latin typeface="Tahoma" pitchFamily="34" charset="0"/>
                        </a:rPr>
                        <a:t>angular</a:t>
                      </a:r>
                    </a:p>
                  </p:txBody>
                </p:sp>
                <p:sp>
                  <p:nvSpPr>
                    <p:cNvPr id="28705" name="Rectangle 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6" y="1277"/>
                      <a:ext cx="2160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pPr algn="ctr" eaLnBrk="0" hangingPunct="0"/>
                      <a:r>
                        <a:rPr lang="pt-BR" i="1">
                          <a:solidFill>
                            <a:srgbClr val="000090"/>
                          </a:solidFill>
                          <a:sym typeface="Symbol" pitchFamily="18" charset="2"/>
                        </a:rPr>
                        <a:t></a:t>
                      </a:r>
                      <a:r>
                        <a:rPr lang="pt-BR" i="1" baseline="-25000">
                          <a:solidFill>
                            <a:srgbClr val="000090"/>
                          </a:solidFill>
                          <a:sym typeface="Mathematica1"/>
                        </a:rPr>
                        <a:t>Y</a:t>
                      </a:r>
                      <a:r>
                        <a:rPr lang="pt-BR">
                          <a:solidFill>
                            <a:srgbClr val="000090"/>
                          </a:solidFill>
                          <a:sym typeface="Mathematica1"/>
                        </a:rPr>
                        <a:t> = E(</a:t>
                      </a:r>
                      <a:r>
                        <a:rPr lang="pt-BR" i="1">
                          <a:solidFill>
                            <a:srgbClr val="000090"/>
                          </a:solidFill>
                          <a:sym typeface="Mathematica1"/>
                        </a:rPr>
                        <a:t>Y</a:t>
                      </a:r>
                      <a:r>
                        <a:rPr lang="pt-BR">
                          <a:solidFill>
                            <a:srgbClr val="000090"/>
                          </a:solidFill>
                          <a:sym typeface="Mathematica1"/>
                        </a:rPr>
                        <a:t>) = </a:t>
                      </a:r>
                      <a:r>
                        <a:rPr lang="pt-BR" i="1">
                          <a:solidFill>
                            <a:srgbClr val="000090"/>
                          </a:solidFill>
                          <a:sym typeface="Symbol" pitchFamily="18" charset="2"/>
                        </a:rPr>
                        <a:t></a:t>
                      </a:r>
                      <a:r>
                        <a:rPr lang="pt-BR" i="1" baseline="-25000">
                          <a:solidFill>
                            <a:srgbClr val="000090"/>
                          </a:solidFill>
                          <a:sym typeface="Mathematica1"/>
                        </a:rPr>
                        <a:t>0</a:t>
                      </a:r>
                      <a:r>
                        <a:rPr lang="pt-BR" i="1">
                          <a:solidFill>
                            <a:srgbClr val="000090"/>
                          </a:solidFill>
                          <a:sym typeface="Mathematica1"/>
                        </a:rPr>
                        <a:t> + </a:t>
                      </a:r>
                      <a:r>
                        <a:rPr lang="pt-BR" sz="1800" i="1">
                          <a:solidFill>
                            <a:srgbClr val="000090"/>
                          </a:solidFill>
                          <a:sym typeface="Symbol" pitchFamily="18" charset="2"/>
                        </a:rPr>
                        <a:t></a:t>
                      </a:r>
                      <a:r>
                        <a:rPr lang="pt-BR" i="1" baseline="-25000">
                          <a:solidFill>
                            <a:srgbClr val="000090"/>
                          </a:solidFill>
                        </a:rPr>
                        <a:t>1</a:t>
                      </a:r>
                      <a:r>
                        <a:rPr lang="pt-BR" i="1">
                          <a:solidFill>
                            <a:srgbClr val="000090"/>
                          </a:solidFill>
                        </a:rPr>
                        <a:t> X</a:t>
                      </a:r>
                      <a:endParaRPr lang="pt-BR" i="1" baseline="-25000">
                        <a:solidFill>
                          <a:srgbClr val="000090"/>
                        </a:solidFill>
                      </a:endParaRPr>
                    </a:p>
                  </p:txBody>
                </p:sp>
              </p:grpSp>
            </p:grpSp>
          </p:grpSp>
        </p:grpSp>
      </p:grpSp>
      <p:grpSp>
        <p:nvGrpSpPr>
          <p:cNvPr id="28674" name="Group 72"/>
          <p:cNvGrpSpPr>
            <a:grpSpLocks/>
          </p:cNvGrpSpPr>
          <p:nvPr/>
        </p:nvGrpSpPr>
        <p:grpSpPr bwMode="auto">
          <a:xfrm>
            <a:off x="1328738" y="1327150"/>
            <a:ext cx="6494462" cy="1387475"/>
            <a:chOff x="973" y="836"/>
            <a:chExt cx="4091" cy="874"/>
          </a:xfrm>
        </p:grpSpPr>
        <p:sp>
          <p:nvSpPr>
            <p:cNvPr id="28679" name="Text Box 8"/>
            <p:cNvSpPr txBox="1">
              <a:spLocks noChangeArrowheads="1"/>
            </p:cNvSpPr>
            <p:nvPr/>
          </p:nvSpPr>
          <p:spPr bwMode="auto">
            <a:xfrm>
              <a:off x="2696" y="836"/>
              <a:ext cx="84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1400" b="1">
                  <a:solidFill>
                    <a:srgbClr val="000090"/>
                  </a:solidFill>
                  <a:latin typeface="Tahoma" pitchFamily="34" charset="0"/>
                </a:rPr>
                <a:t>Inclinação</a:t>
              </a:r>
            </a:p>
            <a:p>
              <a:pPr algn="ctr"/>
              <a:r>
                <a:rPr lang="pt-BR" sz="1400" b="1">
                  <a:solidFill>
                    <a:srgbClr val="000090"/>
                  </a:solidFill>
                  <a:latin typeface="Tahoma" pitchFamily="34" charset="0"/>
                </a:rPr>
                <a:t>Populacional</a:t>
              </a:r>
            </a:p>
          </p:txBody>
        </p:sp>
        <p:sp>
          <p:nvSpPr>
            <p:cNvPr id="28680" name="Text Box 11"/>
            <p:cNvSpPr txBox="1">
              <a:spLocks noChangeArrowheads="1"/>
            </p:cNvSpPr>
            <p:nvPr/>
          </p:nvSpPr>
          <p:spPr bwMode="auto">
            <a:xfrm>
              <a:off x="1925" y="881"/>
              <a:ext cx="84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1400" b="1">
                  <a:solidFill>
                    <a:srgbClr val="000090"/>
                  </a:solidFill>
                  <a:latin typeface="Tahoma" pitchFamily="34" charset="0"/>
                </a:rPr>
                <a:t>Intercepto</a:t>
              </a:r>
            </a:p>
            <a:p>
              <a:pPr algn="ctr"/>
              <a:r>
                <a:rPr lang="pt-BR" sz="1400" b="1">
                  <a:solidFill>
                    <a:srgbClr val="000090"/>
                  </a:solidFill>
                  <a:latin typeface="Tahoma" pitchFamily="34" charset="0"/>
                </a:rPr>
                <a:t>Populacional</a:t>
              </a:r>
            </a:p>
          </p:txBody>
        </p:sp>
        <p:sp>
          <p:nvSpPr>
            <p:cNvPr id="28681" name="Text Box 14"/>
            <p:cNvSpPr txBox="1">
              <a:spLocks noChangeArrowheads="1"/>
            </p:cNvSpPr>
            <p:nvPr/>
          </p:nvSpPr>
          <p:spPr bwMode="auto">
            <a:xfrm>
              <a:off x="4377" y="1380"/>
              <a:ext cx="687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pt-BR" sz="1400" b="1">
                  <a:solidFill>
                    <a:srgbClr val="000090"/>
                  </a:solidFill>
                  <a:latin typeface="Tahoma" pitchFamily="34" charset="0"/>
                </a:rPr>
                <a:t>Erro Aleatório</a:t>
              </a:r>
            </a:p>
          </p:txBody>
        </p:sp>
        <p:sp>
          <p:nvSpPr>
            <p:cNvPr id="28682" name="Line 15"/>
            <p:cNvSpPr>
              <a:spLocks noChangeShapeType="1"/>
            </p:cNvSpPr>
            <p:nvPr/>
          </p:nvSpPr>
          <p:spPr bwMode="auto">
            <a:xfrm flipV="1">
              <a:off x="3833" y="1561"/>
              <a:ext cx="544" cy="0"/>
            </a:xfrm>
            <a:prstGeom prst="line">
              <a:avLst/>
            </a:prstGeom>
            <a:noFill/>
            <a:ln w="9525">
              <a:solidFill>
                <a:srgbClr val="00808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Text Box 17"/>
            <p:cNvSpPr txBox="1">
              <a:spLocks noChangeArrowheads="1"/>
            </p:cNvSpPr>
            <p:nvPr/>
          </p:nvSpPr>
          <p:spPr bwMode="auto">
            <a:xfrm>
              <a:off x="3693" y="972"/>
              <a:ext cx="114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1400" b="1">
                  <a:solidFill>
                    <a:srgbClr val="000090"/>
                  </a:solidFill>
                  <a:latin typeface="Tahoma" pitchFamily="34" charset="0"/>
                </a:rPr>
                <a:t>Variável Preditora</a:t>
              </a:r>
            </a:p>
          </p:txBody>
        </p:sp>
        <p:sp>
          <p:nvSpPr>
            <p:cNvPr id="28684" name="Text Box 20"/>
            <p:cNvSpPr txBox="1">
              <a:spLocks noChangeArrowheads="1"/>
            </p:cNvSpPr>
            <p:nvPr/>
          </p:nvSpPr>
          <p:spPr bwMode="auto">
            <a:xfrm>
              <a:off x="973" y="1334"/>
              <a:ext cx="63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1400" b="1">
                  <a:solidFill>
                    <a:srgbClr val="000090"/>
                  </a:solidFill>
                  <a:latin typeface="Tahoma" pitchFamily="34" charset="0"/>
                </a:rPr>
                <a:t>Variável </a:t>
              </a:r>
            </a:p>
            <a:p>
              <a:pPr algn="ctr"/>
              <a:r>
                <a:rPr lang="pt-BR" sz="1400" b="1">
                  <a:solidFill>
                    <a:srgbClr val="000090"/>
                  </a:solidFill>
                  <a:latin typeface="Tahoma" pitchFamily="34" charset="0"/>
                </a:rPr>
                <a:t>Resposta</a:t>
              </a:r>
            </a:p>
          </p:txBody>
        </p:sp>
        <p:sp>
          <p:nvSpPr>
            <p:cNvPr id="28685" name="Text Box 66"/>
            <p:cNvSpPr txBox="1">
              <a:spLocks noChangeArrowheads="1"/>
            </p:cNvSpPr>
            <p:nvPr/>
          </p:nvSpPr>
          <p:spPr bwMode="auto">
            <a:xfrm>
              <a:off x="2154" y="1334"/>
              <a:ext cx="181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rgbClr val="008080"/>
                </a:buClr>
                <a:buSzPct val="80000"/>
                <a:buFont typeface="Wingdings" pitchFamily="2" charset="2"/>
                <a:buNone/>
              </a:pPr>
              <a:r>
                <a:rPr lang="en-US" sz="3200" b="1" i="1">
                  <a:solidFill>
                    <a:srgbClr val="000090"/>
                  </a:solidFill>
                  <a:cs typeface="Times New Roman" pitchFamily="18" charset="0"/>
                </a:rPr>
                <a:t>Y</a:t>
              </a:r>
              <a:r>
                <a:rPr lang="en-US" sz="3200" b="1" i="1" baseline="-25000">
                  <a:solidFill>
                    <a:srgbClr val="000090"/>
                  </a:solidFill>
                  <a:cs typeface="Times New Roman" pitchFamily="18" charset="0"/>
                </a:rPr>
                <a:t>i</a:t>
              </a:r>
              <a:r>
                <a:rPr lang="en-US" sz="3200" b="1" i="1">
                  <a:solidFill>
                    <a:srgbClr val="000090"/>
                  </a:solidFill>
                  <a:cs typeface="Times New Roman" pitchFamily="18" charset="0"/>
                </a:rPr>
                <a:t>=</a:t>
              </a:r>
              <a:r>
                <a:rPr lang="en-US" sz="3200" b="1" i="1">
                  <a:solidFill>
                    <a:srgbClr val="000090"/>
                  </a:solidFill>
                  <a:cs typeface="Times New Roman" pitchFamily="18" charset="0"/>
                  <a:sym typeface="Symbol" pitchFamily="18" charset="2"/>
                </a:rPr>
                <a:t></a:t>
              </a:r>
              <a:r>
                <a:rPr lang="en-US" sz="3200" b="1" i="1" baseline="-25000">
                  <a:solidFill>
                    <a:srgbClr val="000090"/>
                  </a:solidFill>
                  <a:cs typeface="Times New Roman" pitchFamily="18" charset="0"/>
                  <a:sym typeface="Symbol" pitchFamily="18" charset="2"/>
                </a:rPr>
                <a:t>0</a:t>
              </a:r>
              <a:r>
                <a:rPr lang="en-US" sz="3200" b="1" i="1">
                  <a:solidFill>
                    <a:srgbClr val="000090"/>
                  </a:solidFill>
                  <a:cs typeface="Times New Roman" pitchFamily="18" charset="0"/>
                  <a:sym typeface="Symbol" pitchFamily="18" charset="2"/>
                </a:rPr>
                <a:t>+</a:t>
              </a:r>
              <a:r>
                <a:rPr lang="en-US" sz="3200" b="1" i="1" baseline="-25000">
                  <a:solidFill>
                    <a:srgbClr val="000090"/>
                  </a:solidFill>
                  <a:cs typeface="Times New Roman" pitchFamily="18" charset="0"/>
                  <a:sym typeface="Symbol" pitchFamily="18" charset="2"/>
                </a:rPr>
                <a:t>1</a:t>
              </a:r>
              <a:r>
                <a:rPr lang="en-US" sz="3200" b="1" i="1">
                  <a:solidFill>
                    <a:srgbClr val="000090"/>
                  </a:solidFill>
                  <a:cs typeface="Times New Roman" pitchFamily="18" charset="0"/>
                  <a:sym typeface="Symbol" pitchFamily="18" charset="2"/>
                </a:rPr>
                <a:t>X</a:t>
              </a:r>
              <a:r>
                <a:rPr lang="en-US" sz="3200" b="1" i="1" baseline="-25000">
                  <a:solidFill>
                    <a:srgbClr val="000090"/>
                  </a:solidFill>
                  <a:cs typeface="Times New Roman" pitchFamily="18" charset="0"/>
                  <a:sym typeface="Symbol" pitchFamily="18" charset="2"/>
                </a:rPr>
                <a:t>i</a:t>
              </a:r>
              <a:r>
                <a:rPr lang="en-US" sz="3200" b="1" i="1">
                  <a:solidFill>
                    <a:srgbClr val="000090"/>
                  </a:solidFill>
                  <a:cs typeface="Times New Roman" pitchFamily="18" charset="0"/>
                  <a:sym typeface="Symbol" pitchFamily="18" charset="2"/>
                </a:rPr>
                <a:t> +</a:t>
              </a:r>
              <a:r>
                <a:rPr lang="en-US" sz="3200" b="1" i="1" baseline="-25000">
                  <a:solidFill>
                    <a:srgbClr val="000090"/>
                  </a:solidFill>
                  <a:cs typeface="Times New Roman" pitchFamily="18" charset="0"/>
                  <a:sym typeface="Symbol" pitchFamily="18" charset="2"/>
                </a:rPr>
                <a:t>i</a:t>
              </a:r>
              <a:endParaRPr lang="pt-BR" sz="3200" b="1" i="1" baseline="-25000">
                <a:solidFill>
                  <a:srgbClr val="000090"/>
                </a:solidFill>
                <a:cs typeface="Times New Roman" pitchFamily="18" charset="0"/>
              </a:endParaRPr>
            </a:p>
          </p:txBody>
        </p:sp>
        <p:sp>
          <p:nvSpPr>
            <p:cNvPr id="28686" name="Line 67"/>
            <p:cNvSpPr>
              <a:spLocks noChangeShapeType="1"/>
            </p:cNvSpPr>
            <p:nvPr/>
          </p:nvSpPr>
          <p:spPr bwMode="auto">
            <a:xfrm flipV="1">
              <a:off x="3288" y="1153"/>
              <a:ext cx="409" cy="272"/>
            </a:xfrm>
            <a:prstGeom prst="line">
              <a:avLst/>
            </a:prstGeom>
            <a:noFill/>
            <a:ln w="9525">
              <a:solidFill>
                <a:srgbClr val="00808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Line 68"/>
            <p:cNvSpPr>
              <a:spLocks noChangeShapeType="1"/>
            </p:cNvSpPr>
            <p:nvPr/>
          </p:nvSpPr>
          <p:spPr bwMode="auto">
            <a:xfrm flipV="1">
              <a:off x="3062" y="1153"/>
              <a:ext cx="0" cy="272"/>
            </a:xfrm>
            <a:prstGeom prst="line">
              <a:avLst/>
            </a:prstGeom>
            <a:noFill/>
            <a:ln w="9525">
              <a:solidFill>
                <a:srgbClr val="00808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8" name="Line 69"/>
            <p:cNvSpPr>
              <a:spLocks noChangeShapeType="1"/>
            </p:cNvSpPr>
            <p:nvPr/>
          </p:nvSpPr>
          <p:spPr bwMode="auto">
            <a:xfrm flipH="1" flipV="1">
              <a:off x="2381" y="1198"/>
              <a:ext cx="272" cy="227"/>
            </a:xfrm>
            <a:prstGeom prst="line">
              <a:avLst/>
            </a:prstGeom>
            <a:noFill/>
            <a:ln w="9525">
              <a:solidFill>
                <a:srgbClr val="00808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9" name="Line 70"/>
            <p:cNvSpPr>
              <a:spLocks noChangeShapeType="1"/>
            </p:cNvSpPr>
            <p:nvPr/>
          </p:nvSpPr>
          <p:spPr bwMode="auto">
            <a:xfrm flipH="1" flipV="1">
              <a:off x="1746" y="1561"/>
              <a:ext cx="454" cy="0"/>
            </a:xfrm>
            <a:prstGeom prst="line">
              <a:avLst/>
            </a:prstGeom>
            <a:noFill/>
            <a:ln w="9525">
              <a:solidFill>
                <a:srgbClr val="00808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75" name="Text Box 86"/>
          <p:cNvSpPr txBox="1">
            <a:spLocks noChangeArrowheads="1"/>
          </p:cNvSpPr>
          <p:nvPr/>
        </p:nvSpPr>
        <p:spPr bwMode="auto">
          <a:xfrm>
            <a:off x="5262563" y="4418013"/>
            <a:ext cx="187325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rgbClr val="008080"/>
              </a:buClr>
              <a:buSzPct val="80000"/>
              <a:buFont typeface="Wingdings" pitchFamily="2" charset="2"/>
              <a:buNone/>
            </a:pPr>
            <a:r>
              <a:rPr lang="en-US" sz="2800" i="1">
                <a:solidFill>
                  <a:srgbClr val="000090"/>
                </a:solidFill>
                <a:cs typeface="Times New Roman" pitchFamily="18" charset="0"/>
              </a:rPr>
              <a:t>Ŷ</a:t>
            </a:r>
            <a:r>
              <a:rPr lang="en-US" sz="2800" i="1" baseline="-25000">
                <a:solidFill>
                  <a:srgbClr val="000090"/>
                </a:solidFill>
                <a:cs typeface="Times New Roman" pitchFamily="18" charset="0"/>
              </a:rPr>
              <a:t>i</a:t>
            </a:r>
            <a:r>
              <a:rPr lang="en-US" sz="2800" i="1">
                <a:solidFill>
                  <a:srgbClr val="000090"/>
                </a:solidFill>
                <a:cs typeface="Times New Roman" pitchFamily="18" charset="0"/>
              </a:rPr>
              <a:t>=</a:t>
            </a:r>
            <a:r>
              <a:rPr lang="en-US" sz="2800" i="1">
                <a:solidFill>
                  <a:srgbClr val="000090"/>
                </a:solidFill>
                <a:cs typeface="Times New Roman" pitchFamily="18" charset="0"/>
                <a:sym typeface="Symbol" pitchFamily="18" charset="2"/>
              </a:rPr>
              <a:t>b</a:t>
            </a:r>
            <a:r>
              <a:rPr lang="en-US" sz="2800" i="1" baseline="-25000">
                <a:solidFill>
                  <a:srgbClr val="000090"/>
                </a:solidFill>
                <a:cs typeface="Times New Roman" pitchFamily="18" charset="0"/>
                <a:sym typeface="Symbol" pitchFamily="18" charset="2"/>
              </a:rPr>
              <a:t>0</a:t>
            </a:r>
            <a:r>
              <a:rPr lang="en-US" sz="2800" i="1">
                <a:solidFill>
                  <a:srgbClr val="000090"/>
                </a:solidFill>
                <a:cs typeface="Times New Roman" pitchFamily="18" charset="0"/>
                <a:sym typeface="Symbol" pitchFamily="18" charset="2"/>
              </a:rPr>
              <a:t>+b</a:t>
            </a:r>
            <a:r>
              <a:rPr lang="en-US" sz="2800" i="1" baseline="-25000">
                <a:solidFill>
                  <a:srgbClr val="000090"/>
                </a:solidFill>
                <a:cs typeface="Times New Roman" pitchFamily="18" charset="0"/>
                <a:sym typeface="Symbol" pitchFamily="18" charset="2"/>
              </a:rPr>
              <a:t>1</a:t>
            </a:r>
            <a:r>
              <a:rPr lang="en-US" sz="2800" i="1">
                <a:solidFill>
                  <a:srgbClr val="000090"/>
                </a:solidFill>
                <a:cs typeface="Times New Roman" pitchFamily="18" charset="0"/>
                <a:sym typeface="Symbol" pitchFamily="18" charset="2"/>
              </a:rPr>
              <a:t>X</a:t>
            </a:r>
            <a:r>
              <a:rPr lang="en-US" sz="2800" i="1" baseline="-25000">
                <a:solidFill>
                  <a:srgbClr val="000090"/>
                </a:solidFill>
                <a:cs typeface="Times New Roman" pitchFamily="18" charset="0"/>
                <a:sym typeface="Symbol" pitchFamily="18" charset="2"/>
              </a:rPr>
              <a:t>i</a:t>
            </a:r>
          </a:p>
          <a:p>
            <a:pPr algn="ctr">
              <a:spcBef>
                <a:spcPct val="20000"/>
              </a:spcBef>
              <a:buClr>
                <a:srgbClr val="008080"/>
              </a:buClr>
              <a:buSzPct val="80000"/>
              <a:buFont typeface="Wingdings" pitchFamily="2" charset="2"/>
              <a:buNone/>
            </a:pPr>
            <a:r>
              <a:rPr lang="en-US" sz="2800" i="1">
                <a:solidFill>
                  <a:srgbClr val="000090"/>
                </a:solidFill>
                <a:cs typeface="Times New Roman" pitchFamily="18" charset="0"/>
                <a:sym typeface="Symbol" pitchFamily="18" charset="2"/>
              </a:rPr>
              <a:t></a:t>
            </a:r>
            <a:r>
              <a:rPr lang="en-US" sz="2800" i="1" baseline="-25000">
                <a:solidFill>
                  <a:srgbClr val="000090"/>
                </a:solidFill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800" i="1">
                <a:solidFill>
                  <a:srgbClr val="000090"/>
                </a:solidFill>
                <a:cs typeface="Times New Roman" pitchFamily="18" charset="0"/>
                <a:sym typeface="Symbol" pitchFamily="18" charset="2"/>
              </a:rPr>
              <a:t> =</a:t>
            </a:r>
            <a:r>
              <a:rPr lang="en-US" sz="2800" i="1">
                <a:solidFill>
                  <a:srgbClr val="000090"/>
                </a:solidFill>
                <a:cs typeface="Times New Roman" pitchFamily="18" charset="0"/>
              </a:rPr>
              <a:t>Y</a:t>
            </a:r>
            <a:r>
              <a:rPr lang="en-US" sz="2800" i="1" baseline="-25000">
                <a:solidFill>
                  <a:srgbClr val="000090"/>
                </a:solidFill>
                <a:cs typeface="Times New Roman" pitchFamily="18" charset="0"/>
              </a:rPr>
              <a:t>i</a:t>
            </a:r>
            <a:r>
              <a:rPr lang="en-US" sz="2800" i="1">
                <a:solidFill>
                  <a:srgbClr val="000090"/>
                </a:solidFill>
                <a:cs typeface="Times New Roman" pitchFamily="18" charset="0"/>
              </a:rPr>
              <a:t>-Ŷ</a:t>
            </a:r>
            <a:r>
              <a:rPr lang="en-US" sz="2800" i="1" baseline="-25000">
                <a:solidFill>
                  <a:srgbClr val="000090"/>
                </a:solidFill>
                <a:cs typeface="Times New Roman" pitchFamily="18" charset="0"/>
              </a:rPr>
              <a:t>i</a:t>
            </a:r>
            <a:endParaRPr lang="pt-BR" sz="2800" i="1" baseline="-25000">
              <a:solidFill>
                <a:srgbClr val="000090"/>
              </a:solidFill>
              <a:cs typeface="Times New Roman" pitchFamily="18" charset="0"/>
            </a:endParaRPr>
          </a:p>
        </p:txBody>
      </p:sp>
      <p:sp>
        <p:nvSpPr>
          <p:cNvPr id="28676" name="Text Box 91"/>
          <p:cNvSpPr txBox="1">
            <a:spLocks noChangeArrowheads="1"/>
          </p:cNvSpPr>
          <p:nvPr/>
        </p:nvSpPr>
        <p:spPr bwMode="auto">
          <a:xfrm>
            <a:off x="7186613" y="4514850"/>
            <a:ext cx="20875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0090"/>
                </a:solidFill>
                <a:latin typeface="Tahoma" pitchFamily="34" charset="0"/>
                <a:cs typeface="Times New Roman" pitchFamily="18" charset="0"/>
              </a:rPr>
              <a:t>Modelo estimado</a:t>
            </a:r>
            <a:endParaRPr lang="pt-BR" sz="1600">
              <a:solidFill>
                <a:srgbClr val="000090"/>
              </a:solidFill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28677" name="Text Box 92"/>
          <p:cNvSpPr txBox="1">
            <a:spLocks noChangeArrowheads="1"/>
          </p:cNvSpPr>
          <p:nvPr/>
        </p:nvSpPr>
        <p:spPr bwMode="auto">
          <a:xfrm>
            <a:off x="7200900" y="5065713"/>
            <a:ext cx="1943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0090"/>
                </a:solidFill>
                <a:latin typeface="Tahoma" pitchFamily="34" charset="0"/>
                <a:cs typeface="Times New Roman" pitchFamily="18" charset="0"/>
              </a:rPr>
              <a:t>Resíduo</a:t>
            </a:r>
            <a:endParaRPr lang="pt-BR" sz="1600">
              <a:solidFill>
                <a:srgbClr val="000090"/>
              </a:solidFill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0" y="184150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Regressão Linear Simples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7" name="Rectangle 2"/>
          <p:cNvSpPr>
            <a:spLocks noChangeArrowheads="1"/>
          </p:cNvSpPr>
          <p:nvPr/>
        </p:nvSpPr>
        <p:spPr bwMode="auto">
          <a:xfrm>
            <a:off x="271463" y="1028700"/>
            <a:ext cx="8520112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800" b="1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NORMALIDADE DOS RESÍDUOS: </a:t>
            </a:r>
            <a:r>
              <a:rPr lang="en-US" sz="24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Suposição essencial para que os resultados do ajuste do modelo sejam confiáveis.</a:t>
            </a:r>
            <a:endParaRPr lang="en-US" sz="2400" b="1" i="1">
              <a:solidFill>
                <a:srgbClr val="000090"/>
              </a:solidFill>
              <a:latin typeface="Candara" pitchFamily="34" charset="0"/>
              <a:sym typeface="Symbol" pitchFamily="18" charset="2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85725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Análise dos Resíduos</a:t>
            </a:r>
          </a:p>
        </p:txBody>
      </p:sp>
      <p:pic>
        <p:nvPicPr>
          <p:cNvPr id="285699" name="Picture 9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2208213" y="2149475"/>
            <a:ext cx="4679950" cy="3327400"/>
          </a:xfrm>
        </p:spPr>
      </p:pic>
      <p:sp>
        <p:nvSpPr>
          <p:cNvPr id="285700" name="Rectangle 3"/>
          <p:cNvSpPr txBox="1">
            <a:spLocks noChangeArrowheads="1"/>
          </p:cNvSpPr>
          <p:nvPr/>
        </p:nvSpPr>
        <p:spPr bwMode="auto">
          <a:xfrm>
            <a:off x="1042988" y="6021388"/>
            <a:ext cx="75358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Outros diagnósticos: </a:t>
            </a:r>
            <a:r>
              <a:rPr lang="en-US" sz="2400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Shapiro-Wilk, Anderson-Darling, Kolmogorov-Smirnov</a:t>
            </a:r>
            <a:endParaRPr lang="pt-BR" i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5" name="Rectangle 2"/>
          <p:cNvSpPr>
            <a:spLocks noChangeArrowheads="1"/>
          </p:cNvSpPr>
          <p:nvPr/>
        </p:nvSpPr>
        <p:spPr bwMode="auto">
          <a:xfrm>
            <a:off x="271463" y="1028700"/>
            <a:ext cx="8520112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800" b="1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HOMOCEDASTICIDADE </a:t>
            </a:r>
            <a:r>
              <a:rPr lang="en-US" sz="2400" b="1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(Variância Constante)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85725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Análise dos Resíduos</a:t>
            </a:r>
          </a:p>
        </p:txBody>
      </p:sp>
      <p:sp>
        <p:nvSpPr>
          <p:cNvPr id="287747" name="Rectangle 3"/>
          <p:cNvSpPr txBox="1">
            <a:spLocks noChangeArrowheads="1"/>
          </p:cNvSpPr>
          <p:nvPr/>
        </p:nvSpPr>
        <p:spPr bwMode="auto">
          <a:xfrm>
            <a:off x="369888" y="6021388"/>
            <a:ext cx="84328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Outros diagnósticos: </a:t>
            </a:r>
            <a:r>
              <a:rPr lang="en-US" sz="2400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Teste de Breush-Pagan.</a:t>
            </a:r>
            <a:endParaRPr lang="pt-BR" i="1">
              <a:latin typeface="Arial" charset="0"/>
            </a:endParaRPr>
          </a:p>
        </p:txBody>
      </p:sp>
      <p:grpSp>
        <p:nvGrpSpPr>
          <p:cNvPr id="287748" name="Group 300"/>
          <p:cNvGrpSpPr>
            <a:grpSpLocks/>
          </p:cNvGrpSpPr>
          <p:nvPr/>
        </p:nvGrpSpPr>
        <p:grpSpPr bwMode="auto">
          <a:xfrm>
            <a:off x="2157413" y="2273300"/>
            <a:ext cx="4560887" cy="3138488"/>
            <a:chOff x="3058" y="900"/>
            <a:chExt cx="2399" cy="1600"/>
          </a:xfrm>
        </p:grpSpPr>
        <p:grpSp>
          <p:nvGrpSpPr>
            <p:cNvPr id="287749" name="Group 301"/>
            <p:cNvGrpSpPr>
              <a:grpSpLocks/>
            </p:cNvGrpSpPr>
            <p:nvPr/>
          </p:nvGrpSpPr>
          <p:grpSpPr bwMode="auto">
            <a:xfrm>
              <a:off x="3279" y="1002"/>
              <a:ext cx="2049" cy="1498"/>
              <a:chOff x="3279" y="1002"/>
              <a:chExt cx="2049" cy="1498"/>
            </a:xfrm>
          </p:grpSpPr>
          <p:sp>
            <p:nvSpPr>
              <p:cNvPr id="287752" name="AutoShape 302"/>
              <p:cNvSpPr>
                <a:spLocks noChangeAspect="1" noChangeArrowheads="1"/>
              </p:cNvSpPr>
              <p:nvPr/>
            </p:nvSpPr>
            <p:spPr bwMode="auto">
              <a:xfrm>
                <a:off x="4289" y="1843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53" name="AutoShape 303"/>
              <p:cNvSpPr>
                <a:spLocks noChangeAspect="1" noChangeArrowheads="1"/>
              </p:cNvSpPr>
              <p:nvPr/>
            </p:nvSpPr>
            <p:spPr bwMode="auto">
              <a:xfrm rot="5400000">
                <a:off x="3914" y="979"/>
                <a:ext cx="773" cy="134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499 w 21600"/>
                  <a:gd name="T13" fmla="*/ 4494 h 21600"/>
                  <a:gd name="T14" fmla="*/ 17101 w 21600"/>
                  <a:gd name="T15" fmla="*/ 17106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>
                  <a:alpha val="50195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754" name="AutoShape 304"/>
              <p:cNvSpPr>
                <a:spLocks noChangeAspect="1" noChangeArrowheads="1"/>
              </p:cNvSpPr>
              <p:nvPr/>
            </p:nvSpPr>
            <p:spPr bwMode="auto">
              <a:xfrm>
                <a:off x="3648" y="1540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55" name="AutoShape 305"/>
              <p:cNvSpPr>
                <a:spLocks noChangeAspect="1" noChangeArrowheads="1"/>
              </p:cNvSpPr>
              <p:nvPr/>
            </p:nvSpPr>
            <p:spPr bwMode="auto">
              <a:xfrm>
                <a:off x="3816" y="1607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56" name="AutoShape 306"/>
              <p:cNvSpPr>
                <a:spLocks noChangeAspect="1" noChangeArrowheads="1"/>
              </p:cNvSpPr>
              <p:nvPr/>
            </p:nvSpPr>
            <p:spPr bwMode="auto">
              <a:xfrm>
                <a:off x="3682" y="1674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57" name="AutoShape 307"/>
              <p:cNvSpPr>
                <a:spLocks noChangeAspect="1" noChangeArrowheads="1"/>
              </p:cNvSpPr>
              <p:nvPr/>
            </p:nvSpPr>
            <p:spPr bwMode="auto">
              <a:xfrm>
                <a:off x="4623" y="1439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58" name="AutoShape 308"/>
              <p:cNvSpPr>
                <a:spLocks noChangeAspect="1" noChangeArrowheads="1"/>
              </p:cNvSpPr>
              <p:nvPr/>
            </p:nvSpPr>
            <p:spPr bwMode="auto">
              <a:xfrm>
                <a:off x="4018" y="1607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59" name="AutoShape 309"/>
              <p:cNvSpPr>
                <a:spLocks noChangeAspect="1" noChangeArrowheads="1"/>
              </p:cNvSpPr>
              <p:nvPr/>
            </p:nvSpPr>
            <p:spPr bwMode="auto">
              <a:xfrm>
                <a:off x="4153" y="1506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60" name="AutoShape 310"/>
              <p:cNvSpPr>
                <a:spLocks noChangeAspect="1" noChangeArrowheads="1"/>
              </p:cNvSpPr>
              <p:nvPr/>
            </p:nvSpPr>
            <p:spPr bwMode="auto">
              <a:xfrm>
                <a:off x="4153" y="1640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61" name="AutoShape 311"/>
              <p:cNvSpPr>
                <a:spLocks noChangeAspect="1" noChangeArrowheads="1"/>
              </p:cNvSpPr>
              <p:nvPr/>
            </p:nvSpPr>
            <p:spPr bwMode="auto">
              <a:xfrm>
                <a:off x="4287" y="1775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62" name="AutoShape 312"/>
              <p:cNvSpPr>
                <a:spLocks noChangeAspect="1" noChangeArrowheads="1"/>
              </p:cNvSpPr>
              <p:nvPr/>
            </p:nvSpPr>
            <p:spPr bwMode="auto">
              <a:xfrm>
                <a:off x="4320" y="1607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63" name="AutoShape 313"/>
              <p:cNvSpPr>
                <a:spLocks noChangeAspect="1" noChangeArrowheads="1"/>
              </p:cNvSpPr>
              <p:nvPr/>
            </p:nvSpPr>
            <p:spPr bwMode="auto">
              <a:xfrm>
                <a:off x="4387" y="1540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64" name="AutoShape 314"/>
              <p:cNvSpPr>
                <a:spLocks noChangeAspect="1" noChangeArrowheads="1"/>
              </p:cNvSpPr>
              <p:nvPr/>
            </p:nvSpPr>
            <p:spPr bwMode="auto">
              <a:xfrm>
                <a:off x="4589" y="1674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65" name="AutoShape 315"/>
              <p:cNvSpPr>
                <a:spLocks noChangeAspect="1" noChangeArrowheads="1"/>
              </p:cNvSpPr>
              <p:nvPr/>
            </p:nvSpPr>
            <p:spPr bwMode="auto">
              <a:xfrm>
                <a:off x="4254" y="1439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/>
              </a:p>
            </p:txBody>
          </p:sp>
          <p:sp>
            <p:nvSpPr>
              <p:cNvPr id="287766" name="AutoShape 316"/>
              <p:cNvSpPr>
                <a:spLocks noChangeAspect="1" noChangeArrowheads="1"/>
              </p:cNvSpPr>
              <p:nvPr/>
            </p:nvSpPr>
            <p:spPr bwMode="auto">
              <a:xfrm>
                <a:off x="4824" y="1540"/>
                <a:ext cx="33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67" name="AutoShape 317"/>
              <p:cNvSpPr>
                <a:spLocks noChangeAspect="1" noChangeArrowheads="1"/>
              </p:cNvSpPr>
              <p:nvPr/>
            </p:nvSpPr>
            <p:spPr bwMode="auto">
              <a:xfrm>
                <a:off x="3917" y="1540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68" name="AutoShape 318"/>
              <p:cNvSpPr>
                <a:spLocks noChangeAspect="1" noChangeArrowheads="1"/>
              </p:cNvSpPr>
              <p:nvPr/>
            </p:nvSpPr>
            <p:spPr bwMode="auto">
              <a:xfrm>
                <a:off x="4387" y="1708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/>
              </a:p>
            </p:txBody>
          </p:sp>
          <p:sp>
            <p:nvSpPr>
              <p:cNvPr id="287769" name="AutoShape 319"/>
              <p:cNvSpPr>
                <a:spLocks noChangeAspect="1" noChangeArrowheads="1"/>
              </p:cNvSpPr>
              <p:nvPr/>
            </p:nvSpPr>
            <p:spPr bwMode="auto">
              <a:xfrm>
                <a:off x="4791" y="1674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70" name="AutoShape 320"/>
              <p:cNvSpPr>
                <a:spLocks noChangeAspect="1" noChangeArrowheads="1"/>
              </p:cNvSpPr>
              <p:nvPr/>
            </p:nvSpPr>
            <p:spPr bwMode="auto">
              <a:xfrm>
                <a:off x="4891" y="1640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71" name="AutoShape 321"/>
              <p:cNvSpPr>
                <a:spLocks noChangeAspect="1" noChangeArrowheads="1"/>
              </p:cNvSpPr>
              <p:nvPr/>
            </p:nvSpPr>
            <p:spPr bwMode="auto">
              <a:xfrm>
                <a:off x="4925" y="1741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72" name="AutoShape 322"/>
              <p:cNvSpPr>
                <a:spLocks noChangeAspect="1" noChangeArrowheads="1"/>
              </p:cNvSpPr>
              <p:nvPr/>
            </p:nvSpPr>
            <p:spPr bwMode="auto">
              <a:xfrm>
                <a:off x="4656" y="1775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73" name="AutoShape 323"/>
              <p:cNvSpPr>
                <a:spLocks noChangeAspect="1" noChangeArrowheads="1"/>
              </p:cNvSpPr>
              <p:nvPr/>
            </p:nvSpPr>
            <p:spPr bwMode="auto">
              <a:xfrm>
                <a:off x="4690" y="1607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74" name="AutoShape 324"/>
              <p:cNvSpPr>
                <a:spLocks noChangeAspect="1" noChangeArrowheads="1"/>
              </p:cNvSpPr>
              <p:nvPr/>
            </p:nvSpPr>
            <p:spPr bwMode="auto">
              <a:xfrm>
                <a:off x="4623" y="1540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75" name="AutoShape 325"/>
              <p:cNvSpPr>
                <a:spLocks noChangeAspect="1" noChangeArrowheads="1"/>
              </p:cNvSpPr>
              <p:nvPr/>
            </p:nvSpPr>
            <p:spPr bwMode="auto">
              <a:xfrm>
                <a:off x="4488" y="1573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76" name="AutoShape 326"/>
              <p:cNvSpPr>
                <a:spLocks noChangeAspect="1" noChangeArrowheads="1"/>
              </p:cNvSpPr>
              <p:nvPr/>
            </p:nvSpPr>
            <p:spPr bwMode="auto">
              <a:xfrm>
                <a:off x="4858" y="1271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77" name="AutoShape 327"/>
              <p:cNvSpPr>
                <a:spLocks noChangeAspect="1" noChangeArrowheads="1"/>
              </p:cNvSpPr>
              <p:nvPr/>
            </p:nvSpPr>
            <p:spPr bwMode="auto">
              <a:xfrm>
                <a:off x="4757" y="1775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78" name="AutoShape 328"/>
              <p:cNvSpPr>
                <a:spLocks noChangeAspect="1" noChangeArrowheads="1"/>
              </p:cNvSpPr>
              <p:nvPr/>
            </p:nvSpPr>
            <p:spPr bwMode="auto">
              <a:xfrm>
                <a:off x="3951" y="1674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79" name="AutoShape 329"/>
              <p:cNvSpPr>
                <a:spLocks noChangeAspect="1" noChangeArrowheads="1"/>
              </p:cNvSpPr>
              <p:nvPr/>
            </p:nvSpPr>
            <p:spPr bwMode="auto">
              <a:xfrm>
                <a:off x="3682" y="1775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80" name="Line 330"/>
              <p:cNvSpPr>
                <a:spLocks noChangeAspect="1" noChangeShapeType="1"/>
              </p:cNvSpPr>
              <p:nvPr/>
            </p:nvSpPr>
            <p:spPr bwMode="auto">
              <a:xfrm>
                <a:off x="3413" y="1640"/>
                <a:ext cx="19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781" name="Line 331"/>
              <p:cNvSpPr>
                <a:spLocks noChangeAspect="1" noChangeShapeType="1"/>
              </p:cNvSpPr>
              <p:nvPr/>
            </p:nvSpPr>
            <p:spPr bwMode="auto">
              <a:xfrm flipV="1">
                <a:off x="3413" y="1002"/>
                <a:ext cx="0" cy="13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782" name="Line 332"/>
              <p:cNvSpPr>
                <a:spLocks noChangeAspect="1" noChangeShapeType="1"/>
              </p:cNvSpPr>
              <p:nvPr/>
            </p:nvSpPr>
            <p:spPr bwMode="auto">
              <a:xfrm>
                <a:off x="3413" y="2346"/>
                <a:ext cx="181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783" name="Text Box 333"/>
              <p:cNvSpPr txBox="1">
                <a:spLocks noChangeAspect="1" noChangeArrowheads="1"/>
              </p:cNvSpPr>
              <p:nvPr/>
            </p:nvSpPr>
            <p:spPr bwMode="auto">
              <a:xfrm>
                <a:off x="3279" y="1547"/>
                <a:ext cx="157" cy="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pt-BR" sz="1800"/>
                  <a:t>0</a:t>
                </a:r>
              </a:p>
            </p:txBody>
          </p:sp>
          <p:sp>
            <p:nvSpPr>
              <p:cNvPr id="287784" name="Text Box 334"/>
              <p:cNvSpPr txBox="1">
                <a:spLocks noChangeAspect="1" noChangeArrowheads="1"/>
              </p:cNvSpPr>
              <p:nvPr/>
            </p:nvSpPr>
            <p:spPr bwMode="auto">
              <a:xfrm>
                <a:off x="5059" y="2313"/>
                <a:ext cx="184" cy="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pt-BR" sz="1800"/>
                  <a:t>X</a:t>
                </a:r>
              </a:p>
            </p:txBody>
          </p:sp>
          <p:sp>
            <p:nvSpPr>
              <p:cNvPr id="287785" name="AutoShape 335"/>
              <p:cNvSpPr>
                <a:spLocks noChangeAspect="1" noChangeArrowheads="1"/>
              </p:cNvSpPr>
              <p:nvPr/>
            </p:nvSpPr>
            <p:spPr bwMode="auto">
              <a:xfrm>
                <a:off x="4085" y="1674"/>
                <a:ext cx="33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86" name="AutoShape 336"/>
              <p:cNvSpPr>
                <a:spLocks noChangeAspect="1" noChangeArrowheads="1"/>
              </p:cNvSpPr>
              <p:nvPr/>
            </p:nvSpPr>
            <p:spPr bwMode="auto">
              <a:xfrm>
                <a:off x="4153" y="1775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87" name="AutoShape 337"/>
              <p:cNvSpPr>
                <a:spLocks noChangeAspect="1" noChangeArrowheads="1"/>
              </p:cNvSpPr>
              <p:nvPr/>
            </p:nvSpPr>
            <p:spPr bwMode="auto">
              <a:xfrm>
                <a:off x="4757" y="1406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88" name="AutoShape 338"/>
              <p:cNvSpPr>
                <a:spLocks noChangeAspect="1" noChangeArrowheads="1"/>
              </p:cNvSpPr>
              <p:nvPr/>
            </p:nvSpPr>
            <p:spPr bwMode="auto">
              <a:xfrm>
                <a:off x="4421" y="1439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89" name="AutoShape 339"/>
              <p:cNvSpPr>
                <a:spLocks noChangeAspect="1" noChangeArrowheads="1"/>
              </p:cNvSpPr>
              <p:nvPr/>
            </p:nvSpPr>
            <p:spPr bwMode="auto">
              <a:xfrm>
                <a:off x="4824" y="1910"/>
                <a:ext cx="33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90" name="AutoShape 340"/>
              <p:cNvSpPr>
                <a:spLocks noChangeAspect="1" noChangeArrowheads="1"/>
              </p:cNvSpPr>
              <p:nvPr/>
            </p:nvSpPr>
            <p:spPr bwMode="auto">
              <a:xfrm>
                <a:off x="4555" y="1910"/>
                <a:ext cx="33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91" name="AutoShape 341"/>
              <p:cNvSpPr>
                <a:spLocks noChangeAspect="1" noChangeArrowheads="1"/>
              </p:cNvSpPr>
              <p:nvPr/>
            </p:nvSpPr>
            <p:spPr bwMode="auto">
              <a:xfrm>
                <a:off x="4455" y="1775"/>
                <a:ext cx="33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92" name="AutoShape 342"/>
              <p:cNvSpPr>
                <a:spLocks noChangeAspect="1" noChangeArrowheads="1"/>
              </p:cNvSpPr>
              <p:nvPr/>
            </p:nvSpPr>
            <p:spPr bwMode="auto">
              <a:xfrm>
                <a:off x="4555" y="1809"/>
                <a:ext cx="33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93" name="AutoShape 343"/>
              <p:cNvSpPr>
                <a:spLocks noChangeAspect="1" noChangeArrowheads="1"/>
              </p:cNvSpPr>
              <p:nvPr/>
            </p:nvSpPr>
            <p:spPr bwMode="auto">
              <a:xfrm>
                <a:off x="4690" y="1910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94" name="AutoShape 344"/>
              <p:cNvSpPr>
                <a:spLocks noChangeAspect="1" noChangeArrowheads="1"/>
              </p:cNvSpPr>
              <p:nvPr/>
            </p:nvSpPr>
            <p:spPr bwMode="auto">
              <a:xfrm>
                <a:off x="4927" y="1943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95" name="AutoShape 345"/>
              <p:cNvSpPr>
                <a:spLocks noChangeAspect="1" noChangeArrowheads="1"/>
              </p:cNvSpPr>
              <p:nvPr/>
            </p:nvSpPr>
            <p:spPr bwMode="auto">
              <a:xfrm>
                <a:off x="4220" y="1876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96" name="AutoShape 346"/>
              <p:cNvSpPr>
                <a:spLocks noChangeAspect="1" noChangeArrowheads="1"/>
              </p:cNvSpPr>
              <p:nvPr/>
            </p:nvSpPr>
            <p:spPr bwMode="auto">
              <a:xfrm>
                <a:off x="4421" y="1910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97" name="AutoShape 347"/>
              <p:cNvSpPr>
                <a:spLocks noChangeAspect="1" noChangeArrowheads="1"/>
              </p:cNvSpPr>
              <p:nvPr/>
            </p:nvSpPr>
            <p:spPr bwMode="auto">
              <a:xfrm>
                <a:off x="4220" y="1507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98" name="AutoShape 348"/>
              <p:cNvSpPr>
                <a:spLocks noChangeAspect="1" noChangeArrowheads="1"/>
              </p:cNvSpPr>
              <p:nvPr/>
            </p:nvSpPr>
            <p:spPr bwMode="auto">
              <a:xfrm>
                <a:off x="4555" y="1372"/>
                <a:ext cx="33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799" name="AutoShape 349"/>
              <p:cNvSpPr>
                <a:spLocks noChangeAspect="1" noChangeArrowheads="1"/>
              </p:cNvSpPr>
              <p:nvPr/>
            </p:nvSpPr>
            <p:spPr bwMode="auto">
              <a:xfrm>
                <a:off x="4690" y="1339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800" name="AutoShape 350"/>
              <p:cNvSpPr>
                <a:spLocks noChangeAspect="1" noChangeArrowheads="1"/>
              </p:cNvSpPr>
              <p:nvPr/>
            </p:nvSpPr>
            <p:spPr bwMode="auto">
              <a:xfrm>
                <a:off x="4927" y="1339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801" name="AutoShape 351"/>
              <p:cNvSpPr>
                <a:spLocks noChangeAspect="1" noChangeArrowheads="1"/>
              </p:cNvSpPr>
              <p:nvPr/>
            </p:nvSpPr>
            <p:spPr bwMode="auto">
              <a:xfrm>
                <a:off x="3749" y="1842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802" name="AutoShape 352"/>
              <p:cNvSpPr>
                <a:spLocks noChangeAspect="1" noChangeArrowheads="1"/>
              </p:cNvSpPr>
              <p:nvPr/>
            </p:nvSpPr>
            <p:spPr bwMode="auto">
              <a:xfrm>
                <a:off x="3816" y="1775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803" name="AutoShape 353"/>
              <p:cNvSpPr>
                <a:spLocks noChangeAspect="1" noChangeArrowheads="1"/>
              </p:cNvSpPr>
              <p:nvPr/>
            </p:nvSpPr>
            <p:spPr bwMode="auto">
              <a:xfrm>
                <a:off x="3749" y="1574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804" name="AutoShape 354"/>
              <p:cNvSpPr>
                <a:spLocks noChangeAspect="1" noChangeArrowheads="1"/>
              </p:cNvSpPr>
              <p:nvPr/>
            </p:nvSpPr>
            <p:spPr bwMode="auto">
              <a:xfrm>
                <a:off x="3951" y="1843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805" name="AutoShape 355"/>
              <p:cNvSpPr>
                <a:spLocks noChangeAspect="1" noChangeArrowheads="1"/>
              </p:cNvSpPr>
              <p:nvPr/>
            </p:nvSpPr>
            <p:spPr bwMode="auto">
              <a:xfrm>
                <a:off x="3816" y="1473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806" name="AutoShape 356"/>
              <p:cNvSpPr>
                <a:spLocks noChangeAspect="1" noChangeArrowheads="1"/>
              </p:cNvSpPr>
              <p:nvPr/>
            </p:nvSpPr>
            <p:spPr bwMode="auto">
              <a:xfrm>
                <a:off x="3885" y="1708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807" name="AutoShape 357"/>
              <p:cNvSpPr>
                <a:spLocks noChangeAspect="1" noChangeArrowheads="1"/>
              </p:cNvSpPr>
              <p:nvPr/>
            </p:nvSpPr>
            <p:spPr bwMode="auto">
              <a:xfrm>
                <a:off x="3951" y="1775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808" name="AutoShape 358"/>
              <p:cNvSpPr>
                <a:spLocks noChangeAspect="1" noChangeArrowheads="1"/>
              </p:cNvSpPr>
              <p:nvPr/>
            </p:nvSpPr>
            <p:spPr bwMode="auto">
              <a:xfrm>
                <a:off x="4824" y="1439"/>
                <a:ext cx="33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809" name="AutoShape 359"/>
              <p:cNvSpPr>
                <a:spLocks noChangeAspect="1" noChangeArrowheads="1"/>
              </p:cNvSpPr>
              <p:nvPr/>
            </p:nvSpPr>
            <p:spPr bwMode="auto">
              <a:xfrm>
                <a:off x="4082" y="1775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810" name="AutoShape 360"/>
              <p:cNvSpPr>
                <a:spLocks noChangeAspect="1" noChangeArrowheads="1"/>
              </p:cNvSpPr>
              <p:nvPr/>
            </p:nvSpPr>
            <p:spPr bwMode="auto">
              <a:xfrm>
                <a:off x="4891" y="1977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811" name="AutoShape 361"/>
              <p:cNvSpPr>
                <a:spLocks noChangeAspect="1" noChangeArrowheads="1"/>
              </p:cNvSpPr>
              <p:nvPr/>
            </p:nvSpPr>
            <p:spPr bwMode="auto">
              <a:xfrm>
                <a:off x="4757" y="1977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87812" name="AutoShape 362"/>
              <p:cNvSpPr>
                <a:spLocks noChangeAspect="1" noChangeArrowheads="1"/>
              </p:cNvSpPr>
              <p:nvPr/>
            </p:nvSpPr>
            <p:spPr bwMode="auto">
              <a:xfrm>
                <a:off x="4017" y="1473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</p:grpSp>
        <p:sp>
          <p:nvSpPr>
            <p:cNvPr id="287750" name="Text Box 363"/>
            <p:cNvSpPr txBox="1">
              <a:spLocks noChangeArrowheads="1"/>
            </p:cNvSpPr>
            <p:nvPr/>
          </p:nvSpPr>
          <p:spPr bwMode="auto">
            <a:xfrm>
              <a:off x="3625" y="900"/>
              <a:ext cx="1832" cy="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2400" b="1" i="1"/>
                <a:t>Variância Não Constante</a:t>
              </a:r>
            </a:p>
          </p:txBody>
        </p:sp>
        <p:sp>
          <p:nvSpPr>
            <p:cNvPr id="287751" name="Text Box 364"/>
            <p:cNvSpPr txBox="1">
              <a:spLocks noChangeAspect="1" noChangeArrowheads="1"/>
            </p:cNvSpPr>
            <p:nvPr/>
          </p:nvSpPr>
          <p:spPr bwMode="auto">
            <a:xfrm rot="-5400000">
              <a:off x="2861" y="1541"/>
              <a:ext cx="587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pt-BR" sz="1800"/>
                <a:t>Resíduo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620" name="Rectangle 2"/>
          <p:cNvSpPr>
            <a:spLocks noChangeArrowheads="1"/>
          </p:cNvSpPr>
          <p:nvPr/>
        </p:nvSpPr>
        <p:spPr bwMode="auto">
          <a:xfrm>
            <a:off x="271463" y="1028700"/>
            <a:ext cx="852011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800" b="1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PRESENÇA DE OUTLIERS</a:t>
            </a:r>
          </a:p>
          <a:p>
            <a:pPr algn="ctr"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400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Gráfico resíduos padronizados vs. Valores Ajustados</a:t>
            </a:r>
            <a:endParaRPr lang="en-US" i="1">
              <a:solidFill>
                <a:srgbClr val="000090"/>
              </a:solidFill>
              <a:latin typeface="Candara" pitchFamily="34" charset="0"/>
              <a:sym typeface="Symbol" pitchFamily="18" charset="2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85725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Análise dos Resíduos</a:t>
            </a:r>
          </a:p>
        </p:txBody>
      </p:sp>
      <p:sp>
        <p:nvSpPr>
          <p:cNvPr id="278622" name="Rectangle 3"/>
          <p:cNvSpPr txBox="1">
            <a:spLocks noChangeArrowheads="1"/>
          </p:cNvSpPr>
          <p:nvPr/>
        </p:nvSpPr>
        <p:spPr bwMode="auto">
          <a:xfrm>
            <a:off x="369888" y="6021388"/>
            <a:ext cx="84328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Pontos Influentes: </a:t>
            </a:r>
            <a:r>
              <a:rPr lang="en-US" sz="2400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DFFITS, DFBETA, Distância de Cook.</a:t>
            </a:r>
            <a:endParaRPr lang="pt-BR" i="1">
              <a:latin typeface="Arial" charset="0"/>
            </a:endParaRPr>
          </a:p>
        </p:txBody>
      </p:sp>
      <p:grpSp>
        <p:nvGrpSpPr>
          <p:cNvPr id="278623" name="Group 40"/>
          <p:cNvGrpSpPr>
            <a:grpSpLocks/>
          </p:cNvGrpSpPr>
          <p:nvPr/>
        </p:nvGrpSpPr>
        <p:grpSpPr bwMode="auto">
          <a:xfrm>
            <a:off x="2339975" y="2219325"/>
            <a:ext cx="4752975" cy="3321050"/>
            <a:chOff x="2928" y="1404"/>
            <a:chExt cx="2544" cy="1774"/>
          </a:xfrm>
        </p:grpSpPr>
        <p:graphicFrame>
          <p:nvGraphicFramePr>
            <p:cNvPr id="278619" name="Object 91"/>
            <p:cNvGraphicFramePr>
              <a:graphicFrameLocks noChangeAspect="1"/>
            </p:cNvGraphicFramePr>
            <p:nvPr/>
          </p:nvGraphicFramePr>
          <p:xfrm>
            <a:off x="2928" y="1691"/>
            <a:ext cx="2544" cy="1487"/>
          </p:xfrm>
          <a:graphic>
            <a:graphicData uri="http://schemas.openxmlformats.org/presentationml/2006/ole">
              <p:oleObj spid="_x0000_s278619" name="Chart" r:id="rId4" imgW="5886429" imgH="3438483" progId="Excel.Sheet.8">
                <p:embed/>
              </p:oleObj>
            </a:graphicData>
          </a:graphic>
        </p:graphicFrame>
        <p:sp>
          <p:nvSpPr>
            <p:cNvPr id="278624" name="Text Box 42"/>
            <p:cNvSpPr txBox="1">
              <a:spLocks noChangeArrowheads="1"/>
            </p:cNvSpPr>
            <p:nvPr/>
          </p:nvSpPr>
          <p:spPr bwMode="auto">
            <a:xfrm>
              <a:off x="3651" y="1404"/>
              <a:ext cx="99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en-US" sz="1600">
                <a:latin typeface="Arial" charset="0"/>
              </a:endParaRPr>
            </a:p>
          </p:txBody>
        </p:sp>
        <p:sp>
          <p:nvSpPr>
            <p:cNvPr id="278625" name="Oval 43"/>
            <p:cNvSpPr>
              <a:spLocks noChangeArrowheads="1"/>
            </p:cNvSpPr>
            <p:nvPr/>
          </p:nvSpPr>
          <p:spPr bwMode="auto">
            <a:xfrm>
              <a:off x="4673" y="1850"/>
              <a:ext cx="136" cy="123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5" name="Rectangle 2"/>
          <p:cNvSpPr>
            <a:spLocks noChangeArrowheads="1"/>
          </p:cNvSpPr>
          <p:nvPr/>
        </p:nvSpPr>
        <p:spPr bwMode="auto">
          <a:xfrm>
            <a:off x="271463" y="1028700"/>
            <a:ext cx="852011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800" b="1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INDEPENDÊNCIA</a:t>
            </a:r>
          </a:p>
          <a:p>
            <a:pPr algn="ctr"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400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Gráfico resíduos padronizados vs. Valores Ajustados</a:t>
            </a:r>
            <a:endParaRPr lang="en-US" i="1">
              <a:solidFill>
                <a:srgbClr val="000090"/>
              </a:solidFill>
              <a:latin typeface="Candara" pitchFamily="34" charset="0"/>
              <a:sym typeface="Symbol" pitchFamily="18" charset="2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85725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Análise dos Resíduos</a:t>
            </a:r>
          </a:p>
        </p:txBody>
      </p:sp>
      <p:sp>
        <p:nvSpPr>
          <p:cNvPr id="292867" name="Rectangle 3"/>
          <p:cNvSpPr txBox="1">
            <a:spLocks noChangeArrowheads="1"/>
          </p:cNvSpPr>
          <p:nvPr/>
        </p:nvSpPr>
        <p:spPr bwMode="auto">
          <a:xfrm>
            <a:off x="357188" y="5848350"/>
            <a:ext cx="8434387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Outros Diagnósticos: </a:t>
            </a:r>
            <a:r>
              <a:rPr lang="en-US" sz="2400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Teste de Durbin-Watson</a:t>
            </a:r>
          </a:p>
          <a:p>
            <a:pPr algn="ctr">
              <a:spcBef>
                <a:spcPct val="50000"/>
              </a:spcBef>
              <a:buClr>
                <a:schemeClr val="bg2"/>
              </a:buClr>
              <a:buSzPct val="75000"/>
            </a:pPr>
            <a:r>
              <a:rPr lang="pt-BR" sz="2200" b="1">
                <a:solidFill>
                  <a:srgbClr val="FF0000"/>
                </a:solidFill>
                <a:latin typeface="Arial" charset="0"/>
              </a:rPr>
              <a:t>Autocorrelação espacial: Mapa dos resíduos, Índice de Moran</a:t>
            </a:r>
          </a:p>
          <a:p>
            <a:pPr algn="ctr">
              <a:spcBef>
                <a:spcPct val="5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pt-BR" sz="2200" i="1">
              <a:latin typeface="Arial" charset="0"/>
            </a:endParaRPr>
          </a:p>
        </p:txBody>
      </p:sp>
      <p:grpSp>
        <p:nvGrpSpPr>
          <p:cNvPr id="292868" name="Group 70"/>
          <p:cNvGrpSpPr>
            <a:grpSpLocks/>
          </p:cNvGrpSpPr>
          <p:nvPr/>
        </p:nvGrpSpPr>
        <p:grpSpPr bwMode="auto">
          <a:xfrm>
            <a:off x="1731963" y="2593975"/>
            <a:ext cx="6799262" cy="3070225"/>
            <a:chOff x="3062" y="2383"/>
            <a:chExt cx="3628" cy="1545"/>
          </a:xfrm>
        </p:grpSpPr>
        <p:sp>
          <p:nvSpPr>
            <p:cNvPr id="292869" name="Text Box 71"/>
            <p:cNvSpPr txBox="1">
              <a:spLocks noChangeAspect="1" noChangeArrowheads="1"/>
            </p:cNvSpPr>
            <p:nvPr/>
          </p:nvSpPr>
          <p:spPr bwMode="auto">
            <a:xfrm>
              <a:off x="5040" y="3744"/>
              <a:ext cx="186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1800"/>
                <a:t>X</a:t>
              </a:r>
            </a:p>
          </p:txBody>
        </p:sp>
        <p:sp>
          <p:nvSpPr>
            <p:cNvPr id="292870" name="Rectangle 72"/>
            <p:cNvSpPr>
              <a:spLocks noChangeAspect="1" noChangeArrowheads="1"/>
            </p:cNvSpPr>
            <p:nvPr/>
          </p:nvSpPr>
          <p:spPr bwMode="auto">
            <a:xfrm rot="-1664212">
              <a:off x="3552" y="2976"/>
              <a:ext cx="1657" cy="201"/>
            </a:xfrm>
            <a:prstGeom prst="rect">
              <a:avLst/>
            </a:prstGeom>
            <a:solidFill>
              <a:srgbClr val="C0C0C0">
                <a:alpha val="5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71" name="AutoShape 73"/>
            <p:cNvSpPr>
              <a:spLocks noChangeAspect="1" noChangeArrowheads="1"/>
            </p:cNvSpPr>
            <p:nvPr/>
          </p:nvSpPr>
          <p:spPr bwMode="auto">
            <a:xfrm>
              <a:off x="3888" y="3279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72" name="AutoShape 74"/>
            <p:cNvSpPr>
              <a:spLocks noChangeAspect="1" noChangeArrowheads="1"/>
            </p:cNvSpPr>
            <p:nvPr/>
          </p:nvSpPr>
          <p:spPr bwMode="auto">
            <a:xfrm>
              <a:off x="4224" y="3135"/>
              <a:ext cx="30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73" name="AutoShape 75"/>
            <p:cNvSpPr>
              <a:spLocks noChangeAspect="1" noChangeArrowheads="1"/>
            </p:cNvSpPr>
            <p:nvPr/>
          </p:nvSpPr>
          <p:spPr bwMode="auto">
            <a:xfrm>
              <a:off x="3792" y="3375"/>
              <a:ext cx="30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74" name="AutoShape 76"/>
            <p:cNvSpPr>
              <a:spLocks noChangeAspect="1" noChangeArrowheads="1"/>
            </p:cNvSpPr>
            <p:nvPr/>
          </p:nvSpPr>
          <p:spPr bwMode="auto">
            <a:xfrm>
              <a:off x="4224" y="3183"/>
              <a:ext cx="30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75" name="AutoShape 77"/>
            <p:cNvSpPr>
              <a:spLocks noChangeAspect="1" noChangeArrowheads="1"/>
            </p:cNvSpPr>
            <p:nvPr/>
          </p:nvSpPr>
          <p:spPr bwMode="auto">
            <a:xfrm>
              <a:off x="4992" y="2655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76" name="AutoShape 78"/>
            <p:cNvSpPr>
              <a:spLocks noChangeAspect="1" noChangeArrowheads="1"/>
            </p:cNvSpPr>
            <p:nvPr/>
          </p:nvSpPr>
          <p:spPr bwMode="auto">
            <a:xfrm>
              <a:off x="4608" y="2943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77" name="AutoShape 79"/>
            <p:cNvSpPr>
              <a:spLocks noChangeAspect="1" noChangeArrowheads="1"/>
            </p:cNvSpPr>
            <p:nvPr/>
          </p:nvSpPr>
          <p:spPr bwMode="auto">
            <a:xfrm>
              <a:off x="4140" y="3086"/>
              <a:ext cx="30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78" name="AutoShape 80"/>
            <p:cNvSpPr>
              <a:spLocks noChangeAspect="1" noChangeArrowheads="1"/>
            </p:cNvSpPr>
            <p:nvPr/>
          </p:nvSpPr>
          <p:spPr bwMode="auto">
            <a:xfrm>
              <a:off x="4275" y="3039"/>
              <a:ext cx="30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79" name="AutoShape 81"/>
            <p:cNvSpPr>
              <a:spLocks noChangeAspect="1" noChangeArrowheads="1"/>
            </p:cNvSpPr>
            <p:nvPr/>
          </p:nvSpPr>
          <p:spPr bwMode="auto">
            <a:xfrm>
              <a:off x="4308" y="3053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80" name="AutoShape 82"/>
            <p:cNvSpPr>
              <a:spLocks noChangeAspect="1" noChangeArrowheads="1"/>
            </p:cNvSpPr>
            <p:nvPr/>
          </p:nvSpPr>
          <p:spPr bwMode="auto">
            <a:xfrm>
              <a:off x="4375" y="2986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81" name="AutoShape 83"/>
            <p:cNvSpPr>
              <a:spLocks noChangeAspect="1" noChangeArrowheads="1"/>
            </p:cNvSpPr>
            <p:nvPr/>
          </p:nvSpPr>
          <p:spPr bwMode="auto">
            <a:xfrm>
              <a:off x="4752" y="2847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82" name="AutoShape 84"/>
            <p:cNvSpPr>
              <a:spLocks noChangeAspect="1" noChangeArrowheads="1"/>
            </p:cNvSpPr>
            <p:nvPr/>
          </p:nvSpPr>
          <p:spPr bwMode="auto">
            <a:xfrm>
              <a:off x="4032" y="3154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83" name="AutoShape 85"/>
            <p:cNvSpPr>
              <a:spLocks noChangeAspect="1" noChangeArrowheads="1"/>
            </p:cNvSpPr>
            <p:nvPr/>
          </p:nvSpPr>
          <p:spPr bwMode="auto">
            <a:xfrm>
              <a:off x="4812" y="2847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84" name="AutoShape 86"/>
            <p:cNvSpPr>
              <a:spLocks noChangeAspect="1" noChangeArrowheads="1"/>
            </p:cNvSpPr>
            <p:nvPr/>
          </p:nvSpPr>
          <p:spPr bwMode="auto">
            <a:xfrm>
              <a:off x="3792" y="3296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85" name="AutoShape 87"/>
            <p:cNvSpPr>
              <a:spLocks noChangeAspect="1" noChangeArrowheads="1"/>
            </p:cNvSpPr>
            <p:nvPr/>
          </p:nvSpPr>
          <p:spPr bwMode="auto">
            <a:xfrm>
              <a:off x="4432" y="2991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/>
            </a:p>
          </p:txBody>
        </p:sp>
        <p:sp>
          <p:nvSpPr>
            <p:cNvPr id="292886" name="AutoShape 88"/>
            <p:cNvSpPr>
              <a:spLocks noChangeAspect="1" noChangeArrowheads="1"/>
            </p:cNvSpPr>
            <p:nvPr/>
          </p:nvSpPr>
          <p:spPr bwMode="auto">
            <a:xfrm>
              <a:off x="4992" y="2799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87" name="AutoShape 89"/>
            <p:cNvSpPr>
              <a:spLocks noChangeAspect="1" noChangeArrowheads="1"/>
            </p:cNvSpPr>
            <p:nvPr/>
          </p:nvSpPr>
          <p:spPr bwMode="auto">
            <a:xfrm>
              <a:off x="5040" y="2751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88" name="AutoShape 90"/>
            <p:cNvSpPr>
              <a:spLocks noChangeAspect="1" noChangeArrowheads="1"/>
            </p:cNvSpPr>
            <p:nvPr/>
          </p:nvSpPr>
          <p:spPr bwMode="auto">
            <a:xfrm>
              <a:off x="5040" y="2655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89" name="AutoShape 91"/>
            <p:cNvSpPr>
              <a:spLocks noChangeAspect="1" noChangeArrowheads="1"/>
            </p:cNvSpPr>
            <p:nvPr/>
          </p:nvSpPr>
          <p:spPr bwMode="auto">
            <a:xfrm>
              <a:off x="4608" y="2943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90" name="AutoShape 92"/>
            <p:cNvSpPr>
              <a:spLocks noChangeAspect="1" noChangeArrowheads="1"/>
            </p:cNvSpPr>
            <p:nvPr/>
          </p:nvSpPr>
          <p:spPr bwMode="auto">
            <a:xfrm>
              <a:off x="4678" y="2847"/>
              <a:ext cx="30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91" name="AutoShape 93"/>
            <p:cNvSpPr>
              <a:spLocks noChangeAspect="1" noChangeArrowheads="1"/>
            </p:cNvSpPr>
            <p:nvPr/>
          </p:nvSpPr>
          <p:spPr bwMode="auto">
            <a:xfrm>
              <a:off x="4611" y="2986"/>
              <a:ext cx="30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92" name="AutoShape 94"/>
            <p:cNvSpPr>
              <a:spLocks noChangeAspect="1" noChangeArrowheads="1"/>
            </p:cNvSpPr>
            <p:nvPr/>
          </p:nvSpPr>
          <p:spPr bwMode="auto">
            <a:xfrm>
              <a:off x="4476" y="3019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93" name="AutoShape 95"/>
            <p:cNvSpPr>
              <a:spLocks noChangeAspect="1" noChangeArrowheads="1"/>
            </p:cNvSpPr>
            <p:nvPr/>
          </p:nvSpPr>
          <p:spPr bwMode="auto">
            <a:xfrm>
              <a:off x="3972" y="3221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94" name="AutoShape 96"/>
            <p:cNvSpPr>
              <a:spLocks noChangeAspect="1" noChangeArrowheads="1"/>
            </p:cNvSpPr>
            <p:nvPr/>
          </p:nvSpPr>
          <p:spPr bwMode="auto">
            <a:xfrm>
              <a:off x="4896" y="2799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95" name="AutoShape 97"/>
            <p:cNvSpPr>
              <a:spLocks noChangeAspect="1" noChangeArrowheads="1"/>
            </p:cNvSpPr>
            <p:nvPr/>
          </p:nvSpPr>
          <p:spPr bwMode="auto">
            <a:xfrm>
              <a:off x="3984" y="3327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96" name="AutoShape 98"/>
            <p:cNvSpPr>
              <a:spLocks noChangeAspect="1" noChangeArrowheads="1"/>
            </p:cNvSpPr>
            <p:nvPr/>
          </p:nvSpPr>
          <p:spPr bwMode="auto">
            <a:xfrm>
              <a:off x="3696" y="3471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897" name="Line 99"/>
            <p:cNvSpPr>
              <a:spLocks noChangeAspect="1" noChangeShapeType="1"/>
            </p:cNvSpPr>
            <p:nvPr/>
          </p:nvSpPr>
          <p:spPr bwMode="auto">
            <a:xfrm>
              <a:off x="3408" y="3087"/>
              <a:ext cx="19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2898" name="Line 100"/>
            <p:cNvSpPr>
              <a:spLocks noChangeAspect="1" noChangeShapeType="1"/>
            </p:cNvSpPr>
            <p:nvPr/>
          </p:nvSpPr>
          <p:spPr bwMode="auto">
            <a:xfrm flipV="1">
              <a:off x="3401" y="2448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2899" name="Line 101"/>
            <p:cNvSpPr>
              <a:spLocks noChangeAspect="1" noChangeShapeType="1"/>
            </p:cNvSpPr>
            <p:nvPr/>
          </p:nvSpPr>
          <p:spPr bwMode="auto">
            <a:xfrm>
              <a:off x="3401" y="3792"/>
              <a:ext cx="18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2900" name="Text Box 102"/>
            <p:cNvSpPr txBox="1">
              <a:spLocks noChangeAspect="1" noChangeArrowheads="1"/>
            </p:cNvSpPr>
            <p:nvPr/>
          </p:nvSpPr>
          <p:spPr bwMode="auto">
            <a:xfrm>
              <a:off x="3267" y="2993"/>
              <a:ext cx="159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1800"/>
                <a:t>0</a:t>
              </a:r>
            </a:p>
          </p:txBody>
        </p:sp>
        <p:sp>
          <p:nvSpPr>
            <p:cNvPr id="292901" name="Text Box 103"/>
            <p:cNvSpPr txBox="1">
              <a:spLocks noChangeArrowheads="1"/>
            </p:cNvSpPr>
            <p:nvPr/>
          </p:nvSpPr>
          <p:spPr bwMode="auto">
            <a:xfrm>
              <a:off x="4723" y="2383"/>
              <a:ext cx="1967" cy="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2800" b="1" i="1"/>
                <a:t>Erros Correlacionados</a:t>
              </a:r>
            </a:p>
          </p:txBody>
        </p:sp>
        <p:sp>
          <p:nvSpPr>
            <p:cNvPr id="292902" name="Text Box 104"/>
            <p:cNvSpPr txBox="1">
              <a:spLocks noChangeAspect="1" noChangeArrowheads="1"/>
            </p:cNvSpPr>
            <p:nvPr/>
          </p:nvSpPr>
          <p:spPr bwMode="auto">
            <a:xfrm rot="-5400000">
              <a:off x="2866" y="3037"/>
              <a:ext cx="588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pt-BR" sz="1800"/>
                <a:t>Resíduo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3" name="Rectangle 2"/>
          <p:cNvSpPr>
            <a:spLocks noChangeArrowheads="1"/>
          </p:cNvSpPr>
          <p:nvPr/>
        </p:nvSpPr>
        <p:spPr bwMode="auto">
          <a:xfrm>
            <a:off x="271463" y="1028700"/>
            <a:ext cx="8520112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800" b="1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MODELO ADEQUADO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85725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4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Análise dos Resíduos</a:t>
            </a:r>
          </a:p>
        </p:txBody>
      </p:sp>
      <p:grpSp>
        <p:nvGrpSpPr>
          <p:cNvPr id="294915" name="Group 7"/>
          <p:cNvGrpSpPr>
            <a:grpSpLocks/>
          </p:cNvGrpSpPr>
          <p:nvPr/>
        </p:nvGrpSpPr>
        <p:grpSpPr bwMode="auto">
          <a:xfrm>
            <a:off x="1476375" y="2473325"/>
            <a:ext cx="5468938" cy="3443288"/>
            <a:chOff x="477" y="1014"/>
            <a:chExt cx="2232" cy="1467"/>
          </a:xfrm>
        </p:grpSpPr>
        <p:sp>
          <p:nvSpPr>
            <p:cNvPr id="294917" name="Rectangle 8"/>
            <p:cNvSpPr>
              <a:spLocks noChangeAspect="1" noChangeArrowheads="1"/>
            </p:cNvSpPr>
            <p:nvPr/>
          </p:nvSpPr>
          <p:spPr bwMode="auto">
            <a:xfrm>
              <a:off x="915" y="1472"/>
              <a:ext cx="1511" cy="370"/>
            </a:xfrm>
            <a:prstGeom prst="rect">
              <a:avLst/>
            </a:prstGeom>
            <a:solidFill>
              <a:srgbClr val="C0C0C0">
                <a:alpha val="5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18" name="AutoShape 9"/>
            <p:cNvSpPr>
              <a:spLocks noChangeAspect="1" noChangeArrowheads="1"/>
            </p:cNvSpPr>
            <p:nvPr/>
          </p:nvSpPr>
          <p:spPr bwMode="auto">
            <a:xfrm>
              <a:off x="1029" y="1552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19" name="AutoShape 10"/>
            <p:cNvSpPr>
              <a:spLocks noChangeAspect="1" noChangeArrowheads="1"/>
            </p:cNvSpPr>
            <p:nvPr/>
          </p:nvSpPr>
          <p:spPr bwMode="auto">
            <a:xfrm>
              <a:off x="1197" y="1619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20" name="AutoShape 11"/>
            <p:cNvSpPr>
              <a:spLocks noChangeAspect="1" noChangeArrowheads="1"/>
            </p:cNvSpPr>
            <p:nvPr/>
          </p:nvSpPr>
          <p:spPr bwMode="auto">
            <a:xfrm>
              <a:off x="1063" y="1686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21" name="AutoShape 12"/>
            <p:cNvSpPr>
              <a:spLocks noChangeAspect="1" noChangeArrowheads="1"/>
            </p:cNvSpPr>
            <p:nvPr/>
          </p:nvSpPr>
          <p:spPr bwMode="auto">
            <a:xfrm>
              <a:off x="1231" y="1720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22" name="AutoShape 13"/>
            <p:cNvSpPr>
              <a:spLocks noChangeAspect="1" noChangeArrowheads="1"/>
            </p:cNvSpPr>
            <p:nvPr/>
          </p:nvSpPr>
          <p:spPr bwMode="auto">
            <a:xfrm>
              <a:off x="1399" y="1619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23" name="AutoShape 14"/>
            <p:cNvSpPr>
              <a:spLocks noChangeAspect="1" noChangeArrowheads="1"/>
            </p:cNvSpPr>
            <p:nvPr/>
          </p:nvSpPr>
          <p:spPr bwMode="auto">
            <a:xfrm>
              <a:off x="1533" y="1518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24" name="AutoShape 15"/>
            <p:cNvSpPr>
              <a:spLocks noChangeAspect="1" noChangeArrowheads="1"/>
            </p:cNvSpPr>
            <p:nvPr/>
          </p:nvSpPr>
          <p:spPr bwMode="auto">
            <a:xfrm>
              <a:off x="1533" y="1652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25" name="AutoShape 16"/>
            <p:cNvSpPr>
              <a:spLocks noChangeAspect="1" noChangeArrowheads="1"/>
            </p:cNvSpPr>
            <p:nvPr/>
          </p:nvSpPr>
          <p:spPr bwMode="auto">
            <a:xfrm>
              <a:off x="1668" y="1787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26" name="AutoShape 17"/>
            <p:cNvSpPr>
              <a:spLocks noChangeAspect="1" noChangeArrowheads="1"/>
            </p:cNvSpPr>
            <p:nvPr/>
          </p:nvSpPr>
          <p:spPr bwMode="auto">
            <a:xfrm>
              <a:off x="1701" y="1619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27" name="AutoShape 18"/>
            <p:cNvSpPr>
              <a:spLocks noChangeAspect="1" noChangeArrowheads="1"/>
            </p:cNvSpPr>
            <p:nvPr/>
          </p:nvSpPr>
          <p:spPr bwMode="auto">
            <a:xfrm>
              <a:off x="1768" y="1552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28" name="AutoShape 19"/>
            <p:cNvSpPr>
              <a:spLocks noChangeAspect="1" noChangeArrowheads="1"/>
            </p:cNvSpPr>
            <p:nvPr/>
          </p:nvSpPr>
          <p:spPr bwMode="auto">
            <a:xfrm>
              <a:off x="1970" y="1686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29" name="AutoShape 20"/>
            <p:cNvSpPr>
              <a:spLocks noChangeAspect="1" noChangeArrowheads="1"/>
            </p:cNvSpPr>
            <p:nvPr/>
          </p:nvSpPr>
          <p:spPr bwMode="auto">
            <a:xfrm>
              <a:off x="1500" y="1720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30" name="AutoShape 21"/>
            <p:cNvSpPr>
              <a:spLocks noChangeAspect="1" noChangeArrowheads="1"/>
            </p:cNvSpPr>
            <p:nvPr/>
          </p:nvSpPr>
          <p:spPr bwMode="auto">
            <a:xfrm>
              <a:off x="2205" y="1552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31" name="AutoShape 22"/>
            <p:cNvSpPr>
              <a:spLocks noChangeAspect="1" noChangeArrowheads="1"/>
            </p:cNvSpPr>
            <p:nvPr/>
          </p:nvSpPr>
          <p:spPr bwMode="auto">
            <a:xfrm>
              <a:off x="1298" y="1552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32" name="AutoShape 23"/>
            <p:cNvSpPr>
              <a:spLocks noChangeAspect="1" noChangeArrowheads="1"/>
            </p:cNvSpPr>
            <p:nvPr/>
          </p:nvSpPr>
          <p:spPr bwMode="auto">
            <a:xfrm>
              <a:off x="1768" y="1720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/>
            </a:p>
          </p:txBody>
        </p:sp>
        <p:sp>
          <p:nvSpPr>
            <p:cNvPr id="294933" name="AutoShape 24"/>
            <p:cNvSpPr>
              <a:spLocks noChangeAspect="1" noChangeArrowheads="1"/>
            </p:cNvSpPr>
            <p:nvPr/>
          </p:nvSpPr>
          <p:spPr bwMode="auto">
            <a:xfrm>
              <a:off x="2172" y="1686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34" name="AutoShape 25"/>
            <p:cNvSpPr>
              <a:spLocks noChangeAspect="1" noChangeArrowheads="1"/>
            </p:cNvSpPr>
            <p:nvPr/>
          </p:nvSpPr>
          <p:spPr bwMode="auto">
            <a:xfrm>
              <a:off x="2272" y="1652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35" name="AutoShape 26"/>
            <p:cNvSpPr>
              <a:spLocks noChangeAspect="1" noChangeArrowheads="1"/>
            </p:cNvSpPr>
            <p:nvPr/>
          </p:nvSpPr>
          <p:spPr bwMode="auto">
            <a:xfrm>
              <a:off x="2306" y="1753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36" name="AutoShape 27"/>
            <p:cNvSpPr>
              <a:spLocks noChangeAspect="1" noChangeArrowheads="1"/>
            </p:cNvSpPr>
            <p:nvPr/>
          </p:nvSpPr>
          <p:spPr bwMode="auto">
            <a:xfrm>
              <a:off x="2037" y="1787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37" name="AutoShape 28"/>
            <p:cNvSpPr>
              <a:spLocks noChangeAspect="1" noChangeArrowheads="1"/>
            </p:cNvSpPr>
            <p:nvPr/>
          </p:nvSpPr>
          <p:spPr bwMode="auto">
            <a:xfrm>
              <a:off x="2071" y="1619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38" name="AutoShape 29"/>
            <p:cNvSpPr>
              <a:spLocks noChangeAspect="1" noChangeArrowheads="1"/>
            </p:cNvSpPr>
            <p:nvPr/>
          </p:nvSpPr>
          <p:spPr bwMode="auto">
            <a:xfrm>
              <a:off x="2004" y="1552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39" name="AutoShape 30"/>
            <p:cNvSpPr>
              <a:spLocks noChangeAspect="1" noChangeArrowheads="1"/>
            </p:cNvSpPr>
            <p:nvPr/>
          </p:nvSpPr>
          <p:spPr bwMode="auto">
            <a:xfrm>
              <a:off x="1869" y="1585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40" name="AutoShape 31"/>
            <p:cNvSpPr>
              <a:spLocks noChangeAspect="1" noChangeArrowheads="1"/>
            </p:cNvSpPr>
            <p:nvPr/>
          </p:nvSpPr>
          <p:spPr bwMode="auto">
            <a:xfrm>
              <a:off x="1365" y="1787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41" name="AutoShape 32"/>
            <p:cNvSpPr>
              <a:spLocks noChangeAspect="1" noChangeArrowheads="1"/>
            </p:cNvSpPr>
            <p:nvPr/>
          </p:nvSpPr>
          <p:spPr bwMode="auto">
            <a:xfrm>
              <a:off x="2138" y="1787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42" name="AutoShape 33"/>
            <p:cNvSpPr>
              <a:spLocks noChangeAspect="1" noChangeArrowheads="1"/>
            </p:cNvSpPr>
            <p:nvPr/>
          </p:nvSpPr>
          <p:spPr bwMode="auto">
            <a:xfrm>
              <a:off x="1332" y="1686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43" name="AutoShape 34"/>
            <p:cNvSpPr>
              <a:spLocks noChangeAspect="1" noChangeArrowheads="1"/>
            </p:cNvSpPr>
            <p:nvPr/>
          </p:nvSpPr>
          <p:spPr bwMode="auto">
            <a:xfrm>
              <a:off x="1063" y="1787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4944" name="Line 35"/>
            <p:cNvSpPr>
              <a:spLocks noChangeAspect="1" noChangeShapeType="1"/>
            </p:cNvSpPr>
            <p:nvPr/>
          </p:nvSpPr>
          <p:spPr bwMode="auto">
            <a:xfrm>
              <a:off x="794" y="1652"/>
              <a:ext cx="19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4945" name="Line 36"/>
            <p:cNvSpPr>
              <a:spLocks noChangeAspect="1" noChangeShapeType="1"/>
            </p:cNvSpPr>
            <p:nvPr/>
          </p:nvSpPr>
          <p:spPr bwMode="auto">
            <a:xfrm flipV="1">
              <a:off x="794" y="1014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4946" name="Line 37"/>
            <p:cNvSpPr>
              <a:spLocks noChangeAspect="1" noChangeShapeType="1"/>
            </p:cNvSpPr>
            <p:nvPr/>
          </p:nvSpPr>
          <p:spPr bwMode="auto">
            <a:xfrm>
              <a:off x="794" y="2358"/>
              <a:ext cx="18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4947" name="Text Box 38"/>
            <p:cNvSpPr txBox="1">
              <a:spLocks noChangeAspect="1" noChangeArrowheads="1"/>
            </p:cNvSpPr>
            <p:nvPr/>
          </p:nvSpPr>
          <p:spPr bwMode="auto">
            <a:xfrm>
              <a:off x="660" y="1559"/>
              <a:ext cx="12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1800"/>
                <a:t>0</a:t>
              </a:r>
            </a:p>
          </p:txBody>
        </p:sp>
        <p:sp>
          <p:nvSpPr>
            <p:cNvPr id="294948" name="Text Box 39"/>
            <p:cNvSpPr txBox="1">
              <a:spLocks noChangeAspect="1" noChangeArrowheads="1"/>
            </p:cNvSpPr>
            <p:nvPr/>
          </p:nvSpPr>
          <p:spPr bwMode="auto">
            <a:xfrm rot="-5400000">
              <a:off x="350" y="1703"/>
              <a:ext cx="398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1800"/>
                <a:t>Resíduo</a:t>
              </a:r>
            </a:p>
          </p:txBody>
        </p:sp>
        <p:sp>
          <p:nvSpPr>
            <p:cNvPr id="294949" name="Text Box 40"/>
            <p:cNvSpPr txBox="1">
              <a:spLocks noChangeAspect="1" noChangeArrowheads="1"/>
            </p:cNvSpPr>
            <p:nvPr/>
          </p:nvSpPr>
          <p:spPr bwMode="auto">
            <a:xfrm>
              <a:off x="2440" y="2325"/>
              <a:ext cx="14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1800"/>
                <a:t>X</a:t>
              </a:r>
            </a:p>
          </p:txBody>
        </p:sp>
        <p:sp>
          <p:nvSpPr>
            <p:cNvPr id="294950" name="Text Box 41"/>
            <p:cNvSpPr txBox="1">
              <a:spLocks noChangeArrowheads="1"/>
            </p:cNvSpPr>
            <p:nvPr/>
          </p:nvSpPr>
          <p:spPr bwMode="auto">
            <a:xfrm>
              <a:off x="1049" y="1037"/>
              <a:ext cx="75" cy="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94916" name="Smiley Face 1"/>
          <p:cNvSpPr>
            <a:spLocks noChangeArrowheads="1"/>
          </p:cNvSpPr>
          <p:nvPr/>
        </p:nvSpPr>
        <p:spPr bwMode="auto">
          <a:xfrm>
            <a:off x="7235825" y="1824038"/>
            <a:ext cx="1152525" cy="1081087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7975" y="1360488"/>
            <a:ext cx="8496300" cy="439261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b="1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   </a:t>
            </a:r>
            <a:r>
              <a:rPr lang="en-US" b="1" i="1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Y</a:t>
            </a:r>
            <a:r>
              <a:rPr lang="en-US" b="1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i</a:t>
            </a:r>
            <a:r>
              <a:rPr lang="en-US" b="1" i="1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=</a:t>
            </a:r>
            <a:r>
              <a:rPr lang="en-US" b="1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</a:t>
            </a:r>
            <a:r>
              <a:rPr lang="en-US" b="1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0</a:t>
            </a:r>
            <a:r>
              <a:rPr lang="en-US" b="1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+</a:t>
            </a:r>
            <a:r>
              <a:rPr lang="en-US" b="1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1</a:t>
            </a:r>
            <a:r>
              <a:rPr lang="en-US" b="1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X</a:t>
            </a:r>
            <a:r>
              <a:rPr lang="en-US" b="1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i1</a:t>
            </a:r>
            <a:r>
              <a:rPr lang="en-US" b="1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 + </a:t>
            </a:r>
            <a:r>
              <a:rPr lang="en-US" b="1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2</a:t>
            </a:r>
            <a:r>
              <a:rPr lang="en-US" b="1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X</a:t>
            </a:r>
            <a:r>
              <a:rPr lang="en-US" b="1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i2</a:t>
            </a:r>
            <a:r>
              <a:rPr lang="en-US" b="1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 +…+ </a:t>
            </a:r>
            <a:r>
              <a:rPr lang="en-US" b="1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p</a:t>
            </a:r>
            <a:r>
              <a:rPr lang="en-US" b="1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X</a:t>
            </a:r>
            <a:r>
              <a:rPr lang="en-US" b="1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ip</a:t>
            </a:r>
            <a:r>
              <a:rPr lang="en-US" b="1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 + </a:t>
            </a:r>
            <a:r>
              <a:rPr lang="en-US" b="1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i</a:t>
            </a:r>
          </a:p>
          <a:p>
            <a:pPr eaLnBrk="1" hangingPunct="1">
              <a:buFont typeface="Wingdings" pitchFamily="2" charset="2"/>
              <a:buNone/>
            </a:pPr>
            <a:endParaRPr lang="pt-BR" b="1" i="1" baseline="-25000" smtClean="0">
              <a:solidFill>
                <a:srgbClr val="000090"/>
              </a:solidFill>
              <a:latin typeface="Arial" charset="0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pt-BR" b="1" i="1" baseline="-25000" smtClean="0">
              <a:solidFill>
                <a:srgbClr val="000090"/>
              </a:solidFill>
              <a:latin typeface="Arial" charset="0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i="1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Y</a:t>
            </a:r>
            <a:r>
              <a:rPr lang="en-US" sz="2400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i 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 é o valor da variável resposta na </a:t>
            </a: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i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-ésima observação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</a:t>
            </a:r>
            <a:r>
              <a:rPr lang="en-US" sz="2400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0, …, </a:t>
            </a:r>
            <a:r>
              <a:rPr lang="en-US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</a:t>
            </a:r>
            <a:r>
              <a:rPr lang="en-US" sz="2400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p</a:t>
            </a:r>
            <a:r>
              <a:rPr lang="en-US" sz="2400" b="1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 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são parâmetros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X</a:t>
            </a:r>
            <a:r>
              <a:rPr lang="en-US" sz="2400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i1</a:t>
            </a:r>
            <a:r>
              <a:rPr lang="en-US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 ,…,X</a:t>
            </a:r>
            <a:r>
              <a:rPr lang="en-US" sz="2400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ip</a:t>
            </a:r>
            <a:r>
              <a:rPr lang="en-US" sz="2400" b="1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 </a:t>
            </a:r>
            <a:r>
              <a:rPr lang="en-US" sz="24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são os</a:t>
            </a:r>
            <a:r>
              <a:rPr lang="en-US" sz="2400" b="1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 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valores das variáveis preditoras na </a:t>
            </a: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i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-ésima observação</a:t>
            </a:r>
          </a:p>
          <a:p>
            <a:pPr eaLnBrk="1" hangingPunct="1">
              <a:buFont typeface="Wingdings" pitchFamily="2" charset="2"/>
              <a:buNone/>
            </a:pP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</a:t>
            </a:r>
            <a:r>
              <a:rPr lang="pt-BR" sz="2400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Mathematica1"/>
              </a:rPr>
              <a:t>i</a:t>
            </a:r>
            <a:r>
              <a:rPr lang="pt-BR" sz="2400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  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é um termo de erro aleatório com distribuição normal, média  zero e variância constante </a:t>
            </a: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</a:t>
            </a:r>
            <a:r>
              <a:rPr lang="pt-BR" sz="2400" i="1" baseline="30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Mathematica1"/>
              </a:rPr>
              <a:t>2</a:t>
            </a: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Mathematica1"/>
              </a:rPr>
              <a:t> 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(</a:t>
            </a: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E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(</a:t>
            </a: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</a:t>
            </a:r>
            <a:r>
              <a:rPr lang="pt-BR" sz="2400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Mathematica1"/>
              </a:rPr>
              <a:t>i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 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Mathematica1"/>
              </a:rPr>
              <a:t>)=0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  e </a:t>
            </a: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</a:t>
            </a:r>
            <a:r>
              <a:rPr lang="pt-BR" sz="2400" i="1" baseline="30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Mathematica1"/>
              </a:rPr>
              <a:t>2</a:t>
            </a: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Mathematica1"/>
              </a:rPr>
              <a:t> 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(</a:t>
            </a: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</a:t>
            </a:r>
            <a:r>
              <a:rPr lang="pt-BR" sz="2400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Mathematica1"/>
              </a:rPr>
              <a:t>i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 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Mathematica1"/>
              </a:rPr>
              <a:t>)= </a:t>
            </a: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</a:t>
            </a:r>
            <a:r>
              <a:rPr lang="pt-BR" sz="2400" i="1" baseline="30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Mathematica1"/>
              </a:rPr>
              <a:t>2</a:t>
            </a: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Mathematica1"/>
              </a:rPr>
              <a:t> 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Mathematica1"/>
              </a:rPr>
              <a:t>)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</a:t>
            </a:r>
            <a:r>
              <a:rPr lang="pt-BR" sz="2400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Mathematica1"/>
              </a:rPr>
              <a:t>i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 e </a:t>
            </a: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" pitchFamily="18" charset="2"/>
              </a:rPr>
              <a:t></a:t>
            </a:r>
            <a:r>
              <a:rPr lang="pt-BR" sz="2400" i="1" baseline="-250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Mathematica1"/>
              </a:rPr>
              <a:t>j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 são não correlacionados (independentes) para </a:t>
            </a: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</a:rPr>
              <a:t>i </a:t>
            </a: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SymbolMono BT"/>
              </a:rPr>
              <a:t></a:t>
            </a:r>
            <a:r>
              <a:rPr lang="pt-BR" sz="2400" i="1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Mathematica1"/>
              </a:rPr>
              <a:t> j</a:t>
            </a:r>
            <a:r>
              <a:rPr lang="pt-BR" sz="2400" smtClean="0">
                <a:solidFill>
                  <a:srgbClr val="000090"/>
                </a:solidFill>
                <a:latin typeface="Arial" charset="0"/>
                <a:cs typeface="Calibri" pitchFamily="34" charset="0"/>
                <a:sym typeface="Mathematica1"/>
              </a:rPr>
              <a:t> 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85725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RotisSansSerif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tisSans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x-none" sz="4800" b="1" dirty="0" smtClean="0">
                <a:solidFill>
                  <a:srgbClr val="CC3300"/>
                </a:solidFill>
                <a:effectLst>
                  <a:outerShdw blurRad="50800" dist="38100" dir="2700000" algn="tl" rotWithShape="0">
                    <a:scrgbClr r="0" g="0" b="0">
                      <a:alpha val="43000"/>
                    </a:scrgbClr>
                  </a:outerShdw>
                </a:effectLst>
                <a:latin typeface="Calibri"/>
                <a:cs typeface="Calibri"/>
                <a:sym typeface="Wingdings"/>
              </a:rPr>
              <a:t>Regressão Linear Múltipla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69" name="Group 17"/>
          <p:cNvGrpSpPr>
            <a:grpSpLocks/>
          </p:cNvGrpSpPr>
          <p:nvPr/>
        </p:nvGrpSpPr>
        <p:grpSpPr bwMode="auto">
          <a:xfrm>
            <a:off x="173038" y="1603375"/>
            <a:ext cx="8396287" cy="4449763"/>
            <a:chOff x="0" y="348"/>
            <a:chExt cx="5066" cy="2522"/>
          </a:xfrm>
        </p:grpSpPr>
        <p:pic>
          <p:nvPicPr>
            <p:cNvPr id="32772" name="Picture 2" descr="mpordem"/>
            <p:cNvPicPr>
              <a:picLocks noChangeAspect="1" noChangeArrowheads="1"/>
            </p:cNvPicPr>
            <p:nvPr/>
          </p:nvPicPr>
          <p:blipFill>
            <a:blip r:embed="rId3"/>
            <a:srcRect l="1517" t="3754" r="3770" b="8284"/>
            <a:stretch>
              <a:fillRect/>
            </a:stretch>
          </p:blipFill>
          <p:spPr bwMode="auto">
            <a:xfrm>
              <a:off x="588" y="348"/>
              <a:ext cx="4478" cy="25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773" name="Text Box 3"/>
            <p:cNvSpPr txBox="1">
              <a:spLocks noChangeArrowheads="1"/>
            </p:cNvSpPr>
            <p:nvPr/>
          </p:nvSpPr>
          <p:spPr bwMode="auto">
            <a:xfrm>
              <a:off x="144" y="2286"/>
              <a:ext cx="288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sz="1800">
                  <a:sym typeface="Symbol" pitchFamily="18" charset="2"/>
                </a:rPr>
                <a:t></a:t>
              </a:r>
              <a:r>
                <a:rPr lang="pt-BR" sz="1800" baseline="-25000">
                  <a:sym typeface="Symbol" pitchFamily="18" charset="2"/>
                </a:rPr>
                <a:t>0</a:t>
              </a:r>
              <a:endParaRPr lang="pt-BR" sz="1800"/>
            </a:p>
          </p:txBody>
        </p:sp>
        <p:sp>
          <p:nvSpPr>
            <p:cNvPr id="32774" name="Line 4"/>
            <p:cNvSpPr>
              <a:spLocks noChangeShapeType="1"/>
            </p:cNvSpPr>
            <p:nvPr/>
          </p:nvSpPr>
          <p:spPr bwMode="auto">
            <a:xfrm>
              <a:off x="336" y="240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5" name="Line 5"/>
            <p:cNvSpPr>
              <a:spLocks noChangeShapeType="1"/>
            </p:cNvSpPr>
            <p:nvPr/>
          </p:nvSpPr>
          <p:spPr bwMode="auto">
            <a:xfrm flipH="1">
              <a:off x="3408" y="576"/>
              <a:ext cx="528" cy="5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6" name="Text Box 6"/>
            <p:cNvSpPr txBox="1">
              <a:spLocks noChangeArrowheads="1"/>
            </p:cNvSpPr>
            <p:nvPr/>
          </p:nvSpPr>
          <p:spPr bwMode="auto">
            <a:xfrm>
              <a:off x="3270" y="384"/>
              <a:ext cx="1411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sz="1800" b="1">
                  <a:latin typeface="Candara" pitchFamily="34" charset="0"/>
                </a:rPr>
                <a:t>Plano de Regressão</a:t>
              </a:r>
            </a:p>
          </p:txBody>
        </p:sp>
        <p:sp>
          <p:nvSpPr>
            <p:cNvPr id="32777" name="Text Box 7"/>
            <p:cNvSpPr txBox="1">
              <a:spLocks noChangeArrowheads="1"/>
            </p:cNvSpPr>
            <p:nvPr/>
          </p:nvSpPr>
          <p:spPr bwMode="auto">
            <a:xfrm>
              <a:off x="2166" y="2134"/>
              <a:ext cx="192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sz="1800"/>
                <a:t>•</a:t>
              </a:r>
            </a:p>
          </p:txBody>
        </p:sp>
        <p:sp>
          <p:nvSpPr>
            <p:cNvPr id="32778" name="Text Box 8"/>
            <p:cNvSpPr txBox="1">
              <a:spLocks noChangeArrowheads="1"/>
            </p:cNvSpPr>
            <p:nvPr/>
          </p:nvSpPr>
          <p:spPr bwMode="auto">
            <a:xfrm>
              <a:off x="2106" y="2276"/>
              <a:ext cx="793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sz="1800"/>
                <a:t>(1,33;1,67)</a:t>
              </a:r>
            </a:p>
          </p:txBody>
        </p:sp>
        <p:sp>
          <p:nvSpPr>
            <p:cNvPr id="32779" name="Line 9"/>
            <p:cNvSpPr>
              <a:spLocks noChangeShapeType="1"/>
            </p:cNvSpPr>
            <p:nvPr/>
          </p:nvSpPr>
          <p:spPr bwMode="auto">
            <a:xfrm flipV="1">
              <a:off x="2230" y="1451"/>
              <a:ext cx="0" cy="816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0" name="Line 10"/>
            <p:cNvSpPr>
              <a:spLocks noChangeShapeType="1"/>
            </p:cNvSpPr>
            <p:nvPr/>
          </p:nvSpPr>
          <p:spPr bwMode="auto">
            <a:xfrm flipV="1">
              <a:off x="1857" y="2241"/>
              <a:ext cx="384" cy="2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1" name="Line 11"/>
            <p:cNvSpPr>
              <a:spLocks noChangeShapeType="1"/>
            </p:cNvSpPr>
            <p:nvPr/>
          </p:nvSpPr>
          <p:spPr bwMode="auto">
            <a:xfrm>
              <a:off x="960" y="1680"/>
              <a:ext cx="129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2" name="Text Box 12"/>
            <p:cNvSpPr txBox="1">
              <a:spLocks noChangeArrowheads="1"/>
            </p:cNvSpPr>
            <p:nvPr/>
          </p:nvSpPr>
          <p:spPr bwMode="auto">
            <a:xfrm>
              <a:off x="0" y="1566"/>
              <a:ext cx="978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sz="1800"/>
                <a:t>E(Y</a:t>
              </a:r>
              <a:r>
                <a:rPr lang="pt-BR" sz="1800" baseline="-25000"/>
                <a:t>i</a:t>
              </a:r>
              <a:r>
                <a:rPr lang="pt-BR" sz="1800"/>
                <a:t>) = 20,00</a:t>
              </a:r>
            </a:p>
          </p:txBody>
        </p:sp>
        <p:sp>
          <p:nvSpPr>
            <p:cNvPr id="32783" name="Text Box 13"/>
            <p:cNvSpPr txBox="1">
              <a:spLocks noChangeArrowheads="1"/>
            </p:cNvSpPr>
            <p:nvPr/>
          </p:nvSpPr>
          <p:spPr bwMode="auto">
            <a:xfrm>
              <a:off x="2016" y="1200"/>
              <a:ext cx="432" cy="22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sz="1800"/>
                <a:t>Y</a:t>
              </a:r>
              <a:r>
                <a:rPr lang="pt-BR" sz="1800" baseline="-25000"/>
                <a:t>i</a:t>
              </a:r>
              <a:endParaRPr lang="pt-BR" sz="1800"/>
            </a:p>
          </p:txBody>
        </p:sp>
        <p:sp>
          <p:nvSpPr>
            <p:cNvPr id="32784" name="Text Box 14"/>
            <p:cNvSpPr txBox="1">
              <a:spLocks noChangeArrowheads="1"/>
            </p:cNvSpPr>
            <p:nvPr/>
          </p:nvSpPr>
          <p:spPr bwMode="auto">
            <a:xfrm>
              <a:off x="2160" y="1344"/>
              <a:ext cx="192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sz="1800"/>
                <a:t>•</a:t>
              </a:r>
            </a:p>
          </p:txBody>
        </p:sp>
        <p:sp>
          <p:nvSpPr>
            <p:cNvPr id="32785" name="AutoShape 15"/>
            <p:cNvSpPr>
              <a:spLocks/>
            </p:cNvSpPr>
            <p:nvPr/>
          </p:nvSpPr>
          <p:spPr bwMode="auto">
            <a:xfrm>
              <a:off x="2304" y="1440"/>
              <a:ext cx="48" cy="239"/>
            </a:xfrm>
            <a:prstGeom prst="rightBrace">
              <a:avLst>
                <a:gd name="adj1" fmla="val 4167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32786" name="Text Box 16"/>
            <p:cNvSpPr txBox="1">
              <a:spLocks noChangeArrowheads="1"/>
            </p:cNvSpPr>
            <p:nvPr/>
          </p:nvSpPr>
          <p:spPr bwMode="auto">
            <a:xfrm>
              <a:off x="2397" y="1433"/>
              <a:ext cx="288" cy="22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sz="1800">
                  <a:sym typeface="Symbol" pitchFamily="18" charset="2"/>
                </a:rPr>
                <a:t></a:t>
              </a:r>
              <a:r>
                <a:rPr lang="pt-BR" sz="1800" baseline="-25000">
                  <a:sym typeface="Symbol" pitchFamily="18" charset="2"/>
                </a:rPr>
                <a:t>i</a:t>
              </a:r>
              <a:endParaRPr lang="pt-BR" sz="1800"/>
            </a:p>
          </p:txBody>
        </p:sp>
      </p:grpSp>
      <p:sp>
        <p:nvSpPr>
          <p:cNvPr id="251922" name="Text Box 18"/>
          <p:cNvSpPr txBox="1">
            <a:spLocks noChangeArrowheads="1"/>
          </p:cNvSpPr>
          <p:nvPr/>
        </p:nvSpPr>
        <p:spPr bwMode="auto">
          <a:xfrm>
            <a:off x="1223963" y="6583363"/>
            <a:ext cx="7920037" cy="274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200" dirty="0" err="1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Fonte</a:t>
            </a:r>
            <a:r>
              <a:rPr lang="en-US" sz="120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: Slide de Paulo José </a:t>
            </a:r>
            <a:r>
              <a:rPr lang="en-US" sz="1200" dirty="0" err="1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Ogliari</a:t>
            </a:r>
            <a:r>
              <a:rPr lang="en-US" sz="120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, </a:t>
            </a:r>
            <a:r>
              <a:rPr lang="en-US" sz="1200" dirty="0" err="1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Informática</a:t>
            </a:r>
            <a:r>
              <a:rPr lang="en-US" sz="120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, UFSC. </a:t>
            </a:r>
            <a:r>
              <a:rPr lang="en-US" sz="1200" dirty="0" err="1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Em</a:t>
            </a:r>
            <a:r>
              <a:rPr lang="en-US" sz="120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 http://</a:t>
            </a:r>
            <a:r>
              <a:rPr lang="en-US" sz="1200" dirty="0" err="1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www.inf.ufsc.br</a:t>
            </a:r>
            <a:r>
              <a:rPr lang="en-US" sz="120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/~</a:t>
            </a:r>
            <a:r>
              <a:rPr lang="en-US" sz="1200" dirty="0" err="1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ogliari</a:t>
            </a:r>
            <a:r>
              <a:rPr lang="en-US" sz="120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/</a:t>
            </a:r>
            <a:r>
              <a:rPr lang="en-US" sz="1200" dirty="0" err="1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cursoderegressao.html</a:t>
            </a:r>
            <a:endParaRPr lang="en-US" sz="1200" dirty="0" smtClean="0">
              <a:effectLst>
                <a:outerShdw blurRad="38100" dist="38100" dir="2700000" algn="tl">
                  <a:srgbClr val="DDDDDD"/>
                </a:outerShdw>
              </a:effectLst>
              <a:cs typeface="Arial" charset="0"/>
            </a:endParaRPr>
          </a:p>
        </p:txBody>
      </p:sp>
      <p:sp>
        <p:nvSpPr>
          <p:cNvPr id="251923" name="Rectangle 19"/>
          <p:cNvSpPr>
            <a:spLocks noChangeArrowheads="1"/>
          </p:cNvSpPr>
          <p:nvPr/>
        </p:nvSpPr>
        <p:spPr bwMode="auto">
          <a:xfrm>
            <a:off x="300038" y="352425"/>
            <a:ext cx="8553450" cy="762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0" hangingPunct="0">
              <a:defRPr/>
            </a:pPr>
            <a:r>
              <a:rPr lang="en-US" sz="3200" b="1" i="1" u="sng" dirty="0" err="1">
                <a:solidFill>
                  <a:srgbClr val="0033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ea typeface="ＭＳ Ｐゴシック" charset="0"/>
                <a:cs typeface="Calibri"/>
              </a:rPr>
              <a:t>Superfície</a:t>
            </a:r>
            <a:r>
              <a:rPr lang="en-US" sz="3200" b="1" i="1" u="sng" dirty="0">
                <a:solidFill>
                  <a:srgbClr val="0033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ea typeface="ＭＳ Ｐゴシック" charset="0"/>
                <a:cs typeface="Calibri"/>
              </a:rPr>
              <a:t> de </a:t>
            </a:r>
            <a:r>
              <a:rPr lang="en-US" sz="3200" b="1" i="1" u="sng" dirty="0" err="1">
                <a:solidFill>
                  <a:srgbClr val="0033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ea typeface="ＭＳ Ｐゴシック" charset="0"/>
                <a:cs typeface="Calibri"/>
              </a:rPr>
              <a:t>Resposta</a:t>
            </a:r>
            <a:r>
              <a:rPr lang="en-US" sz="3200" b="1" dirty="0">
                <a:solidFill>
                  <a:srgbClr val="003366"/>
                </a:solidFill>
                <a:latin typeface="Calibri"/>
                <a:ea typeface="ＭＳ Ｐゴシック" charset="0"/>
                <a:cs typeface="Calibri"/>
              </a:rPr>
              <a:t>: </a:t>
            </a:r>
          </a:p>
          <a:p>
            <a:pPr algn="ctr" eaLnBrk="0" hangingPunct="0">
              <a:defRPr/>
            </a:pPr>
            <a:r>
              <a:rPr lang="en-US" sz="3200" b="1" dirty="0" err="1">
                <a:solidFill>
                  <a:srgbClr val="003366"/>
                </a:solidFill>
                <a:latin typeface="Calibri"/>
                <a:ea typeface="ＭＳ Ｐゴシック" charset="0"/>
                <a:cs typeface="Calibri"/>
              </a:rPr>
              <a:t>Função</a:t>
            </a:r>
            <a:r>
              <a:rPr lang="en-US" sz="3200" b="1" dirty="0">
                <a:solidFill>
                  <a:srgbClr val="003366"/>
                </a:solidFill>
                <a:latin typeface="Calibri"/>
                <a:ea typeface="ＭＳ Ｐゴシック" charset="0"/>
                <a:cs typeface="Calibri"/>
              </a:rPr>
              <a:t> de </a:t>
            </a:r>
            <a:r>
              <a:rPr lang="en-US" sz="3200" b="1" dirty="0" err="1">
                <a:solidFill>
                  <a:srgbClr val="003366"/>
                </a:solidFill>
                <a:latin typeface="Calibri"/>
                <a:ea typeface="ＭＳ Ｐゴシック" charset="0"/>
                <a:cs typeface="Calibri"/>
              </a:rPr>
              <a:t>Regressão</a:t>
            </a:r>
            <a:r>
              <a:rPr lang="en-US" sz="3200" b="1" dirty="0">
                <a:solidFill>
                  <a:srgbClr val="003366"/>
                </a:solidFill>
                <a:latin typeface="Calibri"/>
                <a:ea typeface="ＭＳ Ｐゴシック" charset="0"/>
                <a:cs typeface="Calibri"/>
              </a:rPr>
              <a:t> </a:t>
            </a:r>
            <a:r>
              <a:rPr lang="en-US" sz="3200" b="1" dirty="0" err="1">
                <a:solidFill>
                  <a:srgbClr val="003366"/>
                </a:solidFill>
                <a:latin typeface="Calibri"/>
                <a:ea typeface="ＭＳ Ｐゴシック" charset="0"/>
                <a:cs typeface="Calibri"/>
              </a:rPr>
              <a:t>na</a:t>
            </a:r>
            <a:r>
              <a:rPr lang="en-US" sz="3200" b="1" dirty="0">
                <a:solidFill>
                  <a:srgbClr val="003366"/>
                </a:solidFill>
                <a:latin typeface="Calibri"/>
                <a:ea typeface="ＭＳ Ｐゴシック" charset="0"/>
                <a:cs typeface="Calibri"/>
              </a:rPr>
              <a:t> </a:t>
            </a:r>
            <a:r>
              <a:rPr lang="en-US" sz="3200" b="1" dirty="0" err="1">
                <a:solidFill>
                  <a:srgbClr val="003366"/>
                </a:solidFill>
                <a:latin typeface="Calibri"/>
                <a:ea typeface="ＭＳ Ｐゴシック" charset="0"/>
                <a:cs typeface="Calibri"/>
              </a:rPr>
              <a:t>Regressão</a:t>
            </a:r>
            <a:r>
              <a:rPr lang="en-US" sz="3200" b="1" dirty="0">
                <a:solidFill>
                  <a:srgbClr val="003366"/>
                </a:solidFill>
                <a:latin typeface="Calibri"/>
                <a:ea typeface="ＭＳ Ｐゴシック" charset="0"/>
                <a:cs typeface="Calibri"/>
              </a:rPr>
              <a:t> Linear </a:t>
            </a:r>
            <a:r>
              <a:rPr lang="en-US" sz="3200" b="1" dirty="0" err="1">
                <a:solidFill>
                  <a:srgbClr val="003366"/>
                </a:solidFill>
                <a:latin typeface="Calibri"/>
                <a:ea typeface="ＭＳ Ｐゴシック" charset="0"/>
                <a:cs typeface="Calibri"/>
              </a:rPr>
              <a:t>Múltipla</a:t>
            </a:r>
            <a:endParaRPr lang="pt-BR" sz="3200" b="1" dirty="0">
              <a:solidFill>
                <a:srgbClr val="003366"/>
              </a:solidFill>
              <a:latin typeface="Calibri"/>
              <a:ea typeface="ＭＳ Ｐゴシック" charset="0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3"/>
          <p:cNvSpPr txBox="1">
            <a:spLocks noChangeArrowheads="1"/>
          </p:cNvSpPr>
          <p:nvPr/>
        </p:nvSpPr>
        <p:spPr bwMode="auto">
          <a:xfrm>
            <a:off x="504825" y="2463800"/>
            <a:ext cx="8080375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pt-BR" sz="2800">
                <a:solidFill>
                  <a:srgbClr val="000090"/>
                </a:solidFill>
                <a:latin typeface="Candara" pitchFamily="34" charset="0"/>
              </a:rPr>
              <a:t>O parâmetro </a:t>
            </a:r>
            <a:r>
              <a:rPr lang="pt-BR" sz="28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</a:t>
            </a:r>
            <a:r>
              <a:rPr lang="pt-BR" sz="2800" baseline="-250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0</a:t>
            </a:r>
            <a:r>
              <a:rPr lang="pt-BR" sz="28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 é o intercepto do plano de regressão. Se a abrangência do modelo inclui </a:t>
            </a:r>
            <a:r>
              <a:rPr lang="pt-BR" sz="2800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X</a:t>
            </a:r>
            <a:r>
              <a:rPr lang="pt-BR" sz="2800" i="1" baseline="-250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1</a:t>
            </a:r>
            <a:r>
              <a:rPr lang="pt-BR" sz="2800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=0</a:t>
            </a:r>
            <a:r>
              <a:rPr lang="pt-BR" sz="28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 e </a:t>
            </a:r>
            <a:r>
              <a:rPr lang="pt-BR" sz="2800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X</a:t>
            </a:r>
            <a:r>
              <a:rPr lang="pt-BR" sz="2800" i="1" baseline="-250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2</a:t>
            </a:r>
            <a:r>
              <a:rPr lang="pt-BR" sz="2800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=0</a:t>
            </a:r>
            <a:r>
              <a:rPr lang="pt-BR" sz="28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 então  </a:t>
            </a:r>
            <a:r>
              <a:rPr lang="pt-BR" sz="2800" baseline="-250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0</a:t>
            </a:r>
            <a:r>
              <a:rPr lang="pt-BR" sz="28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=10 representa a resposta média </a:t>
            </a:r>
            <a:r>
              <a:rPr lang="pt-BR" sz="2800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E(Y)</a:t>
            </a:r>
            <a:r>
              <a:rPr lang="pt-BR" sz="28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 neste ponto. Em outras situações, </a:t>
            </a:r>
            <a:r>
              <a:rPr lang="pt-BR" sz="2800" baseline="-250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0</a:t>
            </a:r>
            <a:r>
              <a:rPr lang="pt-BR" sz="28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 não tem qualquer outro significado como um termo separado no modelo de regressão.</a:t>
            </a:r>
          </a:p>
          <a:p>
            <a:pPr algn="just" eaLnBrk="0" hangingPunct="0">
              <a:spcBef>
                <a:spcPct val="50000"/>
              </a:spcBef>
            </a:pPr>
            <a:endParaRPr lang="pt-BR" sz="2800">
              <a:solidFill>
                <a:srgbClr val="000090"/>
              </a:solidFill>
              <a:latin typeface="Candara" pitchFamily="34" charset="0"/>
              <a:sym typeface="Symbol" pitchFamily="18" charset="2"/>
            </a:endParaRPr>
          </a:p>
        </p:txBody>
      </p:sp>
      <p:sp>
        <p:nvSpPr>
          <p:cNvPr id="34818" name="Rectangle 7"/>
          <p:cNvSpPr>
            <a:spLocks noChangeArrowheads="1"/>
          </p:cNvSpPr>
          <p:nvPr/>
        </p:nvSpPr>
        <p:spPr bwMode="auto">
          <a:xfrm>
            <a:off x="611188" y="404813"/>
            <a:ext cx="820896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pt-BR" sz="3600" b="1">
                <a:solidFill>
                  <a:srgbClr val="D70202"/>
                </a:solidFill>
                <a:latin typeface="Calibri" pitchFamily="34" charset="0"/>
              </a:rPr>
              <a:t>Significado dos Coeficientes de regressão: </a:t>
            </a:r>
            <a:r>
              <a:rPr lang="pt-BR" sz="3600" b="1" i="1">
                <a:solidFill>
                  <a:srgbClr val="D70202"/>
                </a:solidFill>
                <a:latin typeface="Calibri" pitchFamily="34" charset="0"/>
                <a:sym typeface="Symbol" pitchFamily="18" charset="2"/>
              </a:rPr>
              <a:t></a:t>
            </a:r>
            <a:r>
              <a:rPr lang="pt-BR" sz="3600" b="1" baseline="-25000">
                <a:solidFill>
                  <a:srgbClr val="D70202"/>
                </a:solidFill>
                <a:latin typeface="Calibri" pitchFamily="34" charset="0"/>
                <a:sym typeface="Mathematica1"/>
              </a:rPr>
              <a:t>0</a:t>
            </a:r>
            <a:r>
              <a:rPr lang="pt-BR" sz="3600" b="1">
                <a:solidFill>
                  <a:srgbClr val="D70202"/>
                </a:solidFill>
                <a:latin typeface="Calibri" pitchFamily="34" charset="0"/>
              </a:rPr>
              <a:t>, </a:t>
            </a:r>
            <a:r>
              <a:rPr lang="pt-BR" sz="3600" b="1" i="1">
                <a:solidFill>
                  <a:srgbClr val="D70202"/>
                </a:solidFill>
                <a:latin typeface="Calibri" pitchFamily="34" charset="0"/>
                <a:sym typeface="Symbol" pitchFamily="18" charset="2"/>
              </a:rPr>
              <a:t></a:t>
            </a:r>
            <a:r>
              <a:rPr lang="pt-BR" sz="3600" b="1" baseline="-25000">
                <a:solidFill>
                  <a:srgbClr val="D70202"/>
                </a:solidFill>
                <a:latin typeface="Calibri" pitchFamily="34" charset="0"/>
              </a:rPr>
              <a:t>1,</a:t>
            </a:r>
            <a:r>
              <a:rPr lang="pt-BR" sz="3600" b="1">
                <a:solidFill>
                  <a:srgbClr val="D70202"/>
                </a:solidFill>
                <a:latin typeface="Calibri" pitchFamily="34" charset="0"/>
              </a:rPr>
              <a:t> </a:t>
            </a:r>
            <a:r>
              <a:rPr lang="pt-BR" sz="3600" b="1" i="1">
                <a:solidFill>
                  <a:srgbClr val="D70202"/>
                </a:solidFill>
                <a:latin typeface="Calibri" pitchFamily="34" charset="0"/>
                <a:sym typeface="Symbol" pitchFamily="18" charset="2"/>
              </a:rPr>
              <a:t></a:t>
            </a:r>
            <a:r>
              <a:rPr lang="pt-BR" sz="3600" b="1" baseline="-25000">
                <a:solidFill>
                  <a:srgbClr val="D70202"/>
                </a:solidFill>
                <a:latin typeface="Calibri" pitchFamily="34" charset="0"/>
              </a:rPr>
              <a:t>2,..,</a:t>
            </a:r>
            <a:r>
              <a:rPr lang="pt-BR" sz="3600" b="1">
                <a:solidFill>
                  <a:srgbClr val="D70202"/>
                </a:solidFill>
                <a:latin typeface="Calibri" pitchFamily="34" charset="0"/>
              </a:rPr>
              <a:t> </a:t>
            </a:r>
            <a:r>
              <a:rPr lang="pt-BR" sz="3600" b="1" i="1">
                <a:solidFill>
                  <a:srgbClr val="D70202"/>
                </a:solidFill>
                <a:latin typeface="Calibri" pitchFamily="34" charset="0"/>
                <a:sym typeface="Symbol" pitchFamily="18" charset="2"/>
              </a:rPr>
              <a:t></a:t>
            </a:r>
            <a:r>
              <a:rPr lang="pt-BR" sz="3600" b="1" baseline="-25000">
                <a:solidFill>
                  <a:srgbClr val="D70202"/>
                </a:solidFill>
                <a:latin typeface="Calibri" pitchFamily="34" charset="0"/>
              </a:rPr>
              <a:t>p</a:t>
            </a:r>
            <a:r>
              <a:rPr lang="pt-BR" sz="3600" b="1">
                <a:solidFill>
                  <a:srgbClr val="D70202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256008" name="Text Box 8"/>
          <p:cNvSpPr txBox="1">
            <a:spLocks noChangeArrowheads="1"/>
          </p:cNvSpPr>
          <p:nvPr/>
        </p:nvSpPr>
        <p:spPr bwMode="auto">
          <a:xfrm>
            <a:off x="1223963" y="6583363"/>
            <a:ext cx="7920037" cy="274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200" dirty="0" err="1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Fonte</a:t>
            </a:r>
            <a:r>
              <a:rPr lang="en-US" sz="120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: Slide de Paulo José </a:t>
            </a:r>
            <a:r>
              <a:rPr lang="en-US" sz="1200" dirty="0" err="1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Ogliari</a:t>
            </a:r>
            <a:r>
              <a:rPr lang="en-US" sz="120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, </a:t>
            </a:r>
            <a:r>
              <a:rPr lang="en-US" sz="1200" dirty="0" err="1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Informática</a:t>
            </a:r>
            <a:r>
              <a:rPr lang="en-US" sz="120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, UFSC. </a:t>
            </a:r>
            <a:r>
              <a:rPr lang="en-US" sz="1200" dirty="0" err="1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Em</a:t>
            </a:r>
            <a:r>
              <a:rPr lang="en-US" sz="120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 http://</a:t>
            </a:r>
            <a:r>
              <a:rPr lang="en-US" sz="1200" dirty="0" err="1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www.inf.ufsc.br</a:t>
            </a:r>
            <a:r>
              <a:rPr lang="en-US" sz="120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/~</a:t>
            </a:r>
            <a:r>
              <a:rPr lang="en-US" sz="1200" dirty="0" err="1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ogliari</a:t>
            </a:r>
            <a:r>
              <a:rPr lang="en-US" sz="120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/</a:t>
            </a:r>
            <a:r>
              <a:rPr lang="en-US" sz="1200" dirty="0" err="1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cursoderegressao.html</a:t>
            </a:r>
            <a:endParaRPr lang="en-US" sz="1200" dirty="0" smtClean="0">
              <a:effectLst>
                <a:outerShdw blurRad="38100" dist="38100" dir="2700000" algn="tl">
                  <a:srgbClr val="DDDDDD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2"/>
          <p:cNvSpPr txBox="1">
            <a:spLocks noChangeArrowheads="1"/>
          </p:cNvSpPr>
          <p:nvPr/>
        </p:nvSpPr>
        <p:spPr bwMode="auto">
          <a:xfrm>
            <a:off x="628650" y="2247900"/>
            <a:ext cx="8029575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pt-BR" sz="2800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Parâmetro 1 indica a mudança na resposta média E(Y) por unidade de acréscimo em X1 quando X2 é mantido constante. Da mesma forma 2 indica a mudança na resposta média por unidade de aumento em X2 quando X1 é mantido constante.</a:t>
            </a:r>
          </a:p>
          <a:p>
            <a:pPr algn="just" eaLnBrk="0" hangingPunct="0">
              <a:spcBef>
                <a:spcPct val="50000"/>
              </a:spcBef>
            </a:pPr>
            <a:endParaRPr lang="pt-BR" sz="1100">
              <a:solidFill>
                <a:srgbClr val="000090"/>
              </a:solidFill>
              <a:latin typeface="Candara" pitchFamily="34" charset="0"/>
              <a:sym typeface="Symbol" pitchFamily="18" charset="2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pt-BR" sz="2800" b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“</a:t>
            </a:r>
            <a:r>
              <a:rPr lang="pt-BR" altLang="ja-JP" sz="3200" b="1" i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Ceteris Paribus</a:t>
            </a:r>
            <a:r>
              <a:rPr lang="pt-BR" sz="2800" b="1">
                <a:solidFill>
                  <a:srgbClr val="000090"/>
                </a:solidFill>
                <a:latin typeface="Candara" pitchFamily="34" charset="0"/>
                <a:sym typeface="Symbol" pitchFamily="18" charset="2"/>
              </a:rPr>
              <a:t>”</a:t>
            </a:r>
            <a:endParaRPr lang="pt-BR" altLang="ja-JP" sz="2800" b="1">
              <a:solidFill>
                <a:srgbClr val="000090"/>
              </a:solidFill>
              <a:latin typeface="Candara" pitchFamily="34" charset="0"/>
              <a:sym typeface="Symbol" pitchFamily="18" charset="2"/>
            </a:endParaRPr>
          </a:p>
          <a:p>
            <a:pPr algn="just" eaLnBrk="0" hangingPunct="0">
              <a:spcBef>
                <a:spcPct val="50000"/>
              </a:spcBef>
            </a:pPr>
            <a:endParaRPr lang="pt-BR" sz="2800">
              <a:solidFill>
                <a:srgbClr val="000090"/>
              </a:solidFill>
              <a:latin typeface="Candara" pitchFamily="34" charset="0"/>
              <a:sym typeface="Symbol" pitchFamily="18" charset="2"/>
            </a:endParaRPr>
          </a:p>
        </p:txBody>
      </p:sp>
      <p:sp>
        <p:nvSpPr>
          <p:cNvPr id="259076" name="Text Box 4"/>
          <p:cNvSpPr txBox="1">
            <a:spLocks noChangeArrowheads="1"/>
          </p:cNvSpPr>
          <p:nvPr/>
        </p:nvSpPr>
        <p:spPr bwMode="auto">
          <a:xfrm>
            <a:off x="1223963" y="6583363"/>
            <a:ext cx="7920037" cy="274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200" smtClean="0">
                <a:effectLst>
                  <a:outerShdw blurRad="38100" dist="38100" dir="2700000" algn="tl">
                    <a:srgbClr val="DDDDDD"/>
                  </a:outerShdw>
                </a:effectLst>
                <a:cs typeface="Arial" charset="0"/>
              </a:rPr>
              <a:t>Fonte: Slide de Paulo José Ogliari, Informática, UFSC. Em http://www.inf.ufsc.br/~ogliari/cursoderegressao.html</a:t>
            </a:r>
          </a:p>
        </p:txBody>
      </p:sp>
      <p:sp>
        <p:nvSpPr>
          <p:cNvPr id="36867" name="Rectangle 7"/>
          <p:cNvSpPr>
            <a:spLocks noChangeArrowheads="1"/>
          </p:cNvSpPr>
          <p:nvPr/>
        </p:nvSpPr>
        <p:spPr bwMode="auto">
          <a:xfrm>
            <a:off x="611188" y="404813"/>
            <a:ext cx="820896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pt-BR" sz="3600" b="1">
                <a:solidFill>
                  <a:srgbClr val="D70202"/>
                </a:solidFill>
                <a:latin typeface="Calibri" pitchFamily="34" charset="0"/>
              </a:rPr>
              <a:t>Significado dos Coeficientes de regressão: </a:t>
            </a:r>
            <a:r>
              <a:rPr lang="pt-BR" sz="3600" b="1" i="1">
                <a:solidFill>
                  <a:srgbClr val="D70202"/>
                </a:solidFill>
                <a:latin typeface="Calibri" pitchFamily="34" charset="0"/>
                <a:sym typeface="Symbol" pitchFamily="18" charset="2"/>
              </a:rPr>
              <a:t></a:t>
            </a:r>
            <a:r>
              <a:rPr lang="pt-BR" sz="3600" b="1" baseline="-25000">
                <a:solidFill>
                  <a:srgbClr val="D70202"/>
                </a:solidFill>
                <a:latin typeface="Calibri" pitchFamily="34" charset="0"/>
                <a:sym typeface="Mathematica1"/>
              </a:rPr>
              <a:t>0</a:t>
            </a:r>
            <a:r>
              <a:rPr lang="pt-BR" sz="3600" b="1">
                <a:solidFill>
                  <a:srgbClr val="D70202"/>
                </a:solidFill>
                <a:latin typeface="Calibri" pitchFamily="34" charset="0"/>
              </a:rPr>
              <a:t>, </a:t>
            </a:r>
            <a:r>
              <a:rPr lang="pt-BR" sz="3600" b="1" i="1">
                <a:solidFill>
                  <a:srgbClr val="D70202"/>
                </a:solidFill>
                <a:latin typeface="Calibri" pitchFamily="34" charset="0"/>
                <a:sym typeface="Symbol" pitchFamily="18" charset="2"/>
              </a:rPr>
              <a:t></a:t>
            </a:r>
            <a:r>
              <a:rPr lang="pt-BR" sz="3600" b="1" baseline="-25000">
                <a:solidFill>
                  <a:srgbClr val="D70202"/>
                </a:solidFill>
                <a:latin typeface="Calibri" pitchFamily="34" charset="0"/>
              </a:rPr>
              <a:t>1,</a:t>
            </a:r>
            <a:r>
              <a:rPr lang="pt-BR" sz="3600" b="1">
                <a:solidFill>
                  <a:srgbClr val="D70202"/>
                </a:solidFill>
                <a:latin typeface="Calibri" pitchFamily="34" charset="0"/>
              </a:rPr>
              <a:t> </a:t>
            </a:r>
            <a:r>
              <a:rPr lang="pt-BR" sz="3600" b="1" i="1">
                <a:solidFill>
                  <a:srgbClr val="D70202"/>
                </a:solidFill>
                <a:latin typeface="Calibri" pitchFamily="34" charset="0"/>
                <a:sym typeface="Symbol" pitchFamily="18" charset="2"/>
              </a:rPr>
              <a:t></a:t>
            </a:r>
            <a:r>
              <a:rPr lang="pt-BR" sz="3600" b="1" baseline="-25000">
                <a:solidFill>
                  <a:srgbClr val="D70202"/>
                </a:solidFill>
                <a:latin typeface="Calibri" pitchFamily="34" charset="0"/>
              </a:rPr>
              <a:t>2,..,</a:t>
            </a:r>
            <a:r>
              <a:rPr lang="pt-BR" sz="3600" b="1">
                <a:solidFill>
                  <a:srgbClr val="D70202"/>
                </a:solidFill>
                <a:latin typeface="Calibri" pitchFamily="34" charset="0"/>
              </a:rPr>
              <a:t> </a:t>
            </a:r>
            <a:r>
              <a:rPr lang="pt-BR" sz="3600" b="1" i="1">
                <a:solidFill>
                  <a:srgbClr val="D70202"/>
                </a:solidFill>
                <a:latin typeface="Calibri" pitchFamily="34" charset="0"/>
                <a:sym typeface="Symbol" pitchFamily="18" charset="2"/>
              </a:rPr>
              <a:t></a:t>
            </a:r>
            <a:r>
              <a:rPr lang="pt-BR" sz="3600" b="1" baseline="-25000">
                <a:solidFill>
                  <a:srgbClr val="D70202"/>
                </a:solidFill>
                <a:latin typeface="Calibri" pitchFamily="34" charset="0"/>
              </a:rPr>
              <a:t>p</a:t>
            </a:r>
            <a:r>
              <a:rPr lang="pt-BR" sz="3600" b="1">
                <a:solidFill>
                  <a:srgbClr val="D70202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LAVIA2">
  <a:themeElements>
    <a:clrScheme name="FLAVIA2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FLAVIA2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  <a:cs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  <a:cs typeface="Times New Roman" charset="0"/>
          </a:defRPr>
        </a:defPPr>
      </a:lstStyle>
    </a:lnDef>
  </a:objectDefaults>
  <a:extraClrSchemeLst>
    <a:extraClrScheme>
      <a:clrScheme name="FLAVIA2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AVIA2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AVIA2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AVIA2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AVIA2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AVIA2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AVIA2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Office\Templates\Estruturas de apresentação\FLAVIA2.pot</Template>
  <TotalTime>36699</TotalTime>
  <Words>2845</Words>
  <Application>Microsoft Macintosh PowerPoint</Application>
  <PresentationFormat>Apresentação na tela (4:3)</PresentationFormat>
  <Paragraphs>401</Paragraphs>
  <Slides>54</Slides>
  <Notes>54</Notes>
  <HiddenSlides>0</HiddenSlides>
  <MMClips>0</MMClips>
  <ScaleCrop>false</ScaleCrop>
  <HeadingPairs>
    <vt:vector size="8" baseType="variant">
      <vt:variant>
        <vt:lpstr>Fontes usadas</vt:lpstr>
      </vt:variant>
      <vt:variant>
        <vt:i4>12</vt:i4>
      </vt:variant>
      <vt:variant>
        <vt:lpstr>Modelo de design</vt:lpstr>
      </vt:variant>
      <vt:variant>
        <vt:i4>2</vt:i4>
      </vt:variant>
      <vt:variant>
        <vt:lpstr>Servidores OLE incorporados</vt:lpstr>
      </vt:variant>
      <vt:variant>
        <vt:i4>4</vt:i4>
      </vt:variant>
      <vt:variant>
        <vt:lpstr>Títulos de slides</vt:lpstr>
      </vt:variant>
      <vt:variant>
        <vt:i4>54</vt:i4>
      </vt:variant>
    </vt:vector>
  </HeadingPairs>
  <TitlesOfParts>
    <vt:vector size="72" baseType="lpstr">
      <vt:lpstr>Times New Roman</vt:lpstr>
      <vt:lpstr>MS PGothic</vt:lpstr>
      <vt:lpstr>Arial</vt:lpstr>
      <vt:lpstr>Calibri</vt:lpstr>
      <vt:lpstr>Wingdings</vt:lpstr>
      <vt:lpstr>Tahoma</vt:lpstr>
      <vt:lpstr>Verdana</vt:lpstr>
      <vt:lpstr>Palatino Linotype</vt:lpstr>
      <vt:lpstr>Candara</vt:lpstr>
      <vt:lpstr>Symbol</vt:lpstr>
      <vt:lpstr>Mathematica1</vt:lpstr>
      <vt:lpstr>SymbolMono BT</vt:lpstr>
      <vt:lpstr>FLAVIA2</vt:lpstr>
      <vt:lpstr>FLAVIA2</vt:lpstr>
      <vt:lpstr>Equation</vt:lpstr>
      <vt:lpstr>Imagem de bitmap</vt:lpstr>
      <vt:lpstr>Equação</vt:lpstr>
      <vt:lpstr>Chart</vt:lpstr>
      <vt:lpstr>AULA 12 - REGRESSÃO Parte II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</vt:vector>
  </TitlesOfParts>
  <Company>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Spatial Measurement  of Segregation</dc:title>
  <dc:creator>flavia</dc:creator>
  <cp:lastModifiedBy>miguel</cp:lastModifiedBy>
  <cp:revision>880</cp:revision>
  <dcterms:created xsi:type="dcterms:W3CDTF">2004-11-12T16:41:18Z</dcterms:created>
  <dcterms:modified xsi:type="dcterms:W3CDTF">2014-11-03T00:25:36Z</dcterms:modified>
</cp:coreProperties>
</file>