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9"/>
  </p:notesMasterIdLst>
  <p:sldIdLst>
    <p:sldId id="278" r:id="rId2"/>
    <p:sldId id="290" r:id="rId3"/>
    <p:sldId id="287" r:id="rId4"/>
    <p:sldId id="288" r:id="rId5"/>
    <p:sldId id="274" r:id="rId6"/>
    <p:sldId id="291" r:id="rId7"/>
    <p:sldId id="316" r:id="rId8"/>
    <p:sldId id="295" r:id="rId9"/>
    <p:sldId id="311" r:id="rId10"/>
    <p:sldId id="298" r:id="rId11"/>
    <p:sldId id="293" r:id="rId12"/>
    <p:sldId id="296" r:id="rId13"/>
    <p:sldId id="294" r:id="rId14"/>
    <p:sldId id="297" r:id="rId15"/>
    <p:sldId id="303" r:id="rId16"/>
    <p:sldId id="305" r:id="rId17"/>
    <p:sldId id="304" r:id="rId18"/>
    <p:sldId id="300" r:id="rId19"/>
    <p:sldId id="306" r:id="rId20"/>
    <p:sldId id="308" r:id="rId21"/>
    <p:sldId id="302" r:id="rId22"/>
    <p:sldId id="307" r:id="rId23"/>
    <p:sldId id="318" r:id="rId24"/>
    <p:sldId id="309" r:id="rId25"/>
    <p:sldId id="317" r:id="rId26"/>
    <p:sldId id="310" r:id="rId27"/>
    <p:sldId id="31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43D"/>
    <a:srgbClr val="BFBFBF"/>
    <a:srgbClr val="E739A9"/>
    <a:srgbClr val="F03090"/>
    <a:srgbClr val="F359A6"/>
    <a:srgbClr val="324D1F"/>
    <a:srgbClr val="0000FF"/>
    <a:srgbClr val="F2F2F2"/>
    <a:srgbClr val="FFFFFF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2449" autoAdjust="0"/>
  </p:normalViewPr>
  <p:slideViewPr>
    <p:cSldViewPr snapToGrid="0">
      <p:cViewPr>
        <p:scale>
          <a:sx n="48" d="100"/>
          <a:sy n="48" d="100"/>
        </p:scale>
        <p:origin x="15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76BC-A364-42A7-A719-C1121219700B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E78D1-F13B-4951-B663-AC3A08ADC9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46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partir do C.F. e no sentido de auxiliar nas ações de planejamento de </a:t>
            </a:r>
            <a:r>
              <a:rPr lang="pt-BR" dirty="0" err="1"/>
              <a:t>polit</a:t>
            </a:r>
            <a:r>
              <a:rPr lang="pt-BR" dirty="0"/>
              <a:t>. </a:t>
            </a:r>
            <a:r>
              <a:rPr lang="pt-BR" dirty="0" err="1"/>
              <a:t>Públ</a:t>
            </a:r>
            <a:r>
              <a:rPr lang="pt-BR" dirty="0"/>
              <a:t>. Da </a:t>
            </a:r>
            <a:r>
              <a:rPr lang="pt-BR" dirty="0" err="1"/>
              <a:t>Amazo</a:t>
            </a:r>
            <a:r>
              <a:rPr lang="pt-BR" dirty="0"/>
              <a:t>. o INPE realiza através do PRODES o </a:t>
            </a:r>
            <a:r>
              <a:rPr lang="pt-BR" dirty="0" err="1"/>
              <a:t>monitora.da</a:t>
            </a:r>
            <a:r>
              <a:rPr lang="pt-BR" dirty="0"/>
              <a:t> Ama. </a:t>
            </a:r>
            <a:r>
              <a:rPr lang="pt-BR" dirty="0" err="1"/>
              <a:t>Bra</a:t>
            </a:r>
            <a:r>
              <a:rPr lang="pt-BR" dirty="0"/>
              <a:t>. Desde 88.-O </a:t>
            </a:r>
            <a:r>
              <a:rPr lang="pt-BR" dirty="0" err="1"/>
              <a:t>inpe</a:t>
            </a:r>
            <a:r>
              <a:rPr lang="pt-BR" dirty="0"/>
              <a:t>, </a:t>
            </a:r>
            <a:r>
              <a:rPr lang="pt-BR" dirty="0" err="1"/>
              <a:t>tbm</a:t>
            </a:r>
            <a:r>
              <a:rPr lang="pt-BR" dirty="0"/>
              <a:t>, </a:t>
            </a:r>
            <a:r>
              <a:rPr lang="pt-BR" dirty="0" err="1"/>
              <a:t>uti.a</a:t>
            </a:r>
            <a:r>
              <a:rPr lang="pt-BR" dirty="0"/>
              <a:t> DATABASE do </a:t>
            </a:r>
            <a:r>
              <a:rPr lang="pt-BR" dirty="0" err="1"/>
              <a:t>Prodes</a:t>
            </a:r>
            <a:r>
              <a:rPr lang="pt-BR" dirty="0"/>
              <a:t> /</a:t>
            </a:r>
            <a:r>
              <a:rPr lang="pt-BR" dirty="0" err="1"/>
              <a:t>embrapa</a:t>
            </a:r>
            <a:r>
              <a:rPr lang="pt-BR" dirty="0"/>
              <a:t> p/qualificar o </a:t>
            </a:r>
            <a:r>
              <a:rPr lang="pt-BR" dirty="0" err="1"/>
              <a:t>desm</a:t>
            </a:r>
            <a:r>
              <a:rPr lang="pt-BR" dirty="0"/>
              <a:t>. Na </a:t>
            </a:r>
            <a:r>
              <a:rPr lang="pt-BR" dirty="0" err="1"/>
              <a:t>Aamo</a:t>
            </a:r>
            <a:r>
              <a:rPr lang="pt-BR" dirty="0"/>
              <a:t>. Leg. </a:t>
            </a:r>
            <a:r>
              <a:rPr lang="pt-BR" dirty="0" err="1"/>
              <a:t>Br</a:t>
            </a:r>
            <a:r>
              <a:rPr lang="pt-BR" dirty="0"/>
              <a:t> , e c/ isso fornece subsídios impor. p/ melhor entendimento das formas de uso e cobertura da t. na </a:t>
            </a:r>
            <a:r>
              <a:rPr lang="pt-BR" dirty="0" err="1"/>
              <a:t>amaz</a:t>
            </a:r>
            <a:r>
              <a:rPr lang="pt-BR" dirty="0"/>
              <a:t>. Do </a:t>
            </a:r>
            <a:r>
              <a:rPr lang="pt-BR" dirty="0" err="1"/>
              <a:t>proj</a:t>
            </a:r>
            <a:r>
              <a:rPr lang="pt-BR" dirty="0"/>
              <a:t> </a:t>
            </a:r>
            <a:r>
              <a:rPr lang="pt-BR" dirty="0" err="1"/>
              <a:t>TerrClas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911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31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08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1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24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756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Intersecção entre RL e </a:t>
            </a:r>
            <a:r>
              <a:rPr lang="pt-BR" dirty="0" err="1"/>
              <a:t>terraclass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2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741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08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456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40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74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0257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Como o </a:t>
            </a:r>
            <a:r>
              <a:rPr lang="pt-BR" dirty="0" err="1"/>
              <a:t>Car</a:t>
            </a:r>
            <a:r>
              <a:rPr lang="pt-BR" dirty="0"/>
              <a:t> foi desenvolvido para dar suporte a politicas publicas, essa </a:t>
            </a:r>
            <a:r>
              <a:rPr lang="pt-BR" dirty="0" err="1"/>
              <a:t>informaçao</a:t>
            </a:r>
            <a:r>
              <a:rPr lang="pt-BR" dirty="0"/>
              <a:t> pode ser importante para indicar que áreas de floresta (ou desmatada) que </a:t>
            </a:r>
            <a:r>
              <a:rPr lang="pt-BR" dirty="0" err="1"/>
              <a:t>cairam</a:t>
            </a:r>
            <a:r>
              <a:rPr lang="pt-BR" dirty="0"/>
              <a:t> fora de um  </a:t>
            </a:r>
            <a:r>
              <a:rPr lang="pt-BR" dirty="0" err="1"/>
              <a:t>poligono</a:t>
            </a:r>
            <a:r>
              <a:rPr lang="pt-BR" dirty="0"/>
              <a:t> de um imóvel (ou de RL) podem pertencer a ele e que talvez mereçam ser vistoriadas ou consideradas.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573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3423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6647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71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54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5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07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768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772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Intersecção entre RL e </a:t>
            </a:r>
            <a:r>
              <a:rPr lang="pt-BR" dirty="0" err="1"/>
              <a:t>terraclass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60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E78D1-F13B-4951-B663-AC3A08ADC9A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40BD4-A279-4325-8C91-8A51A472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328F1F-E584-46B6-9DBE-245D57FBD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D2B8A2-EDFD-4F2F-AA8F-C271CF30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97CECD-4D0C-440B-9CB3-FC507000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8F75F-57BB-4F7C-B34E-9EE65102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91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223EF-C140-4B79-9DD9-34D789FF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5366A9F-5E7F-4366-891E-903323FAB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800235-5EF9-41B9-94D9-7DAE4AA0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69B08A-E475-4221-BADB-7E068877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C0B4EC-161B-41E3-A1A8-CC6C49F5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76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1F580-DAE2-4E65-8574-D8166D79E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E92ADA-2669-4F4F-B985-9452C0DAA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BD33A7-F7CF-4F6A-8BEA-56B10BC3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04E3CD-11C5-4614-B7CC-82583F10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B0DA89-3831-4532-804F-98EB2FD0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45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50DAC-30FD-429D-800C-63CE1FA5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E68A60-A5B5-4537-838D-B033A47B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F7BD7C-DF72-4149-8831-D0B3803D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EE7FB3-B8EF-48C5-BBAE-D121FDB2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D7818-CD31-460C-BFE6-16E7C18D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45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28CEE-4914-4E5B-AB22-69E0F008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148E3C-A028-4968-8EEC-C2790E7AC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2620-1CDE-4A7F-84AD-1CFB01D8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AECB5A-D73B-4087-BCA3-5691962E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14FC75-4250-4EF4-9860-9FA975D9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56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F2C9-5A3A-43B5-9CA8-79F7832B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7E5D83-2D35-4CC1-B6F9-A3AF8542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18FC80-5148-4710-A01C-2DB220977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CCAA2E-680F-4488-965F-A1E6C469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E961EC-5804-499D-8465-0BEBC3BE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EAB45A-3E1D-4B95-9D91-9D582DF4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34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19BC2-AB0E-4E99-8E40-5C2D286E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AB1B47-C03E-411D-B1FD-C1AFCD343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271D0F-149C-4FD6-AC3A-7EE9AD89A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E5223A4-BE4A-4286-ADDB-220CE2F81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F65DD2C-102B-4F8C-B522-C475E642C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338D63-0F5D-4439-9384-B5B4C39C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10D7B8-0835-4B5D-A0C5-74A3AD59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EC2647B-1648-4436-BAA7-0079BABE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35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D8067-18EE-4CE8-98C2-B38607D6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D967C3-9622-48EC-9890-BD0452EB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3928E4E-FA04-4E18-ADAF-39709421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32816B-6511-49D9-A5A6-DFB34F71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81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9CE426-C4D1-4AB5-BFD0-B2F3F85D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70F361-BFAA-46C2-B764-EB6645011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EA9A54-C8C2-46CE-B466-598D98A3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55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9EB6E-47E3-4768-8329-881EA8F14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F9F9B-1055-4DB5-B956-412A65D18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FD1E25-5B78-47F2-BE35-656A4176B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8CFB97-EE3F-4653-AF63-40E87443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56293D-F05A-4E47-BC75-0030C102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57DD57-C1AF-41E1-998E-0A4D49DF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95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1841A-43B3-4FBE-A941-8C2A2232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69A04FF-D759-458D-BD65-4B9CECCDC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A3A6D1-C638-4748-8554-560A8D0D3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1A9AF8-BDE9-48C6-BD65-61D9792E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016F4A-A7CA-4733-BA59-0E4C2CD4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33511A-AC3D-451A-A1DE-AE59AB4A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08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D791FDB-3372-414B-8326-DCC8A8FFC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1C2868-44C6-4FD3-8DB0-FF631B7E1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4FE7CE-FF30-45A1-B7DD-9354C8413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7D27-EDB2-4FA4-B0B3-943BF802E6D2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25C676-4AF7-48B4-B6A9-A411E48F6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4E1FD3-9FFF-4E10-BF05-76FB28A53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1EBA-98C2-4C57-BFA6-F25065312C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30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6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7.wdp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8D43648-871B-46F7-BB72-A74380C50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3" y="0"/>
            <a:ext cx="5888540" cy="6866670"/>
          </a:xfrm>
          <a:prstGeom prst="rect">
            <a:avLst/>
          </a:prstGeom>
        </p:spPr>
      </p:pic>
      <p:sp>
        <p:nvSpPr>
          <p:cNvPr id="90" name="CaixaDeTexto 89">
            <a:extLst>
              <a:ext uri="{FF2B5EF4-FFF2-40B4-BE49-F238E27FC236}">
                <a16:creationId xmlns:a16="http://schemas.microsoft.com/office/drawing/2014/main" id="{D06A7476-CC3F-4986-BF86-7B50B4A9FBD4}"/>
              </a:ext>
            </a:extLst>
          </p:cNvPr>
          <p:cNvSpPr txBox="1"/>
          <p:nvPr/>
        </p:nvSpPr>
        <p:spPr>
          <a:xfrm>
            <a:off x="4535296" y="2310961"/>
            <a:ext cx="351801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FLORESTAL</a:t>
            </a:r>
          </a:p>
        </p:txBody>
      </p:sp>
    </p:spTree>
    <p:extLst>
      <p:ext uri="{BB962C8B-B14F-4D97-AF65-F5344CB8AC3E}">
        <p14:creationId xmlns:p14="http://schemas.microsoft.com/office/powerpoint/2010/main" val="28968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B16E584A-C855-45C3-A9DB-7E3332A72AC0}"/>
              </a:ext>
            </a:extLst>
          </p:cNvPr>
          <p:cNvGrpSpPr/>
          <p:nvPr/>
        </p:nvGrpSpPr>
        <p:grpSpPr>
          <a:xfrm>
            <a:off x="2803861" y="214934"/>
            <a:ext cx="6785093" cy="6085232"/>
            <a:chOff x="2981721" y="293011"/>
            <a:chExt cx="6785093" cy="60852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CFADC7D-C4EF-4F68-AF9C-8B3CBF0C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21" y="293011"/>
              <a:ext cx="6785093" cy="6085232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2396922-A55D-4906-9C43-6F4DD04A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611" y="5285600"/>
              <a:ext cx="1502413" cy="646331"/>
            </a:xfrm>
            <a:prstGeom prst="rect">
              <a:avLst/>
            </a:prstGeom>
          </p:spPr>
        </p:pic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78A844F4-1D2D-4467-AFC7-85B2EFA7AD9E}"/>
              </a:ext>
            </a:extLst>
          </p:cNvPr>
          <p:cNvSpPr/>
          <p:nvPr/>
        </p:nvSpPr>
        <p:spPr>
          <a:xfrm>
            <a:off x="3132717" y="3786188"/>
            <a:ext cx="1485900" cy="788670"/>
          </a:xfrm>
          <a:prstGeom prst="rect">
            <a:avLst/>
          </a:prstGeom>
          <a:noFill/>
          <a:ln>
            <a:solidFill>
              <a:srgbClr val="9A043D"/>
            </a:solidFill>
          </a:ln>
          <a:effectLst>
            <a:glow rad="139700">
              <a:srgbClr val="9A043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06F9F4-5B49-4904-A1E8-FFBFD435A04D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2128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B3F8886-2344-4B73-B2FF-1B3DB88632A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0593">
            <a:off x="1419549" y="1571797"/>
            <a:ext cx="2963283" cy="2330578"/>
          </a:xfrm>
          <a:prstGeom prst="rect">
            <a:avLst/>
          </a:prstGeom>
          <a:scene3d>
            <a:camera prst="orthographicFront">
              <a:rot lat="3600000" lon="6600000" rev="19800000"/>
            </a:camera>
            <a:lightRig rig="threePt" dir="t"/>
          </a:scene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47F415E-F1C1-4B10-AB03-094BDA97291A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12" b="95726" l="6982" r="86712">
                        <a14:foregroundMark x1="36712" y1="28376" x2="36712" y2="28376"/>
                        <a14:foregroundMark x1="14640" y1="18291" x2="14640" y2="18291"/>
                        <a14:foregroundMark x1="13514" y1="8718" x2="13514" y2="8718"/>
                        <a14:foregroundMark x1="29054" y1="14188" x2="29054" y2="14188"/>
                        <a14:foregroundMark x1="56757" y1="24786" x2="56757" y2="24786"/>
                        <a14:foregroundMark x1="67117" y1="24274" x2="67117" y2="24274"/>
                        <a14:foregroundMark x1="78378" y1="34359" x2="78378" y2="34359"/>
                        <a14:foregroundMark x1="79955" y1="40855" x2="79955" y2="40855"/>
                        <a14:foregroundMark x1="71847" y1="43761" x2="71847" y2="43761"/>
                        <a14:foregroundMark x1="80405" y1="52821" x2="80405" y2="52821"/>
                        <a14:foregroundMark x1="84685" y1="47863" x2="84685" y2="47863"/>
                        <a14:foregroundMark x1="81081" y1="74359" x2="81081" y2="74359"/>
                        <a14:foregroundMark x1="59459" y1="74359" x2="59459" y2="74359"/>
                        <a14:foregroundMark x1="53153" y1="53333" x2="53153" y2="53333"/>
                        <a14:foregroundMark x1="43919" y1="47863" x2="43919" y2="47863"/>
                        <a14:foregroundMark x1="33108" y1="46325" x2="33108" y2="46325"/>
                        <a14:foregroundMark x1="27027" y1="42393" x2="27027" y2="42393"/>
                        <a14:foregroundMark x1="7432" y1="47350" x2="7432" y2="47350"/>
                        <a14:foregroundMark x1="13063" y1="41880" x2="13063" y2="41880"/>
                        <a14:foregroundMark x1="24324" y1="10769" x2="44369" y2="20855"/>
                        <a14:foregroundMark x1="7883" y1="15726" x2="22973" y2="38632"/>
                        <a14:foregroundMark x1="22973" y1="38632" x2="29955" y2="43248"/>
                        <a14:foregroundMark x1="26351" y1="45299" x2="31081" y2="69402"/>
                        <a14:foregroundMark x1="54279" y1="34872" x2="42793" y2="59316"/>
                        <a14:foregroundMark x1="42793" y1="59316" x2="41892" y2="60342"/>
                        <a14:foregroundMark x1="55180" y1="48889" x2="72297" y2="56410"/>
                        <a14:foregroundMark x1="71171" y1="55897" x2="70270" y2="70940"/>
                        <a14:foregroundMark x1="26351" y1="5812" x2="35811" y2="7692"/>
                        <a14:foregroundMark x1="49550" y1="17778" x2="43018" y2="13333"/>
                        <a14:foregroundMark x1="18243" y1="92991" x2="18243" y2="92991"/>
                        <a14:foregroundMark x1="13063" y1="89402" x2="27027" y2="89915"/>
                        <a14:foregroundMark x1="63514" y1="81368" x2="63514" y2="80342"/>
                        <a14:foregroundMark x1="56757" y1="82906" x2="56757" y2="82906"/>
                        <a14:foregroundMark x1="7883" y1="59829" x2="15541" y2="62393"/>
                        <a14:foregroundMark x1="63514" y1="20342" x2="58333" y2="20855"/>
                        <a14:foregroundMark x1="8333" y1="5812" x2="15541" y2="12821"/>
                        <a14:foregroundMark x1="10586" y1="7692" x2="18694" y2="7179"/>
                        <a14:foregroundMark x1="9009" y1="13333" x2="7883" y2="8205"/>
                        <a14:foregroundMark x1="10586" y1="35726" x2="7883" y2="37265"/>
                        <a14:foregroundMark x1="13514" y1="95897" x2="21847" y2="95385"/>
                        <a14:foregroundMark x1="51577" y1="81880" x2="55180" y2="80855"/>
                        <a14:foregroundMark x1="82658" y1="57265" x2="86712" y2="57265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1" r="10837"/>
          <a:stretch/>
        </p:blipFill>
        <p:spPr>
          <a:xfrm rot="1811420">
            <a:off x="1602931" y="2351385"/>
            <a:ext cx="2323426" cy="261242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>
              <a:rot lat="3600000" lon="6600000" rev="19200000"/>
            </a:camera>
            <a:lightRig rig="threePt" dir="t"/>
          </a:scene3d>
        </p:spPr>
      </p:pic>
      <p:cxnSp>
        <p:nvCxnSpPr>
          <p:cNvPr id="22" name="Conector: Curvo 21">
            <a:extLst>
              <a:ext uri="{FF2B5EF4-FFF2-40B4-BE49-F238E27FC236}">
                <a16:creationId xmlns:a16="http://schemas.microsoft.com/office/drawing/2014/main" id="{A3E31D6F-344D-4788-8BF7-6D30CCB8C11A}"/>
              </a:ext>
            </a:extLst>
          </p:cNvPr>
          <p:cNvCxnSpPr>
            <a:cxnSpLocks/>
            <a:stCxn id="32" idx="2"/>
          </p:cNvCxnSpPr>
          <p:nvPr/>
        </p:nvCxnSpPr>
        <p:spPr>
          <a:xfrm rot="5400000" flipH="1" flipV="1">
            <a:off x="4144376" y="1589723"/>
            <a:ext cx="1365225" cy="4042977"/>
          </a:xfrm>
          <a:prstGeom prst="curvedConnector4">
            <a:avLst>
              <a:gd name="adj1" fmla="val -81629"/>
              <a:gd name="adj2" fmla="val 67879"/>
            </a:avLst>
          </a:prstGeom>
          <a:ln w="57150">
            <a:solidFill>
              <a:srgbClr val="6CA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E7FE757B-707A-4333-8D32-ABD1CA0FCEA8}"/>
              </a:ext>
            </a:extLst>
          </p:cNvPr>
          <p:cNvSpPr/>
          <p:nvPr/>
        </p:nvSpPr>
        <p:spPr>
          <a:xfrm>
            <a:off x="921656" y="2108958"/>
            <a:ext cx="3767689" cy="2184866"/>
          </a:xfrm>
          <a:prstGeom prst="rect">
            <a:avLst/>
          </a:prstGeom>
          <a:noFill/>
          <a:ln w="28575">
            <a:solidFill>
              <a:srgbClr val="6CA6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71DBF69-C4CB-41DF-9173-8784B8A9807D}"/>
              </a:ext>
            </a:extLst>
          </p:cNvPr>
          <p:cNvSpPr txBox="1"/>
          <p:nvPr/>
        </p:nvSpPr>
        <p:spPr>
          <a:xfrm>
            <a:off x="3511021" y="365617"/>
            <a:ext cx="53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50000"/>
                  </a:schemeClr>
                </a:solidFill>
              </a:rPr>
              <a:t>Intersecção entre os dados</a:t>
            </a:r>
          </a:p>
        </p:txBody>
      </p:sp>
      <p:cxnSp>
        <p:nvCxnSpPr>
          <p:cNvPr id="39" name="Conector: Curvo 38">
            <a:extLst>
              <a:ext uri="{FF2B5EF4-FFF2-40B4-BE49-F238E27FC236}">
                <a16:creationId xmlns:a16="http://schemas.microsoft.com/office/drawing/2014/main" id="{553CE1DD-D923-4E87-B713-8A40F082C71A}"/>
              </a:ext>
            </a:extLst>
          </p:cNvPr>
          <p:cNvCxnSpPr>
            <a:stCxn id="37" idx="2"/>
            <a:endCxn id="32" idx="0"/>
          </p:cNvCxnSpPr>
          <p:nvPr/>
        </p:nvCxnSpPr>
        <p:spPr>
          <a:xfrm rot="5400000">
            <a:off x="3936193" y="-118744"/>
            <a:ext cx="1097010" cy="3358394"/>
          </a:xfrm>
          <a:prstGeom prst="curvedConnector3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53AE6D7-B5C8-4077-83A3-68BB864E6C6A}"/>
              </a:ext>
            </a:extLst>
          </p:cNvPr>
          <p:cNvSpPr txBox="1"/>
          <p:nvPr/>
        </p:nvSpPr>
        <p:spPr>
          <a:xfrm>
            <a:off x="976027" y="233571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A 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B96F652-56F2-4ACB-ACAE-46902CD1A79A}"/>
              </a:ext>
            </a:extLst>
          </p:cNvPr>
          <p:cNvSpPr txBox="1"/>
          <p:nvPr/>
        </p:nvSpPr>
        <p:spPr>
          <a:xfrm>
            <a:off x="985903" y="3201391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B 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B20AC4B2-6B6D-40EA-AD44-216DF397A577}"/>
              </a:ext>
            </a:extLst>
          </p:cNvPr>
          <p:cNvSpPr txBox="1"/>
          <p:nvPr/>
        </p:nvSpPr>
        <p:spPr>
          <a:xfrm>
            <a:off x="4068831" y="2781068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+ 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98B0A59-72FD-42C8-86FC-8900E50C31D4}"/>
              </a:ext>
            </a:extLst>
          </p:cNvPr>
          <p:cNvGrpSpPr/>
          <p:nvPr/>
        </p:nvGrpSpPr>
        <p:grpSpPr>
          <a:xfrm>
            <a:off x="7287845" y="1860357"/>
            <a:ext cx="2881474" cy="2433467"/>
            <a:chOff x="7287845" y="1860357"/>
            <a:chExt cx="2881474" cy="2433467"/>
          </a:xfrm>
        </p:grpSpPr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4B970C36-18D2-4FE8-B0F9-69ABD39A22C3}"/>
                </a:ext>
              </a:extLst>
            </p:cNvPr>
            <p:cNvSpPr/>
            <p:nvPr/>
          </p:nvSpPr>
          <p:spPr>
            <a:xfrm>
              <a:off x="7287845" y="1860357"/>
              <a:ext cx="2881474" cy="243346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7D45F678-BC1E-44BC-AC9A-48940E5D8CF0}"/>
                </a:ext>
              </a:extLst>
            </p:cNvPr>
            <p:cNvSpPr txBox="1"/>
            <p:nvPr/>
          </p:nvSpPr>
          <p:spPr>
            <a:xfrm>
              <a:off x="8467774" y="2527677"/>
              <a:ext cx="13458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b="1" dirty="0">
                  <a:solidFill>
                    <a:srgbClr val="C00000"/>
                  </a:solidFill>
                </a:rPr>
                <a:t>c</a:t>
              </a:r>
              <a:endParaRPr lang="pt-BR" sz="2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A5ABD1-725F-4B23-BEB4-F2722CC5EF30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20219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2BA54268-F09D-43EB-B46D-2CEC32A25804}"/>
              </a:ext>
            </a:extLst>
          </p:cNvPr>
          <p:cNvGrpSpPr/>
          <p:nvPr/>
        </p:nvGrpSpPr>
        <p:grpSpPr>
          <a:xfrm>
            <a:off x="2703453" y="293011"/>
            <a:ext cx="6785093" cy="6085232"/>
            <a:chOff x="2981721" y="293011"/>
            <a:chExt cx="6785093" cy="6085232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8D10AA1-2D91-4028-8B42-82839647B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21" y="293011"/>
              <a:ext cx="6785093" cy="6085232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7427827-6972-4BA7-8126-23C1423BD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611" y="5285600"/>
              <a:ext cx="1502413" cy="646331"/>
            </a:xfrm>
            <a:prstGeom prst="rect">
              <a:avLst/>
            </a:prstGeom>
          </p:spPr>
        </p:pic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7AA446D0-E785-4871-AF5F-4D95BF097DB3}"/>
              </a:ext>
            </a:extLst>
          </p:cNvPr>
          <p:cNvSpPr/>
          <p:nvPr/>
        </p:nvSpPr>
        <p:spPr>
          <a:xfrm>
            <a:off x="5091289" y="3843879"/>
            <a:ext cx="1874520" cy="788670"/>
          </a:xfrm>
          <a:prstGeom prst="rect">
            <a:avLst/>
          </a:prstGeom>
          <a:noFill/>
          <a:ln>
            <a:solidFill>
              <a:srgbClr val="9A043D"/>
            </a:solidFill>
          </a:ln>
          <a:effectLst>
            <a:glow rad="139700">
              <a:srgbClr val="9A043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EC948B9-5CBB-46E4-9887-43187D577E0B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76036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1AADB379-3F8E-4042-96DF-60AD5E5319A2}"/>
              </a:ext>
            </a:extLst>
          </p:cNvPr>
          <p:cNvSpPr/>
          <p:nvPr/>
        </p:nvSpPr>
        <p:spPr>
          <a:xfrm rot="976041">
            <a:off x="1222881" y="2714508"/>
            <a:ext cx="1611888" cy="1307500"/>
          </a:xfrm>
          <a:custGeom>
            <a:avLst/>
            <a:gdLst>
              <a:gd name="connsiteX0" fmla="*/ 0 w 747208"/>
              <a:gd name="connsiteY0" fmla="*/ 88661 h 531954"/>
              <a:gd name="connsiteX1" fmla="*/ 88661 w 747208"/>
              <a:gd name="connsiteY1" fmla="*/ 0 h 531954"/>
              <a:gd name="connsiteX2" fmla="*/ 658547 w 747208"/>
              <a:gd name="connsiteY2" fmla="*/ 0 h 531954"/>
              <a:gd name="connsiteX3" fmla="*/ 747208 w 747208"/>
              <a:gd name="connsiteY3" fmla="*/ 88661 h 531954"/>
              <a:gd name="connsiteX4" fmla="*/ 747208 w 747208"/>
              <a:gd name="connsiteY4" fmla="*/ 443293 h 531954"/>
              <a:gd name="connsiteX5" fmla="*/ 658547 w 747208"/>
              <a:gd name="connsiteY5" fmla="*/ 531954 h 531954"/>
              <a:gd name="connsiteX6" fmla="*/ 88661 w 747208"/>
              <a:gd name="connsiteY6" fmla="*/ 531954 h 531954"/>
              <a:gd name="connsiteX7" fmla="*/ 0 w 747208"/>
              <a:gd name="connsiteY7" fmla="*/ 443293 h 531954"/>
              <a:gd name="connsiteX8" fmla="*/ 0 w 747208"/>
              <a:gd name="connsiteY8" fmla="*/ 88661 h 531954"/>
              <a:gd name="connsiteX0" fmla="*/ 0 w 747208"/>
              <a:gd name="connsiteY0" fmla="*/ 204081 h 647374"/>
              <a:gd name="connsiteX1" fmla="*/ 88661 w 747208"/>
              <a:gd name="connsiteY1" fmla="*/ 115420 h 647374"/>
              <a:gd name="connsiteX2" fmla="*/ 476034 w 747208"/>
              <a:gd name="connsiteY2" fmla="*/ 0 h 647374"/>
              <a:gd name="connsiteX3" fmla="*/ 747208 w 747208"/>
              <a:gd name="connsiteY3" fmla="*/ 204081 h 647374"/>
              <a:gd name="connsiteX4" fmla="*/ 747208 w 747208"/>
              <a:gd name="connsiteY4" fmla="*/ 558713 h 647374"/>
              <a:gd name="connsiteX5" fmla="*/ 658547 w 747208"/>
              <a:gd name="connsiteY5" fmla="*/ 647374 h 647374"/>
              <a:gd name="connsiteX6" fmla="*/ 88661 w 747208"/>
              <a:gd name="connsiteY6" fmla="*/ 647374 h 647374"/>
              <a:gd name="connsiteX7" fmla="*/ 0 w 747208"/>
              <a:gd name="connsiteY7" fmla="*/ 558713 h 647374"/>
              <a:gd name="connsiteX8" fmla="*/ 0 w 747208"/>
              <a:gd name="connsiteY8" fmla="*/ 204081 h 647374"/>
              <a:gd name="connsiteX0" fmla="*/ 0 w 917131"/>
              <a:gd name="connsiteY0" fmla="*/ 204081 h 647374"/>
              <a:gd name="connsiteX1" fmla="*/ 88661 w 917131"/>
              <a:gd name="connsiteY1" fmla="*/ 115420 h 647374"/>
              <a:gd name="connsiteX2" fmla="*/ 476034 w 917131"/>
              <a:gd name="connsiteY2" fmla="*/ 0 h 647374"/>
              <a:gd name="connsiteX3" fmla="*/ 747208 w 917131"/>
              <a:gd name="connsiteY3" fmla="*/ 204081 h 647374"/>
              <a:gd name="connsiteX4" fmla="*/ 917131 w 917131"/>
              <a:gd name="connsiteY4" fmla="*/ 528973 h 647374"/>
              <a:gd name="connsiteX5" fmla="*/ 658547 w 917131"/>
              <a:gd name="connsiteY5" fmla="*/ 647374 h 647374"/>
              <a:gd name="connsiteX6" fmla="*/ 88661 w 917131"/>
              <a:gd name="connsiteY6" fmla="*/ 647374 h 647374"/>
              <a:gd name="connsiteX7" fmla="*/ 0 w 917131"/>
              <a:gd name="connsiteY7" fmla="*/ 558713 h 647374"/>
              <a:gd name="connsiteX8" fmla="*/ 0 w 917131"/>
              <a:gd name="connsiteY8" fmla="*/ 204081 h 647374"/>
              <a:gd name="connsiteX0" fmla="*/ 0 w 917131"/>
              <a:gd name="connsiteY0" fmla="*/ 204081 h 812739"/>
              <a:gd name="connsiteX1" fmla="*/ 88661 w 917131"/>
              <a:gd name="connsiteY1" fmla="*/ 115420 h 812739"/>
              <a:gd name="connsiteX2" fmla="*/ 476034 w 917131"/>
              <a:gd name="connsiteY2" fmla="*/ 0 h 812739"/>
              <a:gd name="connsiteX3" fmla="*/ 747208 w 917131"/>
              <a:gd name="connsiteY3" fmla="*/ 204081 h 812739"/>
              <a:gd name="connsiteX4" fmla="*/ 917131 w 917131"/>
              <a:gd name="connsiteY4" fmla="*/ 528973 h 812739"/>
              <a:gd name="connsiteX5" fmla="*/ 567890 w 917131"/>
              <a:gd name="connsiteY5" fmla="*/ 812739 h 812739"/>
              <a:gd name="connsiteX6" fmla="*/ 88661 w 917131"/>
              <a:gd name="connsiteY6" fmla="*/ 647374 h 812739"/>
              <a:gd name="connsiteX7" fmla="*/ 0 w 917131"/>
              <a:gd name="connsiteY7" fmla="*/ 558713 h 812739"/>
              <a:gd name="connsiteX8" fmla="*/ 0 w 917131"/>
              <a:gd name="connsiteY8" fmla="*/ 204081 h 812739"/>
              <a:gd name="connsiteX0" fmla="*/ 96773 w 1013904"/>
              <a:gd name="connsiteY0" fmla="*/ 204081 h 812739"/>
              <a:gd name="connsiteX1" fmla="*/ 185434 w 1013904"/>
              <a:gd name="connsiteY1" fmla="*/ 115420 h 812739"/>
              <a:gd name="connsiteX2" fmla="*/ 572807 w 1013904"/>
              <a:gd name="connsiteY2" fmla="*/ 0 h 812739"/>
              <a:gd name="connsiteX3" fmla="*/ 843981 w 1013904"/>
              <a:gd name="connsiteY3" fmla="*/ 204081 h 812739"/>
              <a:gd name="connsiteX4" fmla="*/ 1013904 w 1013904"/>
              <a:gd name="connsiteY4" fmla="*/ 528973 h 812739"/>
              <a:gd name="connsiteX5" fmla="*/ 664663 w 1013904"/>
              <a:gd name="connsiteY5" fmla="*/ 812739 h 812739"/>
              <a:gd name="connsiteX6" fmla="*/ 185434 w 1013904"/>
              <a:gd name="connsiteY6" fmla="*/ 647374 h 812739"/>
              <a:gd name="connsiteX7" fmla="*/ 0 w 1013904"/>
              <a:gd name="connsiteY7" fmla="*/ 567107 h 812739"/>
              <a:gd name="connsiteX8" fmla="*/ 96773 w 1013904"/>
              <a:gd name="connsiteY8" fmla="*/ 204081 h 812739"/>
              <a:gd name="connsiteX0" fmla="*/ 0 w 1023827"/>
              <a:gd name="connsiteY0" fmla="*/ 76459 h 812739"/>
              <a:gd name="connsiteX1" fmla="*/ 195357 w 1023827"/>
              <a:gd name="connsiteY1" fmla="*/ 115420 h 812739"/>
              <a:gd name="connsiteX2" fmla="*/ 582730 w 1023827"/>
              <a:gd name="connsiteY2" fmla="*/ 0 h 812739"/>
              <a:gd name="connsiteX3" fmla="*/ 853904 w 1023827"/>
              <a:gd name="connsiteY3" fmla="*/ 204081 h 812739"/>
              <a:gd name="connsiteX4" fmla="*/ 1023827 w 1023827"/>
              <a:gd name="connsiteY4" fmla="*/ 528973 h 812739"/>
              <a:gd name="connsiteX5" fmla="*/ 674586 w 1023827"/>
              <a:gd name="connsiteY5" fmla="*/ 812739 h 812739"/>
              <a:gd name="connsiteX6" fmla="*/ 195357 w 1023827"/>
              <a:gd name="connsiteY6" fmla="*/ 647374 h 812739"/>
              <a:gd name="connsiteX7" fmla="*/ 9923 w 1023827"/>
              <a:gd name="connsiteY7" fmla="*/ 567107 h 812739"/>
              <a:gd name="connsiteX8" fmla="*/ 0 w 1023827"/>
              <a:gd name="connsiteY8" fmla="*/ 76459 h 812739"/>
              <a:gd name="connsiteX0" fmla="*/ 46857 w 1070684"/>
              <a:gd name="connsiteY0" fmla="*/ 76459 h 812739"/>
              <a:gd name="connsiteX1" fmla="*/ 242214 w 1070684"/>
              <a:gd name="connsiteY1" fmla="*/ 115420 h 812739"/>
              <a:gd name="connsiteX2" fmla="*/ 629587 w 1070684"/>
              <a:gd name="connsiteY2" fmla="*/ 0 h 812739"/>
              <a:gd name="connsiteX3" fmla="*/ 900761 w 1070684"/>
              <a:gd name="connsiteY3" fmla="*/ 204081 h 812739"/>
              <a:gd name="connsiteX4" fmla="*/ 1070684 w 1070684"/>
              <a:gd name="connsiteY4" fmla="*/ 528973 h 812739"/>
              <a:gd name="connsiteX5" fmla="*/ 721443 w 1070684"/>
              <a:gd name="connsiteY5" fmla="*/ 812739 h 812739"/>
              <a:gd name="connsiteX6" fmla="*/ 242214 w 1070684"/>
              <a:gd name="connsiteY6" fmla="*/ 647374 h 812739"/>
              <a:gd name="connsiteX7" fmla="*/ 0 w 1070684"/>
              <a:gd name="connsiteY7" fmla="*/ 474531 h 812739"/>
              <a:gd name="connsiteX8" fmla="*/ 46857 w 1070684"/>
              <a:gd name="connsiteY8" fmla="*/ 76459 h 8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684" h="812739">
                <a:moveTo>
                  <a:pt x="46857" y="76459"/>
                </a:moveTo>
                <a:cubicBezTo>
                  <a:pt x="46857" y="27493"/>
                  <a:pt x="193248" y="115420"/>
                  <a:pt x="242214" y="115420"/>
                </a:cubicBezTo>
                <a:cubicBezTo>
                  <a:pt x="432176" y="115420"/>
                  <a:pt x="439625" y="0"/>
                  <a:pt x="629587" y="0"/>
                </a:cubicBezTo>
                <a:cubicBezTo>
                  <a:pt x="678553" y="0"/>
                  <a:pt x="900761" y="155115"/>
                  <a:pt x="900761" y="204081"/>
                </a:cubicBezTo>
                <a:lnTo>
                  <a:pt x="1070684" y="528973"/>
                </a:lnTo>
                <a:cubicBezTo>
                  <a:pt x="1070684" y="577939"/>
                  <a:pt x="770409" y="812739"/>
                  <a:pt x="721443" y="812739"/>
                </a:cubicBezTo>
                <a:lnTo>
                  <a:pt x="242214" y="647374"/>
                </a:lnTo>
                <a:cubicBezTo>
                  <a:pt x="193248" y="647374"/>
                  <a:pt x="0" y="523497"/>
                  <a:pt x="0" y="474531"/>
                </a:cubicBezTo>
                <a:lnTo>
                  <a:pt x="46857" y="76459"/>
                </a:lnTo>
                <a:close/>
              </a:path>
            </a:pathLst>
          </a:custGeom>
          <a:solidFill>
            <a:srgbClr val="9A043D"/>
          </a:solidFill>
          <a:ln w="38100">
            <a:solidFill>
              <a:srgbClr val="324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0610AC4-63E3-47C0-92D3-621F68DB1D16}"/>
              </a:ext>
            </a:extLst>
          </p:cNvPr>
          <p:cNvSpPr txBox="1"/>
          <p:nvPr/>
        </p:nvSpPr>
        <p:spPr>
          <a:xfrm>
            <a:off x="593502" y="1335903"/>
            <a:ext cx="3049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 de entrada</a:t>
            </a:r>
          </a:p>
          <a:p>
            <a:pPr algn="ctr"/>
            <a:r>
              <a:rPr lang="pt-BR" sz="2400" b="1" dirty="0"/>
              <a:t>(Temático) 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1B75019E-0C0A-4E7B-8424-B77628362F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34" t="24037" r="39018" b="41714"/>
          <a:stretch/>
        </p:blipFill>
        <p:spPr>
          <a:xfrm>
            <a:off x="4626804" y="2493335"/>
            <a:ext cx="1928854" cy="1871330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id="{FABEFD0A-3CB7-4563-9A0D-6643BC21363F}"/>
              </a:ext>
            </a:extLst>
          </p:cNvPr>
          <p:cNvSpPr txBox="1"/>
          <p:nvPr/>
        </p:nvSpPr>
        <p:spPr>
          <a:xfrm>
            <a:off x="4544787" y="1257632"/>
            <a:ext cx="212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Categoria de saída MNT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F945E5EA-66E5-4E58-8E85-EAC301791820}"/>
              </a:ext>
            </a:extLst>
          </p:cNvPr>
          <p:cNvSpPr txBox="1"/>
          <p:nvPr/>
        </p:nvSpPr>
        <p:spPr>
          <a:xfrm>
            <a:off x="4737025" y="4385060"/>
            <a:ext cx="174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Grades de distâncias</a:t>
            </a:r>
          </a:p>
        </p:txBody>
      </p:sp>
      <p:sp>
        <p:nvSpPr>
          <p:cNvPr id="56" name="Retângulo: Cantos Arredondados 48">
            <a:extLst>
              <a:ext uri="{FF2B5EF4-FFF2-40B4-BE49-F238E27FC236}">
                <a16:creationId xmlns:a16="http://schemas.microsoft.com/office/drawing/2014/main" id="{2BDF0506-61A9-4BD8-AF5F-533E853DC370}"/>
              </a:ext>
            </a:extLst>
          </p:cNvPr>
          <p:cNvSpPr/>
          <p:nvPr/>
        </p:nvSpPr>
        <p:spPr>
          <a:xfrm rot="976041">
            <a:off x="9380038" y="2953583"/>
            <a:ext cx="1070684" cy="812739"/>
          </a:xfrm>
          <a:custGeom>
            <a:avLst/>
            <a:gdLst>
              <a:gd name="connsiteX0" fmla="*/ 0 w 747208"/>
              <a:gd name="connsiteY0" fmla="*/ 88661 h 531954"/>
              <a:gd name="connsiteX1" fmla="*/ 88661 w 747208"/>
              <a:gd name="connsiteY1" fmla="*/ 0 h 531954"/>
              <a:gd name="connsiteX2" fmla="*/ 658547 w 747208"/>
              <a:gd name="connsiteY2" fmla="*/ 0 h 531954"/>
              <a:gd name="connsiteX3" fmla="*/ 747208 w 747208"/>
              <a:gd name="connsiteY3" fmla="*/ 88661 h 531954"/>
              <a:gd name="connsiteX4" fmla="*/ 747208 w 747208"/>
              <a:gd name="connsiteY4" fmla="*/ 443293 h 531954"/>
              <a:gd name="connsiteX5" fmla="*/ 658547 w 747208"/>
              <a:gd name="connsiteY5" fmla="*/ 531954 h 531954"/>
              <a:gd name="connsiteX6" fmla="*/ 88661 w 747208"/>
              <a:gd name="connsiteY6" fmla="*/ 531954 h 531954"/>
              <a:gd name="connsiteX7" fmla="*/ 0 w 747208"/>
              <a:gd name="connsiteY7" fmla="*/ 443293 h 531954"/>
              <a:gd name="connsiteX8" fmla="*/ 0 w 747208"/>
              <a:gd name="connsiteY8" fmla="*/ 88661 h 531954"/>
              <a:gd name="connsiteX0" fmla="*/ 0 w 747208"/>
              <a:gd name="connsiteY0" fmla="*/ 204081 h 647374"/>
              <a:gd name="connsiteX1" fmla="*/ 88661 w 747208"/>
              <a:gd name="connsiteY1" fmla="*/ 115420 h 647374"/>
              <a:gd name="connsiteX2" fmla="*/ 476034 w 747208"/>
              <a:gd name="connsiteY2" fmla="*/ 0 h 647374"/>
              <a:gd name="connsiteX3" fmla="*/ 747208 w 747208"/>
              <a:gd name="connsiteY3" fmla="*/ 204081 h 647374"/>
              <a:gd name="connsiteX4" fmla="*/ 747208 w 747208"/>
              <a:gd name="connsiteY4" fmla="*/ 558713 h 647374"/>
              <a:gd name="connsiteX5" fmla="*/ 658547 w 747208"/>
              <a:gd name="connsiteY5" fmla="*/ 647374 h 647374"/>
              <a:gd name="connsiteX6" fmla="*/ 88661 w 747208"/>
              <a:gd name="connsiteY6" fmla="*/ 647374 h 647374"/>
              <a:gd name="connsiteX7" fmla="*/ 0 w 747208"/>
              <a:gd name="connsiteY7" fmla="*/ 558713 h 647374"/>
              <a:gd name="connsiteX8" fmla="*/ 0 w 747208"/>
              <a:gd name="connsiteY8" fmla="*/ 204081 h 647374"/>
              <a:gd name="connsiteX0" fmla="*/ 0 w 917131"/>
              <a:gd name="connsiteY0" fmla="*/ 204081 h 647374"/>
              <a:gd name="connsiteX1" fmla="*/ 88661 w 917131"/>
              <a:gd name="connsiteY1" fmla="*/ 115420 h 647374"/>
              <a:gd name="connsiteX2" fmla="*/ 476034 w 917131"/>
              <a:gd name="connsiteY2" fmla="*/ 0 h 647374"/>
              <a:gd name="connsiteX3" fmla="*/ 747208 w 917131"/>
              <a:gd name="connsiteY3" fmla="*/ 204081 h 647374"/>
              <a:gd name="connsiteX4" fmla="*/ 917131 w 917131"/>
              <a:gd name="connsiteY4" fmla="*/ 528973 h 647374"/>
              <a:gd name="connsiteX5" fmla="*/ 658547 w 917131"/>
              <a:gd name="connsiteY5" fmla="*/ 647374 h 647374"/>
              <a:gd name="connsiteX6" fmla="*/ 88661 w 917131"/>
              <a:gd name="connsiteY6" fmla="*/ 647374 h 647374"/>
              <a:gd name="connsiteX7" fmla="*/ 0 w 917131"/>
              <a:gd name="connsiteY7" fmla="*/ 558713 h 647374"/>
              <a:gd name="connsiteX8" fmla="*/ 0 w 917131"/>
              <a:gd name="connsiteY8" fmla="*/ 204081 h 647374"/>
              <a:gd name="connsiteX0" fmla="*/ 0 w 917131"/>
              <a:gd name="connsiteY0" fmla="*/ 204081 h 812739"/>
              <a:gd name="connsiteX1" fmla="*/ 88661 w 917131"/>
              <a:gd name="connsiteY1" fmla="*/ 115420 h 812739"/>
              <a:gd name="connsiteX2" fmla="*/ 476034 w 917131"/>
              <a:gd name="connsiteY2" fmla="*/ 0 h 812739"/>
              <a:gd name="connsiteX3" fmla="*/ 747208 w 917131"/>
              <a:gd name="connsiteY3" fmla="*/ 204081 h 812739"/>
              <a:gd name="connsiteX4" fmla="*/ 917131 w 917131"/>
              <a:gd name="connsiteY4" fmla="*/ 528973 h 812739"/>
              <a:gd name="connsiteX5" fmla="*/ 567890 w 917131"/>
              <a:gd name="connsiteY5" fmla="*/ 812739 h 812739"/>
              <a:gd name="connsiteX6" fmla="*/ 88661 w 917131"/>
              <a:gd name="connsiteY6" fmla="*/ 647374 h 812739"/>
              <a:gd name="connsiteX7" fmla="*/ 0 w 917131"/>
              <a:gd name="connsiteY7" fmla="*/ 558713 h 812739"/>
              <a:gd name="connsiteX8" fmla="*/ 0 w 917131"/>
              <a:gd name="connsiteY8" fmla="*/ 204081 h 812739"/>
              <a:gd name="connsiteX0" fmla="*/ 96773 w 1013904"/>
              <a:gd name="connsiteY0" fmla="*/ 204081 h 812739"/>
              <a:gd name="connsiteX1" fmla="*/ 185434 w 1013904"/>
              <a:gd name="connsiteY1" fmla="*/ 115420 h 812739"/>
              <a:gd name="connsiteX2" fmla="*/ 572807 w 1013904"/>
              <a:gd name="connsiteY2" fmla="*/ 0 h 812739"/>
              <a:gd name="connsiteX3" fmla="*/ 843981 w 1013904"/>
              <a:gd name="connsiteY3" fmla="*/ 204081 h 812739"/>
              <a:gd name="connsiteX4" fmla="*/ 1013904 w 1013904"/>
              <a:gd name="connsiteY4" fmla="*/ 528973 h 812739"/>
              <a:gd name="connsiteX5" fmla="*/ 664663 w 1013904"/>
              <a:gd name="connsiteY5" fmla="*/ 812739 h 812739"/>
              <a:gd name="connsiteX6" fmla="*/ 185434 w 1013904"/>
              <a:gd name="connsiteY6" fmla="*/ 647374 h 812739"/>
              <a:gd name="connsiteX7" fmla="*/ 0 w 1013904"/>
              <a:gd name="connsiteY7" fmla="*/ 567107 h 812739"/>
              <a:gd name="connsiteX8" fmla="*/ 96773 w 1013904"/>
              <a:gd name="connsiteY8" fmla="*/ 204081 h 812739"/>
              <a:gd name="connsiteX0" fmla="*/ 0 w 1023827"/>
              <a:gd name="connsiteY0" fmla="*/ 76459 h 812739"/>
              <a:gd name="connsiteX1" fmla="*/ 195357 w 1023827"/>
              <a:gd name="connsiteY1" fmla="*/ 115420 h 812739"/>
              <a:gd name="connsiteX2" fmla="*/ 582730 w 1023827"/>
              <a:gd name="connsiteY2" fmla="*/ 0 h 812739"/>
              <a:gd name="connsiteX3" fmla="*/ 853904 w 1023827"/>
              <a:gd name="connsiteY3" fmla="*/ 204081 h 812739"/>
              <a:gd name="connsiteX4" fmla="*/ 1023827 w 1023827"/>
              <a:gd name="connsiteY4" fmla="*/ 528973 h 812739"/>
              <a:gd name="connsiteX5" fmla="*/ 674586 w 1023827"/>
              <a:gd name="connsiteY5" fmla="*/ 812739 h 812739"/>
              <a:gd name="connsiteX6" fmla="*/ 195357 w 1023827"/>
              <a:gd name="connsiteY6" fmla="*/ 647374 h 812739"/>
              <a:gd name="connsiteX7" fmla="*/ 9923 w 1023827"/>
              <a:gd name="connsiteY7" fmla="*/ 567107 h 812739"/>
              <a:gd name="connsiteX8" fmla="*/ 0 w 1023827"/>
              <a:gd name="connsiteY8" fmla="*/ 76459 h 812739"/>
              <a:gd name="connsiteX0" fmla="*/ 46857 w 1070684"/>
              <a:gd name="connsiteY0" fmla="*/ 76459 h 812739"/>
              <a:gd name="connsiteX1" fmla="*/ 242214 w 1070684"/>
              <a:gd name="connsiteY1" fmla="*/ 115420 h 812739"/>
              <a:gd name="connsiteX2" fmla="*/ 629587 w 1070684"/>
              <a:gd name="connsiteY2" fmla="*/ 0 h 812739"/>
              <a:gd name="connsiteX3" fmla="*/ 900761 w 1070684"/>
              <a:gd name="connsiteY3" fmla="*/ 204081 h 812739"/>
              <a:gd name="connsiteX4" fmla="*/ 1070684 w 1070684"/>
              <a:gd name="connsiteY4" fmla="*/ 528973 h 812739"/>
              <a:gd name="connsiteX5" fmla="*/ 721443 w 1070684"/>
              <a:gd name="connsiteY5" fmla="*/ 812739 h 812739"/>
              <a:gd name="connsiteX6" fmla="*/ 242214 w 1070684"/>
              <a:gd name="connsiteY6" fmla="*/ 647374 h 812739"/>
              <a:gd name="connsiteX7" fmla="*/ 0 w 1070684"/>
              <a:gd name="connsiteY7" fmla="*/ 474531 h 812739"/>
              <a:gd name="connsiteX8" fmla="*/ 46857 w 1070684"/>
              <a:gd name="connsiteY8" fmla="*/ 76459 h 8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684" h="812739">
                <a:moveTo>
                  <a:pt x="46857" y="76459"/>
                </a:moveTo>
                <a:cubicBezTo>
                  <a:pt x="46857" y="27493"/>
                  <a:pt x="193248" y="115420"/>
                  <a:pt x="242214" y="115420"/>
                </a:cubicBezTo>
                <a:cubicBezTo>
                  <a:pt x="432176" y="115420"/>
                  <a:pt x="439625" y="0"/>
                  <a:pt x="629587" y="0"/>
                </a:cubicBezTo>
                <a:cubicBezTo>
                  <a:pt x="678553" y="0"/>
                  <a:pt x="900761" y="155115"/>
                  <a:pt x="900761" y="204081"/>
                </a:cubicBezTo>
                <a:lnTo>
                  <a:pt x="1070684" y="528973"/>
                </a:lnTo>
                <a:cubicBezTo>
                  <a:pt x="1070684" y="577939"/>
                  <a:pt x="770409" y="812739"/>
                  <a:pt x="721443" y="812739"/>
                </a:cubicBezTo>
                <a:lnTo>
                  <a:pt x="242214" y="647374"/>
                </a:lnTo>
                <a:cubicBezTo>
                  <a:pt x="193248" y="647374"/>
                  <a:pt x="0" y="523497"/>
                  <a:pt x="0" y="474531"/>
                </a:cubicBezTo>
                <a:lnTo>
                  <a:pt x="46857" y="76459"/>
                </a:lnTo>
                <a:close/>
              </a:path>
            </a:pathLst>
          </a:custGeom>
          <a:solidFill>
            <a:srgbClr val="9A043D"/>
          </a:solidFill>
          <a:ln w="38100">
            <a:solidFill>
              <a:srgbClr val="324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: Cantos Arredondados 48">
            <a:extLst>
              <a:ext uri="{FF2B5EF4-FFF2-40B4-BE49-F238E27FC236}">
                <a16:creationId xmlns:a16="http://schemas.microsoft.com/office/drawing/2014/main" id="{825D31E0-F7EA-4686-AFBC-E267F87321C0}"/>
              </a:ext>
            </a:extLst>
          </p:cNvPr>
          <p:cNvSpPr/>
          <p:nvPr/>
        </p:nvSpPr>
        <p:spPr>
          <a:xfrm rot="976041">
            <a:off x="9276200" y="2812861"/>
            <a:ext cx="1420530" cy="1094182"/>
          </a:xfrm>
          <a:custGeom>
            <a:avLst/>
            <a:gdLst>
              <a:gd name="connsiteX0" fmla="*/ 0 w 747208"/>
              <a:gd name="connsiteY0" fmla="*/ 88661 h 531954"/>
              <a:gd name="connsiteX1" fmla="*/ 88661 w 747208"/>
              <a:gd name="connsiteY1" fmla="*/ 0 h 531954"/>
              <a:gd name="connsiteX2" fmla="*/ 658547 w 747208"/>
              <a:gd name="connsiteY2" fmla="*/ 0 h 531954"/>
              <a:gd name="connsiteX3" fmla="*/ 747208 w 747208"/>
              <a:gd name="connsiteY3" fmla="*/ 88661 h 531954"/>
              <a:gd name="connsiteX4" fmla="*/ 747208 w 747208"/>
              <a:gd name="connsiteY4" fmla="*/ 443293 h 531954"/>
              <a:gd name="connsiteX5" fmla="*/ 658547 w 747208"/>
              <a:gd name="connsiteY5" fmla="*/ 531954 h 531954"/>
              <a:gd name="connsiteX6" fmla="*/ 88661 w 747208"/>
              <a:gd name="connsiteY6" fmla="*/ 531954 h 531954"/>
              <a:gd name="connsiteX7" fmla="*/ 0 w 747208"/>
              <a:gd name="connsiteY7" fmla="*/ 443293 h 531954"/>
              <a:gd name="connsiteX8" fmla="*/ 0 w 747208"/>
              <a:gd name="connsiteY8" fmla="*/ 88661 h 531954"/>
              <a:gd name="connsiteX0" fmla="*/ 0 w 747208"/>
              <a:gd name="connsiteY0" fmla="*/ 204081 h 647374"/>
              <a:gd name="connsiteX1" fmla="*/ 88661 w 747208"/>
              <a:gd name="connsiteY1" fmla="*/ 115420 h 647374"/>
              <a:gd name="connsiteX2" fmla="*/ 476034 w 747208"/>
              <a:gd name="connsiteY2" fmla="*/ 0 h 647374"/>
              <a:gd name="connsiteX3" fmla="*/ 747208 w 747208"/>
              <a:gd name="connsiteY3" fmla="*/ 204081 h 647374"/>
              <a:gd name="connsiteX4" fmla="*/ 747208 w 747208"/>
              <a:gd name="connsiteY4" fmla="*/ 558713 h 647374"/>
              <a:gd name="connsiteX5" fmla="*/ 658547 w 747208"/>
              <a:gd name="connsiteY5" fmla="*/ 647374 h 647374"/>
              <a:gd name="connsiteX6" fmla="*/ 88661 w 747208"/>
              <a:gd name="connsiteY6" fmla="*/ 647374 h 647374"/>
              <a:gd name="connsiteX7" fmla="*/ 0 w 747208"/>
              <a:gd name="connsiteY7" fmla="*/ 558713 h 647374"/>
              <a:gd name="connsiteX8" fmla="*/ 0 w 747208"/>
              <a:gd name="connsiteY8" fmla="*/ 204081 h 647374"/>
              <a:gd name="connsiteX0" fmla="*/ 0 w 917131"/>
              <a:gd name="connsiteY0" fmla="*/ 204081 h 647374"/>
              <a:gd name="connsiteX1" fmla="*/ 88661 w 917131"/>
              <a:gd name="connsiteY1" fmla="*/ 115420 h 647374"/>
              <a:gd name="connsiteX2" fmla="*/ 476034 w 917131"/>
              <a:gd name="connsiteY2" fmla="*/ 0 h 647374"/>
              <a:gd name="connsiteX3" fmla="*/ 747208 w 917131"/>
              <a:gd name="connsiteY3" fmla="*/ 204081 h 647374"/>
              <a:gd name="connsiteX4" fmla="*/ 917131 w 917131"/>
              <a:gd name="connsiteY4" fmla="*/ 528973 h 647374"/>
              <a:gd name="connsiteX5" fmla="*/ 658547 w 917131"/>
              <a:gd name="connsiteY5" fmla="*/ 647374 h 647374"/>
              <a:gd name="connsiteX6" fmla="*/ 88661 w 917131"/>
              <a:gd name="connsiteY6" fmla="*/ 647374 h 647374"/>
              <a:gd name="connsiteX7" fmla="*/ 0 w 917131"/>
              <a:gd name="connsiteY7" fmla="*/ 558713 h 647374"/>
              <a:gd name="connsiteX8" fmla="*/ 0 w 917131"/>
              <a:gd name="connsiteY8" fmla="*/ 204081 h 647374"/>
              <a:gd name="connsiteX0" fmla="*/ 0 w 917131"/>
              <a:gd name="connsiteY0" fmla="*/ 204081 h 812739"/>
              <a:gd name="connsiteX1" fmla="*/ 88661 w 917131"/>
              <a:gd name="connsiteY1" fmla="*/ 115420 h 812739"/>
              <a:gd name="connsiteX2" fmla="*/ 476034 w 917131"/>
              <a:gd name="connsiteY2" fmla="*/ 0 h 812739"/>
              <a:gd name="connsiteX3" fmla="*/ 747208 w 917131"/>
              <a:gd name="connsiteY3" fmla="*/ 204081 h 812739"/>
              <a:gd name="connsiteX4" fmla="*/ 917131 w 917131"/>
              <a:gd name="connsiteY4" fmla="*/ 528973 h 812739"/>
              <a:gd name="connsiteX5" fmla="*/ 567890 w 917131"/>
              <a:gd name="connsiteY5" fmla="*/ 812739 h 812739"/>
              <a:gd name="connsiteX6" fmla="*/ 88661 w 917131"/>
              <a:gd name="connsiteY6" fmla="*/ 647374 h 812739"/>
              <a:gd name="connsiteX7" fmla="*/ 0 w 917131"/>
              <a:gd name="connsiteY7" fmla="*/ 558713 h 812739"/>
              <a:gd name="connsiteX8" fmla="*/ 0 w 917131"/>
              <a:gd name="connsiteY8" fmla="*/ 204081 h 812739"/>
              <a:gd name="connsiteX0" fmla="*/ 96773 w 1013904"/>
              <a:gd name="connsiteY0" fmla="*/ 204081 h 812739"/>
              <a:gd name="connsiteX1" fmla="*/ 185434 w 1013904"/>
              <a:gd name="connsiteY1" fmla="*/ 115420 h 812739"/>
              <a:gd name="connsiteX2" fmla="*/ 572807 w 1013904"/>
              <a:gd name="connsiteY2" fmla="*/ 0 h 812739"/>
              <a:gd name="connsiteX3" fmla="*/ 843981 w 1013904"/>
              <a:gd name="connsiteY3" fmla="*/ 204081 h 812739"/>
              <a:gd name="connsiteX4" fmla="*/ 1013904 w 1013904"/>
              <a:gd name="connsiteY4" fmla="*/ 528973 h 812739"/>
              <a:gd name="connsiteX5" fmla="*/ 664663 w 1013904"/>
              <a:gd name="connsiteY5" fmla="*/ 812739 h 812739"/>
              <a:gd name="connsiteX6" fmla="*/ 185434 w 1013904"/>
              <a:gd name="connsiteY6" fmla="*/ 647374 h 812739"/>
              <a:gd name="connsiteX7" fmla="*/ 0 w 1013904"/>
              <a:gd name="connsiteY7" fmla="*/ 567107 h 812739"/>
              <a:gd name="connsiteX8" fmla="*/ 96773 w 1013904"/>
              <a:gd name="connsiteY8" fmla="*/ 204081 h 812739"/>
              <a:gd name="connsiteX0" fmla="*/ 0 w 1023827"/>
              <a:gd name="connsiteY0" fmla="*/ 76459 h 812739"/>
              <a:gd name="connsiteX1" fmla="*/ 195357 w 1023827"/>
              <a:gd name="connsiteY1" fmla="*/ 115420 h 812739"/>
              <a:gd name="connsiteX2" fmla="*/ 582730 w 1023827"/>
              <a:gd name="connsiteY2" fmla="*/ 0 h 812739"/>
              <a:gd name="connsiteX3" fmla="*/ 853904 w 1023827"/>
              <a:gd name="connsiteY3" fmla="*/ 204081 h 812739"/>
              <a:gd name="connsiteX4" fmla="*/ 1023827 w 1023827"/>
              <a:gd name="connsiteY4" fmla="*/ 528973 h 812739"/>
              <a:gd name="connsiteX5" fmla="*/ 674586 w 1023827"/>
              <a:gd name="connsiteY5" fmla="*/ 812739 h 812739"/>
              <a:gd name="connsiteX6" fmla="*/ 195357 w 1023827"/>
              <a:gd name="connsiteY6" fmla="*/ 647374 h 812739"/>
              <a:gd name="connsiteX7" fmla="*/ 9923 w 1023827"/>
              <a:gd name="connsiteY7" fmla="*/ 567107 h 812739"/>
              <a:gd name="connsiteX8" fmla="*/ 0 w 1023827"/>
              <a:gd name="connsiteY8" fmla="*/ 76459 h 812739"/>
              <a:gd name="connsiteX0" fmla="*/ 46857 w 1070684"/>
              <a:gd name="connsiteY0" fmla="*/ 76459 h 812739"/>
              <a:gd name="connsiteX1" fmla="*/ 242214 w 1070684"/>
              <a:gd name="connsiteY1" fmla="*/ 115420 h 812739"/>
              <a:gd name="connsiteX2" fmla="*/ 629587 w 1070684"/>
              <a:gd name="connsiteY2" fmla="*/ 0 h 812739"/>
              <a:gd name="connsiteX3" fmla="*/ 900761 w 1070684"/>
              <a:gd name="connsiteY3" fmla="*/ 204081 h 812739"/>
              <a:gd name="connsiteX4" fmla="*/ 1070684 w 1070684"/>
              <a:gd name="connsiteY4" fmla="*/ 528973 h 812739"/>
              <a:gd name="connsiteX5" fmla="*/ 721443 w 1070684"/>
              <a:gd name="connsiteY5" fmla="*/ 812739 h 812739"/>
              <a:gd name="connsiteX6" fmla="*/ 242214 w 1070684"/>
              <a:gd name="connsiteY6" fmla="*/ 647374 h 812739"/>
              <a:gd name="connsiteX7" fmla="*/ 0 w 1070684"/>
              <a:gd name="connsiteY7" fmla="*/ 474531 h 812739"/>
              <a:gd name="connsiteX8" fmla="*/ 46857 w 1070684"/>
              <a:gd name="connsiteY8" fmla="*/ 76459 h 8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684" h="812739">
                <a:moveTo>
                  <a:pt x="46857" y="76459"/>
                </a:moveTo>
                <a:cubicBezTo>
                  <a:pt x="46857" y="27493"/>
                  <a:pt x="193248" y="115420"/>
                  <a:pt x="242214" y="115420"/>
                </a:cubicBezTo>
                <a:cubicBezTo>
                  <a:pt x="432176" y="115420"/>
                  <a:pt x="439625" y="0"/>
                  <a:pt x="629587" y="0"/>
                </a:cubicBezTo>
                <a:cubicBezTo>
                  <a:pt x="678553" y="0"/>
                  <a:pt x="900761" y="155115"/>
                  <a:pt x="900761" y="204081"/>
                </a:cubicBezTo>
                <a:lnTo>
                  <a:pt x="1070684" y="528973"/>
                </a:lnTo>
                <a:cubicBezTo>
                  <a:pt x="1070684" y="577939"/>
                  <a:pt x="770409" y="812739"/>
                  <a:pt x="721443" y="812739"/>
                </a:cubicBezTo>
                <a:lnTo>
                  <a:pt x="242214" y="647374"/>
                </a:lnTo>
                <a:cubicBezTo>
                  <a:pt x="193248" y="647374"/>
                  <a:pt x="0" y="523497"/>
                  <a:pt x="0" y="474531"/>
                </a:cubicBezTo>
                <a:lnTo>
                  <a:pt x="46857" y="76459"/>
                </a:lnTo>
                <a:close/>
              </a:path>
            </a:pathLst>
          </a:custGeom>
          <a:noFill/>
          <a:ln w="38100">
            <a:solidFill>
              <a:srgbClr val="324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: Cantos Arredondados 48">
            <a:extLst>
              <a:ext uri="{FF2B5EF4-FFF2-40B4-BE49-F238E27FC236}">
                <a16:creationId xmlns:a16="http://schemas.microsoft.com/office/drawing/2014/main" id="{60E1E3D6-3736-474F-941E-1E9FF5DD8287}"/>
              </a:ext>
            </a:extLst>
          </p:cNvPr>
          <p:cNvSpPr/>
          <p:nvPr/>
        </p:nvSpPr>
        <p:spPr>
          <a:xfrm rot="976041">
            <a:off x="9144710" y="2678308"/>
            <a:ext cx="1717512" cy="1330462"/>
          </a:xfrm>
          <a:custGeom>
            <a:avLst/>
            <a:gdLst>
              <a:gd name="connsiteX0" fmla="*/ 0 w 747208"/>
              <a:gd name="connsiteY0" fmla="*/ 88661 h 531954"/>
              <a:gd name="connsiteX1" fmla="*/ 88661 w 747208"/>
              <a:gd name="connsiteY1" fmla="*/ 0 h 531954"/>
              <a:gd name="connsiteX2" fmla="*/ 658547 w 747208"/>
              <a:gd name="connsiteY2" fmla="*/ 0 h 531954"/>
              <a:gd name="connsiteX3" fmla="*/ 747208 w 747208"/>
              <a:gd name="connsiteY3" fmla="*/ 88661 h 531954"/>
              <a:gd name="connsiteX4" fmla="*/ 747208 w 747208"/>
              <a:gd name="connsiteY4" fmla="*/ 443293 h 531954"/>
              <a:gd name="connsiteX5" fmla="*/ 658547 w 747208"/>
              <a:gd name="connsiteY5" fmla="*/ 531954 h 531954"/>
              <a:gd name="connsiteX6" fmla="*/ 88661 w 747208"/>
              <a:gd name="connsiteY6" fmla="*/ 531954 h 531954"/>
              <a:gd name="connsiteX7" fmla="*/ 0 w 747208"/>
              <a:gd name="connsiteY7" fmla="*/ 443293 h 531954"/>
              <a:gd name="connsiteX8" fmla="*/ 0 w 747208"/>
              <a:gd name="connsiteY8" fmla="*/ 88661 h 531954"/>
              <a:gd name="connsiteX0" fmla="*/ 0 w 747208"/>
              <a:gd name="connsiteY0" fmla="*/ 204081 h 647374"/>
              <a:gd name="connsiteX1" fmla="*/ 88661 w 747208"/>
              <a:gd name="connsiteY1" fmla="*/ 115420 h 647374"/>
              <a:gd name="connsiteX2" fmla="*/ 476034 w 747208"/>
              <a:gd name="connsiteY2" fmla="*/ 0 h 647374"/>
              <a:gd name="connsiteX3" fmla="*/ 747208 w 747208"/>
              <a:gd name="connsiteY3" fmla="*/ 204081 h 647374"/>
              <a:gd name="connsiteX4" fmla="*/ 747208 w 747208"/>
              <a:gd name="connsiteY4" fmla="*/ 558713 h 647374"/>
              <a:gd name="connsiteX5" fmla="*/ 658547 w 747208"/>
              <a:gd name="connsiteY5" fmla="*/ 647374 h 647374"/>
              <a:gd name="connsiteX6" fmla="*/ 88661 w 747208"/>
              <a:gd name="connsiteY6" fmla="*/ 647374 h 647374"/>
              <a:gd name="connsiteX7" fmla="*/ 0 w 747208"/>
              <a:gd name="connsiteY7" fmla="*/ 558713 h 647374"/>
              <a:gd name="connsiteX8" fmla="*/ 0 w 747208"/>
              <a:gd name="connsiteY8" fmla="*/ 204081 h 647374"/>
              <a:gd name="connsiteX0" fmla="*/ 0 w 917131"/>
              <a:gd name="connsiteY0" fmla="*/ 204081 h 647374"/>
              <a:gd name="connsiteX1" fmla="*/ 88661 w 917131"/>
              <a:gd name="connsiteY1" fmla="*/ 115420 h 647374"/>
              <a:gd name="connsiteX2" fmla="*/ 476034 w 917131"/>
              <a:gd name="connsiteY2" fmla="*/ 0 h 647374"/>
              <a:gd name="connsiteX3" fmla="*/ 747208 w 917131"/>
              <a:gd name="connsiteY3" fmla="*/ 204081 h 647374"/>
              <a:gd name="connsiteX4" fmla="*/ 917131 w 917131"/>
              <a:gd name="connsiteY4" fmla="*/ 528973 h 647374"/>
              <a:gd name="connsiteX5" fmla="*/ 658547 w 917131"/>
              <a:gd name="connsiteY5" fmla="*/ 647374 h 647374"/>
              <a:gd name="connsiteX6" fmla="*/ 88661 w 917131"/>
              <a:gd name="connsiteY6" fmla="*/ 647374 h 647374"/>
              <a:gd name="connsiteX7" fmla="*/ 0 w 917131"/>
              <a:gd name="connsiteY7" fmla="*/ 558713 h 647374"/>
              <a:gd name="connsiteX8" fmla="*/ 0 w 917131"/>
              <a:gd name="connsiteY8" fmla="*/ 204081 h 647374"/>
              <a:gd name="connsiteX0" fmla="*/ 0 w 917131"/>
              <a:gd name="connsiteY0" fmla="*/ 204081 h 812739"/>
              <a:gd name="connsiteX1" fmla="*/ 88661 w 917131"/>
              <a:gd name="connsiteY1" fmla="*/ 115420 h 812739"/>
              <a:gd name="connsiteX2" fmla="*/ 476034 w 917131"/>
              <a:gd name="connsiteY2" fmla="*/ 0 h 812739"/>
              <a:gd name="connsiteX3" fmla="*/ 747208 w 917131"/>
              <a:gd name="connsiteY3" fmla="*/ 204081 h 812739"/>
              <a:gd name="connsiteX4" fmla="*/ 917131 w 917131"/>
              <a:gd name="connsiteY4" fmla="*/ 528973 h 812739"/>
              <a:gd name="connsiteX5" fmla="*/ 567890 w 917131"/>
              <a:gd name="connsiteY5" fmla="*/ 812739 h 812739"/>
              <a:gd name="connsiteX6" fmla="*/ 88661 w 917131"/>
              <a:gd name="connsiteY6" fmla="*/ 647374 h 812739"/>
              <a:gd name="connsiteX7" fmla="*/ 0 w 917131"/>
              <a:gd name="connsiteY7" fmla="*/ 558713 h 812739"/>
              <a:gd name="connsiteX8" fmla="*/ 0 w 917131"/>
              <a:gd name="connsiteY8" fmla="*/ 204081 h 812739"/>
              <a:gd name="connsiteX0" fmla="*/ 96773 w 1013904"/>
              <a:gd name="connsiteY0" fmla="*/ 204081 h 812739"/>
              <a:gd name="connsiteX1" fmla="*/ 185434 w 1013904"/>
              <a:gd name="connsiteY1" fmla="*/ 115420 h 812739"/>
              <a:gd name="connsiteX2" fmla="*/ 572807 w 1013904"/>
              <a:gd name="connsiteY2" fmla="*/ 0 h 812739"/>
              <a:gd name="connsiteX3" fmla="*/ 843981 w 1013904"/>
              <a:gd name="connsiteY3" fmla="*/ 204081 h 812739"/>
              <a:gd name="connsiteX4" fmla="*/ 1013904 w 1013904"/>
              <a:gd name="connsiteY4" fmla="*/ 528973 h 812739"/>
              <a:gd name="connsiteX5" fmla="*/ 664663 w 1013904"/>
              <a:gd name="connsiteY5" fmla="*/ 812739 h 812739"/>
              <a:gd name="connsiteX6" fmla="*/ 185434 w 1013904"/>
              <a:gd name="connsiteY6" fmla="*/ 647374 h 812739"/>
              <a:gd name="connsiteX7" fmla="*/ 0 w 1013904"/>
              <a:gd name="connsiteY7" fmla="*/ 567107 h 812739"/>
              <a:gd name="connsiteX8" fmla="*/ 96773 w 1013904"/>
              <a:gd name="connsiteY8" fmla="*/ 204081 h 812739"/>
              <a:gd name="connsiteX0" fmla="*/ 0 w 1023827"/>
              <a:gd name="connsiteY0" fmla="*/ 76459 h 812739"/>
              <a:gd name="connsiteX1" fmla="*/ 195357 w 1023827"/>
              <a:gd name="connsiteY1" fmla="*/ 115420 h 812739"/>
              <a:gd name="connsiteX2" fmla="*/ 582730 w 1023827"/>
              <a:gd name="connsiteY2" fmla="*/ 0 h 812739"/>
              <a:gd name="connsiteX3" fmla="*/ 853904 w 1023827"/>
              <a:gd name="connsiteY3" fmla="*/ 204081 h 812739"/>
              <a:gd name="connsiteX4" fmla="*/ 1023827 w 1023827"/>
              <a:gd name="connsiteY4" fmla="*/ 528973 h 812739"/>
              <a:gd name="connsiteX5" fmla="*/ 674586 w 1023827"/>
              <a:gd name="connsiteY5" fmla="*/ 812739 h 812739"/>
              <a:gd name="connsiteX6" fmla="*/ 195357 w 1023827"/>
              <a:gd name="connsiteY6" fmla="*/ 647374 h 812739"/>
              <a:gd name="connsiteX7" fmla="*/ 9923 w 1023827"/>
              <a:gd name="connsiteY7" fmla="*/ 567107 h 812739"/>
              <a:gd name="connsiteX8" fmla="*/ 0 w 1023827"/>
              <a:gd name="connsiteY8" fmla="*/ 76459 h 812739"/>
              <a:gd name="connsiteX0" fmla="*/ 46857 w 1070684"/>
              <a:gd name="connsiteY0" fmla="*/ 76459 h 812739"/>
              <a:gd name="connsiteX1" fmla="*/ 242214 w 1070684"/>
              <a:gd name="connsiteY1" fmla="*/ 115420 h 812739"/>
              <a:gd name="connsiteX2" fmla="*/ 629587 w 1070684"/>
              <a:gd name="connsiteY2" fmla="*/ 0 h 812739"/>
              <a:gd name="connsiteX3" fmla="*/ 900761 w 1070684"/>
              <a:gd name="connsiteY3" fmla="*/ 204081 h 812739"/>
              <a:gd name="connsiteX4" fmla="*/ 1070684 w 1070684"/>
              <a:gd name="connsiteY4" fmla="*/ 528973 h 812739"/>
              <a:gd name="connsiteX5" fmla="*/ 721443 w 1070684"/>
              <a:gd name="connsiteY5" fmla="*/ 812739 h 812739"/>
              <a:gd name="connsiteX6" fmla="*/ 242214 w 1070684"/>
              <a:gd name="connsiteY6" fmla="*/ 647374 h 812739"/>
              <a:gd name="connsiteX7" fmla="*/ 0 w 1070684"/>
              <a:gd name="connsiteY7" fmla="*/ 474531 h 812739"/>
              <a:gd name="connsiteX8" fmla="*/ 46857 w 1070684"/>
              <a:gd name="connsiteY8" fmla="*/ 76459 h 8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684" h="812739">
                <a:moveTo>
                  <a:pt x="46857" y="76459"/>
                </a:moveTo>
                <a:cubicBezTo>
                  <a:pt x="46857" y="27493"/>
                  <a:pt x="193248" y="115420"/>
                  <a:pt x="242214" y="115420"/>
                </a:cubicBezTo>
                <a:cubicBezTo>
                  <a:pt x="432176" y="115420"/>
                  <a:pt x="439625" y="0"/>
                  <a:pt x="629587" y="0"/>
                </a:cubicBezTo>
                <a:cubicBezTo>
                  <a:pt x="678553" y="0"/>
                  <a:pt x="900761" y="155115"/>
                  <a:pt x="900761" y="204081"/>
                </a:cubicBezTo>
                <a:lnTo>
                  <a:pt x="1070684" y="528973"/>
                </a:lnTo>
                <a:cubicBezTo>
                  <a:pt x="1070684" y="577939"/>
                  <a:pt x="770409" y="812739"/>
                  <a:pt x="721443" y="812739"/>
                </a:cubicBezTo>
                <a:lnTo>
                  <a:pt x="242214" y="647374"/>
                </a:lnTo>
                <a:cubicBezTo>
                  <a:pt x="193248" y="647374"/>
                  <a:pt x="0" y="523497"/>
                  <a:pt x="0" y="474531"/>
                </a:cubicBezTo>
                <a:lnTo>
                  <a:pt x="46857" y="76459"/>
                </a:lnTo>
                <a:close/>
              </a:path>
            </a:pathLst>
          </a:custGeom>
          <a:noFill/>
          <a:ln w="38100">
            <a:solidFill>
              <a:srgbClr val="324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4484899-B39C-4073-B3DD-1111AEBE37BE}"/>
              </a:ext>
            </a:extLst>
          </p:cNvPr>
          <p:cNvSpPr txBox="1"/>
          <p:nvPr/>
        </p:nvSpPr>
        <p:spPr>
          <a:xfrm>
            <a:off x="6566284" y="2443153"/>
            <a:ext cx="1928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Fatiamento </a:t>
            </a:r>
            <a:r>
              <a:rPr lang="pt-BR" sz="2400" b="1" dirty="0"/>
              <a:t> </a:t>
            </a:r>
          </a:p>
        </p:txBody>
      </p:sp>
      <p:pic>
        <p:nvPicPr>
          <p:cNvPr id="66" name="Gráfico 65" descr="Setas de divisas">
            <a:extLst>
              <a:ext uri="{FF2B5EF4-FFF2-40B4-BE49-F238E27FC236}">
                <a16:creationId xmlns:a16="http://schemas.microsoft.com/office/drawing/2014/main" id="{40DCFB99-0047-4F9D-9EE7-04C2EEC3A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4902" y="2792898"/>
            <a:ext cx="921282" cy="921282"/>
          </a:xfrm>
          <a:prstGeom prst="rect">
            <a:avLst/>
          </a:prstGeom>
        </p:spPr>
      </p:pic>
      <p:pic>
        <p:nvPicPr>
          <p:cNvPr id="67" name="Gráfico 66" descr="Setas de divisas">
            <a:extLst>
              <a:ext uri="{FF2B5EF4-FFF2-40B4-BE49-F238E27FC236}">
                <a16:creationId xmlns:a16="http://schemas.microsoft.com/office/drawing/2014/main" id="{D2F9B47B-5D7E-4439-B680-639E18064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98695" y="2751627"/>
            <a:ext cx="918997" cy="918997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E05FE7CC-5F43-4157-A662-55CFDEE7CE28}"/>
              </a:ext>
            </a:extLst>
          </p:cNvPr>
          <p:cNvSpPr txBox="1"/>
          <p:nvPr/>
        </p:nvSpPr>
        <p:spPr>
          <a:xfrm>
            <a:off x="8938619" y="1335903"/>
            <a:ext cx="2129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PI Temático Matriz</a:t>
            </a:r>
          </a:p>
        </p:txBody>
      </p:sp>
      <p:sp>
        <p:nvSpPr>
          <p:cNvPr id="69" name="Retângulo: Cantos Arredondados 48">
            <a:extLst>
              <a:ext uri="{FF2B5EF4-FFF2-40B4-BE49-F238E27FC236}">
                <a16:creationId xmlns:a16="http://schemas.microsoft.com/office/drawing/2014/main" id="{06320C77-7901-46BD-82C0-2D49CC5BB70A}"/>
              </a:ext>
            </a:extLst>
          </p:cNvPr>
          <p:cNvSpPr/>
          <p:nvPr/>
        </p:nvSpPr>
        <p:spPr>
          <a:xfrm rot="976041">
            <a:off x="9038608" y="2531744"/>
            <a:ext cx="1929716" cy="1604337"/>
          </a:xfrm>
          <a:custGeom>
            <a:avLst/>
            <a:gdLst>
              <a:gd name="connsiteX0" fmla="*/ 0 w 747208"/>
              <a:gd name="connsiteY0" fmla="*/ 88661 h 531954"/>
              <a:gd name="connsiteX1" fmla="*/ 88661 w 747208"/>
              <a:gd name="connsiteY1" fmla="*/ 0 h 531954"/>
              <a:gd name="connsiteX2" fmla="*/ 658547 w 747208"/>
              <a:gd name="connsiteY2" fmla="*/ 0 h 531954"/>
              <a:gd name="connsiteX3" fmla="*/ 747208 w 747208"/>
              <a:gd name="connsiteY3" fmla="*/ 88661 h 531954"/>
              <a:gd name="connsiteX4" fmla="*/ 747208 w 747208"/>
              <a:gd name="connsiteY4" fmla="*/ 443293 h 531954"/>
              <a:gd name="connsiteX5" fmla="*/ 658547 w 747208"/>
              <a:gd name="connsiteY5" fmla="*/ 531954 h 531954"/>
              <a:gd name="connsiteX6" fmla="*/ 88661 w 747208"/>
              <a:gd name="connsiteY6" fmla="*/ 531954 h 531954"/>
              <a:gd name="connsiteX7" fmla="*/ 0 w 747208"/>
              <a:gd name="connsiteY7" fmla="*/ 443293 h 531954"/>
              <a:gd name="connsiteX8" fmla="*/ 0 w 747208"/>
              <a:gd name="connsiteY8" fmla="*/ 88661 h 531954"/>
              <a:gd name="connsiteX0" fmla="*/ 0 w 747208"/>
              <a:gd name="connsiteY0" fmla="*/ 204081 h 647374"/>
              <a:gd name="connsiteX1" fmla="*/ 88661 w 747208"/>
              <a:gd name="connsiteY1" fmla="*/ 115420 h 647374"/>
              <a:gd name="connsiteX2" fmla="*/ 476034 w 747208"/>
              <a:gd name="connsiteY2" fmla="*/ 0 h 647374"/>
              <a:gd name="connsiteX3" fmla="*/ 747208 w 747208"/>
              <a:gd name="connsiteY3" fmla="*/ 204081 h 647374"/>
              <a:gd name="connsiteX4" fmla="*/ 747208 w 747208"/>
              <a:gd name="connsiteY4" fmla="*/ 558713 h 647374"/>
              <a:gd name="connsiteX5" fmla="*/ 658547 w 747208"/>
              <a:gd name="connsiteY5" fmla="*/ 647374 h 647374"/>
              <a:gd name="connsiteX6" fmla="*/ 88661 w 747208"/>
              <a:gd name="connsiteY6" fmla="*/ 647374 h 647374"/>
              <a:gd name="connsiteX7" fmla="*/ 0 w 747208"/>
              <a:gd name="connsiteY7" fmla="*/ 558713 h 647374"/>
              <a:gd name="connsiteX8" fmla="*/ 0 w 747208"/>
              <a:gd name="connsiteY8" fmla="*/ 204081 h 647374"/>
              <a:gd name="connsiteX0" fmla="*/ 0 w 917131"/>
              <a:gd name="connsiteY0" fmla="*/ 204081 h 647374"/>
              <a:gd name="connsiteX1" fmla="*/ 88661 w 917131"/>
              <a:gd name="connsiteY1" fmla="*/ 115420 h 647374"/>
              <a:gd name="connsiteX2" fmla="*/ 476034 w 917131"/>
              <a:gd name="connsiteY2" fmla="*/ 0 h 647374"/>
              <a:gd name="connsiteX3" fmla="*/ 747208 w 917131"/>
              <a:gd name="connsiteY3" fmla="*/ 204081 h 647374"/>
              <a:gd name="connsiteX4" fmla="*/ 917131 w 917131"/>
              <a:gd name="connsiteY4" fmla="*/ 528973 h 647374"/>
              <a:gd name="connsiteX5" fmla="*/ 658547 w 917131"/>
              <a:gd name="connsiteY5" fmla="*/ 647374 h 647374"/>
              <a:gd name="connsiteX6" fmla="*/ 88661 w 917131"/>
              <a:gd name="connsiteY6" fmla="*/ 647374 h 647374"/>
              <a:gd name="connsiteX7" fmla="*/ 0 w 917131"/>
              <a:gd name="connsiteY7" fmla="*/ 558713 h 647374"/>
              <a:gd name="connsiteX8" fmla="*/ 0 w 917131"/>
              <a:gd name="connsiteY8" fmla="*/ 204081 h 647374"/>
              <a:gd name="connsiteX0" fmla="*/ 0 w 917131"/>
              <a:gd name="connsiteY0" fmla="*/ 204081 h 812739"/>
              <a:gd name="connsiteX1" fmla="*/ 88661 w 917131"/>
              <a:gd name="connsiteY1" fmla="*/ 115420 h 812739"/>
              <a:gd name="connsiteX2" fmla="*/ 476034 w 917131"/>
              <a:gd name="connsiteY2" fmla="*/ 0 h 812739"/>
              <a:gd name="connsiteX3" fmla="*/ 747208 w 917131"/>
              <a:gd name="connsiteY3" fmla="*/ 204081 h 812739"/>
              <a:gd name="connsiteX4" fmla="*/ 917131 w 917131"/>
              <a:gd name="connsiteY4" fmla="*/ 528973 h 812739"/>
              <a:gd name="connsiteX5" fmla="*/ 567890 w 917131"/>
              <a:gd name="connsiteY5" fmla="*/ 812739 h 812739"/>
              <a:gd name="connsiteX6" fmla="*/ 88661 w 917131"/>
              <a:gd name="connsiteY6" fmla="*/ 647374 h 812739"/>
              <a:gd name="connsiteX7" fmla="*/ 0 w 917131"/>
              <a:gd name="connsiteY7" fmla="*/ 558713 h 812739"/>
              <a:gd name="connsiteX8" fmla="*/ 0 w 917131"/>
              <a:gd name="connsiteY8" fmla="*/ 204081 h 812739"/>
              <a:gd name="connsiteX0" fmla="*/ 96773 w 1013904"/>
              <a:gd name="connsiteY0" fmla="*/ 204081 h 812739"/>
              <a:gd name="connsiteX1" fmla="*/ 185434 w 1013904"/>
              <a:gd name="connsiteY1" fmla="*/ 115420 h 812739"/>
              <a:gd name="connsiteX2" fmla="*/ 572807 w 1013904"/>
              <a:gd name="connsiteY2" fmla="*/ 0 h 812739"/>
              <a:gd name="connsiteX3" fmla="*/ 843981 w 1013904"/>
              <a:gd name="connsiteY3" fmla="*/ 204081 h 812739"/>
              <a:gd name="connsiteX4" fmla="*/ 1013904 w 1013904"/>
              <a:gd name="connsiteY4" fmla="*/ 528973 h 812739"/>
              <a:gd name="connsiteX5" fmla="*/ 664663 w 1013904"/>
              <a:gd name="connsiteY5" fmla="*/ 812739 h 812739"/>
              <a:gd name="connsiteX6" fmla="*/ 185434 w 1013904"/>
              <a:gd name="connsiteY6" fmla="*/ 647374 h 812739"/>
              <a:gd name="connsiteX7" fmla="*/ 0 w 1013904"/>
              <a:gd name="connsiteY7" fmla="*/ 567107 h 812739"/>
              <a:gd name="connsiteX8" fmla="*/ 96773 w 1013904"/>
              <a:gd name="connsiteY8" fmla="*/ 204081 h 812739"/>
              <a:gd name="connsiteX0" fmla="*/ 0 w 1023827"/>
              <a:gd name="connsiteY0" fmla="*/ 76459 h 812739"/>
              <a:gd name="connsiteX1" fmla="*/ 195357 w 1023827"/>
              <a:gd name="connsiteY1" fmla="*/ 115420 h 812739"/>
              <a:gd name="connsiteX2" fmla="*/ 582730 w 1023827"/>
              <a:gd name="connsiteY2" fmla="*/ 0 h 812739"/>
              <a:gd name="connsiteX3" fmla="*/ 853904 w 1023827"/>
              <a:gd name="connsiteY3" fmla="*/ 204081 h 812739"/>
              <a:gd name="connsiteX4" fmla="*/ 1023827 w 1023827"/>
              <a:gd name="connsiteY4" fmla="*/ 528973 h 812739"/>
              <a:gd name="connsiteX5" fmla="*/ 674586 w 1023827"/>
              <a:gd name="connsiteY5" fmla="*/ 812739 h 812739"/>
              <a:gd name="connsiteX6" fmla="*/ 195357 w 1023827"/>
              <a:gd name="connsiteY6" fmla="*/ 647374 h 812739"/>
              <a:gd name="connsiteX7" fmla="*/ 9923 w 1023827"/>
              <a:gd name="connsiteY7" fmla="*/ 567107 h 812739"/>
              <a:gd name="connsiteX8" fmla="*/ 0 w 1023827"/>
              <a:gd name="connsiteY8" fmla="*/ 76459 h 812739"/>
              <a:gd name="connsiteX0" fmla="*/ 46857 w 1070684"/>
              <a:gd name="connsiteY0" fmla="*/ 76459 h 812739"/>
              <a:gd name="connsiteX1" fmla="*/ 242214 w 1070684"/>
              <a:gd name="connsiteY1" fmla="*/ 115420 h 812739"/>
              <a:gd name="connsiteX2" fmla="*/ 629587 w 1070684"/>
              <a:gd name="connsiteY2" fmla="*/ 0 h 812739"/>
              <a:gd name="connsiteX3" fmla="*/ 900761 w 1070684"/>
              <a:gd name="connsiteY3" fmla="*/ 204081 h 812739"/>
              <a:gd name="connsiteX4" fmla="*/ 1070684 w 1070684"/>
              <a:gd name="connsiteY4" fmla="*/ 528973 h 812739"/>
              <a:gd name="connsiteX5" fmla="*/ 721443 w 1070684"/>
              <a:gd name="connsiteY5" fmla="*/ 812739 h 812739"/>
              <a:gd name="connsiteX6" fmla="*/ 242214 w 1070684"/>
              <a:gd name="connsiteY6" fmla="*/ 647374 h 812739"/>
              <a:gd name="connsiteX7" fmla="*/ 0 w 1070684"/>
              <a:gd name="connsiteY7" fmla="*/ 474531 h 812739"/>
              <a:gd name="connsiteX8" fmla="*/ 46857 w 1070684"/>
              <a:gd name="connsiteY8" fmla="*/ 76459 h 81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0684" h="812739">
                <a:moveTo>
                  <a:pt x="46857" y="76459"/>
                </a:moveTo>
                <a:cubicBezTo>
                  <a:pt x="46857" y="27493"/>
                  <a:pt x="193248" y="115420"/>
                  <a:pt x="242214" y="115420"/>
                </a:cubicBezTo>
                <a:cubicBezTo>
                  <a:pt x="432176" y="115420"/>
                  <a:pt x="439625" y="0"/>
                  <a:pt x="629587" y="0"/>
                </a:cubicBezTo>
                <a:cubicBezTo>
                  <a:pt x="678553" y="0"/>
                  <a:pt x="900761" y="155115"/>
                  <a:pt x="900761" y="204081"/>
                </a:cubicBezTo>
                <a:lnTo>
                  <a:pt x="1070684" y="528973"/>
                </a:lnTo>
                <a:cubicBezTo>
                  <a:pt x="1070684" y="577939"/>
                  <a:pt x="770409" y="812739"/>
                  <a:pt x="721443" y="812739"/>
                </a:cubicBezTo>
                <a:lnTo>
                  <a:pt x="242214" y="647374"/>
                </a:lnTo>
                <a:cubicBezTo>
                  <a:pt x="193248" y="647374"/>
                  <a:pt x="0" y="523497"/>
                  <a:pt x="0" y="474531"/>
                </a:cubicBezTo>
                <a:lnTo>
                  <a:pt x="46857" y="76459"/>
                </a:lnTo>
                <a:close/>
              </a:path>
            </a:pathLst>
          </a:custGeom>
          <a:noFill/>
          <a:ln w="38100">
            <a:solidFill>
              <a:srgbClr val="324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1" name="Conector de Seta Reta 70">
            <a:extLst>
              <a:ext uri="{FF2B5EF4-FFF2-40B4-BE49-F238E27FC236}">
                <a16:creationId xmlns:a16="http://schemas.microsoft.com/office/drawing/2014/main" id="{5EA6EFE2-0190-4AA7-BAA4-BB1E825C8458}"/>
              </a:ext>
            </a:extLst>
          </p:cNvPr>
          <p:cNvCxnSpPr/>
          <p:nvPr/>
        </p:nvCxnSpPr>
        <p:spPr>
          <a:xfrm flipV="1">
            <a:off x="9363075" y="4221596"/>
            <a:ext cx="581025" cy="912379"/>
          </a:xfrm>
          <a:prstGeom prst="straightConnector1">
            <a:avLst/>
          </a:prstGeom>
          <a:ln w="38100">
            <a:solidFill>
              <a:srgbClr val="324D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CDC29ED9-AE7A-4CD7-B22B-A6355FFDF227}"/>
              </a:ext>
            </a:extLst>
          </p:cNvPr>
          <p:cNvSpPr txBox="1"/>
          <p:nvPr/>
        </p:nvSpPr>
        <p:spPr>
          <a:xfrm>
            <a:off x="7752188" y="5185427"/>
            <a:ext cx="3560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Distâncias definidas neste trabalho: </a:t>
            </a:r>
          </a:p>
          <a:p>
            <a:pPr algn="ctr"/>
            <a:r>
              <a:rPr lang="pt-BR" dirty="0"/>
              <a:t>30, 60, 90,120,150 e 180 m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F8AD5767-D962-4A0F-9C4A-E63909C47064}"/>
              </a:ext>
            </a:extLst>
          </p:cNvPr>
          <p:cNvSpPr txBox="1"/>
          <p:nvPr/>
        </p:nvSpPr>
        <p:spPr>
          <a:xfrm>
            <a:off x="1477006" y="3099378"/>
            <a:ext cx="117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TerraClass 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A980EED9-ED7E-4AC9-BF43-022B223A874C}"/>
              </a:ext>
            </a:extLst>
          </p:cNvPr>
          <p:cNvSpPr txBox="1"/>
          <p:nvPr/>
        </p:nvSpPr>
        <p:spPr>
          <a:xfrm>
            <a:off x="9351261" y="3087245"/>
            <a:ext cx="102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TerraClass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A0FAAEA-57ED-415D-A6C1-FEA3E361F60A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71119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/>
      <p:bldP spid="54" grpId="0"/>
      <p:bldP spid="55" grpId="0"/>
      <p:bldP spid="56" grpId="0" animBg="1"/>
      <p:bldP spid="57" grpId="0" animBg="1"/>
      <p:bldP spid="58" grpId="0" animBg="1"/>
      <p:bldP spid="65" grpId="0"/>
      <p:bldP spid="68" grpId="0"/>
      <p:bldP spid="69" grpId="0" animBg="1"/>
      <p:bldP spid="72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2BDA8ADE-D101-4AAF-9A63-1704F36A1F06}"/>
              </a:ext>
            </a:extLst>
          </p:cNvPr>
          <p:cNvGrpSpPr/>
          <p:nvPr/>
        </p:nvGrpSpPr>
        <p:grpSpPr>
          <a:xfrm>
            <a:off x="3132717" y="293011"/>
            <a:ext cx="6785093" cy="6085232"/>
            <a:chOff x="2981721" y="293011"/>
            <a:chExt cx="6785093" cy="60852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FF2B8440-60CA-4817-8E85-9074F060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21" y="293011"/>
              <a:ext cx="6785093" cy="6085232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93A8624-208A-4A07-A464-2DBF35B05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611" y="5285600"/>
              <a:ext cx="1502413" cy="646331"/>
            </a:xfrm>
            <a:prstGeom prst="rect">
              <a:avLst/>
            </a:prstGeom>
          </p:spPr>
        </p:pic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A30A3E-C995-49E5-AFA9-A99B4EDBEF77}"/>
              </a:ext>
            </a:extLst>
          </p:cNvPr>
          <p:cNvSpPr/>
          <p:nvPr/>
        </p:nvSpPr>
        <p:spPr>
          <a:xfrm>
            <a:off x="7893873" y="3826009"/>
            <a:ext cx="1366893" cy="788670"/>
          </a:xfrm>
          <a:prstGeom prst="rect">
            <a:avLst/>
          </a:prstGeom>
          <a:noFill/>
          <a:ln>
            <a:solidFill>
              <a:srgbClr val="9A043D"/>
            </a:solidFill>
          </a:ln>
          <a:effectLst>
            <a:glow rad="139700">
              <a:srgbClr val="9A043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0EAF139-96C3-4AA7-AEA9-1C06116EEA05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016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pic>
        <p:nvPicPr>
          <p:cNvPr id="41" name="Gráfico 40" descr="Setas de divisas">
            <a:extLst>
              <a:ext uri="{FF2B5EF4-FFF2-40B4-BE49-F238E27FC236}">
                <a16:creationId xmlns:a16="http://schemas.microsoft.com/office/drawing/2014/main" id="{BB3A3852-FAFA-421A-8AD5-16747155A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988718" y="2732904"/>
            <a:ext cx="918997" cy="91899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93B00B62-D864-448C-887D-625F9FA1DEE7}"/>
              </a:ext>
            </a:extLst>
          </p:cNvPr>
          <p:cNvSpPr txBox="1"/>
          <p:nvPr/>
        </p:nvSpPr>
        <p:spPr>
          <a:xfrm>
            <a:off x="5663267" y="1271717"/>
            <a:ext cx="4650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>
                <a:solidFill>
                  <a:srgbClr val="9A043D"/>
                </a:solidFill>
              </a:rPr>
              <a:t>x2  </a:t>
            </a:r>
            <a:r>
              <a:rPr lang="pt-BR" sz="2000" b="1" dirty="0">
                <a:solidFill>
                  <a:srgbClr val="9A043D"/>
                </a:solidFill>
              </a:rPr>
              <a:t>(Dentro e fora de Floresta)  </a:t>
            </a:r>
            <a:r>
              <a:rPr lang="pt-BR" sz="3600" b="1" dirty="0">
                <a:solidFill>
                  <a:srgbClr val="9A043D"/>
                </a:solidFill>
              </a:rPr>
              <a:t> </a:t>
            </a:r>
            <a:endParaRPr lang="pt-BR" sz="8800" b="1" dirty="0">
              <a:solidFill>
                <a:srgbClr val="9A043D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C3E264F-2F0B-4F05-B1A6-43B2FDA89CED}"/>
              </a:ext>
            </a:extLst>
          </p:cNvPr>
          <p:cNvGrpSpPr/>
          <p:nvPr/>
        </p:nvGrpSpPr>
        <p:grpSpPr>
          <a:xfrm>
            <a:off x="17018" y="747563"/>
            <a:ext cx="5289853" cy="3112817"/>
            <a:chOff x="17018" y="47475"/>
            <a:chExt cx="5289853" cy="3112817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E41A2603-E42F-43FE-8FF8-8FA0DFBC1AC7}"/>
                </a:ext>
              </a:extLst>
            </p:cNvPr>
            <p:cNvGrpSpPr/>
            <p:nvPr/>
          </p:nvGrpSpPr>
          <p:grpSpPr>
            <a:xfrm>
              <a:off x="17018" y="488787"/>
              <a:ext cx="4938936" cy="2430216"/>
              <a:chOff x="1075867" y="567944"/>
              <a:chExt cx="6719746" cy="3127544"/>
            </a:xfrm>
          </p:grpSpPr>
          <p:sp>
            <p:nvSpPr>
              <p:cNvPr id="26" name="Retângulo: Cantos Arredondados 48">
                <a:extLst>
                  <a:ext uri="{FF2B5EF4-FFF2-40B4-BE49-F238E27FC236}">
                    <a16:creationId xmlns:a16="http://schemas.microsoft.com/office/drawing/2014/main" id="{C5B83A2E-054A-41F7-987A-145957C6C63A}"/>
                  </a:ext>
                </a:extLst>
              </p:cNvPr>
              <p:cNvSpPr/>
              <p:nvPr/>
            </p:nvSpPr>
            <p:spPr>
              <a:xfrm rot="976041">
                <a:off x="1154173" y="1379703"/>
                <a:ext cx="1611888" cy="1307500"/>
              </a:xfrm>
              <a:custGeom>
                <a:avLst/>
                <a:gdLst>
                  <a:gd name="connsiteX0" fmla="*/ 0 w 747208"/>
                  <a:gd name="connsiteY0" fmla="*/ 88661 h 531954"/>
                  <a:gd name="connsiteX1" fmla="*/ 88661 w 747208"/>
                  <a:gd name="connsiteY1" fmla="*/ 0 h 531954"/>
                  <a:gd name="connsiteX2" fmla="*/ 658547 w 747208"/>
                  <a:gd name="connsiteY2" fmla="*/ 0 h 531954"/>
                  <a:gd name="connsiteX3" fmla="*/ 747208 w 747208"/>
                  <a:gd name="connsiteY3" fmla="*/ 88661 h 531954"/>
                  <a:gd name="connsiteX4" fmla="*/ 747208 w 747208"/>
                  <a:gd name="connsiteY4" fmla="*/ 443293 h 531954"/>
                  <a:gd name="connsiteX5" fmla="*/ 658547 w 747208"/>
                  <a:gd name="connsiteY5" fmla="*/ 531954 h 531954"/>
                  <a:gd name="connsiteX6" fmla="*/ 88661 w 747208"/>
                  <a:gd name="connsiteY6" fmla="*/ 531954 h 531954"/>
                  <a:gd name="connsiteX7" fmla="*/ 0 w 747208"/>
                  <a:gd name="connsiteY7" fmla="*/ 443293 h 531954"/>
                  <a:gd name="connsiteX8" fmla="*/ 0 w 747208"/>
                  <a:gd name="connsiteY8" fmla="*/ 88661 h 531954"/>
                  <a:gd name="connsiteX0" fmla="*/ 0 w 747208"/>
                  <a:gd name="connsiteY0" fmla="*/ 204081 h 647374"/>
                  <a:gd name="connsiteX1" fmla="*/ 88661 w 747208"/>
                  <a:gd name="connsiteY1" fmla="*/ 115420 h 647374"/>
                  <a:gd name="connsiteX2" fmla="*/ 476034 w 747208"/>
                  <a:gd name="connsiteY2" fmla="*/ 0 h 647374"/>
                  <a:gd name="connsiteX3" fmla="*/ 747208 w 747208"/>
                  <a:gd name="connsiteY3" fmla="*/ 204081 h 647374"/>
                  <a:gd name="connsiteX4" fmla="*/ 747208 w 747208"/>
                  <a:gd name="connsiteY4" fmla="*/ 558713 h 647374"/>
                  <a:gd name="connsiteX5" fmla="*/ 658547 w 747208"/>
                  <a:gd name="connsiteY5" fmla="*/ 647374 h 647374"/>
                  <a:gd name="connsiteX6" fmla="*/ 88661 w 747208"/>
                  <a:gd name="connsiteY6" fmla="*/ 647374 h 647374"/>
                  <a:gd name="connsiteX7" fmla="*/ 0 w 747208"/>
                  <a:gd name="connsiteY7" fmla="*/ 558713 h 647374"/>
                  <a:gd name="connsiteX8" fmla="*/ 0 w 747208"/>
                  <a:gd name="connsiteY8" fmla="*/ 204081 h 647374"/>
                  <a:gd name="connsiteX0" fmla="*/ 0 w 917131"/>
                  <a:gd name="connsiteY0" fmla="*/ 204081 h 647374"/>
                  <a:gd name="connsiteX1" fmla="*/ 88661 w 917131"/>
                  <a:gd name="connsiteY1" fmla="*/ 115420 h 647374"/>
                  <a:gd name="connsiteX2" fmla="*/ 476034 w 917131"/>
                  <a:gd name="connsiteY2" fmla="*/ 0 h 647374"/>
                  <a:gd name="connsiteX3" fmla="*/ 747208 w 917131"/>
                  <a:gd name="connsiteY3" fmla="*/ 204081 h 647374"/>
                  <a:gd name="connsiteX4" fmla="*/ 917131 w 917131"/>
                  <a:gd name="connsiteY4" fmla="*/ 528973 h 647374"/>
                  <a:gd name="connsiteX5" fmla="*/ 658547 w 917131"/>
                  <a:gd name="connsiteY5" fmla="*/ 647374 h 647374"/>
                  <a:gd name="connsiteX6" fmla="*/ 88661 w 917131"/>
                  <a:gd name="connsiteY6" fmla="*/ 647374 h 647374"/>
                  <a:gd name="connsiteX7" fmla="*/ 0 w 917131"/>
                  <a:gd name="connsiteY7" fmla="*/ 558713 h 647374"/>
                  <a:gd name="connsiteX8" fmla="*/ 0 w 917131"/>
                  <a:gd name="connsiteY8" fmla="*/ 204081 h 647374"/>
                  <a:gd name="connsiteX0" fmla="*/ 0 w 917131"/>
                  <a:gd name="connsiteY0" fmla="*/ 204081 h 812739"/>
                  <a:gd name="connsiteX1" fmla="*/ 88661 w 917131"/>
                  <a:gd name="connsiteY1" fmla="*/ 115420 h 812739"/>
                  <a:gd name="connsiteX2" fmla="*/ 476034 w 917131"/>
                  <a:gd name="connsiteY2" fmla="*/ 0 h 812739"/>
                  <a:gd name="connsiteX3" fmla="*/ 747208 w 917131"/>
                  <a:gd name="connsiteY3" fmla="*/ 204081 h 812739"/>
                  <a:gd name="connsiteX4" fmla="*/ 917131 w 917131"/>
                  <a:gd name="connsiteY4" fmla="*/ 528973 h 812739"/>
                  <a:gd name="connsiteX5" fmla="*/ 567890 w 917131"/>
                  <a:gd name="connsiteY5" fmla="*/ 812739 h 812739"/>
                  <a:gd name="connsiteX6" fmla="*/ 88661 w 917131"/>
                  <a:gd name="connsiteY6" fmla="*/ 647374 h 812739"/>
                  <a:gd name="connsiteX7" fmla="*/ 0 w 917131"/>
                  <a:gd name="connsiteY7" fmla="*/ 558713 h 812739"/>
                  <a:gd name="connsiteX8" fmla="*/ 0 w 917131"/>
                  <a:gd name="connsiteY8" fmla="*/ 204081 h 812739"/>
                  <a:gd name="connsiteX0" fmla="*/ 96773 w 1013904"/>
                  <a:gd name="connsiteY0" fmla="*/ 204081 h 812739"/>
                  <a:gd name="connsiteX1" fmla="*/ 185434 w 1013904"/>
                  <a:gd name="connsiteY1" fmla="*/ 115420 h 812739"/>
                  <a:gd name="connsiteX2" fmla="*/ 572807 w 1013904"/>
                  <a:gd name="connsiteY2" fmla="*/ 0 h 812739"/>
                  <a:gd name="connsiteX3" fmla="*/ 843981 w 1013904"/>
                  <a:gd name="connsiteY3" fmla="*/ 204081 h 812739"/>
                  <a:gd name="connsiteX4" fmla="*/ 1013904 w 1013904"/>
                  <a:gd name="connsiteY4" fmla="*/ 528973 h 812739"/>
                  <a:gd name="connsiteX5" fmla="*/ 664663 w 1013904"/>
                  <a:gd name="connsiteY5" fmla="*/ 812739 h 812739"/>
                  <a:gd name="connsiteX6" fmla="*/ 185434 w 1013904"/>
                  <a:gd name="connsiteY6" fmla="*/ 647374 h 812739"/>
                  <a:gd name="connsiteX7" fmla="*/ 0 w 1013904"/>
                  <a:gd name="connsiteY7" fmla="*/ 567107 h 812739"/>
                  <a:gd name="connsiteX8" fmla="*/ 96773 w 1013904"/>
                  <a:gd name="connsiteY8" fmla="*/ 204081 h 812739"/>
                  <a:gd name="connsiteX0" fmla="*/ 0 w 1023827"/>
                  <a:gd name="connsiteY0" fmla="*/ 76459 h 812739"/>
                  <a:gd name="connsiteX1" fmla="*/ 195357 w 1023827"/>
                  <a:gd name="connsiteY1" fmla="*/ 115420 h 812739"/>
                  <a:gd name="connsiteX2" fmla="*/ 582730 w 1023827"/>
                  <a:gd name="connsiteY2" fmla="*/ 0 h 812739"/>
                  <a:gd name="connsiteX3" fmla="*/ 853904 w 1023827"/>
                  <a:gd name="connsiteY3" fmla="*/ 204081 h 812739"/>
                  <a:gd name="connsiteX4" fmla="*/ 1023827 w 1023827"/>
                  <a:gd name="connsiteY4" fmla="*/ 528973 h 812739"/>
                  <a:gd name="connsiteX5" fmla="*/ 674586 w 1023827"/>
                  <a:gd name="connsiteY5" fmla="*/ 812739 h 812739"/>
                  <a:gd name="connsiteX6" fmla="*/ 195357 w 1023827"/>
                  <a:gd name="connsiteY6" fmla="*/ 647374 h 812739"/>
                  <a:gd name="connsiteX7" fmla="*/ 9923 w 1023827"/>
                  <a:gd name="connsiteY7" fmla="*/ 567107 h 812739"/>
                  <a:gd name="connsiteX8" fmla="*/ 0 w 1023827"/>
                  <a:gd name="connsiteY8" fmla="*/ 76459 h 812739"/>
                  <a:gd name="connsiteX0" fmla="*/ 46857 w 1070684"/>
                  <a:gd name="connsiteY0" fmla="*/ 76459 h 812739"/>
                  <a:gd name="connsiteX1" fmla="*/ 242214 w 1070684"/>
                  <a:gd name="connsiteY1" fmla="*/ 115420 h 812739"/>
                  <a:gd name="connsiteX2" fmla="*/ 629587 w 1070684"/>
                  <a:gd name="connsiteY2" fmla="*/ 0 h 812739"/>
                  <a:gd name="connsiteX3" fmla="*/ 900761 w 1070684"/>
                  <a:gd name="connsiteY3" fmla="*/ 204081 h 812739"/>
                  <a:gd name="connsiteX4" fmla="*/ 1070684 w 1070684"/>
                  <a:gd name="connsiteY4" fmla="*/ 528973 h 812739"/>
                  <a:gd name="connsiteX5" fmla="*/ 721443 w 1070684"/>
                  <a:gd name="connsiteY5" fmla="*/ 812739 h 812739"/>
                  <a:gd name="connsiteX6" fmla="*/ 242214 w 1070684"/>
                  <a:gd name="connsiteY6" fmla="*/ 647374 h 812739"/>
                  <a:gd name="connsiteX7" fmla="*/ 0 w 1070684"/>
                  <a:gd name="connsiteY7" fmla="*/ 474531 h 812739"/>
                  <a:gd name="connsiteX8" fmla="*/ 46857 w 1070684"/>
                  <a:gd name="connsiteY8" fmla="*/ 76459 h 81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0684" h="812739">
                    <a:moveTo>
                      <a:pt x="46857" y="76459"/>
                    </a:moveTo>
                    <a:cubicBezTo>
                      <a:pt x="46857" y="27493"/>
                      <a:pt x="193248" y="115420"/>
                      <a:pt x="242214" y="115420"/>
                    </a:cubicBezTo>
                    <a:cubicBezTo>
                      <a:pt x="432176" y="115420"/>
                      <a:pt x="439625" y="0"/>
                      <a:pt x="629587" y="0"/>
                    </a:cubicBezTo>
                    <a:cubicBezTo>
                      <a:pt x="678553" y="0"/>
                      <a:pt x="900761" y="155115"/>
                      <a:pt x="900761" y="204081"/>
                    </a:cubicBezTo>
                    <a:lnTo>
                      <a:pt x="1070684" y="528973"/>
                    </a:lnTo>
                    <a:cubicBezTo>
                      <a:pt x="1070684" y="577939"/>
                      <a:pt x="770409" y="812739"/>
                      <a:pt x="721443" y="812739"/>
                    </a:cubicBezTo>
                    <a:lnTo>
                      <a:pt x="242214" y="647374"/>
                    </a:lnTo>
                    <a:cubicBezTo>
                      <a:pt x="193248" y="647374"/>
                      <a:pt x="0" y="523497"/>
                      <a:pt x="0" y="474531"/>
                    </a:cubicBezTo>
                    <a:lnTo>
                      <a:pt x="46857" y="76459"/>
                    </a:lnTo>
                    <a:close/>
                  </a:path>
                </a:pathLst>
              </a:custGeom>
              <a:solidFill>
                <a:srgbClr val="9A043D"/>
              </a:solidFill>
              <a:ln w="38100">
                <a:solidFill>
                  <a:srgbClr val="324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27" name="Imagem 26">
                <a:extLst>
                  <a:ext uri="{FF2B5EF4-FFF2-40B4-BE49-F238E27FC236}">
                    <a16:creationId xmlns:a16="http://schemas.microsoft.com/office/drawing/2014/main" id="{D86C2F12-2A10-4A9F-BCE2-9DE9514260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ghtScree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034" t="24037" r="39018" b="41714"/>
              <a:stretch/>
            </p:blipFill>
            <p:spPr>
              <a:xfrm>
                <a:off x="4404725" y="1157432"/>
                <a:ext cx="1928854" cy="1871330"/>
              </a:xfrm>
              <a:prstGeom prst="rect">
                <a:avLst/>
              </a:prstGeom>
            </p:spPr>
          </p:pic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75173BD4-F9B7-4E8A-BC10-5CB189BB34B0}"/>
                  </a:ext>
                </a:extLst>
              </p:cNvPr>
              <p:cNvSpPr txBox="1"/>
              <p:nvPr/>
            </p:nvSpPr>
            <p:spPr>
              <a:xfrm>
                <a:off x="4304305" y="567944"/>
                <a:ext cx="2129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/>
                  <a:t>MNT</a:t>
                </a:r>
              </a:p>
            </p:txBody>
          </p:sp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CCFC241D-70E2-478A-AAC6-B1264EB4536B}"/>
                  </a:ext>
                </a:extLst>
              </p:cNvPr>
              <p:cNvSpPr txBox="1"/>
              <p:nvPr/>
            </p:nvSpPr>
            <p:spPr>
              <a:xfrm>
                <a:off x="4514946" y="3049157"/>
                <a:ext cx="1745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Grades de distâncias</a:t>
                </a:r>
              </a:p>
            </p:txBody>
          </p:sp>
          <p:pic>
            <p:nvPicPr>
              <p:cNvPr id="34" name="Gráfico 33" descr="Setas de divisas">
                <a:extLst>
                  <a:ext uri="{FF2B5EF4-FFF2-40B4-BE49-F238E27FC236}">
                    <a16:creationId xmlns:a16="http://schemas.microsoft.com/office/drawing/2014/main" id="{C2139228-DED9-4F08-8439-6E56011C8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252823" y="1456995"/>
                <a:ext cx="921282" cy="921282"/>
              </a:xfrm>
              <a:prstGeom prst="rect">
                <a:avLst/>
              </a:prstGeom>
            </p:spPr>
          </p:pic>
          <p:pic>
            <p:nvPicPr>
              <p:cNvPr id="35" name="Gráfico 34" descr="Setas de divisas">
                <a:extLst>
                  <a:ext uri="{FF2B5EF4-FFF2-40B4-BE49-F238E27FC236}">
                    <a16:creationId xmlns:a16="http://schemas.microsoft.com/office/drawing/2014/main" id="{BE0C6D32-D905-41E1-879B-7212106A3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76616" y="1415724"/>
                <a:ext cx="918997" cy="918997"/>
              </a:xfrm>
              <a:prstGeom prst="rect">
                <a:avLst/>
              </a:prstGeom>
            </p:spPr>
          </p:pic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id="{CB57C93E-EFE7-4A63-8CAD-7CEC883E4253}"/>
                  </a:ext>
                </a:extLst>
              </p:cNvPr>
              <p:cNvSpPr txBox="1"/>
              <p:nvPr/>
            </p:nvSpPr>
            <p:spPr>
              <a:xfrm>
                <a:off x="1075867" y="1738609"/>
                <a:ext cx="1177310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solidFill>
                      <a:schemeClr val="bg1"/>
                    </a:solidFill>
                  </a:rPr>
                  <a:t>TerraClass </a:t>
                </a:r>
              </a:p>
            </p:txBody>
          </p:sp>
        </p:grp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89A4F96B-3BD0-41EC-90FD-4209FDC24CA1}"/>
                </a:ext>
              </a:extLst>
            </p:cNvPr>
            <p:cNvSpPr/>
            <p:nvPr/>
          </p:nvSpPr>
          <p:spPr>
            <a:xfrm>
              <a:off x="17018" y="47475"/>
              <a:ext cx="5289853" cy="3112817"/>
            </a:xfrm>
            <a:prstGeom prst="rect">
              <a:avLst/>
            </a:prstGeom>
            <a:noFill/>
            <a:ln w="28575">
              <a:solidFill>
                <a:srgbClr val="9A043D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16BFF63-4373-4344-A466-256E3E72F7F4}"/>
              </a:ext>
            </a:extLst>
          </p:cNvPr>
          <p:cNvSpPr txBox="1"/>
          <p:nvPr/>
        </p:nvSpPr>
        <p:spPr>
          <a:xfrm>
            <a:off x="5887254" y="3924403"/>
            <a:ext cx="5558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O MNT dentro e MNT fora foram somados</a:t>
            </a:r>
          </a:p>
        </p:txBody>
      </p:sp>
      <p:pic>
        <p:nvPicPr>
          <p:cNvPr id="46" name="Gráfico 45" descr="Setas de divisas">
            <a:extLst>
              <a:ext uri="{FF2B5EF4-FFF2-40B4-BE49-F238E27FC236}">
                <a16:creationId xmlns:a16="http://schemas.microsoft.com/office/drawing/2014/main" id="{CA5BA421-A053-4E3A-8A58-FA711CB2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7988718" y="4577354"/>
            <a:ext cx="918997" cy="918997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E44043C0-4391-477C-A839-00BF6B91D592}"/>
              </a:ext>
            </a:extLst>
          </p:cNvPr>
          <p:cNvSpPr txBox="1"/>
          <p:nvPr/>
        </p:nvSpPr>
        <p:spPr>
          <a:xfrm>
            <a:off x="7294516" y="5592204"/>
            <a:ext cx="2718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Função Fuzzy Linear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6C3031D-2E7F-4B47-A6BB-A90C897EC2C6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30990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17BAA0-39C0-4F9D-914E-C5189483E307}"/>
              </a:ext>
            </a:extLst>
          </p:cNvPr>
          <p:cNvSpPr txBox="1"/>
          <p:nvPr/>
        </p:nvSpPr>
        <p:spPr>
          <a:xfrm>
            <a:off x="4235797" y="18987"/>
            <a:ext cx="4237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9A043D"/>
                </a:solidFill>
              </a:rPr>
              <a:t>Função Fuzzy linear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9FCA9146-805D-4969-8FED-0DE2F43BD2BC}"/>
              </a:ext>
            </a:extLst>
          </p:cNvPr>
          <p:cNvGrpSpPr/>
          <p:nvPr/>
        </p:nvGrpSpPr>
        <p:grpSpPr>
          <a:xfrm>
            <a:off x="2334063" y="1561756"/>
            <a:ext cx="7689935" cy="4282501"/>
            <a:chOff x="2334063" y="1561756"/>
            <a:chExt cx="7689935" cy="4282501"/>
          </a:xfrm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299AFD1F-839F-42EA-B073-37BAE9D16A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2763" y="1808630"/>
              <a:ext cx="5585475" cy="3240739"/>
            </a:xfrm>
            <a:prstGeom prst="line">
              <a:avLst/>
            </a:prstGeom>
            <a:ln w="38100">
              <a:solidFill>
                <a:srgbClr val="9A0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10F7C46B-CCEA-48AA-B3D6-9A3E7A1800D6}"/>
                </a:ext>
              </a:extLst>
            </p:cNvPr>
            <p:cNvGrpSpPr/>
            <p:nvPr/>
          </p:nvGrpSpPr>
          <p:grpSpPr>
            <a:xfrm>
              <a:off x="2334063" y="1561756"/>
              <a:ext cx="7689935" cy="4282501"/>
              <a:chOff x="2237226" y="1042738"/>
              <a:chExt cx="7689935" cy="4282501"/>
            </a:xfrm>
          </p:grpSpPr>
          <p:cxnSp>
            <p:nvCxnSpPr>
              <p:cNvPr id="8" name="Conector de Seta Reta 7">
                <a:extLst>
                  <a:ext uri="{FF2B5EF4-FFF2-40B4-BE49-F238E27FC236}">
                    <a16:creationId xmlns:a16="http://schemas.microsoft.com/office/drawing/2014/main" id="{517517FE-0215-4419-8750-8AD4ED2062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12769" y="4538554"/>
                <a:ext cx="7142915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de Seta Reta 8">
                <a:extLst>
                  <a:ext uri="{FF2B5EF4-FFF2-40B4-BE49-F238E27FC236}">
                    <a16:creationId xmlns:a16="http://schemas.microsoft.com/office/drawing/2014/main" id="{E0AF5B1D-C6B4-45A6-800C-FE3A79B8D6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0590" y="1093131"/>
                <a:ext cx="0" cy="3584425"/>
              </a:xfrm>
              <a:prstGeom prst="straightConnector1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5A4022E-42E1-42F5-8B20-CEED99479E09}"/>
                  </a:ext>
                </a:extLst>
              </p:cNvPr>
              <p:cNvSpPr txBox="1"/>
              <p:nvPr/>
            </p:nvSpPr>
            <p:spPr>
              <a:xfrm>
                <a:off x="2889334" y="4545938"/>
                <a:ext cx="8188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-</a:t>
                </a:r>
                <a:r>
                  <a:rPr lang="pt-BR" sz="2400" dirty="0"/>
                  <a:t>180</a:t>
                </a:r>
                <a:endParaRPr lang="pt-BR" dirty="0"/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28B17DE-1BC2-4A95-838A-BD45943A0D9B}"/>
                  </a:ext>
                </a:extLst>
              </p:cNvPr>
              <p:cNvSpPr txBox="1"/>
              <p:nvPr/>
            </p:nvSpPr>
            <p:spPr>
              <a:xfrm>
                <a:off x="5676767" y="4545938"/>
                <a:ext cx="407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0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6F2D9D49-56C9-4CFB-BA99-134CC10807FC}"/>
                  </a:ext>
                </a:extLst>
              </p:cNvPr>
              <p:cNvSpPr txBox="1"/>
              <p:nvPr/>
            </p:nvSpPr>
            <p:spPr>
              <a:xfrm>
                <a:off x="8657172" y="4495545"/>
                <a:ext cx="723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180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CEE72E7-FDEA-4F7B-AF29-3EAE22EB5D52}"/>
                  </a:ext>
                </a:extLst>
              </p:cNvPr>
              <p:cNvSpPr txBox="1"/>
              <p:nvPr/>
            </p:nvSpPr>
            <p:spPr>
              <a:xfrm>
                <a:off x="2237226" y="4835472"/>
                <a:ext cx="2298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(Área antrópica)</a:t>
                </a: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7E0C51B-3C5F-4D48-9DD6-232158136AD4}"/>
                  </a:ext>
                </a:extLst>
              </p:cNvPr>
              <p:cNvSpPr txBox="1"/>
              <p:nvPr/>
            </p:nvSpPr>
            <p:spPr>
              <a:xfrm>
                <a:off x="5403120" y="4863574"/>
                <a:ext cx="11912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(Borda)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FB462E-AB7F-476F-BF2F-7E8127C502B6}"/>
                  </a:ext>
                </a:extLst>
              </p:cNvPr>
              <p:cNvSpPr txBox="1"/>
              <p:nvPr/>
            </p:nvSpPr>
            <p:spPr>
              <a:xfrm>
                <a:off x="8481007" y="4818265"/>
                <a:ext cx="14461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(Floresta)</a:t>
                </a: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F5F3AF5-4B60-450F-BAAB-740A85DBE083}"/>
                  </a:ext>
                </a:extLst>
              </p:cNvPr>
              <p:cNvSpPr txBox="1"/>
              <p:nvPr/>
            </p:nvSpPr>
            <p:spPr>
              <a:xfrm>
                <a:off x="5487835" y="1042738"/>
                <a:ext cx="4074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1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233B304-BD62-49DE-A943-0AF35C52AAC9}"/>
                  </a:ext>
                </a:extLst>
              </p:cNvPr>
              <p:cNvSpPr txBox="1"/>
              <p:nvPr/>
            </p:nvSpPr>
            <p:spPr>
              <a:xfrm>
                <a:off x="5369841" y="2685778"/>
                <a:ext cx="643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0,5</a:t>
                </a:r>
              </a:p>
            </p:txBody>
          </p:sp>
          <p:cxnSp>
            <p:nvCxnSpPr>
              <p:cNvPr id="21" name="Conector reto 20">
                <a:extLst>
                  <a:ext uri="{FF2B5EF4-FFF2-40B4-BE49-F238E27FC236}">
                    <a16:creationId xmlns:a16="http://schemas.microsoft.com/office/drawing/2014/main" id="{CCFCFFC2-0721-4DD2-AFA9-06853792F067}"/>
                  </a:ext>
                </a:extLst>
              </p:cNvPr>
              <p:cNvCxnSpPr>
                <a:cxnSpLocks/>
                <a:stCxn id="19" idx="3"/>
              </p:cNvCxnSpPr>
              <p:nvPr/>
            </p:nvCxnSpPr>
            <p:spPr>
              <a:xfrm>
                <a:off x="5895295" y="1273571"/>
                <a:ext cx="3076475" cy="31628"/>
              </a:xfrm>
              <a:prstGeom prst="line">
                <a:avLst/>
              </a:prstGeom>
              <a:ln w="38100">
                <a:solidFill>
                  <a:srgbClr val="324D1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>
                <a:extLst>
                  <a:ext uri="{FF2B5EF4-FFF2-40B4-BE49-F238E27FC236}">
                    <a16:creationId xmlns:a16="http://schemas.microsoft.com/office/drawing/2014/main" id="{C253F6B4-9F54-4096-B198-6B0DBF013116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8971769" y="1305199"/>
                <a:ext cx="47180" cy="3190346"/>
              </a:xfrm>
              <a:prstGeom prst="line">
                <a:avLst/>
              </a:prstGeom>
              <a:ln w="28575">
                <a:solidFill>
                  <a:srgbClr val="324D1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>
                <a:extLst>
                  <a:ext uri="{FF2B5EF4-FFF2-40B4-BE49-F238E27FC236}">
                    <a16:creationId xmlns:a16="http://schemas.microsoft.com/office/drawing/2014/main" id="{13AA91D5-5E96-4665-AEF1-C790EC884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83167" y="1297817"/>
                <a:ext cx="802516" cy="7382"/>
              </a:xfrm>
              <a:prstGeom prst="line">
                <a:avLst/>
              </a:prstGeom>
              <a:ln w="28575">
                <a:solidFill>
                  <a:srgbClr val="9A04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E7FC4F18-D272-46EB-AD1D-A8AA1A06DA29}"/>
                </a:ext>
              </a:extLst>
            </p:cNvPr>
            <p:cNvCxnSpPr>
              <a:cxnSpLocks/>
            </p:cNvCxnSpPr>
            <p:nvPr/>
          </p:nvCxnSpPr>
          <p:spPr>
            <a:xfrm>
              <a:off x="2762563" y="5017009"/>
              <a:ext cx="802516" cy="7382"/>
            </a:xfrm>
            <a:prstGeom prst="line">
              <a:avLst/>
            </a:prstGeom>
            <a:ln w="28575">
              <a:solidFill>
                <a:srgbClr val="9A04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2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0B7A6BA-DF43-4CB8-834F-ADEF32EFA612}"/>
              </a:ext>
            </a:extLst>
          </p:cNvPr>
          <p:cNvGrpSpPr/>
          <p:nvPr/>
        </p:nvGrpSpPr>
        <p:grpSpPr>
          <a:xfrm>
            <a:off x="2846967" y="174255"/>
            <a:ext cx="6785093" cy="6085232"/>
            <a:chOff x="2981721" y="293011"/>
            <a:chExt cx="6785093" cy="60852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5C48369E-D9C3-4931-87DC-1DC4715DC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21" y="293011"/>
              <a:ext cx="6785093" cy="6085232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CE2B8D3-5741-4A4C-BB74-75C2A8E41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611" y="5285600"/>
              <a:ext cx="1502413" cy="646331"/>
            </a:xfrm>
            <a:prstGeom prst="rect">
              <a:avLst/>
            </a:prstGeom>
          </p:spPr>
        </p:pic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9896C182-C2E2-4E0E-AC45-3587BF3D2387}"/>
              </a:ext>
            </a:extLst>
          </p:cNvPr>
          <p:cNvSpPr/>
          <p:nvPr/>
        </p:nvSpPr>
        <p:spPr>
          <a:xfrm>
            <a:off x="5210482" y="5083418"/>
            <a:ext cx="1886605" cy="788670"/>
          </a:xfrm>
          <a:prstGeom prst="rect">
            <a:avLst/>
          </a:prstGeom>
          <a:noFill/>
          <a:ln>
            <a:solidFill>
              <a:srgbClr val="9A043D"/>
            </a:solidFill>
          </a:ln>
          <a:effectLst>
            <a:glow rad="139700">
              <a:srgbClr val="9A043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F863E8E-2C58-436A-8190-17C97F3CFB65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1643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17292AB-0A7C-4987-8479-68B158AF945C}"/>
              </a:ext>
            </a:extLst>
          </p:cNvPr>
          <p:cNvGrpSpPr/>
          <p:nvPr/>
        </p:nvGrpSpPr>
        <p:grpSpPr>
          <a:xfrm>
            <a:off x="418984" y="1621734"/>
            <a:ext cx="2963283" cy="3071707"/>
            <a:chOff x="918328" y="1522582"/>
            <a:chExt cx="2963283" cy="3071707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BB3F8886-2344-4B73-B2FF-1B3DB88632A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10593">
              <a:off x="918328" y="2263711"/>
              <a:ext cx="2963283" cy="2330578"/>
            </a:xfrm>
            <a:prstGeom prst="rect">
              <a:avLst/>
            </a:prstGeom>
            <a:scene3d>
              <a:camera prst="orthographicFront">
                <a:rot lat="3600000" lon="6600000" rev="19800000"/>
              </a:camera>
              <a:lightRig rig="threePt" dir="t"/>
            </a:scene3d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447F415E-F1C1-4B10-AB03-094BDA97291A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12" b="95726" l="6982" r="86712">
                          <a14:foregroundMark x1="36712" y1="28376" x2="36712" y2="28376"/>
                          <a14:foregroundMark x1="14640" y1="18291" x2="14640" y2="18291"/>
                          <a14:foregroundMark x1="13514" y1="8718" x2="13514" y2="8718"/>
                          <a14:foregroundMark x1="29054" y1="14188" x2="29054" y2="14188"/>
                          <a14:foregroundMark x1="56757" y1="24786" x2="56757" y2="24786"/>
                          <a14:foregroundMark x1="67117" y1="24274" x2="67117" y2="24274"/>
                          <a14:foregroundMark x1="78378" y1="34359" x2="78378" y2="34359"/>
                          <a14:foregroundMark x1="79955" y1="40855" x2="79955" y2="40855"/>
                          <a14:foregroundMark x1="71847" y1="43761" x2="71847" y2="43761"/>
                          <a14:foregroundMark x1="80405" y1="52821" x2="80405" y2="52821"/>
                          <a14:foregroundMark x1="84685" y1="47863" x2="84685" y2="47863"/>
                          <a14:foregroundMark x1="81081" y1="74359" x2="81081" y2="74359"/>
                          <a14:foregroundMark x1="59459" y1="74359" x2="59459" y2="74359"/>
                          <a14:foregroundMark x1="53153" y1="53333" x2="53153" y2="53333"/>
                          <a14:foregroundMark x1="43919" y1="47863" x2="43919" y2="47863"/>
                          <a14:foregroundMark x1="33108" y1="46325" x2="33108" y2="46325"/>
                          <a14:foregroundMark x1="27027" y1="42393" x2="27027" y2="42393"/>
                          <a14:foregroundMark x1="7432" y1="47350" x2="7432" y2="47350"/>
                          <a14:foregroundMark x1="13063" y1="41880" x2="13063" y2="41880"/>
                          <a14:foregroundMark x1="24324" y1="10769" x2="44369" y2="20855"/>
                          <a14:foregroundMark x1="7883" y1="15726" x2="22973" y2="38632"/>
                          <a14:foregroundMark x1="22973" y1="38632" x2="29955" y2="43248"/>
                          <a14:foregroundMark x1="26351" y1="45299" x2="31081" y2="69402"/>
                          <a14:foregroundMark x1="54279" y1="34872" x2="42793" y2="59316"/>
                          <a14:foregroundMark x1="42793" y1="59316" x2="41892" y2="60342"/>
                          <a14:foregroundMark x1="55180" y1="48889" x2="72297" y2="56410"/>
                          <a14:foregroundMark x1="71171" y1="55897" x2="70270" y2="70940"/>
                          <a14:foregroundMark x1="26351" y1="5812" x2="35811" y2="7692"/>
                          <a14:foregroundMark x1="49550" y1="17778" x2="43018" y2="13333"/>
                          <a14:foregroundMark x1="18243" y1="92991" x2="18243" y2="92991"/>
                          <a14:foregroundMark x1="13063" y1="89402" x2="27027" y2="89915"/>
                          <a14:foregroundMark x1="63514" y1="81368" x2="63514" y2="80342"/>
                          <a14:foregroundMark x1="56757" y1="82906" x2="56757" y2="82906"/>
                          <a14:foregroundMark x1="7883" y1="59829" x2="15541" y2="62393"/>
                          <a14:foregroundMark x1="63514" y1="20342" x2="58333" y2="20855"/>
                          <a14:foregroundMark x1="8333" y1="5812" x2="15541" y2="12821"/>
                          <a14:foregroundMark x1="10586" y1="7692" x2="18694" y2="7179"/>
                          <a14:foregroundMark x1="9009" y1="13333" x2="7883" y2="8205"/>
                          <a14:foregroundMark x1="10586" y1="35726" x2="7883" y2="37265"/>
                          <a14:foregroundMark x1="13514" y1="95897" x2="21847" y2="95385"/>
                          <a14:foregroundMark x1="51577" y1="81880" x2="55180" y2="80855"/>
                          <a14:foregroundMark x1="82658" y1="57265" x2="86712" y2="57265"/>
                        </a14:backgroundRemoval>
                      </a14:imgEffect>
                      <a14:imgEffect>
                        <a14:artisticCemen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1" r="10837"/>
            <a:stretch/>
          </p:blipFill>
          <p:spPr>
            <a:xfrm rot="1811420">
              <a:off x="1238256" y="1522582"/>
              <a:ext cx="2323426" cy="2612427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3600000" lon="6600000" rev="19200000"/>
              </a:camera>
              <a:lightRig rig="threePt" dir="t"/>
            </a:scene3d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E382069B-7EB1-4158-8A13-4BB7906F5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36" y="111036"/>
            <a:ext cx="7077684" cy="5005034"/>
          </a:xfrm>
          <a:prstGeom prst="rect">
            <a:avLst/>
          </a:prstGeom>
        </p:spPr>
      </p:pic>
      <p:cxnSp>
        <p:nvCxnSpPr>
          <p:cNvPr id="22" name="Conector: Curvo 21">
            <a:extLst>
              <a:ext uri="{FF2B5EF4-FFF2-40B4-BE49-F238E27FC236}">
                <a16:creationId xmlns:a16="http://schemas.microsoft.com/office/drawing/2014/main" id="{A3E31D6F-344D-4788-8BF7-6D30CCB8C11A}"/>
              </a:ext>
            </a:extLst>
          </p:cNvPr>
          <p:cNvCxnSpPr>
            <a:cxnSpLocks/>
            <a:stCxn id="32" idx="2"/>
            <a:endCxn id="16" idx="1"/>
          </p:cNvCxnSpPr>
          <p:nvPr/>
        </p:nvCxnSpPr>
        <p:spPr>
          <a:xfrm rot="5400000" flipH="1" flipV="1">
            <a:off x="2770245" y="1743934"/>
            <a:ext cx="1451671" cy="3190910"/>
          </a:xfrm>
          <a:prstGeom prst="curvedConnector4">
            <a:avLst>
              <a:gd name="adj1" fmla="val -47621"/>
              <a:gd name="adj2" fmla="val 70887"/>
            </a:avLst>
          </a:prstGeom>
          <a:ln w="57150">
            <a:solidFill>
              <a:srgbClr val="6CA64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E7FE757B-707A-4333-8D32-ABD1CA0FCEA8}"/>
              </a:ext>
            </a:extLst>
          </p:cNvPr>
          <p:cNvSpPr/>
          <p:nvPr/>
        </p:nvSpPr>
        <p:spPr>
          <a:xfrm>
            <a:off x="16781" y="1880358"/>
            <a:ext cx="3767689" cy="2184866"/>
          </a:xfrm>
          <a:prstGeom prst="rect">
            <a:avLst/>
          </a:prstGeom>
          <a:noFill/>
          <a:ln w="28575">
            <a:solidFill>
              <a:srgbClr val="6CA64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F197CFE3-B913-456B-8751-41B9BE5357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640994"/>
              </p:ext>
            </p:extLst>
          </p:nvPr>
        </p:nvGraphicFramePr>
        <p:xfrm>
          <a:off x="16781" y="5234208"/>
          <a:ext cx="5696576" cy="7438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6560">
                  <a:extLst>
                    <a:ext uri="{9D8B030D-6E8A-4147-A177-3AD203B41FA5}">
                      <a16:colId xmlns:a16="http://schemas.microsoft.com/office/drawing/2014/main" val="2225567670"/>
                    </a:ext>
                  </a:extLst>
                </a:gridCol>
                <a:gridCol w="1826374">
                  <a:extLst>
                    <a:ext uri="{9D8B030D-6E8A-4147-A177-3AD203B41FA5}">
                      <a16:colId xmlns:a16="http://schemas.microsoft.com/office/drawing/2014/main" val="2181425720"/>
                    </a:ext>
                  </a:extLst>
                </a:gridCol>
                <a:gridCol w="2183642">
                  <a:extLst>
                    <a:ext uri="{9D8B030D-6E8A-4147-A177-3AD203B41FA5}">
                      <a16:colId xmlns:a16="http://schemas.microsoft.com/office/drawing/2014/main" val="3243781748"/>
                    </a:ext>
                  </a:extLst>
                </a:gridCol>
              </a:tblGrid>
              <a:tr h="372962">
                <a:tc rowSpan="2"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RESERVA LEGAL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FLORESTA%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ÁREA ANTRÓPICA%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1371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91.85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8.15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12828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9C12DC-5EF0-4306-B603-33333455C56D}"/>
              </a:ext>
            </a:extLst>
          </p:cNvPr>
          <p:cNvSpPr txBox="1"/>
          <p:nvPr/>
        </p:nvSpPr>
        <p:spPr>
          <a:xfrm>
            <a:off x="0" y="-28575"/>
            <a:ext cx="3157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9A043D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19050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668990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605221"/>
            <a:ext cx="418984" cy="404536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C93207C-6F3B-43DD-AC28-66D9E696F5D0}"/>
              </a:ext>
            </a:extLst>
          </p:cNvPr>
          <p:cNvGrpSpPr/>
          <p:nvPr/>
        </p:nvGrpSpPr>
        <p:grpSpPr>
          <a:xfrm>
            <a:off x="1438875" y="182939"/>
            <a:ext cx="8771465" cy="6160786"/>
            <a:chOff x="1438875" y="47475"/>
            <a:chExt cx="8771465" cy="6160786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616FF759-4EAF-4F67-8B26-7517A3C2524E}"/>
                </a:ext>
              </a:extLst>
            </p:cNvPr>
            <p:cNvGrpSpPr/>
            <p:nvPr/>
          </p:nvGrpSpPr>
          <p:grpSpPr>
            <a:xfrm>
              <a:off x="1438875" y="47475"/>
              <a:ext cx="8771465" cy="6160786"/>
              <a:chOff x="1566358" y="256278"/>
              <a:chExt cx="8771465" cy="6160786"/>
            </a:xfrm>
          </p:grpSpPr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82BB9ABA-F6DE-4864-A3A2-A5AA7FFB7277}"/>
                  </a:ext>
                </a:extLst>
              </p:cNvPr>
              <p:cNvGrpSpPr/>
              <p:nvPr/>
            </p:nvGrpSpPr>
            <p:grpSpPr>
              <a:xfrm>
                <a:off x="1566358" y="256278"/>
                <a:ext cx="8771465" cy="6160786"/>
                <a:chOff x="1566358" y="-41957"/>
                <a:chExt cx="8771465" cy="6160786"/>
              </a:xfrm>
            </p:grpSpPr>
            <p:grpSp>
              <p:nvGrpSpPr>
                <p:cNvPr id="23" name="Agrupar 22">
                  <a:extLst>
                    <a:ext uri="{FF2B5EF4-FFF2-40B4-BE49-F238E27FC236}">
                      <a16:creationId xmlns:a16="http://schemas.microsoft.com/office/drawing/2014/main" id="{E5B6644B-B5CF-4854-9E01-A61C25FB8F46}"/>
                    </a:ext>
                  </a:extLst>
                </p:cNvPr>
                <p:cNvGrpSpPr/>
                <p:nvPr/>
              </p:nvGrpSpPr>
              <p:grpSpPr>
                <a:xfrm>
                  <a:off x="1566358" y="-41957"/>
                  <a:ext cx="8771465" cy="6160786"/>
                  <a:chOff x="1319798" y="213601"/>
                  <a:chExt cx="8771465" cy="6160786"/>
                </a:xfrm>
              </p:grpSpPr>
              <p:grpSp>
                <p:nvGrpSpPr>
                  <p:cNvPr id="27" name="Agrupar 26">
                    <a:extLst>
                      <a:ext uri="{FF2B5EF4-FFF2-40B4-BE49-F238E27FC236}">
                        <a16:creationId xmlns:a16="http://schemas.microsoft.com/office/drawing/2014/main" id="{759BBCA2-E5CE-4DB3-8243-DEDC62774E89}"/>
                      </a:ext>
                    </a:extLst>
                  </p:cNvPr>
                  <p:cNvGrpSpPr/>
                  <p:nvPr/>
                </p:nvGrpSpPr>
                <p:grpSpPr>
                  <a:xfrm>
                    <a:off x="1319798" y="213601"/>
                    <a:ext cx="8771465" cy="6160786"/>
                    <a:chOff x="6823131" y="849614"/>
                    <a:chExt cx="8771465" cy="6160786"/>
                  </a:xfrm>
                </p:grpSpPr>
                <p:pic>
                  <p:nvPicPr>
                    <p:cNvPr id="35" name="Imagem 34">
                      <a:extLst>
                        <a:ext uri="{FF2B5EF4-FFF2-40B4-BE49-F238E27FC236}">
                          <a16:creationId xmlns:a16="http://schemas.microsoft.com/office/drawing/2014/main" id="{DFB1CD76-AD53-48B8-B326-7E805D39BA1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13" t="1384" r="2603" b="3580"/>
                    <a:stretch/>
                  </p:blipFill>
                  <p:spPr>
                    <a:xfrm>
                      <a:off x="6823131" y="849614"/>
                      <a:ext cx="8771465" cy="616078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6" name="Retângulo 35">
                      <a:extLst>
                        <a:ext uri="{FF2B5EF4-FFF2-40B4-BE49-F238E27FC236}">
                          <a16:creationId xmlns:a16="http://schemas.microsoft.com/office/drawing/2014/main" id="{914B94D8-48E9-44BA-A3C6-129CA244BE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8933" y="866547"/>
                      <a:ext cx="3979334" cy="252639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</p:grpSp>
              <p:grpSp>
                <p:nvGrpSpPr>
                  <p:cNvPr id="28" name="Agrupar 27">
                    <a:extLst>
                      <a:ext uri="{FF2B5EF4-FFF2-40B4-BE49-F238E27FC236}">
                        <a16:creationId xmlns:a16="http://schemas.microsoft.com/office/drawing/2014/main" id="{C20671F1-6F6F-4DF6-9251-74FF6D170A4D}"/>
                      </a:ext>
                    </a:extLst>
                  </p:cNvPr>
                  <p:cNvGrpSpPr/>
                  <p:nvPr/>
                </p:nvGrpSpPr>
                <p:grpSpPr>
                  <a:xfrm>
                    <a:off x="5705530" y="3928533"/>
                    <a:ext cx="1947809" cy="766554"/>
                    <a:chOff x="5705530" y="3928533"/>
                    <a:chExt cx="1947809" cy="766554"/>
                  </a:xfrm>
                </p:grpSpPr>
                <p:sp>
                  <p:nvSpPr>
                    <p:cNvPr id="29" name="Retângulo 28">
                      <a:extLst>
                        <a:ext uri="{FF2B5EF4-FFF2-40B4-BE49-F238E27FC236}">
                          <a16:creationId xmlns:a16="http://schemas.microsoft.com/office/drawing/2014/main" id="{2016F747-9975-4005-8BED-91E3E1BB15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530" y="3928533"/>
                      <a:ext cx="390470" cy="254000"/>
                    </a:xfrm>
                    <a:prstGeom prst="rect">
                      <a:avLst/>
                    </a:prstGeom>
                    <a:solidFill>
                      <a:srgbClr val="E739A9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0" name="CaixaDeTexto 29">
                      <a:extLst>
                        <a:ext uri="{FF2B5EF4-FFF2-40B4-BE49-F238E27FC236}">
                          <a16:creationId xmlns:a16="http://schemas.microsoft.com/office/drawing/2014/main" id="{782A111A-50CA-42D9-9B44-A55D48D8AA3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95285" y="4325755"/>
                      <a:ext cx="92967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dirty="0"/>
                        <a:t>Floresta</a:t>
                      </a:r>
                    </a:p>
                  </p:txBody>
                </p:sp>
                <p:sp>
                  <p:nvSpPr>
                    <p:cNvPr id="32" name="Retângulo 31">
                      <a:extLst>
                        <a:ext uri="{FF2B5EF4-FFF2-40B4-BE49-F238E27FC236}">
                          <a16:creationId xmlns:a16="http://schemas.microsoft.com/office/drawing/2014/main" id="{EC1366AA-1DD6-4894-AF13-0363035787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530" y="4340433"/>
                      <a:ext cx="390470" cy="2540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/>
                    </a:p>
                  </p:txBody>
                </p:sp>
                <p:sp>
                  <p:nvSpPr>
                    <p:cNvPr id="33" name="CaixaDeTexto 32">
                      <a:extLst>
                        <a:ext uri="{FF2B5EF4-FFF2-40B4-BE49-F238E27FC236}">
                          <a16:creationId xmlns:a16="http://schemas.microsoft.com/office/drawing/2014/main" id="{1F4099DD-71E2-4E9D-B3D1-327D29A077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92847" y="3949770"/>
                      <a:ext cx="15604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pt-BR" dirty="0"/>
                        <a:t>Área antrópica</a:t>
                      </a:r>
                    </a:p>
                  </p:txBody>
                </p:sp>
              </p:grpSp>
            </p:grpSp>
            <p:pic>
              <p:nvPicPr>
                <p:cNvPr id="25" name="Imagem 24">
                  <a:extLst>
                    <a:ext uri="{FF2B5EF4-FFF2-40B4-BE49-F238E27FC236}">
                      <a16:creationId xmlns:a16="http://schemas.microsoft.com/office/drawing/2014/main" id="{8D3A5AF5-CF17-449A-A433-6260022F62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984" t="87901" r="8803" b="3361"/>
                <a:stretch/>
              </p:blipFill>
              <p:spPr>
                <a:xfrm>
                  <a:off x="6467548" y="5289107"/>
                  <a:ext cx="3317930" cy="599200"/>
                </a:xfrm>
                <a:prstGeom prst="rect">
                  <a:avLst/>
                </a:prstGeom>
              </p:spPr>
            </p:pic>
          </p:grpSp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2C623C28-ED99-42F7-A726-C0660CC41FE5}"/>
                  </a:ext>
                </a:extLst>
              </p:cNvPr>
              <p:cNvSpPr/>
              <p:nvPr/>
            </p:nvSpPr>
            <p:spPr>
              <a:xfrm>
                <a:off x="5952090" y="4760083"/>
                <a:ext cx="390470" cy="254000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9D833B5-4E7A-4039-8CF4-9C0AB9896DA4}"/>
                  </a:ext>
                </a:extLst>
              </p:cNvPr>
              <p:cNvSpPr txBox="1"/>
              <p:nvPr/>
            </p:nvSpPr>
            <p:spPr>
              <a:xfrm>
                <a:off x="6342562" y="4751636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RLs</a:t>
                </a:r>
              </a:p>
            </p:txBody>
          </p:sp>
        </p:grp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BB7C8EA-A143-4BA2-85FD-A976500BF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212" y="287870"/>
              <a:ext cx="3748271" cy="592039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0CB689F4-5907-4055-854C-57BE88BF702B}"/>
              </a:ext>
            </a:extLst>
          </p:cNvPr>
          <p:cNvSpPr/>
          <p:nvPr/>
        </p:nvSpPr>
        <p:spPr>
          <a:xfrm>
            <a:off x="2844800" y="1337731"/>
            <a:ext cx="1202267" cy="9144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A834014-BA20-45BC-A09C-DA086035B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90" y="465350"/>
            <a:ext cx="5156946" cy="30184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4A0511-8DD7-4604-ABB7-A6994A1C0754}"/>
              </a:ext>
            </a:extLst>
          </p:cNvPr>
          <p:cNvSpPr txBox="1"/>
          <p:nvPr/>
        </p:nvSpPr>
        <p:spPr>
          <a:xfrm>
            <a:off x="5208086" y="-84665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BUFFER </a:t>
            </a:r>
          </a:p>
        </p:txBody>
      </p:sp>
    </p:spTree>
    <p:extLst>
      <p:ext uri="{BB962C8B-B14F-4D97-AF65-F5344CB8AC3E}">
        <p14:creationId xmlns:p14="http://schemas.microsoft.com/office/powerpoint/2010/main" val="106467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2D1B237-3927-4B76-A117-8E45CD70F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5767" b="-2"/>
          <a:stretch/>
        </p:blipFill>
        <p:spPr>
          <a:xfrm>
            <a:off x="429658" y="2361052"/>
            <a:ext cx="3126547" cy="44490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50C2890-4FE7-48F5-A9AC-3C54B7709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2" b="93428" l="9867" r="90000">
                        <a14:foregroundMark x1="33733" y1="8526" x2="33733" y2="8526"/>
                        <a14:foregroundMark x1="68267" y1="6572" x2="68267" y2="6572"/>
                        <a14:foregroundMark x1="49200" y1="61101" x2="49200" y2="61101"/>
                        <a14:foregroundMark x1="62267" y1="71403" x2="62267" y2="71403"/>
                        <a14:foregroundMark x1="28667" y1="68739" x2="28667" y2="68739"/>
                        <a14:backgroundMark x1="7600" y1="91297" x2="23733" y2="90586"/>
                        <a14:backgroundMark x1="23733" y1="90586" x2="31733" y2="90586"/>
                        <a14:backgroundMark x1="31733" y1="90586" x2="48933" y2="90053"/>
                        <a14:backgroundMark x1="48933" y1="90053" x2="60533" y2="90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05" r="5136" b="-1"/>
          <a:stretch/>
        </p:blipFill>
        <p:spPr>
          <a:xfrm>
            <a:off x="4471459" y="256577"/>
            <a:ext cx="4164338" cy="3646148"/>
          </a:xfrm>
          <a:prstGeom prst="rect">
            <a:avLst/>
          </a:prstGeom>
        </p:spPr>
      </p:pic>
      <p:cxnSp>
        <p:nvCxnSpPr>
          <p:cNvPr id="24" name="Conector: Curvo 23">
            <a:extLst>
              <a:ext uri="{FF2B5EF4-FFF2-40B4-BE49-F238E27FC236}">
                <a16:creationId xmlns:a16="http://schemas.microsoft.com/office/drawing/2014/main" id="{1FD09A05-6AD6-4883-AC61-58CF5BDE0A77}"/>
              </a:ext>
            </a:extLst>
          </p:cNvPr>
          <p:cNvCxnSpPr>
            <a:stCxn id="4" idx="3"/>
            <a:endCxn id="12" idx="1"/>
          </p:cNvCxnSpPr>
          <p:nvPr/>
        </p:nvCxnSpPr>
        <p:spPr>
          <a:xfrm flipV="1">
            <a:off x="3556205" y="2079651"/>
            <a:ext cx="915254" cy="2505903"/>
          </a:xfrm>
          <a:prstGeom prst="curvedConnector3">
            <a:avLst/>
          </a:prstGeom>
          <a:ln w="76200">
            <a:solidFill>
              <a:srgbClr val="9A0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1667E2B-3427-47EA-B83C-C4561CBA523C}"/>
              </a:ext>
            </a:extLst>
          </p:cNvPr>
          <p:cNvSpPr txBox="1"/>
          <p:nvPr/>
        </p:nvSpPr>
        <p:spPr>
          <a:xfrm>
            <a:off x="8144105" y="2917103"/>
            <a:ext cx="361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Integrar as informações ambientais: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4E29570-A146-45B2-B0C4-8D315AEA3B79}"/>
              </a:ext>
            </a:extLst>
          </p:cNvPr>
          <p:cNvSpPr txBox="1"/>
          <p:nvPr/>
        </p:nvSpPr>
        <p:spPr>
          <a:xfrm>
            <a:off x="8207566" y="4141172"/>
            <a:ext cx="3984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RESERVA LEGAL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Remanescentes Florestais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Áreas consolidadas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Demais formas de vegetação nativa</a:t>
            </a:r>
          </a:p>
        </p:txBody>
      </p:sp>
      <p:cxnSp>
        <p:nvCxnSpPr>
          <p:cNvPr id="30" name="Conector: Curvo 29">
            <a:extLst>
              <a:ext uri="{FF2B5EF4-FFF2-40B4-BE49-F238E27FC236}">
                <a16:creationId xmlns:a16="http://schemas.microsoft.com/office/drawing/2014/main" id="{9F29BE51-79B1-40A0-9A94-0B479B8D867A}"/>
              </a:ext>
            </a:extLst>
          </p:cNvPr>
          <p:cNvCxnSpPr>
            <a:stCxn id="12" idx="3"/>
            <a:endCxn id="27" idx="0"/>
          </p:cNvCxnSpPr>
          <p:nvPr/>
        </p:nvCxnSpPr>
        <p:spPr>
          <a:xfrm>
            <a:off x="8635797" y="2079651"/>
            <a:ext cx="1317427" cy="837452"/>
          </a:xfrm>
          <a:prstGeom prst="curvedConnector2">
            <a:avLst/>
          </a:prstGeom>
          <a:ln w="76200">
            <a:solidFill>
              <a:srgbClr val="9A0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B065029-5235-4BEC-BAE4-D7949E479B81}"/>
              </a:ext>
            </a:extLst>
          </p:cNvPr>
          <p:cNvSpPr txBox="1"/>
          <p:nvPr/>
        </p:nvSpPr>
        <p:spPr>
          <a:xfrm>
            <a:off x="8065666" y="4095006"/>
            <a:ext cx="39844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9A043D"/>
                </a:solidFill>
              </a:rPr>
              <a:t>RESERVA LEGAL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Remanescentes Florestais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Áreas consolidadas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Demais formas de vegetação nativa</a:t>
            </a:r>
          </a:p>
        </p:txBody>
      </p:sp>
    </p:spTree>
    <p:extLst>
      <p:ext uri="{BB962C8B-B14F-4D97-AF65-F5344CB8AC3E}">
        <p14:creationId xmlns:p14="http://schemas.microsoft.com/office/powerpoint/2010/main" val="228308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A834014-BA20-45BC-A09C-DA086035B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14" y="617751"/>
            <a:ext cx="8722972" cy="51057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E5407347-6522-4CB4-8B76-08FF37D99808}"/>
              </a:ext>
            </a:extLst>
          </p:cNvPr>
          <p:cNvCxnSpPr/>
          <p:nvPr/>
        </p:nvCxnSpPr>
        <p:spPr>
          <a:xfrm>
            <a:off x="3539067" y="1456267"/>
            <a:ext cx="1337733" cy="25400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5F9815CE-80E5-4685-A4E3-8C2BF6EF3A54}"/>
              </a:ext>
            </a:extLst>
          </p:cNvPr>
          <p:cNvCxnSpPr/>
          <p:nvPr/>
        </p:nvCxnSpPr>
        <p:spPr>
          <a:xfrm>
            <a:off x="4876800" y="2916604"/>
            <a:ext cx="1337733" cy="25400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77834350-D7F2-4E4A-9B69-732C3E1DB3F3}"/>
              </a:ext>
            </a:extLst>
          </p:cNvPr>
          <p:cNvSpPr/>
          <p:nvPr/>
        </p:nvSpPr>
        <p:spPr>
          <a:xfrm>
            <a:off x="1242563" y="247679"/>
            <a:ext cx="9316523" cy="5841992"/>
          </a:xfrm>
          <a:prstGeom prst="rect">
            <a:avLst/>
          </a:prstGeom>
          <a:solidFill>
            <a:srgbClr val="BFBFBF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E4D3B9B-E4BE-40D4-A911-55FC82C07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24" y="1648909"/>
            <a:ext cx="4249442" cy="30395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68E1D13-BAEB-48C9-862B-5AD15E1FA5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4177" r="11983" b="17270"/>
          <a:stretch/>
        </p:blipFill>
        <p:spPr>
          <a:xfrm>
            <a:off x="6828891" y="1553125"/>
            <a:ext cx="3701619" cy="31253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CE993EAB-D884-4914-8792-42FCBCC2D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3687"/>
              </p:ext>
            </p:extLst>
          </p:nvPr>
        </p:nvGraphicFramePr>
        <p:xfrm>
          <a:off x="1207698" y="5266690"/>
          <a:ext cx="937822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076">
                  <a:extLst>
                    <a:ext uri="{9D8B030D-6E8A-4147-A177-3AD203B41FA5}">
                      <a16:colId xmlns:a16="http://schemas.microsoft.com/office/drawing/2014/main" val="2787974104"/>
                    </a:ext>
                  </a:extLst>
                </a:gridCol>
                <a:gridCol w="3126076">
                  <a:extLst>
                    <a:ext uri="{9D8B030D-6E8A-4147-A177-3AD203B41FA5}">
                      <a16:colId xmlns:a16="http://schemas.microsoft.com/office/drawing/2014/main" val="3638647068"/>
                    </a:ext>
                  </a:extLst>
                </a:gridCol>
                <a:gridCol w="3126076">
                  <a:extLst>
                    <a:ext uri="{9D8B030D-6E8A-4147-A177-3AD203B41FA5}">
                      <a16:colId xmlns:a16="http://schemas.microsoft.com/office/drawing/2014/main" val="405259643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pt-BR" sz="28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Reserva legal 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Floresta%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Área antrópica%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935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87.45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12.54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3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1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9A239CD-C4D9-470A-BA02-D133455F16A4}"/>
              </a:ext>
            </a:extLst>
          </p:cNvPr>
          <p:cNvGrpSpPr/>
          <p:nvPr/>
        </p:nvGrpSpPr>
        <p:grpSpPr>
          <a:xfrm>
            <a:off x="1731366" y="316387"/>
            <a:ext cx="9184813" cy="6160786"/>
            <a:chOff x="1540475" y="267604"/>
            <a:chExt cx="9184813" cy="6160786"/>
          </a:xfrm>
        </p:grpSpPr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D67C2D9E-6714-4869-884C-5ECD5EF90645}"/>
                </a:ext>
              </a:extLst>
            </p:cNvPr>
            <p:cNvGrpSpPr/>
            <p:nvPr/>
          </p:nvGrpSpPr>
          <p:grpSpPr>
            <a:xfrm>
              <a:off x="1540475" y="267604"/>
              <a:ext cx="8771465" cy="6160786"/>
              <a:chOff x="1566358" y="256278"/>
              <a:chExt cx="8771465" cy="6160786"/>
            </a:xfrm>
          </p:grpSpPr>
          <p:grpSp>
            <p:nvGrpSpPr>
              <p:cNvPr id="40" name="Agrupar 39">
                <a:extLst>
                  <a:ext uri="{FF2B5EF4-FFF2-40B4-BE49-F238E27FC236}">
                    <a16:creationId xmlns:a16="http://schemas.microsoft.com/office/drawing/2014/main" id="{EE50069A-01A5-4CBE-982F-CB3AD3BF9068}"/>
                  </a:ext>
                </a:extLst>
              </p:cNvPr>
              <p:cNvGrpSpPr/>
              <p:nvPr/>
            </p:nvGrpSpPr>
            <p:grpSpPr>
              <a:xfrm>
                <a:off x="1566358" y="256278"/>
                <a:ext cx="8771465" cy="6160786"/>
                <a:chOff x="1566358" y="-41957"/>
                <a:chExt cx="8771465" cy="6160786"/>
              </a:xfrm>
            </p:grpSpPr>
            <p:grpSp>
              <p:nvGrpSpPr>
                <p:cNvPr id="31" name="Agrupar 30">
                  <a:extLst>
                    <a:ext uri="{FF2B5EF4-FFF2-40B4-BE49-F238E27FC236}">
                      <a16:creationId xmlns:a16="http://schemas.microsoft.com/office/drawing/2014/main" id="{2722F1E7-7CED-434A-86F8-FEDE49430C0D}"/>
                    </a:ext>
                  </a:extLst>
                </p:cNvPr>
                <p:cNvGrpSpPr/>
                <p:nvPr/>
              </p:nvGrpSpPr>
              <p:grpSpPr>
                <a:xfrm>
                  <a:off x="1566358" y="-41957"/>
                  <a:ext cx="8771465" cy="6160786"/>
                  <a:chOff x="6823131" y="849614"/>
                  <a:chExt cx="8771465" cy="6160786"/>
                </a:xfrm>
              </p:grpSpPr>
              <p:pic>
                <p:nvPicPr>
                  <p:cNvPr id="37" name="Imagem 36">
                    <a:extLst>
                      <a:ext uri="{FF2B5EF4-FFF2-40B4-BE49-F238E27FC236}">
                        <a16:creationId xmlns:a16="http://schemas.microsoft.com/office/drawing/2014/main" id="{11B571B0-FCBC-4675-BC53-C435707D7E3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713" t="1384" r="2603" b="3580"/>
                  <a:stretch/>
                </p:blipFill>
                <p:spPr>
                  <a:xfrm>
                    <a:off x="6823131" y="849614"/>
                    <a:ext cx="8771465" cy="6160786"/>
                  </a:xfrm>
                  <a:prstGeom prst="rect">
                    <a:avLst/>
                  </a:prstGeom>
                </p:spPr>
              </p:pic>
              <p:sp>
                <p:nvSpPr>
                  <p:cNvPr id="38" name="Retângulo 37">
                    <a:extLst>
                      <a:ext uri="{FF2B5EF4-FFF2-40B4-BE49-F238E27FC236}">
                        <a16:creationId xmlns:a16="http://schemas.microsoft.com/office/drawing/2014/main" id="{00D6EF91-1A2B-4AEF-BB9A-02687A5F96A2}"/>
                      </a:ext>
                    </a:extLst>
                  </p:cNvPr>
                  <p:cNvSpPr/>
                  <p:nvPr/>
                </p:nvSpPr>
                <p:spPr>
                  <a:xfrm>
                    <a:off x="10938933" y="866547"/>
                    <a:ext cx="3979334" cy="25263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  <p:pic>
              <p:nvPicPr>
                <p:cNvPr id="39" name="Imagem 38">
                  <a:extLst>
                    <a:ext uri="{FF2B5EF4-FFF2-40B4-BE49-F238E27FC236}">
                      <a16:creationId xmlns:a16="http://schemas.microsoft.com/office/drawing/2014/main" id="{9A4C3E38-6088-475A-913C-FC9A4ACA18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984" t="87901" r="8803" b="3361"/>
                <a:stretch/>
              </p:blipFill>
              <p:spPr>
                <a:xfrm>
                  <a:off x="6467548" y="5289107"/>
                  <a:ext cx="3317930" cy="599200"/>
                </a:xfrm>
                <a:prstGeom prst="rect">
                  <a:avLst/>
                </a:prstGeom>
              </p:spPr>
            </p:pic>
          </p:grpSp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375CB3C1-B707-4379-B65A-133961A19D26}"/>
                  </a:ext>
                </a:extLst>
              </p:cNvPr>
              <p:cNvSpPr/>
              <p:nvPr/>
            </p:nvSpPr>
            <p:spPr>
              <a:xfrm>
                <a:off x="5952090" y="4631491"/>
                <a:ext cx="390470" cy="254000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F95605B4-961B-4F17-BBC6-19379F017B39}"/>
                  </a:ext>
                </a:extLst>
              </p:cNvPr>
              <p:cNvSpPr txBox="1"/>
              <p:nvPr/>
            </p:nvSpPr>
            <p:spPr>
              <a:xfrm>
                <a:off x="6342562" y="4623044"/>
                <a:ext cx="4972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RLs</a:t>
                </a:r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8B7C8B46-3D73-49AC-BF25-CAD5B3680FC9}"/>
                </a:ext>
              </a:extLst>
            </p:cNvPr>
            <p:cNvGrpSpPr/>
            <p:nvPr/>
          </p:nvGrpSpPr>
          <p:grpSpPr>
            <a:xfrm>
              <a:off x="5992628" y="3907019"/>
              <a:ext cx="4732660" cy="672000"/>
              <a:chOff x="5536431" y="3752384"/>
              <a:chExt cx="4732660" cy="672000"/>
            </a:xfrm>
          </p:grpSpPr>
          <p:pic>
            <p:nvPicPr>
              <p:cNvPr id="3" name="Imagem 2">
                <a:extLst>
                  <a:ext uri="{FF2B5EF4-FFF2-40B4-BE49-F238E27FC236}">
                    <a16:creationId xmlns:a16="http://schemas.microsoft.com/office/drawing/2014/main" id="{F3BED883-0D1D-4975-88EE-F6A741AEF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8695" y="4090962"/>
                <a:ext cx="3400900" cy="333422"/>
              </a:xfrm>
              <a:prstGeom prst="rect">
                <a:avLst/>
              </a:prstGeom>
            </p:spPr>
          </p:pic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87485D2-3708-458F-B36B-EA1DA4212A8A}"/>
                  </a:ext>
                </a:extLst>
              </p:cNvPr>
              <p:cNvSpPr txBox="1"/>
              <p:nvPr/>
            </p:nvSpPr>
            <p:spPr>
              <a:xfrm>
                <a:off x="9339413" y="3752384"/>
                <a:ext cx="929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Floresta</a:t>
                </a:r>
              </a:p>
            </p:txBody>
          </p:sp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3E3564B2-301C-4F39-9103-B3D41E016444}"/>
                  </a:ext>
                </a:extLst>
              </p:cNvPr>
              <p:cNvSpPr txBox="1"/>
              <p:nvPr/>
            </p:nvSpPr>
            <p:spPr>
              <a:xfrm>
                <a:off x="5536431" y="3764906"/>
                <a:ext cx="1560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Área antrópica</a:t>
                </a:r>
              </a:p>
            </p:txBody>
          </p:sp>
        </p:grp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3DA6C670-17C2-4BB7-B09F-CD974CD1D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24" y="579180"/>
            <a:ext cx="4993828" cy="30664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2E6287B7-A428-4483-BEBF-F67993D164DE}"/>
              </a:ext>
            </a:extLst>
          </p:cNvPr>
          <p:cNvSpPr txBox="1"/>
          <p:nvPr/>
        </p:nvSpPr>
        <p:spPr>
          <a:xfrm flipH="1">
            <a:off x="5074156" y="-106331"/>
            <a:ext cx="221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FUZZY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4A9D1795-13A1-4B9F-91CB-E1ED040F927C}"/>
              </a:ext>
            </a:extLst>
          </p:cNvPr>
          <p:cNvSpPr/>
          <p:nvPr/>
        </p:nvSpPr>
        <p:spPr>
          <a:xfrm>
            <a:off x="3179150" y="1576644"/>
            <a:ext cx="1201557" cy="982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6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DC97B46-AB1F-4148-A8DF-76B1FB643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8" y="402115"/>
            <a:ext cx="9028657" cy="5422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60E86303-21E2-4ED1-B406-A6BD18B9C999}"/>
              </a:ext>
            </a:extLst>
          </p:cNvPr>
          <p:cNvCxnSpPr>
            <a:cxnSpLocks/>
          </p:cNvCxnSpPr>
          <p:nvPr/>
        </p:nvCxnSpPr>
        <p:spPr>
          <a:xfrm>
            <a:off x="3132717" y="880533"/>
            <a:ext cx="1676350" cy="60960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E3FCBF3-7CB8-4D37-9C06-6AE2565A4489}"/>
              </a:ext>
            </a:extLst>
          </p:cNvPr>
          <p:cNvCxnSpPr>
            <a:cxnSpLocks/>
          </p:cNvCxnSpPr>
          <p:nvPr/>
        </p:nvCxnSpPr>
        <p:spPr>
          <a:xfrm>
            <a:off x="4555117" y="2552576"/>
            <a:ext cx="1676350" cy="60960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CAA66DC2-5A18-4BEB-B4EF-6FE47942441C}"/>
              </a:ext>
            </a:extLst>
          </p:cNvPr>
          <p:cNvSpPr/>
          <p:nvPr/>
        </p:nvSpPr>
        <p:spPr>
          <a:xfrm>
            <a:off x="1202312" y="178479"/>
            <a:ext cx="9451946" cy="5909713"/>
          </a:xfrm>
          <a:prstGeom prst="rect">
            <a:avLst/>
          </a:prstGeom>
          <a:solidFill>
            <a:srgbClr val="BFBFBF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B81853F-5ED3-4991-8316-0FFDBA4E7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12" y="911805"/>
            <a:ext cx="4848902" cy="41915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84D1305-519D-48BA-ADF7-9448732DD5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6940" r="-1161" b="987"/>
          <a:stretch/>
        </p:blipFill>
        <p:spPr>
          <a:xfrm>
            <a:off x="6600339" y="911805"/>
            <a:ext cx="4053919" cy="41915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0B510F9-F79B-4D71-A0EF-913275290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608908"/>
              </p:ext>
            </p:extLst>
          </p:nvPr>
        </p:nvGraphicFramePr>
        <p:xfrm>
          <a:off x="1190442" y="5301194"/>
          <a:ext cx="946381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05">
                  <a:extLst>
                    <a:ext uri="{9D8B030D-6E8A-4147-A177-3AD203B41FA5}">
                      <a16:colId xmlns:a16="http://schemas.microsoft.com/office/drawing/2014/main" val="2787974104"/>
                    </a:ext>
                  </a:extLst>
                </a:gridCol>
                <a:gridCol w="3154605">
                  <a:extLst>
                    <a:ext uri="{9D8B030D-6E8A-4147-A177-3AD203B41FA5}">
                      <a16:colId xmlns:a16="http://schemas.microsoft.com/office/drawing/2014/main" val="3638647068"/>
                    </a:ext>
                  </a:extLst>
                </a:gridCol>
                <a:gridCol w="3154605">
                  <a:extLst>
                    <a:ext uri="{9D8B030D-6E8A-4147-A177-3AD203B41FA5}">
                      <a16:colId xmlns:a16="http://schemas.microsoft.com/office/drawing/2014/main" val="405259643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pt-BR" sz="2800" b="1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Reserva legal </a:t>
                      </a:r>
                    </a:p>
                  </a:txBody>
                  <a:tcPr>
                    <a:lnR w="12700" cmpd="sng">
                      <a:noFill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Floresta%</a:t>
                      </a:r>
                    </a:p>
                  </a:txBody>
                  <a:tcPr>
                    <a:lnL w="12700" cmpd="sng">
                      <a:noFill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Área antrópica%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935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t-BR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91.86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/>
                        <a:t>8.13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3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B81853F-5ED3-4991-8316-0FFDBA4E7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8" y="520485"/>
            <a:ext cx="4848902" cy="41915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84D1305-519D-48BA-ADF7-9448732DD5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6940" r="-1161" b="987"/>
          <a:stretch/>
        </p:blipFill>
        <p:spPr>
          <a:xfrm>
            <a:off x="6976881" y="491910"/>
            <a:ext cx="4053919" cy="41915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77CB695-8EF1-46EE-8FF3-6DEF415B8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" y="3065648"/>
            <a:ext cx="6014572" cy="330855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7931D93-5BE8-4518-8416-40F23FD6A72E}"/>
              </a:ext>
            </a:extLst>
          </p:cNvPr>
          <p:cNvCxnSpPr>
            <a:cxnSpLocks/>
          </p:cNvCxnSpPr>
          <p:nvPr/>
        </p:nvCxnSpPr>
        <p:spPr>
          <a:xfrm>
            <a:off x="3132717" y="2486025"/>
            <a:ext cx="102494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332A720-C109-4B7C-ABDA-DE0F8B78F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3062792"/>
            <a:ext cx="5853891" cy="33085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42EE6B10-9232-427D-818F-48242254AEC1}"/>
              </a:ext>
            </a:extLst>
          </p:cNvPr>
          <p:cNvCxnSpPr>
            <a:cxnSpLocks/>
          </p:cNvCxnSpPr>
          <p:nvPr/>
        </p:nvCxnSpPr>
        <p:spPr>
          <a:xfrm>
            <a:off x="8200017" y="2224088"/>
            <a:ext cx="102494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006758-199B-4A39-A001-2565148392AF}"/>
              </a:ext>
            </a:extLst>
          </p:cNvPr>
          <p:cNvSpPr txBox="1"/>
          <p:nvPr/>
        </p:nvSpPr>
        <p:spPr>
          <a:xfrm>
            <a:off x="185853" y="1805350"/>
            <a:ext cx="11829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Sim, são úteis para dar uma visão geral sobre os usos e coberturas da terra nos imóveis;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Podem ser utilizados na fiscalização, para indicar locais onde ocorrem indícios de irregularidade;</a:t>
            </a:r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032476-8DA4-4D08-8556-7D6542823E34}"/>
              </a:ext>
            </a:extLst>
          </p:cNvPr>
          <p:cNvSpPr txBox="1"/>
          <p:nvPr/>
        </p:nvSpPr>
        <p:spPr>
          <a:xfrm>
            <a:off x="969212" y="199106"/>
            <a:ext cx="102535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9A043D"/>
                </a:solidFill>
              </a:rPr>
              <a:t>Os dados do TerraClass são adequados para avaliar os imóveis declarados no CAR? </a:t>
            </a:r>
          </a:p>
          <a:p>
            <a:pPr algn="ctr"/>
            <a:endParaRPr lang="pt-BR" sz="3600" b="1" dirty="0">
              <a:solidFill>
                <a:srgbClr val="9A043D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E0F1D0-99A2-4CE6-97FA-FFC106511675}"/>
              </a:ext>
            </a:extLst>
          </p:cNvPr>
          <p:cNvSpPr/>
          <p:nvPr/>
        </p:nvSpPr>
        <p:spPr>
          <a:xfrm>
            <a:off x="191979" y="4158779"/>
            <a:ext cx="10817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Resoluções espaciais diferentes e podem apresentar deslocamento;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C72E95E-7974-4458-8B8A-EF611C908AA5}"/>
              </a:ext>
            </a:extLst>
          </p:cNvPr>
          <p:cNvSpPr/>
          <p:nvPr/>
        </p:nvSpPr>
        <p:spPr>
          <a:xfrm>
            <a:off x="185853" y="479363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Por tanto, não devem ser utilizados para cálculo de área e para  fins de aplicação de multas (sem vistoria de campo) devido a sua imprecisão. </a:t>
            </a:r>
          </a:p>
        </p:txBody>
      </p:sp>
    </p:spTree>
    <p:extLst>
      <p:ext uri="{BB962C8B-B14F-4D97-AF65-F5344CB8AC3E}">
        <p14:creationId xmlns:p14="http://schemas.microsoft.com/office/powerpoint/2010/main" val="241987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032476-8DA4-4D08-8556-7D6542823E34}"/>
              </a:ext>
            </a:extLst>
          </p:cNvPr>
          <p:cNvSpPr txBox="1"/>
          <p:nvPr/>
        </p:nvSpPr>
        <p:spPr>
          <a:xfrm>
            <a:off x="581069" y="132094"/>
            <a:ext cx="10253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9A043D"/>
                </a:solidFill>
              </a:rPr>
              <a:t>Conclusão </a:t>
            </a:r>
          </a:p>
          <a:p>
            <a:pPr algn="ctr"/>
            <a:endParaRPr lang="pt-BR" sz="3600" b="1" dirty="0">
              <a:solidFill>
                <a:srgbClr val="9A043D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B619179-6D56-470F-8942-ADF779D9E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" y="3051876"/>
            <a:ext cx="10253575" cy="21544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200" b="1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técnica fuzzy oferece mais informações do que as outras utilizadas. Ela gera informação não apenas sobre  a área que que se sobrepõe  ao polígono de reserva legal, mas o grau de pertinência dela.</a:t>
            </a:r>
            <a:r>
              <a:rPr kumimoji="0" lang="pt-BR" altLang="pt-BR" sz="4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kumimoji="0" lang="pt-BR" altLang="pt-BR" sz="66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D4B47CB-CE44-42A5-B524-4EC571D6C8AD}"/>
              </a:ext>
            </a:extLst>
          </p:cNvPr>
          <p:cNvGrpSpPr/>
          <p:nvPr/>
        </p:nvGrpSpPr>
        <p:grpSpPr>
          <a:xfrm>
            <a:off x="4436269" y="1163846"/>
            <a:ext cx="3455194" cy="1619250"/>
            <a:chOff x="4436269" y="1163846"/>
            <a:chExt cx="3455194" cy="161925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5A02921E-2C3C-41D7-BA18-FF1FDB068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2063" y="1163846"/>
              <a:ext cx="2819400" cy="1619250"/>
            </a:xfrm>
            <a:prstGeom prst="rect">
              <a:avLst/>
            </a:prstGeom>
          </p:spPr>
        </p:pic>
        <p:pic>
          <p:nvPicPr>
            <p:cNvPr id="10" name="Gráfico 9" descr="Rosto sorrindo com preenchimento sólido ">
              <a:extLst>
                <a:ext uri="{FF2B5EF4-FFF2-40B4-BE49-F238E27FC236}">
                  <a16:creationId xmlns:a16="http://schemas.microsoft.com/office/drawing/2014/main" id="{BA8D7A80-838B-449F-B1AC-595042FED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436269" y="1500500"/>
              <a:ext cx="1271588" cy="1271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0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006758-199B-4A39-A001-2565148392AF}"/>
              </a:ext>
            </a:extLst>
          </p:cNvPr>
          <p:cNvSpPr txBox="1"/>
          <p:nvPr/>
        </p:nvSpPr>
        <p:spPr>
          <a:xfrm>
            <a:off x="414338" y="1321402"/>
            <a:ext cx="115585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Testar e analisar outras funções fuzzy (quadrática, </a:t>
            </a:r>
            <a:r>
              <a:rPr lang="pt-BR" sz="3200" b="1" dirty="0" err="1">
                <a:solidFill>
                  <a:schemeClr val="accent6">
                    <a:lumMod val="75000"/>
                  </a:schemeClr>
                </a:solidFill>
              </a:rPr>
              <a:t>sigmóide</a:t>
            </a: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Testar outras distâncias;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032476-8DA4-4D08-8556-7D6542823E34}"/>
              </a:ext>
            </a:extLst>
          </p:cNvPr>
          <p:cNvSpPr txBox="1"/>
          <p:nvPr/>
        </p:nvSpPr>
        <p:spPr>
          <a:xfrm>
            <a:off x="955289" y="47475"/>
            <a:ext cx="10253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9A043D"/>
                </a:solidFill>
              </a:rPr>
              <a:t>Trabalhos futuros: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36EE5F3-949B-4B78-AC94-0F323BB7B337}"/>
              </a:ext>
            </a:extLst>
          </p:cNvPr>
          <p:cNvSpPr txBox="1"/>
          <p:nvPr/>
        </p:nvSpPr>
        <p:spPr>
          <a:xfrm>
            <a:off x="414338" y="3043611"/>
            <a:ext cx="11201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Replicar a metodologia para outras categorias do CAR: Área Consolidada, APP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3FF842-CEAB-46FF-BCCC-AA250B1FD30F}"/>
              </a:ext>
            </a:extLst>
          </p:cNvPr>
          <p:cNvSpPr/>
          <p:nvPr/>
        </p:nvSpPr>
        <p:spPr>
          <a:xfrm>
            <a:off x="0" y="488633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9A043D"/>
                </a:solidFill>
              </a:rPr>
              <a:t>*As Apps tem áreas muito pequenas e podem ser mais afetadas pela diferença de resolução espacial*</a:t>
            </a:r>
          </a:p>
        </p:txBody>
      </p:sp>
    </p:spTree>
    <p:extLst>
      <p:ext uri="{BB962C8B-B14F-4D97-AF65-F5344CB8AC3E}">
        <p14:creationId xmlns:p14="http://schemas.microsoft.com/office/powerpoint/2010/main" val="35127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9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032476-8DA4-4D08-8556-7D6542823E34}"/>
              </a:ext>
            </a:extLst>
          </p:cNvPr>
          <p:cNvSpPr txBox="1"/>
          <p:nvPr/>
        </p:nvSpPr>
        <p:spPr>
          <a:xfrm>
            <a:off x="955289" y="47475"/>
            <a:ext cx="10253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9A043D"/>
                </a:solidFill>
              </a:rPr>
              <a:t>Agradecimentos</a:t>
            </a:r>
            <a:endParaRPr lang="pt-BR" sz="6000" b="1" dirty="0">
              <a:solidFill>
                <a:srgbClr val="9A043D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4E6956-B89F-455B-B4E2-227EA81E5033}"/>
              </a:ext>
            </a:extLst>
          </p:cNvPr>
          <p:cNvSpPr txBox="1"/>
          <p:nvPr/>
        </p:nvSpPr>
        <p:spPr>
          <a:xfrm>
            <a:off x="494796" y="1896666"/>
            <a:ext cx="42939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Professores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Alunos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Pesquisadores da DPI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53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C492E2-3119-4BEA-BF90-3330C877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8" y="373567"/>
            <a:ext cx="6458279" cy="62108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9FF3DE1-A26F-4B54-B809-E0468840E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3" y="477882"/>
            <a:ext cx="11588873" cy="62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0" name="Imagem 89">
            <a:extLst>
              <a:ext uri="{FF2B5EF4-FFF2-40B4-BE49-F238E27FC236}">
                <a16:creationId xmlns:a16="http://schemas.microsoft.com/office/drawing/2014/main" id="{1CC5AA05-EFA5-4F58-8398-30E453196CA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2922" y1="85821" x2="42922" y2="85821"/>
                        <a14:foregroundMark x1="21005" y1="80597" x2="21005" y2="80597"/>
                        <a14:foregroundMark x1="34703" y1="80597" x2="34703" y2="80597"/>
                        <a14:foregroundMark x1="27397" y1="80597" x2="27397" y2="80597"/>
                        <a14:foregroundMark x1="13699" y1="80597" x2="13699" y2="80597"/>
                        <a14:foregroundMark x1="67123" y1="82090" x2="67123" y2="82090"/>
                        <a14:foregroundMark x1="60731" y1="78358" x2="60731" y2="78358"/>
                        <a14:foregroundMark x1="53425" y1="78358" x2="53425" y2="78358"/>
                        <a14:foregroundMark x1="82648" y1="85821" x2="82648" y2="85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84" y="1188293"/>
            <a:ext cx="3494985" cy="179212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0A6D9E4-F53D-4A98-8777-55B91F40E634}"/>
              </a:ext>
            </a:extLst>
          </p:cNvPr>
          <p:cNvSpPr txBox="1"/>
          <p:nvPr/>
        </p:nvSpPr>
        <p:spPr>
          <a:xfrm>
            <a:off x="1101250" y="552354"/>
            <a:ext cx="1897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PRODES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5EB7F6-7D82-4019-909B-9770C2ED9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3871913"/>
            <a:ext cx="2634003" cy="2543175"/>
          </a:xfrm>
          <a:prstGeom prst="rect">
            <a:avLst/>
          </a:prstGeom>
        </p:spPr>
      </p:pic>
      <p:cxnSp>
        <p:nvCxnSpPr>
          <p:cNvPr id="13" name="Conector: Curvo 12">
            <a:extLst>
              <a:ext uri="{FF2B5EF4-FFF2-40B4-BE49-F238E27FC236}">
                <a16:creationId xmlns:a16="http://schemas.microsoft.com/office/drawing/2014/main" id="{4C99982B-1901-4C03-B013-3DD61BB9CDC6}"/>
              </a:ext>
            </a:extLst>
          </p:cNvPr>
          <p:cNvCxnSpPr>
            <a:cxnSpLocks/>
            <a:stCxn id="5" idx="1"/>
            <a:endCxn id="3" idx="2"/>
          </p:cNvCxnSpPr>
          <p:nvPr/>
        </p:nvCxnSpPr>
        <p:spPr>
          <a:xfrm rot="10800000">
            <a:off x="2050196" y="1260241"/>
            <a:ext cx="526316" cy="3883261"/>
          </a:xfrm>
          <a:prstGeom prst="curvedConnector2">
            <a:avLst/>
          </a:prstGeom>
          <a:ln w="57150">
            <a:solidFill>
              <a:srgbClr val="9A0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Curvo 23">
            <a:extLst>
              <a:ext uri="{FF2B5EF4-FFF2-40B4-BE49-F238E27FC236}">
                <a16:creationId xmlns:a16="http://schemas.microsoft.com/office/drawing/2014/main" id="{B803FD76-91F3-4C95-8FE5-A1E1F927A8DA}"/>
              </a:ext>
            </a:extLst>
          </p:cNvPr>
          <p:cNvCxnSpPr>
            <a:cxnSpLocks/>
            <a:stCxn id="5" idx="3"/>
            <a:endCxn id="90" idx="2"/>
          </p:cNvCxnSpPr>
          <p:nvPr/>
        </p:nvCxnSpPr>
        <p:spPr>
          <a:xfrm flipV="1">
            <a:off x="5210515" y="2980414"/>
            <a:ext cx="3929062" cy="2163087"/>
          </a:xfrm>
          <a:prstGeom prst="curvedConnector2">
            <a:avLst/>
          </a:prstGeom>
          <a:ln w="76200">
            <a:solidFill>
              <a:srgbClr val="9A0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Curvo 30">
            <a:extLst>
              <a:ext uri="{FF2B5EF4-FFF2-40B4-BE49-F238E27FC236}">
                <a16:creationId xmlns:a16="http://schemas.microsoft.com/office/drawing/2014/main" id="{23BC9C55-2BEE-4469-9ADE-85C89EDDC04B}"/>
              </a:ext>
            </a:extLst>
          </p:cNvPr>
          <p:cNvCxnSpPr>
            <a:cxnSpLocks/>
            <a:stCxn id="3" idx="3"/>
            <a:endCxn id="90" idx="1"/>
          </p:cNvCxnSpPr>
          <p:nvPr/>
        </p:nvCxnSpPr>
        <p:spPr>
          <a:xfrm>
            <a:off x="2999142" y="906297"/>
            <a:ext cx="4392942" cy="1178057"/>
          </a:xfrm>
          <a:prstGeom prst="curvedConnector3">
            <a:avLst>
              <a:gd name="adj1" fmla="val 50000"/>
            </a:avLst>
          </a:prstGeom>
          <a:ln w="57150">
            <a:solidFill>
              <a:srgbClr val="9A04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m 46">
            <a:extLst>
              <a:ext uri="{FF2B5EF4-FFF2-40B4-BE49-F238E27FC236}">
                <a16:creationId xmlns:a16="http://schemas.microsoft.com/office/drawing/2014/main" id="{87B173D6-DA2A-47CB-B64A-FE7EF2A34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09">
            <a:off x="10091659" y="1381858"/>
            <a:ext cx="1108889" cy="521178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456C5177-3EE2-4C9A-BCF8-911313851B93}"/>
              </a:ext>
            </a:extLst>
          </p:cNvPr>
          <p:cNvSpPr txBox="1"/>
          <p:nvPr/>
        </p:nvSpPr>
        <p:spPr>
          <a:xfrm>
            <a:off x="2193197" y="1784744"/>
            <a:ext cx="8284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9A043D"/>
                </a:solidFill>
                <a:latin typeface="+mj-lt"/>
              </a:rPr>
              <a:t>Avaliação da cobertura Florestal em áreas de reserva legal declaradas no CAR: estudo de caso da bacia do rio Curuá- Una – PA </a:t>
            </a:r>
            <a:endParaRPr lang="pt-BR" sz="3600" b="1" dirty="0">
              <a:solidFill>
                <a:srgbClr val="FEA0E3"/>
              </a:solidFill>
              <a:latin typeface="+mj-lt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B3BA38E-8BD9-42F2-9300-B0E9BDE25D0C}"/>
              </a:ext>
            </a:extLst>
          </p:cNvPr>
          <p:cNvSpPr txBox="1"/>
          <p:nvPr/>
        </p:nvSpPr>
        <p:spPr>
          <a:xfrm>
            <a:off x="4149754" y="5547246"/>
            <a:ext cx="3892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9A043D"/>
                </a:solidFill>
                <a:latin typeface="Abadi Extra Light" panose="020B0604020202020204" pitchFamily="34" charset="0"/>
              </a:rPr>
              <a:t>Danielle de Paula</a:t>
            </a:r>
          </a:p>
          <a:p>
            <a:pPr algn="ctr"/>
            <a:r>
              <a:rPr lang="pt-BR" b="1" dirty="0">
                <a:solidFill>
                  <a:srgbClr val="9A043D"/>
                </a:solidFill>
                <a:latin typeface="Abadi Extra Light" panose="020B0604020202020204" pitchFamily="34" charset="0"/>
              </a:rPr>
              <a:t>Introdução ao Geoprocessamento 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E3B756CE-8EA1-426F-9AB6-F45773674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009">
            <a:off x="10194936" y="1520405"/>
            <a:ext cx="794455" cy="37339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B73B76-AC35-483C-ADEA-718575AA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6487">
            <a:off x="1692692" y="3386544"/>
            <a:ext cx="1108889" cy="5211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7CDC631-1CAD-498B-A5F5-6149D0B00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6487">
            <a:off x="1795969" y="3525091"/>
            <a:ext cx="794455" cy="373395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0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D06527-44E8-4AB2-A574-5A46134F4B23}"/>
              </a:ext>
            </a:extLst>
          </p:cNvPr>
          <p:cNvSpPr txBox="1"/>
          <p:nvPr/>
        </p:nvSpPr>
        <p:spPr>
          <a:xfrm>
            <a:off x="4912314" y="325425"/>
            <a:ext cx="22665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9A043D"/>
                </a:solidFill>
              </a:rPr>
              <a:t>OBJETIVO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59320A-9DD6-4FD7-B9FF-669CF9ABA87D}"/>
              </a:ext>
            </a:extLst>
          </p:cNvPr>
          <p:cNvSpPr txBox="1"/>
          <p:nvPr/>
        </p:nvSpPr>
        <p:spPr>
          <a:xfrm>
            <a:off x="312222" y="1400223"/>
            <a:ext cx="1146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324D1F"/>
                </a:solidFill>
              </a:rPr>
              <a:t>Utilizar três técnicas de geoprocessamento para avaliar o uso potencial dos dados do TerraClass para validação de cobertura florestal declarada no CAR.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D332533-1DB0-436C-9392-DA501F126EE1}"/>
              </a:ext>
            </a:extLst>
          </p:cNvPr>
          <p:cNvSpPr txBox="1"/>
          <p:nvPr/>
        </p:nvSpPr>
        <p:spPr>
          <a:xfrm>
            <a:off x="1213193" y="3690738"/>
            <a:ext cx="10253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Os dados do TerraClass são adequados para avaliar os imóveis declarados no CAR? </a:t>
            </a:r>
          </a:p>
        </p:txBody>
      </p:sp>
    </p:spTree>
    <p:extLst>
      <p:ext uri="{BB962C8B-B14F-4D97-AF65-F5344CB8AC3E}">
        <p14:creationId xmlns:p14="http://schemas.microsoft.com/office/powerpoint/2010/main" val="19590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176F0768-0040-4A3F-8D85-1AC55C823791}"/>
              </a:ext>
            </a:extLst>
          </p:cNvPr>
          <p:cNvSpPr/>
          <p:nvPr/>
        </p:nvSpPr>
        <p:spPr>
          <a:xfrm>
            <a:off x="5627878" y="4981791"/>
            <a:ext cx="706424" cy="109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F9F1E26A-2A31-439D-804D-19461A6A5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8"/>
          <a:stretch/>
        </p:blipFill>
        <p:spPr>
          <a:xfrm>
            <a:off x="1566358" y="646440"/>
            <a:ext cx="8591159" cy="5565120"/>
          </a:xfrm>
          <a:prstGeom prst="rect">
            <a:avLst/>
          </a:prstGeom>
        </p:spPr>
      </p:pic>
      <p:grpSp>
        <p:nvGrpSpPr>
          <p:cNvPr id="50" name="Agrupar 49">
            <a:extLst>
              <a:ext uri="{FF2B5EF4-FFF2-40B4-BE49-F238E27FC236}">
                <a16:creationId xmlns:a16="http://schemas.microsoft.com/office/drawing/2014/main" id="{0F41D539-C3ED-4D9B-A22A-B19BD8E382CE}"/>
              </a:ext>
            </a:extLst>
          </p:cNvPr>
          <p:cNvGrpSpPr/>
          <p:nvPr/>
        </p:nvGrpSpPr>
        <p:grpSpPr>
          <a:xfrm>
            <a:off x="3675441" y="643201"/>
            <a:ext cx="5596055" cy="3342832"/>
            <a:chOff x="3675441" y="643201"/>
            <a:chExt cx="5596055" cy="3342832"/>
          </a:xfrm>
        </p:grpSpPr>
        <p:pic>
          <p:nvPicPr>
            <p:cNvPr id="36" name="Imagem 35">
              <a:extLst>
                <a:ext uri="{FF2B5EF4-FFF2-40B4-BE49-F238E27FC236}">
                  <a16:creationId xmlns:a16="http://schemas.microsoft.com/office/drawing/2014/main" id="{204FD0AF-3669-42EE-AF21-90DFC83A0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3"/>
            <a:stretch/>
          </p:blipFill>
          <p:spPr>
            <a:xfrm>
              <a:off x="7152888" y="646440"/>
              <a:ext cx="2118608" cy="333959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07AB81E9-DA12-455E-8189-4509FCCCDE6A}"/>
                </a:ext>
              </a:extLst>
            </p:cNvPr>
            <p:cNvSpPr/>
            <p:nvPr/>
          </p:nvSpPr>
          <p:spPr>
            <a:xfrm>
              <a:off x="3690851" y="3279375"/>
              <a:ext cx="149629" cy="1953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B8149BBF-E87B-4715-B62E-D93E41EA2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75441" y="643201"/>
              <a:ext cx="3486971" cy="26468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1D9D9530-2B82-4800-A22F-CD591A007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1363" y="1557338"/>
              <a:ext cx="3301049" cy="172203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>
              <a:extLst>
                <a:ext uri="{FF2B5EF4-FFF2-40B4-BE49-F238E27FC236}">
                  <a16:creationId xmlns:a16="http://schemas.microsoft.com/office/drawing/2014/main" id="{F3885BAA-1A11-40DE-BFE1-12EB250D0432}"/>
                </a:ext>
              </a:extLst>
            </p:cNvPr>
            <p:cNvCxnSpPr>
              <a:cxnSpLocks/>
            </p:cNvCxnSpPr>
            <p:nvPr/>
          </p:nvCxnSpPr>
          <p:spPr>
            <a:xfrm>
              <a:off x="3690851" y="3474724"/>
              <a:ext cx="3471561" cy="5113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>
              <a:extLst>
                <a:ext uri="{FF2B5EF4-FFF2-40B4-BE49-F238E27FC236}">
                  <a16:creationId xmlns:a16="http://schemas.microsoft.com/office/drawing/2014/main" id="{A7647C0F-D53D-411E-9DEA-E1BA1E13CD3C}"/>
                </a:ext>
              </a:extLst>
            </p:cNvPr>
            <p:cNvCxnSpPr>
              <a:cxnSpLocks/>
            </p:cNvCxnSpPr>
            <p:nvPr/>
          </p:nvCxnSpPr>
          <p:spPr>
            <a:xfrm>
              <a:off x="3855890" y="3483252"/>
              <a:ext cx="3306522" cy="2859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8EDDB58-B59A-4DB7-9A61-E9245FC0FF53}"/>
              </a:ext>
            </a:extLst>
          </p:cNvPr>
          <p:cNvSpPr txBox="1"/>
          <p:nvPr/>
        </p:nvSpPr>
        <p:spPr>
          <a:xfrm>
            <a:off x="4789231" y="-17002"/>
            <a:ext cx="309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A043D"/>
                </a:solidFill>
              </a:rPr>
              <a:t>Área de estudo</a:t>
            </a:r>
          </a:p>
        </p:txBody>
      </p:sp>
    </p:spTree>
    <p:extLst>
      <p:ext uri="{BB962C8B-B14F-4D97-AF65-F5344CB8AC3E}">
        <p14:creationId xmlns:p14="http://schemas.microsoft.com/office/powerpoint/2010/main" val="331289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C75FBBE-EB03-4EA8-9E47-BC286895558C}"/>
              </a:ext>
            </a:extLst>
          </p:cNvPr>
          <p:cNvCxnSpPr>
            <a:cxnSpLocks/>
          </p:cNvCxnSpPr>
          <p:nvPr/>
        </p:nvCxnSpPr>
        <p:spPr>
          <a:xfrm>
            <a:off x="0" y="6455884"/>
            <a:ext cx="12192000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396879-53E5-4B0B-8E5F-D2F0881D3694}"/>
              </a:ext>
            </a:extLst>
          </p:cNvPr>
          <p:cNvSpPr txBox="1"/>
          <p:nvPr/>
        </p:nvSpPr>
        <p:spPr>
          <a:xfrm>
            <a:off x="0" y="6533526"/>
            <a:ext cx="3132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Instituto Nacional de Pesquisas Espaciais - INPE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5457EBB-0A7E-4AF6-A7C1-ECCE0D3188C4}"/>
              </a:ext>
            </a:extLst>
          </p:cNvPr>
          <p:cNvSpPr txBox="1"/>
          <p:nvPr/>
        </p:nvSpPr>
        <p:spPr>
          <a:xfrm>
            <a:off x="10755856" y="6533526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6">
                    <a:lumMod val="50000"/>
                  </a:schemeClr>
                </a:solidFill>
              </a:rPr>
              <a:t>14-06-2019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B1E60E0-1E20-4BBF-9E4B-0253ADBF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016" y="6469757"/>
            <a:ext cx="418984" cy="404536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FDCC375-A326-47F7-BDAC-9A20D6FECAB1}"/>
              </a:ext>
            </a:extLst>
          </p:cNvPr>
          <p:cNvGrpSpPr/>
          <p:nvPr/>
        </p:nvGrpSpPr>
        <p:grpSpPr>
          <a:xfrm>
            <a:off x="2938858" y="293011"/>
            <a:ext cx="6785093" cy="6085232"/>
            <a:chOff x="2981721" y="293011"/>
            <a:chExt cx="6785093" cy="6085232"/>
          </a:xfrm>
        </p:grpSpPr>
        <p:pic>
          <p:nvPicPr>
            <p:cNvPr id="81" name="Imagem 80">
              <a:extLst>
                <a:ext uri="{FF2B5EF4-FFF2-40B4-BE49-F238E27FC236}">
                  <a16:creationId xmlns:a16="http://schemas.microsoft.com/office/drawing/2014/main" id="{1E18F458-C7AC-4232-B7A0-53EB848AC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721" y="293011"/>
              <a:ext cx="6785093" cy="6085232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C888C2F-914F-4DAB-99A4-0F26E5B8D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611" y="5285600"/>
              <a:ext cx="1502413" cy="646331"/>
            </a:xfrm>
            <a:prstGeom prst="rect">
              <a:avLst/>
            </a:prstGeom>
          </p:spPr>
        </p:pic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id="{1334A396-6025-4D6F-B867-71EA28A93F1D}"/>
              </a:ext>
            </a:extLst>
          </p:cNvPr>
          <p:cNvSpPr/>
          <p:nvPr/>
        </p:nvSpPr>
        <p:spPr>
          <a:xfrm>
            <a:off x="4007161" y="1126810"/>
            <a:ext cx="1771650" cy="354330"/>
          </a:xfrm>
          <a:prstGeom prst="rect">
            <a:avLst/>
          </a:prstGeom>
          <a:noFill/>
          <a:ln>
            <a:solidFill>
              <a:srgbClr val="9A043D"/>
            </a:solidFill>
          </a:ln>
          <a:effectLst>
            <a:glow rad="139700">
              <a:srgbClr val="9A043D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1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E4EE843-B5D4-433A-990F-A178B0F4D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3352" r="393" b="4672"/>
          <a:stretch/>
        </p:blipFill>
        <p:spPr>
          <a:xfrm>
            <a:off x="0" y="2300287"/>
            <a:ext cx="12226613" cy="15144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36480B34-0B84-4C18-AC30-76C60A45A8D2}"/>
              </a:ext>
            </a:extLst>
          </p:cNvPr>
          <p:cNvSpPr/>
          <p:nvPr/>
        </p:nvSpPr>
        <p:spPr>
          <a:xfrm>
            <a:off x="1" y="1950342"/>
            <a:ext cx="12226612" cy="2257515"/>
          </a:xfrm>
          <a:prstGeom prst="rect">
            <a:avLst/>
          </a:prstGeom>
          <a:solidFill>
            <a:srgbClr val="FFFFFF">
              <a:alpha val="9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6EB65153-7F16-4D60-95A5-E6E62A75A7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14"/>
          <a:stretch/>
        </p:blipFill>
        <p:spPr>
          <a:xfrm>
            <a:off x="2031151" y="193501"/>
            <a:ext cx="3692284" cy="577119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7" name="CaixaDeTexto 86">
            <a:extLst>
              <a:ext uri="{FF2B5EF4-FFF2-40B4-BE49-F238E27FC236}">
                <a16:creationId xmlns:a16="http://schemas.microsoft.com/office/drawing/2014/main" id="{C9906DF0-0A1F-41A4-BA7F-5C36F67333C7}"/>
              </a:ext>
            </a:extLst>
          </p:cNvPr>
          <p:cNvSpPr txBox="1"/>
          <p:nvPr/>
        </p:nvSpPr>
        <p:spPr>
          <a:xfrm>
            <a:off x="624984" y="5020778"/>
            <a:ext cx="16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Nuvem</a:t>
            </a:r>
            <a:endParaRPr lang="pt-BR" b="1" dirty="0"/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A4BF559-8B81-4D6A-8662-71882C486199}"/>
              </a:ext>
            </a:extLst>
          </p:cNvPr>
          <p:cNvSpPr txBox="1"/>
          <p:nvPr/>
        </p:nvSpPr>
        <p:spPr>
          <a:xfrm>
            <a:off x="608419" y="3320955"/>
            <a:ext cx="117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Floresta</a:t>
            </a:r>
            <a:endParaRPr lang="pt-BR" b="1" dirty="0"/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96CFE97C-E4DE-4AE5-8A61-1CFA01F9F02C}"/>
              </a:ext>
            </a:extLst>
          </p:cNvPr>
          <p:cNvSpPr/>
          <p:nvPr/>
        </p:nvSpPr>
        <p:spPr>
          <a:xfrm>
            <a:off x="397037" y="3361458"/>
            <a:ext cx="311944" cy="2294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8EFD86F8-7A95-406C-BF6C-E2E0C7F20354}"/>
              </a:ext>
            </a:extLst>
          </p:cNvPr>
          <p:cNvSpPr/>
          <p:nvPr/>
        </p:nvSpPr>
        <p:spPr>
          <a:xfrm>
            <a:off x="389578" y="4214431"/>
            <a:ext cx="311944" cy="2294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Retângulo 90">
            <a:extLst>
              <a:ext uri="{FF2B5EF4-FFF2-40B4-BE49-F238E27FC236}">
                <a16:creationId xmlns:a16="http://schemas.microsoft.com/office/drawing/2014/main" id="{0567B700-D2C4-4D21-8CB1-0D835F636BB3}"/>
              </a:ext>
            </a:extLst>
          </p:cNvPr>
          <p:cNvSpPr/>
          <p:nvPr/>
        </p:nvSpPr>
        <p:spPr>
          <a:xfrm>
            <a:off x="381176" y="5390830"/>
            <a:ext cx="311944" cy="22949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Retângulo 91">
            <a:extLst>
              <a:ext uri="{FF2B5EF4-FFF2-40B4-BE49-F238E27FC236}">
                <a16:creationId xmlns:a16="http://schemas.microsoft.com/office/drawing/2014/main" id="{9DB11834-9B45-414A-B35D-D8FBF4549FC6}"/>
              </a:ext>
            </a:extLst>
          </p:cNvPr>
          <p:cNvSpPr/>
          <p:nvPr/>
        </p:nvSpPr>
        <p:spPr>
          <a:xfrm>
            <a:off x="383979" y="5098072"/>
            <a:ext cx="311944" cy="229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8C2A5990-AC28-4360-B133-AF789E6FEC40}"/>
              </a:ext>
            </a:extLst>
          </p:cNvPr>
          <p:cNvSpPr txBox="1"/>
          <p:nvPr/>
        </p:nvSpPr>
        <p:spPr>
          <a:xfrm>
            <a:off x="643264" y="4147654"/>
            <a:ext cx="1171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Agricultura</a:t>
            </a:r>
            <a:endParaRPr lang="pt-BR" b="1" dirty="0"/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AD16C41B-36DD-42F4-81B7-6CA6FF267821}"/>
              </a:ext>
            </a:extLst>
          </p:cNvPr>
          <p:cNvSpPr txBox="1"/>
          <p:nvPr/>
        </p:nvSpPr>
        <p:spPr>
          <a:xfrm>
            <a:off x="599532" y="5317399"/>
            <a:ext cx="16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Hidrografia</a:t>
            </a:r>
            <a:endParaRPr lang="pt-BR" b="1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BF7B31E2-0DB0-4918-8044-730F99EE7393}"/>
              </a:ext>
            </a:extLst>
          </p:cNvPr>
          <p:cNvSpPr/>
          <p:nvPr/>
        </p:nvSpPr>
        <p:spPr>
          <a:xfrm>
            <a:off x="388680" y="3646427"/>
            <a:ext cx="311944" cy="2294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6D31416E-7F0B-4FBF-B978-52C5D871E45C}"/>
              </a:ext>
            </a:extLst>
          </p:cNvPr>
          <p:cNvSpPr txBox="1"/>
          <p:nvPr/>
        </p:nvSpPr>
        <p:spPr>
          <a:xfrm>
            <a:off x="599069" y="3597607"/>
            <a:ext cx="15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Pasto limpo</a:t>
            </a:r>
            <a:endParaRPr lang="pt-BR" b="1" dirty="0"/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CEA08D48-71A0-4A2B-9831-EE53F8ABE941}"/>
              </a:ext>
            </a:extLst>
          </p:cNvPr>
          <p:cNvSpPr/>
          <p:nvPr/>
        </p:nvSpPr>
        <p:spPr>
          <a:xfrm>
            <a:off x="388680" y="3932755"/>
            <a:ext cx="311944" cy="22949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6822F2BC-0C94-4CD6-9EE8-74E76DACB630}"/>
              </a:ext>
            </a:extLst>
          </p:cNvPr>
          <p:cNvSpPr txBox="1"/>
          <p:nvPr/>
        </p:nvSpPr>
        <p:spPr>
          <a:xfrm>
            <a:off x="590924" y="3885065"/>
            <a:ext cx="151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Pasto sujo</a:t>
            </a:r>
            <a:endParaRPr lang="pt-BR" b="1" dirty="0"/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14BF86E1-EC59-465B-9136-BFC464109278}"/>
              </a:ext>
            </a:extLst>
          </p:cNvPr>
          <p:cNvSpPr/>
          <p:nvPr/>
        </p:nvSpPr>
        <p:spPr>
          <a:xfrm>
            <a:off x="381601" y="4511870"/>
            <a:ext cx="311944" cy="2294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FB2CF1D7-7FAC-4358-AEB0-02A96844477B}"/>
              </a:ext>
            </a:extLst>
          </p:cNvPr>
          <p:cNvSpPr txBox="1"/>
          <p:nvPr/>
        </p:nvSpPr>
        <p:spPr>
          <a:xfrm>
            <a:off x="624984" y="4509615"/>
            <a:ext cx="167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Área urbana</a:t>
            </a:r>
            <a:endParaRPr lang="pt-BR" b="1" dirty="0"/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B4B24781-E027-41EE-8CBF-83744ABC2193}"/>
              </a:ext>
            </a:extLst>
          </p:cNvPr>
          <p:cNvSpPr/>
          <p:nvPr/>
        </p:nvSpPr>
        <p:spPr>
          <a:xfrm>
            <a:off x="381601" y="4817140"/>
            <a:ext cx="311944" cy="229497"/>
          </a:xfrm>
          <a:prstGeom prst="rect">
            <a:avLst/>
          </a:prstGeom>
          <a:solidFill>
            <a:srgbClr val="F359A6"/>
          </a:solidFill>
          <a:ln>
            <a:solidFill>
              <a:srgbClr val="F35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0D6C65C4-685E-4D9A-8247-9C0A0AAB9C32}"/>
              </a:ext>
            </a:extLst>
          </p:cNvPr>
          <p:cNvSpPr txBox="1"/>
          <p:nvPr/>
        </p:nvSpPr>
        <p:spPr>
          <a:xfrm>
            <a:off x="624984" y="4804735"/>
            <a:ext cx="167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Outros</a:t>
            </a:r>
            <a:endParaRPr lang="pt-BR" b="1" dirty="0"/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0B08AAB3-8C29-4357-B31E-934FF858684A}"/>
              </a:ext>
            </a:extLst>
          </p:cNvPr>
          <p:cNvSpPr/>
          <p:nvPr/>
        </p:nvSpPr>
        <p:spPr>
          <a:xfrm>
            <a:off x="364486" y="5667004"/>
            <a:ext cx="311944" cy="2294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D10D39A0-04E3-4CF0-A62C-943769D745CE}"/>
              </a:ext>
            </a:extLst>
          </p:cNvPr>
          <p:cNvSpPr txBox="1"/>
          <p:nvPr/>
        </p:nvSpPr>
        <p:spPr>
          <a:xfrm>
            <a:off x="629036" y="5654954"/>
            <a:ext cx="167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Desmatamento</a:t>
            </a:r>
            <a:endParaRPr lang="pt-BR" b="1" dirty="0"/>
          </a:p>
        </p:txBody>
      </p:sp>
      <p:pic>
        <p:nvPicPr>
          <p:cNvPr id="105" name="Gráfico 104" descr="Setas de divisas">
            <a:extLst>
              <a:ext uri="{FF2B5EF4-FFF2-40B4-BE49-F238E27FC236}">
                <a16:creationId xmlns:a16="http://schemas.microsoft.com/office/drawing/2014/main" id="{A67DDBE7-2AF9-41B9-B3E1-688FE9D29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0097" y="2355584"/>
            <a:ext cx="1171745" cy="1171745"/>
          </a:xfrm>
          <a:prstGeom prst="rect">
            <a:avLst/>
          </a:prstGeom>
        </p:spPr>
      </p:pic>
      <p:pic>
        <p:nvPicPr>
          <p:cNvPr id="106" name="Imagem 105">
            <a:extLst>
              <a:ext uri="{FF2B5EF4-FFF2-40B4-BE49-F238E27FC236}">
                <a16:creationId xmlns:a16="http://schemas.microsoft.com/office/drawing/2014/main" id="{5C1A26E5-BC5C-4F10-A698-F8D36574BE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r="2363" b="1561"/>
          <a:stretch/>
        </p:blipFill>
        <p:spPr>
          <a:xfrm>
            <a:off x="6790402" y="240642"/>
            <a:ext cx="3749040" cy="57850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E9E6B70-C95C-4CBF-A969-9A07433A45CC}"/>
              </a:ext>
            </a:extLst>
          </p:cNvPr>
          <p:cNvSpPr txBox="1"/>
          <p:nvPr/>
        </p:nvSpPr>
        <p:spPr>
          <a:xfrm>
            <a:off x="10796417" y="4671588"/>
            <a:ext cx="117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Floresta</a:t>
            </a:r>
            <a:endParaRPr lang="pt-BR" b="1" dirty="0"/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2F7CB572-A820-4A8C-B457-85092115AC3F}"/>
              </a:ext>
            </a:extLst>
          </p:cNvPr>
          <p:cNvSpPr/>
          <p:nvPr/>
        </p:nvSpPr>
        <p:spPr>
          <a:xfrm>
            <a:off x="10585035" y="4712091"/>
            <a:ext cx="311944" cy="2294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id="{0DDF57F7-6C5A-4F55-B8AA-DCF767CEE359}"/>
              </a:ext>
            </a:extLst>
          </p:cNvPr>
          <p:cNvSpPr/>
          <p:nvPr/>
        </p:nvSpPr>
        <p:spPr>
          <a:xfrm>
            <a:off x="10593012" y="5052848"/>
            <a:ext cx="311944" cy="2294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1B5BD10A-E54B-401F-94D4-1620BFF63C1E}"/>
              </a:ext>
            </a:extLst>
          </p:cNvPr>
          <p:cNvSpPr txBox="1"/>
          <p:nvPr/>
        </p:nvSpPr>
        <p:spPr>
          <a:xfrm>
            <a:off x="10796417" y="5002701"/>
            <a:ext cx="16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Área antrópica</a:t>
            </a:r>
            <a:endParaRPr lang="pt-BR" b="1" dirty="0"/>
          </a:p>
        </p:txBody>
      </p:sp>
      <p:sp>
        <p:nvSpPr>
          <p:cNvPr id="111" name="Retângulo 110">
            <a:extLst>
              <a:ext uri="{FF2B5EF4-FFF2-40B4-BE49-F238E27FC236}">
                <a16:creationId xmlns:a16="http://schemas.microsoft.com/office/drawing/2014/main" id="{57092C8B-430F-4771-B179-0251A752CCF6}"/>
              </a:ext>
            </a:extLst>
          </p:cNvPr>
          <p:cNvSpPr/>
          <p:nvPr/>
        </p:nvSpPr>
        <p:spPr>
          <a:xfrm>
            <a:off x="10593012" y="5409122"/>
            <a:ext cx="311944" cy="22949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4DE7D506-3419-406A-AA74-8A1AFE4606CF}"/>
              </a:ext>
            </a:extLst>
          </p:cNvPr>
          <p:cNvSpPr txBox="1"/>
          <p:nvPr/>
        </p:nvSpPr>
        <p:spPr>
          <a:xfrm>
            <a:off x="10822445" y="5351955"/>
            <a:ext cx="16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Hidrografia</a:t>
            </a:r>
            <a:endParaRPr lang="pt-BR" b="1" dirty="0"/>
          </a:p>
        </p:txBody>
      </p:sp>
      <p:sp>
        <p:nvSpPr>
          <p:cNvPr id="113" name="Retângulo 112">
            <a:extLst>
              <a:ext uri="{FF2B5EF4-FFF2-40B4-BE49-F238E27FC236}">
                <a16:creationId xmlns:a16="http://schemas.microsoft.com/office/drawing/2014/main" id="{7CFF0851-6C9E-4EB6-912F-0C2F5408F1A5}"/>
              </a:ext>
            </a:extLst>
          </p:cNvPr>
          <p:cNvSpPr/>
          <p:nvPr/>
        </p:nvSpPr>
        <p:spPr>
          <a:xfrm>
            <a:off x="10600471" y="5749879"/>
            <a:ext cx="311944" cy="229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767882BB-0386-4FED-AB28-D27395987B8A}"/>
              </a:ext>
            </a:extLst>
          </p:cNvPr>
          <p:cNvSpPr txBox="1"/>
          <p:nvPr/>
        </p:nvSpPr>
        <p:spPr>
          <a:xfrm>
            <a:off x="10813823" y="5721287"/>
            <a:ext cx="162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1600" b="1" dirty="0"/>
              <a:t>Nuvem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9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7" grpId="0"/>
      <p:bldP spid="88" grpId="0"/>
      <p:bldP spid="89" grpId="0" animBg="1"/>
      <p:bldP spid="90" grpId="0" animBg="1"/>
      <p:bldP spid="91" grpId="0" animBg="1"/>
      <p:bldP spid="92" grpId="0" animBg="1"/>
      <p:bldP spid="93" grpId="0"/>
      <p:bldP spid="94" grpId="0"/>
      <p:bldP spid="95" grpId="0" animBg="1"/>
      <p:bldP spid="96" grpId="0"/>
      <p:bldP spid="97" grpId="0" animBg="1"/>
      <p:bldP spid="98" grpId="0"/>
      <p:bldP spid="99" grpId="0" animBg="1"/>
      <p:bldP spid="100" grpId="0"/>
      <p:bldP spid="101" grpId="0" animBg="1"/>
      <p:bldP spid="102" grpId="0"/>
      <p:bldP spid="103" grpId="0" animBg="1"/>
      <p:bldP spid="104" grpId="0"/>
      <p:bldP spid="107" grpId="0"/>
      <p:bldP spid="108" grpId="0" animBg="1"/>
      <p:bldP spid="109" grpId="0" animBg="1"/>
      <p:bldP spid="110" grpId="0"/>
      <p:bldP spid="111" grpId="0" animBg="1"/>
      <p:bldP spid="112" grpId="0"/>
      <p:bldP spid="113" grpId="0" animBg="1"/>
      <p:bldP spid="11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753</Words>
  <Application>Microsoft Office PowerPoint</Application>
  <PresentationFormat>Widescreen</PresentationFormat>
  <Paragraphs>186</Paragraphs>
  <Slides>27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Abadi Extra Light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Danielle de Paula</dc:creator>
  <cp:lastModifiedBy>Danielle de Paula</cp:lastModifiedBy>
  <cp:revision>84</cp:revision>
  <dcterms:created xsi:type="dcterms:W3CDTF">2019-06-11T20:42:43Z</dcterms:created>
  <dcterms:modified xsi:type="dcterms:W3CDTF">2019-06-14T01:43:54Z</dcterms:modified>
</cp:coreProperties>
</file>