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70" r:id="rId6"/>
    <p:sldId id="271" r:id="rId7"/>
    <p:sldId id="259" r:id="rId8"/>
    <p:sldId id="262" r:id="rId9"/>
    <p:sldId id="265" r:id="rId10"/>
    <p:sldId id="268" r:id="rId11"/>
    <p:sldId id="272" r:id="rId12"/>
    <p:sldId id="273" r:id="rId13"/>
    <p:sldId id="275" r:id="rId14"/>
    <p:sldId id="276" r:id="rId15"/>
    <p:sldId id="266" r:id="rId16"/>
    <p:sldId id="263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88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28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0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8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4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37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60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80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0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80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51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69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C16C-3DEB-4C41-A3A9-44C8D57D7F33}" type="datetimeFigureOut">
              <a:rPr lang="pt-BR" smtClean="0"/>
              <a:t>17/09/2014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9C862-F2AB-45C1-BE38-3A5BDF5E3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8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2376264"/>
          </a:xfrm>
        </p:spPr>
        <p:txBody>
          <a:bodyPr>
            <a:normAutofit/>
          </a:bodyPr>
          <a:lstStyle/>
          <a:p>
            <a:pPr algn="ctr"/>
            <a:r>
              <a:rPr lang="pt-BR" sz="35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Análise exploratória da relação entre perfil socioeconômico das áreas rurais de Santarém - PA com o desmatamento</a:t>
            </a:r>
            <a:endParaRPr lang="pt-BR" sz="35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568952" cy="2160240"/>
          </a:xfrm>
        </p:spPr>
        <p:txBody>
          <a:bodyPr>
            <a:normAutofit fontScale="92500"/>
          </a:bodyPr>
          <a:lstStyle/>
          <a:p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Trabalho final para disciplina: </a:t>
            </a:r>
            <a:r>
              <a:rPr lang="pt-BR" sz="2200" dirty="0" err="1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SER-457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- População espaço e Ambiente</a:t>
            </a:r>
          </a:p>
          <a:p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Ministrantes: </a:t>
            </a:r>
            <a:r>
              <a:rPr lang="pt-BR" sz="2200" dirty="0" err="1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Ph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. D. Antônio Miguel Vieira Monteiro</a:t>
            </a:r>
          </a:p>
          <a:p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Dra. Silvana Amaral</a:t>
            </a:r>
          </a:p>
          <a:p>
            <a:pPr algn="just"/>
            <a:endParaRPr lang="pt-BR" sz="2600" dirty="0" smtClean="0">
              <a:solidFill>
                <a:schemeClr val="tx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Vanessa Priscila </a:t>
            </a:r>
            <a:r>
              <a:rPr lang="pt-BR" sz="2600" b="1" dirty="0" err="1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Camphora</a:t>
            </a:r>
            <a:endParaRPr lang="pt-BR" sz="2600" b="1" dirty="0" smtClean="0">
              <a:solidFill>
                <a:schemeClr val="tx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619672" y="5695946"/>
            <a:ext cx="4896544" cy="1032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Instituto Nacional de Pesquisas Espaciais – INPE</a:t>
            </a:r>
          </a:p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Caixa Postal 515 - 12245-970 - São José dos Campos - SP, Brasil.</a:t>
            </a:r>
            <a:endParaRPr lang="pt-BR" sz="1600" dirty="0">
              <a:solidFill>
                <a:schemeClr val="tx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5" name="Picture 2" descr="http://lqes.iqm.unicamp.br/images/lqes_empauta_novidades_1329_logo_in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368152" cy="11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9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pt-BR" sz="3000" b="1" dirty="0" err="1" smtClean="0">
                <a:latin typeface="Arial" pitchFamily="34" charset="0"/>
                <a:cs typeface="Arial" pitchFamily="34" charset="0"/>
              </a:rPr>
              <a:t>Ánálise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 estatística</a:t>
            </a:r>
          </a:p>
          <a:p>
            <a:endParaRPr lang="pt-BR" dirty="0"/>
          </a:p>
          <a:p>
            <a:r>
              <a:rPr lang="pt-BR" dirty="0"/>
              <a:t>T</a:t>
            </a:r>
            <a:r>
              <a:rPr lang="pt-BR" dirty="0" smtClean="0"/>
              <a:t>abulação cruzada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64236"/>
              </p:ext>
            </p:extLst>
          </p:nvPr>
        </p:nvGraphicFramePr>
        <p:xfrm>
          <a:off x="251520" y="2157349"/>
          <a:ext cx="8640960" cy="458401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52328"/>
                <a:gridCol w="2808312"/>
                <a:gridCol w="2880320"/>
              </a:tblGrid>
              <a:tr h="1849469"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2010</a:t>
                      </a:r>
                      <a:endParaRPr lang="pt-BR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Renda</a:t>
                      </a:r>
                      <a:r>
                        <a:rPr lang="pt-BR" sz="3000" baseline="0" dirty="0" smtClean="0"/>
                        <a:t> </a:t>
                      </a:r>
                    </a:p>
                    <a:p>
                      <a:pPr algn="ctr"/>
                      <a:r>
                        <a:rPr lang="pt-BR" sz="3000" baseline="0" dirty="0" smtClean="0"/>
                        <a:t>0 – 400.000</a:t>
                      </a:r>
                      <a:endParaRPr lang="pt-BR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Renda 400.000</a:t>
                      </a:r>
                      <a:r>
                        <a:rPr lang="pt-BR" sz="3000" baseline="0" dirty="0" smtClean="0"/>
                        <a:t> – 800.000</a:t>
                      </a:r>
                      <a:endParaRPr lang="pt-BR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71510"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Desmatamento </a:t>
                      </a:r>
                    </a:p>
                    <a:p>
                      <a:pPr algn="ctr"/>
                      <a:r>
                        <a:rPr lang="pt-BR" sz="3000" dirty="0" smtClean="0"/>
                        <a:t>0 – 50% </a:t>
                      </a:r>
                      <a:endParaRPr lang="pt-BR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55% </a:t>
                      </a:r>
                      <a:endParaRPr lang="pt-BR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31%</a:t>
                      </a:r>
                      <a:endParaRPr lang="pt-BR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71510"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Desmatamento 50 – 100% </a:t>
                      </a:r>
                      <a:endParaRPr lang="pt-BR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dirty="0" smtClean="0"/>
                        <a:t>45%</a:t>
                      </a:r>
                    </a:p>
                    <a:p>
                      <a:pPr algn="ctr"/>
                      <a:endParaRPr lang="pt-BR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69%</a:t>
                      </a:r>
                      <a:endParaRPr lang="pt-BR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Matriz de Correlação</a:t>
            </a:r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covariância entre duas variáveis aleatórias reais X e Y, é definida como a medida de como duas variáveis variam conjuntamente</a:t>
            </a:r>
            <a:r>
              <a:rPr lang="pt-BR" dirty="0" smtClean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98035"/>
            <a:ext cx="5400600" cy="86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2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92622"/>
            <a:ext cx="6165907" cy="173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548680"/>
            <a:ext cx="84969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O valor calculado da covariância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depende diretamente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das unidades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medida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Dados são diferentes: proporção e valor absoluto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>
                <a:latin typeface="Arial" pitchFamily="34" charset="0"/>
                <a:cs typeface="Arial" pitchFamily="34" charset="0"/>
              </a:rPr>
            </a:b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Ela varia de -1 a 1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0 = Ausência de correlação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 1 = Correlação total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-1 = Correlação total inversa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Correlação 2010</a:t>
            </a:r>
          </a:p>
          <a:p>
            <a:endParaRPr lang="pt-B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14450"/>
            <a:ext cx="86391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3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Vanessa\Desktop\percent_desmat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45334"/>
            <a:ext cx="5929062" cy="3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anessa\Desktop\Alta_renda_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573016"/>
            <a:ext cx="447959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Vanessa\Desktop\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64400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1297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Uso e cobertura de </a:t>
            </a:r>
            <a:r>
              <a:rPr lang="pt-BR" sz="4000" b="1" dirty="0" err="1" smtClean="0">
                <a:latin typeface="Arial" pitchFamily="34" charset="0"/>
                <a:cs typeface="Arial" pitchFamily="34" charset="0"/>
              </a:rPr>
              <a:t>santarém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1" name="Picture 3" descr="C:\Users\Vanessa\Desktop\uso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69313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85496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CONSIDERAÇÕES FINAIS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Não se pode afirmar que os dados de renda dos setores censitários apresentam uma relação de causalidade com áreas de desmatamento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Podem ser indicadores desta ocorrência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Variáveis úteis para uma análise mais aprofundada: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Análise temporal do desmatamento e evolução do perfil socioeconômico da região (setores diferentes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Dados de campo de uso e cobertura de Santarém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Dados do Censo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Agropecúário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IMPORTÂNCIA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Desmatamento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é a operação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de supressão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total da vegetação nativa de determinada área para o uso alternativo do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solo: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agrícola, pastagem, urbano, hidroelétricas,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PRODES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, 2013)</a:t>
            </a:r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5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elhores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condições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sócioeconômicas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 (maiores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níveis de renda e de consumo) implicam em maiores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demandas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sobre produtos agrícolas e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florestais,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além de maior disponibilidade de recursos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investir nas atividades agrícolas e,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consequentemente aumentam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a probabilidade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de desmatamento (Hogan, 2007)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outro lado, a renda gerada pelo desmatamento também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pode melhorar as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condições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sócioeconômicas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da população de vários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setores</a:t>
            </a:r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OBJETIVO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Realizar uma análise estatística e espacial da associação entre variáveis de rendimento e área desmatada, para os setores censitários rurais do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Município de Santarém,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em dois momentos distintos: 2000 e 2010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4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/>
          </a:bodyPr>
          <a:lstStyle/>
          <a:p>
            <a:r>
              <a:rPr lang="pt-BR" sz="3500" b="1" dirty="0" smtClean="0">
                <a:latin typeface="Arial" pitchFamily="34" charset="0"/>
                <a:cs typeface="Arial" pitchFamily="34" charset="0"/>
              </a:rPr>
              <a:t>Área de estudo</a:t>
            </a:r>
            <a:endParaRPr lang="pt-BR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84576"/>
          </a:xfrm>
        </p:spPr>
        <p:txBody>
          <a:bodyPr>
            <a:normAutofit/>
          </a:bodyPr>
          <a:lstStyle/>
          <a:p>
            <a:r>
              <a:rPr lang="pt-BR" sz="2700" dirty="0" smtClean="0">
                <a:latin typeface="Arial" pitchFamily="34" charset="0"/>
                <a:cs typeface="Arial" pitchFamily="34" charset="0"/>
              </a:rPr>
              <a:t>Município de Santarém – PA com 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>22.887 Km²</a:t>
            </a:r>
            <a:endParaRPr lang="pt-BR" sz="2700" b="1" dirty="0">
              <a:latin typeface="Arial" pitchFamily="34" charset="0"/>
              <a:cs typeface="Arial" pitchFamily="34" charset="0"/>
            </a:endParaRPr>
          </a:p>
          <a:p>
            <a:r>
              <a:rPr lang="pt-BR" sz="2700" dirty="0" smtClean="0">
                <a:latin typeface="Arial" pitchFamily="34" charset="0"/>
                <a:cs typeface="Arial" pitchFamily="34" charset="0"/>
              </a:rPr>
              <a:t>Setores censitários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>: 90 em 2000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e 112 em 2010</a:t>
            </a:r>
          </a:p>
        </p:txBody>
      </p:sp>
      <p:pic>
        <p:nvPicPr>
          <p:cNvPr id="1027" name="Picture 3" descr="C:\Users\Vanessa\Desktop\Santar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18003"/>
            <a:ext cx="7071897" cy="48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DADOS E MÉTODOS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Autofit/>
          </a:bodyPr>
          <a:lstStyle/>
          <a:p>
            <a:r>
              <a:rPr lang="pt-BR" sz="2500" dirty="0">
                <a:latin typeface="Arial" pitchFamily="34" charset="0"/>
                <a:cs typeface="Arial" pitchFamily="34" charset="0"/>
              </a:rPr>
              <a:t>Censo 2000 e 2010</a:t>
            </a:r>
          </a:p>
          <a:p>
            <a:pPr>
              <a:buFontTx/>
              <a:buChar char="-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Pessoas  responsáveis  moradoras  em  domicílios  particulares  permanentes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sem ou com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rendimento nominal mensal</a:t>
            </a:r>
          </a:p>
          <a:p>
            <a:pPr marL="0" indent="0">
              <a:buNone/>
            </a:pPr>
            <a:endParaRPr lang="pt-BR" sz="25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500" b="1" dirty="0" smtClean="0">
                <a:latin typeface="Arial" pitchFamily="34" charset="0"/>
                <a:cs typeface="Arial" pitchFamily="34" charset="0"/>
              </a:rPr>
              <a:t>Sem Renda: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Sem rendimento</a:t>
            </a:r>
            <a:endParaRPr lang="pt-BR" sz="25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500" b="1" dirty="0" smtClean="0">
                <a:latin typeface="Arial" pitchFamily="34" charset="0"/>
                <a:cs typeface="Arial" pitchFamily="34" charset="0"/>
              </a:rPr>
              <a:t>Baixa renda: 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1/2 salário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mínimo (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sm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1sm</a:t>
            </a:r>
            <a:endParaRPr lang="pt-BR" sz="25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500" b="1" dirty="0" smtClean="0">
                <a:latin typeface="Arial" pitchFamily="34" charset="0"/>
                <a:cs typeface="Arial" pitchFamily="34" charset="0"/>
              </a:rPr>
              <a:t>Média Renda: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sm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 -5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sm</a:t>
            </a:r>
            <a:endParaRPr lang="pt-BR" sz="25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500" b="1" dirty="0" smtClean="0">
                <a:latin typeface="Arial" pitchFamily="34" charset="0"/>
                <a:cs typeface="Arial" pitchFamily="34" charset="0"/>
              </a:rPr>
              <a:t>Alta renda: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+ 5 </a:t>
            </a:r>
            <a:r>
              <a:rPr lang="pt-BR" sz="2500" dirty="0" err="1" smtClean="0">
                <a:latin typeface="Arial" pitchFamily="34" charset="0"/>
                <a:cs typeface="Arial" pitchFamily="34" charset="0"/>
              </a:rPr>
              <a:t>sm</a:t>
            </a:r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- Pessoas 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responsáveis  moradoras  em  domicílios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particulares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permanentes com ou sem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rendimento </a:t>
            </a:r>
            <a:endParaRPr lang="pt-BR" sz="2500" dirty="0">
              <a:latin typeface="Arial" pitchFamily="34" charset="0"/>
              <a:cs typeface="Arial" pitchFamily="34" charset="0"/>
            </a:endParaRPr>
          </a:p>
          <a:p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Censo 2000 e 2010</a:t>
            </a:r>
          </a:p>
          <a:p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Variáveis de renda total por setor censitário</a:t>
            </a:r>
          </a:p>
          <a:p>
            <a:pPr marL="0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Total do rendimento nominal mensal dos domicílios particulares permanentes </a:t>
            </a:r>
          </a:p>
          <a:p>
            <a:endParaRPr lang="pt-BR" sz="3000" dirty="0">
              <a:latin typeface="Arial" pitchFamily="34" charset="0"/>
              <a:cs typeface="Arial" pitchFamily="34" charset="0"/>
            </a:endParaRP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Uso e cobertura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Prodes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TerraClass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8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RESULTADOS E DISCUSSÕES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Vanessa\Desktop\sem_renda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90888"/>
            <a:ext cx="4392488" cy="27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nessa\Desktop\Sem_renda_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32549"/>
            <a:ext cx="4454917" cy="2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anessa\Desktop\Alta_renda_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05" y="4290888"/>
            <a:ext cx="4755419" cy="27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anessa\Desktop\alta_renda_2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32549"/>
            <a:ext cx="4760381" cy="2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7544" y="404664"/>
            <a:ext cx="8229600" cy="488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500" b="1" dirty="0" smtClean="0"/>
          </a:p>
          <a:p>
            <a:pPr marL="0" indent="0">
              <a:buNone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Análise espacial</a:t>
            </a:r>
          </a:p>
        </p:txBody>
      </p:sp>
    </p:spTree>
    <p:extLst>
      <p:ext uri="{BB962C8B-B14F-4D97-AF65-F5344CB8AC3E}">
        <p14:creationId xmlns:p14="http://schemas.microsoft.com/office/powerpoint/2010/main" val="22551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Vanessa\Desktop\Renda_desmat_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39" y="-27384"/>
            <a:ext cx="5024897" cy="35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sz="1000" dirty="0" smtClean="0"/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500" dirty="0" smtClean="0">
                <a:latin typeface="Arial" pitchFamily="34" charset="0"/>
                <a:cs typeface="Arial" pitchFamily="34" charset="0"/>
              </a:rPr>
              <a:t>1122 Km² área desmatamento entre 2000 e 2010</a:t>
            </a:r>
          </a:p>
          <a:p>
            <a:endParaRPr lang="pt-BR" dirty="0"/>
          </a:p>
        </p:txBody>
      </p:sp>
      <p:pic>
        <p:nvPicPr>
          <p:cNvPr id="5122" name="Picture 2" descr="C:\Users\Vanessa\Desktop\Renda_desmat_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39" y="3525393"/>
            <a:ext cx="5096905" cy="36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nessa\Desktop\Desmat_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27" y="3743550"/>
            <a:ext cx="4684627" cy="2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nessa\Desktop\desmat_2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27" y="162326"/>
            <a:ext cx="4658905" cy="28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2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51" name="Picture 7" descr="C:\Users\Vanessa\Desktop\percent_desmat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615716" cy="29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anessa\Desktop\percent_desmat_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43" y="188640"/>
            <a:ext cx="4751585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Vanessa\Desktop\Renda_total_2010_n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93424"/>
            <a:ext cx="4824536" cy="29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Vanessa\Desktop\Renda_total_2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479" y="217802"/>
            <a:ext cx="4798487" cy="29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475</Words>
  <Application>Microsoft Office PowerPoint</Application>
  <PresentationFormat>Apresentação na tela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Análise exploratória da relação entre perfil socioeconômico das áreas rurais de Santarém - PA com o desmatamento</vt:lpstr>
      <vt:lpstr>IMPORTÂNCIA</vt:lpstr>
      <vt:lpstr>OBJETIVO</vt:lpstr>
      <vt:lpstr>Área de estudo</vt:lpstr>
      <vt:lpstr>DADOS E MÉTODOS</vt:lpstr>
      <vt:lpstr>Apresentação do PowerPoint</vt:lpstr>
      <vt:lpstr>RESULTADOS E DISCUSSÕES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Uso e cobertura de santarém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Vanessa</dc:creator>
  <cp:lastModifiedBy>Vanessa</cp:lastModifiedBy>
  <cp:revision>47</cp:revision>
  <dcterms:created xsi:type="dcterms:W3CDTF">2014-09-10T17:21:54Z</dcterms:created>
  <dcterms:modified xsi:type="dcterms:W3CDTF">2014-09-18T00:57:07Z</dcterms:modified>
</cp:coreProperties>
</file>