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5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62" r:id="rId14"/>
    <p:sldId id="263" r:id="rId15"/>
    <p:sldId id="265" r:id="rId16"/>
    <p:sldId id="271" r:id="rId17"/>
    <p:sldId id="273" r:id="rId18"/>
    <p:sldId id="275" r:id="rId19"/>
    <p:sldId id="272" r:id="rId20"/>
    <p:sldId id="277" r:id="rId21"/>
    <p:sldId id="278" r:id="rId22"/>
    <p:sldId id="279" r:id="rId23"/>
    <p:sldId id="28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14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8DCBF-5C11-4522-BD08-EF2A5976C382}" type="doc">
      <dgm:prSet loTypeId="urn:microsoft.com/office/officeart/2005/8/layout/hierarchy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69A89737-978A-450E-B2A2-9948BC23AE9C}">
      <dgm:prSet custT="1"/>
      <dgm:spPr>
        <a:solidFill>
          <a:srgbClr val="549E39">
            <a:alpha val="90000"/>
          </a:srgbClr>
        </a:solidFill>
        <a:ln>
          <a:solidFill>
            <a:srgbClr val="549E39"/>
          </a:solidFill>
        </a:ln>
      </dgm:spPr>
      <dgm:t>
        <a:bodyPr/>
        <a:lstStyle/>
        <a:p>
          <a:pPr rtl="0"/>
          <a:r>
            <a:rPr lang="pt-BR" sz="1600" b="1" dirty="0" smtClean="0">
              <a:solidFill>
                <a:schemeClr val="bg1"/>
              </a:solidFill>
            </a:rPr>
            <a:t>Bioma Amazônia</a:t>
          </a:r>
          <a:endParaRPr lang="pt-BR" sz="1600" b="1" dirty="0">
            <a:solidFill>
              <a:schemeClr val="bg1"/>
            </a:solidFill>
          </a:endParaRPr>
        </a:p>
      </dgm:t>
    </dgm:pt>
    <dgm:pt modelId="{FD46D4B9-1B06-4718-9383-B759CF84B53D}" type="parTrans" cxnId="{16A2B7E6-75BC-4FD3-9351-A84F0A83B3ED}">
      <dgm:prSet/>
      <dgm:spPr/>
      <dgm:t>
        <a:bodyPr/>
        <a:lstStyle/>
        <a:p>
          <a:endParaRPr lang="pt-BR"/>
        </a:p>
      </dgm:t>
    </dgm:pt>
    <dgm:pt modelId="{4A124A35-B3E0-4153-BB4A-AC3713073C94}" type="sibTrans" cxnId="{16A2B7E6-75BC-4FD3-9351-A84F0A83B3ED}">
      <dgm:prSet/>
      <dgm:spPr/>
      <dgm:t>
        <a:bodyPr/>
        <a:lstStyle/>
        <a:p>
          <a:endParaRPr lang="pt-BR"/>
        </a:p>
      </dgm:t>
    </dgm:pt>
    <dgm:pt modelId="{789CC35C-AE2E-4878-BF3B-D00D9017FD7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pt-BR" sz="1400" b="1" dirty="0" smtClean="0"/>
            <a:t>Limpeza e preparação da terra</a:t>
          </a:r>
          <a:endParaRPr lang="pt-BR" sz="1400" b="1" dirty="0"/>
        </a:p>
      </dgm:t>
    </dgm:pt>
    <dgm:pt modelId="{88B10947-38C2-447E-88F5-737EA41E9966}" type="parTrans" cxnId="{1813F72D-88B2-47B9-A549-AF996943CC7D}">
      <dgm:prSet/>
      <dgm:spPr/>
      <dgm:t>
        <a:bodyPr/>
        <a:lstStyle/>
        <a:p>
          <a:endParaRPr lang="pt-BR"/>
        </a:p>
      </dgm:t>
    </dgm:pt>
    <dgm:pt modelId="{1B7DDD76-B371-49BC-87F1-5F0442743CA4}" type="sibTrans" cxnId="{1813F72D-88B2-47B9-A549-AF996943CC7D}">
      <dgm:prSet/>
      <dgm:spPr/>
      <dgm:t>
        <a:bodyPr/>
        <a:lstStyle/>
        <a:p>
          <a:endParaRPr lang="pt-BR"/>
        </a:p>
      </dgm:t>
    </dgm:pt>
    <dgm:pt modelId="{E4D42AD7-4D8A-46C5-A375-A76CFDF0043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pt-BR" sz="1400" b="1" dirty="0" smtClean="0"/>
            <a:t>Remoção da biomassa vegetal</a:t>
          </a:r>
          <a:endParaRPr lang="pt-BR" sz="1400" b="1" dirty="0"/>
        </a:p>
      </dgm:t>
    </dgm:pt>
    <dgm:pt modelId="{3D5ACCEA-EFFC-4E97-B470-C0A933B02048}" type="parTrans" cxnId="{C342E4D0-A185-4FC8-BDAE-A31AA902298E}">
      <dgm:prSet/>
      <dgm:spPr/>
      <dgm:t>
        <a:bodyPr/>
        <a:lstStyle/>
        <a:p>
          <a:endParaRPr lang="pt-BR"/>
        </a:p>
      </dgm:t>
    </dgm:pt>
    <dgm:pt modelId="{B75D82F2-010D-4764-ADD4-DEA81CA24C6F}" type="sibTrans" cxnId="{C342E4D0-A185-4FC8-BDAE-A31AA902298E}">
      <dgm:prSet/>
      <dgm:spPr/>
      <dgm:t>
        <a:bodyPr/>
        <a:lstStyle/>
        <a:p>
          <a:endParaRPr lang="pt-BR"/>
        </a:p>
      </dgm:t>
    </dgm:pt>
    <dgm:pt modelId="{047B3219-3AA3-41CD-AF93-D14C76D5CAF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pt-BR" sz="1400" b="1" dirty="0" smtClean="0"/>
            <a:t>Manutenção de pastagens</a:t>
          </a:r>
          <a:endParaRPr lang="pt-BR" sz="1400" b="1" dirty="0"/>
        </a:p>
      </dgm:t>
    </dgm:pt>
    <dgm:pt modelId="{7BF15FFA-7B40-4AA9-B65F-030D7BC12832}" type="parTrans" cxnId="{257B2068-DEB1-48DC-A325-8CF08D905E12}">
      <dgm:prSet/>
      <dgm:spPr/>
      <dgm:t>
        <a:bodyPr/>
        <a:lstStyle/>
        <a:p>
          <a:endParaRPr lang="pt-BR"/>
        </a:p>
      </dgm:t>
    </dgm:pt>
    <dgm:pt modelId="{D20DA667-2262-49C3-953E-AAB60392D185}" type="sibTrans" cxnId="{257B2068-DEB1-48DC-A325-8CF08D905E12}">
      <dgm:prSet/>
      <dgm:spPr/>
      <dgm:t>
        <a:bodyPr/>
        <a:lstStyle/>
        <a:p>
          <a:endParaRPr lang="pt-BR"/>
        </a:p>
      </dgm:t>
    </dgm:pt>
    <dgm:pt modelId="{26D93C72-5A96-4E5B-9FB1-9E4AB981A0F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pt-BR" sz="1400" b="1" dirty="0" smtClean="0"/>
            <a:t>Plantas invasoras</a:t>
          </a:r>
          <a:endParaRPr lang="pt-BR" sz="1400" b="1" dirty="0"/>
        </a:p>
      </dgm:t>
    </dgm:pt>
    <dgm:pt modelId="{8714F2CC-3793-4063-A353-3E4AC850C7E1}" type="parTrans" cxnId="{1833B084-CB65-4829-A47F-4E3373F6FB98}">
      <dgm:prSet/>
      <dgm:spPr/>
      <dgm:t>
        <a:bodyPr/>
        <a:lstStyle/>
        <a:p>
          <a:endParaRPr lang="pt-BR"/>
        </a:p>
      </dgm:t>
    </dgm:pt>
    <dgm:pt modelId="{1D487688-CD2E-461D-9B07-86A68B5ED313}" type="sibTrans" cxnId="{1833B084-CB65-4829-A47F-4E3373F6FB98}">
      <dgm:prSet/>
      <dgm:spPr/>
      <dgm:t>
        <a:bodyPr/>
        <a:lstStyle/>
        <a:p>
          <a:endParaRPr lang="pt-BR"/>
        </a:p>
      </dgm:t>
    </dgm:pt>
    <dgm:pt modelId="{48903FB0-9AEE-437C-A6B9-C113DFC914A6}" type="pres">
      <dgm:prSet presAssocID="{F708DCBF-5C11-4522-BD08-EF2A5976C3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F22ADBA-6193-41A3-BE9D-43320ADC0E2F}" type="pres">
      <dgm:prSet presAssocID="{69A89737-978A-450E-B2A2-9948BC23AE9C}" presName="hierRoot1" presStyleCnt="0"/>
      <dgm:spPr/>
    </dgm:pt>
    <dgm:pt modelId="{9B6056C7-365F-4935-9E2A-5A0DE9060443}" type="pres">
      <dgm:prSet presAssocID="{69A89737-978A-450E-B2A2-9948BC23AE9C}" presName="composite" presStyleCnt="0"/>
      <dgm:spPr/>
    </dgm:pt>
    <dgm:pt modelId="{D2D29719-77F3-446A-A66E-7F505FBDB758}" type="pres">
      <dgm:prSet presAssocID="{69A89737-978A-450E-B2A2-9948BC23AE9C}" presName="background" presStyleLbl="node0" presStyleIdx="0" presStyleCnt="1"/>
      <dgm:spPr>
        <a:ln>
          <a:solidFill>
            <a:srgbClr val="549E39"/>
          </a:solidFill>
        </a:ln>
      </dgm:spPr>
      <dgm:t>
        <a:bodyPr/>
        <a:lstStyle/>
        <a:p>
          <a:endParaRPr lang="pt-BR"/>
        </a:p>
      </dgm:t>
    </dgm:pt>
    <dgm:pt modelId="{C2315AF6-89E6-4F83-B89D-67C23AC4BD44}" type="pres">
      <dgm:prSet presAssocID="{69A89737-978A-450E-B2A2-9948BC23AE9C}" presName="text" presStyleLbl="fgAcc0" presStyleIdx="0" presStyleCnt="1" custScaleX="256351" custScaleY="13384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34C5C4-142D-45DC-B713-1F89A5817091}" type="pres">
      <dgm:prSet presAssocID="{69A89737-978A-450E-B2A2-9948BC23AE9C}" presName="hierChild2" presStyleCnt="0"/>
      <dgm:spPr/>
    </dgm:pt>
    <dgm:pt modelId="{AED9B745-1829-43BC-BD79-AD814BFC1CF6}" type="pres">
      <dgm:prSet presAssocID="{88B10947-38C2-447E-88F5-737EA41E9966}" presName="Name10" presStyleLbl="parChTrans1D2" presStyleIdx="0" presStyleCnt="4"/>
      <dgm:spPr/>
      <dgm:t>
        <a:bodyPr/>
        <a:lstStyle/>
        <a:p>
          <a:endParaRPr lang="pt-BR"/>
        </a:p>
      </dgm:t>
    </dgm:pt>
    <dgm:pt modelId="{2BA4B72B-9644-49FD-8D79-F7409F7BBB51}" type="pres">
      <dgm:prSet presAssocID="{789CC35C-AE2E-4878-BF3B-D00D9017FD73}" presName="hierRoot2" presStyleCnt="0"/>
      <dgm:spPr/>
    </dgm:pt>
    <dgm:pt modelId="{B593B326-1411-4702-8FFF-B71DA0958CFA}" type="pres">
      <dgm:prSet presAssocID="{789CC35C-AE2E-4878-BF3B-D00D9017FD73}" presName="composite2" presStyleCnt="0"/>
      <dgm:spPr/>
    </dgm:pt>
    <dgm:pt modelId="{F21491D7-5499-424D-8319-132C70D772BA}" type="pres">
      <dgm:prSet presAssocID="{789CC35C-AE2E-4878-BF3B-D00D9017FD73}" presName="background2" presStyleLbl="node2" presStyleIdx="0" presStyleCnt="4"/>
      <dgm:spPr/>
    </dgm:pt>
    <dgm:pt modelId="{C91D4AF2-A28A-4ED9-BAE1-8650E0DB7E28}" type="pres">
      <dgm:prSet presAssocID="{789CC35C-AE2E-4878-BF3B-D00D9017FD73}" presName="text2" presStyleLbl="fgAcc2" presStyleIdx="0" presStyleCnt="4" custScaleX="117704" custLinFactNeighborY="567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A0733AB-86A8-48BE-8C8C-49B78879B841}" type="pres">
      <dgm:prSet presAssocID="{789CC35C-AE2E-4878-BF3B-D00D9017FD73}" presName="hierChild3" presStyleCnt="0"/>
      <dgm:spPr/>
    </dgm:pt>
    <dgm:pt modelId="{CEF29FC5-4794-4986-A604-1D37A3B0616D}" type="pres">
      <dgm:prSet presAssocID="{3D5ACCEA-EFFC-4E97-B470-C0A933B02048}" presName="Name10" presStyleLbl="parChTrans1D2" presStyleIdx="1" presStyleCnt="4"/>
      <dgm:spPr/>
      <dgm:t>
        <a:bodyPr/>
        <a:lstStyle/>
        <a:p>
          <a:endParaRPr lang="pt-BR"/>
        </a:p>
      </dgm:t>
    </dgm:pt>
    <dgm:pt modelId="{48F59A43-9867-418B-8B03-E27D77AAA182}" type="pres">
      <dgm:prSet presAssocID="{E4D42AD7-4D8A-46C5-A375-A76CFDF00434}" presName="hierRoot2" presStyleCnt="0"/>
      <dgm:spPr/>
    </dgm:pt>
    <dgm:pt modelId="{AC2EEDF2-C877-4F83-B2BE-9622DE2A05E4}" type="pres">
      <dgm:prSet presAssocID="{E4D42AD7-4D8A-46C5-A375-A76CFDF00434}" presName="composite2" presStyleCnt="0"/>
      <dgm:spPr/>
    </dgm:pt>
    <dgm:pt modelId="{72533B33-95B2-40F6-9C12-A627FE2B1848}" type="pres">
      <dgm:prSet presAssocID="{E4D42AD7-4D8A-46C5-A375-A76CFDF00434}" presName="background2" presStyleLbl="node2" presStyleIdx="1" presStyleCnt="4"/>
      <dgm:spPr/>
    </dgm:pt>
    <dgm:pt modelId="{9E261E9E-7E03-4E41-814A-6FA65EC6E7EF}" type="pres">
      <dgm:prSet presAssocID="{E4D42AD7-4D8A-46C5-A375-A76CFDF00434}" presName="text2" presStyleLbl="fgAcc2" presStyleIdx="1" presStyleCnt="4" custScaleX="138750" custLinFactNeighborY="567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1D728FD-507A-4F6B-9796-557F40372E2F}" type="pres">
      <dgm:prSet presAssocID="{E4D42AD7-4D8A-46C5-A375-A76CFDF00434}" presName="hierChild3" presStyleCnt="0"/>
      <dgm:spPr/>
    </dgm:pt>
    <dgm:pt modelId="{75A2FE60-7BC0-4B01-8FBD-DBD8DCBB83BC}" type="pres">
      <dgm:prSet presAssocID="{7BF15FFA-7B40-4AA9-B65F-030D7BC12832}" presName="Name10" presStyleLbl="parChTrans1D2" presStyleIdx="2" presStyleCnt="4"/>
      <dgm:spPr/>
      <dgm:t>
        <a:bodyPr/>
        <a:lstStyle/>
        <a:p>
          <a:endParaRPr lang="pt-BR"/>
        </a:p>
      </dgm:t>
    </dgm:pt>
    <dgm:pt modelId="{57CBD560-416A-4D45-BB58-E7E8B32B4B23}" type="pres">
      <dgm:prSet presAssocID="{047B3219-3AA3-41CD-AF93-D14C76D5CAF5}" presName="hierRoot2" presStyleCnt="0"/>
      <dgm:spPr/>
    </dgm:pt>
    <dgm:pt modelId="{F2EC7778-CA5F-45D6-8FE9-B2DE168F6DC8}" type="pres">
      <dgm:prSet presAssocID="{047B3219-3AA3-41CD-AF93-D14C76D5CAF5}" presName="composite2" presStyleCnt="0"/>
      <dgm:spPr/>
    </dgm:pt>
    <dgm:pt modelId="{D27DBE73-F0AC-4B28-9390-33613FA7657A}" type="pres">
      <dgm:prSet presAssocID="{047B3219-3AA3-41CD-AF93-D14C76D5CAF5}" presName="background2" presStyleLbl="node2" presStyleIdx="2" presStyleCnt="4"/>
      <dgm:spPr/>
    </dgm:pt>
    <dgm:pt modelId="{A75067B2-A036-48E3-B022-D41F7CDDF573}" type="pres">
      <dgm:prSet presAssocID="{047B3219-3AA3-41CD-AF93-D14C76D5CAF5}" presName="text2" presStyleLbl="fgAcc2" presStyleIdx="2" presStyleCnt="4" custScaleX="134760" custLinFactNeighborY="567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BAEE28-09CE-4361-A70A-DC9B5800E7A2}" type="pres">
      <dgm:prSet presAssocID="{047B3219-3AA3-41CD-AF93-D14C76D5CAF5}" presName="hierChild3" presStyleCnt="0"/>
      <dgm:spPr/>
    </dgm:pt>
    <dgm:pt modelId="{084E7D3E-ED1A-4AE0-BC48-F4890800968B}" type="pres">
      <dgm:prSet presAssocID="{8714F2CC-3793-4063-A353-3E4AC850C7E1}" presName="Name10" presStyleLbl="parChTrans1D2" presStyleIdx="3" presStyleCnt="4"/>
      <dgm:spPr/>
      <dgm:t>
        <a:bodyPr/>
        <a:lstStyle/>
        <a:p>
          <a:endParaRPr lang="pt-BR"/>
        </a:p>
      </dgm:t>
    </dgm:pt>
    <dgm:pt modelId="{241795DF-CC52-4C53-80B9-FAB8657ABE43}" type="pres">
      <dgm:prSet presAssocID="{26D93C72-5A96-4E5B-9FB1-9E4AB981A0F6}" presName="hierRoot2" presStyleCnt="0"/>
      <dgm:spPr/>
    </dgm:pt>
    <dgm:pt modelId="{D233993B-9616-440C-9BDC-5D3C960B3180}" type="pres">
      <dgm:prSet presAssocID="{26D93C72-5A96-4E5B-9FB1-9E4AB981A0F6}" presName="composite2" presStyleCnt="0"/>
      <dgm:spPr/>
    </dgm:pt>
    <dgm:pt modelId="{202F551F-A17E-4D81-B931-EA01E93F2F5E}" type="pres">
      <dgm:prSet presAssocID="{26D93C72-5A96-4E5B-9FB1-9E4AB981A0F6}" presName="background2" presStyleLbl="node2" presStyleIdx="3" presStyleCnt="4"/>
      <dgm:spPr/>
    </dgm:pt>
    <dgm:pt modelId="{2484FD6B-30FA-45A2-91C6-5C3325AFC46D}" type="pres">
      <dgm:prSet presAssocID="{26D93C72-5A96-4E5B-9FB1-9E4AB981A0F6}" presName="text2" presStyleLbl="fgAcc2" presStyleIdx="3" presStyleCnt="4" custScaleX="131080" custLinFactNeighborY="567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8A2D089-785A-4E31-9181-FA40184A2BAC}" type="pres">
      <dgm:prSet presAssocID="{26D93C72-5A96-4E5B-9FB1-9E4AB981A0F6}" presName="hierChild3" presStyleCnt="0"/>
      <dgm:spPr/>
    </dgm:pt>
  </dgm:ptLst>
  <dgm:cxnLst>
    <dgm:cxn modelId="{52395757-C011-4967-AAB4-2A973281BA34}" type="presOf" srcId="{789CC35C-AE2E-4878-BF3B-D00D9017FD73}" destId="{C91D4AF2-A28A-4ED9-BAE1-8650E0DB7E28}" srcOrd="0" destOrd="0" presId="urn:microsoft.com/office/officeart/2005/8/layout/hierarchy1"/>
    <dgm:cxn modelId="{1D923EB4-07F7-44F6-84DE-CEB98137BDA9}" type="presOf" srcId="{7BF15FFA-7B40-4AA9-B65F-030D7BC12832}" destId="{75A2FE60-7BC0-4B01-8FBD-DBD8DCBB83BC}" srcOrd="0" destOrd="0" presId="urn:microsoft.com/office/officeart/2005/8/layout/hierarchy1"/>
    <dgm:cxn modelId="{04DFD804-9786-43D7-ADFE-7A6CA3EA3A69}" type="presOf" srcId="{047B3219-3AA3-41CD-AF93-D14C76D5CAF5}" destId="{A75067B2-A036-48E3-B022-D41F7CDDF573}" srcOrd="0" destOrd="0" presId="urn:microsoft.com/office/officeart/2005/8/layout/hierarchy1"/>
    <dgm:cxn modelId="{DC022D62-248E-4B96-B58D-D506E9F184E6}" type="presOf" srcId="{26D93C72-5A96-4E5B-9FB1-9E4AB981A0F6}" destId="{2484FD6B-30FA-45A2-91C6-5C3325AFC46D}" srcOrd="0" destOrd="0" presId="urn:microsoft.com/office/officeart/2005/8/layout/hierarchy1"/>
    <dgm:cxn modelId="{16A2B7E6-75BC-4FD3-9351-A84F0A83B3ED}" srcId="{F708DCBF-5C11-4522-BD08-EF2A5976C382}" destId="{69A89737-978A-450E-B2A2-9948BC23AE9C}" srcOrd="0" destOrd="0" parTransId="{FD46D4B9-1B06-4718-9383-B759CF84B53D}" sibTransId="{4A124A35-B3E0-4153-BB4A-AC3713073C94}"/>
    <dgm:cxn modelId="{5DEA2EC5-ECCA-4C7E-B68B-BA1C158A7939}" type="presOf" srcId="{8714F2CC-3793-4063-A353-3E4AC850C7E1}" destId="{084E7D3E-ED1A-4AE0-BC48-F4890800968B}" srcOrd="0" destOrd="0" presId="urn:microsoft.com/office/officeart/2005/8/layout/hierarchy1"/>
    <dgm:cxn modelId="{1833B084-CB65-4829-A47F-4E3373F6FB98}" srcId="{69A89737-978A-450E-B2A2-9948BC23AE9C}" destId="{26D93C72-5A96-4E5B-9FB1-9E4AB981A0F6}" srcOrd="3" destOrd="0" parTransId="{8714F2CC-3793-4063-A353-3E4AC850C7E1}" sibTransId="{1D487688-CD2E-461D-9B07-86A68B5ED313}"/>
    <dgm:cxn modelId="{B5C8DCCA-33AF-42FC-BFF2-E00B4FDB14A5}" type="presOf" srcId="{E4D42AD7-4D8A-46C5-A375-A76CFDF00434}" destId="{9E261E9E-7E03-4E41-814A-6FA65EC6E7EF}" srcOrd="0" destOrd="0" presId="urn:microsoft.com/office/officeart/2005/8/layout/hierarchy1"/>
    <dgm:cxn modelId="{257B2068-DEB1-48DC-A325-8CF08D905E12}" srcId="{69A89737-978A-450E-B2A2-9948BC23AE9C}" destId="{047B3219-3AA3-41CD-AF93-D14C76D5CAF5}" srcOrd="2" destOrd="0" parTransId="{7BF15FFA-7B40-4AA9-B65F-030D7BC12832}" sibTransId="{D20DA667-2262-49C3-953E-AAB60392D185}"/>
    <dgm:cxn modelId="{C99854B3-411B-4231-BA15-E6341275F945}" type="presOf" srcId="{3D5ACCEA-EFFC-4E97-B470-C0A933B02048}" destId="{CEF29FC5-4794-4986-A604-1D37A3B0616D}" srcOrd="0" destOrd="0" presId="urn:microsoft.com/office/officeart/2005/8/layout/hierarchy1"/>
    <dgm:cxn modelId="{27DD02FF-568A-4455-B019-30886E683B75}" type="presOf" srcId="{88B10947-38C2-447E-88F5-737EA41E9966}" destId="{AED9B745-1829-43BC-BD79-AD814BFC1CF6}" srcOrd="0" destOrd="0" presId="urn:microsoft.com/office/officeart/2005/8/layout/hierarchy1"/>
    <dgm:cxn modelId="{1813F72D-88B2-47B9-A549-AF996943CC7D}" srcId="{69A89737-978A-450E-B2A2-9948BC23AE9C}" destId="{789CC35C-AE2E-4878-BF3B-D00D9017FD73}" srcOrd="0" destOrd="0" parTransId="{88B10947-38C2-447E-88F5-737EA41E9966}" sibTransId="{1B7DDD76-B371-49BC-87F1-5F0442743CA4}"/>
    <dgm:cxn modelId="{C342E4D0-A185-4FC8-BDAE-A31AA902298E}" srcId="{69A89737-978A-450E-B2A2-9948BC23AE9C}" destId="{E4D42AD7-4D8A-46C5-A375-A76CFDF00434}" srcOrd="1" destOrd="0" parTransId="{3D5ACCEA-EFFC-4E97-B470-C0A933B02048}" sibTransId="{B75D82F2-010D-4764-ADD4-DEA81CA24C6F}"/>
    <dgm:cxn modelId="{75A53B6E-EE2B-474D-8D3E-AA1914DF80D3}" type="presOf" srcId="{69A89737-978A-450E-B2A2-9948BC23AE9C}" destId="{C2315AF6-89E6-4F83-B89D-67C23AC4BD44}" srcOrd="0" destOrd="0" presId="urn:microsoft.com/office/officeart/2005/8/layout/hierarchy1"/>
    <dgm:cxn modelId="{4DCE8FB9-6161-462D-98BA-2515CC5CAE46}" type="presOf" srcId="{F708DCBF-5C11-4522-BD08-EF2A5976C382}" destId="{48903FB0-9AEE-437C-A6B9-C113DFC914A6}" srcOrd="0" destOrd="0" presId="urn:microsoft.com/office/officeart/2005/8/layout/hierarchy1"/>
    <dgm:cxn modelId="{83AEEEF5-92EA-4B6B-9BF9-1FA95EE66EF9}" type="presParOf" srcId="{48903FB0-9AEE-437C-A6B9-C113DFC914A6}" destId="{0F22ADBA-6193-41A3-BE9D-43320ADC0E2F}" srcOrd="0" destOrd="0" presId="urn:microsoft.com/office/officeart/2005/8/layout/hierarchy1"/>
    <dgm:cxn modelId="{7F9C35D5-D468-448C-89E9-7369137AC3F5}" type="presParOf" srcId="{0F22ADBA-6193-41A3-BE9D-43320ADC0E2F}" destId="{9B6056C7-365F-4935-9E2A-5A0DE9060443}" srcOrd="0" destOrd="0" presId="urn:microsoft.com/office/officeart/2005/8/layout/hierarchy1"/>
    <dgm:cxn modelId="{A58E04D0-933F-4E03-854D-668A775A4967}" type="presParOf" srcId="{9B6056C7-365F-4935-9E2A-5A0DE9060443}" destId="{D2D29719-77F3-446A-A66E-7F505FBDB758}" srcOrd="0" destOrd="0" presId="urn:microsoft.com/office/officeart/2005/8/layout/hierarchy1"/>
    <dgm:cxn modelId="{C50C6985-0B94-45A4-957C-F1097D37394A}" type="presParOf" srcId="{9B6056C7-365F-4935-9E2A-5A0DE9060443}" destId="{C2315AF6-89E6-4F83-B89D-67C23AC4BD44}" srcOrd="1" destOrd="0" presId="urn:microsoft.com/office/officeart/2005/8/layout/hierarchy1"/>
    <dgm:cxn modelId="{079D1123-BE59-42A1-872A-F28A6485B9F5}" type="presParOf" srcId="{0F22ADBA-6193-41A3-BE9D-43320ADC0E2F}" destId="{7C34C5C4-142D-45DC-B713-1F89A5817091}" srcOrd="1" destOrd="0" presId="urn:microsoft.com/office/officeart/2005/8/layout/hierarchy1"/>
    <dgm:cxn modelId="{7459A5AA-A3FD-4C63-91A3-C1A4426876F1}" type="presParOf" srcId="{7C34C5C4-142D-45DC-B713-1F89A5817091}" destId="{AED9B745-1829-43BC-BD79-AD814BFC1CF6}" srcOrd="0" destOrd="0" presId="urn:microsoft.com/office/officeart/2005/8/layout/hierarchy1"/>
    <dgm:cxn modelId="{DE7B8677-2716-4BD6-A221-727480AE03F5}" type="presParOf" srcId="{7C34C5C4-142D-45DC-B713-1F89A5817091}" destId="{2BA4B72B-9644-49FD-8D79-F7409F7BBB51}" srcOrd="1" destOrd="0" presId="urn:microsoft.com/office/officeart/2005/8/layout/hierarchy1"/>
    <dgm:cxn modelId="{E2085946-61BD-403F-855E-2D9FB12AC277}" type="presParOf" srcId="{2BA4B72B-9644-49FD-8D79-F7409F7BBB51}" destId="{B593B326-1411-4702-8FFF-B71DA0958CFA}" srcOrd="0" destOrd="0" presId="urn:microsoft.com/office/officeart/2005/8/layout/hierarchy1"/>
    <dgm:cxn modelId="{88F23535-3E78-42A2-8DDF-9A7C6473D555}" type="presParOf" srcId="{B593B326-1411-4702-8FFF-B71DA0958CFA}" destId="{F21491D7-5499-424D-8319-132C70D772BA}" srcOrd="0" destOrd="0" presId="urn:microsoft.com/office/officeart/2005/8/layout/hierarchy1"/>
    <dgm:cxn modelId="{215B6ACD-F8E2-4788-B663-E22A543F3A27}" type="presParOf" srcId="{B593B326-1411-4702-8FFF-B71DA0958CFA}" destId="{C91D4AF2-A28A-4ED9-BAE1-8650E0DB7E28}" srcOrd="1" destOrd="0" presId="urn:microsoft.com/office/officeart/2005/8/layout/hierarchy1"/>
    <dgm:cxn modelId="{39E64373-8883-4A74-8100-2CAFAD09D988}" type="presParOf" srcId="{2BA4B72B-9644-49FD-8D79-F7409F7BBB51}" destId="{2A0733AB-86A8-48BE-8C8C-49B78879B841}" srcOrd="1" destOrd="0" presId="urn:microsoft.com/office/officeart/2005/8/layout/hierarchy1"/>
    <dgm:cxn modelId="{6D6D1066-C346-4A75-B39D-93E2B48E3757}" type="presParOf" srcId="{7C34C5C4-142D-45DC-B713-1F89A5817091}" destId="{CEF29FC5-4794-4986-A604-1D37A3B0616D}" srcOrd="2" destOrd="0" presId="urn:microsoft.com/office/officeart/2005/8/layout/hierarchy1"/>
    <dgm:cxn modelId="{68805844-C75F-44D5-AEA4-3C6F0BC922E6}" type="presParOf" srcId="{7C34C5C4-142D-45DC-B713-1F89A5817091}" destId="{48F59A43-9867-418B-8B03-E27D77AAA182}" srcOrd="3" destOrd="0" presId="urn:microsoft.com/office/officeart/2005/8/layout/hierarchy1"/>
    <dgm:cxn modelId="{F1B9D53A-8AF8-4597-97CA-BE54061D0F3D}" type="presParOf" srcId="{48F59A43-9867-418B-8B03-E27D77AAA182}" destId="{AC2EEDF2-C877-4F83-B2BE-9622DE2A05E4}" srcOrd="0" destOrd="0" presId="urn:microsoft.com/office/officeart/2005/8/layout/hierarchy1"/>
    <dgm:cxn modelId="{5BAFE501-5764-4C6B-BB8F-CE94CABEF26A}" type="presParOf" srcId="{AC2EEDF2-C877-4F83-B2BE-9622DE2A05E4}" destId="{72533B33-95B2-40F6-9C12-A627FE2B1848}" srcOrd="0" destOrd="0" presId="urn:microsoft.com/office/officeart/2005/8/layout/hierarchy1"/>
    <dgm:cxn modelId="{D6ABE603-8F07-4D2C-BCFD-A2176753EA01}" type="presParOf" srcId="{AC2EEDF2-C877-4F83-B2BE-9622DE2A05E4}" destId="{9E261E9E-7E03-4E41-814A-6FA65EC6E7EF}" srcOrd="1" destOrd="0" presId="urn:microsoft.com/office/officeart/2005/8/layout/hierarchy1"/>
    <dgm:cxn modelId="{8B9D3D52-26FA-44B4-8851-EA80E98CB24B}" type="presParOf" srcId="{48F59A43-9867-418B-8B03-E27D77AAA182}" destId="{A1D728FD-507A-4F6B-9796-557F40372E2F}" srcOrd="1" destOrd="0" presId="urn:microsoft.com/office/officeart/2005/8/layout/hierarchy1"/>
    <dgm:cxn modelId="{BDEB8FA6-0A7C-484E-886D-EA76B3A71608}" type="presParOf" srcId="{7C34C5C4-142D-45DC-B713-1F89A5817091}" destId="{75A2FE60-7BC0-4B01-8FBD-DBD8DCBB83BC}" srcOrd="4" destOrd="0" presId="urn:microsoft.com/office/officeart/2005/8/layout/hierarchy1"/>
    <dgm:cxn modelId="{BDE62D4E-AF35-465B-9C32-A4A4DB20B828}" type="presParOf" srcId="{7C34C5C4-142D-45DC-B713-1F89A5817091}" destId="{57CBD560-416A-4D45-BB58-E7E8B32B4B23}" srcOrd="5" destOrd="0" presId="urn:microsoft.com/office/officeart/2005/8/layout/hierarchy1"/>
    <dgm:cxn modelId="{B7FA8E49-CC36-481A-A73F-15352054B271}" type="presParOf" srcId="{57CBD560-416A-4D45-BB58-E7E8B32B4B23}" destId="{F2EC7778-CA5F-45D6-8FE9-B2DE168F6DC8}" srcOrd="0" destOrd="0" presId="urn:microsoft.com/office/officeart/2005/8/layout/hierarchy1"/>
    <dgm:cxn modelId="{B6B0892D-6D9C-4BF2-B283-B4F598233476}" type="presParOf" srcId="{F2EC7778-CA5F-45D6-8FE9-B2DE168F6DC8}" destId="{D27DBE73-F0AC-4B28-9390-33613FA7657A}" srcOrd="0" destOrd="0" presId="urn:microsoft.com/office/officeart/2005/8/layout/hierarchy1"/>
    <dgm:cxn modelId="{F302BC89-B68E-4DEA-A84C-BDBF08003D88}" type="presParOf" srcId="{F2EC7778-CA5F-45D6-8FE9-B2DE168F6DC8}" destId="{A75067B2-A036-48E3-B022-D41F7CDDF573}" srcOrd="1" destOrd="0" presId="urn:microsoft.com/office/officeart/2005/8/layout/hierarchy1"/>
    <dgm:cxn modelId="{147C5580-1CF9-4287-8D28-3A2D00188A11}" type="presParOf" srcId="{57CBD560-416A-4D45-BB58-E7E8B32B4B23}" destId="{9BBAEE28-09CE-4361-A70A-DC9B5800E7A2}" srcOrd="1" destOrd="0" presId="urn:microsoft.com/office/officeart/2005/8/layout/hierarchy1"/>
    <dgm:cxn modelId="{250D2EB9-1EC1-4B63-915D-484B0F08EC52}" type="presParOf" srcId="{7C34C5C4-142D-45DC-B713-1F89A5817091}" destId="{084E7D3E-ED1A-4AE0-BC48-F4890800968B}" srcOrd="6" destOrd="0" presId="urn:microsoft.com/office/officeart/2005/8/layout/hierarchy1"/>
    <dgm:cxn modelId="{532D7CD7-CF93-482B-ABB4-EF871E27F0CE}" type="presParOf" srcId="{7C34C5C4-142D-45DC-B713-1F89A5817091}" destId="{241795DF-CC52-4C53-80B9-FAB8657ABE43}" srcOrd="7" destOrd="0" presId="urn:microsoft.com/office/officeart/2005/8/layout/hierarchy1"/>
    <dgm:cxn modelId="{3908A90E-26B0-4ECB-9402-01F17B6113D0}" type="presParOf" srcId="{241795DF-CC52-4C53-80B9-FAB8657ABE43}" destId="{D233993B-9616-440C-9BDC-5D3C960B3180}" srcOrd="0" destOrd="0" presId="urn:microsoft.com/office/officeart/2005/8/layout/hierarchy1"/>
    <dgm:cxn modelId="{0A58BF04-CBFA-431F-9119-3F9F76021284}" type="presParOf" srcId="{D233993B-9616-440C-9BDC-5D3C960B3180}" destId="{202F551F-A17E-4D81-B931-EA01E93F2F5E}" srcOrd="0" destOrd="0" presId="urn:microsoft.com/office/officeart/2005/8/layout/hierarchy1"/>
    <dgm:cxn modelId="{6EE8B603-540A-4446-B45F-FDB4250AA4D6}" type="presParOf" srcId="{D233993B-9616-440C-9BDC-5D3C960B3180}" destId="{2484FD6B-30FA-45A2-91C6-5C3325AFC46D}" srcOrd="1" destOrd="0" presId="urn:microsoft.com/office/officeart/2005/8/layout/hierarchy1"/>
    <dgm:cxn modelId="{CD3C29C5-8872-4FBA-B87C-256A50B02958}" type="presParOf" srcId="{241795DF-CC52-4C53-80B9-FAB8657ABE43}" destId="{38A2D089-785A-4E31-9181-FA40184A2B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7D3E-ED1A-4AE0-BC48-F4890800968B}">
      <dsp:nvSpPr>
        <dsp:cNvPr id="0" name=""/>
        <dsp:cNvSpPr/>
      </dsp:nvSpPr>
      <dsp:spPr>
        <a:xfrm>
          <a:off x="4271567" y="1915335"/>
          <a:ext cx="3318971" cy="943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552"/>
              </a:lnTo>
              <a:lnTo>
                <a:pt x="3318971" y="809552"/>
              </a:lnTo>
              <a:lnTo>
                <a:pt x="3318971" y="943852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2FE60-7BC0-4B01-8FBD-DBD8DCBB83BC}">
      <dsp:nvSpPr>
        <dsp:cNvPr id="0" name=""/>
        <dsp:cNvSpPr/>
      </dsp:nvSpPr>
      <dsp:spPr>
        <a:xfrm>
          <a:off x="4271567" y="1915335"/>
          <a:ext cx="1069858" cy="943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552"/>
              </a:lnTo>
              <a:lnTo>
                <a:pt x="1069858" y="809552"/>
              </a:lnTo>
              <a:lnTo>
                <a:pt x="1069858" y="943852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29FC5-4794-4986-A604-1D37A3B0616D}">
      <dsp:nvSpPr>
        <dsp:cNvPr id="0" name=""/>
        <dsp:cNvSpPr/>
      </dsp:nvSpPr>
      <dsp:spPr>
        <a:xfrm>
          <a:off x="3036716" y="1915335"/>
          <a:ext cx="1234850" cy="943852"/>
        </a:xfrm>
        <a:custGeom>
          <a:avLst/>
          <a:gdLst/>
          <a:ahLst/>
          <a:cxnLst/>
          <a:rect l="0" t="0" r="0" b="0"/>
          <a:pathLst>
            <a:path>
              <a:moveTo>
                <a:pt x="1234850" y="0"/>
              </a:moveTo>
              <a:lnTo>
                <a:pt x="1234850" y="809552"/>
              </a:lnTo>
              <a:lnTo>
                <a:pt x="0" y="809552"/>
              </a:lnTo>
              <a:lnTo>
                <a:pt x="0" y="943852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9B745-1829-43BC-BD79-AD814BFC1CF6}">
      <dsp:nvSpPr>
        <dsp:cNvPr id="0" name=""/>
        <dsp:cNvSpPr/>
      </dsp:nvSpPr>
      <dsp:spPr>
        <a:xfrm>
          <a:off x="855638" y="1915335"/>
          <a:ext cx="3415928" cy="943852"/>
        </a:xfrm>
        <a:custGeom>
          <a:avLst/>
          <a:gdLst/>
          <a:ahLst/>
          <a:cxnLst/>
          <a:rect l="0" t="0" r="0" b="0"/>
          <a:pathLst>
            <a:path>
              <a:moveTo>
                <a:pt x="3415928" y="0"/>
              </a:moveTo>
              <a:lnTo>
                <a:pt x="3415928" y="809552"/>
              </a:lnTo>
              <a:lnTo>
                <a:pt x="0" y="809552"/>
              </a:lnTo>
              <a:lnTo>
                <a:pt x="0" y="943852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29719-77F3-446A-A66E-7F505FBDB758}">
      <dsp:nvSpPr>
        <dsp:cNvPr id="0" name=""/>
        <dsp:cNvSpPr/>
      </dsp:nvSpPr>
      <dsp:spPr>
        <a:xfrm>
          <a:off x="2413393" y="683222"/>
          <a:ext cx="3716347" cy="1232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rgbClr val="549E39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315AF6-89E6-4F83-B89D-67C23AC4BD44}">
      <dsp:nvSpPr>
        <dsp:cNvPr id="0" name=""/>
        <dsp:cNvSpPr/>
      </dsp:nvSpPr>
      <dsp:spPr>
        <a:xfrm>
          <a:off x="2574472" y="836247"/>
          <a:ext cx="3716347" cy="1232113"/>
        </a:xfrm>
        <a:prstGeom prst="roundRect">
          <a:avLst>
            <a:gd name="adj" fmla="val 10000"/>
          </a:avLst>
        </a:prstGeom>
        <a:solidFill>
          <a:srgbClr val="549E39">
            <a:alpha val="90000"/>
          </a:srgbClr>
        </a:solidFill>
        <a:ln w="9525" cap="rnd" cmpd="sng" algn="ctr">
          <a:solidFill>
            <a:srgbClr val="549E39"/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</a:rPr>
            <a:t>Bioma Amazônia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2610559" y="872334"/>
        <a:ext cx="3644173" cy="1159939"/>
      </dsp:txXfrm>
    </dsp:sp>
    <dsp:sp modelId="{F21491D7-5499-424D-8319-132C70D772BA}">
      <dsp:nvSpPr>
        <dsp:cNvPr id="0" name=""/>
        <dsp:cNvSpPr/>
      </dsp:nvSpPr>
      <dsp:spPr>
        <a:xfrm>
          <a:off x="2454" y="2859187"/>
          <a:ext cx="1706367" cy="92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1D4AF2-A28A-4ED9-BAE1-8650E0DB7E28}">
      <dsp:nvSpPr>
        <dsp:cNvPr id="0" name=""/>
        <dsp:cNvSpPr/>
      </dsp:nvSpPr>
      <dsp:spPr>
        <a:xfrm>
          <a:off x="163533" y="3012212"/>
          <a:ext cx="1706367" cy="92056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Limpeza e preparação da terra</a:t>
          </a:r>
          <a:endParaRPr lang="pt-BR" sz="1400" b="1" kern="1200" dirty="0"/>
        </a:p>
      </dsp:txBody>
      <dsp:txXfrm>
        <a:off x="190495" y="3039174"/>
        <a:ext cx="1652443" cy="866642"/>
      </dsp:txXfrm>
    </dsp:sp>
    <dsp:sp modelId="{72533B33-95B2-40F6-9C12-A627FE2B1848}">
      <dsp:nvSpPr>
        <dsp:cNvPr id="0" name=""/>
        <dsp:cNvSpPr/>
      </dsp:nvSpPr>
      <dsp:spPr>
        <a:xfrm>
          <a:off x="2030979" y="2859187"/>
          <a:ext cx="2011473" cy="92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261E9E-7E03-4E41-814A-6FA65EC6E7EF}">
      <dsp:nvSpPr>
        <dsp:cNvPr id="0" name=""/>
        <dsp:cNvSpPr/>
      </dsp:nvSpPr>
      <dsp:spPr>
        <a:xfrm>
          <a:off x="2192058" y="3012212"/>
          <a:ext cx="2011473" cy="92056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Remoção da biomassa vegetal</a:t>
          </a:r>
          <a:endParaRPr lang="pt-BR" sz="1400" b="1" kern="1200" dirty="0"/>
        </a:p>
      </dsp:txBody>
      <dsp:txXfrm>
        <a:off x="2219020" y="3039174"/>
        <a:ext cx="1957549" cy="866642"/>
      </dsp:txXfrm>
    </dsp:sp>
    <dsp:sp modelId="{D27DBE73-F0AC-4B28-9390-33613FA7657A}">
      <dsp:nvSpPr>
        <dsp:cNvPr id="0" name=""/>
        <dsp:cNvSpPr/>
      </dsp:nvSpPr>
      <dsp:spPr>
        <a:xfrm>
          <a:off x="4364611" y="2859187"/>
          <a:ext cx="1953629" cy="92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5067B2-A036-48E3-B022-D41F7CDDF573}">
      <dsp:nvSpPr>
        <dsp:cNvPr id="0" name=""/>
        <dsp:cNvSpPr/>
      </dsp:nvSpPr>
      <dsp:spPr>
        <a:xfrm>
          <a:off x="4525689" y="3012212"/>
          <a:ext cx="1953629" cy="92056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Manutenção de pastagens</a:t>
          </a:r>
          <a:endParaRPr lang="pt-BR" sz="1400" b="1" kern="1200" dirty="0"/>
        </a:p>
      </dsp:txBody>
      <dsp:txXfrm>
        <a:off x="4552651" y="3039174"/>
        <a:ext cx="1899705" cy="866642"/>
      </dsp:txXfrm>
    </dsp:sp>
    <dsp:sp modelId="{202F551F-A17E-4D81-B931-EA01E93F2F5E}">
      <dsp:nvSpPr>
        <dsp:cNvPr id="0" name=""/>
        <dsp:cNvSpPr/>
      </dsp:nvSpPr>
      <dsp:spPr>
        <a:xfrm>
          <a:off x="6640398" y="2859187"/>
          <a:ext cx="1900280" cy="92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84FD6B-30FA-45A2-91C6-5C3325AFC46D}">
      <dsp:nvSpPr>
        <dsp:cNvPr id="0" name=""/>
        <dsp:cNvSpPr/>
      </dsp:nvSpPr>
      <dsp:spPr>
        <a:xfrm>
          <a:off x="6801477" y="3012212"/>
          <a:ext cx="1900280" cy="92056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Plantas invasoras</a:t>
          </a:r>
          <a:endParaRPr lang="pt-BR" sz="1400" b="1" kern="1200" dirty="0"/>
        </a:p>
      </dsp:txBody>
      <dsp:txXfrm>
        <a:off x="6828439" y="3039174"/>
        <a:ext cx="1846356" cy="866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C279E-30C6-4F14-9BD9-4C023B89B696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63A60-8AA5-4866-A1A0-991AEDC830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98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13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98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8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630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6617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54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20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24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5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94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94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72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79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0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05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74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F3101-A152-4BA2-ACB6-8A1BF653564C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718FD6-5734-447B-B42E-C91E6A0E3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4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71387"/>
            <a:ext cx="2950026" cy="960824"/>
          </a:xfrm>
          <a:prstGeom prst="rect">
            <a:avLst/>
          </a:prstGeom>
        </p:spPr>
      </p:pic>
      <p:sp>
        <p:nvSpPr>
          <p:cNvPr id="36" name="Retângulo 35"/>
          <p:cNvSpPr/>
          <p:nvPr/>
        </p:nvSpPr>
        <p:spPr>
          <a:xfrm>
            <a:off x="2316470" y="3012649"/>
            <a:ext cx="79356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pt-B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DISTRIBUIÇÃO ESPACIAL </a:t>
            </a:r>
            <a:r>
              <a:rPr lang="pt-BR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DOS </a:t>
            </a:r>
            <a:r>
              <a:rPr lang="pt-B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FOCOS DE CALOR</a:t>
            </a:r>
            <a:endParaRPr lang="pt-BR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810" algn="ctr">
              <a:spcAft>
                <a:spcPts val="0"/>
              </a:spcAft>
            </a:pPr>
            <a:r>
              <a:rPr lang="pt-B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BIOMA AMAZÔNIA</a:t>
            </a:r>
            <a:endParaRPr lang="pt-BR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113160" y="4496332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Nathália Carvalho</a:t>
            </a:r>
            <a:endParaRPr lang="pt-BR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793889" y="2175657"/>
            <a:ext cx="465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Introdução ao Geoprocessamento - SER 300</a:t>
            </a:r>
            <a:endParaRPr lang="pt-BR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113160" y="5856905"/>
            <a:ext cx="234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São José dos Campos</a:t>
            </a:r>
          </a:p>
          <a:p>
            <a:pPr algn="ctr"/>
            <a:r>
              <a:rPr lang="pt-BR" dirty="0" smtClean="0"/>
              <a:t>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1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545773" y="680348"/>
            <a:ext cx="9577303" cy="780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b="1" u="sng" dirty="0" smtClean="0"/>
              <a:t>Representação computacional do problema de pesquisa</a:t>
            </a:r>
            <a:endParaRPr lang="pt-BR" sz="2600" b="1" u="sng" dirty="0"/>
          </a:p>
        </p:txBody>
      </p:sp>
      <p:sp>
        <p:nvSpPr>
          <p:cNvPr id="6" name="Retângulo Arredondado 5"/>
          <p:cNvSpPr/>
          <p:nvPr/>
        </p:nvSpPr>
        <p:spPr>
          <a:xfrm>
            <a:off x="555170" y="2231570"/>
            <a:ext cx="11495315" cy="26234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6"/>
          <p:cNvSpPr/>
          <p:nvPr/>
        </p:nvSpPr>
        <p:spPr>
          <a:xfrm>
            <a:off x="980163" y="2971800"/>
            <a:ext cx="21528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ntológico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3557956" y="2971800"/>
            <a:ext cx="2152800" cy="1447800"/>
          </a:xfrm>
          <a:prstGeom prst="roundRect">
            <a:avLst/>
          </a:prstGeom>
          <a:solidFill>
            <a:srgbClr val="549E3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Formal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6135749" y="2971800"/>
            <a:ext cx="21528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Estrutura de </a:t>
            </a: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dados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8599714" y="2971800"/>
            <a:ext cx="2153248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Implementação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3211284" y="5007431"/>
            <a:ext cx="5725887" cy="1534884"/>
          </a:xfrm>
          <a:prstGeom prst="roundRect">
            <a:avLst/>
          </a:prstGeom>
          <a:solidFill>
            <a:srgbClr val="549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Bioma Amazônia: </a:t>
            </a:r>
            <a:r>
              <a:rPr lang="pt-BR" b="1" dirty="0" err="1" smtClean="0">
                <a:solidFill>
                  <a:schemeClr val="bg1"/>
                </a:solidFill>
              </a:rPr>
              <a:t>geo-objeto</a:t>
            </a:r>
            <a:endParaRPr lang="pt-BR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Focos de calor: </a:t>
            </a:r>
            <a:r>
              <a:rPr lang="pt-BR" b="1" dirty="0" err="1" smtClean="0">
                <a:solidFill>
                  <a:schemeClr val="bg1"/>
                </a:solidFill>
              </a:rPr>
              <a:t>geo-objeto</a:t>
            </a:r>
            <a:endParaRPr lang="pt-BR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Cobertura florestal: </a:t>
            </a:r>
            <a:r>
              <a:rPr lang="pt-BR" b="1" dirty="0" err="1" smtClean="0">
                <a:solidFill>
                  <a:schemeClr val="bg1"/>
                </a:solidFill>
              </a:rPr>
              <a:t>geo-campo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545773" y="680348"/>
            <a:ext cx="9577303" cy="780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b="1" u="sng" dirty="0" smtClean="0"/>
              <a:t>Representação computacional do problema de pesquisa</a:t>
            </a:r>
            <a:endParaRPr lang="pt-BR" sz="2600" b="1" u="sng" dirty="0"/>
          </a:p>
        </p:txBody>
      </p:sp>
      <p:sp>
        <p:nvSpPr>
          <p:cNvPr id="6" name="Retângulo Arredondado 5"/>
          <p:cNvSpPr/>
          <p:nvPr/>
        </p:nvSpPr>
        <p:spPr>
          <a:xfrm>
            <a:off x="555170" y="2231570"/>
            <a:ext cx="11495315" cy="26234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6"/>
          <p:cNvSpPr/>
          <p:nvPr/>
        </p:nvSpPr>
        <p:spPr>
          <a:xfrm>
            <a:off x="980163" y="2971800"/>
            <a:ext cx="21528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ntológico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3557956" y="2971800"/>
            <a:ext cx="21528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Formal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6135749" y="2971800"/>
            <a:ext cx="2152800" cy="1447800"/>
          </a:xfrm>
          <a:prstGeom prst="roundRect">
            <a:avLst/>
          </a:prstGeom>
          <a:solidFill>
            <a:srgbClr val="549E3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Estrutura de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dados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8599714" y="2971800"/>
            <a:ext cx="2153248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Implementação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3211284" y="5007431"/>
            <a:ext cx="5725887" cy="1534884"/>
          </a:xfrm>
          <a:prstGeom prst="roundRect">
            <a:avLst/>
          </a:prstGeom>
          <a:solidFill>
            <a:srgbClr val="549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Bioma Amazônia: representação vetorial 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Focos de calor: representação vetorial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Cobertura florestal: representação matricial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545773" y="680348"/>
            <a:ext cx="9577303" cy="780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b="1" u="sng" dirty="0" smtClean="0"/>
              <a:t>Representação computacional do problema de pesquisa</a:t>
            </a:r>
            <a:endParaRPr lang="pt-BR" sz="2600" b="1" u="sng" dirty="0"/>
          </a:p>
        </p:txBody>
      </p:sp>
      <p:sp>
        <p:nvSpPr>
          <p:cNvPr id="6" name="Retângulo Arredondado 5"/>
          <p:cNvSpPr/>
          <p:nvPr/>
        </p:nvSpPr>
        <p:spPr>
          <a:xfrm>
            <a:off x="555170" y="2231570"/>
            <a:ext cx="11495315" cy="26234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6"/>
          <p:cNvSpPr/>
          <p:nvPr/>
        </p:nvSpPr>
        <p:spPr>
          <a:xfrm>
            <a:off x="980163" y="2971800"/>
            <a:ext cx="21528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ntológico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3557956" y="2971800"/>
            <a:ext cx="21528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Formal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6135749" y="2971800"/>
            <a:ext cx="21528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Estrutura de </a:t>
            </a: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dados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8599714" y="2971800"/>
            <a:ext cx="2153248" cy="1447800"/>
          </a:xfrm>
          <a:prstGeom prst="roundRect">
            <a:avLst/>
          </a:prstGeom>
          <a:solidFill>
            <a:srgbClr val="549E3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Implementação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Área de estudo</a:t>
            </a:r>
            <a:endParaRPr lang="pt-BR" b="1" u="sng" dirty="0"/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5" y="1371600"/>
            <a:ext cx="751114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Aquisição de dados</a:t>
            </a:r>
            <a:endParaRPr lang="pt-BR" b="1" u="sng" dirty="0"/>
          </a:p>
        </p:txBody>
      </p:sp>
      <p:sp>
        <p:nvSpPr>
          <p:cNvPr id="3" name="Retângulo Arredondado 2"/>
          <p:cNvSpPr/>
          <p:nvPr/>
        </p:nvSpPr>
        <p:spPr>
          <a:xfrm>
            <a:off x="1814597" y="1371600"/>
            <a:ext cx="3363686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</a:rPr>
              <a:t>MODIS/MCD14ML</a:t>
            </a: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Focos de calor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2003 - 2016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6495454" y="1371600"/>
            <a:ext cx="3363686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 err="1" smtClean="0">
                <a:solidFill>
                  <a:schemeClr val="tx1"/>
                </a:solidFill>
              </a:rPr>
              <a:t>MapBIOMAS</a:t>
            </a:r>
            <a:endParaRPr lang="pt-BR" b="1" u="sng" dirty="0" smtClean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Mapeamento Amazônia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2003 - 2016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3490997" y="2606742"/>
            <a:ext cx="5443" cy="36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9"/>
          <p:cNvSpPr/>
          <p:nvPr/>
        </p:nvSpPr>
        <p:spPr>
          <a:xfrm>
            <a:off x="1809154" y="3091543"/>
            <a:ext cx="3363686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</a:rPr>
              <a:t>OPERAÇÕES</a:t>
            </a:r>
          </a:p>
          <a:p>
            <a:pPr algn="ctr"/>
            <a:endParaRPr lang="pt-BR" b="1" u="sng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Seleção por atributos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Restrições espaciais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1809154" y="4811486"/>
            <a:ext cx="3363686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>
                <a:solidFill>
                  <a:schemeClr val="tx1"/>
                </a:solidFill>
              </a:rPr>
              <a:t>Aqua</a:t>
            </a:r>
            <a:r>
              <a:rPr lang="pt-BR" dirty="0" smtClean="0">
                <a:solidFill>
                  <a:schemeClr val="tx1"/>
                </a:solidFill>
              </a:rPr>
              <a:t> (2003 –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Focos &gt; 80% confiabilidade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382140" y="4326685"/>
            <a:ext cx="5443" cy="36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6305747" y="3112541"/>
            <a:ext cx="4097677" cy="1851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</a:rPr>
              <a:t>OPERAÇÕES</a:t>
            </a:r>
          </a:p>
          <a:p>
            <a:pPr algn="ctr"/>
            <a:endParaRPr lang="pt-BR" b="1" u="sng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Vizinhança: reclassificação                  (floresta)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Locais: reamostragem (1km)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8177297" y="2606742"/>
            <a:ext cx="5443" cy="36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5172840" y="5649687"/>
            <a:ext cx="2215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>
            <a:off x="7388082" y="4963887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5172840" y="5649687"/>
            <a:ext cx="30044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Arredondado 23"/>
          <p:cNvSpPr/>
          <p:nvPr/>
        </p:nvSpPr>
        <p:spPr>
          <a:xfrm>
            <a:off x="8177297" y="5261313"/>
            <a:ext cx="2487385" cy="144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Retângulo Arredondado 24"/>
          <p:cNvSpPr/>
          <p:nvPr/>
        </p:nvSpPr>
        <p:spPr>
          <a:xfrm>
            <a:off x="8280314" y="5372698"/>
            <a:ext cx="2281351" cy="13321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FOCO DE CALOR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2003 – 2016</a:t>
            </a: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Percentual de floresta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Índice de Moran</a:t>
            </a:r>
            <a:endParaRPr lang="pt-BR" b="1" u="sng" dirty="0"/>
          </a:p>
        </p:txBody>
      </p:sp>
      <p:sp>
        <p:nvSpPr>
          <p:cNvPr id="3" name="Retângulo Arredondado 2"/>
          <p:cNvSpPr/>
          <p:nvPr/>
        </p:nvSpPr>
        <p:spPr>
          <a:xfrm>
            <a:off x="2879538" y="1766033"/>
            <a:ext cx="7614289" cy="1442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>
                <a:solidFill>
                  <a:schemeClr val="tx1"/>
                </a:solidFill>
              </a:rPr>
              <a:t>Análise da relação espacial entre os focos de calor e o percentual de área florestal</a:t>
            </a:r>
            <a:endParaRPr lang="pt-BR" sz="25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571" t="3252" r="5655" b="7812"/>
          <a:stretch/>
        </p:blipFill>
        <p:spPr>
          <a:xfrm>
            <a:off x="2879538" y="3352800"/>
            <a:ext cx="7772400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Resultados</a:t>
            </a:r>
            <a:endParaRPr lang="pt-BR" b="1" u="sng" dirty="0"/>
          </a:p>
        </p:txBody>
      </p:sp>
      <p:sp>
        <p:nvSpPr>
          <p:cNvPr id="2" name="Retângulo Arredondado 1"/>
          <p:cNvSpPr/>
          <p:nvPr/>
        </p:nvSpPr>
        <p:spPr>
          <a:xfrm>
            <a:off x="1660340" y="1937657"/>
            <a:ext cx="9448800" cy="304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/>
        </p:nvSpPr>
        <p:spPr>
          <a:xfrm>
            <a:off x="1741714" y="2514600"/>
            <a:ext cx="9098870" cy="24710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872470 focos de calor = </a:t>
            </a:r>
            <a:r>
              <a:rPr lang="pt-BR" sz="2200" b="1" dirty="0" smtClean="0">
                <a:solidFill>
                  <a:schemeClr val="tx1"/>
                </a:solidFill>
              </a:rPr>
              <a:t>27% relação dependência espacial</a:t>
            </a:r>
          </a:p>
          <a:p>
            <a:endParaRPr lang="pt-BR" sz="2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Padrão de agregação do </a:t>
            </a:r>
            <a:r>
              <a:rPr lang="pt-BR" sz="2200" b="1" dirty="0" smtClean="0">
                <a:solidFill>
                  <a:schemeClr val="tx1"/>
                </a:solidFill>
              </a:rPr>
              <a:t>tipo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1"/>
                </a:solidFill>
              </a:rPr>
              <a:t>B</a:t>
            </a:r>
            <a:r>
              <a:rPr lang="pt-BR" sz="2200" b="1" dirty="0" smtClean="0">
                <a:solidFill>
                  <a:schemeClr val="tx1"/>
                </a:solidFill>
              </a:rPr>
              <a:t>aixo – Baixo </a:t>
            </a:r>
            <a:r>
              <a:rPr lang="pt-BR" sz="2200" dirty="0" smtClean="0">
                <a:solidFill>
                  <a:schemeClr val="tx1"/>
                </a:solidFill>
              </a:rPr>
              <a:t>= 53% (área florestal &lt; 20%)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tx1"/>
                </a:solidFill>
              </a:rPr>
              <a:t>Alto – Alto </a:t>
            </a:r>
            <a:r>
              <a:rPr lang="pt-BR" sz="2200" dirty="0" smtClean="0">
                <a:solidFill>
                  <a:schemeClr val="tx1"/>
                </a:solidFill>
              </a:rPr>
              <a:t>= 40%  (área florestal &gt; 80%)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>
            <a:off x="1718092" y="1763485"/>
            <a:ext cx="5054671" cy="20247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6" b="38254"/>
          <a:stretch/>
        </p:blipFill>
        <p:spPr>
          <a:xfrm>
            <a:off x="6867035" y="1763485"/>
            <a:ext cx="5054671" cy="21444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3" r="48565" b="8730"/>
          <a:stretch/>
        </p:blipFill>
        <p:spPr>
          <a:xfrm>
            <a:off x="1645590" y="3907972"/>
            <a:ext cx="2599837" cy="20900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5" r="50646" b="39524"/>
          <a:stretch/>
        </p:blipFill>
        <p:spPr>
          <a:xfrm>
            <a:off x="9427027" y="3907971"/>
            <a:ext cx="2494679" cy="204651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9"/>
          <a:stretch/>
        </p:blipFill>
        <p:spPr>
          <a:xfrm>
            <a:off x="4372356" y="3907972"/>
            <a:ext cx="5054671" cy="2046514"/>
          </a:xfrm>
          <a:prstGeom prst="rect">
            <a:avLst/>
          </a:prstGeom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1645590" y="722080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Padrão espacial dos focos de calor na Amazônia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24322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>
            <a:off x="1718092" y="1763485"/>
            <a:ext cx="5054671" cy="20247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6" b="38254"/>
          <a:stretch/>
        </p:blipFill>
        <p:spPr>
          <a:xfrm>
            <a:off x="6867035" y="1763485"/>
            <a:ext cx="5054671" cy="21444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3" r="48565" b="8730"/>
          <a:stretch/>
        </p:blipFill>
        <p:spPr>
          <a:xfrm>
            <a:off x="1645590" y="3907972"/>
            <a:ext cx="2599837" cy="20900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5" r="50646" b="39524"/>
          <a:stretch/>
        </p:blipFill>
        <p:spPr>
          <a:xfrm>
            <a:off x="9427027" y="3907971"/>
            <a:ext cx="2494679" cy="204651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9"/>
          <a:stretch/>
        </p:blipFill>
        <p:spPr>
          <a:xfrm>
            <a:off x="4372356" y="3907972"/>
            <a:ext cx="5054671" cy="204651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34" r="51489" b="9048"/>
          <a:stretch/>
        </p:blipFill>
        <p:spPr>
          <a:xfrm>
            <a:off x="4320701" y="1758043"/>
            <a:ext cx="2452062" cy="207917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9" t="30635" b="38889"/>
          <a:stretch/>
        </p:blipFill>
        <p:spPr>
          <a:xfrm>
            <a:off x="1728054" y="1758043"/>
            <a:ext cx="2465718" cy="209005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8" b="8254"/>
          <a:stretch/>
        </p:blipFill>
        <p:spPr>
          <a:xfrm>
            <a:off x="6782725" y="3989612"/>
            <a:ext cx="5054671" cy="207917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5" t="32064" b="38889"/>
          <a:stretch/>
        </p:blipFill>
        <p:spPr>
          <a:xfrm>
            <a:off x="4351617" y="4033156"/>
            <a:ext cx="2484610" cy="199208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5" r="51803" b="40000"/>
          <a:stretch/>
        </p:blipFill>
        <p:spPr>
          <a:xfrm>
            <a:off x="1645590" y="3967842"/>
            <a:ext cx="2436196" cy="192677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8" b="69841"/>
          <a:stretch/>
        </p:blipFill>
        <p:spPr>
          <a:xfrm>
            <a:off x="9427027" y="1785257"/>
            <a:ext cx="2451135" cy="206828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2" b="70317"/>
          <a:stretch/>
        </p:blipFill>
        <p:spPr>
          <a:xfrm>
            <a:off x="6782725" y="1785257"/>
            <a:ext cx="2462022" cy="2035628"/>
          </a:xfrm>
          <a:prstGeom prst="rect">
            <a:avLst/>
          </a:prstGeom>
        </p:spPr>
      </p:pic>
      <p:sp>
        <p:nvSpPr>
          <p:cNvPr id="16" name="Título 3"/>
          <p:cNvSpPr txBox="1">
            <a:spLocks/>
          </p:cNvSpPr>
          <p:nvPr/>
        </p:nvSpPr>
        <p:spPr>
          <a:xfrm>
            <a:off x="1645590" y="722080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Padrão espacial dos focos de calor na Amazônia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25461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Resultados</a:t>
            </a:r>
            <a:endParaRPr lang="pt-BR" b="1" u="sng" dirty="0"/>
          </a:p>
        </p:txBody>
      </p:sp>
      <p:sp>
        <p:nvSpPr>
          <p:cNvPr id="2" name="Retângulo Arredondado 1"/>
          <p:cNvSpPr/>
          <p:nvPr/>
        </p:nvSpPr>
        <p:spPr>
          <a:xfrm>
            <a:off x="1660340" y="1937657"/>
            <a:ext cx="9448800" cy="304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/>
        </p:nvSpPr>
        <p:spPr>
          <a:xfrm>
            <a:off x="1741714" y="2514600"/>
            <a:ext cx="9098870" cy="24710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bg1">
                    <a:lumMod val="50000"/>
                  </a:schemeClr>
                </a:solidFill>
              </a:rPr>
              <a:t>872470 focos de calor = </a:t>
            </a:r>
            <a:r>
              <a:rPr lang="pt-BR" sz="2200" b="1" dirty="0" smtClean="0">
                <a:solidFill>
                  <a:schemeClr val="bg1">
                    <a:lumMod val="50000"/>
                  </a:schemeClr>
                </a:solidFill>
              </a:rPr>
              <a:t>27% relação dependência espacial</a:t>
            </a:r>
          </a:p>
          <a:p>
            <a:endParaRPr lang="pt-B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bg1">
                    <a:lumMod val="50000"/>
                  </a:schemeClr>
                </a:solidFill>
              </a:rPr>
              <a:t>Padrão de agregação do </a:t>
            </a:r>
            <a:r>
              <a:rPr lang="pt-BR" sz="2200" b="1" dirty="0" smtClean="0">
                <a:solidFill>
                  <a:schemeClr val="bg1">
                    <a:lumMod val="50000"/>
                  </a:schemeClr>
                </a:solidFill>
              </a:rPr>
              <a:t>tipo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1"/>
                </a:solidFill>
              </a:rPr>
              <a:t>B</a:t>
            </a:r>
            <a:r>
              <a:rPr lang="pt-BR" sz="2200" b="1" dirty="0" smtClean="0">
                <a:solidFill>
                  <a:schemeClr val="tx1"/>
                </a:solidFill>
              </a:rPr>
              <a:t>aixo – Baixo </a:t>
            </a:r>
            <a:r>
              <a:rPr lang="pt-BR" sz="2200" dirty="0" smtClean="0">
                <a:solidFill>
                  <a:schemeClr val="tx1"/>
                </a:solidFill>
              </a:rPr>
              <a:t>= 53%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bg1">
                    <a:lumMod val="50000"/>
                  </a:schemeClr>
                </a:solidFill>
              </a:rPr>
              <a:t>Alto – Alto </a:t>
            </a:r>
            <a:r>
              <a:rPr lang="pt-BR" sz="2200" dirty="0" smtClean="0">
                <a:solidFill>
                  <a:schemeClr val="bg1">
                    <a:lumMod val="50000"/>
                  </a:schemeClr>
                </a:solidFill>
              </a:rPr>
              <a:t>= 40%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5442856" y="3750128"/>
            <a:ext cx="5976257" cy="2786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</a:rPr>
              <a:t>Arco do desmatamento: O </a:t>
            </a:r>
            <a:r>
              <a:rPr lang="pt-BR" sz="2000" b="1" dirty="0">
                <a:solidFill>
                  <a:schemeClr val="bg1"/>
                </a:solidFill>
              </a:rPr>
              <a:t>maior percentual de queimadas em áreas que possuem uma cobertura florestal inferior a 20%, sugerem o uso do fogo como ferramenta para o manejo de áreas agropecuárias. </a:t>
            </a:r>
          </a:p>
        </p:txBody>
      </p:sp>
    </p:spTree>
    <p:extLst>
      <p:ext uri="{BB962C8B-B14F-4D97-AF65-F5344CB8AC3E}">
        <p14:creationId xmlns:p14="http://schemas.microsoft.com/office/powerpoint/2010/main" val="2594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09154" y="591452"/>
            <a:ext cx="8911687" cy="780148"/>
          </a:xfrm>
        </p:spPr>
        <p:txBody>
          <a:bodyPr/>
          <a:lstStyle/>
          <a:p>
            <a:r>
              <a:rPr lang="pt-BR" b="1" u="sng" dirty="0" smtClean="0"/>
              <a:t>Estrutura da apresentação</a:t>
            </a:r>
            <a:endParaRPr lang="pt-BR" b="1" u="sng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356124" y="2182592"/>
            <a:ext cx="0" cy="3528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de cantos arredondados 8"/>
          <p:cNvSpPr/>
          <p:nvPr/>
        </p:nvSpPr>
        <p:spPr>
          <a:xfrm>
            <a:off x="1900454" y="1534886"/>
            <a:ext cx="5716102" cy="64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Relação fogo X floresta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41"/>
          <p:cNvSpPr/>
          <p:nvPr/>
        </p:nvSpPr>
        <p:spPr>
          <a:xfrm>
            <a:off x="2194861" y="3232172"/>
            <a:ext cx="4421885" cy="64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Objetivo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7" name="Retângulo de cantos arredondados 45"/>
          <p:cNvSpPr/>
          <p:nvPr/>
        </p:nvSpPr>
        <p:spPr>
          <a:xfrm>
            <a:off x="2213290" y="4005748"/>
            <a:ext cx="4421885" cy="64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Material e métodos</a:t>
            </a:r>
          </a:p>
        </p:txBody>
      </p:sp>
      <p:sp>
        <p:nvSpPr>
          <p:cNvPr id="18" name="Retângulo de cantos arredondados 54"/>
          <p:cNvSpPr/>
          <p:nvPr/>
        </p:nvSpPr>
        <p:spPr>
          <a:xfrm>
            <a:off x="2202968" y="4756157"/>
            <a:ext cx="4429914" cy="64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Resultados e Discussão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Retângulo de cantos arredondados 58"/>
          <p:cNvSpPr/>
          <p:nvPr/>
        </p:nvSpPr>
        <p:spPr>
          <a:xfrm>
            <a:off x="2194861" y="2407005"/>
            <a:ext cx="4421885" cy="64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Introdução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8" name="Retângulo de cantos arredondados 34"/>
          <p:cNvSpPr/>
          <p:nvPr/>
        </p:nvSpPr>
        <p:spPr>
          <a:xfrm>
            <a:off x="2202968" y="5521355"/>
            <a:ext cx="4429914" cy="64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Conclusão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Resultados</a:t>
            </a:r>
            <a:endParaRPr lang="pt-BR" b="1" u="sng" dirty="0"/>
          </a:p>
        </p:txBody>
      </p:sp>
      <p:sp>
        <p:nvSpPr>
          <p:cNvPr id="2" name="Retângulo Arredondado 1"/>
          <p:cNvSpPr/>
          <p:nvPr/>
        </p:nvSpPr>
        <p:spPr>
          <a:xfrm>
            <a:off x="1660340" y="1937657"/>
            <a:ext cx="9448800" cy="304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/>
        </p:nvSpPr>
        <p:spPr>
          <a:xfrm>
            <a:off x="1741714" y="2514600"/>
            <a:ext cx="9098870" cy="24710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bg1">
                    <a:lumMod val="50000"/>
                  </a:schemeClr>
                </a:solidFill>
              </a:rPr>
              <a:t>872470 focos de calor = </a:t>
            </a:r>
            <a:r>
              <a:rPr lang="pt-BR" sz="2200" b="1" dirty="0" smtClean="0">
                <a:solidFill>
                  <a:schemeClr val="bg1">
                    <a:lumMod val="50000"/>
                  </a:schemeClr>
                </a:solidFill>
              </a:rPr>
              <a:t>27% relação dependência espacial</a:t>
            </a:r>
          </a:p>
          <a:p>
            <a:endParaRPr lang="pt-B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bg1">
                    <a:lumMod val="50000"/>
                  </a:schemeClr>
                </a:solidFill>
              </a:rPr>
              <a:t>Padrão de agregação do </a:t>
            </a:r>
            <a:r>
              <a:rPr lang="pt-BR" sz="2200" b="1" dirty="0" smtClean="0">
                <a:solidFill>
                  <a:schemeClr val="bg1">
                    <a:lumMod val="50000"/>
                  </a:schemeClr>
                </a:solidFill>
              </a:rPr>
              <a:t>tipo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pt-BR" sz="2200" b="1" dirty="0" smtClean="0">
                <a:solidFill>
                  <a:schemeClr val="bg1">
                    <a:lumMod val="50000"/>
                  </a:schemeClr>
                </a:solidFill>
              </a:rPr>
              <a:t>aixo – Baixo </a:t>
            </a:r>
            <a:r>
              <a:rPr lang="pt-BR" sz="2200" dirty="0" smtClean="0">
                <a:solidFill>
                  <a:schemeClr val="bg1">
                    <a:lumMod val="50000"/>
                  </a:schemeClr>
                </a:solidFill>
              </a:rPr>
              <a:t>= 53%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tx1"/>
                </a:solidFill>
              </a:rPr>
              <a:t>Alto – Alto </a:t>
            </a:r>
            <a:r>
              <a:rPr lang="pt-BR" sz="2200" dirty="0" smtClean="0">
                <a:solidFill>
                  <a:schemeClr val="tx1"/>
                </a:solidFill>
              </a:rPr>
              <a:t>= 40%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5442856" y="3750128"/>
            <a:ext cx="5976257" cy="2786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 smtClean="0"/>
              <a:t>Focos </a:t>
            </a:r>
            <a:r>
              <a:rPr lang="pt-BR" b="1" dirty="0"/>
              <a:t>de calor relacionados a áreas com percentual de cobertura florestal superior a 80%, </a:t>
            </a:r>
            <a:r>
              <a:rPr lang="pt-BR" b="1" dirty="0" smtClean="0"/>
              <a:t>sugere a ocorrência de queimadas acidentais.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</a:rPr>
              <a:t>1. Uso do fogo em propriedades vizinhas.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</a:rPr>
              <a:t>2. Mudanças climáticas.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Considerações finais</a:t>
            </a:r>
            <a:endParaRPr lang="pt-BR" b="1" u="sng" dirty="0"/>
          </a:p>
        </p:txBody>
      </p:sp>
      <p:sp>
        <p:nvSpPr>
          <p:cNvPr id="8" name="Retângulo Arredondado 7"/>
          <p:cNvSpPr/>
          <p:nvPr/>
        </p:nvSpPr>
        <p:spPr>
          <a:xfrm>
            <a:off x="2166258" y="1458685"/>
            <a:ext cx="9372599" cy="52142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2100943" y="1654629"/>
            <a:ext cx="9437914" cy="936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2465614" y="2046514"/>
            <a:ext cx="8708572" cy="4408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pt-BR" sz="2000" b="1" dirty="0" smtClean="0">
                <a:solidFill>
                  <a:schemeClr val="tx1"/>
                </a:solidFill>
              </a:rPr>
              <a:t>Há </a:t>
            </a:r>
            <a:r>
              <a:rPr lang="pt-BR" sz="2000" b="1" dirty="0">
                <a:solidFill>
                  <a:schemeClr val="tx1"/>
                </a:solidFill>
              </a:rPr>
              <a:t>uma relação espacial entre os focos de queimadas e o percentual de floresta no bioma Amazônia</a:t>
            </a:r>
            <a:r>
              <a:rPr lang="pt-BR" sz="2000" b="1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ctr">
              <a:buAutoNum type="arabicPeriod"/>
            </a:pPr>
            <a:endParaRPr lang="pt-BR" sz="20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AutoNum type="arabicPeriod"/>
            </a:pPr>
            <a:r>
              <a:rPr lang="pt-BR" sz="2000" b="1" dirty="0" smtClean="0">
                <a:solidFill>
                  <a:schemeClr val="tx1"/>
                </a:solidFill>
              </a:rPr>
              <a:t>Qual é o padrão da distribuição espacial das áreas com ocorrência de focos de queimada, no bioma Amazônia?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Focos </a:t>
            </a:r>
            <a:r>
              <a:rPr lang="pt-BR" b="1" dirty="0">
                <a:solidFill>
                  <a:srgbClr val="FF0000"/>
                </a:solidFill>
              </a:rPr>
              <a:t>de calor </a:t>
            </a:r>
            <a:r>
              <a:rPr lang="pt-BR" dirty="0">
                <a:solidFill>
                  <a:schemeClr val="tx1"/>
                </a:solidFill>
              </a:rPr>
              <a:t>em áreas com uma </a:t>
            </a:r>
            <a:r>
              <a:rPr lang="pt-BR" b="1" dirty="0">
                <a:solidFill>
                  <a:schemeClr val="tx1"/>
                </a:solidFill>
              </a:rPr>
              <a:t>cobertura florestal inferior a 20%</a:t>
            </a:r>
            <a:r>
              <a:rPr lang="pt-BR" dirty="0">
                <a:solidFill>
                  <a:schemeClr val="tx1"/>
                </a:solidFill>
              </a:rPr>
              <a:t>, são predominantes ao longo do </a:t>
            </a:r>
            <a:r>
              <a:rPr lang="pt-BR" b="1" dirty="0">
                <a:solidFill>
                  <a:schemeClr val="tx1"/>
                </a:solidFill>
              </a:rPr>
              <a:t>Arco do </a:t>
            </a:r>
            <a:r>
              <a:rPr lang="pt-BR" b="1" dirty="0" smtClean="0">
                <a:solidFill>
                  <a:schemeClr val="tx1"/>
                </a:solidFill>
              </a:rPr>
              <a:t>Desmatamento 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FF0000"/>
                </a:solidFill>
              </a:rPr>
              <a:t>F</a:t>
            </a:r>
            <a:r>
              <a:rPr lang="pt-BR" b="1" dirty="0" smtClean="0">
                <a:solidFill>
                  <a:srgbClr val="FF0000"/>
                </a:solidFill>
              </a:rPr>
              <a:t>ocos  de calor </a:t>
            </a:r>
            <a:r>
              <a:rPr lang="pt-BR" dirty="0" smtClean="0">
                <a:solidFill>
                  <a:schemeClr val="tx1"/>
                </a:solidFill>
              </a:rPr>
              <a:t>em  </a:t>
            </a:r>
            <a:r>
              <a:rPr lang="pt-BR" dirty="0">
                <a:solidFill>
                  <a:schemeClr val="tx1"/>
                </a:solidFill>
              </a:rPr>
              <a:t>áreas com uma </a:t>
            </a:r>
            <a:r>
              <a:rPr lang="pt-BR" b="1" dirty="0">
                <a:solidFill>
                  <a:schemeClr val="tx1"/>
                </a:solidFill>
              </a:rPr>
              <a:t>cobertura florestal superior a 80%</a:t>
            </a:r>
            <a:r>
              <a:rPr lang="pt-BR" dirty="0">
                <a:solidFill>
                  <a:schemeClr val="tx1"/>
                </a:solidFill>
              </a:rPr>
              <a:t>, situam-se </a:t>
            </a:r>
            <a:r>
              <a:rPr lang="pt-BR" dirty="0" smtClean="0">
                <a:solidFill>
                  <a:schemeClr val="tx1"/>
                </a:solidFill>
              </a:rPr>
              <a:t>principalmente em regiões do 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Acre, Amazonas, Pará, Maranhão e Amapá. </a:t>
            </a:r>
          </a:p>
          <a:p>
            <a:pPr marL="342900" indent="-342900" algn="ctr">
              <a:buAutoNum type="arabicPeriod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Suporte a tomada de decisão</a:t>
            </a:r>
            <a:endParaRPr lang="pt-BR" b="1" u="sng" dirty="0"/>
          </a:p>
        </p:txBody>
      </p:sp>
      <p:sp>
        <p:nvSpPr>
          <p:cNvPr id="9" name="Retângulo Arredondado 8"/>
          <p:cNvSpPr/>
          <p:nvPr/>
        </p:nvSpPr>
        <p:spPr>
          <a:xfrm>
            <a:off x="2100943" y="1654629"/>
            <a:ext cx="9437914" cy="936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600468" y="1774371"/>
            <a:ext cx="9329057" cy="419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Retângulo Arredondado 2"/>
          <p:cNvSpPr/>
          <p:nvPr/>
        </p:nvSpPr>
        <p:spPr>
          <a:xfrm>
            <a:off x="2106653" y="2403021"/>
            <a:ext cx="8316685" cy="29336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Focos de calor X  Área florestal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 smtClean="0">
                <a:solidFill>
                  <a:schemeClr val="tx1"/>
                </a:solidFill>
              </a:rPr>
              <a:t>ste </a:t>
            </a:r>
            <a:r>
              <a:rPr lang="pt-BR" sz="2000" dirty="0">
                <a:solidFill>
                  <a:schemeClr val="tx1"/>
                </a:solidFill>
              </a:rPr>
              <a:t>conjunto de informações pode auxiliar na definição de estratégias de prevenção ao fogo </a:t>
            </a:r>
            <a:r>
              <a:rPr lang="pt-BR" sz="2000" dirty="0" smtClean="0">
                <a:solidFill>
                  <a:schemeClr val="tx1"/>
                </a:solidFill>
              </a:rPr>
              <a:t>na Amazônia, </a:t>
            </a:r>
            <a:r>
              <a:rPr lang="pt-BR" sz="2000" dirty="0">
                <a:solidFill>
                  <a:schemeClr val="tx1"/>
                </a:solidFill>
              </a:rPr>
              <a:t>auxiliando na tomada de decisão quanto a gestão pública e ambiental deste bioma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/>
          <p:cNvSpPr/>
          <p:nvPr/>
        </p:nvSpPr>
        <p:spPr>
          <a:xfrm>
            <a:off x="2786743" y="1926773"/>
            <a:ext cx="7587342" cy="17634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solidFill>
                  <a:schemeClr val="tx1"/>
                </a:solidFill>
              </a:rPr>
              <a:t>Obrigada!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u="sng" dirty="0" smtClean="0">
                <a:solidFill>
                  <a:schemeClr val="tx1"/>
                </a:solidFill>
              </a:rPr>
              <a:t>nathalia.carvalho@inpe.br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09154" y="591452"/>
            <a:ext cx="8911687" cy="780148"/>
          </a:xfrm>
        </p:spPr>
        <p:txBody>
          <a:bodyPr/>
          <a:lstStyle/>
          <a:p>
            <a:r>
              <a:rPr lang="pt-BR" b="1" u="sng" dirty="0" smtClean="0"/>
              <a:t>Introdução</a:t>
            </a:r>
            <a:endParaRPr lang="pt-BR" b="1" u="sng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55206" t="19439" r="4389" b="10864"/>
          <a:stretch/>
        </p:blipFill>
        <p:spPr>
          <a:xfrm>
            <a:off x="2806894" y="1797521"/>
            <a:ext cx="6801784" cy="3299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8258628" y="4852189"/>
            <a:ext cx="1350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Hansen et al., 2013</a:t>
            </a:r>
            <a:endParaRPr lang="pt-BR" sz="1000" dirty="0"/>
          </a:p>
        </p:txBody>
      </p:sp>
      <p:sp>
        <p:nvSpPr>
          <p:cNvPr id="9" name="Retângulo de cantos arredondados 37"/>
          <p:cNvSpPr/>
          <p:nvPr/>
        </p:nvSpPr>
        <p:spPr>
          <a:xfrm>
            <a:off x="4273970" y="1248340"/>
            <a:ext cx="3600400" cy="38777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u="sng" dirty="0">
                <a:solidFill>
                  <a:schemeClr val="tx1"/>
                </a:solidFill>
              </a:rPr>
              <a:t>FLORESTAS TROPICAIS</a:t>
            </a:r>
            <a:endParaRPr lang="pt-BR" b="1" u="sng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43"/>
          <p:cNvSpPr/>
          <p:nvPr/>
        </p:nvSpPr>
        <p:spPr>
          <a:xfrm>
            <a:off x="2867576" y="5552301"/>
            <a:ext cx="1926630" cy="720476"/>
          </a:xfrm>
          <a:prstGeom prst="roundRect">
            <a:avLst/>
          </a:prstGeom>
          <a:solidFill>
            <a:srgbClr val="549E39"/>
          </a:solidFill>
          <a:ln>
            <a:solidFill>
              <a:srgbClr val="549E3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Ciclos Biológicos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Retângulo de cantos arredondados 44"/>
          <p:cNvSpPr/>
          <p:nvPr/>
        </p:nvSpPr>
        <p:spPr>
          <a:xfrm>
            <a:off x="5284204" y="5552301"/>
            <a:ext cx="1926630" cy="720476"/>
          </a:xfrm>
          <a:prstGeom prst="roundRect">
            <a:avLst/>
          </a:prstGeom>
          <a:solidFill>
            <a:srgbClr val="549E39"/>
          </a:solidFill>
          <a:ln>
            <a:solidFill>
              <a:srgbClr val="549E3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Regulação Climática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Retângulo de cantos arredondados 45"/>
          <p:cNvSpPr/>
          <p:nvPr/>
        </p:nvSpPr>
        <p:spPr>
          <a:xfrm>
            <a:off x="7700832" y="5552301"/>
            <a:ext cx="1926630" cy="720476"/>
          </a:xfrm>
          <a:prstGeom prst="roundRect">
            <a:avLst/>
          </a:prstGeom>
          <a:solidFill>
            <a:srgbClr val="549E39"/>
          </a:solidFill>
          <a:ln>
            <a:solidFill>
              <a:srgbClr val="549E3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Sequestro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>
                <a:solidFill>
                  <a:schemeClr val="bg1"/>
                </a:solidFill>
              </a:rPr>
              <a:t>Carbono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2536371" y="5377543"/>
            <a:ext cx="7413172" cy="10885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7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Vulnerabilidade ao fogo</a:t>
            </a:r>
            <a:endParaRPr lang="pt-BR" b="1" u="sng" dirty="0"/>
          </a:p>
        </p:txBody>
      </p:sp>
      <p:graphicFrame>
        <p:nvGraphicFramePr>
          <p:cNvPr id="5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159423"/>
              </p:ext>
            </p:extLst>
          </p:nvPr>
        </p:nvGraphicFramePr>
        <p:xfrm>
          <a:off x="2214157" y="837455"/>
          <a:ext cx="8704213" cy="409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Arredondado 5"/>
          <p:cNvSpPr/>
          <p:nvPr/>
        </p:nvSpPr>
        <p:spPr>
          <a:xfrm>
            <a:off x="2214157" y="5475511"/>
            <a:ext cx="5910943" cy="8708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Queimadas intencionais / acidentais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8741229" y="5177231"/>
            <a:ext cx="2088470" cy="13824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Sociais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Econômicos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Ambientais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8262257" y="5780314"/>
            <a:ext cx="381000" cy="228600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549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2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Impactos </a:t>
            </a:r>
            <a:r>
              <a:rPr lang="pt-BR" b="1" u="sng" dirty="0" err="1" smtClean="0"/>
              <a:t>socioeconomicos</a:t>
            </a:r>
            <a:endParaRPr lang="pt-BR" b="1" u="sng" dirty="0"/>
          </a:p>
        </p:txBody>
      </p:sp>
      <p:sp>
        <p:nvSpPr>
          <p:cNvPr id="8" name="Retângulo de cantos arredondados 3"/>
          <p:cNvSpPr/>
          <p:nvPr/>
        </p:nvSpPr>
        <p:spPr>
          <a:xfrm>
            <a:off x="4169287" y="1758983"/>
            <a:ext cx="5137998" cy="100073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Danos para o produtor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5"/>
          <p:cNvSpPr/>
          <p:nvPr/>
        </p:nvSpPr>
        <p:spPr>
          <a:xfrm>
            <a:off x="4169287" y="1888818"/>
            <a:ext cx="5137998" cy="4033009"/>
          </a:xfrm>
          <a:prstGeom prst="roundRect">
            <a:avLst/>
          </a:prstGeom>
          <a:noFill/>
          <a:ln w="19050">
            <a:solidFill>
              <a:srgbClr val="549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556888" y="2571366"/>
            <a:ext cx="4003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Regeneração das gramíneas.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Arrendamento de outras áreas.</a:t>
            </a:r>
            <a:endParaRPr lang="pt-BR" dirty="0"/>
          </a:p>
        </p:txBody>
      </p:sp>
      <p:sp>
        <p:nvSpPr>
          <p:cNvPr id="14" name="Retângulo de cantos arredondados 3"/>
          <p:cNvSpPr/>
          <p:nvPr/>
        </p:nvSpPr>
        <p:spPr>
          <a:xfrm>
            <a:off x="4310801" y="3817962"/>
            <a:ext cx="5137998" cy="100073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Danos para a sociedade</a:t>
            </a:r>
            <a:endParaRPr lang="pt-BR" sz="2200" dirty="0">
              <a:solidFill>
                <a:schemeClr val="tx1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4169287" y="3874114"/>
            <a:ext cx="5137998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556888" y="4609092"/>
            <a:ext cx="4709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Mortes e destruição de propriedades.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Doenças respiratórias.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4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Impactos ambientais</a:t>
            </a:r>
            <a:endParaRPr lang="pt-BR" b="1" u="sng" dirty="0"/>
          </a:p>
        </p:txBody>
      </p:sp>
      <p:sp>
        <p:nvSpPr>
          <p:cNvPr id="11" name="Retângulo de cantos arredondados 3"/>
          <p:cNvSpPr/>
          <p:nvPr/>
        </p:nvSpPr>
        <p:spPr>
          <a:xfrm>
            <a:off x="4408772" y="1371600"/>
            <a:ext cx="5137998" cy="100073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Serviços ecossistêmicos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5"/>
          <p:cNvSpPr/>
          <p:nvPr/>
        </p:nvSpPr>
        <p:spPr>
          <a:xfrm>
            <a:off x="4408772" y="1492509"/>
            <a:ext cx="5137998" cy="4969182"/>
          </a:xfrm>
          <a:prstGeom prst="roundRect">
            <a:avLst/>
          </a:prstGeom>
          <a:noFill/>
          <a:ln w="19050">
            <a:solidFill>
              <a:srgbClr val="549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761123" y="2165096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Água, alimento, qualidade do solo.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Absorção de Co</a:t>
            </a:r>
            <a:r>
              <a:rPr lang="pt-BR" baseline="-25000" dirty="0"/>
              <a:t>2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7" name="Retângulo de cantos arredondados 3"/>
          <p:cNvSpPr/>
          <p:nvPr/>
        </p:nvSpPr>
        <p:spPr>
          <a:xfrm>
            <a:off x="4408772" y="3106906"/>
            <a:ext cx="5137998" cy="100073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Valor ecológico</a:t>
            </a:r>
            <a:endParaRPr lang="pt-BR" sz="2200" dirty="0">
              <a:solidFill>
                <a:schemeClr val="tx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4419657" y="3215600"/>
            <a:ext cx="5137998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839945" y="4082646"/>
            <a:ext cx="4455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Abrigo e conservação da biodiversidade.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4419657" y="5024456"/>
            <a:ext cx="5137998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850830" y="5815360"/>
            <a:ext cx="445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Emissão de gases do efeito estufa.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3" name="Retângulo de cantos arredondados 3"/>
          <p:cNvSpPr/>
          <p:nvPr/>
        </p:nvSpPr>
        <p:spPr>
          <a:xfrm>
            <a:off x="4509364" y="4927300"/>
            <a:ext cx="5137998" cy="100073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Impactos globais</a:t>
            </a:r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809154" y="591452"/>
            <a:ext cx="8911687" cy="78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u="sng" dirty="0" smtClean="0"/>
              <a:t>Objetivo</a:t>
            </a:r>
            <a:endParaRPr lang="pt-BR" b="1" u="sng" dirty="0"/>
          </a:p>
        </p:txBody>
      </p:sp>
      <p:sp>
        <p:nvSpPr>
          <p:cNvPr id="2" name="Retângulo Arredondado 1"/>
          <p:cNvSpPr/>
          <p:nvPr/>
        </p:nvSpPr>
        <p:spPr>
          <a:xfrm>
            <a:off x="1665515" y="1861457"/>
            <a:ext cx="9372599" cy="3189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600200" y="2057400"/>
            <a:ext cx="9437914" cy="936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O </a:t>
            </a:r>
            <a:r>
              <a:rPr lang="pt-BR" sz="2000" b="1" dirty="0">
                <a:solidFill>
                  <a:schemeClr val="tx1"/>
                </a:solidFill>
              </a:rPr>
              <a:t>objetivo deste trabalho foi avaliar a relação entre a cobertura florestal e o padrão espaço-temporal dos focos de queimadas na Amazônia. 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997528" y="3080657"/>
            <a:ext cx="8708572" cy="16981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Há </a:t>
            </a:r>
            <a:r>
              <a:rPr lang="pt-BR" dirty="0">
                <a:solidFill>
                  <a:schemeClr val="tx1"/>
                </a:solidFill>
              </a:rPr>
              <a:t>uma relação espacial entre os focos de queimadas e o percentual de floresta no bioma Amazônia</a:t>
            </a:r>
            <a:r>
              <a:rPr lang="pt-BR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ctr">
              <a:buAutoNum type="arabicPeriod"/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Qual é o padrão da distribuição espacial das áreas com ocorrência de focos de queimada, no bioma Amazônia?</a:t>
            </a:r>
          </a:p>
        </p:txBody>
      </p:sp>
    </p:spTree>
    <p:extLst>
      <p:ext uri="{BB962C8B-B14F-4D97-AF65-F5344CB8AC3E}">
        <p14:creationId xmlns:p14="http://schemas.microsoft.com/office/powerpoint/2010/main" val="14254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545773" y="680348"/>
            <a:ext cx="9577303" cy="780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b="1" u="sng" dirty="0" smtClean="0"/>
              <a:t>Representação computacional do problema de pesquisa</a:t>
            </a:r>
            <a:endParaRPr lang="pt-BR" sz="2600" b="1" u="sng" dirty="0"/>
          </a:p>
        </p:txBody>
      </p:sp>
      <p:sp>
        <p:nvSpPr>
          <p:cNvPr id="6" name="Retângulo Arredondado 5"/>
          <p:cNvSpPr/>
          <p:nvPr/>
        </p:nvSpPr>
        <p:spPr>
          <a:xfrm>
            <a:off x="555170" y="2231570"/>
            <a:ext cx="11495315" cy="26234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6"/>
          <p:cNvSpPr/>
          <p:nvPr/>
        </p:nvSpPr>
        <p:spPr>
          <a:xfrm>
            <a:off x="980163" y="2971800"/>
            <a:ext cx="2152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</a:t>
            </a:r>
            <a:r>
              <a:rPr lang="pt-BR" b="1" dirty="0" smtClean="0"/>
              <a:t>ntológico</a:t>
            </a:r>
            <a:endParaRPr lang="pt-BR" b="1" dirty="0"/>
          </a:p>
        </p:txBody>
      </p:sp>
      <p:sp>
        <p:nvSpPr>
          <p:cNvPr id="8" name="Retângulo Arredondado 7"/>
          <p:cNvSpPr/>
          <p:nvPr/>
        </p:nvSpPr>
        <p:spPr>
          <a:xfrm>
            <a:off x="3557956" y="2971800"/>
            <a:ext cx="2152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Formal</a:t>
            </a:r>
            <a:endParaRPr lang="pt-BR" b="1" dirty="0"/>
          </a:p>
        </p:txBody>
      </p:sp>
      <p:sp>
        <p:nvSpPr>
          <p:cNvPr id="9" name="Retângulo Arredondado 8"/>
          <p:cNvSpPr/>
          <p:nvPr/>
        </p:nvSpPr>
        <p:spPr>
          <a:xfrm>
            <a:off x="6135749" y="2971800"/>
            <a:ext cx="2152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Estrutura de </a:t>
            </a:r>
          </a:p>
          <a:p>
            <a:pPr algn="ctr"/>
            <a:r>
              <a:rPr lang="pt-BR" b="1" dirty="0" smtClean="0"/>
              <a:t>dados</a:t>
            </a:r>
            <a:endParaRPr lang="pt-BR" b="1" dirty="0"/>
          </a:p>
        </p:txBody>
      </p:sp>
      <p:sp>
        <p:nvSpPr>
          <p:cNvPr id="10" name="Retângulo Arredondado 9"/>
          <p:cNvSpPr/>
          <p:nvPr/>
        </p:nvSpPr>
        <p:spPr>
          <a:xfrm>
            <a:off x="8599714" y="2971800"/>
            <a:ext cx="2153248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Implementação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516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545773" y="680348"/>
            <a:ext cx="9577303" cy="780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b="1" u="sng" dirty="0" smtClean="0"/>
              <a:t>Representação computacional do problema de pesquisa</a:t>
            </a:r>
            <a:endParaRPr lang="pt-BR" sz="2600" b="1" u="sng" dirty="0"/>
          </a:p>
        </p:txBody>
      </p:sp>
      <p:sp>
        <p:nvSpPr>
          <p:cNvPr id="6" name="Retângulo Arredondado 5"/>
          <p:cNvSpPr/>
          <p:nvPr/>
        </p:nvSpPr>
        <p:spPr>
          <a:xfrm>
            <a:off x="555170" y="2231570"/>
            <a:ext cx="11495315" cy="26234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980163" y="2971800"/>
            <a:ext cx="2152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</a:t>
            </a:r>
            <a:r>
              <a:rPr lang="pt-BR" b="1" dirty="0" smtClean="0"/>
              <a:t>ntológico</a:t>
            </a:r>
            <a:endParaRPr lang="pt-BR" b="1" dirty="0"/>
          </a:p>
        </p:txBody>
      </p:sp>
      <p:sp>
        <p:nvSpPr>
          <p:cNvPr id="8" name="Retângulo Arredondado 7"/>
          <p:cNvSpPr/>
          <p:nvPr/>
        </p:nvSpPr>
        <p:spPr>
          <a:xfrm>
            <a:off x="3557956" y="2971800"/>
            <a:ext cx="21528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Formal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6135749" y="2971800"/>
            <a:ext cx="21528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Estrutura de </a:t>
            </a: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dados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8599714" y="2971800"/>
            <a:ext cx="2153248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Implementação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5050971" y="5040088"/>
            <a:ext cx="2656114" cy="1534884"/>
          </a:xfrm>
          <a:prstGeom prst="roundRect">
            <a:avLst/>
          </a:prstGeom>
          <a:solidFill>
            <a:srgbClr val="549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Bioma Amazônia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Focos de calor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Cobertura florestal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Personalizada 7">
      <a:dk1>
        <a:sysClr val="windowText" lastClr="000000"/>
      </a:dk1>
      <a:lt1>
        <a:sysClr val="window" lastClr="FFFFFF"/>
      </a:lt1>
      <a:dk2>
        <a:srgbClr val="93D07C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</TotalTime>
  <Words>694</Words>
  <Application>Microsoft Office PowerPoint</Application>
  <PresentationFormat>Widescreen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Cacho</vt:lpstr>
      <vt:lpstr>Apresentação do PowerPoint</vt:lpstr>
      <vt:lpstr>Estrutura da apresentação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Nathália Carvalho</dc:creator>
  <cp:lastModifiedBy>Nathália Carvalho</cp:lastModifiedBy>
  <cp:revision>30</cp:revision>
  <dcterms:created xsi:type="dcterms:W3CDTF">2018-06-10T20:57:54Z</dcterms:created>
  <dcterms:modified xsi:type="dcterms:W3CDTF">2018-06-10T23:51:29Z</dcterms:modified>
</cp:coreProperties>
</file>