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6" r:id="rId4"/>
    <p:sldId id="260" r:id="rId5"/>
    <p:sldId id="259" r:id="rId6"/>
    <p:sldId id="262" r:id="rId7"/>
    <p:sldId id="274" r:id="rId8"/>
    <p:sldId id="263" r:id="rId9"/>
    <p:sldId id="261" r:id="rId10"/>
    <p:sldId id="272" r:id="rId11"/>
    <p:sldId id="266" r:id="rId12"/>
    <p:sldId id="273" r:id="rId13"/>
    <p:sldId id="277" r:id="rId14"/>
    <p:sldId id="267" r:id="rId15"/>
    <p:sldId id="275" r:id="rId16"/>
    <p:sldId id="26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Maia de Oliveira" initials="LdO" lastIdx="2" clrIdx="0">
    <p:extLst>
      <p:ext uri="{19B8F6BF-5375-455C-9EA6-DF929625EA0E}">
        <p15:presenceInfo xmlns:p15="http://schemas.microsoft.com/office/powerpoint/2012/main" userId="aea00f43188296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333" autoAdjust="0"/>
  </p:normalViewPr>
  <p:slideViewPr>
    <p:cSldViewPr snapToGrid="0">
      <p:cViewPr varScale="1">
        <p:scale>
          <a:sx n="90" d="100"/>
          <a:sy n="90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30T16:45:29.076" idx="1">
    <p:pos x="4488" y="1401"/>
    <p:text>Áreas urbanas com predominância de
superfícies não vegetadas, incluindo
estradas, rodovias e construções.</p:text>
    <p:extLst>
      <p:ext uri="{C676402C-5697-4E1C-873F-D02D1690AC5C}">
        <p15:threadingInfo xmlns:p15="http://schemas.microsoft.com/office/powerpoint/2012/main" timeZoneBias="180"/>
      </p:ext>
    </p:extLst>
  </p:cm>
  <p:cm authorId="1" dt="2020-08-30T16:49:29.341" idx="2">
    <p:pos x="4138" y="2623"/>
    <p:text>Domicílio construído para servir, exclusivamente, à habitação e, na data de
referência, tinha a finalidade de servir de moradia a uma ou mais pessoas;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0050-CA1D-4AFA-B596-CDD735266B7D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90FDD-6464-482B-A9EB-813C3DDE446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3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0FDD-6464-482B-A9EB-813C3DDE4462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61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0FDD-6464-482B-A9EB-813C3DDE446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18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0FDD-6464-482B-A9EB-813C3DDE4462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461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9F94D-82C7-411F-94CE-C0A64F3AB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0B3ECB-6F91-4C42-8730-8C005738E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040BFA-5B44-44C6-BE77-77047ED8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614E6B-4DC7-4398-8E09-B50D6156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7D131C-6D9A-4AC7-B3FF-E1909BBB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83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D0007-90D1-48E5-98E5-8ED85E32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9B9E81-A077-4AB8-B86D-D0F73600F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E3CCC-0734-427E-BDFA-CF2B9DE8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135B4F-858B-43A1-BCD1-12055815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76CD90-C908-49CA-85F4-DBBEAB6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69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2D66C4-A07B-47B3-B3B8-0F6211385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F082AC-2D55-4F09-BB8E-7342B1558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CB0781-837A-48DD-B1A6-C0344EBA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7CF295-06A9-4F53-A2EB-C491D14F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E4509B-C083-439F-B13F-0F59E192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938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FFD4B-50EA-457C-A055-2BD61BD8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57E80-5563-4F1A-8799-FF314AC9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37061F-9321-40AC-86B5-C4325798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6255E7-A2C2-4398-A40B-2DA42DD3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31EEA2-220D-40B8-AADA-213F137B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1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4B5E6-CD30-4C2C-9217-6BE3AACF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5B9A30-8275-45D2-8FA8-8B4CBC886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A429EC-7DC1-4CFF-B402-54A89BB2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A6BD00-5D53-4760-B4B5-67A2C993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C14658-701C-4E03-BDF9-61EF6FFC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57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D0427-A1A6-44C4-B2A0-1CC492D1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89DB5-CE95-4CF1-8880-1E9D94EB8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3FB890-42F3-47A9-ACA9-6401673BC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1E4D75-B67F-4245-9EEE-0623BCA5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5A25C6-F90E-495C-A793-DDFF0F02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71DDBB-8F00-448C-BE02-616D2320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52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CBFF1-6518-4A61-BCC5-3B709243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F5E48C-4C8C-45CA-8C4A-C69FBD45A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B3A562-C684-4B82-8953-191A20C0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B96B55-0472-415D-9FAE-8EE8B1614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E44E6E-F43A-4B8B-9900-67F68F31B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385908E-4DFB-4120-A2A0-1D52EF65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B31687-220D-4800-9D7D-4C608A0F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3059DF-CF75-4A1E-B191-D4C29ED3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064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29285-379A-4D86-9F71-BF1BCAE8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77CAC0-E359-4672-8658-385181F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090875-80BB-4DEA-B132-3140265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770791-4786-48F6-B8B7-90C70101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2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C0C8795-6ADF-432F-B83B-A8E4CF07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B761533-E7BF-4BE2-B419-56438FE7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A13B0-06B7-481A-B139-050A375E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336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57ACF-5F4A-41F7-84AF-32654B43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2BF27-1B2B-48FD-914A-9EE3F3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BD0DD2-0314-4503-AAAC-B9824016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BD7E2F-83B4-4054-A71A-E81D502B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3F4784-5902-48A2-846D-C4998277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F01A2D-1CD8-4AAA-A9F6-1BEB6354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20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FA561-BF8E-472C-B387-6BE9479F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0F776F-224B-4F1D-975F-FD02DCA19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79F90E-BA4A-4541-9ECE-F9445E5FD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7934DF-F3DA-4313-97F9-AA04974E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D99035-0C82-4F21-824D-87DF7E53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6352D4-7E86-4A41-98A0-FAFDD557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810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2ECD43-23F1-467C-B48E-C1D6389C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870F63-E8F9-4A1A-810E-1F68F3DF8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6B504B-AB47-4BBA-B1B3-10BD8825F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8D335-DBAB-48E2-900B-1DAF4C365000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49B921-6D08-4BD5-8A66-4A7F97871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FF024A-A6E2-46A9-837E-A1AC4F600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01E8-AA7D-4B4A-9B5E-4DC1007E78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2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f-vaOIQA3E&amp;t=655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D1A7AEE-2B0D-4184-934D-0D54DF225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6" y="6324008"/>
            <a:ext cx="4120444" cy="1655762"/>
          </a:xfrm>
        </p:spPr>
        <p:txBody>
          <a:bodyPr/>
          <a:lstStyle/>
          <a:p>
            <a:r>
              <a:rPr lang="pt-BR" dirty="0"/>
              <a:t>Lucas Maia de Oliveira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29B908-ACE8-4560-9A24-FFEE3427E365}"/>
              </a:ext>
            </a:extLst>
          </p:cNvPr>
          <p:cNvSpPr txBox="1"/>
          <p:nvPr/>
        </p:nvSpPr>
        <p:spPr>
          <a:xfrm>
            <a:off x="1109662" y="2305615"/>
            <a:ext cx="99726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latin typeface="+mj-lt"/>
              </a:rPr>
              <a:t>CARACTERIZAÇÃO DA EXPANSÃO DA ÁREA DE INFRAESTRUTURA URBANA NOS SETORES CENSITÁRIOS DA RMVPLN QUANTO A RENDA DOS DOMICÍLIOS</a:t>
            </a:r>
          </a:p>
        </p:txBody>
      </p:sp>
    </p:spTree>
    <p:extLst>
      <p:ext uri="{BB962C8B-B14F-4D97-AF65-F5344CB8AC3E}">
        <p14:creationId xmlns:p14="http://schemas.microsoft.com/office/powerpoint/2010/main" val="411892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EDFF712-2A73-46F4-AB83-D6062B7A6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8" y="2168022"/>
            <a:ext cx="6291188" cy="44293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4461983-C7AF-4986-A2A4-86DEB497F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814" y="2194956"/>
            <a:ext cx="5417879" cy="44293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D7B72DC-C6AC-42FF-99A4-A925A032FC0E}"/>
              </a:ext>
            </a:extLst>
          </p:cNvPr>
          <p:cNvSpPr txBox="1"/>
          <p:nvPr/>
        </p:nvSpPr>
        <p:spPr>
          <a:xfrm>
            <a:off x="2738512" y="1690688"/>
            <a:ext cx="66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A6B21F-BF9F-4EAB-A62E-A578D3FDC75E}"/>
              </a:ext>
            </a:extLst>
          </p:cNvPr>
          <p:cNvSpPr txBox="1"/>
          <p:nvPr/>
        </p:nvSpPr>
        <p:spPr>
          <a:xfrm>
            <a:off x="9619165" y="1689896"/>
            <a:ext cx="66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EE73829D-1606-44F4-952C-49B7EBC9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/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403322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0CB23-398A-49AE-81E7-45B3D1CA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FD01137-B2FB-4321-AA64-4EA11E2C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1" y="2262194"/>
            <a:ext cx="5235520" cy="4263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71498EB-4FE5-4F95-897A-677359F8D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090" y="2253536"/>
            <a:ext cx="4981158" cy="4202182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D43B002C-8BD4-4C9E-A52C-E4B62B57C190}"/>
              </a:ext>
            </a:extLst>
          </p:cNvPr>
          <p:cNvSpPr txBox="1"/>
          <p:nvPr/>
        </p:nvSpPr>
        <p:spPr>
          <a:xfrm>
            <a:off x="2738512" y="1690688"/>
            <a:ext cx="66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CBCA83A-D7EF-40B4-8ED2-274FFD7C6197}"/>
              </a:ext>
            </a:extLst>
          </p:cNvPr>
          <p:cNvSpPr txBox="1"/>
          <p:nvPr/>
        </p:nvSpPr>
        <p:spPr>
          <a:xfrm>
            <a:off x="9619165" y="1689896"/>
            <a:ext cx="66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7205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0CB23-398A-49AE-81E7-45B3D1CA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A9A2B1CC-9257-4C6D-87AD-81C7F16C5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2886" y="1878539"/>
            <a:ext cx="6526227" cy="4426484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2C0B341-C041-433B-80DA-DBF1975AE374}"/>
              </a:ext>
            </a:extLst>
          </p:cNvPr>
          <p:cNvSpPr txBox="1"/>
          <p:nvPr/>
        </p:nvSpPr>
        <p:spPr>
          <a:xfrm>
            <a:off x="2494117" y="1690688"/>
            <a:ext cx="66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428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0CB23-398A-49AE-81E7-45B3D1CA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A9A2B1CC-9257-4C6D-87AD-81C7F16C5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2886" y="1884753"/>
            <a:ext cx="6526227" cy="4414056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2C0B341-C041-433B-80DA-DBF1975AE374}"/>
              </a:ext>
            </a:extLst>
          </p:cNvPr>
          <p:cNvSpPr txBox="1"/>
          <p:nvPr/>
        </p:nvSpPr>
        <p:spPr>
          <a:xfrm>
            <a:off x="2494117" y="1690688"/>
            <a:ext cx="66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817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0CB23-398A-49AE-81E7-45B3D1CA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AAB3083-E0D1-484F-95F6-6761670FCB9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995" y="1564500"/>
            <a:ext cx="5050258" cy="48055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5F7B1B-A9BD-4EA3-A713-055E8D22B40B}"/>
              </a:ext>
            </a:extLst>
          </p:cNvPr>
          <p:cNvSpPr txBox="1"/>
          <p:nvPr/>
        </p:nvSpPr>
        <p:spPr>
          <a:xfrm rot="16200000">
            <a:off x="1766355" y="3610247"/>
            <a:ext cx="3684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Média de luzes noturnas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FE19C9A-FE14-40AE-8BE4-E072D159FDE4}"/>
              </a:ext>
            </a:extLst>
          </p:cNvPr>
          <p:cNvSpPr/>
          <p:nvPr/>
        </p:nvSpPr>
        <p:spPr>
          <a:xfrm>
            <a:off x="4218299" y="1866901"/>
            <a:ext cx="271818" cy="316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97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EBF44-37FE-4549-A132-90629006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3139E3-D349-4302-A4A2-982801267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-Este trabalho foi capaz de identificar quais setores censitários da RMVPLN aumentaram sua área de infraestrutura urbana;</a:t>
            </a:r>
          </a:p>
          <a:p>
            <a:pPr marL="0" indent="0">
              <a:buNone/>
            </a:pPr>
            <a:r>
              <a:rPr lang="pt-BR" sz="28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-A maior parte dos setores </a:t>
            </a:r>
            <a:r>
              <a:rPr lang="pt-BR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que tiveram o aumento da área de infraestrutura urbana eram ocupados por domicílios de baixa renda;</a:t>
            </a:r>
          </a:p>
          <a:p>
            <a:pPr marL="0" indent="0">
              <a:buNone/>
            </a:pPr>
            <a:r>
              <a:rPr lang="pt-BR" dirty="0">
                <a:latin typeface="Calibri (corpo)"/>
                <a:cs typeface="Times New Roman" panose="02020603050405020304" pitchFamily="18" charset="0"/>
              </a:rPr>
              <a:t>-É possível utilizar os dados de luzes noturnas para indicações de áreas onde o aumento das áreas de infraestrutura urbana ocorreram.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25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C0B02-398C-445C-8F1B-9F915D05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C321B7-AAB6-4FE1-B9D7-579DAAA8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b="0" i="0" dirty="0">
                <a:solidFill>
                  <a:srgbClr val="222222"/>
                </a:solidFill>
                <a:effectLst/>
              </a:rPr>
              <a:t>ARARUNA, R. T.; BENTES, J. C. G. A dispersão urbana na Microrregião de São José dos Campos (SP) e seus padrões de urbanização. </a:t>
            </a:r>
            <a:r>
              <a:rPr lang="pt-BR" sz="2000" b="1" i="0" dirty="0">
                <a:solidFill>
                  <a:srgbClr val="222222"/>
                </a:solidFill>
                <a:effectLst/>
              </a:rPr>
              <a:t>Encontro Nacional da ANPUR</a:t>
            </a:r>
            <a:r>
              <a:rPr lang="pt-BR" sz="2000" b="0" i="0" dirty="0">
                <a:solidFill>
                  <a:srgbClr val="222222"/>
                </a:solidFill>
                <a:effectLst/>
              </a:rPr>
              <a:t>, v. 15, p. 1-19, 2013.</a:t>
            </a:r>
          </a:p>
          <a:p>
            <a:pPr algn="just"/>
            <a:r>
              <a:rPr lang="pt-BR" sz="2000" b="0" i="0" dirty="0">
                <a:solidFill>
                  <a:srgbClr val="222222"/>
                </a:solidFill>
                <a:effectLst/>
              </a:rPr>
              <a:t>DE ANDRADE, Daniel José; DE SOUZA, Adriane Aparecida Moreira; GOMES, Cilene. ANÁLISE TEMPORAL DA EXPANSÃO URBANA NOS MUNICÍPIOS DO VALE DO PARAÍBA PAULISTA. </a:t>
            </a:r>
            <a:r>
              <a:rPr lang="pt-BR" sz="2000" b="1" i="0" dirty="0">
                <a:solidFill>
                  <a:srgbClr val="222222"/>
                </a:solidFill>
                <a:effectLst/>
              </a:rPr>
              <a:t>Mercator (Fortaleza)</a:t>
            </a:r>
            <a:r>
              <a:rPr lang="pt-BR" sz="2000" b="0" i="0" dirty="0">
                <a:solidFill>
                  <a:srgbClr val="222222"/>
                </a:solidFill>
                <a:effectLst/>
              </a:rPr>
              <a:t>, v. 18, 2019.</a:t>
            </a:r>
          </a:p>
          <a:p>
            <a:pPr algn="just"/>
            <a:r>
              <a:rPr lang="pt-BR" sz="2000" b="0" i="0" dirty="0">
                <a:solidFill>
                  <a:srgbClr val="222222"/>
                </a:solidFill>
                <a:effectLst/>
              </a:rPr>
              <a:t>REIS FILHO, N. </a:t>
            </a:r>
            <a:r>
              <a:rPr lang="pt-BR" sz="2000" dirty="0">
                <a:solidFill>
                  <a:srgbClr val="222222"/>
                </a:solidFill>
              </a:rPr>
              <a:t>G</a:t>
            </a:r>
            <a:r>
              <a:rPr lang="pt-BR" sz="2000" b="0" i="0" dirty="0">
                <a:solidFill>
                  <a:srgbClr val="222222"/>
                </a:solidFill>
                <a:effectLst/>
              </a:rPr>
              <a:t>. </a:t>
            </a:r>
            <a:r>
              <a:rPr lang="pt-BR" sz="2000" b="1" i="0" dirty="0">
                <a:solidFill>
                  <a:srgbClr val="222222"/>
                </a:solidFill>
                <a:effectLst/>
              </a:rPr>
              <a:t>Notas sobre urbanização dispersa e novas formas de tecido urbano</a:t>
            </a:r>
            <a:r>
              <a:rPr lang="pt-BR" sz="2000" b="0" i="0" dirty="0">
                <a:solidFill>
                  <a:srgbClr val="222222"/>
                </a:solidFill>
                <a:effectLst/>
              </a:rPr>
              <a:t>. Via das Artes, 2006.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</a:rPr>
              <a:t>SANTOS, A. C. F. </a:t>
            </a:r>
            <a:r>
              <a:rPr lang="pt-BR" sz="2000" b="1" i="0" dirty="0">
                <a:solidFill>
                  <a:srgbClr val="000000"/>
                </a:solidFill>
                <a:effectLst/>
              </a:rPr>
              <a:t>Potencial e limitações dos dados de luzes noturnas em apoio ao planejamento territorial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: um estudo para a região metropolitana do Vale do Paraíba e Litoral Norte, São Paulo, Brasil. 2019. 181 p. </a:t>
            </a:r>
          </a:p>
          <a:p>
            <a:pPr algn="just"/>
            <a:r>
              <a:rPr lang="en-US" sz="2000" b="0" i="0" dirty="0">
                <a:solidFill>
                  <a:srgbClr val="222222"/>
                </a:solidFill>
                <a:effectLst/>
              </a:rPr>
              <a:t>STOKES, E C.; SETO, K. C. Characterizing urban infrastructural transitions for the Sustainable Development Goals using multi-temporal land, population, and nighttime light data. 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Remote Sensing of Environment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, v. 234, p. 111430, 2019.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6852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400DF-3EC0-4881-A3B8-856A99BE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4F06F-F42C-4932-B25E-4006EE8B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973"/>
            <a:ext cx="4279710" cy="4351338"/>
          </a:xfrm>
        </p:spPr>
        <p:txBody>
          <a:bodyPr>
            <a:noAutofit/>
          </a:bodyPr>
          <a:lstStyle/>
          <a:p>
            <a:r>
              <a:rPr lang="pt-BR" sz="2600" dirty="0">
                <a:latin typeface="Calibri (corpo)"/>
              </a:rPr>
              <a:t>Crescimento da população urbana</a:t>
            </a:r>
          </a:p>
          <a:p>
            <a:r>
              <a:rPr lang="pt-BR" sz="2600" dirty="0">
                <a:latin typeface="Calibri (corpo)"/>
              </a:rPr>
              <a:t>Regiões Metropolitanas</a:t>
            </a:r>
          </a:p>
          <a:p>
            <a:r>
              <a:rPr lang="pt-BR" sz="2600" dirty="0">
                <a:latin typeface="Calibri (corpo)"/>
              </a:rPr>
              <a:t>RMVPLN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A517D5-6D1C-4EE1-B3F0-9F1943CEC8B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2156" r="6290" b="6596"/>
          <a:stretch/>
        </p:blipFill>
        <p:spPr bwMode="auto">
          <a:xfrm>
            <a:off x="5268036" y="879689"/>
            <a:ext cx="6619164" cy="5343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158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400DF-3EC0-4881-A3B8-856A99BE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4F06F-F42C-4932-B25E-4006EE8B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973"/>
            <a:ext cx="4279710" cy="4351338"/>
          </a:xfrm>
        </p:spPr>
        <p:txBody>
          <a:bodyPr>
            <a:noAutofit/>
          </a:bodyPr>
          <a:lstStyle/>
          <a:p>
            <a:r>
              <a:rPr lang="pt-BR" sz="26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6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esconcentração industrial; </a:t>
            </a:r>
          </a:p>
          <a:p>
            <a:r>
              <a:rPr lang="pt-BR" sz="26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Urbanização de borda </a:t>
            </a:r>
            <a:r>
              <a:rPr lang="pt-BR" sz="26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(Araruna e Bentes, 2013);</a:t>
            </a:r>
          </a:p>
          <a:p>
            <a:r>
              <a:rPr lang="pt-BR" sz="26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2 Padrões</a:t>
            </a:r>
            <a:endParaRPr lang="pt-BR" sz="2600" dirty="0">
              <a:effectLst/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600" dirty="0">
                <a:latin typeface="Calibri (corpo)"/>
                <a:cs typeface="Times New Roman" panose="02020603050405020304" pitchFamily="18" charset="0"/>
              </a:rPr>
              <a:t>Luzes noturnas (Santos, 2019; Stokes e Seto, 2019) </a:t>
            </a:r>
            <a:endParaRPr lang="pt-BR" sz="2600" dirty="0">
              <a:latin typeface="Calibri (corpo)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A517D5-6D1C-4EE1-B3F0-9F1943CEC8B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2156" r="6290" b="6596"/>
          <a:stretch/>
        </p:blipFill>
        <p:spPr bwMode="auto">
          <a:xfrm>
            <a:off x="5268036" y="879689"/>
            <a:ext cx="6619164" cy="5343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05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E9051-9C96-4B83-81CD-7E9AFC04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EFB70-1AF2-47F2-B90E-EF9748E00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6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6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presente trabalho teve como objetivo:</a:t>
            </a:r>
          </a:p>
          <a:p>
            <a:pPr marL="0" indent="0" algn="just">
              <a:buNone/>
            </a:pPr>
            <a:r>
              <a:rPr lang="pt-BR" sz="26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6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identificar quais setores censitários da RMVPLN aumentaram sua área de infraestrutura urbana entre 2010 e 2018; </a:t>
            </a:r>
          </a:p>
          <a:p>
            <a:pPr marL="0" indent="0" algn="just">
              <a:buNone/>
            </a:pPr>
            <a:r>
              <a:rPr lang="pt-BR" sz="26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- como esses setores são caracterizados quanto a renda dos domicílios; </a:t>
            </a:r>
          </a:p>
          <a:p>
            <a:pPr marL="0" indent="0" algn="just">
              <a:buNone/>
            </a:pPr>
            <a:r>
              <a:rPr lang="pt-BR" sz="26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- e se o aumento das luzes noturnas nesses setores pode estar relacionado a expansão da área de infraestrutura urbana.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42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400DF-3EC0-4881-A3B8-856A99BE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4F06F-F42C-4932-B25E-4006EE8B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>
                <a:latin typeface="Calibri (corpo)"/>
              </a:rPr>
              <a:t>Mapbiomas (Área de Infraestrutura Urbana)</a:t>
            </a:r>
          </a:p>
          <a:p>
            <a:pPr marL="0" indent="0">
              <a:buNone/>
            </a:pPr>
            <a:r>
              <a:rPr lang="pt-BR" sz="2600" dirty="0">
                <a:latin typeface="Calibri (corpo)"/>
              </a:rPr>
              <a:t>Limites dos setores censitários</a:t>
            </a:r>
          </a:p>
          <a:p>
            <a:pPr marL="0" indent="0">
              <a:buNone/>
            </a:pPr>
            <a:r>
              <a:rPr lang="pt-BR" sz="2600" dirty="0">
                <a:latin typeface="Calibri (corpo)"/>
              </a:rPr>
              <a:t>Estatísticas do Censo 2010: </a:t>
            </a:r>
          </a:p>
          <a:p>
            <a:pPr marL="0" indent="0">
              <a:buNone/>
            </a:pPr>
            <a:r>
              <a:rPr lang="pt-BR" sz="26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      -Total do rendimento nominal mensal dos domicílios particulares (TRN)</a:t>
            </a:r>
          </a:p>
          <a:p>
            <a:pPr marL="0" indent="0">
              <a:buNone/>
            </a:pPr>
            <a:r>
              <a:rPr lang="pt-BR" sz="26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      -</a:t>
            </a:r>
            <a:r>
              <a:rPr lang="pt-BR" sz="26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Domicílios particulares permanentes ou pessoas responsáveis por domicílios particulares permanente (DPP)</a:t>
            </a:r>
          </a:p>
          <a:p>
            <a:pPr marL="0" indent="0">
              <a:buNone/>
            </a:pPr>
            <a:r>
              <a:rPr lang="pt-BR" sz="2600" dirty="0">
                <a:latin typeface="Calibri (corpo)"/>
                <a:cs typeface="Times New Roman" panose="02020603050405020304" pitchFamily="18" charset="0"/>
              </a:rPr>
              <a:t>Mosaicos mensais de luzes noturnas VIIRS</a:t>
            </a:r>
            <a:endParaRPr lang="pt-BR" sz="26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27843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400DF-3EC0-4881-A3B8-856A99BE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4F06F-F42C-4932-B25E-4006EE8B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>
                <a:cs typeface="Times New Roman" panose="02020603050405020304" pitchFamily="18" charset="0"/>
              </a:rPr>
              <a:t>Extração das áreas de </a:t>
            </a:r>
            <a:r>
              <a:rPr lang="pt-BR" sz="2600" dirty="0">
                <a:ea typeface="Calibri" panose="020F0502020204030204" pitchFamily="34" charset="0"/>
                <a:cs typeface="Times New Roman" panose="02020603050405020304" pitchFamily="18" charset="0"/>
              </a:rPr>
              <a:t>Infraestrutura Urbana e cálculo da taxa de urbanização</a:t>
            </a:r>
          </a:p>
          <a:p>
            <a:pPr marL="0" indent="0" algn="ctr">
              <a:buNone/>
            </a:pPr>
            <a:r>
              <a:rPr lang="pt-BR" sz="2600" dirty="0">
                <a:ea typeface="Calibri" panose="020F0502020204030204" pitchFamily="34" charset="0"/>
                <a:cs typeface="Times New Roman" panose="02020603050405020304" pitchFamily="18" charset="0"/>
              </a:rPr>
              <a:t>TU=(AIU2018 – AIU2010)/ASC) </a:t>
            </a:r>
          </a:p>
          <a:p>
            <a:pPr marL="0" indent="0" algn="ctr">
              <a:buNone/>
            </a:pPr>
            <a:endParaRPr lang="pt-BR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600" dirty="0"/>
              <a:t>Cálculo do </a:t>
            </a:r>
            <a:r>
              <a:rPr lang="pt-BR" sz="2600" dirty="0">
                <a:ea typeface="Calibri" panose="020F0502020204030204" pitchFamily="34" charset="0"/>
                <a:cs typeface="Times New Roman" panose="02020603050405020304" pitchFamily="18" charset="0"/>
              </a:rPr>
              <a:t>Rendimento Domiciliar Médio por Setor Censitário (RM)</a:t>
            </a:r>
          </a:p>
          <a:p>
            <a:pPr marL="0" indent="0" algn="ctr">
              <a:buNone/>
            </a:pPr>
            <a:r>
              <a:rPr lang="pt-BR" sz="2600" dirty="0">
                <a:ea typeface="Calibri" panose="020F0502020204030204" pitchFamily="34" charset="0"/>
                <a:cs typeface="Times New Roman" panose="02020603050405020304" pitchFamily="18" charset="0"/>
              </a:rPr>
              <a:t>RM=TRN∕DPP </a:t>
            </a:r>
          </a:p>
          <a:p>
            <a:pPr marL="0" indent="0" algn="ctr">
              <a:buNone/>
            </a:pPr>
            <a:endParaRPr lang="pt-BR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400DF-3EC0-4881-A3B8-856A99BE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4F06F-F42C-4932-B25E-4006EE8B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600" dirty="0"/>
          </a:p>
          <a:p>
            <a:pPr marL="0" indent="0" algn="just">
              <a:buNone/>
            </a:pPr>
            <a:r>
              <a:rPr lang="pt-BR" sz="2600" dirty="0"/>
              <a:t>Produção dos mosaicos anuais de luzes noturnas </a:t>
            </a:r>
            <a:r>
              <a:rPr lang="pt-BR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(SHI et al., 2014; WU et al., 2018; SANTOS, 2019)</a:t>
            </a:r>
          </a:p>
          <a:p>
            <a:pPr marL="0" indent="0" algn="just">
              <a:buNone/>
            </a:pPr>
            <a:r>
              <a:rPr lang="pt-BR" sz="26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xtração da média de luzes noturnas dos setores censitários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65281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Agrupar 128">
            <a:extLst>
              <a:ext uri="{FF2B5EF4-FFF2-40B4-BE49-F238E27FC236}">
                <a16:creationId xmlns:a16="http://schemas.microsoft.com/office/drawing/2014/main" id="{525A7FD6-3CD6-4A8D-B3D3-706B650E9D25}"/>
              </a:ext>
            </a:extLst>
          </p:cNvPr>
          <p:cNvGrpSpPr/>
          <p:nvPr/>
        </p:nvGrpSpPr>
        <p:grpSpPr>
          <a:xfrm>
            <a:off x="4220821" y="1532645"/>
            <a:ext cx="7971179" cy="5229093"/>
            <a:chOff x="4220821" y="1532645"/>
            <a:chExt cx="7971179" cy="5229093"/>
          </a:xfrm>
        </p:grpSpPr>
        <p:grpSp>
          <p:nvGrpSpPr>
            <p:cNvPr id="125" name="Agrupar 124">
              <a:extLst>
                <a:ext uri="{FF2B5EF4-FFF2-40B4-BE49-F238E27FC236}">
                  <a16:creationId xmlns:a16="http://schemas.microsoft.com/office/drawing/2014/main" id="{ED78D091-26D8-4C49-AE5C-E30DCE420FE5}"/>
                </a:ext>
              </a:extLst>
            </p:cNvPr>
            <p:cNvGrpSpPr/>
            <p:nvPr/>
          </p:nvGrpSpPr>
          <p:grpSpPr>
            <a:xfrm>
              <a:off x="4220821" y="1532645"/>
              <a:ext cx="7217643" cy="4430889"/>
              <a:chOff x="4220821" y="1532645"/>
              <a:chExt cx="7217643" cy="4430889"/>
            </a:xfrm>
          </p:grpSpPr>
          <p:pic>
            <p:nvPicPr>
              <p:cNvPr id="40" name="Imagem 39">
                <a:extLst>
                  <a:ext uri="{FF2B5EF4-FFF2-40B4-BE49-F238E27FC236}">
                    <a16:creationId xmlns:a16="http://schemas.microsoft.com/office/drawing/2014/main" id="{BCF89809-3F55-4D40-AA52-56684FAC1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9042" y="1532645"/>
                <a:ext cx="7089422" cy="4430889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EB0763D5-3263-4D79-B400-2E45692D05AD}"/>
                  </a:ext>
                </a:extLst>
              </p:cNvPr>
              <p:cNvSpPr txBox="1"/>
              <p:nvPr/>
            </p:nvSpPr>
            <p:spPr>
              <a:xfrm>
                <a:off x="6570131" y="3658585"/>
                <a:ext cx="46284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TU</a:t>
                </a:r>
              </a:p>
            </p:txBody>
          </p: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54205FF6-FED2-4CA6-B497-DAEA37A8B0AA}"/>
                  </a:ext>
                </a:extLst>
              </p:cNvPr>
              <p:cNvSpPr txBox="1"/>
              <p:nvPr/>
            </p:nvSpPr>
            <p:spPr>
              <a:xfrm rot="16200000">
                <a:off x="4123920" y="2164079"/>
                <a:ext cx="5631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RM</a:t>
                </a:r>
              </a:p>
            </p:txBody>
          </p:sp>
        </p:grpSp>
        <p:sp>
          <p:nvSpPr>
            <p:cNvPr id="128" name="CaixaDeTexto 127">
              <a:extLst>
                <a:ext uri="{FF2B5EF4-FFF2-40B4-BE49-F238E27FC236}">
                  <a16:creationId xmlns:a16="http://schemas.microsoft.com/office/drawing/2014/main" id="{C13C721B-50F2-4F10-9613-B056C296D850}"/>
                </a:ext>
              </a:extLst>
            </p:cNvPr>
            <p:cNvSpPr txBox="1"/>
            <p:nvPr/>
          </p:nvSpPr>
          <p:spPr>
            <a:xfrm>
              <a:off x="4349042" y="6176963"/>
              <a:ext cx="7842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</a:t>
              </a:r>
              <a:r>
                <a:rPr lang="pt-BR" sz="1400" dirty="0"/>
                <a:t>daptado de Jones Granatyr, </a:t>
              </a:r>
              <a:r>
                <a:rPr lang="pt-BR" sz="1400" b="0" i="0" dirty="0">
                  <a:effectLst/>
                </a:rPr>
                <a:t>2018, “Introdução ao Agrupamento Hierárquico”. </a:t>
              </a:r>
              <a:r>
                <a:rPr lang="pt-BR" sz="1400" dirty="0"/>
                <a:t>D</a:t>
              </a:r>
              <a:r>
                <a:rPr lang="pt-BR" sz="1400" b="0" i="0" dirty="0">
                  <a:effectLst/>
                </a:rPr>
                <a:t>isponível em: </a:t>
              </a:r>
              <a:r>
                <a:rPr lang="pt-BR" sz="1400" dirty="0">
                  <a:hlinkClick r:id="rId4"/>
                </a:rPr>
                <a:t>https://www.youtube.com/watch?v=Nf-vaOIQA3E&amp;t=655s</a:t>
              </a:r>
              <a:endParaRPr lang="pt-BR" sz="140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C6400DF-3EC0-4881-A3B8-856A99BE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4F06F-F42C-4932-B25E-4006EE8B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1825625"/>
            <a:ext cx="3305063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1314 dos 4082 setores </a:t>
            </a: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grupamento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ierárquico 2 (Qgis) 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Entrada:</a:t>
            </a:r>
          </a:p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ariáveis TU e RM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limite de agrupamento: 0.5;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critério distância: métrica euclidiana;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profundidade 2 e;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método de ligação completo</a:t>
            </a:r>
            <a:endParaRPr lang="pt-BR" dirty="0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0AA9664-3454-49E4-822B-CDF449986574}"/>
              </a:ext>
            </a:extLst>
          </p:cNvPr>
          <p:cNvCxnSpPr>
            <a:cxnSpLocks/>
          </p:cNvCxnSpPr>
          <p:nvPr/>
        </p:nvCxnSpPr>
        <p:spPr>
          <a:xfrm flipV="1">
            <a:off x="10713153" y="5063067"/>
            <a:ext cx="0" cy="48542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5362FB30-F1CC-48B4-9EC7-0EFA41EF0130}"/>
              </a:ext>
            </a:extLst>
          </p:cNvPr>
          <p:cNvCxnSpPr>
            <a:cxnSpLocks/>
          </p:cNvCxnSpPr>
          <p:nvPr/>
        </p:nvCxnSpPr>
        <p:spPr>
          <a:xfrm flipV="1">
            <a:off x="10154353" y="5063067"/>
            <a:ext cx="0" cy="48542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40BC5A2B-4674-43E0-BBCE-3A89CD49C416}"/>
              </a:ext>
            </a:extLst>
          </p:cNvPr>
          <p:cNvCxnSpPr>
            <a:cxnSpLocks/>
          </p:cNvCxnSpPr>
          <p:nvPr/>
        </p:nvCxnSpPr>
        <p:spPr>
          <a:xfrm flipH="1">
            <a:off x="10154353" y="5063067"/>
            <a:ext cx="558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>
            <a:extLst>
              <a:ext uri="{FF2B5EF4-FFF2-40B4-BE49-F238E27FC236}">
                <a16:creationId xmlns:a16="http://schemas.microsoft.com/office/drawing/2014/main" id="{F2193D14-7D3E-4A43-98EE-EB74904F0F24}"/>
              </a:ext>
            </a:extLst>
          </p:cNvPr>
          <p:cNvSpPr/>
          <p:nvPr/>
        </p:nvSpPr>
        <p:spPr>
          <a:xfrm rot="19728955">
            <a:off x="6338709" y="2883329"/>
            <a:ext cx="333022" cy="54186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BA703B5C-D0D3-4AC8-AB07-90D71E79E2D2}"/>
              </a:ext>
            </a:extLst>
          </p:cNvPr>
          <p:cNvCxnSpPr>
            <a:cxnSpLocks/>
          </p:cNvCxnSpPr>
          <p:nvPr/>
        </p:nvCxnSpPr>
        <p:spPr>
          <a:xfrm flipV="1">
            <a:off x="9014175" y="4763913"/>
            <a:ext cx="0" cy="784577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D2C541C7-2B08-4B45-9ACE-60502832AA54}"/>
              </a:ext>
            </a:extLst>
          </p:cNvPr>
          <p:cNvCxnSpPr>
            <a:cxnSpLocks/>
          </p:cNvCxnSpPr>
          <p:nvPr/>
        </p:nvCxnSpPr>
        <p:spPr>
          <a:xfrm flipV="1">
            <a:off x="8455375" y="4763913"/>
            <a:ext cx="0" cy="784578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55521BEC-7FC5-40CE-86E7-3109B6AE7B6E}"/>
              </a:ext>
            </a:extLst>
          </p:cNvPr>
          <p:cNvCxnSpPr>
            <a:cxnSpLocks/>
          </p:cNvCxnSpPr>
          <p:nvPr/>
        </p:nvCxnSpPr>
        <p:spPr>
          <a:xfrm flipH="1">
            <a:off x="8455376" y="4763913"/>
            <a:ext cx="54186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7" name="Elipse 76">
            <a:extLst>
              <a:ext uri="{FF2B5EF4-FFF2-40B4-BE49-F238E27FC236}">
                <a16:creationId xmlns:a16="http://schemas.microsoft.com/office/drawing/2014/main" id="{C53766DA-0729-48A1-8C73-AAF175E7329E}"/>
              </a:ext>
            </a:extLst>
          </p:cNvPr>
          <p:cNvSpPr/>
          <p:nvPr/>
        </p:nvSpPr>
        <p:spPr>
          <a:xfrm rot="18003451">
            <a:off x="4859091" y="2974623"/>
            <a:ext cx="333022" cy="541867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A536005C-B93C-4F41-A459-ABF6C23A3BF2}"/>
              </a:ext>
            </a:extLst>
          </p:cNvPr>
          <p:cNvCxnSpPr>
            <a:cxnSpLocks/>
          </p:cNvCxnSpPr>
          <p:nvPr/>
        </p:nvCxnSpPr>
        <p:spPr>
          <a:xfrm flipV="1">
            <a:off x="9606842" y="4391379"/>
            <a:ext cx="0" cy="1157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5C0D04E9-4F58-4519-AB9F-FBB490895979}"/>
              </a:ext>
            </a:extLst>
          </p:cNvPr>
          <p:cNvCxnSpPr>
            <a:cxnSpLocks/>
          </p:cNvCxnSpPr>
          <p:nvPr/>
        </p:nvCxnSpPr>
        <p:spPr>
          <a:xfrm flipV="1">
            <a:off x="10340620" y="4413956"/>
            <a:ext cx="0" cy="649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B5ABAAC3-CDEE-42C7-A9B0-86A5303ACBAC}"/>
              </a:ext>
            </a:extLst>
          </p:cNvPr>
          <p:cNvCxnSpPr>
            <a:cxnSpLocks/>
          </p:cNvCxnSpPr>
          <p:nvPr/>
        </p:nvCxnSpPr>
        <p:spPr>
          <a:xfrm flipH="1">
            <a:off x="9595553" y="4413956"/>
            <a:ext cx="745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>
            <a:extLst>
              <a:ext uri="{FF2B5EF4-FFF2-40B4-BE49-F238E27FC236}">
                <a16:creationId xmlns:a16="http://schemas.microsoft.com/office/drawing/2014/main" id="{414987B6-93B0-474B-BF36-CD77C41C3DA5}"/>
              </a:ext>
            </a:extLst>
          </p:cNvPr>
          <p:cNvSpPr/>
          <p:nvPr/>
        </p:nvSpPr>
        <p:spPr>
          <a:xfrm rot="19728955">
            <a:off x="5975507" y="2822800"/>
            <a:ext cx="789205" cy="89867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1E74149E-E4E9-411A-A55E-8F3E2EBED5B4}"/>
              </a:ext>
            </a:extLst>
          </p:cNvPr>
          <p:cNvCxnSpPr>
            <a:cxnSpLocks/>
          </p:cNvCxnSpPr>
          <p:nvPr/>
        </p:nvCxnSpPr>
        <p:spPr>
          <a:xfrm flipV="1">
            <a:off x="7975598" y="4027917"/>
            <a:ext cx="0" cy="1520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0BEE7680-7C0A-4DF3-BF8E-E27A148D4EBF}"/>
              </a:ext>
            </a:extLst>
          </p:cNvPr>
          <p:cNvCxnSpPr>
            <a:cxnSpLocks/>
          </p:cNvCxnSpPr>
          <p:nvPr/>
        </p:nvCxnSpPr>
        <p:spPr>
          <a:xfrm flipV="1">
            <a:off x="8737598" y="4027918"/>
            <a:ext cx="0" cy="7359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AA732AB3-59D3-4FA5-A448-33B6AE51A84E}"/>
              </a:ext>
            </a:extLst>
          </p:cNvPr>
          <p:cNvCxnSpPr>
            <a:cxnSpLocks/>
          </p:cNvCxnSpPr>
          <p:nvPr/>
        </p:nvCxnSpPr>
        <p:spPr>
          <a:xfrm flipH="1">
            <a:off x="7992531" y="4027917"/>
            <a:ext cx="74506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ipse 109">
            <a:extLst>
              <a:ext uri="{FF2B5EF4-FFF2-40B4-BE49-F238E27FC236}">
                <a16:creationId xmlns:a16="http://schemas.microsoft.com/office/drawing/2014/main" id="{7DE6A9B5-D08E-44E5-9974-D2EF20239AD7}"/>
              </a:ext>
            </a:extLst>
          </p:cNvPr>
          <p:cNvSpPr/>
          <p:nvPr/>
        </p:nvSpPr>
        <p:spPr>
          <a:xfrm rot="18003451">
            <a:off x="4570785" y="3051678"/>
            <a:ext cx="812118" cy="541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3" name="Conector reto 112">
            <a:extLst>
              <a:ext uri="{FF2B5EF4-FFF2-40B4-BE49-F238E27FC236}">
                <a16:creationId xmlns:a16="http://schemas.microsoft.com/office/drawing/2014/main" id="{A09C7E48-12CD-4697-9B4E-806C258B6361}"/>
              </a:ext>
            </a:extLst>
          </p:cNvPr>
          <p:cNvCxnSpPr>
            <a:cxnSpLocks/>
          </p:cNvCxnSpPr>
          <p:nvPr/>
        </p:nvCxnSpPr>
        <p:spPr>
          <a:xfrm flipV="1">
            <a:off x="8365065" y="3547956"/>
            <a:ext cx="0" cy="48542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>
            <a:extLst>
              <a:ext uri="{FF2B5EF4-FFF2-40B4-BE49-F238E27FC236}">
                <a16:creationId xmlns:a16="http://schemas.microsoft.com/office/drawing/2014/main" id="{FEE8C399-476C-45F8-A57D-AEA635929774}"/>
              </a:ext>
            </a:extLst>
          </p:cNvPr>
          <p:cNvCxnSpPr>
            <a:cxnSpLocks/>
          </p:cNvCxnSpPr>
          <p:nvPr/>
        </p:nvCxnSpPr>
        <p:spPr>
          <a:xfrm flipH="1">
            <a:off x="8365065" y="3547955"/>
            <a:ext cx="160302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B2497BFA-58A6-47D4-A2C3-BA951E9B55D8}"/>
              </a:ext>
            </a:extLst>
          </p:cNvPr>
          <p:cNvCxnSpPr>
            <a:cxnSpLocks/>
          </p:cNvCxnSpPr>
          <p:nvPr/>
        </p:nvCxnSpPr>
        <p:spPr>
          <a:xfrm flipV="1">
            <a:off x="9968088" y="3547955"/>
            <a:ext cx="0" cy="86600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ipse 121">
            <a:extLst>
              <a:ext uri="{FF2B5EF4-FFF2-40B4-BE49-F238E27FC236}">
                <a16:creationId xmlns:a16="http://schemas.microsoft.com/office/drawing/2014/main" id="{BA176058-F058-40AC-AD38-484D2ABD74BB}"/>
              </a:ext>
            </a:extLst>
          </p:cNvPr>
          <p:cNvSpPr/>
          <p:nvPr/>
        </p:nvSpPr>
        <p:spPr>
          <a:xfrm>
            <a:off x="4349041" y="2460979"/>
            <a:ext cx="2683933" cy="156693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C87A73E1-AB94-49A9-B9A6-2A35172FD6FF}"/>
              </a:ext>
            </a:extLst>
          </p:cNvPr>
          <p:cNvSpPr/>
          <p:nvPr/>
        </p:nvSpPr>
        <p:spPr>
          <a:xfrm>
            <a:off x="10940338" y="5559779"/>
            <a:ext cx="478364" cy="28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1A06F0BF-2E17-49FF-8ABE-05031B1646E0}"/>
              </a:ext>
            </a:extLst>
          </p:cNvPr>
          <p:cNvSpPr/>
          <p:nvPr/>
        </p:nvSpPr>
        <p:spPr>
          <a:xfrm>
            <a:off x="8480314" y="5075854"/>
            <a:ext cx="265284" cy="28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6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7" grpId="0" animBg="1"/>
      <p:bldP spid="87" grpId="0" animBg="1"/>
      <p:bldP spid="110" grpId="0" animBg="1"/>
      <p:bldP spid="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0CB23-398A-49AE-81E7-45B3D1CA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AAB3083-E0D1-484F-95F6-6761670FCB9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0"/>
          <a:stretch/>
        </p:blipFill>
        <p:spPr>
          <a:xfrm>
            <a:off x="158044" y="1322299"/>
            <a:ext cx="5548792" cy="4439179"/>
          </a:xfrm>
          <a:prstGeom prst="rect">
            <a:avLst/>
          </a:prstGeom>
        </p:spPr>
      </p:pic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D1710672-6C92-423D-84A4-6BBC4DFAAD3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22299"/>
            <a:ext cx="5937956" cy="51705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6BF31D5-A58C-4506-8889-35F5C2E552B5}"/>
              </a:ext>
            </a:extLst>
          </p:cNvPr>
          <p:cNvSpPr/>
          <p:nvPr/>
        </p:nvSpPr>
        <p:spPr>
          <a:xfrm>
            <a:off x="668740" y="1677040"/>
            <a:ext cx="750627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BDA3FD8-C07A-45DC-AAC7-7F0C314A6D8B}"/>
              </a:ext>
            </a:extLst>
          </p:cNvPr>
          <p:cNvCxnSpPr>
            <a:cxnSpLocks/>
          </p:cNvCxnSpPr>
          <p:nvPr/>
        </p:nvCxnSpPr>
        <p:spPr>
          <a:xfrm flipV="1">
            <a:off x="587495" y="1514901"/>
            <a:ext cx="0" cy="375718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67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621</Words>
  <Application>Microsoft Office PowerPoint</Application>
  <PresentationFormat>Widescreen</PresentationFormat>
  <Paragraphs>72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(corpo)</vt:lpstr>
      <vt:lpstr>Calibri Light</vt:lpstr>
      <vt:lpstr>Tema do Office</vt:lpstr>
      <vt:lpstr>Apresentação do PowerPoint</vt:lpstr>
      <vt:lpstr>Introdução</vt:lpstr>
      <vt:lpstr>Introdução</vt:lpstr>
      <vt:lpstr>Objetivo</vt:lpstr>
      <vt:lpstr>Materiais</vt:lpstr>
      <vt:lpstr>Métodos</vt:lpstr>
      <vt:lpstr>Métodos</vt:lpstr>
      <vt:lpstr>Métodos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Conclusões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LucasMaia de Oliveira</dc:creator>
  <cp:lastModifiedBy>LucasMaia de Oliveira</cp:lastModifiedBy>
  <cp:revision>42</cp:revision>
  <dcterms:created xsi:type="dcterms:W3CDTF">2020-08-28T19:11:18Z</dcterms:created>
  <dcterms:modified xsi:type="dcterms:W3CDTF">2020-09-02T01:29:21Z</dcterms:modified>
</cp:coreProperties>
</file>