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8"/>
  </p:notesMasterIdLst>
  <p:sldIdLst>
    <p:sldId id="256" r:id="rId2"/>
    <p:sldId id="332" r:id="rId3"/>
    <p:sldId id="265" r:id="rId4"/>
    <p:sldId id="258" r:id="rId5"/>
    <p:sldId id="331" r:id="rId6"/>
    <p:sldId id="266" r:id="rId7"/>
    <p:sldId id="322" r:id="rId8"/>
    <p:sldId id="335" r:id="rId9"/>
    <p:sldId id="326" r:id="rId10"/>
    <p:sldId id="327" r:id="rId11"/>
    <p:sldId id="328" r:id="rId12"/>
    <p:sldId id="343" r:id="rId13"/>
    <p:sldId id="321" r:id="rId14"/>
    <p:sldId id="344" r:id="rId15"/>
    <p:sldId id="323" r:id="rId16"/>
    <p:sldId id="346" r:id="rId17"/>
    <p:sldId id="325" r:id="rId18"/>
    <p:sldId id="345" r:id="rId19"/>
    <p:sldId id="302" r:id="rId20"/>
    <p:sldId id="347" r:id="rId21"/>
    <p:sldId id="348" r:id="rId22"/>
    <p:sldId id="303" r:id="rId23"/>
    <p:sldId id="307" r:id="rId24"/>
    <p:sldId id="309" r:id="rId25"/>
    <p:sldId id="310" r:id="rId26"/>
    <p:sldId id="312" r:id="rId27"/>
    <p:sldId id="313" r:id="rId28"/>
    <p:sldId id="319" r:id="rId29"/>
    <p:sldId id="314" r:id="rId30"/>
    <p:sldId id="351" r:id="rId31"/>
    <p:sldId id="350" r:id="rId32"/>
    <p:sldId id="349" r:id="rId33"/>
    <p:sldId id="260" r:id="rId34"/>
    <p:sldId id="305" r:id="rId35"/>
    <p:sldId id="352" r:id="rId36"/>
    <p:sldId id="261" r:id="rId3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>
        <p:scale>
          <a:sx n="70" d="100"/>
          <a:sy n="70" d="100"/>
        </p:scale>
        <p:origin x="1386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781884-F22E-4781-8959-52A315FD2D5C}" type="doc">
      <dgm:prSet loTypeId="urn:microsoft.com/office/officeart/2005/8/layout/hierarchy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6BA103BD-6281-4B39-B090-2826E5FA7F73}">
      <dgm:prSet phldrT="[Texto]"/>
      <dgm:spPr/>
      <dgm:t>
        <a:bodyPr/>
        <a:lstStyle/>
        <a:p>
          <a:r>
            <a:rPr lang="pt-BR" dirty="0"/>
            <a:t>IPF</a:t>
          </a:r>
        </a:p>
      </dgm:t>
    </dgm:pt>
    <dgm:pt modelId="{0D7728E8-EBE4-4465-A1F9-18D19C13C422}" type="parTrans" cxnId="{7AE1D47B-D70B-46C2-924B-92E3FB334AC8}">
      <dgm:prSet/>
      <dgm:spPr/>
      <dgm:t>
        <a:bodyPr/>
        <a:lstStyle/>
        <a:p>
          <a:endParaRPr lang="pt-BR"/>
        </a:p>
      </dgm:t>
    </dgm:pt>
    <dgm:pt modelId="{153FE688-98DE-4CC9-9713-967C3BBF0ADE}" type="sibTrans" cxnId="{7AE1D47B-D70B-46C2-924B-92E3FB334AC8}">
      <dgm:prSet/>
      <dgm:spPr/>
      <dgm:t>
        <a:bodyPr/>
        <a:lstStyle/>
        <a:p>
          <a:endParaRPr lang="pt-BR"/>
        </a:p>
      </dgm:t>
    </dgm:pt>
    <dgm:pt modelId="{63D40DC6-28DB-4E3E-83E7-33988F2481EC}" type="asst">
      <dgm:prSet phldrT="[Texto]"/>
      <dgm:spPr/>
      <dgm:t>
        <a:bodyPr/>
        <a:lstStyle/>
        <a:p>
          <a:r>
            <a:rPr lang="pt-BR" dirty="0"/>
            <a:t>Variáveis de restrição</a:t>
          </a:r>
        </a:p>
      </dgm:t>
    </dgm:pt>
    <dgm:pt modelId="{DA3E66A0-0B60-45C0-BB45-5BE26406289F}" type="parTrans" cxnId="{FA0DD42F-16E6-4BF9-9AAB-9DB32CDA7F0E}">
      <dgm:prSet/>
      <dgm:spPr/>
      <dgm:t>
        <a:bodyPr/>
        <a:lstStyle/>
        <a:p>
          <a:endParaRPr lang="pt-BR"/>
        </a:p>
      </dgm:t>
    </dgm:pt>
    <dgm:pt modelId="{B9898705-CBD9-45BD-966B-EED575FBAC32}" type="sibTrans" cxnId="{FA0DD42F-16E6-4BF9-9AAB-9DB32CDA7F0E}">
      <dgm:prSet/>
      <dgm:spPr/>
      <dgm:t>
        <a:bodyPr/>
        <a:lstStyle/>
        <a:p>
          <a:endParaRPr lang="pt-BR"/>
        </a:p>
      </dgm:t>
    </dgm:pt>
    <dgm:pt modelId="{EC4A7A26-FAAB-42FB-9523-B6F623D98C91}" type="asst">
      <dgm:prSet phldrT="[Texto]"/>
      <dgm:spPr/>
      <dgm:t>
        <a:bodyPr/>
        <a:lstStyle/>
        <a:p>
          <a:r>
            <a:rPr lang="pt-BR" dirty="0"/>
            <a:t>Variáveis de Interesse</a:t>
          </a:r>
        </a:p>
      </dgm:t>
    </dgm:pt>
    <dgm:pt modelId="{471D3702-EC14-403B-B18C-1CC4D528440A}" type="parTrans" cxnId="{DE8F94D4-30E8-4718-AD32-42A521D2BA5F}">
      <dgm:prSet/>
      <dgm:spPr/>
      <dgm:t>
        <a:bodyPr/>
        <a:lstStyle/>
        <a:p>
          <a:endParaRPr lang="pt-BR"/>
        </a:p>
      </dgm:t>
    </dgm:pt>
    <dgm:pt modelId="{578CD241-9217-4AC4-9269-60D13C077430}" type="sibTrans" cxnId="{DE8F94D4-30E8-4718-AD32-42A521D2BA5F}">
      <dgm:prSet/>
      <dgm:spPr/>
      <dgm:t>
        <a:bodyPr/>
        <a:lstStyle/>
        <a:p>
          <a:endParaRPr lang="pt-BR"/>
        </a:p>
      </dgm:t>
    </dgm:pt>
    <dgm:pt modelId="{49A588AB-257E-44FE-BDFE-FB52B2250F95}" type="pres">
      <dgm:prSet presAssocID="{12781884-F22E-4781-8959-52A315FD2D5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DC50345-5A34-4396-9A73-4940C3CB4AE4}" type="pres">
      <dgm:prSet presAssocID="{6BA103BD-6281-4B39-B090-2826E5FA7F73}" presName="hierRoot1" presStyleCnt="0"/>
      <dgm:spPr/>
    </dgm:pt>
    <dgm:pt modelId="{CCDA4514-278D-4122-8751-D2CB8AEC6D45}" type="pres">
      <dgm:prSet presAssocID="{6BA103BD-6281-4B39-B090-2826E5FA7F73}" presName="composite" presStyleCnt="0"/>
      <dgm:spPr/>
    </dgm:pt>
    <dgm:pt modelId="{7D344334-C7BB-41B5-BFA8-1802C58284D0}" type="pres">
      <dgm:prSet presAssocID="{6BA103BD-6281-4B39-B090-2826E5FA7F73}" presName="background" presStyleLbl="node0" presStyleIdx="0" presStyleCnt="1"/>
      <dgm:spPr/>
    </dgm:pt>
    <dgm:pt modelId="{6939CAC5-ED19-436D-A160-AAB7DFB05935}" type="pres">
      <dgm:prSet presAssocID="{6BA103BD-6281-4B39-B090-2826E5FA7F73}" presName="text" presStyleLbl="fgAcc0" presStyleIdx="0" presStyleCnt="1">
        <dgm:presLayoutVars>
          <dgm:chPref val="3"/>
        </dgm:presLayoutVars>
      </dgm:prSet>
      <dgm:spPr/>
    </dgm:pt>
    <dgm:pt modelId="{920751E0-8312-4F1C-B99D-27EBCAF70BAF}" type="pres">
      <dgm:prSet presAssocID="{6BA103BD-6281-4B39-B090-2826E5FA7F73}" presName="hierChild2" presStyleCnt="0"/>
      <dgm:spPr/>
    </dgm:pt>
    <dgm:pt modelId="{19A3C496-CB88-4C7C-B478-125F2335FC77}" type="pres">
      <dgm:prSet presAssocID="{DA3E66A0-0B60-45C0-BB45-5BE26406289F}" presName="Name10" presStyleLbl="parChTrans1D2" presStyleIdx="0" presStyleCnt="2"/>
      <dgm:spPr/>
    </dgm:pt>
    <dgm:pt modelId="{DB361DEF-AD57-4D87-9BF3-6AE11DC533FF}" type="pres">
      <dgm:prSet presAssocID="{63D40DC6-28DB-4E3E-83E7-33988F2481EC}" presName="hierRoot2" presStyleCnt="0"/>
      <dgm:spPr/>
    </dgm:pt>
    <dgm:pt modelId="{6BDECB17-218D-4B74-A2BC-AD7EE2DB1279}" type="pres">
      <dgm:prSet presAssocID="{63D40DC6-28DB-4E3E-83E7-33988F2481EC}" presName="composite2" presStyleCnt="0"/>
      <dgm:spPr/>
    </dgm:pt>
    <dgm:pt modelId="{F079EDA6-CDCA-4C37-83C0-74FCFDE723B7}" type="pres">
      <dgm:prSet presAssocID="{63D40DC6-28DB-4E3E-83E7-33988F2481EC}" presName="background2" presStyleLbl="asst1" presStyleIdx="0" presStyleCnt="2"/>
      <dgm:spPr/>
    </dgm:pt>
    <dgm:pt modelId="{9763B668-7AB6-4E3E-8D65-25E859421519}" type="pres">
      <dgm:prSet presAssocID="{63D40DC6-28DB-4E3E-83E7-33988F2481EC}" presName="text2" presStyleLbl="fgAcc2" presStyleIdx="0" presStyleCnt="2">
        <dgm:presLayoutVars>
          <dgm:chPref val="3"/>
        </dgm:presLayoutVars>
      </dgm:prSet>
      <dgm:spPr/>
    </dgm:pt>
    <dgm:pt modelId="{9711A504-0F4F-4893-BB2B-EBB06B648C32}" type="pres">
      <dgm:prSet presAssocID="{63D40DC6-28DB-4E3E-83E7-33988F2481EC}" presName="hierChild3" presStyleCnt="0"/>
      <dgm:spPr/>
    </dgm:pt>
    <dgm:pt modelId="{DD9431F8-A61F-4F1B-86BE-43E7694B9BBA}" type="pres">
      <dgm:prSet presAssocID="{471D3702-EC14-403B-B18C-1CC4D528440A}" presName="Name10" presStyleLbl="parChTrans1D2" presStyleIdx="1" presStyleCnt="2"/>
      <dgm:spPr/>
    </dgm:pt>
    <dgm:pt modelId="{1FF0F655-0613-494E-8A67-6B19503914A0}" type="pres">
      <dgm:prSet presAssocID="{EC4A7A26-FAAB-42FB-9523-B6F623D98C91}" presName="hierRoot2" presStyleCnt="0"/>
      <dgm:spPr/>
    </dgm:pt>
    <dgm:pt modelId="{17FB6EA4-63FF-434D-87D8-50086C9BEC09}" type="pres">
      <dgm:prSet presAssocID="{EC4A7A26-FAAB-42FB-9523-B6F623D98C91}" presName="composite2" presStyleCnt="0"/>
      <dgm:spPr/>
    </dgm:pt>
    <dgm:pt modelId="{3DA4CAB2-419E-4188-BF53-A30A29916F5D}" type="pres">
      <dgm:prSet presAssocID="{EC4A7A26-FAAB-42FB-9523-B6F623D98C91}" presName="background2" presStyleLbl="asst1" presStyleIdx="1" presStyleCnt="2"/>
      <dgm:spPr/>
    </dgm:pt>
    <dgm:pt modelId="{1D8B483B-8303-40A5-BF8A-B95FF67041DE}" type="pres">
      <dgm:prSet presAssocID="{EC4A7A26-FAAB-42FB-9523-B6F623D98C91}" presName="text2" presStyleLbl="fgAcc2" presStyleIdx="1" presStyleCnt="2">
        <dgm:presLayoutVars>
          <dgm:chPref val="3"/>
        </dgm:presLayoutVars>
      </dgm:prSet>
      <dgm:spPr/>
    </dgm:pt>
    <dgm:pt modelId="{D1D8AEEB-6BF4-42B7-86C0-461C27C9D974}" type="pres">
      <dgm:prSet presAssocID="{EC4A7A26-FAAB-42FB-9523-B6F623D98C91}" presName="hierChild3" presStyleCnt="0"/>
      <dgm:spPr/>
    </dgm:pt>
  </dgm:ptLst>
  <dgm:cxnLst>
    <dgm:cxn modelId="{D3FE1B0B-1903-42A3-9A27-35876023A9ED}" type="presOf" srcId="{EC4A7A26-FAAB-42FB-9523-B6F623D98C91}" destId="{1D8B483B-8303-40A5-BF8A-B95FF67041DE}" srcOrd="0" destOrd="0" presId="urn:microsoft.com/office/officeart/2005/8/layout/hierarchy1"/>
    <dgm:cxn modelId="{FA0DD42F-16E6-4BF9-9AAB-9DB32CDA7F0E}" srcId="{6BA103BD-6281-4B39-B090-2826E5FA7F73}" destId="{63D40DC6-28DB-4E3E-83E7-33988F2481EC}" srcOrd="0" destOrd="0" parTransId="{DA3E66A0-0B60-45C0-BB45-5BE26406289F}" sibTransId="{B9898705-CBD9-45BD-966B-EED575FBAC32}"/>
    <dgm:cxn modelId="{F4A53E6F-258E-44DE-8E48-64B691DA9E0D}" type="presOf" srcId="{DA3E66A0-0B60-45C0-BB45-5BE26406289F}" destId="{19A3C496-CB88-4C7C-B478-125F2335FC77}" srcOrd="0" destOrd="0" presId="urn:microsoft.com/office/officeart/2005/8/layout/hierarchy1"/>
    <dgm:cxn modelId="{7AE1D47B-D70B-46C2-924B-92E3FB334AC8}" srcId="{12781884-F22E-4781-8959-52A315FD2D5C}" destId="{6BA103BD-6281-4B39-B090-2826E5FA7F73}" srcOrd="0" destOrd="0" parTransId="{0D7728E8-EBE4-4465-A1F9-18D19C13C422}" sibTransId="{153FE688-98DE-4CC9-9713-967C3BBF0ADE}"/>
    <dgm:cxn modelId="{443D5388-74D2-42F3-835E-40D9BD66CD48}" type="presOf" srcId="{12781884-F22E-4781-8959-52A315FD2D5C}" destId="{49A588AB-257E-44FE-BDFE-FB52B2250F95}" srcOrd="0" destOrd="0" presId="urn:microsoft.com/office/officeart/2005/8/layout/hierarchy1"/>
    <dgm:cxn modelId="{4C2D24AF-85CB-4C12-A654-463E5B6A3626}" type="presOf" srcId="{471D3702-EC14-403B-B18C-1CC4D528440A}" destId="{DD9431F8-A61F-4F1B-86BE-43E7694B9BBA}" srcOrd="0" destOrd="0" presId="urn:microsoft.com/office/officeart/2005/8/layout/hierarchy1"/>
    <dgm:cxn modelId="{F4A1F7B5-7B33-4F29-A166-292CE9C6783F}" type="presOf" srcId="{63D40DC6-28DB-4E3E-83E7-33988F2481EC}" destId="{9763B668-7AB6-4E3E-8D65-25E859421519}" srcOrd="0" destOrd="0" presId="urn:microsoft.com/office/officeart/2005/8/layout/hierarchy1"/>
    <dgm:cxn modelId="{DE8F94D4-30E8-4718-AD32-42A521D2BA5F}" srcId="{6BA103BD-6281-4B39-B090-2826E5FA7F73}" destId="{EC4A7A26-FAAB-42FB-9523-B6F623D98C91}" srcOrd="1" destOrd="0" parTransId="{471D3702-EC14-403B-B18C-1CC4D528440A}" sibTransId="{578CD241-9217-4AC4-9269-60D13C077430}"/>
    <dgm:cxn modelId="{175067F0-6FAB-4C50-AD96-77CD473755AD}" type="presOf" srcId="{6BA103BD-6281-4B39-B090-2826E5FA7F73}" destId="{6939CAC5-ED19-436D-A160-AAB7DFB05935}" srcOrd="0" destOrd="0" presId="urn:microsoft.com/office/officeart/2005/8/layout/hierarchy1"/>
    <dgm:cxn modelId="{715C062C-8928-4AA2-A6A0-D45E9C52104F}" type="presParOf" srcId="{49A588AB-257E-44FE-BDFE-FB52B2250F95}" destId="{9DC50345-5A34-4396-9A73-4940C3CB4AE4}" srcOrd="0" destOrd="0" presId="urn:microsoft.com/office/officeart/2005/8/layout/hierarchy1"/>
    <dgm:cxn modelId="{2CF8B17B-AEED-4176-A9E0-6AAE28D61667}" type="presParOf" srcId="{9DC50345-5A34-4396-9A73-4940C3CB4AE4}" destId="{CCDA4514-278D-4122-8751-D2CB8AEC6D45}" srcOrd="0" destOrd="0" presId="urn:microsoft.com/office/officeart/2005/8/layout/hierarchy1"/>
    <dgm:cxn modelId="{2FE62BF5-3440-459E-A831-1B9ED69722A2}" type="presParOf" srcId="{CCDA4514-278D-4122-8751-D2CB8AEC6D45}" destId="{7D344334-C7BB-41B5-BFA8-1802C58284D0}" srcOrd="0" destOrd="0" presId="urn:microsoft.com/office/officeart/2005/8/layout/hierarchy1"/>
    <dgm:cxn modelId="{DA587BBE-C65A-4AED-95E4-E9135C8E48DE}" type="presParOf" srcId="{CCDA4514-278D-4122-8751-D2CB8AEC6D45}" destId="{6939CAC5-ED19-436D-A160-AAB7DFB05935}" srcOrd="1" destOrd="0" presId="urn:microsoft.com/office/officeart/2005/8/layout/hierarchy1"/>
    <dgm:cxn modelId="{8D5D4B14-EF31-4268-B67C-00D7EA598A87}" type="presParOf" srcId="{9DC50345-5A34-4396-9A73-4940C3CB4AE4}" destId="{920751E0-8312-4F1C-B99D-27EBCAF70BAF}" srcOrd="1" destOrd="0" presId="urn:microsoft.com/office/officeart/2005/8/layout/hierarchy1"/>
    <dgm:cxn modelId="{62FB02BD-191B-471B-87F2-B0F00634998A}" type="presParOf" srcId="{920751E0-8312-4F1C-B99D-27EBCAF70BAF}" destId="{19A3C496-CB88-4C7C-B478-125F2335FC77}" srcOrd="0" destOrd="0" presId="urn:microsoft.com/office/officeart/2005/8/layout/hierarchy1"/>
    <dgm:cxn modelId="{9BB60D97-993A-4E7D-8C1E-42248A15C084}" type="presParOf" srcId="{920751E0-8312-4F1C-B99D-27EBCAF70BAF}" destId="{DB361DEF-AD57-4D87-9BF3-6AE11DC533FF}" srcOrd="1" destOrd="0" presId="urn:microsoft.com/office/officeart/2005/8/layout/hierarchy1"/>
    <dgm:cxn modelId="{A4851F1D-F0A8-4463-AE04-C0DF5FD04E34}" type="presParOf" srcId="{DB361DEF-AD57-4D87-9BF3-6AE11DC533FF}" destId="{6BDECB17-218D-4B74-A2BC-AD7EE2DB1279}" srcOrd="0" destOrd="0" presId="urn:microsoft.com/office/officeart/2005/8/layout/hierarchy1"/>
    <dgm:cxn modelId="{110DCD70-A4ED-4700-82C8-0C277BDC0C35}" type="presParOf" srcId="{6BDECB17-218D-4B74-A2BC-AD7EE2DB1279}" destId="{F079EDA6-CDCA-4C37-83C0-74FCFDE723B7}" srcOrd="0" destOrd="0" presId="urn:microsoft.com/office/officeart/2005/8/layout/hierarchy1"/>
    <dgm:cxn modelId="{3952AF34-1019-412F-A675-7460F0F6211B}" type="presParOf" srcId="{6BDECB17-218D-4B74-A2BC-AD7EE2DB1279}" destId="{9763B668-7AB6-4E3E-8D65-25E859421519}" srcOrd="1" destOrd="0" presId="urn:microsoft.com/office/officeart/2005/8/layout/hierarchy1"/>
    <dgm:cxn modelId="{1206C6CF-F0AF-418C-BA84-CC917651A2EA}" type="presParOf" srcId="{DB361DEF-AD57-4D87-9BF3-6AE11DC533FF}" destId="{9711A504-0F4F-4893-BB2B-EBB06B648C32}" srcOrd="1" destOrd="0" presId="urn:microsoft.com/office/officeart/2005/8/layout/hierarchy1"/>
    <dgm:cxn modelId="{E43703D3-67A9-4728-A1BB-372D097FAD9E}" type="presParOf" srcId="{920751E0-8312-4F1C-B99D-27EBCAF70BAF}" destId="{DD9431F8-A61F-4F1B-86BE-43E7694B9BBA}" srcOrd="2" destOrd="0" presId="urn:microsoft.com/office/officeart/2005/8/layout/hierarchy1"/>
    <dgm:cxn modelId="{E1A2EBA5-D44E-4716-80AA-F09D9F021855}" type="presParOf" srcId="{920751E0-8312-4F1C-B99D-27EBCAF70BAF}" destId="{1FF0F655-0613-494E-8A67-6B19503914A0}" srcOrd="3" destOrd="0" presId="urn:microsoft.com/office/officeart/2005/8/layout/hierarchy1"/>
    <dgm:cxn modelId="{CFAC96D5-E569-45B6-B63C-B82834285281}" type="presParOf" srcId="{1FF0F655-0613-494E-8A67-6B19503914A0}" destId="{17FB6EA4-63FF-434D-87D8-50086C9BEC09}" srcOrd="0" destOrd="0" presId="urn:microsoft.com/office/officeart/2005/8/layout/hierarchy1"/>
    <dgm:cxn modelId="{729CE880-DE47-4191-9F6B-DE5DBF650D9F}" type="presParOf" srcId="{17FB6EA4-63FF-434D-87D8-50086C9BEC09}" destId="{3DA4CAB2-419E-4188-BF53-A30A29916F5D}" srcOrd="0" destOrd="0" presId="urn:microsoft.com/office/officeart/2005/8/layout/hierarchy1"/>
    <dgm:cxn modelId="{19AA5E75-EF5E-4B70-92F3-03D136065BF5}" type="presParOf" srcId="{17FB6EA4-63FF-434D-87D8-50086C9BEC09}" destId="{1D8B483B-8303-40A5-BF8A-B95FF67041DE}" srcOrd="1" destOrd="0" presId="urn:microsoft.com/office/officeart/2005/8/layout/hierarchy1"/>
    <dgm:cxn modelId="{E2274181-5257-4391-ADF2-142E2B4A17F2}" type="presParOf" srcId="{1FF0F655-0613-494E-8A67-6B19503914A0}" destId="{D1D8AEEB-6BF4-42B7-86C0-461C27C9D97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781884-F22E-4781-8959-52A315FD2D5C}" type="doc">
      <dgm:prSet loTypeId="urn:microsoft.com/office/officeart/2005/8/layout/hierarchy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6BA103BD-6281-4B39-B090-2826E5FA7F73}">
      <dgm:prSet phldrT="[Texto]"/>
      <dgm:spPr/>
      <dgm:t>
        <a:bodyPr/>
        <a:lstStyle/>
        <a:p>
          <a:r>
            <a:rPr lang="pt-BR" dirty="0"/>
            <a:t>IPF</a:t>
          </a:r>
        </a:p>
      </dgm:t>
    </dgm:pt>
    <dgm:pt modelId="{0D7728E8-EBE4-4465-A1F9-18D19C13C422}" type="parTrans" cxnId="{7AE1D47B-D70B-46C2-924B-92E3FB334AC8}">
      <dgm:prSet/>
      <dgm:spPr/>
      <dgm:t>
        <a:bodyPr/>
        <a:lstStyle/>
        <a:p>
          <a:endParaRPr lang="pt-BR"/>
        </a:p>
      </dgm:t>
    </dgm:pt>
    <dgm:pt modelId="{153FE688-98DE-4CC9-9713-967C3BBF0ADE}" type="sibTrans" cxnId="{7AE1D47B-D70B-46C2-924B-92E3FB334AC8}">
      <dgm:prSet/>
      <dgm:spPr/>
      <dgm:t>
        <a:bodyPr/>
        <a:lstStyle/>
        <a:p>
          <a:endParaRPr lang="pt-BR"/>
        </a:p>
      </dgm:t>
    </dgm:pt>
    <dgm:pt modelId="{63D40DC6-28DB-4E3E-83E7-33988F2481EC}" type="asst">
      <dgm:prSet phldrT="[Texto]"/>
      <dgm:spPr>
        <a:solidFill>
          <a:srgbClr val="FF0000">
            <a:alpha val="90000"/>
          </a:srgbClr>
        </a:solidFill>
      </dgm:spPr>
      <dgm:t>
        <a:bodyPr/>
        <a:lstStyle/>
        <a:p>
          <a:r>
            <a:rPr lang="pt-BR" dirty="0"/>
            <a:t>Variáveis de restrição</a:t>
          </a:r>
        </a:p>
      </dgm:t>
    </dgm:pt>
    <dgm:pt modelId="{DA3E66A0-0B60-45C0-BB45-5BE26406289F}" type="parTrans" cxnId="{FA0DD42F-16E6-4BF9-9AAB-9DB32CDA7F0E}">
      <dgm:prSet/>
      <dgm:spPr/>
      <dgm:t>
        <a:bodyPr/>
        <a:lstStyle/>
        <a:p>
          <a:endParaRPr lang="pt-BR"/>
        </a:p>
      </dgm:t>
    </dgm:pt>
    <dgm:pt modelId="{B9898705-CBD9-45BD-966B-EED575FBAC32}" type="sibTrans" cxnId="{FA0DD42F-16E6-4BF9-9AAB-9DB32CDA7F0E}">
      <dgm:prSet/>
      <dgm:spPr/>
      <dgm:t>
        <a:bodyPr/>
        <a:lstStyle/>
        <a:p>
          <a:endParaRPr lang="pt-BR"/>
        </a:p>
      </dgm:t>
    </dgm:pt>
    <dgm:pt modelId="{EC4A7A26-FAAB-42FB-9523-B6F623D98C91}" type="asst">
      <dgm:prSet phldrT="[Texto]"/>
      <dgm:spPr/>
      <dgm:t>
        <a:bodyPr/>
        <a:lstStyle/>
        <a:p>
          <a:r>
            <a:rPr lang="pt-BR" dirty="0"/>
            <a:t>Variáveis de Interesse</a:t>
          </a:r>
        </a:p>
      </dgm:t>
    </dgm:pt>
    <dgm:pt modelId="{471D3702-EC14-403B-B18C-1CC4D528440A}" type="parTrans" cxnId="{DE8F94D4-30E8-4718-AD32-42A521D2BA5F}">
      <dgm:prSet/>
      <dgm:spPr/>
      <dgm:t>
        <a:bodyPr/>
        <a:lstStyle/>
        <a:p>
          <a:endParaRPr lang="pt-BR"/>
        </a:p>
      </dgm:t>
    </dgm:pt>
    <dgm:pt modelId="{578CD241-9217-4AC4-9269-60D13C077430}" type="sibTrans" cxnId="{DE8F94D4-30E8-4718-AD32-42A521D2BA5F}">
      <dgm:prSet/>
      <dgm:spPr/>
      <dgm:t>
        <a:bodyPr/>
        <a:lstStyle/>
        <a:p>
          <a:endParaRPr lang="pt-BR"/>
        </a:p>
      </dgm:t>
    </dgm:pt>
    <dgm:pt modelId="{49A588AB-257E-44FE-BDFE-FB52B2250F95}" type="pres">
      <dgm:prSet presAssocID="{12781884-F22E-4781-8959-52A315FD2D5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DC50345-5A34-4396-9A73-4940C3CB4AE4}" type="pres">
      <dgm:prSet presAssocID="{6BA103BD-6281-4B39-B090-2826E5FA7F73}" presName="hierRoot1" presStyleCnt="0"/>
      <dgm:spPr/>
    </dgm:pt>
    <dgm:pt modelId="{CCDA4514-278D-4122-8751-D2CB8AEC6D45}" type="pres">
      <dgm:prSet presAssocID="{6BA103BD-6281-4B39-B090-2826E5FA7F73}" presName="composite" presStyleCnt="0"/>
      <dgm:spPr/>
    </dgm:pt>
    <dgm:pt modelId="{7D344334-C7BB-41B5-BFA8-1802C58284D0}" type="pres">
      <dgm:prSet presAssocID="{6BA103BD-6281-4B39-B090-2826E5FA7F73}" presName="background" presStyleLbl="node0" presStyleIdx="0" presStyleCnt="1"/>
      <dgm:spPr/>
    </dgm:pt>
    <dgm:pt modelId="{6939CAC5-ED19-436D-A160-AAB7DFB05935}" type="pres">
      <dgm:prSet presAssocID="{6BA103BD-6281-4B39-B090-2826E5FA7F73}" presName="text" presStyleLbl="fgAcc0" presStyleIdx="0" presStyleCnt="1">
        <dgm:presLayoutVars>
          <dgm:chPref val="3"/>
        </dgm:presLayoutVars>
      </dgm:prSet>
      <dgm:spPr/>
    </dgm:pt>
    <dgm:pt modelId="{920751E0-8312-4F1C-B99D-27EBCAF70BAF}" type="pres">
      <dgm:prSet presAssocID="{6BA103BD-6281-4B39-B090-2826E5FA7F73}" presName="hierChild2" presStyleCnt="0"/>
      <dgm:spPr/>
    </dgm:pt>
    <dgm:pt modelId="{19A3C496-CB88-4C7C-B478-125F2335FC77}" type="pres">
      <dgm:prSet presAssocID="{DA3E66A0-0B60-45C0-BB45-5BE26406289F}" presName="Name10" presStyleLbl="parChTrans1D2" presStyleIdx="0" presStyleCnt="2"/>
      <dgm:spPr/>
    </dgm:pt>
    <dgm:pt modelId="{DB361DEF-AD57-4D87-9BF3-6AE11DC533FF}" type="pres">
      <dgm:prSet presAssocID="{63D40DC6-28DB-4E3E-83E7-33988F2481EC}" presName="hierRoot2" presStyleCnt="0"/>
      <dgm:spPr/>
    </dgm:pt>
    <dgm:pt modelId="{6BDECB17-218D-4B74-A2BC-AD7EE2DB1279}" type="pres">
      <dgm:prSet presAssocID="{63D40DC6-28DB-4E3E-83E7-33988F2481EC}" presName="composite2" presStyleCnt="0"/>
      <dgm:spPr/>
    </dgm:pt>
    <dgm:pt modelId="{F079EDA6-CDCA-4C37-83C0-74FCFDE723B7}" type="pres">
      <dgm:prSet presAssocID="{63D40DC6-28DB-4E3E-83E7-33988F2481EC}" presName="background2" presStyleLbl="asst1" presStyleIdx="0" presStyleCnt="2"/>
      <dgm:spPr/>
    </dgm:pt>
    <dgm:pt modelId="{9763B668-7AB6-4E3E-8D65-25E859421519}" type="pres">
      <dgm:prSet presAssocID="{63D40DC6-28DB-4E3E-83E7-33988F2481EC}" presName="text2" presStyleLbl="fgAcc2" presStyleIdx="0" presStyleCnt="2">
        <dgm:presLayoutVars>
          <dgm:chPref val="3"/>
        </dgm:presLayoutVars>
      </dgm:prSet>
      <dgm:spPr/>
    </dgm:pt>
    <dgm:pt modelId="{9711A504-0F4F-4893-BB2B-EBB06B648C32}" type="pres">
      <dgm:prSet presAssocID="{63D40DC6-28DB-4E3E-83E7-33988F2481EC}" presName="hierChild3" presStyleCnt="0"/>
      <dgm:spPr/>
    </dgm:pt>
    <dgm:pt modelId="{DD9431F8-A61F-4F1B-86BE-43E7694B9BBA}" type="pres">
      <dgm:prSet presAssocID="{471D3702-EC14-403B-B18C-1CC4D528440A}" presName="Name10" presStyleLbl="parChTrans1D2" presStyleIdx="1" presStyleCnt="2"/>
      <dgm:spPr/>
    </dgm:pt>
    <dgm:pt modelId="{1FF0F655-0613-494E-8A67-6B19503914A0}" type="pres">
      <dgm:prSet presAssocID="{EC4A7A26-FAAB-42FB-9523-B6F623D98C91}" presName="hierRoot2" presStyleCnt="0"/>
      <dgm:spPr/>
    </dgm:pt>
    <dgm:pt modelId="{17FB6EA4-63FF-434D-87D8-50086C9BEC09}" type="pres">
      <dgm:prSet presAssocID="{EC4A7A26-FAAB-42FB-9523-B6F623D98C91}" presName="composite2" presStyleCnt="0"/>
      <dgm:spPr/>
    </dgm:pt>
    <dgm:pt modelId="{3DA4CAB2-419E-4188-BF53-A30A29916F5D}" type="pres">
      <dgm:prSet presAssocID="{EC4A7A26-FAAB-42FB-9523-B6F623D98C91}" presName="background2" presStyleLbl="asst1" presStyleIdx="1" presStyleCnt="2"/>
      <dgm:spPr/>
    </dgm:pt>
    <dgm:pt modelId="{1D8B483B-8303-40A5-BF8A-B95FF67041DE}" type="pres">
      <dgm:prSet presAssocID="{EC4A7A26-FAAB-42FB-9523-B6F623D98C91}" presName="text2" presStyleLbl="fgAcc2" presStyleIdx="1" presStyleCnt="2">
        <dgm:presLayoutVars>
          <dgm:chPref val="3"/>
        </dgm:presLayoutVars>
      </dgm:prSet>
      <dgm:spPr/>
    </dgm:pt>
    <dgm:pt modelId="{D1D8AEEB-6BF4-42B7-86C0-461C27C9D974}" type="pres">
      <dgm:prSet presAssocID="{EC4A7A26-FAAB-42FB-9523-B6F623D98C91}" presName="hierChild3" presStyleCnt="0"/>
      <dgm:spPr/>
    </dgm:pt>
  </dgm:ptLst>
  <dgm:cxnLst>
    <dgm:cxn modelId="{D3FE1B0B-1903-42A3-9A27-35876023A9ED}" type="presOf" srcId="{EC4A7A26-FAAB-42FB-9523-B6F623D98C91}" destId="{1D8B483B-8303-40A5-BF8A-B95FF67041DE}" srcOrd="0" destOrd="0" presId="urn:microsoft.com/office/officeart/2005/8/layout/hierarchy1"/>
    <dgm:cxn modelId="{FA0DD42F-16E6-4BF9-9AAB-9DB32CDA7F0E}" srcId="{6BA103BD-6281-4B39-B090-2826E5FA7F73}" destId="{63D40DC6-28DB-4E3E-83E7-33988F2481EC}" srcOrd="0" destOrd="0" parTransId="{DA3E66A0-0B60-45C0-BB45-5BE26406289F}" sibTransId="{B9898705-CBD9-45BD-966B-EED575FBAC32}"/>
    <dgm:cxn modelId="{F4A53E6F-258E-44DE-8E48-64B691DA9E0D}" type="presOf" srcId="{DA3E66A0-0B60-45C0-BB45-5BE26406289F}" destId="{19A3C496-CB88-4C7C-B478-125F2335FC77}" srcOrd="0" destOrd="0" presId="urn:microsoft.com/office/officeart/2005/8/layout/hierarchy1"/>
    <dgm:cxn modelId="{7AE1D47B-D70B-46C2-924B-92E3FB334AC8}" srcId="{12781884-F22E-4781-8959-52A315FD2D5C}" destId="{6BA103BD-6281-4B39-B090-2826E5FA7F73}" srcOrd="0" destOrd="0" parTransId="{0D7728E8-EBE4-4465-A1F9-18D19C13C422}" sibTransId="{153FE688-98DE-4CC9-9713-967C3BBF0ADE}"/>
    <dgm:cxn modelId="{443D5388-74D2-42F3-835E-40D9BD66CD48}" type="presOf" srcId="{12781884-F22E-4781-8959-52A315FD2D5C}" destId="{49A588AB-257E-44FE-BDFE-FB52B2250F95}" srcOrd="0" destOrd="0" presId="urn:microsoft.com/office/officeart/2005/8/layout/hierarchy1"/>
    <dgm:cxn modelId="{4C2D24AF-85CB-4C12-A654-463E5B6A3626}" type="presOf" srcId="{471D3702-EC14-403B-B18C-1CC4D528440A}" destId="{DD9431F8-A61F-4F1B-86BE-43E7694B9BBA}" srcOrd="0" destOrd="0" presId="urn:microsoft.com/office/officeart/2005/8/layout/hierarchy1"/>
    <dgm:cxn modelId="{F4A1F7B5-7B33-4F29-A166-292CE9C6783F}" type="presOf" srcId="{63D40DC6-28DB-4E3E-83E7-33988F2481EC}" destId="{9763B668-7AB6-4E3E-8D65-25E859421519}" srcOrd="0" destOrd="0" presId="urn:microsoft.com/office/officeart/2005/8/layout/hierarchy1"/>
    <dgm:cxn modelId="{DE8F94D4-30E8-4718-AD32-42A521D2BA5F}" srcId="{6BA103BD-6281-4B39-B090-2826E5FA7F73}" destId="{EC4A7A26-FAAB-42FB-9523-B6F623D98C91}" srcOrd="1" destOrd="0" parTransId="{471D3702-EC14-403B-B18C-1CC4D528440A}" sibTransId="{578CD241-9217-4AC4-9269-60D13C077430}"/>
    <dgm:cxn modelId="{175067F0-6FAB-4C50-AD96-77CD473755AD}" type="presOf" srcId="{6BA103BD-6281-4B39-B090-2826E5FA7F73}" destId="{6939CAC5-ED19-436D-A160-AAB7DFB05935}" srcOrd="0" destOrd="0" presId="urn:microsoft.com/office/officeart/2005/8/layout/hierarchy1"/>
    <dgm:cxn modelId="{715C062C-8928-4AA2-A6A0-D45E9C52104F}" type="presParOf" srcId="{49A588AB-257E-44FE-BDFE-FB52B2250F95}" destId="{9DC50345-5A34-4396-9A73-4940C3CB4AE4}" srcOrd="0" destOrd="0" presId="urn:microsoft.com/office/officeart/2005/8/layout/hierarchy1"/>
    <dgm:cxn modelId="{2CF8B17B-AEED-4176-A9E0-6AAE28D61667}" type="presParOf" srcId="{9DC50345-5A34-4396-9A73-4940C3CB4AE4}" destId="{CCDA4514-278D-4122-8751-D2CB8AEC6D45}" srcOrd="0" destOrd="0" presId="urn:microsoft.com/office/officeart/2005/8/layout/hierarchy1"/>
    <dgm:cxn modelId="{2FE62BF5-3440-459E-A831-1B9ED69722A2}" type="presParOf" srcId="{CCDA4514-278D-4122-8751-D2CB8AEC6D45}" destId="{7D344334-C7BB-41B5-BFA8-1802C58284D0}" srcOrd="0" destOrd="0" presId="urn:microsoft.com/office/officeart/2005/8/layout/hierarchy1"/>
    <dgm:cxn modelId="{DA587BBE-C65A-4AED-95E4-E9135C8E48DE}" type="presParOf" srcId="{CCDA4514-278D-4122-8751-D2CB8AEC6D45}" destId="{6939CAC5-ED19-436D-A160-AAB7DFB05935}" srcOrd="1" destOrd="0" presId="urn:microsoft.com/office/officeart/2005/8/layout/hierarchy1"/>
    <dgm:cxn modelId="{8D5D4B14-EF31-4268-B67C-00D7EA598A87}" type="presParOf" srcId="{9DC50345-5A34-4396-9A73-4940C3CB4AE4}" destId="{920751E0-8312-4F1C-B99D-27EBCAF70BAF}" srcOrd="1" destOrd="0" presId="urn:microsoft.com/office/officeart/2005/8/layout/hierarchy1"/>
    <dgm:cxn modelId="{62FB02BD-191B-471B-87F2-B0F00634998A}" type="presParOf" srcId="{920751E0-8312-4F1C-B99D-27EBCAF70BAF}" destId="{19A3C496-CB88-4C7C-B478-125F2335FC77}" srcOrd="0" destOrd="0" presId="urn:microsoft.com/office/officeart/2005/8/layout/hierarchy1"/>
    <dgm:cxn modelId="{9BB60D97-993A-4E7D-8C1E-42248A15C084}" type="presParOf" srcId="{920751E0-8312-4F1C-B99D-27EBCAF70BAF}" destId="{DB361DEF-AD57-4D87-9BF3-6AE11DC533FF}" srcOrd="1" destOrd="0" presId="urn:microsoft.com/office/officeart/2005/8/layout/hierarchy1"/>
    <dgm:cxn modelId="{A4851F1D-F0A8-4463-AE04-C0DF5FD04E34}" type="presParOf" srcId="{DB361DEF-AD57-4D87-9BF3-6AE11DC533FF}" destId="{6BDECB17-218D-4B74-A2BC-AD7EE2DB1279}" srcOrd="0" destOrd="0" presId="urn:microsoft.com/office/officeart/2005/8/layout/hierarchy1"/>
    <dgm:cxn modelId="{110DCD70-A4ED-4700-82C8-0C277BDC0C35}" type="presParOf" srcId="{6BDECB17-218D-4B74-A2BC-AD7EE2DB1279}" destId="{F079EDA6-CDCA-4C37-83C0-74FCFDE723B7}" srcOrd="0" destOrd="0" presId="urn:microsoft.com/office/officeart/2005/8/layout/hierarchy1"/>
    <dgm:cxn modelId="{3952AF34-1019-412F-A675-7460F0F6211B}" type="presParOf" srcId="{6BDECB17-218D-4B74-A2BC-AD7EE2DB1279}" destId="{9763B668-7AB6-4E3E-8D65-25E859421519}" srcOrd="1" destOrd="0" presId="urn:microsoft.com/office/officeart/2005/8/layout/hierarchy1"/>
    <dgm:cxn modelId="{1206C6CF-F0AF-418C-BA84-CC917651A2EA}" type="presParOf" srcId="{DB361DEF-AD57-4D87-9BF3-6AE11DC533FF}" destId="{9711A504-0F4F-4893-BB2B-EBB06B648C32}" srcOrd="1" destOrd="0" presId="urn:microsoft.com/office/officeart/2005/8/layout/hierarchy1"/>
    <dgm:cxn modelId="{E43703D3-67A9-4728-A1BB-372D097FAD9E}" type="presParOf" srcId="{920751E0-8312-4F1C-B99D-27EBCAF70BAF}" destId="{DD9431F8-A61F-4F1B-86BE-43E7694B9BBA}" srcOrd="2" destOrd="0" presId="urn:microsoft.com/office/officeart/2005/8/layout/hierarchy1"/>
    <dgm:cxn modelId="{E1A2EBA5-D44E-4716-80AA-F09D9F021855}" type="presParOf" srcId="{920751E0-8312-4F1C-B99D-27EBCAF70BAF}" destId="{1FF0F655-0613-494E-8A67-6B19503914A0}" srcOrd="3" destOrd="0" presId="urn:microsoft.com/office/officeart/2005/8/layout/hierarchy1"/>
    <dgm:cxn modelId="{CFAC96D5-E569-45B6-B63C-B82834285281}" type="presParOf" srcId="{1FF0F655-0613-494E-8A67-6B19503914A0}" destId="{17FB6EA4-63FF-434D-87D8-50086C9BEC09}" srcOrd="0" destOrd="0" presId="urn:microsoft.com/office/officeart/2005/8/layout/hierarchy1"/>
    <dgm:cxn modelId="{729CE880-DE47-4191-9F6B-DE5DBF650D9F}" type="presParOf" srcId="{17FB6EA4-63FF-434D-87D8-50086C9BEC09}" destId="{3DA4CAB2-419E-4188-BF53-A30A29916F5D}" srcOrd="0" destOrd="0" presId="urn:microsoft.com/office/officeart/2005/8/layout/hierarchy1"/>
    <dgm:cxn modelId="{19AA5E75-EF5E-4B70-92F3-03D136065BF5}" type="presParOf" srcId="{17FB6EA4-63FF-434D-87D8-50086C9BEC09}" destId="{1D8B483B-8303-40A5-BF8A-B95FF67041DE}" srcOrd="1" destOrd="0" presId="urn:microsoft.com/office/officeart/2005/8/layout/hierarchy1"/>
    <dgm:cxn modelId="{E2274181-5257-4391-ADF2-142E2B4A17F2}" type="presParOf" srcId="{1FF0F655-0613-494E-8A67-6B19503914A0}" destId="{D1D8AEEB-6BF4-42B7-86C0-461C27C9D97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781884-F22E-4781-8959-52A315FD2D5C}" type="doc">
      <dgm:prSet loTypeId="urn:microsoft.com/office/officeart/2005/8/layout/hierarchy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6BA103BD-6281-4B39-B090-2826E5FA7F73}">
      <dgm:prSet phldrT="[Texto]"/>
      <dgm:spPr/>
      <dgm:t>
        <a:bodyPr/>
        <a:lstStyle/>
        <a:p>
          <a:r>
            <a:rPr lang="pt-BR" dirty="0"/>
            <a:t>IPF</a:t>
          </a:r>
        </a:p>
      </dgm:t>
    </dgm:pt>
    <dgm:pt modelId="{0D7728E8-EBE4-4465-A1F9-18D19C13C422}" type="parTrans" cxnId="{7AE1D47B-D70B-46C2-924B-92E3FB334AC8}">
      <dgm:prSet/>
      <dgm:spPr/>
      <dgm:t>
        <a:bodyPr/>
        <a:lstStyle/>
        <a:p>
          <a:endParaRPr lang="pt-BR"/>
        </a:p>
      </dgm:t>
    </dgm:pt>
    <dgm:pt modelId="{153FE688-98DE-4CC9-9713-967C3BBF0ADE}" type="sibTrans" cxnId="{7AE1D47B-D70B-46C2-924B-92E3FB334AC8}">
      <dgm:prSet/>
      <dgm:spPr/>
      <dgm:t>
        <a:bodyPr/>
        <a:lstStyle/>
        <a:p>
          <a:endParaRPr lang="pt-BR"/>
        </a:p>
      </dgm:t>
    </dgm:pt>
    <dgm:pt modelId="{63D40DC6-28DB-4E3E-83E7-33988F2481EC}" type="asst">
      <dgm:prSet phldrT="[Texto]"/>
      <dgm:spPr>
        <a:solidFill>
          <a:schemeClr val="bg1">
            <a:lumMod val="75000"/>
            <a:alpha val="90000"/>
          </a:schemeClr>
        </a:solidFill>
      </dgm:spPr>
      <dgm:t>
        <a:bodyPr/>
        <a:lstStyle/>
        <a:p>
          <a:r>
            <a:rPr lang="pt-BR" dirty="0"/>
            <a:t>Variáveis de restrição</a:t>
          </a:r>
        </a:p>
      </dgm:t>
    </dgm:pt>
    <dgm:pt modelId="{DA3E66A0-0B60-45C0-BB45-5BE26406289F}" type="parTrans" cxnId="{FA0DD42F-16E6-4BF9-9AAB-9DB32CDA7F0E}">
      <dgm:prSet/>
      <dgm:spPr/>
      <dgm:t>
        <a:bodyPr/>
        <a:lstStyle/>
        <a:p>
          <a:endParaRPr lang="pt-BR"/>
        </a:p>
      </dgm:t>
    </dgm:pt>
    <dgm:pt modelId="{B9898705-CBD9-45BD-966B-EED575FBAC32}" type="sibTrans" cxnId="{FA0DD42F-16E6-4BF9-9AAB-9DB32CDA7F0E}">
      <dgm:prSet/>
      <dgm:spPr/>
      <dgm:t>
        <a:bodyPr/>
        <a:lstStyle/>
        <a:p>
          <a:endParaRPr lang="pt-BR"/>
        </a:p>
      </dgm:t>
    </dgm:pt>
    <dgm:pt modelId="{EC4A7A26-FAAB-42FB-9523-B6F623D98C91}" type="asst">
      <dgm:prSet phldrT="[Texto]"/>
      <dgm:spPr>
        <a:solidFill>
          <a:srgbClr val="FF0000">
            <a:alpha val="90000"/>
          </a:srgbClr>
        </a:solidFill>
      </dgm:spPr>
      <dgm:t>
        <a:bodyPr/>
        <a:lstStyle/>
        <a:p>
          <a:r>
            <a:rPr lang="pt-BR" dirty="0"/>
            <a:t>Variáveis de Interesse</a:t>
          </a:r>
        </a:p>
      </dgm:t>
    </dgm:pt>
    <dgm:pt modelId="{471D3702-EC14-403B-B18C-1CC4D528440A}" type="parTrans" cxnId="{DE8F94D4-30E8-4718-AD32-42A521D2BA5F}">
      <dgm:prSet/>
      <dgm:spPr/>
      <dgm:t>
        <a:bodyPr/>
        <a:lstStyle/>
        <a:p>
          <a:endParaRPr lang="pt-BR"/>
        </a:p>
      </dgm:t>
    </dgm:pt>
    <dgm:pt modelId="{578CD241-9217-4AC4-9269-60D13C077430}" type="sibTrans" cxnId="{DE8F94D4-30E8-4718-AD32-42A521D2BA5F}">
      <dgm:prSet/>
      <dgm:spPr/>
      <dgm:t>
        <a:bodyPr/>
        <a:lstStyle/>
        <a:p>
          <a:endParaRPr lang="pt-BR"/>
        </a:p>
      </dgm:t>
    </dgm:pt>
    <dgm:pt modelId="{49A588AB-257E-44FE-BDFE-FB52B2250F95}" type="pres">
      <dgm:prSet presAssocID="{12781884-F22E-4781-8959-52A315FD2D5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DC50345-5A34-4396-9A73-4940C3CB4AE4}" type="pres">
      <dgm:prSet presAssocID="{6BA103BD-6281-4B39-B090-2826E5FA7F73}" presName="hierRoot1" presStyleCnt="0"/>
      <dgm:spPr/>
    </dgm:pt>
    <dgm:pt modelId="{CCDA4514-278D-4122-8751-D2CB8AEC6D45}" type="pres">
      <dgm:prSet presAssocID="{6BA103BD-6281-4B39-B090-2826E5FA7F73}" presName="composite" presStyleCnt="0"/>
      <dgm:spPr/>
    </dgm:pt>
    <dgm:pt modelId="{7D344334-C7BB-41B5-BFA8-1802C58284D0}" type="pres">
      <dgm:prSet presAssocID="{6BA103BD-6281-4B39-B090-2826E5FA7F73}" presName="background" presStyleLbl="node0" presStyleIdx="0" presStyleCnt="1"/>
      <dgm:spPr/>
    </dgm:pt>
    <dgm:pt modelId="{6939CAC5-ED19-436D-A160-AAB7DFB05935}" type="pres">
      <dgm:prSet presAssocID="{6BA103BD-6281-4B39-B090-2826E5FA7F73}" presName="text" presStyleLbl="fgAcc0" presStyleIdx="0" presStyleCnt="1">
        <dgm:presLayoutVars>
          <dgm:chPref val="3"/>
        </dgm:presLayoutVars>
      </dgm:prSet>
      <dgm:spPr/>
    </dgm:pt>
    <dgm:pt modelId="{920751E0-8312-4F1C-B99D-27EBCAF70BAF}" type="pres">
      <dgm:prSet presAssocID="{6BA103BD-6281-4B39-B090-2826E5FA7F73}" presName="hierChild2" presStyleCnt="0"/>
      <dgm:spPr/>
    </dgm:pt>
    <dgm:pt modelId="{19A3C496-CB88-4C7C-B478-125F2335FC77}" type="pres">
      <dgm:prSet presAssocID="{DA3E66A0-0B60-45C0-BB45-5BE26406289F}" presName="Name10" presStyleLbl="parChTrans1D2" presStyleIdx="0" presStyleCnt="2"/>
      <dgm:spPr/>
    </dgm:pt>
    <dgm:pt modelId="{DB361DEF-AD57-4D87-9BF3-6AE11DC533FF}" type="pres">
      <dgm:prSet presAssocID="{63D40DC6-28DB-4E3E-83E7-33988F2481EC}" presName="hierRoot2" presStyleCnt="0"/>
      <dgm:spPr/>
    </dgm:pt>
    <dgm:pt modelId="{6BDECB17-218D-4B74-A2BC-AD7EE2DB1279}" type="pres">
      <dgm:prSet presAssocID="{63D40DC6-28DB-4E3E-83E7-33988F2481EC}" presName="composite2" presStyleCnt="0"/>
      <dgm:spPr/>
    </dgm:pt>
    <dgm:pt modelId="{F079EDA6-CDCA-4C37-83C0-74FCFDE723B7}" type="pres">
      <dgm:prSet presAssocID="{63D40DC6-28DB-4E3E-83E7-33988F2481EC}" presName="background2" presStyleLbl="asst1" presStyleIdx="0" presStyleCnt="2"/>
      <dgm:spPr/>
    </dgm:pt>
    <dgm:pt modelId="{9763B668-7AB6-4E3E-8D65-25E859421519}" type="pres">
      <dgm:prSet presAssocID="{63D40DC6-28DB-4E3E-83E7-33988F2481EC}" presName="text2" presStyleLbl="fgAcc2" presStyleIdx="0" presStyleCnt="2">
        <dgm:presLayoutVars>
          <dgm:chPref val="3"/>
        </dgm:presLayoutVars>
      </dgm:prSet>
      <dgm:spPr/>
    </dgm:pt>
    <dgm:pt modelId="{9711A504-0F4F-4893-BB2B-EBB06B648C32}" type="pres">
      <dgm:prSet presAssocID="{63D40DC6-28DB-4E3E-83E7-33988F2481EC}" presName="hierChild3" presStyleCnt="0"/>
      <dgm:spPr/>
    </dgm:pt>
    <dgm:pt modelId="{DD9431F8-A61F-4F1B-86BE-43E7694B9BBA}" type="pres">
      <dgm:prSet presAssocID="{471D3702-EC14-403B-B18C-1CC4D528440A}" presName="Name10" presStyleLbl="parChTrans1D2" presStyleIdx="1" presStyleCnt="2"/>
      <dgm:spPr/>
    </dgm:pt>
    <dgm:pt modelId="{1FF0F655-0613-494E-8A67-6B19503914A0}" type="pres">
      <dgm:prSet presAssocID="{EC4A7A26-FAAB-42FB-9523-B6F623D98C91}" presName="hierRoot2" presStyleCnt="0"/>
      <dgm:spPr/>
    </dgm:pt>
    <dgm:pt modelId="{17FB6EA4-63FF-434D-87D8-50086C9BEC09}" type="pres">
      <dgm:prSet presAssocID="{EC4A7A26-FAAB-42FB-9523-B6F623D98C91}" presName="composite2" presStyleCnt="0"/>
      <dgm:spPr/>
    </dgm:pt>
    <dgm:pt modelId="{3DA4CAB2-419E-4188-BF53-A30A29916F5D}" type="pres">
      <dgm:prSet presAssocID="{EC4A7A26-FAAB-42FB-9523-B6F623D98C91}" presName="background2" presStyleLbl="asst1" presStyleIdx="1" presStyleCnt="2"/>
      <dgm:spPr/>
    </dgm:pt>
    <dgm:pt modelId="{1D8B483B-8303-40A5-BF8A-B95FF67041DE}" type="pres">
      <dgm:prSet presAssocID="{EC4A7A26-FAAB-42FB-9523-B6F623D98C91}" presName="text2" presStyleLbl="fgAcc2" presStyleIdx="1" presStyleCnt="2">
        <dgm:presLayoutVars>
          <dgm:chPref val="3"/>
        </dgm:presLayoutVars>
      </dgm:prSet>
      <dgm:spPr/>
    </dgm:pt>
    <dgm:pt modelId="{D1D8AEEB-6BF4-42B7-86C0-461C27C9D974}" type="pres">
      <dgm:prSet presAssocID="{EC4A7A26-FAAB-42FB-9523-B6F623D98C91}" presName="hierChild3" presStyleCnt="0"/>
      <dgm:spPr/>
    </dgm:pt>
  </dgm:ptLst>
  <dgm:cxnLst>
    <dgm:cxn modelId="{D3FE1B0B-1903-42A3-9A27-35876023A9ED}" type="presOf" srcId="{EC4A7A26-FAAB-42FB-9523-B6F623D98C91}" destId="{1D8B483B-8303-40A5-BF8A-B95FF67041DE}" srcOrd="0" destOrd="0" presId="urn:microsoft.com/office/officeart/2005/8/layout/hierarchy1"/>
    <dgm:cxn modelId="{FA0DD42F-16E6-4BF9-9AAB-9DB32CDA7F0E}" srcId="{6BA103BD-6281-4B39-B090-2826E5FA7F73}" destId="{63D40DC6-28DB-4E3E-83E7-33988F2481EC}" srcOrd="0" destOrd="0" parTransId="{DA3E66A0-0B60-45C0-BB45-5BE26406289F}" sibTransId="{B9898705-CBD9-45BD-966B-EED575FBAC32}"/>
    <dgm:cxn modelId="{F4A53E6F-258E-44DE-8E48-64B691DA9E0D}" type="presOf" srcId="{DA3E66A0-0B60-45C0-BB45-5BE26406289F}" destId="{19A3C496-CB88-4C7C-B478-125F2335FC77}" srcOrd="0" destOrd="0" presId="urn:microsoft.com/office/officeart/2005/8/layout/hierarchy1"/>
    <dgm:cxn modelId="{7AE1D47B-D70B-46C2-924B-92E3FB334AC8}" srcId="{12781884-F22E-4781-8959-52A315FD2D5C}" destId="{6BA103BD-6281-4B39-B090-2826E5FA7F73}" srcOrd="0" destOrd="0" parTransId="{0D7728E8-EBE4-4465-A1F9-18D19C13C422}" sibTransId="{153FE688-98DE-4CC9-9713-967C3BBF0ADE}"/>
    <dgm:cxn modelId="{443D5388-74D2-42F3-835E-40D9BD66CD48}" type="presOf" srcId="{12781884-F22E-4781-8959-52A315FD2D5C}" destId="{49A588AB-257E-44FE-BDFE-FB52B2250F95}" srcOrd="0" destOrd="0" presId="urn:microsoft.com/office/officeart/2005/8/layout/hierarchy1"/>
    <dgm:cxn modelId="{4C2D24AF-85CB-4C12-A654-463E5B6A3626}" type="presOf" srcId="{471D3702-EC14-403B-B18C-1CC4D528440A}" destId="{DD9431F8-A61F-4F1B-86BE-43E7694B9BBA}" srcOrd="0" destOrd="0" presId="urn:microsoft.com/office/officeart/2005/8/layout/hierarchy1"/>
    <dgm:cxn modelId="{F4A1F7B5-7B33-4F29-A166-292CE9C6783F}" type="presOf" srcId="{63D40DC6-28DB-4E3E-83E7-33988F2481EC}" destId="{9763B668-7AB6-4E3E-8D65-25E859421519}" srcOrd="0" destOrd="0" presId="urn:microsoft.com/office/officeart/2005/8/layout/hierarchy1"/>
    <dgm:cxn modelId="{DE8F94D4-30E8-4718-AD32-42A521D2BA5F}" srcId="{6BA103BD-6281-4B39-B090-2826E5FA7F73}" destId="{EC4A7A26-FAAB-42FB-9523-B6F623D98C91}" srcOrd="1" destOrd="0" parTransId="{471D3702-EC14-403B-B18C-1CC4D528440A}" sibTransId="{578CD241-9217-4AC4-9269-60D13C077430}"/>
    <dgm:cxn modelId="{175067F0-6FAB-4C50-AD96-77CD473755AD}" type="presOf" srcId="{6BA103BD-6281-4B39-B090-2826E5FA7F73}" destId="{6939CAC5-ED19-436D-A160-AAB7DFB05935}" srcOrd="0" destOrd="0" presId="urn:microsoft.com/office/officeart/2005/8/layout/hierarchy1"/>
    <dgm:cxn modelId="{715C062C-8928-4AA2-A6A0-D45E9C52104F}" type="presParOf" srcId="{49A588AB-257E-44FE-BDFE-FB52B2250F95}" destId="{9DC50345-5A34-4396-9A73-4940C3CB4AE4}" srcOrd="0" destOrd="0" presId="urn:microsoft.com/office/officeart/2005/8/layout/hierarchy1"/>
    <dgm:cxn modelId="{2CF8B17B-AEED-4176-A9E0-6AAE28D61667}" type="presParOf" srcId="{9DC50345-5A34-4396-9A73-4940C3CB4AE4}" destId="{CCDA4514-278D-4122-8751-D2CB8AEC6D45}" srcOrd="0" destOrd="0" presId="urn:microsoft.com/office/officeart/2005/8/layout/hierarchy1"/>
    <dgm:cxn modelId="{2FE62BF5-3440-459E-A831-1B9ED69722A2}" type="presParOf" srcId="{CCDA4514-278D-4122-8751-D2CB8AEC6D45}" destId="{7D344334-C7BB-41B5-BFA8-1802C58284D0}" srcOrd="0" destOrd="0" presId="urn:microsoft.com/office/officeart/2005/8/layout/hierarchy1"/>
    <dgm:cxn modelId="{DA587BBE-C65A-4AED-95E4-E9135C8E48DE}" type="presParOf" srcId="{CCDA4514-278D-4122-8751-D2CB8AEC6D45}" destId="{6939CAC5-ED19-436D-A160-AAB7DFB05935}" srcOrd="1" destOrd="0" presId="urn:microsoft.com/office/officeart/2005/8/layout/hierarchy1"/>
    <dgm:cxn modelId="{8D5D4B14-EF31-4268-B67C-00D7EA598A87}" type="presParOf" srcId="{9DC50345-5A34-4396-9A73-4940C3CB4AE4}" destId="{920751E0-8312-4F1C-B99D-27EBCAF70BAF}" srcOrd="1" destOrd="0" presId="urn:microsoft.com/office/officeart/2005/8/layout/hierarchy1"/>
    <dgm:cxn modelId="{62FB02BD-191B-471B-87F2-B0F00634998A}" type="presParOf" srcId="{920751E0-8312-4F1C-B99D-27EBCAF70BAF}" destId="{19A3C496-CB88-4C7C-B478-125F2335FC77}" srcOrd="0" destOrd="0" presId="urn:microsoft.com/office/officeart/2005/8/layout/hierarchy1"/>
    <dgm:cxn modelId="{9BB60D97-993A-4E7D-8C1E-42248A15C084}" type="presParOf" srcId="{920751E0-8312-4F1C-B99D-27EBCAF70BAF}" destId="{DB361DEF-AD57-4D87-9BF3-6AE11DC533FF}" srcOrd="1" destOrd="0" presId="urn:microsoft.com/office/officeart/2005/8/layout/hierarchy1"/>
    <dgm:cxn modelId="{A4851F1D-F0A8-4463-AE04-C0DF5FD04E34}" type="presParOf" srcId="{DB361DEF-AD57-4D87-9BF3-6AE11DC533FF}" destId="{6BDECB17-218D-4B74-A2BC-AD7EE2DB1279}" srcOrd="0" destOrd="0" presId="urn:microsoft.com/office/officeart/2005/8/layout/hierarchy1"/>
    <dgm:cxn modelId="{110DCD70-A4ED-4700-82C8-0C277BDC0C35}" type="presParOf" srcId="{6BDECB17-218D-4B74-A2BC-AD7EE2DB1279}" destId="{F079EDA6-CDCA-4C37-83C0-74FCFDE723B7}" srcOrd="0" destOrd="0" presId="urn:microsoft.com/office/officeart/2005/8/layout/hierarchy1"/>
    <dgm:cxn modelId="{3952AF34-1019-412F-A675-7460F0F6211B}" type="presParOf" srcId="{6BDECB17-218D-4B74-A2BC-AD7EE2DB1279}" destId="{9763B668-7AB6-4E3E-8D65-25E859421519}" srcOrd="1" destOrd="0" presId="urn:microsoft.com/office/officeart/2005/8/layout/hierarchy1"/>
    <dgm:cxn modelId="{1206C6CF-F0AF-418C-BA84-CC917651A2EA}" type="presParOf" srcId="{DB361DEF-AD57-4D87-9BF3-6AE11DC533FF}" destId="{9711A504-0F4F-4893-BB2B-EBB06B648C32}" srcOrd="1" destOrd="0" presId="urn:microsoft.com/office/officeart/2005/8/layout/hierarchy1"/>
    <dgm:cxn modelId="{E43703D3-67A9-4728-A1BB-372D097FAD9E}" type="presParOf" srcId="{920751E0-8312-4F1C-B99D-27EBCAF70BAF}" destId="{DD9431F8-A61F-4F1B-86BE-43E7694B9BBA}" srcOrd="2" destOrd="0" presId="urn:microsoft.com/office/officeart/2005/8/layout/hierarchy1"/>
    <dgm:cxn modelId="{E1A2EBA5-D44E-4716-80AA-F09D9F021855}" type="presParOf" srcId="{920751E0-8312-4F1C-B99D-27EBCAF70BAF}" destId="{1FF0F655-0613-494E-8A67-6B19503914A0}" srcOrd="3" destOrd="0" presId="urn:microsoft.com/office/officeart/2005/8/layout/hierarchy1"/>
    <dgm:cxn modelId="{CFAC96D5-E569-45B6-B63C-B82834285281}" type="presParOf" srcId="{1FF0F655-0613-494E-8A67-6B19503914A0}" destId="{17FB6EA4-63FF-434D-87D8-50086C9BEC09}" srcOrd="0" destOrd="0" presId="urn:microsoft.com/office/officeart/2005/8/layout/hierarchy1"/>
    <dgm:cxn modelId="{729CE880-DE47-4191-9F6B-DE5DBF650D9F}" type="presParOf" srcId="{17FB6EA4-63FF-434D-87D8-50086C9BEC09}" destId="{3DA4CAB2-419E-4188-BF53-A30A29916F5D}" srcOrd="0" destOrd="0" presId="urn:microsoft.com/office/officeart/2005/8/layout/hierarchy1"/>
    <dgm:cxn modelId="{19AA5E75-EF5E-4B70-92F3-03D136065BF5}" type="presParOf" srcId="{17FB6EA4-63FF-434D-87D8-50086C9BEC09}" destId="{1D8B483B-8303-40A5-BF8A-B95FF67041DE}" srcOrd="1" destOrd="0" presId="urn:microsoft.com/office/officeart/2005/8/layout/hierarchy1"/>
    <dgm:cxn modelId="{E2274181-5257-4391-ADF2-142E2B4A17F2}" type="presParOf" srcId="{1FF0F655-0613-494E-8A67-6B19503914A0}" destId="{D1D8AEEB-6BF4-42B7-86C0-461C27C9D97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9431F8-A61F-4F1B-86BE-43E7694B9BBA}">
      <dsp:nvSpPr>
        <dsp:cNvPr id="0" name=""/>
        <dsp:cNvSpPr/>
      </dsp:nvSpPr>
      <dsp:spPr>
        <a:xfrm>
          <a:off x="5235915" y="1262243"/>
          <a:ext cx="1214673" cy="5780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3940"/>
              </a:lnTo>
              <a:lnTo>
                <a:pt x="1214673" y="393940"/>
              </a:lnTo>
              <a:lnTo>
                <a:pt x="1214673" y="578074"/>
              </a:lnTo>
            </a:path>
          </a:pathLst>
        </a:custGeom>
        <a:noFill/>
        <a:ln w="1905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A3C496-CB88-4C7C-B478-125F2335FC77}">
      <dsp:nvSpPr>
        <dsp:cNvPr id="0" name=""/>
        <dsp:cNvSpPr/>
      </dsp:nvSpPr>
      <dsp:spPr>
        <a:xfrm>
          <a:off x="4021241" y="1262243"/>
          <a:ext cx="1214673" cy="578074"/>
        </a:xfrm>
        <a:custGeom>
          <a:avLst/>
          <a:gdLst/>
          <a:ahLst/>
          <a:cxnLst/>
          <a:rect l="0" t="0" r="0" b="0"/>
          <a:pathLst>
            <a:path>
              <a:moveTo>
                <a:pt x="1214673" y="0"/>
              </a:moveTo>
              <a:lnTo>
                <a:pt x="1214673" y="393940"/>
              </a:lnTo>
              <a:lnTo>
                <a:pt x="0" y="393940"/>
              </a:lnTo>
              <a:lnTo>
                <a:pt x="0" y="578074"/>
              </a:lnTo>
            </a:path>
          </a:pathLst>
        </a:custGeom>
        <a:noFill/>
        <a:ln w="1905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344334-C7BB-41B5-BFA8-1802C58284D0}">
      <dsp:nvSpPr>
        <dsp:cNvPr id="0" name=""/>
        <dsp:cNvSpPr/>
      </dsp:nvSpPr>
      <dsp:spPr>
        <a:xfrm>
          <a:off x="4242091" y="86"/>
          <a:ext cx="1987648" cy="126215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39CAC5-ED19-436D-A160-AAB7DFB05935}">
      <dsp:nvSpPr>
        <dsp:cNvPr id="0" name=""/>
        <dsp:cNvSpPr/>
      </dsp:nvSpPr>
      <dsp:spPr>
        <a:xfrm>
          <a:off x="4462940" y="209893"/>
          <a:ext cx="1987648" cy="1262156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IPF</a:t>
          </a:r>
        </a:p>
      </dsp:txBody>
      <dsp:txXfrm>
        <a:off x="4499907" y="246860"/>
        <a:ext cx="1913714" cy="1188222"/>
      </dsp:txXfrm>
    </dsp:sp>
    <dsp:sp modelId="{F079EDA6-CDCA-4C37-83C0-74FCFDE723B7}">
      <dsp:nvSpPr>
        <dsp:cNvPr id="0" name=""/>
        <dsp:cNvSpPr/>
      </dsp:nvSpPr>
      <dsp:spPr>
        <a:xfrm>
          <a:off x="3027417" y="1840317"/>
          <a:ext cx="1987648" cy="126215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63B668-7AB6-4E3E-8D65-25E859421519}">
      <dsp:nvSpPr>
        <dsp:cNvPr id="0" name=""/>
        <dsp:cNvSpPr/>
      </dsp:nvSpPr>
      <dsp:spPr>
        <a:xfrm>
          <a:off x="3248267" y="2050124"/>
          <a:ext cx="1987648" cy="1262156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Variáveis de restrição</a:t>
          </a:r>
        </a:p>
      </dsp:txBody>
      <dsp:txXfrm>
        <a:off x="3285234" y="2087091"/>
        <a:ext cx="1913714" cy="1188222"/>
      </dsp:txXfrm>
    </dsp:sp>
    <dsp:sp modelId="{3DA4CAB2-419E-4188-BF53-A30A29916F5D}">
      <dsp:nvSpPr>
        <dsp:cNvPr id="0" name=""/>
        <dsp:cNvSpPr/>
      </dsp:nvSpPr>
      <dsp:spPr>
        <a:xfrm>
          <a:off x="5456764" y="1840317"/>
          <a:ext cx="1987648" cy="126215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8B483B-8303-40A5-BF8A-B95FF67041DE}">
      <dsp:nvSpPr>
        <dsp:cNvPr id="0" name=""/>
        <dsp:cNvSpPr/>
      </dsp:nvSpPr>
      <dsp:spPr>
        <a:xfrm>
          <a:off x="5677614" y="2050124"/>
          <a:ext cx="1987648" cy="1262156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Variáveis de Interesse</a:t>
          </a:r>
        </a:p>
      </dsp:txBody>
      <dsp:txXfrm>
        <a:off x="5714581" y="2087091"/>
        <a:ext cx="1913714" cy="11882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9431F8-A61F-4F1B-86BE-43E7694B9BBA}">
      <dsp:nvSpPr>
        <dsp:cNvPr id="0" name=""/>
        <dsp:cNvSpPr/>
      </dsp:nvSpPr>
      <dsp:spPr>
        <a:xfrm>
          <a:off x="5235915" y="1262243"/>
          <a:ext cx="1214673" cy="5780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3940"/>
              </a:lnTo>
              <a:lnTo>
                <a:pt x="1214673" y="393940"/>
              </a:lnTo>
              <a:lnTo>
                <a:pt x="1214673" y="578074"/>
              </a:lnTo>
            </a:path>
          </a:pathLst>
        </a:custGeom>
        <a:noFill/>
        <a:ln w="1905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A3C496-CB88-4C7C-B478-125F2335FC77}">
      <dsp:nvSpPr>
        <dsp:cNvPr id="0" name=""/>
        <dsp:cNvSpPr/>
      </dsp:nvSpPr>
      <dsp:spPr>
        <a:xfrm>
          <a:off x="4021241" y="1262243"/>
          <a:ext cx="1214673" cy="578074"/>
        </a:xfrm>
        <a:custGeom>
          <a:avLst/>
          <a:gdLst/>
          <a:ahLst/>
          <a:cxnLst/>
          <a:rect l="0" t="0" r="0" b="0"/>
          <a:pathLst>
            <a:path>
              <a:moveTo>
                <a:pt x="1214673" y="0"/>
              </a:moveTo>
              <a:lnTo>
                <a:pt x="1214673" y="393940"/>
              </a:lnTo>
              <a:lnTo>
                <a:pt x="0" y="393940"/>
              </a:lnTo>
              <a:lnTo>
                <a:pt x="0" y="578074"/>
              </a:lnTo>
            </a:path>
          </a:pathLst>
        </a:custGeom>
        <a:noFill/>
        <a:ln w="1905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344334-C7BB-41B5-BFA8-1802C58284D0}">
      <dsp:nvSpPr>
        <dsp:cNvPr id="0" name=""/>
        <dsp:cNvSpPr/>
      </dsp:nvSpPr>
      <dsp:spPr>
        <a:xfrm>
          <a:off x="4242091" y="86"/>
          <a:ext cx="1987648" cy="126215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39CAC5-ED19-436D-A160-AAB7DFB05935}">
      <dsp:nvSpPr>
        <dsp:cNvPr id="0" name=""/>
        <dsp:cNvSpPr/>
      </dsp:nvSpPr>
      <dsp:spPr>
        <a:xfrm>
          <a:off x="4462940" y="209893"/>
          <a:ext cx="1987648" cy="1262156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IPF</a:t>
          </a:r>
        </a:p>
      </dsp:txBody>
      <dsp:txXfrm>
        <a:off x="4499907" y="246860"/>
        <a:ext cx="1913714" cy="1188222"/>
      </dsp:txXfrm>
    </dsp:sp>
    <dsp:sp modelId="{F079EDA6-CDCA-4C37-83C0-74FCFDE723B7}">
      <dsp:nvSpPr>
        <dsp:cNvPr id="0" name=""/>
        <dsp:cNvSpPr/>
      </dsp:nvSpPr>
      <dsp:spPr>
        <a:xfrm>
          <a:off x="3027417" y="1840317"/>
          <a:ext cx="1987648" cy="126215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63B668-7AB6-4E3E-8D65-25E859421519}">
      <dsp:nvSpPr>
        <dsp:cNvPr id="0" name=""/>
        <dsp:cNvSpPr/>
      </dsp:nvSpPr>
      <dsp:spPr>
        <a:xfrm>
          <a:off x="3248267" y="2050124"/>
          <a:ext cx="1987648" cy="1262156"/>
        </a:xfrm>
        <a:prstGeom prst="roundRect">
          <a:avLst>
            <a:gd name="adj" fmla="val 10000"/>
          </a:avLst>
        </a:prstGeom>
        <a:solidFill>
          <a:srgbClr val="FF0000">
            <a:alpha val="90000"/>
          </a:srgb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Variáveis de restrição</a:t>
          </a:r>
        </a:p>
      </dsp:txBody>
      <dsp:txXfrm>
        <a:off x="3285234" y="2087091"/>
        <a:ext cx="1913714" cy="1188222"/>
      </dsp:txXfrm>
    </dsp:sp>
    <dsp:sp modelId="{3DA4CAB2-419E-4188-BF53-A30A29916F5D}">
      <dsp:nvSpPr>
        <dsp:cNvPr id="0" name=""/>
        <dsp:cNvSpPr/>
      </dsp:nvSpPr>
      <dsp:spPr>
        <a:xfrm>
          <a:off x="5456764" y="1840317"/>
          <a:ext cx="1987648" cy="126215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8B483B-8303-40A5-BF8A-B95FF67041DE}">
      <dsp:nvSpPr>
        <dsp:cNvPr id="0" name=""/>
        <dsp:cNvSpPr/>
      </dsp:nvSpPr>
      <dsp:spPr>
        <a:xfrm>
          <a:off x="5677614" y="2050124"/>
          <a:ext cx="1987648" cy="1262156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Variáveis de Interesse</a:t>
          </a:r>
        </a:p>
      </dsp:txBody>
      <dsp:txXfrm>
        <a:off x="5714581" y="2087091"/>
        <a:ext cx="1913714" cy="11882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9431F8-A61F-4F1B-86BE-43E7694B9BBA}">
      <dsp:nvSpPr>
        <dsp:cNvPr id="0" name=""/>
        <dsp:cNvSpPr/>
      </dsp:nvSpPr>
      <dsp:spPr>
        <a:xfrm>
          <a:off x="5235915" y="1262243"/>
          <a:ext cx="1214673" cy="5780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3940"/>
              </a:lnTo>
              <a:lnTo>
                <a:pt x="1214673" y="393940"/>
              </a:lnTo>
              <a:lnTo>
                <a:pt x="1214673" y="578074"/>
              </a:lnTo>
            </a:path>
          </a:pathLst>
        </a:custGeom>
        <a:noFill/>
        <a:ln w="1905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A3C496-CB88-4C7C-B478-125F2335FC77}">
      <dsp:nvSpPr>
        <dsp:cNvPr id="0" name=""/>
        <dsp:cNvSpPr/>
      </dsp:nvSpPr>
      <dsp:spPr>
        <a:xfrm>
          <a:off x="4021241" y="1262243"/>
          <a:ext cx="1214673" cy="578074"/>
        </a:xfrm>
        <a:custGeom>
          <a:avLst/>
          <a:gdLst/>
          <a:ahLst/>
          <a:cxnLst/>
          <a:rect l="0" t="0" r="0" b="0"/>
          <a:pathLst>
            <a:path>
              <a:moveTo>
                <a:pt x="1214673" y="0"/>
              </a:moveTo>
              <a:lnTo>
                <a:pt x="1214673" y="393940"/>
              </a:lnTo>
              <a:lnTo>
                <a:pt x="0" y="393940"/>
              </a:lnTo>
              <a:lnTo>
                <a:pt x="0" y="578074"/>
              </a:lnTo>
            </a:path>
          </a:pathLst>
        </a:custGeom>
        <a:noFill/>
        <a:ln w="1905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344334-C7BB-41B5-BFA8-1802C58284D0}">
      <dsp:nvSpPr>
        <dsp:cNvPr id="0" name=""/>
        <dsp:cNvSpPr/>
      </dsp:nvSpPr>
      <dsp:spPr>
        <a:xfrm>
          <a:off x="4242091" y="86"/>
          <a:ext cx="1987648" cy="126215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39CAC5-ED19-436D-A160-AAB7DFB05935}">
      <dsp:nvSpPr>
        <dsp:cNvPr id="0" name=""/>
        <dsp:cNvSpPr/>
      </dsp:nvSpPr>
      <dsp:spPr>
        <a:xfrm>
          <a:off x="4462940" y="209893"/>
          <a:ext cx="1987648" cy="1262156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IPF</a:t>
          </a:r>
        </a:p>
      </dsp:txBody>
      <dsp:txXfrm>
        <a:off x="4499907" y="246860"/>
        <a:ext cx="1913714" cy="1188222"/>
      </dsp:txXfrm>
    </dsp:sp>
    <dsp:sp modelId="{F079EDA6-CDCA-4C37-83C0-74FCFDE723B7}">
      <dsp:nvSpPr>
        <dsp:cNvPr id="0" name=""/>
        <dsp:cNvSpPr/>
      </dsp:nvSpPr>
      <dsp:spPr>
        <a:xfrm>
          <a:off x="3027417" y="1840317"/>
          <a:ext cx="1987648" cy="126215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63B668-7AB6-4E3E-8D65-25E859421519}">
      <dsp:nvSpPr>
        <dsp:cNvPr id="0" name=""/>
        <dsp:cNvSpPr/>
      </dsp:nvSpPr>
      <dsp:spPr>
        <a:xfrm>
          <a:off x="3248267" y="2050124"/>
          <a:ext cx="1987648" cy="1262156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9000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Variáveis de restrição</a:t>
          </a:r>
        </a:p>
      </dsp:txBody>
      <dsp:txXfrm>
        <a:off x="3285234" y="2087091"/>
        <a:ext cx="1913714" cy="1188222"/>
      </dsp:txXfrm>
    </dsp:sp>
    <dsp:sp modelId="{3DA4CAB2-419E-4188-BF53-A30A29916F5D}">
      <dsp:nvSpPr>
        <dsp:cNvPr id="0" name=""/>
        <dsp:cNvSpPr/>
      </dsp:nvSpPr>
      <dsp:spPr>
        <a:xfrm>
          <a:off x="5456764" y="1840317"/>
          <a:ext cx="1987648" cy="126215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8B483B-8303-40A5-BF8A-B95FF67041DE}">
      <dsp:nvSpPr>
        <dsp:cNvPr id="0" name=""/>
        <dsp:cNvSpPr/>
      </dsp:nvSpPr>
      <dsp:spPr>
        <a:xfrm>
          <a:off x="5677614" y="2050124"/>
          <a:ext cx="1987648" cy="1262156"/>
        </a:xfrm>
        <a:prstGeom prst="roundRect">
          <a:avLst>
            <a:gd name="adj" fmla="val 10000"/>
          </a:avLst>
        </a:prstGeom>
        <a:solidFill>
          <a:srgbClr val="FF0000">
            <a:alpha val="90000"/>
          </a:srgb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Variáveis de Interesse</a:t>
          </a:r>
        </a:p>
      </dsp:txBody>
      <dsp:txXfrm>
        <a:off x="5714581" y="2087091"/>
        <a:ext cx="1913714" cy="11882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B8CA3-421C-42A6-9AB5-4C1A06547025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539B6-BCCE-44A9-A00B-2F2FE54EB68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6623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t-BR" sz="1200" b="1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SimAthens</a:t>
            </a:r>
            <a:r>
              <a:rPr lang="pt-B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Uma abordagem de microssimulação espacial para a estimativa e análise de distribuições de renda em pequenas áreas </a:t>
            </a:r>
            <a:r>
              <a:rPr lang="pt-B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 taxas </a:t>
            </a:r>
            <a:r>
              <a:rPr lang="pt-B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pobreza em Atenas, Grécia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33042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Quanto mais representativas forem as características de um indivíduo para uma determinada área, maior será o peso atribuído a ele. No extremo oposto, quanto mais raras forem as características de um indivíduo, menor será o seu peso.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58929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Quanto mais representativas forem as características de um indivíduo para uma determinada área, maior será o peso atribuído a ele. No extremo oposto, quanto mais raras forem as características de um indivíduo, menor será o seu peso.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79725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Quanto mais representativas forem as características de um indivíduo para uma determinada área, maior será o peso atribuído a ele. No extremo oposto, quanto mais raras forem as características de um indivíduo, menor será o seu peso.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67699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Quanto mais representativas forem as características de um indivíduo para uma determinada área, maior será o peso atribuído a ele. No extremo oposto, quanto mais raras forem as características de um indivíduo, menor será o seu peso.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33453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Quanto mais representativas forem as características de um indivíduo para uma determinada área, maior será o peso atribuído a ele. No extremo oposto, quanto mais raras forem as características de um indivíduo, menor será o seu peso.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02444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Quanto mais representativas forem as características de um indivíduo para uma determinada área, maior será o peso atribuído a ele. No extremo oposto, quanto mais raras forem as características de um indivíduo, menor será o seu peso.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02174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Quanto mais representativas forem as características de um indivíduo para uma determinada área, maior será o peso atribuído a ele. No extremo oposto, quanto mais raras forem as características de um indivíduo, menor será o seu peso.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7587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Quanto mais representativas forem as características de um indivíduo para uma determinada área, maior será o peso atribuído a ele. No extremo oposto, quanto mais raras forem as características de um indivíduo, menor será o seu peso.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55259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Quanto mais representativas forem as características de um indivíduo para uma determinada área, maior será o peso atribuído a ele. No extremo oposto, quanto mais raras forem as características de um indivíduo, menor será o seu peso.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42285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701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Ao longo das últimas quatro décadas, tem havido um número crescente de esforços multidisciplinares para investigar os principais aspectos da pobreza através de uma perspectiva mais ampla.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43225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Classificação Estatística das </a:t>
            </a:r>
            <a:r>
              <a:rPr lang="pt-B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Actividades</a:t>
            </a:r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Económicas na Comunidade Europeia (NACE) </a:t>
            </a:r>
          </a:p>
          <a:p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Classificação Internacional Tipo das Profissões (CITP)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12579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MPI – índice de pobreza </a:t>
            </a:r>
            <a:r>
              <a:rPr lang="pt-B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multimencional</a:t>
            </a:r>
            <a:endParaRPr lang="pt-B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MD- Taxa privação material</a:t>
            </a:r>
          </a:p>
          <a:p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AROP – Taxa de risco de pobreza</a:t>
            </a:r>
          </a:p>
          <a:p>
            <a:endParaRPr lang="pt-B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64611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área de ponderação selecionada está localizado numa zona central da cidade e contém </a:t>
            </a:r>
            <a:r>
              <a:rPr lang="pt-B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61 setores</a:t>
            </a:r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Como não há informações sobre o </a:t>
            </a:r>
            <a:r>
              <a:rPr lang="pt-B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custo da habitação</a:t>
            </a:r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 este nível</a:t>
            </a:r>
          </a:p>
          <a:p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espacial, o objetivo do experimento é estimar essa </a:t>
            </a:r>
            <a:r>
              <a:rPr lang="pt-B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inadequação habitacional para cada setor censitário usando o IPF</a:t>
            </a:r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endParaRPr lang="pt-B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procedimento </a:t>
            </a:r>
            <a:r>
              <a:rPr lang="pt-B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microssimulation</a:t>
            </a:r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espacial foi feito na estatística e modelagem de software R. Os resultados estão resumidos na Figura 6. A simulação expande e aloca os dados originais em setores e permite uma distribuição espacial muito mais detalhada das famílias com custos de aluguer excessivas.</a:t>
            </a:r>
          </a:p>
          <a:p>
            <a:endParaRPr lang="pt-B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 processo de MICROSSIMULAÇÃO ESPACIAL gera </a:t>
            </a:r>
            <a:r>
              <a:rPr lang="pt-B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microdados</a:t>
            </a:r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espaciais e permite estimar o déficit para cada setor (Figura 6b - após simulação). Na área de ponderação</a:t>
            </a:r>
          </a:p>
          <a:p>
            <a:r>
              <a:rPr lang="pt-B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seleccionado</a:t>
            </a:r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todos os 61 setores apresentada, pelo menos, um agregado familiar com custos de aluguel excessivos. Isto é possível observar que essa inadequação habitacional apresenta nenhum padrão claro de </a:t>
            </a:r>
            <a:r>
              <a:rPr lang="pt-B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clustering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0533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22097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55332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71489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6394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Ao longo das últimas quatro décadas, tem havido um número crescente de esforços multidisciplinares para investigar os principais aspectos da pobreza através de uma perspectiva mais ampla.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757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pt-BR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330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Então menor escala espacial e a que se deseja estimar os microdados é a escala municipal.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8714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04218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 que é </a:t>
            </a:r>
            <a:r>
              <a:rPr lang="pt-BR" dirty="0" err="1"/>
              <a:t>microssimulação</a:t>
            </a:r>
            <a:r>
              <a:rPr lang="pt-BR" dirty="0"/>
              <a:t> espacial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7273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2855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Quanto mais representativas forem as características de um indivíduo para uma determinada área, maior será o peso atribuído a ele. No extremo oposto, quanto mais raras forem as características de um indivíduo, menor será o seu peso.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539B6-BCCE-44A9-A00B-2F2FE54EB680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2731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6E93FE1-C37D-427E-8B25-8492E8C5A8DD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C3A7411-F437-433F-BAB9-27D437CDA7E2}" type="slidenum">
              <a:rPr lang="pt-BR" smtClean="0"/>
              <a:t>‹nº›</a:t>
            </a:fld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ângu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ângu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FE1-C37D-427E-8B25-8492E8C5A8DD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7411-F437-433F-BAB9-27D437CDA7E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FE1-C37D-427E-8B25-8492E8C5A8DD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7411-F437-433F-BAB9-27D437CDA7E2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ângulo isósceles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FE1-C37D-427E-8B25-8492E8C5A8DD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7411-F437-433F-BAB9-27D437CDA7E2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6E93FE1-C37D-427E-8B25-8492E8C5A8DD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C3A7411-F437-433F-BAB9-27D437CDA7E2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FE1-C37D-427E-8B25-8492E8C5A8DD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7411-F437-433F-BAB9-27D437CDA7E2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FE1-C37D-427E-8B25-8492E8C5A8DD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7411-F437-433F-BAB9-27D437CDA7E2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FE1-C37D-427E-8B25-8492E8C5A8DD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7411-F437-433F-BAB9-27D437CDA7E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FE1-C37D-427E-8B25-8492E8C5A8DD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7411-F437-433F-BAB9-27D437CDA7E2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FE1-C37D-427E-8B25-8492E8C5A8DD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7411-F437-433F-BAB9-27D437CDA7E2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FE1-C37D-427E-8B25-8492E8C5A8DD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A7411-F437-433F-BAB9-27D437CDA7E2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E93FE1-C37D-427E-8B25-8492E8C5A8DD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C3A7411-F437-433F-BAB9-27D437CDA7E2}" type="slidenum">
              <a:rPr lang="pt-BR" smtClean="0"/>
              <a:t>‹nº›</a:t>
            </a:fld>
            <a:endParaRPr lang="pt-BR"/>
          </a:p>
        </p:txBody>
      </p:sp>
      <p:sp>
        <p:nvSpPr>
          <p:cNvPr id="28" name="Conector reto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ector reto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isósceles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1520" y="1124744"/>
            <a:ext cx="8568952" cy="230425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dirty="0" err="1"/>
              <a:t>SimAthens</a:t>
            </a:r>
            <a:r>
              <a:rPr lang="en-US" dirty="0"/>
              <a:t>: A spatial microsimulation approach to the estimation and analysis of small-area income distributions and poverty rates in Athens, Greece</a:t>
            </a:r>
            <a:br>
              <a:rPr lang="en-US" dirty="0"/>
            </a:br>
            <a:br>
              <a:rPr lang="en-US" sz="2000" dirty="0"/>
            </a:br>
            <a:r>
              <a:rPr lang="pt-BR" sz="2000" dirty="0"/>
              <a:t>Anastasia </a:t>
            </a:r>
            <a:r>
              <a:rPr lang="pt-BR" sz="2000" dirty="0" err="1"/>
              <a:t>Panori</a:t>
            </a:r>
            <a:r>
              <a:rPr lang="pt-BR" sz="2000" dirty="0"/>
              <a:t>, Dimitris </a:t>
            </a:r>
            <a:r>
              <a:rPr lang="pt-BR" sz="2000" dirty="0" err="1"/>
              <a:t>Ballas</a:t>
            </a:r>
            <a:r>
              <a:rPr lang="pt-BR" sz="2000" dirty="0"/>
              <a:t>, </a:t>
            </a:r>
            <a:r>
              <a:rPr lang="pt-BR" sz="2000" dirty="0" err="1"/>
              <a:t>Yannis</a:t>
            </a:r>
            <a:r>
              <a:rPr lang="pt-BR" sz="2000" dirty="0"/>
              <a:t> </a:t>
            </a:r>
            <a:r>
              <a:rPr lang="pt-BR" sz="2000" dirty="0" err="1"/>
              <a:t>Psycharis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31640" y="3789040"/>
            <a:ext cx="6858000" cy="936104"/>
          </a:xfrm>
        </p:spPr>
        <p:txBody>
          <a:bodyPr>
            <a:noAutofit/>
          </a:bodyPr>
          <a:lstStyle/>
          <a:p>
            <a:r>
              <a:rPr lang="pt-BR" sz="1400" dirty="0"/>
              <a:t>Gabriela Carvalho de Oliveira – 142808</a:t>
            </a:r>
          </a:p>
          <a:p>
            <a:r>
              <a:rPr lang="pt-BR" sz="1400" dirty="0"/>
              <a:t>Análise Espacial de Dados Geográficos – SER301</a:t>
            </a:r>
          </a:p>
          <a:p>
            <a:r>
              <a:rPr lang="pt-BR" sz="1400" dirty="0"/>
              <a:t>Dr. Antônio Miguel Vieira Monteiro e Dr. Eduardo G. Camargo</a:t>
            </a:r>
          </a:p>
          <a:p>
            <a:endParaRPr lang="pt-BR" sz="1300" dirty="0"/>
          </a:p>
        </p:txBody>
      </p:sp>
      <p:pic>
        <p:nvPicPr>
          <p:cNvPr id="5" name="Imagem 4" descr="Resultado de imagem para logo inp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4392488" cy="86409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DeTexto 5"/>
          <p:cNvSpPr txBox="1"/>
          <p:nvPr/>
        </p:nvSpPr>
        <p:spPr>
          <a:xfrm>
            <a:off x="1124236" y="5085184"/>
            <a:ext cx="7272808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600" dirty="0"/>
              <a:t>PANORI, A.; BALLAS, D.; PSYCHARIS, Y. </a:t>
            </a:r>
            <a:r>
              <a:rPr lang="en-US" sz="1600" dirty="0" err="1"/>
              <a:t>SimAthens</a:t>
            </a:r>
            <a:r>
              <a:rPr lang="en-US" sz="1600" dirty="0"/>
              <a:t>: A spatial microsimulation approach to the estimation and analysis of small area income distributions and poverty rates in the city of Athens, Greece. </a:t>
            </a:r>
            <a:r>
              <a:rPr lang="en-US" sz="1600" b="1" dirty="0"/>
              <a:t>Computers, Environment and Urban Systems, </a:t>
            </a:r>
            <a:r>
              <a:rPr lang="en-US" sz="1600" dirty="0"/>
              <a:t>v. 63, p. 15–25, 1 </a:t>
            </a:r>
            <a:r>
              <a:rPr lang="en-US" sz="1600" dirty="0" err="1"/>
              <a:t>maio</a:t>
            </a:r>
            <a:r>
              <a:rPr lang="en-US" sz="1600" dirty="0"/>
              <a:t> 2017. 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88921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73D6822-A00A-4C48-846D-A84959431E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6" r="2343"/>
          <a:stretch/>
        </p:blipFill>
        <p:spPr>
          <a:xfrm>
            <a:off x="0" y="131033"/>
            <a:ext cx="9143999" cy="1008112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B8D6E813-CFDA-4397-A9A2-935C370B17FA}"/>
              </a:ext>
            </a:extLst>
          </p:cNvPr>
          <p:cNvSpPr/>
          <p:nvPr/>
        </p:nvSpPr>
        <p:spPr>
          <a:xfrm>
            <a:off x="179512" y="5229200"/>
            <a:ext cx="8712968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22DC315-F65D-4976-A01B-B288A5712045}"/>
              </a:ext>
            </a:extLst>
          </p:cNvPr>
          <p:cNvSpPr txBox="1"/>
          <p:nvPr/>
        </p:nvSpPr>
        <p:spPr>
          <a:xfrm>
            <a:off x="-1" y="281146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/>
              <a:t>O MÉTODO IPF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EB91D23-898A-42DD-BA1D-263AE5DE41D1}"/>
              </a:ext>
            </a:extLst>
          </p:cNvPr>
          <p:cNvGraphicFramePr/>
          <p:nvPr>
            <p:extLst/>
          </p:nvPr>
        </p:nvGraphicFramePr>
        <p:xfrm>
          <a:off x="-774342" y="1766719"/>
          <a:ext cx="10692680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DAF37736-2FD0-43D3-8696-244C16B6B23D}"/>
              </a:ext>
            </a:extLst>
          </p:cNvPr>
          <p:cNvSpPr txBox="1"/>
          <p:nvPr/>
        </p:nvSpPr>
        <p:spPr>
          <a:xfrm>
            <a:off x="1187624" y="5706661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</a:rPr>
              <a:t>Em comum nos 2 dados </a:t>
            </a:r>
            <a:r>
              <a:rPr lang="pt-BR" sz="2400" dirty="0"/>
              <a:t>e servem para alocação e expansão dos dados</a:t>
            </a:r>
          </a:p>
        </p:txBody>
      </p:sp>
      <p:sp>
        <p:nvSpPr>
          <p:cNvPr id="3" name="Seta: para Baixo 2">
            <a:extLst>
              <a:ext uri="{FF2B5EF4-FFF2-40B4-BE49-F238E27FC236}">
                <a16:creationId xmlns:a16="http://schemas.microsoft.com/office/drawing/2014/main" id="{13C5B851-508C-462C-B3A6-ADE85FC53B77}"/>
              </a:ext>
            </a:extLst>
          </p:cNvPr>
          <p:cNvSpPr/>
          <p:nvPr/>
        </p:nvSpPr>
        <p:spPr>
          <a:xfrm>
            <a:off x="3109301" y="5229200"/>
            <a:ext cx="576064" cy="477461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67290EE-82E0-4BA0-B5CC-2450259E0A74}"/>
              </a:ext>
            </a:extLst>
          </p:cNvPr>
          <p:cNvSpPr txBox="1"/>
          <p:nvPr/>
        </p:nvSpPr>
        <p:spPr>
          <a:xfrm>
            <a:off x="-540568" y="935722"/>
            <a:ext cx="39379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“Idade”</a:t>
            </a:r>
          </a:p>
          <a:p>
            <a:pPr algn="ctr"/>
            <a:r>
              <a:rPr lang="pt-BR" sz="2400" dirty="0"/>
              <a:t>“Sexo”</a:t>
            </a:r>
          </a:p>
          <a:p>
            <a:pPr algn="ctr"/>
            <a:r>
              <a:rPr lang="pt-BR" sz="2400" dirty="0"/>
              <a:t>“Estado civil”</a:t>
            </a:r>
          </a:p>
          <a:p>
            <a:pPr algn="ctr"/>
            <a:r>
              <a:rPr lang="pt-BR" sz="2400" dirty="0"/>
              <a:t> “Escolaridade” </a:t>
            </a:r>
          </a:p>
          <a:p>
            <a:pPr algn="ctr"/>
            <a:r>
              <a:rPr lang="pt-BR" sz="2400" dirty="0"/>
              <a:t>“Atividade econômica principal”</a:t>
            </a:r>
          </a:p>
        </p:txBody>
      </p:sp>
      <p:sp>
        <p:nvSpPr>
          <p:cNvPr id="10" name="Seta: para Baixo 9">
            <a:extLst>
              <a:ext uri="{FF2B5EF4-FFF2-40B4-BE49-F238E27FC236}">
                <a16:creationId xmlns:a16="http://schemas.microsoft.com/office/drawing/2014/main" id="{FFC0E0E0-9F8C-42AC-B738-9269F352320C}"/>
              </a:ext>
            </a:extLst>
          </p:cNvPr>
          <p:cNvSpPr/>
          <p:nvPr/>
        </p:nvSpPr>
        <p:spPr>
          <a:xfrm rot="10800000">
            <a:off x="2267744" y="3009031"/>
            <a:ext cx="576064" cy="477461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3915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73D6822-A00A-4C48-846D-A84959431E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6" r="2343"/>
          <a:stretch/>
        </p:blipFill>
        <p:spPr>
          <a:xfrm>
            <a:off x="0" y="131033"/>
            <a:ext cx="9143999" cy="1008112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B8D6E813-CFDA-4397-A9A2-935C370B17FA}"/>
              </a:ext>
            </a:extLst>
          </p:cNvPr>
          <p:cNvSpPr/>
          <p:nvPr/>
        </p:nvSpPr>
        <p:spPr>
          <a:xfrm>
            <a:off x="179512" y="5229200"/>
            <a:ext cx="8712968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22DC315-F65D-4976-A01B-B288A5712045}"/>
              </a:ext>
            </a:extLst>
          </p:cNvPr>
          <p:cNvSpPr txBox="1"/>
          <p:nvPr/>
        </p:nvSpPr>
        <p:spPr>
          <a:xfrm>
            <a:off x="-1" y="281146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/>
              <a:t>O MÉTODO IPF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EB91D23-898A-42DD-BA1D-263AE5DE41D1}"/>
              </a:ext>
            </a:extLst>
          </p:cNvPr>
          <p:cNvGraphicFramePr/>
          <p:nvPr>
            <p:extLst/>
          </p:nvPr>
        </p:nvGraphicFramePr>
        <p:xfrm>
          <a:off x="-774342" y="1766719"/>
          <a:ext cx="10692680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DAF37736-2FD0-43D3-8696-244C16B6B23D}"/>
              </a:ext>
            </a:extLst>
          </p:cNvPr>
          <p:cNvSpPr txBox="1"/>
          <p:nvPr/>
        </p:nvSpPr>
        <p:spPr>
          <a:xfrm>
            <a:off x="1187624" y="5706661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Contém apenas no dado amostral, quer se conhecer melhor</a:t>
            </a:r>
          </a:p>
        </p:txBody>
      </p:sp>
      <p:sp>
        <p:nvSpPr>
          <p:cNvPr id="3" name="Seta: para Baixo 2">
            <a:extLst>
              <a:ext uri="{FF2B5EF4-FFF2-40B4-BE49-F238E27FC236}">
                <a16:creationId xmlns:a16="http://schemas.microsoft.com/office/drawing/2014/main" id="{13C5B851-508C-462C-B3A6-ADE85FC53B77}"/>
              </a:ext>
            </a:extLst>
          </p:cNvPr>
          <p:cNvSpPr/>
          <p:nvPr/>
        </p:nvSpPr>
        <p:spPr>
          <a:xfrm>
            <a:off x="5724128" y="5264220"/>
            <a:ext cx="576064" cy="477461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48D5FE9-DF6A-45AE-9090-06C2D5EB26C3}"/>
              </a:ext>
            </a:extLst>
          </p:cNvPr>
          <p:cNvSpPr txBox="1"/>
          <p:nvPr/>
        </p:nvSpPr>
        <p:spPr>
          <a:xfrm>
            <a:off x="5292080" y="2410886"/>
            <a:ext cx="3114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“Renda”</a:t>
            </a:r>
          </a:p>
        </p:txBody>
      </p:sp>
      <p:sp>
        <p:nvSpPr>
          <p:cNvPr id="10" name="Seta: para Baixo 9">
            <a:extLst>
              <a:ext uri="{FF2B5EF4-FFF2-40B4-BE49-F238E27FC236}">
                <a16:creationId xmlns:a16="http://schemas.microsoft.com/office/drawing/2014/main" id="{EECD2C22-49F4-408C-8E54-57420D164E66}"/>
              </a:ext>
            </a:extLst>
          </p:cNvPr>
          <p:cNvSpPr/>
          <p:nvPr/>
        </p:nvSpPr>
        <p:spPr>
          <a:xfrm rot="10800000">
            <a:off x="6444208" y="3261395"/>
            <a:ext cx="576064" cy="477461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F3623F8C-4185-4977-B9F9-A3942B1B98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880" y="1086063"/>
            <a:ext cx="1873991" cy="217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1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73D6822-A00A-4C48-846D-A84959431E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6" r="2343"/>
          <a:stretch/>
        </p:blipFill>
        <p:spPr>
          <a:xfrm>
            <a:off x="0" y="131033"/>
            <a:ext cx="9143999" cy="100811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22DC315-F65D-4976-A01B-B288A5712045}"/>
              </a:ext>
            </a:extLst>
          </p:cNvPr>
          <p:cNvSpPr txBox="1"/>
          <p:nvPr/>
        </p:nvSpPr>
        <p:spPr>
          <a:xfrm>
            <a:off x="-1" y="281146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/>
              <a:t>COMO JUNTA ESSES DOIS DADOS?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32E9CAC-7F2A-41A4-8F9F-EC4405783B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43" t="9209" r="6843" b="6490"/>
          <a:stretch/>
        </p:blipFill>
        <p:spPr>
          <a:xfrm>
            <a:off x="193450" y="1951758"/>
            <a:ext cx="8757099" cy="468052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7E65E659-9DB8-4FC5-AF8D-A7454CEFA7A8}"/>
              </a:ext>
            </a:extLst>
          </p:cNvPr>
          <p:cNvSpPr txBox="1"/>
          <p:nvPr/>
        </p:nvSpPr>
        <p:spPr>
          <a:xfrm>
            <a:off x="-405936" y="1289258"/>
            <a:ext cx="9549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Através de uma matriz de pesos calculados pela seguinte fórmula:</a:t>
            </a:r>
          </a:p>
        </p:txBody>
      </p:sp>
    </p:spTree>
    <p:extLst>
      <p:ext uri="{BB962C8B-B14F-4D97-AF65-F5344CB8AC3E}">
        <p14:creationId xmlns:p14="http://schemas.microsoft.com/office/powerpoint/2010/main" val="3691402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73D6822-A00A-4C48-846D-A84959431E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6" r="2343"/>
          <a:stretch/>
        </p:blipFill>
        <p:spPr>
          <a:xfrm>
            <a:off x="0" y="131033"/>
            <a:ext cx="9143999" cy="100811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22DC315-F65D-4976-A01B-B288A5712045}"/>
              </a:ext>
            </a:extLst>
          </p:cNvPr>
          <p:cNvSpPr txBox="1"/>
          <p:nvPr/>
        </p:nvSpPr>
        <p:spPr>
          <a:xfrm>
            <a:off x="-1" y="281146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/>
              <a:t>COMO JUNTA ESSES DOIS DADOS?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E65E659-9DB8-4FC5-AF8D-A7454CEFA7A8}"/>
              </a:ext>
            </a:extLst>
          </p:cNvPr>
          <p:cNvSpPr txBox="1"/>
          <p:nvPr/>
        </p:nvSpPr>
        <p:spPr>
          <a:xfrm>
            <a:off x="-405936" y="1289258"/>
            <a:ext cx="9549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Matriz de pesos inicial: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FF6A0C7C-F653-4B2B-9A5A-FC74D3BDD8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3948329"/>
              </p:ext>
            </p:extLst>
          </p:nvPr>
        </p:nvGraphicFramePr>
        <p:xfrm>
          <a:off x="755577" y="1750923"/>
          <a:ext cx="7632842" cy="45257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0406">
                  <a:extLst>
                    <a:ext uri="{9D8B030D-6E8A-4147-A177-3AD203B41FA5}">
                      <a16:colId xmlns:a16="http://schemas.microsoft.com/office/drawing/2014/main" val="3540442588"/>
                    </a:ext>
                  </a:extLst>
                </a:gridCol>
                <a:gridCol w="1090406">
                  <a:extLst>
                    <a:ext uri="{9D8B030D-6E8A-4147-A177-3AD203B41FA5}">
                      <a16:colId xmlns:a16="http://schemas.microsoft.com/office/drawing/2014/main" val="1424538830"/>
                    </a:ext>
                  </a:extLst>
                </a:gridCol>
                <a:gridCol w="1090406">
                  <a:extLst>
                    <a:ext uri="{9D8B030D-6E8A-4147-A177-3AD203B41FA5}">
                      <a16:colId xmlns:a16="http://schemas.microsoft.com/office/drawing/2014/main" val="1338468746"/>
                    </a:ext>
                  </a:extLst>
                </a:gridCol>
                <a:gridCol w="1090406">
                  <a:extLst>
                    <a:ext uri="{9D8B030D-6E8A-4147-A177-3AD203B41FA5}">
                      <a16:colId xmlns:a16="http://schemas.microsoft.com/office/drawing/2014/main" val="594748701"/>
                    </a:ext>
                  </a:extLst>
                </a:gridCol>
                <a:gridCol w="1090406">
                  <a:extLst>
                    <a:ext uri="{9D8B030D-6E8A-4147-A177-3AD203B41FA5}">
                      <a16:colId xmlns:a16="http://schemas.microsoft.com/office/drawing/2014/main" val="3662723528"/>
                    </a:ext>
                  </a:extLst>
                </a:gridCol>
                <a:gridCol w="1090406">
                  <a:extLst>
                    <a:ext uri="{9D8B030D-6E8A-4147-A177-3AD203B41FA5}">
                      <a16:colId xmlns:a16="http://schemas.microsoft.com/office/drawing/2014/main" val="1771744036"/>
                    </a:ext>
                  </a:extLst>
                </a:gridCol>
                <a:gridCol w="1090406">
                  <a:extLst>
                    <a:ext uri="{9D8B030D-6E8A-4147-A177-3AD203B41FA5}">
                      <a16:colId xmlns:a16="http://schemas.microsoft.com/office/drawing/2014/main" val="1860042960"/>
                    </a:ext>
                  </a:extLst>
                </a:gridCol>
              </a:tblGrid>
              <a:tr h="3771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Indivíduos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Município 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u="none" strike="noStrike" dirty="0">
                          <a:effectLst/>
                        </a:rPr>
                        <a:t>Município 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Município 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Município 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Município 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Município 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5610133"/>
                  </a:ext>
                </a:extLst>
              </a:tr>
              <a:tr h="3771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5916476"/>
                  </a:ext>
                </a:extLst>
              </a:tr>
              <a:tr h="3771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84687385"/>
                  </a:ext>
                </a:extLst>
              </a:tr>
              <a:tr h="3771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53320303"/>
                  </a:ext>
                </a:extLst>
              </a:tr>
              <a:tr h="3771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5004459"/>
                  </a:ext>
                </a:extLst>
              </a:tr>
              <a:tr h="3771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7985072"/>
                  </a:ext>
                </a:extLst>
              </a:tr>
              <a:tr h="3771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72598223"/>
                  </a:ext>
                </a:extLst>
              </a:tr>
              <a:tr h="3771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048946"/>
                  </a:ext>
                </a:extLst>
              </a:tr>
              <a:tr h="3771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04930909"/>
                  </a:ext>
                </a:extLst>
              </a:tr>
              <a:tr h="3771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50859365"/>
                  </a:ext>
                </a:extLst>
              </a:tr>
              <a:tr h="3771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17464605"/>
                  </a:ext>
                </a:extLst>
              </a:tr>
              <a:tr h="3771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454990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D11AD831-32A8-4E51-8E2D-779A8FF24A13}"/>
              </a:ext>
            </a:extLst>
          </p:cNvPr>
          <p:cNvSpPr txBox="1"/>
          <p:nvPr/>
        </p:nvSpPr>
        <p:spPr>
          <a:xfrm>
            <a:off x="3851920" y="2051149"/>
            <a:ext cx="9549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618919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FBFB3DB9-3672-4A76-BFF1-8832380C0985}"/>
              </a:ext>
            </a:extLst>
          </p:cNvPr>
          <p:cNvSpPr/>
          <p:nvPr/>
        </p:nvSpPr>
        <p:spPr>
          <a:xfrm>
            <a:off x="179512" y="5229200"/>
            <a:ext cx="8712968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73D6822-A00A-4C48-846D-A84959431E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6" r="2343"/>
          <a:stretch/>
        </p:blipFill>
        <p:spPr>
          <a:xfrm>
            <a:off x="0" y="131033"/>
            <a:ext cx="9143999" cy="100811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22DC315-F65D-4976-A01B-B288A5712045}"/>
              </a:ext>
            </a:extLst>
          </p:cNvPr>
          <p:cNvSpPr txBox="1"/>
          <p:nvPr/>
        </p:nvSpPr>
        <p:spPr>
          <a:xfrm>
            <a:off x="-1" y="281146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/>
              <a:t>COMO JUNTA ESSES DOIS DADOS?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E65E659-9DB8-4FC5-AF8D-A7454CEFA7A8}"/>
              </a:ext>
            </a:extLst>
          </p:cNvPr>
          <p:cNvSpPr txBox="1"/>
          <p:nvPr/>
        </p:nvSpPr>
        <p:spPr>
          <a:xfrm>
            <a:off x="0" y="1289258"/>
            <a:ext cx="9143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Matriz de pesos pós primeira iteração coma a variável de restrição “Estado civil”: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11AD831-32A8-4E51-8E2D-779A8FF24A13}"/>
              </a:ext>
            </a:extLst>
          </p:cNvPr>
          <p:cNvSpPr txBox="1"/>
          <p:nvPr/>
        </p:nvSpPr>
        <p:spPr>
          <a:xfrm>
            <a:off x="3851920" y="2051149"/>
            <a:ext cx="9549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...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id="{D2D4F302-641B-4121-B045-D3EDE6EA934B}"/>
                  </a:ext>
                </a:extLst>
              </p:cNvPr>
              <p:cNvSpPr txBox="1"/>
              <p:nvPr/>
            </p:nvSpPr>
            <p:spPr>
              <a:xfrm>
                <a:off x="672729" y="5270876"/>
                <a:ext cx="8496944" cy="8577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1=1∗</m:t>
                    </m:r>
                    <m:f>
                      <m:fPr>
                        <m:ctrlPr>
                          <a:rPr lang="pt-BR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200</m:t>
                        </m:r>
                      </m:num>
                      <m:den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1+1+1+1+1+1…(35 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𝑣𝑒𝑧𝑒𝑠</m:t>
                        </m:r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pt-BR" sz="3600" dirty="0"/>
                  <a:t>= 5,71 = 6</a:t>
                </a:r>
              </a:p>
            </p:txBody>
          </p:sp>
        </mc:Choice>
        <mc:Fallback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id="{D2D4F302-641B-4121-B045-D3EDE6EA93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729" y="5270876"/>
                <a:ext cx="8496944" cy="857799"/>
              </a:xfrm>
              <a:prstGeom prst="rect">
                <a:avLst/>
              </a:prstGeom>
              <a:blipFill>
                <a:blip r:embed="rId4"/>
                <a:stretch>
                  <a:fillRect t="-3571" b="-928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aixaDeTexto 14">
            <a:extLst>
              <a:ext uri="{FF2B5EF4-FFF2-40B4-BE49-F238E27FC236}">
                <a16:creationId xmlns:a16="http://schemas.microsoft.com/office/drawing/2014/main" id="{EEDE0835-99C0-4860-9CE0-F2E7CA85D32F}"/>
              </a:ext>
            </a:extLst>
          </p:cNvPr>
          <p:cNvSpPr txBox="1"/>
          <p:nvPr/>
        </p:nvSpPr>
        <p:spPr>
          <a:xfrm>
            <a:off x="-2628290" y="3193985"/>
            <a:ext cx="9143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Matriz de P0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D84835D-CE6A-486A-89F1-648ED89FC331}"/>
              </a:ext>
            </a:extLst>
          </p:cNvPr>
          <p:cNvSpPr txBox="1"/>
          <p:nvPr/>
        </p:nvSpPr>
        <p:spPr>
          <a:xfrm>
            <a:off x="395536" y="4527554"/>
            <a:ext cx="9143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Tabela microdados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B1B44E5-0536-4089-8416-CE6D67BC21D8}"/>
              </a:ext>
            </a:extLst>
          </p:cNvPr>
          <p:cNvSpPr txBox="1"/>
          <p:nvPr/>
        </p:nvSpPr>
        <p:spPr>
          <a:xfrm>
            <a:off x="1660762" y="3205598"/>
            <a:ext cx="9143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Tabela dados agregados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11DB68B-855F-494C-A16E-EAC746A5A0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851" y="2105501"/>
            <a:ext cx="2597119" cy="964200"/>
          </a:xfrm>
          <a:prstGeom prst="rect">
            <a:avLst/>
          </a:prstGeom>
        </p:spPr>
      </p:pic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0E691CD7-30DC-4C93-8F53-857028B451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7749091"/>
              </p:ext>
            </p:extLst>
          </p:nvPr>
        </p:nvGraphicFramePr>
        <p:xfrm>
          <a:off x="3635896" y="2222851"/>
          <a:ext cx="5452030" cy="7542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0406">
                  <a:extLst>
                    <a:ext uri="{9D8B030D-6E8A-4147-A177-3AD203B41FA5}">
                      <a16:colId xmlns:a16="http://schemas.microsoft.com/office/drawing/2014/main" val="3540442588"/>
                    </a:ext>
                  </a:extLst>
                </a:gridCol>
                <a:gridCol w="1090406">
                  <a:extLst>
                    <a:ext uri="{9D8B030D-6E8A-4147-A177-3AD203B41FA5}">
                      <a16:colId xmlns:a16="http://schemas.microsoft.com/office/drawing/2014/main" val="1424538830"/>
                    </a:ext>
                  </a:extLst>
                </a:gridCol>
                <a:gridCol w="1090406">
                  <a:extLst>
                    <a:ext uri="{9D8B030D-6E8A-4147-A177-3AD203B41FA5}">
                      <a16:colId xmlns:a16="http://schemas.microsoft.com/office/drawing/2014/main" val="1338468746"/>
                    </a:ext>
                  </a:extLst>
                </a:gridCol>
                <a:gridCol w="1090406">
                  <a:extLst>
                    <a:ext uri="{9D8B030D-6E8A-4147-A177-3AD203B41FA5}">
                      <a16:colId xmlns:a16="http://schemas.microsoft.com/office/drawing/2014/main" val="594748701"/>
                    </a:ext>
                  </a:extLst>
                </a:gridCol>
                <a:gridCol w="1090406">
                  <a:extLst>
                    <a:ext uri="{9D8B030D-6E8A-4147-A177-3AD203B41FA5}">
                      <a16:colId xmlns:a16="http://schemas.microsoft.com/office/drawing/2014/main" val="3662723528"/>
                    </a:ext>
                  </a:extLst>
                </a:gridCol>
              </a:tblGrid>
              <a:tr h="3771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Indivíduos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Solteiro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u="none" strike="noStrike" dirty="0">
                          <a:effectLst/>
                        </a:rPr>
                        <a:t>Casado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Divorciado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União Estável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5610133"/>
                  </a:ext>
                </a:extLst>
              </a:tr>
              <a:tr h="3771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50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95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44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5916476"/>
                  </a:ext>
                </a:extLst>
              </a:tr>
            </a:tbl>
          </a:graphicData>
        </a:graphic>
      </p:graphicFrame>
      <p:graphicFrame>
        <p:nvGraphicFramePr>
          <p:cNvPr id="20" name="Tabela 19">
            <a:extLst>
              <a:ext uri="{FF2B5EF4-FFF2-40B4-BE49-F238E27FC236}">
                <a16:creationId xmlns:a16="http://schemas.microsoft.com/office/drawing/2014/main" id="{DD07ED0A-6A84-493C-ADBA-637BDD362F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374383"/>
              </p:ext>
            </p:extLst>
          </p:nvPr>
        </p:nvGraphicFramePr>
        <p:xfrm>
          <a:off x="3877129" y="3752432"/>
          <a:ext cx="2180812" cy="7542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0406">
                  <a:extLst>
                    <a:ext uri="{9D8B030D-6E8A-4147-A177-3AD203B41FA5}">
                      <a16:colId xmlns:a16="http://schemas.microsoft.com/office/drawing/2014/main" val="3540442588"/>
                    </a:ext>
                  </a:extLst>
                </a:gridCol>
                <a:gridCol w="1090406">
                  <a:extLst>
                    <a:ext uri="{9D8B030D-6E8A-4147-A177-3AD203B41FA5}">
                      <a16:colId xmlns:a16="http://schemas.microsoft.com/office/drawing/2014/main" val="1424538830"/>
                    </a:ext>
                  </a:extLst>
                </a:gridCol>
              </a:tblGrid>
              <a:tr h="3771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Indivíduos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Estado Civil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5610133"/>
                  </a:ext>
                </a:extLst>
              </a:tr>
              <a:tr h="3771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Solteiro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5916476"/>
                  </a:ext>
                </a:extLst>
              </a:tr>
            </a:tbl>
          </a:graphicData>
        </a:graphic>
      </p:graphicFrame>
      <p:sp>
        <p:nvSpPr>
          <p:cNvPr id="21" name="CaixaDeTexto 20">
            <a:extLst>
              <a:ext uri="{FF2B5EF4-FFF2-40B4-BE49-F238E27FC236}">
                <a16:creationId xmlns:a16="http://schemas.microsoft.com/office/drawing/2014/main" id="{6D21CF7F-B99C-4268-819F-FB9427AED842}"/>
              </a:ext>
            </a:extLst>
          </p:cNvPr>
          <p:cNvSpPr txBox="1"/>
          <p:nvPr/>
        </p:nvSpPr>
        <p:spPr>
          <a:xfrm>
            <a:off x="6057941" y="4194713"/>
            <a:ext cx="1984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</a:rPr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3056807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73D6822-A00A-4C48-846D-A84959431E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6" r="2343"/>
          <a:stretch/>
        </p:blipFill>
        <p:spPr>
          <a:xfrm>
            <a:off x="0" y="131033"/>
            <a:ext cx="9143999" cy="100811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22DC315-F65D-4976-A01B-B288A5712045}"/>
              </a:ext>
            </a:extLst>
          </p:cNvPr>
          <p:cNvSpPr txBox="1"/>
          <p:nvPr/>
        </p:nvSpPr>
        <p:spPr>
          <a:xfrm>
            <a:off x="-1" y="281146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/>
              <a:t>COMO JUNTA ESSES DOIS DADOS?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E65E659-9DB8-4FC5-AF8D-A7454CEFA7A8}"/>
              </a:ext>
            </a:extLst>
          </p:cNvPr>
          <p:cNvSpPr txBox="1"/>
          <p:nvPr/>
        </p:nvSpPr>
        <p:spPr>
          <a:xfrm>
            <a:off x="0" y="1289258"/>
            <a:ext cx="9143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Matriz de pesos pós primeira iteração coma a variável de restrição “Estado Civil”: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11AD831-32A8-4E51-8E2D-779A8FF24A13}"/>
              </a:ext>
            </a:extLst>
          </p:cNvPr>
          <p:cNvSpPr txBox="1"/>
          <p:nvPr/>
        </p:nvSpPr>
        <p:spPr>
          <a:xfrm>
            <a:off x="3851920" y="2051149"/>
            <a:ext cx="9549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...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7E6A0F8C-C6C4-416B-8595-DFCD62855E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077303"/>
              </p:ext>
            </p:extLst>
          </p:nvPr>
        </p:nvGraphicFramePr>
        <p:xfrm>
          <a:off x="323528" y="2201262"/>
          <a:ext cx="8100903" cy="4118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9779">
                  <a:extLst>
                    <a:ext uri="{9D8B030D-6E8A-4147-A177-3AD203B41FA5}">
                      <a16:colId xmlns:a16="http://schemas.microsoft.com/office/drawing/2014/main" val="1035030874"/>
                    </a:ext>
                  </a:extLst>
                </a:gridCol>
                <a:gridCol w="1119779">
                  <a:extLst>
                    <a:ext uri="{9D8B030D-6E8A-4147-A177-3AD203B41FA5}">
                      <a16:colId xmlns:a16="http://schemas.microsoft.com/office/drawing/2014/main" val="3972452255"/>
                    </a:ext>
                  </a:extLst>
                </a:gridCol>
                <a:gridCol w="1172269">
                  <a:extLst>
                    <a:ext uri="{9D8B030D-6E8A-4147-A177-3AD203B41FA5}">
                      <a16:colId xmlns:a16="http://schemas.microsoft.com/office/drawing/2014/main" val="2423453206"/>
                    </a:ext>
                  </a:extLst>
                </a:gridCol>
                <a:gridCol w="1172269">
                  <a:extLst>
                    <a:ext uri="{9D8B030D-6E8A-4147-A177-3AD203B41FA5}">
                      <a16:colId xmlns:a16="http://schemas.microsoft.com/office/drawing/2014/main" val="3441443172"/>
                    </a:ext>
                  </a:extLst>
                </a:gridCol>
                <a:gridCol w="1172269">
                  <a:extLst>
                    <a:ext uri="{9D8B030D-6E8A-4147-A177-3AD203B41FA5}">
                      <a16:colId xmlns:a16="http://schemas.microsoft.com/office/drawing/2014/main" val="182689893"/>
                    </a:ext>
                  </a:extLst>
                </a:gridCol>
                <a:gridCol w="1172269">
                  <a:extLst>
                    <a:ext uri="{9D8B030D-6E8A-4147-A177-3AD203B41FA5}">
                      <a16:colId xmlns:a16="http://schemas.microsoft.com/office/drawing/2014/main" val="2891333890"/>
                    </a:ext>
                  </a:extLst>
                </a:gridCol>
                <a:gridCol w="1172269">
                  <a:extLst>
                    <a:ext uri="{9D8B030D-6E8A-4147-A177-3AD203B41FA5}">
                      <a16:colId xmlns:a16="http://schemas.microsoft.com/office/drawing/2014/main" val="2457288626"/>
                    </a:ext>
                  </a:extLst>
                </a:gridCol>
              </a:tblGrid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Indivíduos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Município 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u="none" strike="noStrike" dirty="0">
                          <a:effectLst/>
                        </a:rPr>
                        <a:t>Município 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Município 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Município 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Município 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Município 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50827192"/>
                  </a:ext>
                </a:extLst>
              </a:tr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21186198"/>
                  </a:ext>
                </a:extLst>
              </a:tr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2179269"/>
                  </a:ext>
                </a:extLst>
              </a:tr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6446152"/>
                  </a:ext>
                </a:extLst>
              </a:tr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01418397"/>
                  </a:ext>
                </a:extLst>
              </a:tr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0537523"/>
                  </a:ext>
                </a:extLst>
              </a:tr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6198735"/>
                  </a:ext>
                </a:extLst>
              </a:tr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37659172"/>
                  </a:ext>
                </a:extLst>
              </a:tr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03612580"/>
                  </a:ext>
                </a:extLst>
              </a:tr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3491874"/>
                  </a:ext>
                </a:extLst>
              </a:tr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12795920"/>
                  </a:ext>
                </a:extLst>
              </a:tr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17181140"/>
                  </a:ext>
                </a:extLst>
              </a:tr>
            </a:tbl>
          </a:graphicData>
        </a:graphic>
      </p:graphicFrame>
      <p:sp>
        <p:nvSpPr>
          <p:cNvPr id="10" name="Elipse 9">
            <a:extLst>
              <a:ext uri="{FF2B5EF4-FFF2-40B4-BE49-F238E27FC236}">
                <a16:creationId xmlns:a16="http://schemas.microsoft.com/office/drawing/2014/main" id="{70EC4EBF-5B6E-41A3-A258-AD139177686D}"/>
              </a:ext>
            </a:extLst>
          </p:cNvPr>
          <p:cNvSpPr/>
          <p:nvPr/>
        </p:nvSpPr>
        <p:spPr>
          <a:xfrm>
            <a:off x="611560" y="2636912"/>
            <a:ext cx="180020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855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FBFB3DB9-3672-4A76-BFF1-8832380C0985}"/>
              </a:ext>
            </a:extLst>
          </p:cNvPr>
          <p:cNvSpPr/>
          <p:nvPr/>
        </p:nvSpPr>
        <p:spPr>
          <a:xfrm>
            <a:off x="179512" y="5229200"/>
            <a:ext cx="8712968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73D6822-A00A-4C48-846D-A84959431E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6" r="2343"/>
          <a:stretch/>
        </p:blipFill>
        <p:spPr>
          <a:xfrm>
            <a:off x="0" y="131033"/>
            <a:ext cx="9143999" cy="100811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22DC315-F65D-4976-A01B-B288A5712045}"/>
              </a:ext>
            </a:extLst>
          </p:cNvPr>
          <p:cNvSpPr txBox="1"/>
          <p:nvPr/>
        </p:nvSpPr>
        <p:spPr>
          <a:xfrm>
            <a:off x="-1" y="281146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/>
              <a:t>COMO JUNTA ESSES DOIS DADOS?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E65E659-9DB8-4FC5-AF8D-A7454CEFA7A8}"/>
              </a:ext>
            </a:extLst>
          </p:cNvPr>
          <p:cNvSpPr txBox="1"/>
          <p:nvPr/>
        </p:nvSpPr>
        <p:spPr>
          <a:xfrm>
            <a:off x="0" y="1289258"/>
            <a:ext cx="9143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Matriz de pesos pós primeira iteração coma a variável de restrição “Atividade Econômica Principal”: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11AD831-32A8-4E51-8E2D-779A8FF24A13}"/>
              </a:ext>
            </a:extLst>
          </p:cNvPr>
          <p:cNvSpPr txBox="1"/>
          <p:nvPr/>
        </p:nvSpPr>
        <p:spPr>
          <a:xfrm>
            <a:off x="3851920" y="2051149"/>
            <a:ext cx="9549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...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id="{D2D4F302-641B-4121-B045-D3EDE6EA934B}"/>
                  </a:ext>
                </a:extLst>
              </p:cNvPr>
              <p:cNvSpPr txBox="1"/>
              <p:nvPr/>
            </p:nvSpPr>
            <p:spPr>
              <a:xfrm>
                <a:off x="672729" y="5270876"/>
                <a:ext cx="8496944" cy="8657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pt-BR" sz="3600" b="0" i="1" smtClean="0">
                        <a:latin typeface="Cambria Math" panose="02040503050406030204" pitchFamily="18" charset="0"/>
                      </a:rPr>
                      <m:t>2=6∗</m:t>
                    </m:r>
                    <m:f>
                      <m:fPr>
                        <m:ctrlPr>
                          <a:rPr lang="pt-BR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500</m:t>
                        </m:r>
                      </m:num>
                      <m:den>
                        <m:r>
                          <a:rPr lang="pt-BR" sz="3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pt-BR" sz="3600" i="1">
                            <a:latin typeface="Cambria Math" panose="02040503050406030204" pitchFamily="18" charset="0"/>
                          </a:rPr>
                          <m:t>+5+3+0+2+4…(47 </m:t>
                        </m:r>
                        <m:r>
                          <a:rPr lang="pt-BR" sz="3600" i="1">
                            <a:latin typeface="Cambria Math" panose="02040503050406030204" pitchFamily="18" charset="0"/>
                          </a:rPr>
                          <m:t>𝑣𝑒𝑧𝑒𝑠</m:t>
                        </m:r>
                        <m:r>
                          <a:rPr lang="pt-BR" sz="36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pt-BR" sz="3600" dirty="0"/>
                  <a:t>= 9,37 = 9</a:t>
                </a:r>
              </a:p>
            </p:txBody>
          </p:sp>
        </mc:Choice>
        <mc:Fallback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id="{D2D4F302-641B-4121-B045-D3EDE6EA93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729" y="5270876"/>
                <a:ext cx="8496944" cy="865750"/>
              </a:xfrm>
              <a:prstGeom prst="rect">
                <a:avLst/>
              </a:prstGeom>
              <a:blipFill>
                <a:blip r:embed="rId4"/>
                <a:stretch>
                  <a:fillRect t="-2817" b="-845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aixaDeTexto 14">
            <a:extLst>
              <a:ext uri="{FF2B5EF4-FFF2-40B4-BE49-F238E27FC236}">
                <a16:creationId xmlns:a16="http://schemas.microsoft.com/office/drawing/2014/main" id="{EEDE0835-99C0-4860-9CE0-F2E7CA85D32F}"/>
              </a:ext>
            </a:extLst>
          </p:cNvPr>
          <p:cNvSpPr txBox="1"/>
          <p:nvPr/>
        </p:nvSpPr>
        <p:spPr>
          <a:xfrm>
            <a:off x="-2628290" y="3193985"/>
            <a:ext cx="9143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Matriz de P1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D84835D-CE6A-486A-89F1-648ED89FC331}"/>
              </a:ext>
            </a:extLst>
          </p:cNvPr>
          <p:cNvSpPr txBox="1"/>
          <p:nvPr/>
        </p:nvSpPr>
        <p:spPr>
          <a:xfrm>
            <a:off x="395536" y="4527554"/>
            <a:ext cx="9143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Tabela microdados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B1B44E5-0536-4089-8416-CE6D67BC21D8}"/>
              </a:ext>
            </a:extLst>
          </p:cNvPr>
          <p:cNvSpPr txBox="1"/>
          <p:nvPr/>
        </p:nvSpPr>
        <p:spPr>
          <a:xfrm>
            <a:off x="1660762" y="3205598"/>
            <a:ext cx="9143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Tabela dados agregados</a:t>
            </a:r>
          </a:p>
        </p:txBody>
      </p:sp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0E691CD7-30DC-4C93-8F53-857028B451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4869098"/>
              </p:ext>
            </p:extLst>
          </p:nvPr>
        </p:nvGraphicFramePr>
        <p:xfrm>
          <a:off x="3203849" y="2222851"/>
          <a:ext cx="5875384" cy="7542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3103">
                  <a:extLst>
                    <a:ext uri="{9D8B030D-6E8A-4147-A177-3AD203B41FA5}">
                      <a16:colId xmlns:a16="http://schemas.microsoft.com/office/drawing/2014/main" val="3540442588"/>
                    </a:ext>
                  </a:extLst>
                </a:gridCol>
                <a:gridCol w="1133103">
                  <a:extLst>
                    <a:ext uri="{9D8B030D-6E8A-4147-A177-3AD203B41FA5}">
                      <a16:colId xmlns:a16="http://schemas.microsoft.com/office/drawing/2014/main" val="1424538830"/>
                    </a:ext>
                  </a:extLst>
                </a:gridCol>
                <a:gridCol w="1325519">
                  <a:extLst>
                    <a:ext uri="{9D8B030D-6E8A-4147-A177-3AD203B41FA5}">
                      <a16:colId xmlns:a16="http://schemas.microsoft.com/office/drawing/2014/main" val="1338468746"/>
                    </a:ext>
                  </a:extLst>
                </a:gridCol>
                <a:gridCol w="1150556">
                  <a:extLst>
                    <a:ext uri="{9D8B030D-6E8A-4147-A177-3AD203B41FA5}">
                      <a16:colId xmlns:a16="http://schemas.microsoft.com/office/drawing/2014/main" val="594748701"/>
                    </a:ext>
                  </a:extLst>
                </a:gridCol>
                <a:gridCol w="1133103">
                  <a:extLst>
                    <a:ext uri="{9D8B030D-6E8A-4147-A177-3AD203B41FA5}">
                      <a16:colId xmlns:a16="http://schemas.microsoft.com/office/drawing/2014/main" val="3662723528"/>
                    </a:ext>
                  </a:extLst>
                </a:gridCol>
              </a:tblGrid>
              <a:tr h="3771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Indivíduos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Estudante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Setor Primário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Desempregado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Doméstico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5610133"/>
                  </a:ext>
                </a:extLst>
              </a:tr>
              <a:tr h="3771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1000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95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44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5916476"/>
                  </a:ext>
                </a:extLst>
              </a:tr>
            </a:tbl>
          </a:graphicData>
        </a:graphic>
      </p:graphicFrame>
      <p:graphicFrame>
        <p:nvGraphicFramePr>
          <p:cNvPr id="20" name="Tabela 19">
            <a:extLst>
              <a:ext uri="{FF2B5EF4-FFF2-40B4-BE49-F238E27FC236}">
                <a16:creationId xmlns:a16="http://schemas.microsoft.com/office/drawing/2014/main" id="{DD07ED0A-6A84-493C-ADBA-637BDD362F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917278"/>
              </p:ext>
            </p:extLst>
          </p:nvPr>
        </p:nvGraphicFramePr>
        <p:xfrm>
          <a:off x="3877129" y="3752432"/>
          <a:ext cx="2180812" cy="8133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0406">
                  <a:extLst>
                    <a:ext uri="{9D8B030D-6E8A-4147-A177-3AD203B41FA5}">
                      <a16:colId xmlns:a16="http://schemas.microsoft.com/office/drawing/2014/main" val="3540442588"/>
                    </a:ext>
                  </a:extLst>
                </a:gridCol>
                <a:gridCol w="1090406">
                  <a:extLst>
                    <a:ext uri="{9D8B030D-6E8A-4147-A177-3AD203B41FA5}">
                      <a16:colId xmlns:a16="http://schemas.microsoft.com/office/drawing/2014/main" val="1424538830"/>
                    </a:ext>
                  </a:extLst>
                </a:gridCol>
              </a:tblGrid>
              <a:tr h="3771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Indivíduos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Atividade Econômica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5610133"/>
                  </a:ext>
                </a:extLst>
              </a:tr>
              <a:tr h="3771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Estudante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5916476"/>
                  </a:ext>
                </a:extLst>
              </a:tr>
            </a:tbl>
          </a:graphicData>
        </a:graphic>
      </p:graphicFrame>
      <p:sp>
        <p:nvSpPr>
          <p:cNvPr id="21" name="CaixaDeTexto 20">
            <a:extLst>
              <a:ext uri="{FF2B5EF4-FFF2-40B4-BE49-F238E27FC236}">
                <a16:creationId xmlns:a16="http://schemas.microsoft.com/office/drawing/2014/main" id="{6D21CF7F-B99C-4268-819F-FB9427AED842}"/>
              </a:ext>
            </a:extLst>
          </p:cNvPr>
          <p:cNvSpPr txBox="1"/>
          <p:nvPr/>
        </p:nvSpPr>
        <p:spPr>
          <a:xfrm>
            <a:off x="6057941" y="4194713"/>
            <a:ext cx="1984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</a:rPr>
              <a:t>47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C00C287-653B-4B68-A156-98A207A6F4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489777"/>
              </p:ext>
            </p:extLst>
          </p:nvPr>
        </p:nvGraphicFramePr>
        <p:xfrm>
          <a:off x="539552" y="2270367"/>
          <a:ext cx="2398478" cy="663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9239">
                  <a:extLst>
                    <a:ext uri="{9D8B030D-6E8A-4147-A177-3AD203B41FA5}">
                      <a16:colId xmlns:a16="http://schemas.microsoft.com/office/drawing/2014/main" val="4182170925"/>
                    </a:ext>
                  </a:extLst>
                </a:gridCol>
                <a:gridCol w="1199239">
                  <a:extLst>
                    <a:ext uri="{9D8B030D-6E8A-4147-A177-3AD203B41FA5}">
                      <a16:colId xmlns:a16="http://schemas.microsoft.com/office/drawing/2014/main" val="2869320309"/>
                    </a:ext>
                  </a:extLst>
                </a:gridCol>
              </a:tblGrid>
              <a:tr h="33173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Indivíduos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Município 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87314137"/>
                  </a:ext>
                </a:extLst>
              </a:tr>
              <a:tr h="33173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010388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95103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0B2A873B-50A7-4145-86B2-FDCE0658A7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375303"/>
              </p:ext>
            </p:extLst>
          </p:nvPr>
        </p:nvGraphicFramePr>
        <p:xfrm>
          <a:off x="323528" y="2201262"/>
          <a:ext cx="8100903" cy="4118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9779">
                  <a:extLst>
                    <a:ext uri="{9D8B030D-6E8A-4147-A177-3AD203B41FA5}">
                      <a16:colId xmlns:a16="http://schemas.microsoft.com/office/drawing/2014/main" val="1035030874"/>
                    </a:ext>
                  </a:extLst>
                </a:gridCol>
                <a:gridCol w="1119779">
                  <a:extLst>
                    <a:ext uri="{9D8B030D-6E8A-4147-A177-3AD203B41FA5}">
                      <a16:colId xmlns:a16="http://schemas.microsoft.com/office/drawing/2014/main" val="3972452255"/>
                    </a:ext>
                  </a:extLst>
                </a:gridCol>
                <a:gridCol w="1172269">
                  <a:extLst>
                    <a:ext uri="{9D8B030D-6E8A-4147-A177-3AD203B41FA5}">
                      <a16:colId xmlns:a16="http://schemas.microsoft.com/office/drawing/2014/main" val="2423453206"/>
                    </a:ext>
                  </a:extLst>
                </a:gridCol>
                <a:gridCol w="1172269">
                  <a:extLst>
                    <a:ext uri="{9D8B030D-6E8A-4147-A177-3AD203B41FA5}">
                      <a16:colId xmlns:a16="http://schemas.microsoft.com/office/drawing/2014/main" val="3441443172"/>
                    </a:ext>
                  </a:extLst>
                </a:gridCol>
                <a:gridCol w="1172269">
                  <a:extLst>
                    <a:ext uri="{9D8B030D-6E8A-4147-A177-3AD203B41FA5}">
                      <a16:colId xmlns:a16="http://schemas.microsoft.com/office/drawing/2014/main" val="182689893"/>
                    </a:ext>
                  </a:extLst>
                </a:gridCol>
                <a:gridCol w="1172269">
                  <a:extLst>
                    <a:ext uri="{9D8B030D-6E8A-4147-A177-3AD203B41FA5}">
                      <a16:colId xmlns:a16="http://schemas.microsoft.com/office/drawing/2014/main" val="2891333890"/>
                    </a:ext>
                  </a:extLst>
                </a:gridCol>
                <a:gridCol w="1172269">
                  <a:extLst>
                    <a:ext uri="{9D8B030D-6E8A-4147-A177-3AD203B41FA5}">
                      <a16:colId xmlns:a16="http://schemas.microsoft.com/office/drawing/2014/main" val="2457288626"/>
                    </a:ext>
                  </a:extLst>
                </a:gridCol>
              </a:tblGrid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Indivíduos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Município 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u="none" strike="noStrike" dirty="0">
                          <a:effectLst/>
                        </a:rPr>
                        <a:t>Município 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Município 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Município 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Município 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Município 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50827192"/>
                  </a:ext>
                </a:extLst>
              </a:tr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21186198"/>
                  </a:ext>
                </a:extLst>
              </a:tr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2179269"/>
                  </a:ext>
                </a:extLst>
              </a:tr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6446152"/>
                  </a:ext>
                </a:extLst>
              </a:tr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01418397"/>
                  </a:ext>
                </a:extLst>
              </a:tr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0537523"/>
                  </a:ext>
                </a:extLst>
              </a:tr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6198735"/>
                  </a:ext>
                </a:extLst>
              </a:tr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37659172"/>
                  </a:ext>
                </a:extLst>
              </a:tr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03612580"/>
                  </a:ext>
                </a:extLst>
              </a:tr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3491874"/>
                  </a:ext>
                </a:extLst>
              </a:tr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12795920"/>
                  </a:ext>
                </a:extLst>
              </a:tr>
              <a:tr h="34321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11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17181140"/>
                  </a:ext>
                </a:extLst>
              </a:tr>
            </a:tbl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373D6822-A00A-4C48-846D-A84959431E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6" r="2343"/>
          <a:stretch/>
        </p:blipFill>
        <p:spPr>
          <a:xfrm>
            <a:off x="0" y="131033"/>
            <a:ext cx="9143999" cy="100811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22DC315-F65D-4976-A01B-B288A5712045}"/>
              </a:ext>
            </a:extLst>
          </p:cNvPr>
          <p:cNvSpPr txBox="1"/>
          <p:nvPr/>
        </p:nvSpPr>
        <p:spPr>
          <a:xfrm>
            <a:off x="-1" y="281146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/>
              <a:t>COMO JUNTA ESSES DOIS DADOS?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E65E659-9DB8-4FC5-AF8D-A7454CEFA7A8}"/>
              </a:ext>
            </a:extLst>
          </p:cNvPr>
          <p:cNvSpPr txBox="1"/>
          <p:nvPr/>
        </p:nvSpPr>
        <p:spPr>
          <a:xfrm>
            <a:off x="-144016" y="1046810"/>
            <a:ext cx="9143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Matriz de pesos finais após todas as iterações com todas as variáveis de restrição: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11AD831-32A8-4E51-8E2D-779A8FF24A13}"/>
              </a:ext>
            </a:extLst>
          </p:cNvPr>
          <p:cNvSpPr txBox="1"/>
          <p:nvPr/>
        </p:nvSpPr>
        <p:spPr>
          <a:xfrm>
            <a:off x="3851920" y="2051149"/>
            <a:ext cx="9549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...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3BE464B-6BA4-4AC4-A1BF-23749AB7E85C}"/>
              </a:ext>
            </a:extLst>
          </p:cNvPr>
          <p:cNvSpPr/>
          <p:nvPr/>
        </p:nvSpPr>
        <p:spPr>
          <a:xfrm>
            <a:off x="323528" y="2201261"/>
            <a:ext cx="4608512" cy="18098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1522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73D6822-A00A-4C48-846D-A84959431E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6" r="2343"/>
          <a:stretch/>
        </p:blipFill>
        <p:spPr>
          <a:xfrm>
            <a:off x="0" y="131033"/>
            <a:ext cx="9143999" cy="100811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22DC315-F65D-4976-A01B-B288A5712045}"/>
              </a:ext>
            </a:extLst>
          </p:cNvPr>
          <p:cNvSpPr txBox="1"/>
          <p:nvPr/>
        </p:nvSpPr>
        <p:spPr>
          <a:xfrm>
            <a:off x="-1" y="281146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/>
              <a:t>COMO JUNTA ESSES DOIS DADOS?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E65E659-9DB8-4FC5-AF8D-A7454CEFA7A8}"/>
              </a:ext>
            </a:extLst>
          </p:cNvPr>
          <p:cNvSpPr txBox="1"/>
          <p:nvPr/>
        </p:nvSpPr>
        <p:spPr>
          <a:xfrm>
            <a:off x="0" y="1289258"/>
            <a:ext cx="9143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err="1"/>
              <a:t>Microdados</a:t>
            </a:r>
            <a:r>
              <a:rPr lang="pt-BR" sz="2400" dirty="0"/>
              <a:t> espaciais: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33CB4C7F-BF0A-4049-A0A3-12E8A53685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711" t="15858" r="52578" b="60246"/>
          <a:stretch/>
        </p:blipFill>
        <p:spPr>
          <a:xfrm>
            <a:off x="2267744" y="1912342"/>
            <a:ext cx="4838398" cy="418209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8742592-F883-47ED-B237-0D6123FC88FF}"/>
              </a:ext>
            </a:extLst>
          </p:cNvPr>
          <p:cNvSpPr txBox="1"/>
          <p:nvPr/>
        </p:nvSpPr>
        <p:spPr>
          <a:xfrm>
            <a:off x="5652352" y="192901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Município 1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22BEE81-C791-41C6-A165-03E9841EB863}"/>
              </a:ext>
            </a:extLst>
          </p:cNvPr>
          <p:cNvSpPr txBox="1"/>
          <p:nvPr/>
        </p:nvSpPr>
        <p:spPr>
          <a:xfrm>
            <a:off x="179512" y="278092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Indivíduo 1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0E813BA-C7E3-48E4-AA2E-C32584570F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412" y="1109477"/>
            <a:ext cx="714375" cy="15621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D9449F44-2CF7-41DC-A92E-F5696680457A}"/>
              </a:ext>
            </a:extLst>
          </p:cNvPr>
          <p:cNvSpPr txBox="1"/>
          <p:nvPr/>
        </p:nvSpPr>
        <p:spPr>
          <a:xfrm>
            <a:off x="192911" y="519941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Indivíduo 2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07029C2-1153-4999-89F0-49DD745CD6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165" y="3501833"/>
            <a:ext cx="638175" cy="1657350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390AE42C-3218-4AB5-AB07-3AC74B4E919E}"/>
              </a:ext>
            </a:extLst>
          </p:cNvPr>
          <p:cNvSpPr txBox="1"/>
          <p:nvPr/>
        </p:nvSpPr>
        <p:spPr>
          <a:xfrm>
            <a:off x="7410197" y="2794189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Indivíduo 3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9AF31DF-7A61-47EE-BBFA-C96BFCFC8CD1}"/>
              </a:ext>
            </a:extLst>
          </p:cNvPr>
          <p:cNvSpPr txBox="1"/>
          <p:nvPr/>
        </p:nvSpPr>
        <p:spPr>
          <a:xfrm>
            <a:off x="2375872" y="2047031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Município 2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68130AE-6BD1-4A5A-B816-92D12B1099BD}"/>
              </a:ext>
            </a:extLst>
          </p:cNvPr>
          <p:cNvSpPr txBox="1"/>
          <p:nvPr/>
        </p:nvSpPr>
        <p:spPr>
          <a:xfrm>
            <a:off x="4369078" y="582591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Município 3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97D6A95A-FDE9-4DFD-BCB5-EAE10EFF7B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4983" y="1556172"/>
            <a:ext cx="619125" cy="1228725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EBC0073F-01F8-4692-96AE-7356604C0C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83149" y="4094155"/>
            <a:ext cx="723900" cy="1047750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3B6E76B4-2844-4051-AF9B-BA0BBC8A6B25}"/>
              </a:ext>
            </a:extLst>
          </p:cNvPr>
          <p:cNvSpPr txBox="1"/>
          <p:nvPr/>
        </p:nvSpPr>
        <p:spPr>
          <a:xfrm>
            <a:off x="7366913" y="5159183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Indivíduo 4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CED7BFE6-335C-4C0A-AED1-77AB4FFD16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6208" y="2107148"/>
            <a:ext cx="258123" cy="564429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994FB9EB-131F-435F-B817-863960B5A9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2613" y="4779420"/>
            <a:ext cx="258123" cy="564429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3301D961-B6C1-4F07-AE0D-59E4D66772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8534" y="2585831"/>
            <a:ext cx="258123" cy="564429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E64A9242-166C-4EB7-83C4-D2A49DA6FB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0955" y="2978855"/>
            <a:ext cx="258123" cy="564429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8B6C08BF-E54C-43AB-BC26-34ABA9ADBA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9325" y="2107147"/>
            <a:ext cx="258123" cy="564429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7E9F0C76-9107-4F41-BBD8-D0C11AA744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21" y="2322644"/>
            <a:ext cx="258123" cy="564429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0917A2B8-8631-4D0E-8E99-EEE308C8BC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3583" y="2431061"/>
            <a:ext cx="258123" cy="564429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16AD43EC-6558-4DCE-BC53-90C0D4E8C2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8573" y="2431061"/>
            <a:ext cx="258123" cy="564429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DAB688BA-ED31-4783-AB81-D7403E1ED6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4521" y="5141905"/>
            <a:ext cx="258123" cy="564429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CD446E03-9DDB-4BC6-AB6F-E1169B2FCB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5746" y="5141905"/>
            <a:ext cx="258123" cy="564429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CF1C05D9-B4B6-4C03-8256-2BA56AF5EB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6971" y="5141904"/>
            <a:ext cx="258123" cy="564429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8F5CD71C-8CD6-4A03-AD8C-4CA258483F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9143" y="5141904"/>
            <a:ext cx="258123" cy="564429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9FDDF2C1-A72C-4195-970B-9F77069220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6696" y="3936379"/>
            <a:ext cx="258123" cy="564429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6989C97B-3838-470D-A356-BBD623F5DA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7362" y="4465796"/>
            <a:ext cx="258123" cy="564429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523DB135-A826-4A3C-A491-D54E230655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5187" y="4358975"/>
            <a:ext cx="258123" cy="564429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CA1AFDF1-BBC6-4D17-991A-1E02201514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5860" y="4175272"/>
            <a:ext cx="258123" cy="564429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87AA740B-2DA0-4C89-B32F-FCCE84EBDF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7826" y="4053601"/>
            <a:ext cx="258123" cy="564429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35A46F2C-1D19-4B10-8AB1-C848656D5F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8940" y="4688590"/>
            <a:ext cx="239099" cy="564429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75D4B678-CF90-46E2-92DC-98407000E3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9747" y="4358974"/>
            <a:ext cx="258123" cy="564429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DC457890-EDD2-4D67-B324-CD4F652EB0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8077" y="2875846"/>
            <a:ext cx="217338" cy="564429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0E413229-8337-4412-B110-35CC4C6865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8287" y="2849444"/>
            <a:ext cx="217338" cy="564429"/>
          </a:xfrm>
          <a:prstGeom prst="rect">
            <a:avLst/>
          </a:prstGeom>
        </p:spPr>
      </p:pic>
      <p:pic>
        <p:nvPicPr>
          <p:cNvPr id="42" name="Imagem 41">
            <a:extLst>
              <a:ext uri="{FF2B5EF4-FFF2-40B4-BE49-F238E27FC236}">
                <a16:creationId xmlns:a16="http://schemas.microsoft.com/office/drawing/2014/main" id="{C5BA9DF8-0CD5-4195-BF97-F29B82C858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0677" y="2401165"/>
            <a:ext cx="217338" cy="564429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63120019-BDDC-4EA3-8A99-1AD5DFB373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9203" y="3112803"/>
            <a:ext cx="217338" cy="564429"/>
          </a:xfrm>
          <a:prstGeom prst="rect">
            <a:avLst/>
          </a:prstGeom>
        </p:spPr>
      </p:pic>
      <p:pic>
        <p:nvPicPr>
          <p:cNvPr id="44" name="Imagem 43">
            <a:extLst>
              <a:ext uri="{FF2B5EF4-FFF2-40B4-BE49-F238E27FC236}">
                <a16:creationId xmlns:a16="http://schemas.microsoft.com/office/drawing/2014/main" id="{47CE22FC-7DAC-4789-AD00-8759542B6B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55792" y="3037513"/>
            <a:ext cx="217338" cy="564429"/>
          </a:xfrm>
          <a:prstGeom prst="rect">
            <a:avLst/>
          </a:prstGeom>
        </p:spPr>
      </p:pic>
      <p:pic>
        <p:nvPicPr>
          <p:cNvPr id="45" name="Imagem 44">
            <a:extLst>
              <a:ext uri="{FF2B5EF4-FFF2-40B4-BE49-F238E27FC236}">
                <a16:creationId xmlns:a16="http://schemas.microsoft.com/office/drawing/2014/main" id="{20136E57-2015-4130-B2AA-E130E112D9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8864" y="3643965"/>
            <a:ext cx="217338" cy="564429"/>
          </a:xfrm>
          <a:prstGeom prst="rect">
            <a:avLst/>
          </a:prstGeom>
        </p:spPr>
      </p:pic>
      <p:pic>
        <p:nvPicPr>
          <p:cNvPr id="46" name="Imagem 45">
            <a:extLst>
              <a:ext uri="{FF2B5EF4-FFF2-40B4-BE49-F238E27FC236}">
                <a16:creationId xmlns:a16="http://schemas.microsoft.com/office/drawing/2014/main" id="{CC56367D-0021-4E03-B7BE-40FD6F3055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8205" y="4718838"/>
            <a:ext cx="217338" cy="564429"/>
          </a:xfrm>
          <a:prstGeom prst="rect">
            <a:avLst/>
          </a:prstGeom>
        </p:spPr>
      </p:pic>
      <p:pic>
        <p:nvPicPr>
          <p:cNvPr id="47" name="Imagem 46">
            <a:extLst>
              <a:ext uri="{FF2B5EF4-FFF2-40B4-BE49-F238E27FC236}">
                <a16:creationId xmlns:a16="http://schemas.microsoft.com/office/drawing/2014/main" id="{7067B9D9-7438-495B-BD2C-4DB065EA9D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5540" y="4672092"/>
            <a:ext cx="217338" cy="564429"/>
          </a:xfrm>
          <a:prstGeom prst="rect">
            <a:avLst/>
          </a:prstGeom>
        </p:spPr>
      </p:pic>
      <p:pic>
        <p:nvPicPr>
          <p:cNvPr id="48" name="Imagem 47">
            <a:extLst>
              <a:ext uri="{FF2B5EF4-FFF2-40B4-BE49-F238E27FC236}">
                <a16:creationId xmlns:a16="http://schemas.microsoft.com/office/drawing/2014/main" id="{142DEC7D-1BF9-4BBE-A4A7-7A3EBE16C0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6291" y="5061634"/>
            <a:ext cx="217338" cy="564429"/>
          </a:xfrm>
          <a:prstGeom prst="rect">
            <a:avLst/>
          </a:prstGeom>
        </p:spPr>
      </p:pic>
      <p:pic>
        <p:nvPicPr>
          <p:cNvPr id="49" name="Imagem 48">
            <a:extLst>
              <a:ext uri="{FF2B5EF4-FFF2-40B4-BE49-F238E27FC236}">
                <a16:creationId xmlns:a16="http://schemas.microsoft.com/office/drawing/2014/main" id="{C2F5C5EF-BF2E-432F-A060-ABFA9BA874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5517" y="3156854"/>
            <a:ext cx="245444" cy="487111"/>
          </a:xfrm>
          <a:prstGeom prst="rect">
            <a:avLst/>
          </a:prstGeom>
        </p:spPr>
      </p:pic>
      <p:pic>
        <p:nvPicPr>
          <p:cNvPr id="50" name="Imagem 49">
            <a:extLst>
              <a:ext uri="{FF2B5EF4-FFF2-40B4-BE49-F238E27FC236}">
                <a16:creationId xmlns:a16="http://schemas.microsoft.com/office/drawing/2014/main" id="{902B5B2B-4E90-4C63-A1CD-F69D089425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1526" y="3731482"/>
            <a:ext cx="245444" cy="487111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3D2775CE-8230-454D-8EB1-192B683596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2751" y="3850599"/>
            <a:ext cx="245444" cy="487111"/>
          </a:xfrm>
          <a:prstGeom prst="rect">
            <a:avLst/>
          </a:prstGeom>
        </p:spPr>
      </p:pic>
      <p:pic>
        <p:nvPicPr>
          <p:cNvPr id="52" name="Imagem 51">
            <a:extLst>
              <a:ext uri="{FF2B5EF4-FFF2-40B4-BE49-F238E27FC236}">
                <a16:creationId xmlns:a16="http://schemas.microsoft.com/office/drawing/2014/main" id="{3F684CA5-9EF6-41C9-AB7E-098DBF46C3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77863" y="4559949"/>
            <a:ext cx="245444" cy="487111"/>
          </a:xfrm>
          <a:prstGeom prst="rect">
            <a:avLst/>
          </a:prstGeom>
        </p:spPr>
      </p:pic>
      <p:pic>
        <p:nvPicPr>
          <p:cNvPr id="53" name="Imagem 52">
            <a:extLst>
              <a:ext uri="{FF2B5EF4-FFF2-40B4-BE49-F238E27FC236}">
                <a16:creationId xmlns:a16="http://schemas.microsoft.com/office/drawing/2014/main" id="{D506144C-F176-4C3A-B3FD-20C0BE0A5C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1572" y="5190921"/>
            <a:ext cx="245444" cy="487111"/>
          </a:xfrm>
          <a:prstGeom prst="rect">
            <a:avLst/>
          </a:prstGeom>
        </p:spPr>
      </p:pic>
      <p:pic>
        <p:nvPicPr>
          <p:cNvPr id="54" name="Imagem 53">
            <a:extLst>
              <a:ext uri="{FF2B5EF4-FFF2-40B4-BE49-F238E27FC236}">
                <a16:creationId xmlns:a16="http://schemas.microsoft.com/office/drawing/2014/main" id="{9625E3FF-6543-45C6-999D-429B9F837A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18881" y="4405046"/>
            <a:ext cx="326305" cy="472283"/>
          </a:xfrm>
          <a:prstGeom prst="rect">
            <a:avLst/>
          </a:prstGeom>
        </p:spPr>
      </p:pic>
      <p:pic>
        <p:nvPicPr>
          <p:cNvPr id="55" name="Imagem 54">
            <a:extLst>
              <a:ext uri="{FF2B5EF4-FFF2-40B4-BE49-F238E27FC236}">
                <a16:creationId xmlns:a16="http://schemas.microsoft.com/office/drawing/2014/main" id="{D9868CA9-A8C2-47AF-A766-DE37D3ADC7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25699" y="3435662"/>
            <a:ext cx="326305" cy="472283"/>
          </a:xfrm>
          <a:prstGeom prst="rect">
            <a:avLst/>
          </a:prstGeom>
        </p:spPr>
      </p:pic>
      <p:pic>
        <p:nvPicPr>
          <p:cNvPr id="56" name="Imagem 55">
            <a:extLst>
              <a:ext uri="{FF2B5EF4-FFF2-40B4-BE49-F238E27FC236}">
                <a16:creationId xmlns:a16="http://schemas.microsoft.com/office/drawing/2014/main" id="{CF456909-E7BE-4E4D-8919-8A650B1302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8884" y="5236521"/>
            <a:ext cx="326305" cy="472283"/>
          </a:xfrm>
          <a:prstGeom prst="rect">
            <a:avLst/>
          </a:prstGeom>
        </p:spPr>
      </p:pic>
      <p:pic>
        <p:nvPicPr>
          <p:cNvPr id="57" name="Imagem 56">
            <a:extLst>
              <a:ext uri="{FF2B5EF4-FFF2-40B4-BE49-F238E27FC236}">
                <a16:creationId xmlns:a16="http://schemas.microsoft.com/office/drawing/2014/main" id="{83EE300F-A550-4B8F-BF9E-4EB896496D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1978" y="5343848"/>
            <a:ext cx="326305" cy="472283"/>
          </a:xfrm>
          <a:prstGeom prst="rect">
            <a:avLst/>
          </a:prstGeom>
        </p:spPr>
      </p:pic>
      <p:pic>
        <p:nvPicPr>
          <p:cNvPr id="58" name="Imagem 57">
            <a:extLst>
              <a:ext uri="{FF2B5EF4-FFF2-40B4-BE49-F238E27FC236}">
                <a16:creationId xmlns:a16="http://schemas.microsoft.com/office/drawing/2014/main" id="{3B0F18C7-DC31-4198-8C49-7ABF25AD43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54581" y="4321859"/>
            <a:ext cx="326305" cy="472283"/>
          </a:xfrm>
          <a:prstGeom prst="rect">
            <a:avLst/>
          </a:prstGeom>
        </p:spPr>
      </p:pic>
      <p:pic>
        <p:nvPicPr>
          <p:cNvPr id="59" name="Imagem 58">
            <a:extLst>
              <a:ext uri="{FF2B5EF4-FFF2-40B4-BE49-F238E27FC236}">
                <a16:creationId xmlns:a16="http://schemas.microsoft.com/office/drawing/2014/main" id="{824BA273-D796-4BD6-85AB-9B9A42389F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82947" y="4094366"/>
            <a:ext cx="326305" cy="472283"/>
          </a:xfrm>
          <a:prstGeom prst="rect">
            <a:avLst/>
          </a:prstGeom>
        </p:spPr>
      </p:pic>
      <p:pic>
        <p:nvPicPr>
          <p:cNvPr id="60" name="Imagem 59">
            <a:extLst>
              <a:ext uri="{FF2B5EF4-FFF2-40B4-BE49-F238E27FC236}">
                <a16:creationId xmlns:a16="http://schemas.microsoft.com/office/drawing/2014/main" id="{BBB592D1-86D0-4293-9423-FA24C529E2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3658" y="4641187"/>
            <a:ext cx="326305" cy="472283"/>
          </a:xfrm>
          <a:prstGeom prst="rect">
            <a:avLst/>
          </a:prstGeom>
        </p:spPr>
      </p:pic>
      <p:pic>
        <p:nvPicPr>
          <p:cNvPr id="61" name="Imagem 60">
            <a:extLst>
              <a:ext uri="{FF2B5EF4-FFF2-40B4-BE49-F238E27FC236}">
                <a16:creationId xmlns:a16="http://schemas.microsoft.com/office/drawing/2014/main" id="{E82C84D5-E233-4AD6-8DEB-3DC1081956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96085" y="3961690"/>
            <a:ext cx="326305" cy="47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765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/>
              <a:t>VALIDAÇÕES DO MICRODADO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C75090A-32FA-478A-836C-AB08E42A97D0}"/>
              </a:ext>
            </a:extLst>
          </p:cNvPr>
          <p:cNvSpPr/>
          <p:nvPr/>
        </p:nvSpPr>
        <p:spPr>
          <a:xfrm>
            <a:off x="431032" y="5374842"/>
            <a:ext cx="8712968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60001FE-B6F1-4CD7-9406-F0ECCCDA40C0}"/>
              </a:ext>
            </a:extLst>
          </p:cNvPr>
          <p:cNvSpPr txBox="1"/>
          <p:nvPr/>
        </p:nvSpPr>
        <p:spPr>
          <a:xfrm>
            <a:off x="251520" y="1212596"/>
            <a:ext cx="92060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>
                <a:solidFill>
                  <a:srgbClr val="FF0000"/>
                </a:solidFill>
              </a:rPr>
              <a:t>Validação interna (Censo x Simulado)</a:t>
            </a:r>
          </a:p>
        </p:txBody>
      </p:sp>
      <p:sp>
        <p:nvSpPr>
          <p:cNvPr id="11" name="Seta: Dobrada para Cima 10">
            <a:extLst>
              <a:ext uri="{FF2B5EF4-FFF2-40B4-BE49-F238E27FC236}">
                <a16:creationId xmlns:a16="http://schemas.microsoft.com/office/drawing/2014/main" id="{0A2D2295-D665-4229-A981-B407E3AB74CE}"/>
              </a:ext>
            </a:extLst>
          </p:cNvPr>
          <p:cNvSpPr/>
          <p:nvPr/>
        </p:nvSpPr>
        <p:spPr>
          <a:xfrm rot="5400000">
            <a:off x="610964" y="1744534"/>
            <a:ext cx="830998" cy="1117838"/>
          </a:xfrm>
          <a:prstGeom prst="bent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39A0A539-1624-41AC-BF83-F2C8014FABB5}"/>
              </a:ext>
            </a:extLst>
          </p:cNvPr>
          <p:cNvSpPr/>
          <p:nvPr/>
        </p:nvSpPr>
        <p:spPr>
          <a:xfrm>
            <a:off x="1585382" y="1853462"/>
            <a:ext cx="7200800" cy="4603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FF0000"/>
                </a:solidFill>
              </a:rPr>
              <a:t>Gráfico de dispersão </a:t>
            </a:r>
            <a:r>
              <a:rPr lang="pt-BR" sz="2200" dirty="0"/>
              <a:t>variáveis de restrição x dados simulados;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dirty="0"/>
              <a:t>Cálculo do grau de dispersão a partir da linha de igualdade,  denominado </a:t>
            </a:r>
            <a:r>
              <a:rPr lang="pt-BR" sz="2200" dirty="0">
                <a:solidFill>
                  <a:srgbClr val="FF0000"/>
                </a:solidFill>
              </a:rPr>
              <a:t>erro padrão sobre a identidade (SEI)</a:t>
            </a:r>
            <a:r>
              <a:rPr lang="pt-BR" sz="2200" dirty="0"/>
              <a:t>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dirty="0"/>
              <a:t>Cálculo </a:t>
            </a:r>
            <a:r>
              <a:rPr lang="pt-BR" sz="2200" dirty="0">
                <a:solidFill>
                  <a:srgbClr val="FF0000"/>
                </a:solidFill>
              </a:rPr>
              <a:t>R²,</a:t>
            </a:r>
            <a:r>
              <a:rPr lang="pt-BR" sz="2200" dirty="0"/>
              <a:t> através de uma regressão linear (ajuste dos dados simulados com os reais);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FF0000"/>
                </a:solidFill>
              </a:rPr>
              <a:t>Teste t-</a:t>
            </a:r>
            <a:r>
              <a:rPr lang="pt-BR" sz="2200" dirty="0" err="1">
                <a:solidFill>
                  <a:srgbClr val="FF0000"/>
                </a:solidFill>
              </a:rPr>
              <a:t>student</a:t>
            </a:r>
            <a:r>
              <a:rPr lang="pt-BR" sz="2200" dirty="0"/>
              <a:t> para avaliar a significância estatística desses resultados anteriores.</a:t>
            </a:r>
          </a:p>
        </p:txBody>
      </p:sp>
    </p:spTree>
    <p:extLst>
      <p:ext uri="{BB962C8B-B14F-4D97-AF65-F5344CB8AC3E}">
        <p14:creationId xmlns:p14="http://schemas.microsoft.com/office/powerpoint/2010/main" val="114390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B0614DEE-BB64-46F7-A32F-C29D778CB62C}"/>
              </a:ext>
            </a:extLst>
          </p:cNvPr>
          <p:cNvSpPr/>
          <p:nvPr/>
        </p:nvSpPr>
        <p:spPr>
          <a:xfrm>
            <a:off x="5415224" y="49856"/>
            <a:ext cx="3707260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92C2A9F3-96FF-4C8C-A63E-4792F1AC8860}"/>
              </a:ext>
            </a:extLst>
          </p:cNvPr>
          <p:cNvSpPr/>
          <p:nvPr/>
        </p:nvSpPr>
        <p:spPr>
          <a:xfrm>
            <a:off x="179512" y="5229200"/>
            <a:ext cx="8712968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CONTEXTUALIZAÇÃO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2531499-6988-420E-9A7C-2BE537FEF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6" y="1227137"/>
            <a:ext cx="5472438" cy="3885431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00E5D29C-E17E-43A0-AA59-98E6A763064F}"/>
              </a:ext>
            </a:extLst>
          </p:cNvPr>
          <p:cNvSpPr/>
          <p:nvPr/>
        </p:nvSpPr>
        <p:spPr>
          <a:xfrm>
            <a:off x="5402245" y="1165850"/>
            <a:ext cx="3674878" cy="3742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Investigar os principais aspectos da pobreza através de uma perspectiva mais ampla;</a:t>
            </a:r>
          </a:p>
          <a:p>
            <a:pPr algn="just">
              <a:lnSpc>
                <a:spcPct val="150000"/>
              </a:lnSpc>
            </a:pPr>
            <a:endParaRPr lang="pt-BR" sz="16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Pobreza é causada por não só fatores econômicos, mas também vários componentes que cobrem as noções mais amplas de desenvolvimento, tais como saúde, educação e condições de vida;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E888902-AA18-48AC-992E-58715D87E5A7}"/>
              </a:ext>
            </a:extLst>
          </p:cNvPr>
          <p:cNvSpPr/>
          <p:nvPr/>
        </p:nvSpPr>
        <p:spPr>
          <a:xfrm>
            <a:off x="53898" y="5630863"/>
            <a:ext cx="90901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dirty="0">
                <a:solidFill>
                  <a:srgbClr val="FF0000"/>
                </a:solidFill>
              </a:rPr>
              <a:t>Pobreza: </a:t>
            </a:r>
            <a:r>
              <a:rPr lang="pt-BR" sz="2800" dirty="0"/>
              <a:t>pessoas cuja a renda é &lt;60% do agregado nacional (ou municipal) </a:t>
            </a:r>
            <a:r>
              <a:rPr lang="pt-BR" i="1" dirty="0"/>
              <a:t>(Comissão Europeia, 2001).</a:t>
            </a:r>
            <a:endParaRPr lang="pt-BR" sz="2400" i="1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E2D0A29-6F60-48F5-8C99-65FF5B61ACA4}"/>
              </a:ext>
            </a:extLst>
          </p:cNvPr>
          <p:cNvSpPr/>
          <p:nvPr/>
        </p:nvSpPr>
        <p:spPr>
          <a:xfrm>
            <a:off x="29326" y="4971946"/>
            <a:ext cx="53483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Fonte: http://averdadequeamidianaomostra.blogspot.com/2015/07/porque-acontece-uma-crise-na-grecia.html</a:t>
            </a:r>
          </a:p>
        </p:txBody>
      </p:sp>
    </p:spTree>
    <p:extLst>
      <p:ext uri="{BB962C8B-B14F-4D97-AF65-F5344CB8AC3E}">
        <p14:creationId xmlns:p14="http://schemas.microsoft.com/office/powerpoint/2010/main" val="41016340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/>
              <a:t>VALIDAÇÕES DO MICRODADO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C75090A-32FA-478A-836C-AB08E42A97D0}"/>
              </a:ext>
            </a:extLst>
          </p:cNvPr>
          <p:cNvSpPr/>
          <p:nvPr/>
        </p:nvSpPr>
        <p:spPr>
          <a:xfrm>
            <a:off x="431032" y="5374842"/>
            <a:ext cx="8712968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: Dobrada para Cima 10">
            <a:extLst>
              <a:ext uri="{FF2B5EF4-FFF2-40B4-BE49-F238E27FC236}">
                <a16:creationId xmlns:a16="http://schemas.microsoft.com/office/drawing/2014/main" id="{0A2D2295-D665-4229-A981-B407E3AB74CE}"/>
              </a:ext>
            </a:extLst>
          </p:cNvPr>
          <p:cNvSpPr/>
          <p:nvPr/>
        </p:nvSpPr>
        <p:spPr>
          <a:xfrm rot="5400000">
            <a:off x="610964" y="1655469"/>
            <a:ext cx="830998" cy="1117838"/>
          </a:xfrm>
          <a:prstGeom prst="bent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70D434B-0B44-4D4D-BED1-1214EA40176E}"/>
              </a:ext>
            </a:extLst>
          </p:cNvPr>
          <p:cNvSpPr txBox="1"/>
          <p:nvPr/>
        </p:nvSpPr>
        <p:spPr>
          <a:xfrm>
            <a:off x="184484" y="1191197"/>
            <a:ext cx="92060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>
                <a:solidFill>
                  <a:srgbClr val="FF0000"/>
                </a:solidFill>
              </a:rPr>
              <a:t>Validação externa (Censo x Simulado x Outras Fontes)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0E156C1-FE40-418E-8B15-B31A92797820}"/>
              </a:ext>
            </a:extLst>
          </p:cNvPr>
          <p:cNvSpPr/>
          <p:nvPr/>
        </p:nvSpPr>
        <p:spPr>
          <a:xfrm>
            <a:off x="1585382" y="1683640"/>
            <a:ext cx="7200800" cy="5110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FF0000"/>
                </a:solidFill>
              </a:rPr>
              <a:t>Gráfico de dispersão </a:t>
            </a:r>
            <a:r>
              <a:rPr lang="pt-BR" sz="2200" dirty="0"/>
              <a:t>variáveis de restrição x dados simulados x conjunto de dados NACE, CITP, CITP-88 e ISCO-08;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dirty="0"/>
              <a:t>Cálculo do grau de dispersão a partir da linha de igualdade,  denominado </a:t>
            </a:r>
            <a:r>
              <a:rPr lang="pt-BR" sz="2200" dirty="0">
                <a:solidFill>
                  <a:srgbClr val="FF0000"/>
                </a:solidFill>
              </a:rPr>
              <a:t>erro padrão sobre a identidade (SEI)</a:t>
            </a:r>
            <a:r>
              <a:rPr lang="pt-BR" sz="2200" dirty="0"/>
              <a:t>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dirty="0"/>
              <a:t>Cálculo </a:t>
            </a:r>
            <a:r>
              <a:rPr lang="pt-BR" sz="2200" dirty="0">
                <a:solidFill>
                  <a:srgbClr val="FF0000"/>
                </a:solidFill>
              </a:rPr>
              <a:t>R²,</a:t>
            </a:r>
            <a:r>
              <a:rPr lang="pt-BR" sz="2200" dirty="0"/>
              <a:t> através de uma regressão linear (ajuste dos dados simulados com os reais);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rgbClr val="FF0000"/>
                </a:solidFill>
              </a:rPr>
              <a:t>Teste t-</a:t>
            </a:r>
            <a:r>
              <a:rPr lang="pt-BR" sz="2200" dirty="0" err="1">
                <a:solidFill>
                  <a:srgbClr val="FF0000"/>
                </a:solidFill>
              </a:rPr>
              <a:t>student</a:t>
            </a:r>
            <a:r>
              <a:rPr lang="pt-BR" sz="2200" dirty="0"/>
              <a:t> para avaliar a significância estatística desses resultados anteriores.</a:t>
            </a:r>
          </a:p>
        </p:txBody>
      </p:sp>
    </p:spTree>
    <p:extLst>
      <p:ext uri="{BB962C8B-B14F-4D97-AF65-F5344CB8AC3E}">
        <p14:creationId xmlns:p14="http://schemas.microsoft.com/office/powerpoint/2010/main" val="386027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/>
              <a:t>CÁLCULO AROP, MD, MPI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C75090A-32FA-478A-836C-AB08E42A97D0}"/>
              </a:ext>
            </a:extLst>
          </p:cNvPr>
          <p:cNvSpPr/>
          <p:nvPr/>
        </p:nvSpPr>
        <p:spPr>
          <a:xfrm>
            <a:off x="412973" y="5345832"/>
            <a:ext cx="8712968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2F4E1B2-99A4-4671-A1F3-9E554A439A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51"/>
          <a:stretch/>
        </p:blipFill>
        <p:spPr>
          <a:xfrm>
            <a:off x="2204514" y="1772816"/>
            <a:ext cx="4734971" cy="458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321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/>
              <a:t>RESULTADOS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71BDF77-EABE-4BEF-8808-D01AE8D7D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268760"/>
            <a:ext cx="6552728" cy="515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1418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2C0267B-51B1-4217-A9DA-61F583A28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209550"/>
            <a:ext cx="4505325" cy="643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94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D8409ED-4FBD-4720-88A5-5DA31ECC7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332656"/>
            <a:ext cx="7902624" cy="577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1451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B997A31-B1C2-4FFD-BCFF-B355EF407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394" y="476672"/>
            <a:ext cx="7957211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9579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905875C-A1AA-4B89-A73C-8DC9CF1E6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5359"/>
            <a:ext cx="7825289" cy="6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5008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CEA6B6D-7FE0-4F10-BC7A-5BF95B8A8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710" y="404664"/>
            <a:ext cx="7514579" cy="559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635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2540796-0BF6-4CA3-872D-CB869BDCB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1" y="404664"/>
            <a:ext cx="9104959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1298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9051B02-052B-40B1-BE3D-66F83D0D8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404664"/>
            <a:ext cx="7793807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627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B0614DEE-BB64-46F7-A32F-C29D778CB62C}"/>
              </a:ext>
            </a:extLst>
          </p:cNvPr>
          <p:cNvSpPr/>
          <p:nvPr/>
        </p:nvSpPr>
        <p:spPr>
          <a:xfrm>
            <a:off x="5415224" y="49856"/>
            <a:ext cx="3707260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92C2A9F3-96FF-4C8C-A63E-4792F1AC8860}"/>
              </a:ext>
            </a:extLst>
          </p:cNvPr>
          <p:cNvSpPr/>
          <p:nvPr/>
        </p:nvSpPr>
        <p:spPr>
          <a:xfrm>
            <a:off x="179512" y="5229200"/>
            <a:ext cx="8712968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CONTEXTUALIZAÇÃO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2531499-6988-420E-9A7C-2BE537FEF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6" y="1227137"/>
            <a:ext cx="5472438" cy="3885431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00E5D29C-E17E-43A0-AA59-98E6A763064F}"/>
              </a:ext>
            </a:extLst>
          </p:cNvPr>
          <p:cNvSpPr/>
          <p:nvPr/>
        </p:nvSpPr>
        <p:spPr>
          <a:xfrm>
            <a:off x="5415224" y="1646161"/>
            <a:ext cx="3674878" cy="2634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FF0000"/>
                </a:solidFill>
              </a:rPr>
              <a:t>Medidas de pobreza convencionas: </a:t>
            </a:r>
            <a:r>
              <a:rPr lang="pt-BR" sz="1600" dirty="0"/>
              <a:t>incluem apenas indicadores de renda;</a:t>
            </a:r>
          </a:p>
          <a:p>
            <a:pPr algn="just">
              <a:lnSpc>
                <a:spcPct val="150000"/>
              </a:lnSpc>
            </a:pPr>
            <a:endParaRPr lang="pt-BR" sz="16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FF0000"/>
                </a:solidFill>
              </a:rPr>
              <a:t>Novas perspectivas de pobreza multidimensional </a:t>
            </a:r>
            <a:r>
              <a:rPr lang="pt-BR" sz="1600" dirty="0"/>
              <a:t>(problema: escassez de conjuntos de dados adequado para pequenas áreas).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2AF2B18-F14A-4824-9364-06564B7F929B}"/>
              </a:ext>
            </a:extLst>
          </p:cNvPr>
          <p:cNvSpPr/>
          <p:nvPr/>
        </p:nvSpPr>
        <p:spPr>
          <a:xfrm>
            <a:off x="53898" y="5787261"/>
            <a:ext cx="90901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dirty="0">
                <a:solidFill>
                  <a:srgbClr val="FF0000"/>
                </a:solidFill>
              </a:rPr>
              <a:t>Pobreza: </a:t>
            </a:r>
            <a:r>
              <a:rPr lang="pt-BR" sz="2800" dirty="0"/>
              <a:t>pessoas cuja a renda é &lt;60% do agregado nacional (ou municipal) </a:t>
            </a:r>
            <a:r>
              <a:rPr lang="pt-BR" i="1" dirty="0"/>
              <a:t>(Comissão Europeia, 2001).</a:t>
            </a:r>
            <a:endParaRPr lang="pt-BR" sz="2400" i="1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FF6C511-8C19-4ED3-9167-834EC6333112}"/>
              </a:ext>
            </a:extLst>
          </p:cNvPr>
          <p:cNvSpPr/>
          <p:nvPr/>
        </p:nvSpPr>
        <p:spPr>
          <a:xfrm>
            <a:off x="29326" y="5022568"/>
            <a:ext cx="53483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Fonte: http://averdadequeamidianaomostra.blogspot.com/2015/07/porque-acontece-uma-crise-na-grecia.html</a:t>
            </a:r>
          </a:p>
        </p:txBody>
      </p:sp>
    </p:spTree>
    <p:extLst>
      <p:ext uri="{BB962C8B-B14F-4D97-AF65-F5344CB8AC3E}">
        <p14:creationId xmlns:p14="http://schemas.microsoft.com/office/powerpoint/2010/main" val="15269331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F8736AE-E4C5-4F60-9C60-28BD7222D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60648"/>
            <a:ext cx="7621090" cy="590053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787E44A-9657-40FF-B7A9-B10DAD7355B4}"/>
              </a:ext>
            </a:extLst>
          </p:cNvPr>
          <p:cNvSpPr txBox="1"/>
          <p:nvPr/>
        </p:nvSpPr>
        <p:spPr>
          <a:xfrm>
            <a:off x="3059832" y="696813"/>
            <a:ext cx="771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AROP</a:t>
            </a:r>
          </a:p>
        </p:txBody>
      </p:sp>
    </p:spTree>
    <p:extLst>
      <p:ext uri="{BB962C8B-B14F-4D97-AF65-F5344CB8AC3E}">
        <p14:creationId xmlns:p14="http://schemas.microsoft.com/office/powerpoint/2010/main" val="23546106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81575B3-3C70-4B71-8FF4-064BD6489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581" y="476229"/>
            <a:ext cx="7554838" cy="590554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203147E3-807A-4EC6-8E51-87C11300D071}"/>
              </a:ext>
            </a:extLst>
          </p:cNvPr>
          <p:cNvSpPr txBox="1"/>
          <p:nvPr/>
        </p:nvSpPr>
        <p:spPr>
          <a:xfrm>
            <a:off x="1547664" y="836712"/>
            <a:ext cx="53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MD</a:t>
            </a:r>
          </a:p>
        </p:txBody>
      </p:sp>
    </p:spTree>
    <p:extLst>
      <p:ext uri="{BB962C8B-B14F-4D97-AF65-F5344CB8AC3E}">
        <p14:creationId xmlns:p14="http://schemas.microsoft.com/office/powerpoint/2010/main" val="23587297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BA0DBA6-4D86-41DE-8E09-FED09C030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36" y="620688"/>
            <a:ext cx="8009928" cy="588263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733CF13-9EAD-49A9-BB1C-2218703E400B}"/>
              </a:ext>
            </a:extLst>
          </p:cNvPr>
          <p:cNvSpPr txBox="1"/>
          <p:nvPr/>
        </p:nvSpPr>
        <p:spPr>
          <a:xfrm>
            <a:off x="1547664" y="980728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MPI</a:t>
            </a:r>
          </a:p>
        </p:txBody>
      </p:sp>
    </p:spTree>
    <p:extLst>
      <p:ext uri="{BB962C8B-B14F-4D97-AF65-F5344CB8AC3E}">
        <p14:creationId xmlns:p14="http://schemas.microsoft.com/office/powerpoint/2010/main" val="14455937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39010" y="1479065"/>
            <a:ext cx="8496943" cy="4994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dirty="0"/>
              <a:t>O artigo mostra bem que as técnicas de microssimulação espacial introduziram novas possibilidades para o desenvolvimento de um método para medir a pobreza em pequenas áreas; 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pt-BR" dirty="0"/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dirty="0"/>
              <a:t>Mostrou uma aplicação simples e útil para diversos estudos de </a:t>
            </a:r>
            <a:r>
              <a:rPr lang="pt-BR" dirty="0" err="1"/>
              <a:t>microssimulação</a:t>
            </a:r>
            <a:r>
              <a:rPr lang="pt-BR" dirty="0"/>
              <a:t> espacial;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pt-BR" dirty="0"/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dirty="0"/>
              <a:t>Mostrou um modo interessante, com deficiências, para validar microdados espaciais simulados;</a:t>
            </a: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57199" y="138774"/>
            <a:ext cx="8229600" cy="914400"/>
          </a:xfrm>
        </p:spPr>
        <p:txBody>
          <a:bodyPr/>
          <a:lstStyle/>
          <a:p>
            <a:r>
              <a:rPr lang="pt-BR" dirty="0"/>
              <a:t>CRÍTICAS</a:t>
            </a:r>
          </a:p>
        </p:txBody>
      </p:sp>
      <p:sp>
        <p:nvSpPr>
          <p:cNvPr id="3" name="AutoShape 2" descr="Resultado de imagem para check verde">
            <a:extLst>
              <a:ext uri="{FF2B5EF4-FFF2-40B4-BE49-F238E27FC236}">
                <a16:creationId xmlns:a16="http://schemas.microsoft.com/office/drawing/2014/main" id="{C0844D8B-0B1A-47CA-90B6-B63EAF54C29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38475" y="1671638"/>
            <a:ext cx="3067050" cy="351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0FB7DE3-9D83-4532-85A3-3C8F7D223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950" y="4248849"/>
            <a:ext cx="531452" cy="61056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BBC98DDC-92E9-4389-A3FD-1DEAC110F8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2636912"/>
            <a:ext cx="664545" cy="57290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139812C-A7BE-42A6-8FE0-029EC55F5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950" y="5863391"/>
            <a:ext cx="531452" cy="61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8365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57199" y="138774"/>
            <a:ext cx="8229600" cy="914400"/>
          </a:xfrm>
        </p:spPr>
        <p:txBody>
          <a:bodyPr/>
          <a:lstStyle/>
          <a:p>
            <a:r>
              <a:rPr lang="pt-BR" dirty="0"/>
              <a:t>CRÍTICAS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439010" y="1479065"/>
            <a:ext cx="8496943" cy="610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dirty="0"/>
              <a:t>Não mostra a definição de pobreza que adotou;                    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dirty="0"/>
              <a:t>Não explicita no material e método quais variáveis alvos, faltou uma tabela de variáveis alvo x variáveis de restrição;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dirty="0"/>
              <a:t>No objetivo diz que criariam uma modelo, mas não criam nada, utiliza apenas um método já existe de microssimulação espacial, o IPF;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dirty="0"/>
              <a:t>O mapa contextualizando onde é a região metropolitana de Atenas só aparece no final dos resultados;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dirty="0"/>
              <a:t>Não mostra como são calculadas as taxas AROP, MPI, MD e quais variáveis são utilizadas nessas contas;</a:t>
            </a:r>
          </a:p>
          <a:p>
            <a:pPr algn="just">
              <a:lnSpc>
                <a:spcPct val="200000"/>
              </a:lnSpc>
            </a:pPr>
            <a:endParaRPr lang="pt-BR" dirty="0"/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F6F0F47-5F45-447E-B385-AC4008BFD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7552" y="1628800"/>
            <a:ext cx="494960" cy="48810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46D8F2F-9DC8-4AFF-84CD-22BD45F6D3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2708920"/>
            <a:ext cx="494960" cy="48810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7CE4B4C-C506-456A-814D-B9F1F364A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2512" y="3769862"/>
            <a:ext cx="494960" cy="48810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9E8A07CA-9328-43B6-89A0-3866CC49FD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4890830"/>
            <a:ext cx="494960" cy="48810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376C6702-E6A9-4E5E-8C35-E847A0990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1626" y="6021288"/>
            <a:ext cx="494960" cy="48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6003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57199" y="138774"/>
            <a:ext cx="8229600" cy="914400"/>
          </a:xfrm>
        </p:spPr>
        <p:txBody>
          <a:bodyPr/>
          <a:lstStyle/>
          <a:p>
            <a:r>
              <a:rPr lang="pt-BR" dirty="0"/>
              <a:t>CRÍTICAS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439010" y="1479065"/>
            <a:ext cx="8496943" cy="2778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dirty="0"/>
              <a:t>Mostra em mapas a distribuição espacial das taxas apenas para o ano de 2006;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dirty="0"/>
              <a:t>Utiliza estatística para validar os microdados espaciais gerados, entretanto não mostra se os dados cumprem os pressupostos que possibilitam a aplicação; 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pt-BR" dirty="0"/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F6F0F47-5F45-447E-B385-AC4008BFD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392" y="1479676"/>
            <a:ext cx="494960" cy="48810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7CE4B4C-C506-456A-814D-B9F1F364A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2780928"/>
            <a:ext cx="494960" cy="48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6459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Resultado de imagem para logo inp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3960440" cy="65786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/>
          <p:cNvSpPr txBox="1"/>
          <p:nvPr/>
        </p:nvSpPr>
        <p:spPr>
          <a:xfrm>
            <a:off x="683568" y="1196752"/>
            <a:ext cx="3907993" cy="9387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BR" sz="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OBRIGADA!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043608" y="5229200"/>
            <a:ext cx="7272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/>
              <a:t>PANORI, A.; BALLAS, D.; </a:t>
            </a:r>
            <a:r>
              <a:rPr lang="en-US" sz="1600" dirty="0" err="1"/>
              <a:t>PSYCHARand</a:t>
            </a:r>
            <a:r>
              <a:rPr lang="en-US" sz="1600" dirty="0"/>
              <a:t> analysis IS, Y. </a:t>
            </a:r>
            <a:r>
              <a:rPr lang="en-US" sz="1600" dirty="0" err="1"/>
              <a:t>SimAthens</a:t>
            </a:r>
            <a:r>
              <a:rPr lang="en-US" sz="1600" dirty="0"/>
              <a:t>: A spatial microsimulation approach to the estimation of small area income distributions and poverty rates in the city of Athens, Greece. </a:t>
            </a:r>
            <a:r>
              <a:rPr lang="en-US" sz="1600" b="1" dirty="0"/>
              <a:t>Computers, Environment and Urban Systems</a:t>
            </a:r>
            <a:r>
              <a:rPr lang="en-US" sz="1600" dirty="0"/>
              <a:t>, v. 63, p. 15–25, 1 </a:t>
            </a:r>
            <a:r>
              <a:rPr lang="en-US" sz="1600" dirty="0" err="1"/>
              <a:t>maio</a:t>
            </a:r>
            <a:r>
              <a:rPr lang="en-US" sz="1600" dirty="0"/>
              <a:t> 2017. </a:t>
            </a:r>
          </a:p>
        </p:txBody>
      </p:sp>
      <p:sp>
        <p:nvSpPr>
          <p:cNvPr id="10" name="Subtítulo 2"/>
          <p:cNvSpPr txBox="1">
            <a:spLocks/>
          </p:cNvSpPr>
          <p:nvPr/>
        </p:nvSpPr>
        <p:spPr>
          <a:xfrm>
            <a:off x="1259632" y="2708920"/>
            <a:ext cx="4968552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400" dirty="0"/>
              <a:t>Gabriela Carvalho de Oliveira – 142808</a:t>
            </a:r>
          </a:p>
          <a:p>
            <a:pPr marL="0" indent="0">
              <a:buNone/>
            </a:pPr>
            <a:r>
              <a:rPr lang="pt-BR" sz="1400" dirty="0"/>
              <a:t>Análise Espacial de Dados Geográficos – SER301</a:t>
            </a:r>
          </a:p>
          <a:p>
            <a:pPr marL="0" indent="0">
              <a:buNone/>
            </a:pPr>
            <a:r>
              <a:rPr lang="pt-BR" sz="1400" dirty="0"/>
              <a:t>Dr.  </a:t>
            </a:r>
            <a:r>
              <a:rPr lang="pt-BR" sz="1400" dirty="0" err="1"/>
              <a:t>Antonio</a:t>
            </a:r>
            <a:r>
              <a:rPr lang="pt-BR" sz="1400" dirty="0"/>
              <a:t> Miguel Vieira Monteiro e Dr. Eduardo G. Camargo</a:t>
            </a:r>
          </a:p>
          <a:p>
            <a:pPr marL="0" indent="0">
              <a:buNone/>
            </a:pPr>
            <a:endParaRPr lang="pt-BR" sz="1300" dirty="0"/>
          </a:p>
        </p:txBody>
      </p:sp>
    </p:spTree>
    <p:extLst>
      <p:ext uri="{BB962C8B-B14F-4D97-AF65-F5344CB8AC3E}">
        <p14:creationId xmlns:p14="http://schemas.microsoft.com/office/powerpoint/2010/main" val="3726897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OBJETIVO</a:t>
            </a:r>
            <a:endParaRPr lang="pt-BR" sz="36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755576" y="1390049"/>
            <a:ext cx="76328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Desenvolver um modelo de microssimulação espacial que estime medidas de pobreza em pequenas áreas, incluindo o índice multidimensional de pobreza (IMP) dentro de Atenas (Grécia), antes e depois da crise econômica. Analisar os principais componentes de pobreza e de que maneira eles foram afetados pela crise.</a:t>
            </a:r>
          </a:p>
        </p:txBody>
      </p:sp>
      <p:pic>
        <p:nvPicPr>
          <p:cNvPr id="3074" name="Picture 2" descr="Resultado de imagem para goal">
            <a:extLst>
              <a:ext uri="{FF2B5EF4-FFF2-40B4-BE49-F238E27FC236}">
                <a16:creationId xmlns:a16="http://schemas.microsoft.com/office/drawing/2014/main" id="{64D3A28E-5395-470A-940C-FF14085F1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043153"/>
            <a:ext cx="5905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6836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0E7C022C-7D5B-4A70-9D5B-B85A23C42195}"/>
              </a:ext>
            </a:extLst>
          </p:cNvPr>
          <p:cNvSpPr/>
          <p:nvPr/>
        </p:nvSpPr>
        <p:spPr>
          <a:xfrm>
            <a:off x="431032" y="5357051"/>
            <a:ext cx="8712968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BC70209-64E8-4151-96F6-1A319F279046}"/>
              </a:ext>
            </a:extLst>
          </p:cNvPr>
          <p:cNvSpPr txBox="1"/>
          <p:nvPr/>
        </p:nvSpPr>
        <p:spPr>
          <a:xfrm>
            <a:off x="0" y="23195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/>
              <a:t>MÉTODOS - BASE DE DADOS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25DCA66-1960-4452-9A83-4AECD96E36EA}"/>
              </a:ext>
            </a:extLst>
          </p:cNvPr>
          <p:cNvSpPr txBox="1"/>
          <p:nvPr/>
        </p:nvSpPr>
        <p:spPr>
          <a:xfrm>
            <a:off x="-900608" y="1844824"/>
            <a:ext cx="920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</a:rPr>
              <a:t>Dados Agregados (escala municipal)</a:t>
            </a:r>
          </a:p>
        </p:txBody>
      </p:sp>
      <p:sp>
        <p:nvSpPr>
          <p:cNvPr id="11" name="Seta: Dobrada para Cima 10">
            <a:extLst>
              <a:ext uri="{FF2B5EF4-FFF2-40B4-BE49-F238E27FC236}">
                <a16:creationId xmlns:a16="http://schemas.microsoft.com/office/drawing/2014/main" id="{6DB1B708-B621-4EB6-91C9-EA88265DF757}"/>
              </a:ext>
            </a:extLst>
          </p:cNvPr>
          <p:cNvSpPr/>
          <p:nvPr/>
        </p:nvSpPr>
        <p:spPr>
          <a:xfrm rot="5400000">
            <a:off x="682972" y="2375437"/>
            <a:ext cx="830998" cy="1117838"/>
          </a:xfrm>
          <a:prstGeom prst="bent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0BACC14-81C4-4F9F-B1F4-E3F1DEAC6E7C}"/>
              </a:ext>
            </a:extLst>
          </p:cNvPr>
          <p:cNvSpPr/>
          <p:nvPr/>
        </p:nvSpPr>
        <p:spPr>
          <a:xfrm>
            <a:off x="1763688" y="2703062"/>
            <a:ext cx="5832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Provenientes dos últimos censos demográficos nacionais de 2001 e 2011 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906D84B-851B-4643-BB03-D0D2A7ED1DB7}"/>
              </a:ext>
            </a:extLst>
          </p:cNvPr>
          <p:cNvSpPr txBox="1"/>
          <p:nvPr/>
        </p:nvSpPr>
        <p:spPr>
          <a:xfrm>
            <a:off x="-1980728" y="4242912"/>
            <a:ext cx="920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</a:rPr>
              <a:t>Microdados (escala país)</a:t>
            </a:r>
          </a:p>
        </p:txBody>
      </p:sp>
      <p:sp>
        <p:nvSpPr>
          <p:cNvPr id="14" name="Seta: Dobrada para Cima 13">
            <a:extLst>
              <a:ext uri="{FF2B5EF4-FFF2-40B4-BE49-F238E27FC236}">
                <a16:creationId xmlns:a16="http://schemas.microsoft.com/office/drawing/2014/main" id="{F2872B6C-4EAD-46B6-AD17-EE362DEF6379}"/>
              </a:ext>
            </a:extLst>
          </p:cNvPr>
          <p:cNvSpPr/>
          <p:nvPr/>
        </p:nvSpPr>
        <p:spPr>
          <a:xfrm rot="5400000">
            <a:off x="673434" y="4768904"/>
            <a:ext cx="830998" cy="1117838"/>
          </a:xfrm>
          <a:prstGeom prst="bent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EF003BA1-65C6-4414-890F-F04D01642915}"/>
              </a:ext>
            </a:extLst>
          </p:cNvPr>
          <p:cNvSpPr/>
          <p:nvPr/>
        </p:nvSpPr>
        <p:spPr>
          <a:xfrm>
            <a:off x="1754150" y="5096529"/>
            <a:ext cx="58326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Provenientes do banco de dados EU-SILC (Órgão de estatísticas sobre o rendimento e as condições de vida na União Europeia) dos anos de 2006 e 2011.</a:t>
            </a:r>
          </a:p>
        </p:txBody>
      </p:sp>
    </p:spTree>
    <p:extLst>
      <p:ext uri="{BB962C8B-B14F-4D97-AF65-F5344CB8AC3E}">
        <p14:creationId xmlns:p14="http://schemas.microsoft.com/office/powerpoint/2010/main" val="962321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73D6822-A00A-4C48-846D-A84959431E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6" r="2343"/>
          <a:stretch/>
        </p:blipFill>
        <p:spPr>
          <a:xfrm>
            <a:off x="0" y="131033"/>
            <a:ext cx="9143999" cy="1008112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B8D6E813-CFDA-4397-A9A2-935C370B17FA}"/>
              </a:ext>
            </a:extLst>
          </p:cNvPr>
          <p:cNvSpPr/>
          <p:nvPr/>
        </p:nvSpPr>
        <p:spPr>
          <a:xfrm>
            <a:off x="215514" y="5214799"/>
            <a:ext cx="8712968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22DC315-F65D-4976-A01B-B288A5712045}"/>
              </a:ext>
            </a:extLst>
          </p:cNvPr>
          <p:cNvSpPr txBox="1"/>
          <p:nvPr/>
        </p:nvSpPr>
        <p:spPr>
          <a:xfrm>
            <a:off x="-1" y="281146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/>
              <a:t>RESUMO METODOLÓGICO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BEB95216-10AC-4369-B55D-BCA915834704}"/>
              </a:ext>
            </a:extLst>
          </p:cNvPr>
          <p:cNvSpPr/>
          <p:nvPr/>
        </p:nvSpPr>
        <p:spPr>
          <a:xfrm>
            <a:off x="-1" y="1312129"/>
            <a:ext cx="2004605" cy="100811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Dados Agregados Censo 2001/2011 (escala municipal)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1E1E07E1-1F6B-416F-8603-5C07286BF2FB}"/>
              </a:ext>
            </a:extLst>
          </p:cNvPr>
          <p:cNvSpPr/>
          <p:nvPr/>
        </p:nvSpPr>
        <p:spPr>
          <a:xfrm>
            <a:off x="-2" y="5374923"/>
            <a:ext cx="2004605" cy="100811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Microdados 2006/2011  EU-SILC (escala país)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B136F975-4F19-4EDE-8F4F-46A4DD847083}"/>
              </a:ext>
            </a:extLst>
          </p:cNvPr>
          <p:cNvSpPr/>
          <p:nvPr/>
        </p:nvSpPr>
        <p:spPr>
          <a:xfrm>
            <a:off x="2731506" y="3343526"/>
            <a:ext cx="2004605" cy="1008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Microdados espaciais escala municipal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7748B4D9-BE9E-40C0-9852-BB25C777BF80}"/>
              </a:ext>
            </a:extLst>
          </p:cNvPr>
          <p:cNvSpPr/>
          <p:nvPr/>
        </p:nvSpPr>
        <p:spPr>
          <a:xfrm>
            <a:off x="3431491" y="1365821"/>
            <a:ext cx="2004605" cy="1008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Validação Interna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1BBCF50E-12EE-4852-A042-ABB1A16463A7}"/>
              </a:ext>
            </a:extLst>
          </p:cNvPr>
          <p:cNvSpPr/>
          <p:nvPr/>
        </p:nvSpPr>
        <p:spPr>
          <a:xfrm>
            <a:off x="3431491" y="5374923"/>
            <a:ext cx="2004605" cy="1008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Validação Externa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1723AFE-B19D-4194-9F5B-186AC20E6662}"/>
              </a:ext>
            </a:extLst>
          </p:cNvPr>
          <p:cNvSpPr/>
          <p:nvPr/>
        </p:nvSpPr>
        <p:spPr>
          <a:xfrm>
            <a:off x="5364088" y="3325842"/>
            <a:ext cx="2004605" cy="1008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Resultados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05C9C4AF-3D3F-4D2E-9272-A12D57742444}"/>
              </a:ext>
            </a:extLst>
          </p:cNvPr>
          <p:cNvSpPr/>
          <p:nvPr/>
        </p:nvSpPr>
        <p:spPr>
          <a:xfrm>
            <a:off x="401345" y="3343526"/>
            <a:ext cx="2004605" cy="1008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Microssimulação espacial pelo método IPF</a:t>
            </a:r>
          </a:p>
        </p:txBody>
      </p:sp>
      <p:cxnSp>
        <p:nvCxnSpPr>
          <p:cNvPr id="32" name="Conector de Seta Reta 31">
            <a:extLst>
              <a:ext uri="{FF2B5EF4-FFF2-40B4-BE49-F238E27FC236}">
                <a16:creationId xmlns:a16="http://schemas.microsoft.com/office/drawing/2014/main" id="{5B8D2251-E0F5-4424-B153-18DF75426ADE}"/>
              </a:ext>
            </a:extLst>
          </p:cNvPr>
          <p:cNvCxnSpPr>
            <a:cxnSpLocks/>
            <a:stCxn id="9" idx="2"/>
            <a:endCxn id="29" idx="0"/>
          </p:cNvCxnSpPr>
          <p:nvPr/>
        </p:nvCxnSpPr>
        <p:spPr>
          <a:xfrm>
            <a:off x="1002302" y="2320241"/>
            <a:ext cx="401346" cy="10232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Conector de Seta Reta 34">
            <a:extLst>
              <a:ext uri="{FF2B5EF4-FFF2-40B4-BE49-F238E27FC236}">
                <a16:creationId xmlns:a16="http://schemas.microsoft.com/office/drawing/2014/main" id="{B7FF8A83-D485-4CB6-9A44-88B8C462D0AA}"/>
              </a:ext>
            </a:extLst>
          </p:cNvPr>
          <p:cNvCxnSpPr>
            <a:cxnSpLocks/>
            <a:endCxn id="29" idx="2"/>
          </p:cNvCxnSpPr>
          <p:nvPr/>
        </p:nvCxnSpPr>
        <p:spPr>
          <a:xfrm flipV="1">
            <a:off x="1002300" y="4351638"/>
            <a:ext cx="401348" cy="1023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1A77EE82-C9F6-417B-B8E4-10A846077F7F}"/>
              </a:ext>
            </a:extLst>
          </p:cNvPr>
          <p:cNvCxnSpPr>
            <a:cxnSpLocks/>
            <a:stCxn id="29" idx="3"/>
            <a:endCxn id="11" idx="1"/>
          </p:cNvCxnSpPr>
          <p:nvPr/>
        </p:nvCxnSpPr>
        <p:spPr>
          <a:xfrm>
            <a:off x="2405950" y="3847582"/>
            <a:ext cx="3255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Conector de Seta Reta 41">
            <a:extLst>
              <a:ext uri="{FF2B5EF4-FFF2-40B4-BE49-F238E27FC236}">
                <a16:creationId xmlns:a16="http://schemas.microsoft.com/office/drawing/2014/main" id="{941EAA81-7279-4784-9B85-24C7EE7DC346}"/>
              </a:ext>
            </a:extLst>
          </p:cNvPr>
          <p:cNvCxnSpPr>
            <a:cxnSpLocks/>
            <a:stCxn id="11" idx="0"/>
            <a:endCxn id="12" idx="2"/>
          </p:cNvCxnSpPr>
          <p:nvPr/>
        </p:nvCxnSpPr>
        <p:spPr>
          <a:xfrm flipV="1">
            <a:off x="3733809" y="2373933"/>
            <a:ext cx="699985" cy="9695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Conector de Seta Reta 44">
            <a:extLst>
              <a:ext uri="{FF2B5EF4-FFF2-40B4-BE49-F238E27FC236}">
                <a16:creationId xmlns:a16="http://schemas.microsoft.com/office/drawing/2014/main" id="{52068ABD-4F20-4640-B187-7E71D32FE13B}"/>
              </a:ext>
            </a:extLst>
          </p:cNvPr>
          <p:cNvCxnSpPr>
            <a:cxnSpLocks/>
            <a:stCxn id="11" idx="2"/>
            <a:endCxn id="13" idx="0"/>
          </p:cNvCxnSpPr>
          <p:nvPr/>
        </p:nvCxnSpPr>
        <p:spPr>
          <a:xfrm>
            <a:off x="3733809" y="4351638"/>
            <a:ext cx="699985" cy="10232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Conector de Seta Reta 47">
            <a:extLst>
              <a:ext uri="{FF2B5EF4-FFF2-40B4-BE49-F238E27FC236}">
                <a16:creationId xmlns:a16="http://schemas.microsoft.com/office/drawing/2014/main" id="{3B619A2C-7EF5-4207-8B5C-6FA99A4EB025}"/>
              </a:ext>
            </a:extLst>
          </p:cNvPr>
          <p:cNvCxnSpPr>
            <a:cxnSpLocks/>
            <a:stCxn id="12" idx="3"/>
            <a:endCxn id="14" idx="0"/>
          </p:cNvCxnSpPr>
          <p:nvPr/>
        </p:nvCxnSpPr>
        <p:spPr>
          <a:xfrm>
            <a:off x="5436096" y="1869877"/>
            <a:ext cx="930295" cy="14559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Conector de Seta Reta 50">
            <a:extLst>
              <a:ext uri="{FF2B5EF4-FFF2-40B4-BE49-F238E27FC236}">
                <a16:creationId xmlns:a16="http://schemas.microsoft.com/office/drawing/2014/main" id="{CAE9954B-76A8-4C6D-9ACE-64B357077521}"/>
              </a:ext>
            </a:extLst>
          </p:cNvPr>
          <p:cNvCxnSpPr>
            <a:cxnSpLocks/>
            <a:stCxn id="13" idx="3"/>
            <a:endCxn id="14" idx="2"/>
          </p:cNvCxnSpPr>
          <p:nvPr/>
        </p:nvCxnSpPr>
        <p:spPr>
          <a:xfrm flipV="1">
            <a:off x="5436096" y="4333954"/>
            <a:ext cx="930295" cy="15450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3" name="Retângulo 82">
            <a:extLst>
              <a:ext uri="{FF2B5EF4-FFF2-40B4-BE49-F238E27FC236}">
                <a16:creationId xmlns:a16="http://schemas.microsoft.com/office/drawing/2014/main" id="{A32CBB62-1646-4AFE-9EDD-475A8ED56B23}"/>
              </a:ext>
            </a:extLst>
          </p:cNvPr>
          <p:cNvSpPr/>
          <p:nvPr/>
        </p:nvSpPr>
        <p:spPr>
          <a:xfrm>
            <a:off x="6995885" y="4972209"/>
            <a:ext cx="2004605" cy="1008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/>
              <a:t>Cálculo índices AROP, MD E IMP</a:t>
            </a:r>
          </a:p>
        </p:txBody>
      </p:sp>
      <p:cxnSp>
        <p:nvCxnSpPr>
          <p:cNvPr id="84" name="Conector de Seta Reta 83">
            <a:extLst>
              <a:ext uri="{FF2B5EF4-FFF2-40B4-BE49-F238E27FC236}">
                <a16:creationId xmlns:a16="http://schemas.microsoft.com/office/drawing/2014/main" id="{62F05EA0-EB81-49D4-9744-43621F110FDA}"/>
              </a:ext>
            </a:extLst>
          </p:cNvPr>
          <p:cNvCxnSpPr>
            <a:cxnSpLocks/>
            <a:stCxn id="14" idx="3"/>
            <a:endCxn id="83" idx="0"/>
          </p:cNvCxnSpPr>
          <p:nvPr/>
        </p:nvCxnSpPr>
        <p:spPr>
          <a:xfrm>
            <a:off x="7368693" y="3829898"/>
            <a:ext cx="629495" cy="11423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697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73D6822-A00A-4C48-846D-A84959431E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6" r="2343"/>
          <a:stretch/>
        </p:blipFill>
        <p:spPr>
          <a:xfrm>
            <a:off x="-36004" y="145232"/>
            <a:ext cx="9143999" cy="1008112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B8D6E813-CFDA-4397-A9A2-935C370B17FA}"/>
              </a:ext>
            </a:extLst>
          </p:cNvPr>
          <p:cNvSpPr/>
          <p:nvPr/>
        </p:nvSpPr>
        <p:spPr>
          <a:xfrm>
            <a:off x="179512" y="5229200"/>
            <a:ext cx="8712968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057BFD4-2DD8-4249-B157-55D5147ED40E}"/>
              </a:ext>
            </a:extLst>
          </p:cNvPr>
          <p:cNvSpPr txBox="1"/>
          <p:nvPr/>
        </p:nvSpPr>
        <p:spPr>
          <a:xfrm>
            <a:off x="-1" y="281146"/>
            <a:ext cx="91439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300" dirty="0"/>
              <a:t>O QUE É MICROSSIMULAÇÃO ESPACIAL?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E10090F-3CCC-4B1F-A540-95CF7056DAAD}"/>
              </a:ext>
            </a:extLst>
          </p:cNvPr>
          <p:cNvSpPr txBox="1"/>
          <p:nvPr/>
        </p:nvSpPr>
        <p:spPr>
          <a:xfrm>
            <a:off x="23402" y="2434685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/>
              <a:t>“Um método para gerar microdados espaciais por meio da combinação entre bases de dados em nível individual e agregado.”</a:t>
            </a:r>
          </a:p>
        </p:txBody>
      </p:sp>
    </p:spTree>
    <p:extLst>
      <p:ext uri="{BB962C8B-B14F-4D97-AF65-F5344CB8AC3E}">
        <p14:creationId xmlns:p14="http://schemas.microsoft.com/office/powerpoint/2010/main" val="4259921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73D6822-A00A-4C48-846D-A84959431E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6" r="2343"/>
          <a:stretch/>
        </p:blipFill>
        <p:spPr>
          <a:xfrm>
            <a:off x="0" y="131033"/>
            <a:ext cx="9143999" cy="1008112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B8D6E813-CFDA-4397-A9A2-935C370B17FA}"/>
              </a:ext>
            </a:extLst>
          </p:cNvPr>
          <p:cNvSpPr/>
          <p:nvPr/>
        </p:nvSpPr>
        <p:spPr>
          <a:xfrm>
            <a:off x="179512" y="5229200"/>
            <a:ext cx="8712968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22DC315-F65D-4976-A01B-B288A5712045}"/>
              </a:ext>
            </a:extLst>
          </p:cNvPr>
          <p:cNvSpPr txBox="1"/>
          <p:nvPr/>
        </p:nvSpPr>
        <p:spPr>
          <a:xfrm>
            <a:off x="-1" y="281146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/>
              <a:t>O MÉTODO IPF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B21E00A-B525-42D6-A612-BAC7EB2B83EC}"/>
              </a:ext>
            </a:extLst>
          </p:cNvPr>
          <p:cNvSpPr/>
          <p:nvPr/>
        </p:nvSpPr>
        <p:spPr>
          <a:xfrm>
            <a:off x="12685" y="1472806"/>
            <a:ext cx="9131313" cy="28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 Ajuste Proporcional Iterativo (IPF) consiste na estimação e alocação de </a:t>
            </a:r>
            <a:r>
              <a:rPr lang="pt-BR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microdados</a:t>
            </a:r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em escalas espaciais ou recortes geográficos de interesse através do confronto entre duas bases distintas (</a:t>
            </a:r>
            <a:r>
              <a:rPr lang="pt-BR" sz="2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microdados</a:t>
            </a:r>
            <a:r>
              <a:rPr lang="pt-BR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dados agregados), mas com variáveis em comum, buscando a representatividade dos indivíduos em cada área .”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6D35AF7-E94E-4395-AD83-AD2AEC9F819F}"/>
              </a:ext>
            </a:extLst>
          </p:cNvPr>
          <p:cNvSpPr txBox="1"/>
          <p:nvPr/>
        </p:nvSpPr>
        <p:spPr>
          <a:xfrm>
            <a:off x="539552" y="4906034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FF0000"/>
                </a:solidFill>
              </a:rPr>
              <a:t>De que maneira o método trabalha?</a:t>
            </a:r>
          </a:p>
        </p:txBody>
      </p:sp>
    </p:spTree>
    <p:extLst>
      <p:ext uri="{BB962C8B-B14F-4D97-AF65-F5344CB8AC3E}">
        <p14:creationId xmlns:p14="http://schemas.microsoft.com/office/powerpoint/2010/main" val="36473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73D6822-A00A-4C48-846D-A84959431E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6" r="2343"/>
          <a:stretch/>
        </p:blipFill>
        <p:spPr>
          <a:xfrm>
            <a:off x="0" y="131033"/>
            <a:ext cx="9143999" cy="1008112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B8D6E813-CFDA-4397-A9A2-935C370B17FA}"/>
              </a:ext>
            </a:extLst>
          </p:cNvPr>
          <p:cNvSpPr/>
          <p:nvPr/>
        </p:nvSpPr>
        <p:spPr>
          <a:xfrm>
            <a:off x="179512" y="5229200"/>
            <a:ext cx="8712968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22DC315-F65D-4976-A01B-B288A5712045}"/>
              </a:ext>
            </a:extLst>
          </p:cNvPr>
          <p:cNvSpPr txBox="1"/>
          <p:nvPr/>
        </p:nvSpPr>
        <p:spPr>
          <a:xfrm>
            <a:off x="-1" y="281146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/>
              <a:t>O MÉTODO IPF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EB91D23-898A-42DD-BA1D-263AE5DE41D1}"/>
              </a:ext>
            </a:extLst>
          </p:cNvPr>
          <p:cNvGraphicFramePr/>
          <p:nvPr>
            <p:extLst/>
          </p:nvPr>
        </p:nvGraphicFramePr>
        <p:xfrm>
          <a:off x="-774342" y="1766719"/>
          <a:ext cx="10692680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111382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m">
  <a:themeElements>
    <a:clrScheme name="Origem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em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em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3897</TotalTime>
  <Words>2235</Words>
  <Application>Microsoft Office PowerPoint</Application>
  <PresentationFormat>Apresentação na tela (4:3)</PresentationFormat>
  <Paragraphs>469</Paragraphs>
  <Slides>36</Slides>
  <Notes>26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45" baseType="lpstr">
      <vt:lpstr>Arial</vt:lpstr>
      <vt:lpstr>Bookman Old Style</vt:lpstr>
      <vt:lpstr>Calibri</vt:lpstr>
      <vt:lpstr>Cambria Math</vt:lpstr>
      <vt:lpstr>Gill Sans MT</vt:lpstr>
      <vt:lpstr>Times New Roman</vt:lpstr>
      <vt:lpstr>Wingdings</vt:lpstr>
      <vt:lpstr>Wingdings 3</vt:lpstr>
      <vt:lpstr>Origem</vt:lpstr>
      <vt:lpstr>SimAthens: A spatial microsimulation approach to the estimation and analysis of small-area income distributions and poverty rates in Athens, Greece  Anastasia Panori, Dimitris Ballas, Yannis Psycharis</vt:lpstr>
      <vt:lpstr>CONTEXTUALIZAÇÃO</vt:lpstr>
      <vt:lpstr>CONTEXTUALIZAÇÃO</vt:lpstr>
      <vt:lpstr>OBJETIVO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VALIDAÇÕES DO MICRODADO</vt:lpstr>
      <vt:lpstr>VALIDAÇÕES DO MICRODADO</vt:lpstr>
      <vt:lpstr>CÁLCULO AROP, MD, MPI</vt:lpstr>
      <vt:lpstr>RESULTADOS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CRÍTICAS</vt:lpstr>
      <vt:lpstr>CRÍTICAS</vt:lpstr>
      <vt:lpstr>CRÍTICAS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Carol</dc:creator>
  <cp:lastModifiedBy>Gabriela Carvalho</cp:lastModifiedBy>
  <cp:revision>266</cp:revision>
  <dcterms:created xsi:type="dcterms:W3CDTF">2017-07-25T10:59:31Z</dcterms:created>
  <dcterms:modified xsi:type="dcterms:W3CDTF">2018-11-07T00:15:48Z</dcterms:modified>
</cp:coreProperties>
</file>