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84" r:id="rId4"/>
    <p:sldId id="259" r:id="rId5"/>
    <p:sldId id="261" r:id="rId6"/>
    <p:sldId id="262" r:id="rId7"/>
    <p:sldId id="263" r:id="rId8"/>
    <p:sldId id="285" r:id="rId9"/>
    <p:sldId id="287" r:id="rId10"/>
    <p:sldId id="288" r:id="rId11"/>
    <p:sldId id="289" r:id="rId12"/>
    <p:sldId id="290" r:id="rId13"/>
    <p:sldId id="291" r:id="rId14"/>
    <p:sldId id="301" r:id="rId15"/>
    <p:sldId id="286" r:id="rId16"/>
    <p:sldId id="292" r:id="rId17"/>
    <p:sldId id="293" r:id="rId18"/>
    <p:sldId id="294" r:id="rId19"/>
    <p:sldId id="295" r:id="rId20"/>
    <p:sldId id="300" r:id="rId21"/>
    <p:sldId id="296" r:id="rId22"/>
    <p:sldId id="29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79F156-9811-4003-AB39-D632D4106E3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81BE3D1-D738-4121-B6E7-4823684C1A9C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sz="2000" dirty="0" smtClean="0">
              <a:solidFill>
                <a:schemeClr val="tx1"/>
              </a:solidFill>
            </a:rPr>
            <a:t>Quais são as oportunidades de investimento social no contexto espacial da cidade de São Paulo?</a:t>
          </a:r>
          <a:endParaRPr lang="pt-BR" sz="2000" dirty="0">
            <a:solidFill>
              <a:schemeClr val="tx1"/>
            </a:solidFill>
          </a:endParaRPr>
        </a:p>
      </dgm:t>
    </dgm:pt>
    <dgm:pt modelId="{C2739230-FE36-4845-B4F3-29CAA5F4AA99}" type="parTrans" cxnId="{D71D415A-2189-45A1-876D-BF334C5602F9}">
      <dgm:prSet/>
      <dgm:spPr/>
      <dgm:t>
        <a:bodyPr/>
        <a:lstStyle/>
        <a:p>
          <a:endParaRPr lang="pt-BR"/>
        </a:p>
      </dgm:t>
    </dgm:pt>
    <dgm:pt modelId="{98C64301-850A-41C0-92EC-032207D78B89}" type="sibTrans" cxnId="{D71D415A-2189-45A1-876D-BF334C5602F9}">
      <dgm:prSet/>
      <dgm:spPr/>
      <dgm:t>
        <a:bodyPr/>
        <a:lstStyle/>
        <a:p>
          <a:endParaRPr lang="pt-BR"/>
        </a:p>
      </dgm:t>
    </dgm:pt>
    <dgm:pt modelId="{47671E14-8663-4A97-A48B-597AC7EEEBA6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sz="2000" dirty="0" smtClean="0">
              <a:solidFill>
                <a:schemeClr val="tx1"/>
              </a:solidFill>
            </a:rPr>
            <a:t>Uso de análise espacial para responder essa questão</a:t>
          </a:r>
          <a:endParaRPr lang="pt-BR" sz="2000" dirty="0">
            <a:solidFill>
              <a:schemeClr val="tx1"/>
            </a:solidFill>
          </a:endParaRPr>
        </a:p>
      </dgm:t>
    </dgm:pt>
    <dgm:pt modelId="{CD3E3059-E448-4BF7-A364-8D5F92ABEAEC}" type="parTrans" cxnId="{55F82C22-F557-4B9E-B070-1742F6E9BE6C}">
      <dgm:prSet/>
      <dgm:spPr/>
      <dgm:t>
        <a:bodyPr/>
        <a:lstStyle/>
        <a:p>
          <a:endParaRPr lang="pt-BR"/>
        </a:p>
      </dgm:t>
    </dgm:pt>
    <dgm:pt modelId="{0ECCD2E1-0A8D-45FB-BE75-D10BEF56191A}" type="sibTrans" cxnId="{55F82C22-F557-4B9E-B070-1742F6E9BE6C}">
      <dgm:prSet/>
      <dgm:spPr/>
      <dgm:t>
        <a:bodyPr/>
        <a:lstStyle/>
        <a:p>
          <a:endParaRPr lang="pt-BR"/>
        </a:p>
      </dgm:t>
    </dgm:pt>
    <dgm:pt modelId="{AA7BA0B2-D7D0-40F3-9603-C525B6BAB1D3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sz="2000" dirty="0" smtClean="0">
              <a:solidFill>
                <a:schemeClr val="tx1"/>
              </a:solidFill>
            </a:rPr>
            <a:t>Oportunidades de investimento social especializadas nas áreas com menor presença de equipamentos públicos</a:t>
          </a:r>
          <a:endParaRPr lang="pt-BR" sz="2000" dirty="0">
            <a:solidFill>
              <a:schemeClr val="tx1"/>
            </a:solidFill>
          </a:endParaRPr>
        </a:p>
      </dgm:t>
    </dgm:pt>
    <dgm:pt modelId="{EE99C70C-E0E7-4856-8651-E7093AB7874D}" type="parTrans" cxnId="{562E833A-7B79-4B6D-A9E8-CB8439AE72EC}">
      <dgm:prSet/>
      <dgm:spPr/>
      <dgm:t>
        <a:bodyPr/>
        <a:lstStyle/>
        <a:p>
          <a:endParaRPr lang="pt-BR"/>
        </a:p>
      </dgm:t>
    </dgm:pt>
    <dgm:pt modelId="{436CC184-8621-4521-B3BE-66761B486A63}" type="sibTrans" cxnId="{562E833A-7B79-4B6D-A9E8-CB8439AE72EC}">
      <dgm:prSet/>
      <dgm:spPr/>
      <dgm:t>
        <a:bodyPr/>
        <a:lstStyle/>
        <a:p>
          <a:endParaRPr lang="pt-BR"/>
        </a:p>
      </dgm:t>
    </dgm:pt>
    <dgm:pt modelId="{FF6D5C25-688D-423B-BA07-159462187F50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sz="2000" dirty="0" smtClean="0">
              <a:solidFill>
                <a:schemeClr val="tx1"/>
              </a:solidFill>
            </a:rPr>
            <a:t>1) Índice de vulnerabilidade por </a:t>
          </a:r>
          <a:r>
            <a:rPr lang="pt-BR" sz="2000" dirty="0" err="1" smtClean="0">
              <a:solidFill>
                <a:schemeClr val="tx1"/>
              </a:solidFill>
            </a:rPr>
            <a:t>Kernel</a:t>
          </a:r>
          <a:r>
            <a:rPr lang="pt-BR" sz="2000" dirty="0" smtClean="0">
              <a:solidFill>
                <a:schemeClr val="tx1"/>
              </a:solidFill>
            </a:rPr>
            <a:t> </a:t>
          </a:r>
          <a:r>
            <a:rPr lang="pt-BR" sz="2000" dirty="0" err="1" smtClean="0">
              <a:solidFill>
                <a:schemeClr val="tx1"/>
              </a:solidFill>
            </a:rPr>
            <a:t>estimator</a:t>
          </a:r>
          <a:endParaRPr lang="pt-BR" sz="2000" dirty="0" smtClean="0">
            <a:solidFill>
              <a:schemeClr val="tx1"/>
            </a:solidFill>
          </a:endParaRPr>
        </a:p>
        <a:p>
          <a:r>
            <a:rPr lang="pt-BR" sz="2000" dirty="0" smtClean="0">
              <a:solidFill>
                <a:schemeClr val="tx1"/>
              </a:solidFill>
            </a:rPr>
            <a:t>2) Presença de equipamentos públicos (Análise AFP)</a:t>
          </a:r>
        </a:p>
        <a:p>
          <a:r>
            <a:rPr lang="pt-BR" sz="2000" dirty="0" smtClean="0">
              <a:solidFill>
                <a:schemeClr val="tx1"/>
              </a:solidFill>
            </a:rPr>
            <a:t>3) Subtração entre campos: equipamentos - vulnerabilidade</a:t>
          </a:r>
          <a:endParaRPr lang="pt-BR" sz="2000" dirty="0">
            <a:solidFill>
              <a:schemeClr val="tx1"/>
            </a:solidFill>
          </a:endParaRPr>
        </a:p>
      </dgm:t>
    </dgm:pt>
    <dgm:pt modelId="{1E8A0418-CB39-41FF-9698-787B2BC36202}" type="parTrans" cxnId="{3AAECD0F-8D6D-4605-A736-8D4253A5DC0C}">
      <dgm:prSet/>
      <dgm:spPr/>
      <dgm:t>
        <a:bodyPr/>
        <a:lstStyle/>
        <a:p>
          <a:endParaRPr lang="pt-BR"/>
        </a:p>
      </dgm:t>
    </dgm:pt>
    <dgm:pt modelId="{0319A114-43F1-4CAC-B3C7-57A8F1085442}" type="sibTrans" cxnId="{3AAECD0F-8D6D-4605-A736-8D4253A5DC0C}">
      <dgm:prSet/>
      <dgm:spPr/>
      <dgm:t>
        <a:bodyPr/>
        <a:lstStyle/>
        <a:p>
          <a:endParaRPr lang="pt-BR"/>
        </a:p>
      </dgm:t>
    </dgm:pt>
    <dgm:pt modelId="{568E252C-1541-4C23-9A0B-358F67F34D31}" type="pres">
      <dgm:prSet presAssocID="{C679F156-9811-4003-AB39-D632D4106E34}" presName="Name0" presStyleCnt="0">
        <dgm:presLayoutVars>
          <dgm:dir/>
          <dgm:resizeHandles val="exact"/>
        </dgm:presLayoutVars>
      </dgm:prSet>
      <dgm:spPr/>
    </dgm:pt>
    <dgm:pt modelId="{9616D3DE-AE6A-4B56-B80B-8AC26CA4F579}" type="pres">
      <dgm:prSet presAssocID="{881BE3D1-D738-4121-B6E7-4823684C1A9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3F390EB-A8DB-488A-B357-B4577E045780}" type="pres">
      <dgm:prSet presAssocID="{98C64301-850A-41C0-92EC-032207D78B89}" presName="sibTrans" presStyleLbl="sibTrans2D1" presStyleIdx="0" presStyleCnt="3"/>
      <dgm:spPr/>
      <dgm:t>
        <a:bodyPr/>
        <a:lstStyle/>
        <a:p>
          <a:endParaRPr lang="pt-BR"/>
        </a:p>
      </dgm:t>
    </dgm:pt>
    <dgm:pt modelId="{DB339A4C-47E0-4A44-97CA-336F190002C4}" type="pres">
      <dgm:prSet presAssocID="{98C64301-850A-41C0-92EC-032207D78B89}" presName="connectorText" presStyleLbl="sibTrans2D1" presStyleIdx="0" presStyleCnt="3"/>
      <dgm:spPr/>
      <dgm:t>
        <a:bodyPr/>
        <a:lstStyle/>
        <a:p>
          <a:endParaRPr lang="pt-BR"/>
        </a:p>
      </dgm:t>
    </dgm:pt>
    <dgm:pt modelId="{E5089740-8AE8-4A3E-A13C-715120229E56}" type="pres">
      <dgm:prSet presAssocID="{47671E14-8663-4A97-A48B-597AC7EEEBA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69B6327-163E-4B19-855E-F8CB1BEB0797}" type="pres">
      <dgm:prSet presAssocID="{0ECCD2E1-0A8D-45FB-BE75-D10BEF56191A}" presName="sibTrans" presStyleLbl="sibTrans2D1" presStyleIdx="1" presStyleCnt="3"/>
      <dgm:spPr/>
      <dgm:t>
        <a:bodyPr/>
        <a:lstStyle/>
        <a:p>
          <a:endParaRPr lang="pt-BR"/>
        </a:p>
      </dgm:t>
    </dgm:pt>
    <dgm:pt modelId="{F665E978-E2D9-4D01-BF22-2242F537242B}" type="pres">
      <dgm:prSet presAssocID="{0ECCD2E1-0A8D-45FB-BE75-D10BEF56191A}" presName="connectorText" presStyleLbl="sibTrans2D1" presStyleIdx="1" presStyleCnt="3"/>
      <dgm:spPr/>
      <dgm:t>
        <a:bodyPr/>
        <a:lstStyle/>
        <a:p>
          <a:endParaRPr lang="pt-BR"/>
        </a:p>
      </dgm:t>
    </dgm:pt>
    <dgm:pt modelId="{F61706D4-3D72-4983-9F7C-A4E4EA3194E4}" type="pres">
      <dgm:prSet presAssocID="{FF6D5C25-688D-423B-BA07-159462187F5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1FACDDF-2768-4E3F-BB04-0E59237032CA}" type="pres">
      <dgm:prSet presAssocID="{0319A114-43F1-4CAC-B3C7-57A8F1085442}" presName="sibTrans" presStyleLbl="sibTrans2D1" presStyleIdx="2" presStyleCnt="3"/>
      <dgm:spPr/>
      <dgm:t>
        <a:bodyPr/>
        <a:lstStyle/>
        <a:p>
          <a:endParaRPr lang="pt-BR"/>
        </a:p>
      </dgm:t>
    </dgm:pt>
    <dgm:pt modelId="{FF1AB8D8-0155-495E-8575-B682C62C006B}" type="pres">
      <dgm:prSet presAssocID="{0319A114-43F1-4CAC-B3C7-57A8F1085442}" presName="connectorText" presStyleLbl="sibTrans2D1" presStyleIdx="2" presStyleCnt="3"/>
      <dgm:spPr/>
      <dgm:t>
        <a:bodyPr/>
        <a:lstStyle/>
        <a:p>
          <a:endParaRPr lang="pt-BR"/>
        </a:p>
      </dgm:t>
    </dgm:pt>
    <dgm:pt modelId="{4D7766D9-D562-429F-90CF-37B0D978576B}" type="pres">
      <dgm:prSet presAssocID="{AA7BA0B2-D7D0-40F3-9603-C525B6BAB1D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5F82C22-F557-4B9E-B070-1742F6E9BE6C}" srcId="{C679F156-9811-4003-AB39-D632D4106E34}" destId="{47671E14-8663-4A97-A48B-597AC7EEEBA6}" srcOrd="1" destOrd="0" parTransId="{CD3E3059-E448-4BF7-A364-8D5F92ABEAEC}" sibTransId="{0ECCD2E1-0A8D-45FB-BE75-D10BEF56191A}"/>
    <dgm:cxn modelId="{263DE960-2614-4CE6-99F8-C4F0486BECCC}" type="presOf" srcId="{0ECCD2E1-0A8D-45FB-BE75-D10BEF56191A}" destId="{F665E978-E2D9-4D01-BF22-2242F537242B}" srcOrd="1" destOrd="0" presId="urn:microsoft.com/office/officeart/2005/8/layout/process1"/>
    <dgm:cxn modelId="{7EFC7DA6-F0A1-4AD7-B75F-C234E56052E7}" type="presOf" srcId="{98C64301-850A-41C0-92EC-032207D78B89}" destId="{F3F390EB-A8DB-488A-B357-B4577E045780}" srcOrd="0" destOrd="0" presId="urn:microsoft.com/office/officeart/2005/8/layout/process1"/>
    <dgm:cxn modelId="{522DF2C0-C3A3-47FB-9B52-81F3FD47D1F5}" type="presOf" srcId="{98C64301-850A-41C0-92EC-032207D78B89}" destId="{DB339A4C-47E0-4A44-97CA-336F190002C4}" srcOrd="1" destOrd="0" presId="urn:microsoft.com/office/officeart/2005/8/layout/process1"/>
    <dgm:cxn modelId="{3AAECD0F-8D6D-4605-A736-8D4253A5DC0C}" srcId="{C679F156-9811-4003-AB39-D632D4106E34}" destId="{FF6D5C25-688D-423B-BA07-159462187F50}" srcOrd="2" destOrd="0" parTransId="{1E8A0418-CB39-41FF-9698-787B2BC36202}" sibTransId="{0319A114-43F1-4CAC-B3C7-57A8F1085442}"/>
    <dgm:cxn modelId="{A69BAED4-CA5D-47AB-AA3E-DD55DC1F995F}" type="presOf" srcId="{47671E14-8663-4A97-A48B-597AC7EEEBA6}" destId="{E5089740-8AE8-4A3E-A13C-715120229E56}" srcOrd="0" destOrd="0" presId="urn:microsoft.com/office/officeart/2005/8/layout/process1"/>
    <dgm:cxn modelId="{BC1EBC67-3BD6-406B-AC40-26456ABCB095}" type="presOf" srcId="{FF6D5C25-688D-423B-BA07-159462187F50}" destId="{F61706D4-3D72-4983-9F7C-A4E4EA3194E4}" srcOrd="0" destOrd="0" presId="urn:microsoft.com/office/officeart/2005/8/layout/process1"/>
    <dgm:cxn modelId="{ACCB2A19-6CCA-4443-AFBA-1E5731E3F5CE}" type="presOf" srcId="{0319A114-43F1-4CAC-B3C7-57A8F1085442}" destId="{91FACDDF-2768-4E3F-BB04-0E59237032CA}" srcOrd="0" destOrd="0" presId="urn:microsoft.com/office/officeart/2005/8/layout/process1"/>
    <dgm:cxn modelId="{562E833A-7B79-4B6D-A9E8-CB8439AE72EC}" srcId="{C679F156-9811-4003-AB39-D632D4106E34}" destId="{AA7BA0B2-D7D0-40F3-9603-C525B6BAB1D3}" srcOrd="3" destOrd="0" parTransId="{EE99C70C-E0E7-4856-8651-E7093AB7874D}" sibTransId="{436CC184-8621-4521-B3BE-66761B486A63}"/>
    <dgm:cxn modelId="{625BEEBE-64BA-46BF-9630-675DCF051DFC}" type="presOf" srcId="{0319A114-43F1-4CAC-B3C7-57A8F1085442}" destId="{FF1AB8D8-0155-495E-8575-B682C62C006B}" srcOrd="1" destOrd="0" presId="urn:microsoft.com/office/officeart/2005/8/layout/process1"/>
    <dgm:cxn modelId="{6B4470BD-9473-4DD8-982C-D62097A4989D}" type="presOf" srcId="{0ECCD2E1-0A8D-45FB-BE75-D10BEF56191A}" destId="{769B6327-163E-4B19-855E-F8CB1BEB0797}" srcOrd="0" destOrd="0" presId="urn:microsoft.com/office/officeart/2005/8/layout/process1"/>
    <dgm:cxn modelId="{D71D415A-2189-45A1-876D-BF334C5602F9}" srcId="{C679F156-9811-4003-AB39-D632D4106E34}" destId="{881BE3D1-D738-4121-B6E7-4823684C1A9C}" srcOrd="0" destOrd="0" parTransId="{C2739230-FE36-4845-B4F3-29CAA5F4AA99}" sibTransId="{98C64301-850A-41C0-92EC-032207D78B89}"/>
    <dgm:cxn modelId="{A18E2812-4134-4C9B-AFEC-3DB7E5C88D07}" type="presOf" srcId="{C679F156-9811-4003-AB39-D632D4106E34}" destId="{568E252C-1541-4C23-9A0B-358F67F34D31}" srcOrd="0" destOrd="0" presId="urn:microsoft.com/office/officeart/2005/8/layout/process1"/>
    <dgm:cxn modelId="{3B5CEF92-5717-4FB4-BE21-4844C8AD4847}" type="presOf" srcId="{881BE3D1-D738-4121-B6E7-4823684C1A9C}" destId="{9616D3DE-AE6A-4B56-B80B-8AC26CA4F579}" srcOrd="0" destOrd="0" presId="urn:microsoft.com/office/officeart/2005/8/layout/process1"/>
    <dgm:cxn modelId="{4B30C267-273D-4944-8B9F-7A773A991D19}" type="presOf" srcId="{AA7BA0B2-D7D0-40F3-9603-C525B6BAB1D3}" destId="{4D7766D9-D562-429F-90CF-37B0D978576B}" srcOrd="0" destOrd="0" presId="urn:microsoft.com/office/officeart/2005/8/layout/process1"/>
    <dgm:cxn modelId="{82AA4366-606C-4AF4-9CA9-89C334F42B59}" type="presParOf" srcId="{568E252C-1541-4C23-9A0B-358F67F34D31}" destId="{9616D3DE-AE6A-4B56-B80B-8AC26CA4F579}" srcOrd="0" destOrd="0" presId="urn:microsoft.com/office/officeart/2005/8/layout/process1"/>
    <dgm:cxn modelId="{23521C64-7F75-4B58-8402-61F0EBC39892}" type="presParOf" srcId="{568E252C-1541-4C23-9A0B-358F67F34D31}" destId="{F3F390EB-A8DB-488A-B357-B4577E045780}" srcOrd="1" destOrd="0" presId="urn:microsoft.com/office/officeart/2005/8/layout/process1"/>
    <dgm:cxn modelId="{22B9D9A7-67AF-4915-A7D3-DA061AD94415}" type="presParOf" srcId="{F3F390EB-A8DB-488A-B357-B4577E045780}" destId="{DB339A4C-47E0-4A44-97CA-336F190002C4}" srcOrd="0" destOrd="0" presId="urn:microsoft.com/office/officeart/2005/8/layout/process1"/>
    <dgm:cxn modelId="{73BA4986-5961-48C0-BB16-3C89EC08998B}" type="presParOf" srcId="{568E252C-1541-4C23-9A0B-358F67F34D31}" destId="{E5089740-8AE8-4A3E-A13C-715120229E56}" srcOrd="2" destOrd="0" presId="urn:microsoft.com/office/officeart/2005/8/layout/process1"/>
    <dgm:cxn modelId="{683759E2-7CD3-41DC-85D8-FB4733FD1183}" type="presParOf" srcId="{568E252C-1541-4C23-9A0B-358F67F34D31}" destId="{769B6327-163E-4B19-855E-F8CB1BEB0797}" srcOrd="3" destOrd="0" presId="urn:microsoft.com/office/officeart/2005/8/layout/process1"/>
    <dgm:cxn modelId="{D72E3130-7D78-41E2-847A-E6ED246CF75A}" type="presParOf" srcId="{769B6327-163E-4B19-855E-F8CB1BEB0797}" destId="{F665E978-E2D9-4D01-BF22-2242F537242B}" srcOrd="0" destOrd="0" presId="urn:microsoft.com/office/officeart/2005/8/layout/process1"/>
    <dgm:cxn modelId="{0A906507-B53E-42B0-BFD4-C389A3A8899E}" type="presParOf" srcId="{568E252C-1541-4C23-9A0B-358F67F34D31}" destId="{F61706D4-3D72-4983-9F7C-A4E4EA3194E4}" srcOrd="4" destOrd="0" presId="urn:microsoft.com/office/officeart/2005/8/layout/process1"/>
    <dgm:cxn modelId="{02D2F6EF-2849-49FE-9770-A39DC6681F7A}" type="presParOf" srcId="{568E252C-1541-4C23-9A0B-358F67F34D31}" destId="{91FACDDF-2768-4E3F-BB04-0E59237032CA}" srcOrd="5" destOrd="0" presId="urn:microsoft.com/office/officeart/2005/8/layout/process1"/>
    <dgm:cxn modelId="{56F9E928-FC1F-46EA-83D5-20B5929C4B32}" type="presParOf" srcId="{91FACDDF-2768-4E3F-BB04-0E59237032CA}" destId="{FF1AB8D8-0155-495E-8575-B682C62C006B}" srcOrd="0" destOrd="0" presId="urn:microsoft.com/office/officeart/2005/8/layout/process1"/>
    <dgm:cxn modelId="{6EF43E5F-4C8F-44E1-926C-DB3B32F414F2}" type="presParOf" srcId="{568E252C-1541-4C23-9A0B-358F67F34D31}" destId="{4D7766D9-D562-429F-90CF-37B0D978576B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79F156-9811-4003-AB39-D632D4106E3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81BE3D1-D738-4121-B6E7-4823684C1A9C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sz="2000" dirty="0" smtClean="0">
              <a:solidFill>
                <a:schemeClr val="tx1"/>
              </a:solidFill>
            </a:rPr>
            <a:t>Onde há déficit de estrutura pública na cidade de São Paulo em relação a quantidade de pessoas morando em condições subnormais?</a:t>
          </a:r>
          <a:endParaRPr lang="pt-BR" sz="2000" dirty="0">
            <a:solidFill>
              <a:schemeClr val="tx1"/>
            </a:solidFill>
          </a:endParaRPr>
        </a:p>
      </dgm:t>
    </dgm:pt>
    <dgm:pt modelId="{C2739230-FE36-4845-B4F3-29CAA5F4AA99}" type="parTrans" cxnId="{D71D415A-2189-45A1-876D-BF334C5602F9}">
      <dgm:prSet/>
      <dgm:spPr/>
      <dgm:t>
        <a:bodyPr/>
        <a:lstStyle/>
        <a:p>
          <a:endParaRPr lang="pt-BR"/>
        </a:p>
      </dgm:t>
    </dgm:pt>
    <dgm:pt modelId="{98C64301-850A-41C0-92EC-032207D78B89}" type="sibTrans" cxnId="{D71D415A-2189-45A1-876D-BF334C5602F9}">
      <dgm:prSet/>
      <dgm:spPr/>
      <dgm:t>
        <a:bodyPr/>
        <a:lstStyle/>
        <a:p>
          <a:endParaRPr lang="pt-BR"/>
        </a:p>
      </dgm:t>
    </dgm:pt>
    <dgm:pt modelId="{47671E14-8663-4A97-A48B-597AC7EEEBA6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sz="2000" dirty="0" smtClean="0">
              <a:solidFill>
                <a:schemeClr val="tx1"/>
              </a:solidFill>
            </a:rPr>
            <a:t>Uso de operações entre campos (geoprocessamento) para responder a essa questão.</a:t>
          </a:r>
          <a:endParaRPr lang="pt-BR" sz="2000" dirty="0">
            <a:solidFill>
              <a:schemeClr val="tx1"/>
            </a:solidFill>
          </a:endParaRPr>
        </a:p>
      </dgm:t>
    </dgm:pt>
    <dgm:pt modelId="{CD3E3059-E448-4BF7-A364-8D5F92ABEAEC}" type="parTrans" cxnId="{55F82C22-F557-4B9E-B070-1742F6E9BE6C}">
      <dgm:prSet/>
      <dgm:spPr/>
      <dgm:t>
        <a:bodyPr/>
        <a:lstStyle/>
        <a:p>
          <a:endParaRPr lang="pt-BR"/>
        </a:p>
      </dgm:t>
    </dgm:pt>
    <dgm:pt modelId="{0ECCD2E1-0A8D-45FB-BE75-D10BEF56191A}" type="sibTrans" cxnId="{55F82C22-F557-4B9E-B070-1742F6E9BE6C}">
      <dgm:prSet/>
      <dgm:spPr/>
      <dgm:t>
        <a:bodyPr/>
        <a:lstStyle/>
        <a:p>
          <a:endParaRPr lang="pt-BR"/>
        </a:p>
      </dgm:t>
    </dgm:pt>
    <dgm:pt modelId="{AA7BA0B2-D7D0-40F3-9603-C525B6BAB1D3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Relação entre moradias subnormais e equipamentos públicos existentes (que não implica necessariamente em investimento social)</a:t>
          </a:r>
          <a:endParaRPr lang="pt-BR" dirty="0">
            <a:solidFill>
              <a:schemeClr val="tx1"/>
            </a:solidFill>
          </a:endParaRPr>
        </a:p>
      </dgm:t>
    </dgm:pt>
    <dgm:pt modelId="{EE99C70C-E0E7-4856-8651-E7093AB7874D}" type="parTrans" cxnId="{562E833A-7B79-4B6D-A9E8-CB8439AE72EC}">
      <dgm:prSet/>
      <dgm:spPr/>
      <dgm:t>
        <a:bodyPr/>
        <a:lstStyle/>
        <a:p>
          <a:endParaRPr lang="pt-BR"/>
        </a:p>
      </dgm:t>
    </dgm:pt>
    <dgm:pt modelId="{436CC184-8621-4521-B3BE-66761B486A63}" type="sibTrans" cxnId="{562E833A-7B79-4B6D-A9E8-CB8439AE72EC}">
      <dgm:prSet/>
      <dgm:spPr/>
      <dgm:t>
        <a:bodyPr/>
        <a:lstStyle/>
        <a:p>
          <a:endParaRPr lang="pt-BR"/>
        </a:p>
      </dgm:t>
    </dgm:pt>
    <dgm:pt modelId="{FF6D5C25-688D-423B-BA07-159462187F50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1) </a:t>
          </a:r>
          <a:r>
            <a:rPr lang="pt-BR" dirty="0" err="1" smtClean="0">
              <a:solidFill>
                <a:schemeClr val="tx1"/>
              </a:solidFill>
            </a:rPr>
            <a:t>Kernel</a:t>
          </a:r>
          <a:r>
            <a:rPr lang="pt-BR" dirty="0" smtClean="0">
              <a:solidFill>
                <a:schemeClr val="tx1"/>
              </a:solidFill>
            </a:rPr>
            <a:t> </a:t>
          </a:r>
          <a:r>
            <a:rPr lang="pt-BR" dirty="0" err="1" smtClean="0">
              <a:solidFill>
                <a:schemeClr val="tx1"/>
              </a:solidFill>
            </a:rPr>
            <a:t>estimator</a:t>
          </a:r>
          <a:r>
            <a:rPr lang="pt-BR" dirty="0" smtClean="0">
              <a:solidFill>
                <a:schemeClr val="tx1"/>
              </a:solidFill>
            </a:rPr>
            <a:t> – moradias subnormais</a:t>
          </a:r>
        </a:p>
        <a:p>
          <a:r>
            <a:rPr lang="pt-BR" dirty="0" smtClean="0">
              <a:solidFill>
                <a:schemeClr val="tx1"/>
              </a:solidFill>
            </a:rPr>
            <a:t>2) Presença de equipamentos públicos (Análise AFP)</a:t>
          </a:r>
        </a:p>
        <a:p>
          <a:r>
            <a:rPr lang="pt-BR" dirty="0" smtClean="0">
              <a:solidFill>
                <a:schemeClr val="tx1"/>
              </a:solidFill>
            </a:rPr>
            <a:t>3) Subtração entre campos: equipamentos - vulnerabilidade</a:t>
          </a:r>
          <a:endParaRPr lang="pt-BR" dirty="0">
            <a:solidFill>
              <a:schemeClr val="tx1"/>
            </a:solidFill>
          </a:endParaRPr>
        </a:p>
      </dgm:t>
    </dgm:pt>
    <dgm:pt modelId="{1E8A0418-CB39-41FF-9698-787B2BC36202}" type="parTrans" cxnId="{3AAECD0F-8D6D-4605-A736-8D4253A5DC0C}">
      <dgm:prSet/>
      <dgm:spPr/>
      <dgm:t>
        <a:bodyPr/>
        <a:lstStyle/>
        <a:p>
          <a:endParaRPr lang="pt-BR"/>
        </a:p>
      </dgm:t>
    </dgm:pt>
    <dgm:pt modelId="{0319A114-43F1-4CAC-B3C7-57A8F1085442}" type="sibTrans" cxnId="{3AAECD0F-8D6D-4605-A736-8D4253A5DC0C}">
      <dgm:prSet/>
      <dgm:spPr/>
      <dgm:t>
        <a:bodyPr/>
        <a:lstStyle/>
        <a:p>
          <a:endParaRPr lang="pt-BR"/>
        </a:p>
      </dgm:t>
    </dgm:pt>
    <dgm:pt modelId="{568E252C-1541-4C23-9A0B-358F67F34D31}" type="pres">
      <dgm:prSet presAssocID="{C679F156-9811-4003-AB39-D632D4106E34}" presName="Name0" presStyleCnt="0">
        <dgm:presLayoutVars>
          <dgm:dir/>
          <dgm:resizeHandles val="exact"/>
        </dgm:presLayoutVars>
      </dgm:prSet>
      <dgm:spPr/>
    </dgm:pt>
    <dgm:pt modelId="{9616D3DE-AE6A-4B56-B80B-8AC26CA4F579}" type="pres">
      <dgm:prSet presAssocID="{881BE3D1-D738-4121-B6E7-4823684C1A9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3F390EB-A8DB-488A-B357-B4577E045780}" type="pres">
      <dgm:prSet presAssocID="{98C64301-850A-41C0-92EC-032207D78B89}" presName="sibTrans" presStyleLbl="sibTrans2D1" presStyleIdx="0" presStyleCnt="3"/>
      <dgm:spPr/>
      <dgm:t>
        <a:bodyPr/>
        <a:lstStyle/>
        <a:p>
          <a:endParaRPr lang="pt-BR"/>
        </a:p>
      </dgm:t>
    </dgm:pt>
    <dgm:pt modelId="{DB339A4C-47E0-4A44-97CA-336F190002C4}" type="pres">
      <dgm:prSet presAssocID="{98C64301-850A-41C0-92EC-032207D78B89}" presName="connectorText" presStyleLbl="sibTrans2D1" presStyleIdx="0" presStyleCnt="3"/>
      <dgm:spPr/>
      <dgm:t>
        <a:bodyPr/>
        <a:lstStyle/>
        <a:p>
          <a:endParaRPr lang="pt-BR"/>
        </a:p>
      </dgm:t>
    </dgm:pt>
    <dgm:pt modelId="{E5089740-8AE8-4A3E-A13C-715120229E56}" type="pres">
      <dgm:prSet presAssocID="{47671E14-8663-4A97-A48B-597AC7EEEBA6}" presName="node" presStyleLbl="node1" presStyleIdx="1" presStyleCnt="4" custScaleX="1303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69B6327-163E-4B19-855E-F8CB1BEB0797}" type="pres">
      <dgm:prSet presAssocID="{0ECCD2E1-0A8D-45FB-BE75-D10BEF56191A}" presName="sibTrans" presStyleLbl="sibTrans2D1" presStyleIdx="1" presStyleCnt="3"/>
      <dgm:spPr/>
      <dgm:t>
        <a:bodyPr/>
        <a:lstStyle/>
        <a:p>
          <a:endParaRPr lang="pt-BR"/>
        </a:p>
      </dgm:t>
    </dgm:pt>
    <dgm:pt modelId="{F665E978-E2D9-4D01-BF22-2242F537242B}" type="pres">
      <dgm:prSet presAssocID="{0ECCD2E1-0A8D-45FB-BE75-D10BEF56191A}" presName="connectorText" presStyleLbl="sibTrans2D1" presStyleIdx="1" presStyleCnt="3"/>
      <dgm:spPr/>
      <dgm:t>
        <a:bodyPr/>
        <a:lstStyle/>
        <a:p>
          <a:endParaRPr lang="pt-BR"/>
        </a:p>
      </dgm:t>
    </dgm:pt>
    <dgm:pt modelId="{F61706D4-3D72-4983-9F7C-A4E4EA3194E4}" type="pres">
      <dgm:prSet presAssocID="{FF6D5C25-688D-423B-BA07-159462187F5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1FACDDF-2768-4E3F-BB04-0E59237032CA}" type="pres">
      <dgm:prSet presAssocID="{0319A114-43F1-4CAC-B3C7-57A8F1085442}" presName="sibTrans" presStyleLbl="sibTrans2D1" presStyleIdx="2" presStyleCnt="3"/>
      <dgm:spPr/>
      <dgm:t>
        <a:bodyPr/>
        <a:lstStyle/>
        <a:p>
          <a:endParaRPr lang="pt-BR"/>
        </a:p>
      </dgm:t>
    </dgm:pt>
    <dgm:pt modelId="{FF1AB8D8-0155-495E-8575-B682C62C006B}" type="pres">
      <dgm:prSet presAssocID="{0319A114-43F1-4CAC-B3C7-57A8F1085442}" presName="connectorText" presStyleLbl="sibTrans2D1" presStyleIdx="2" presStyleCnt="3"/>
      <dgm:spPr/>
      <dgm:t>
        <a:bodyPr/>
        <a:lstStyle/>
        <a:p>
          <a:endParaRPr lang="pt-BR"/>
        </a:p>
      </dgm:t>
    </dgm:pt>
    <dgm:pt modelId="{4D7766D9-D562-429F-90CF-37B0D978576B}" type="pres">
      <dgm:prSet presAssocID="{AA7BA0B2-D7D0-40F3-9603-C525B6BAB1D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5F82C22-F557-4B9E-B070-1742F6E9BE6C}" srcId="{C679F156-9811-4003-AB39-D632D4106E34}" destId="{47671E14-8663-4A97-A48B-597AC7EEEBA6}" srcOrd="1" destOrd="0" parTransId="{CD3E3059-E448-4BF7-A364-8D5F92ABEAEC}" sibTransId="{0ECCD2E1-0A8D-45FB-BE75-D10BEF56191A}"/>
    <dgm:cxn modelId="{15B11D7F-E164-459B-B937-3C6A95C5FF22}" type="presOf" srcId="{881BE3D1-D738-4121-B6E7-4823684C1A9C}" destId="{9616D3DE-AE6A-4B56-B80B-8AC26CA4F579}" srcOrd="0" destOrd="0" presId="urn:microsoft.com/office/officeart/2005/8/layout/process1"/>
    <dgm:cxn modelId="{3AAECD0F-8D6D-4605-A736-8D4253A5DC0C}" srcId="{C679F156-9811-4003-AB39-D632D4106E34}" destId="{FF6D5C25-688D-423B-BA07-159462187F50}" srcOrd="2" destOrd="0" parTransId="{1E8A0418-CB39-41FF-9698-787B2BC36202}" sibTransId="{0319A114-43F1-4CAC-B3C7-57A8F1085442}"/>
    <dgm:cxn modelId="{EB75F845-6701-4097-9B66-C4F145620807}" type="presOf" srcId="{98C64301-850A-41C0-92EC-032207D78B89}" destId="{DB339A4C-47E0-4A44-97CA-336F190002C4}" srcOrd="1" destOrd="0" presId="urn:microsoft.com/office/officeart/2005/8/layout/process1"/>
    <dgm:cxn modelId="{D78BB858-5C87-4EAF-B99D-E53005139D69}" type="presOf" srcId="{47671E14-8663-4A97-A48B-597AC7EEEBA6}" destId="{E5089740-8AE8-4A3E-A13C-715120229E56}" srcOrd="0" destOrd="0" presId="urn:microsoft.com/office/officeart/2005/8/layout/process1"/>
    <dgm:cxn modelId="{F5AB7CFF-5BA7-43CD-8064-CD4B498E5C75}" type="presOf" srcId="{0ECCD2E1-0A8D-45FB-BE75-D10BEF56191A}" destId="{F665E978-E2D9-4D01-BF22-2242F537242B}" srcOrd="1" destOrd="0" presId="urn:microsoft.com/office/officeart/2005/8/layout/process1"/>
    <dgm:cxn modelId="{5B32FDC5-6E5D-4267-8C28-001C38B9BF19}" type="presOf" srcId="{C679F156-9811-4003-AB39-D632D4106E34}" destId="{568E252C-1541-4C23-9A0B-358F67F34D31}" srcOrd="0" destOrd="0" presId="urn:microsoft.com/office/officeart/2005/8/layout/process1"/>
    <dgm:cxn modelId="{562E833A-7B79-4B6D-A9E8-CB8439AE72EC}" srcId="{C679F156-9811-4003-AB39-D632D4106E34}" destId="{AA7BA0B2-D7D0-40F3-9603-C525B6BAB1D3}" srcOrd="3" destOrd="0" parTransId="{EE99C70C-E0E7-4856-8651-E7093AB7874D}" sibTransId="{436CC184-8621-4521-B3BE-66761B486A63}"/>
    <dgm:cxn modelId="{A316E76E-1EE2-4DCA-89F3-645CC7A10233}" type="presOf" srcId="{0ECCD2E1-0A8D-45FB-BE75-D10BEF56191A}" destId="{769B6327-163E-4B19-855E-F8CB1BEB0797}" srcOrd="0" destOrd="0" presId="urn:microsoft.com/office/officeart/2005/8/layout/process1"/>
    <dgm:cxn modelId="{D24A08B2-7F93-44A1-B385-75A2F48AECA8}" type="presOf" srcId="{0319A114-43F1-4CAC-B3C7-57A8F1085442}" destId="{FF1AB8D8-0155-495E-8575-B682C62C006B}" srcOrd="1" destOrd="0" presId="urn:microsoft.com/office/officeart/2005/8/layout/process1"/>
    <dgm:cxn modelId="{8F89D596-8BBE-4A07-B215-C8E25A501DDB}" type="presOf" srcId="{FF6D5C25-688D-423B-BA07-159462187F50}" destId="{F61706D4-3D72-4983-9F7C-A4E4EA3194E4}" srcOrd="0" destOrd="0" presId="urn:microsoft.com/office/officeart/2005/8/layout/process1"/>
    <dgm:cxn modelId="{D71D415A-2189-45A1-876D-BF334C5602F9}" srcId="{C679F156-9811-4003-AB39-D632D4106E34}" destId="{881BE3D1-D738-4121-B6E7-4823684C1A9C}" srcOrd="0" destOrd="0" parTransId="{C2739230-FE36-4845-B4F3-29CAA5F4AA99}" sibTransId="{98C64301-850A-41C0-92EC-032207D78B89}"/>
    <dgm:cxn modelId="{A108DA86-E658-4B2A-B706-878B5907752D}" type="presOf" srcId="{98C64301-850A-41C0-92EC-032207D78B89}" destId="{F3F390EB-A8DB-488A-B357-B4577E045780}" srcOrd="0" destOrd="0" presId="urn:microsoft.com/office/officeart/2005/8/layout/process1"/>
    <dgm:cxn modelId="{51BA41C4-F878-4A91-8F4A-588D51D9EB0A}" type="presOf" srcId="{0319A114-43F1-4CAC-B3C7-57A8F1085442}" destId="{91FACDDF-2768-4E3F-BB04-0E59237032CA}" srcOrd="0" destOrd="0" presId="urn:microsoft.com/office/officeart/2005/8/layout/process1"/>
    <dgm:cxn modelId="{A1B1F420-C851-4555-A216-A69DC313BAB9}" type="presOf" srcId="{AA7BA0B2-D7D0-40F3-9603-C525B6BAB1D3}" destId="{4D7766D9-D562-429F-90CF-37B0D978576B}" srcOrd="0" destOrd="0" presId="urn:microsoft.com/office/officeart/2005/8/layout/process1"/>
    <dgm:cxn modelId="{EDF74BDA-6DB6-4217-A314-D227AB014299}" type="presParOf" srcId="{568E252C-1541-4C23-9A0B-358F67F34D31}" destId="{9616D3DE-AE6A-4B56-B80B-8AC26CA4F579}" srcOrd="0" destOrd="0" presId="urn:microsoft.com/office/officeart/2005/8/layout/process1"/>
    <dgm:cxn modelId="{A6C47536-3846-4EFF-A960-2AB8806AF208}" type="presParOf" srcId="{568E252C-1541-4C23-9A0B-358F67F34D31}" destId="{F3F390EB-A8DB-488A-B357-B4577E045780}" srcOrd="1" destOrd="0" presId="urn:microsoft.com/office/officeart/2005/8/layout/process1"/>
    <dgm:cxn modelId="{CC09702E-57FB-48F1-B0CF-0269AFB5655C}" type="presParOf" srcId="{F3F390EB-A8DB-488A-B357-B4577E045780}" destId="{DB339A4C-47E0-4A44-97CA-336F190002C4}" srcOrd="0" destOrd="0" presId="urn:microsoft.com/office/officeart/2005/8/layout/process1"/>
    <dgm:cxn modelId="{8404E792-FC1D-4C06-8D2F-100986DDA621}" type="presParOf" srcId="{568E252C-1541-4C23-9A0B-358F67F34D31}" destId="{E5089740-8AE8-4A3E-A13C-715120229E56}" srcOrd="2" destOrd="0" presId="urn:microsoft.com/office/officeart/2005/8/layout/process1"/>
    <dgm:cxn modelId="{262791CB-8304-4449-9D79-246C8E19403A}" type="presParOf" srcId="{568E252C-1541-4C23-9A0B-358F67F34D31}" destId="{769B6327-163E-4B19-855E-F8CB1BEB0797}" srcOrd="3" destOrd="0" presId="urn:microsoft.com/office/officeart/2005/8/layout/process1"/>
    <dgm:cxn modelId="{4E0DCC97-884C-46A9-B090-D885FE537ED3}" type="presParOf" srcId="{769B6327-163E-4B19-855E-F8CB1BEB0797}" destId="{F665E978-E2D9-4D01-BF22-2242F537242B}" srcOrd="0" destOrd="0" presId="urn:microsoft.com/office/officeart/2005/8/layout/process1"/>
    <dgm:cxn modelId="{352AF7AB-67AC-44F1-9A17-3355FF81C966}" type="presParOf" srcId="{568E252C-1541-4C23-9A0B-358F67F34D31}" destId="{F61706D4-3D72-4983-9F7C-A4E4EA3194E4}" srcOrd="4" destOrd="0" presId="urn:microsoft.com/office/officeart/2005/8/layout/process1"/>
    <dgm:cxn modelId="{88958F73-D505-4479-BC2A-7B31E7B3CC66}" type="presParOf" srcId="{568E252C-1541-4C23-9A0B-358F67F34D31}" destId="{91FACDDF-2768-4E3F-BB04-0E59237032CA}" srcOrd="5" destOrd="0" presId="urn:microsoft.com/office/officeart/2005/8/layout/process1"/>
    <dgm:cxn modelId="{0CFB19BC-A8BD-46B7-B833-409538F6A125}" type="presParOf" srcId="{91FACDDF-2768-4E3F-BB04-0E59237032CA}" destId="{FF1AB8D8-0155-495E-8575-B682C62C006B}" srcOrd="0" destOrd="0" presId="urn:microsoft.com/office/officeart/2005/8/layout/process1"/>
    <dgm:cxn modelId="{6B759D4A-F09F-42C4-8D47-DA2E44B9FEE1}" type="presParOf" srcId="{568E252C-1541-4C23-9A0B-358F67F34D31}" destId="{4D7766D9-D562-429F-90CF-37B0D978576B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16D3DE-AE6A-4B56-B80B-8AC26CA4F579}">
      <dsp:nvSpPr>
        <dsp:cNvPr id="0" name=""/>
        <dsp:cNvSpPr/>
      </dsp:nvSpPr>
      <dsp:spPr>
        <a:xfrm>
          <a:off x="4621" y="462847"/>
          <a:ext cx="2020453" cy="384747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tx1"/>
              </a:solidFill>
            </a:rPr>
            <a:t>Quais são as oportunidades de investimento social no contexto espacial da cidade de São Paulo?</a:t>
          </a:r>
          <a:endParaRPr lang="pt-BR" sz="2000" kern="1200" dirty="0">
            <a:solidFill>
              <a:schemeClr val="tx1"/>
            </a:solidFill>
          </a:endParaRPr>
        </a:p>
      </dsp:txBody>
      <dsp:txXfrm>
        <a:off x="63798" y="522024"/>
        <a:ext cx="1902099" cy="3729116"/>
      </dsp:txXfrm>
    </dsp:sp>
    <dsp:sp modelId="{F3F390EB-A8DB-488A-B357-B4577E045780}">
      <dsp:nvSpPr>
        <dsp:cNvPr id="0" name=""/>
        <dsp:cNvSpPr/>
      </dsp:nvSpPr>
      <dsp:spPr>
        <a:xfrm>
          <a:off x="2227119" y="2136046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100" kern="1200"/>
        </a:p>
      </dsp:txBody>
      <dsp:txXfrm>
        <a:off x="2227119" y="2236260"/>
        <a:ext cx="299835" cy="300644"/>
      </dsp:txXfrm>
    </dsp:sp>
    <dsp:sp modelId="{E5089740-8AE8-4A3E-A13C-715120229E56}">
      <dsp:nvSpPr>
        <dsp:cNvPr id="0" name=""/>
        <dsp:cNvSpPr/>
      </dsp:nvSpPr>
      <dsp:spPr>
        <a:xfrm>
          <a:off x="2833255" y="462847"/>
          <a:ext cx="2020453" cy="384747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tx1"/>
              </a:solidFill>
            </a:rPr>
            <a:t>Uso de análise espacial para responder essa questão</a:t>
          </a:r>
          <a:endParaRPr lang="pt-BR" sz="2000" kern="1200" dirty="0">
            <a:solidFill>
              <a:schemeClr val="tx1"/>
            </a:solidFill>
          </a:endParaRPr>
        </a:p>
      </dsp:txBody>
      <dsp:txXfrm>
        <a:off x="2892432" y="522024"/>
        <a:ext cx="1902099" cy="3729116"/>
      </dsp:txXfrm>
    </dsp:sp>
    <dsp:sp modelId="{769B6327-163E-4B19-855E-F8CB1BEB0797}">
      <dsp:nvSpPr>
        <dsp:cNvPr id="0" name=""/>
        <dsp:cNvSpPr/>
      </dsp:nvSpPr>
      <dsp:spPr>
        <a:xfrm>
          <a:off x="5055754" y="2136046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100" kern="1200"/>
        </a:p>
      </dsp:txBody>
      <dsp:txXfrm>
        <a:off x="5055754" y="2236260"/>
        <a:ext cx="299835" cy="300644"/>
      </dsp:txXfrm>
    </dsp:sp>
    <dsp:sp modelId="{F61706D4-3D72-4983-9F7C-A4E4EA3194E4}">
      <dsp:nvSpPr>
        <dsp:cNvPr id="0" name=""/>
        <dsp:cNvSpPr/>
      </dsp:nvSpPr>
      <dsp:spPr>
        <a:xfrm>
          <a:off x="5661890" y="462847"/>
          <a:ext cx="2020453" cy="384747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tx1"/>
              </a:solidFill>
            </a:rPr>
            <a:t>1) Índice de vulnerabilidade por </a:t>
          </a:r>
          <a:r>
            <a:rPr lang="pt-BR" sz="2000" kern="1200" dirty="0" err="1" smtClean="0">
              <a:solidFill>
                <a:schemeClr val="tx1"/>
              </a:solidFill>
            </a:rPr>
            <a:t>Kernel</a:t>
          </a:r>
          <a:r>
            <a:rPr lang="pt-BR" sz="2000" kern="1200" dirty="0" smtClean="0">
              <a:solidFill>
                <a:schemeClr val="tx1"/>
              </a:solidFill>
            </a:rPr>
            <a:t> </a:t>
          </a:r>
          <a:r>
            <a:rPr lang="pt-BR" sz="2000" kern="1200" dirty="0" err="1" smtClean="0">
              <a:solidFill>
                <a:schemeClr val="tx1"/>
              </a:solidFill>
            </a:rPr>
            <a:t>estimator</a:t>
          </a:r>
          <a:endParaRPr lang="pt-BR" sz="2000" kern="1200" dirty="0" smtClean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tx1"/>
              </a:solidFill>
            </a:rPr>
            <a:t>2) Presença de equipamentos públicos (Análise AFP)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tx1"/>
              </a:solidFill>
            </a:rPr>
            <a:t>3) Subtração entre campos: equipamentos - vulnerabilidade</a:t>
          </a:r>
          <a:endParaRPr lang="pt-BR" sz="2000" kern="1200" dirty="0">
            <a:solidFill>
              <a:schemeClr val="tx1"/>
            </a:solidFill>
          </a:endParaRPr>
        </a:p>
      </dsp:txBody>
      <dsp:txXfrm>
        <a:off x="5721067" y="522024"/>
        <a:ext cx="1902099" cy="3729116"/>
      </dsp:txXfrm>
    </dsp:sp>
    <dsp:sp modelId="{91FACDDF-2768-4E3F-BB04-0E59237032CA}">
      <dsp:nvSpPr>
        <dsp:cNvPr id="0" name=""/>
        <dsp:cNvSpPr/>
      </dsp:nvSpPr>
      <dsp:spPr>
        <a:xfrm>
          <a:off x="7884389" y="2136046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100" kern="1200"/>
        </a:p>
      </dsp:txBody>
      <dsp:txXfrm>
        <a:off x="7884389" y="2236260"/>
        <a:ext cx="299835" cy="300644"/>
      </dsp:txXfrm>
    </dsp:sp>
    <dsp:sp modelId="{4D7766D9-D562-429F-90CF-37B0D978576B}">
      <dsp:nvSpPr>
        <dsp:cNvPr id="0" name=""/>
        <dsp:cNvSpPr/>
      </dsp:nvSpPr>
      <dsp:spPr>
        <a:xfrm>
          <a:off x="8490525" y="462847"/>
          <a:ext cx="2020453" cy="384747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tx1"/>
              </a:solidFill>
            </a:rPr>
            <a:t>Oportunidades de investimento social especializadas nas áreas com menor presença de equipamentos públicos</a:t>
          </a:r>
          <a:endParaRPr lang="pt-BR" sz="2000" kern="1200" dirty="0">
            <a:solidFill>
              <a:schemeClr val="tx1"/>
            </a:solidFill>
          </a:endParaRPr>
        </a:p>
      </dsp:txBody>
      <dsp:txXfrm>
        <a:off x="8549702" y="522024"/>
        <a:ext cx="1902099" cy="37291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16D3DE-AE6A-4B56-B80B-8AC26CA4F579}">
      <dsp:nvSpPr>
        <dsp:cNvPr id="0" name=""/>
        <dsp:cNvSpPr/>
      </dsp:nvSpPr>
      <dsp:spPr>
        <a:xfrm>
          <a:off x="7401" y="778312"/>
          <a:ext cx="1908194" cy="3383965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tx1"/>
              </a:solidFill>
            </a:rPr>
            <a:t>Onde há déficit de estrutura pública na cidade de São Paulo em relação a quantidade de pessoas morando em condições subnormais?</a:t>
          </a:r>
          <a:endParaRPr lang="pt-BR" sz="2000" kern="1200" dirty="0">
            <a:solidFill>
              <a:schemeClr val="tx1"/>
            </a:solidFill>
          </a:endParaRPr>
        </a:p>
      </dsp:txBody>
      <dsp:txXfrm>
        <a:off x="63290" y="834201"/>
        <a:ext cx="1796416" cy="3272187"/>
      </dsp:txXfrm>
    </dsp:sp>
    <dsp:sp modelId="{F3F390EB-A8DB-488A-B357-B4577E045780}">
      <dsp:nvSpPr>
        <dsp:cNvPr id="0" name=""/>
        <dsp:cNvSpPr/>
      </dsp:nvSpPr>
      <dsp:spPr>
        <a:xfrm>
          <a:off x="2106416" y="2233679"/>
          <a:ext cx="404537" cy="4732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/>
        </a:p>
      </dsp:txBody>
      <dsp:txXfrm>
        <a:off x="2106416" y="2328325"/>
        <a:ext cx="283176" cy="283940"/>
      </dsp:txXfrm>
    </dsp:sp>
    <dsp:sp modelId="{E5089740-8AE8-4A3E-A13C-715120229E56}">
      <dsp:nvSpPr>
        <dsp:cNvPr id="0" name=""/>
        <dsp:cNvSpPr/>
      </dsp:nvSpPr>
      <dsp:spPr>
        <a:xfrm>
          <a:off x="2678874" y="778312"/>
          <a:ext cx="2486377" cy="3383965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tx1"/>
              </a:solidFill>
            </a:rPr>
            <a:t>Uso de operações entre campos (geoprocessamento) para responder a essa questão.</a:t>
          </a:r>
          <a:endParaRPr lang="pt-BR" sz="2000" kern="1200" dirty="0">
            <a:solidFill>
              <a:schemeClr val="tx1"/>
            </a:solidFill>
          </a:endParaRPr>
        </a:p>
      </dsp:txBody>
      <dsp:txXfrm>
        <a:off x="2751697" y="851135"/>
        <a:ext cx="2340731" cy="3238319"/>
      </dsp:txXfrm>
    </dsp:sp>
    <dsp:sp modelId="{769B6327-163E-4B19-855E-F8CB1BEB0797}">
      <dsp:nvSpPr>
        <dsp:cNvPr id="0" name=""/>
        <dsp:cNvSpPr/>
      </dsp:nvSpPr>
      <dsp:spPr>
        <a:xfrm>
          <a:off x="5356072" y="2233679"/>
          <a:ext cx="404537" cy="4732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/>
        </a:p>
      </dsp:txBody>
      <dsp:txXfrm>
        <a:off x="5356072" y="2328325"/>
        <a:ext cx="283176" cy="283940"/>
      </dsp:txXfrm>
    </dsp:sp>
    <dsp:sp modelId="{F61706D4-3D72-4983-9F7C-A4E4EA3194E4}">
      <dsp:nvSpPr>
        <dsp:cNvPr id="0" name=""/>
        <dsp:cNvSpPr/>
      </dsp:nvSpPr>
      <dsp:spPr>
        <a:xfrm>
          <a:off x="5928530" y="778312"/>
          <a:ext cx="1908194" cy="3383965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solidFill>
                <a:schemeClr val="tx1"/>
              </a:solidFill>
            </a:rPr>
            <a:t>1) </a:t>
          </a:r>
          <a:r>
            <a:rPr lang="pt-BR" sz="1700" kern="1200" dirty="0" err="1" smtClean="0">
              <a:solidFill>
                <a:schemeClr val="tx1"/>
              </a:solidFill>
            </a:rPr>
            <a:t>Kernel</a:t>
          </a:r>
          <a:r>
            <a:rPr lang="pt-BR" sz="1700" kern="1200" dirty="0" smtClean="0">
              <a:solidFill>
                <a:schemeClr val="tx1"/>
              </a:solidFill>
            </a:rPr>
            <a:t> </a:t>
          </a:r>
          <a:r>
            <a:rPr lang="pt-BR" sz="1700" kern="1200" dirty="0" err="1" smtClean="0">
              <a:solidFill>
                <a:schemeClr val="tx1"/>
              </a:solidFill>
            </a:rPr>
            <a:t>estimator</a:t>
          </a:r>
          <a:r>
            <a:rPr lang="pt-BR" sz="1700" kern="1200" dirty="0" smtClean="0">
              <a:solidFill>
                <a:schemeClr val="tx1"/>
              </a:solidFill>
            </a:rPr>
            <a:t> – moradias subnormais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solidFill>
                <a:schemeClr val="tx1"/>
              </a:solidFill>
            </a:rPr>
            <a:t>2) Presença de equipamentos públicos (Análise AFP)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solidFill>
                <a:schemeClr val="tx1"/>
              </a:solidFill>
            </a:rPr>
            <a:t>3) Subtração entre campos: equipamentos - vulnerabilidade</a:t>
          </a:r>
          <a:endParaRPr lang="pt-BR" sz="1700" kern="1200" dirty="0">
            <a:solidFill>
              <a:schemeClr val="tx1"/>
            </a:solidFill>
          </a:endParaRPr>
        </a:p>
      </dsp:txBody>
      <dsp:txXfrm>
        <a:off x="5984419" y="834201"/>
        <a:ext cx="1796416" cy="3272187"/>
      </dsp:txXfrm>
    </dsp:sp>
    <dsp:sp modelId="{91FACDDF-2768-4E3F-BB04-0E59237032CA}">
      <dsp:nvSpPr>
        <dsp:cNvPr id="0" name=""/>
        <dsp:cNvSpPr/>
      </dsp:nvSpPr>
      <dsp:spPr>
        <a:xfrm>
          <a:off x="8027544" y="2233679"/>
          <a:ext cx="404537" cy="4732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/>
        </a:p>
      </dsp:txBody>
      <dsp:txXfrm>
        <a:off x="8027544" y="2328325"/>
        <a:ext cx="283176" cy="283940"/>
      </dsp:txXfrm>
    </dsp:sp>
    <dsp:sp modelId="{4D7766D9-D562-429F-90CF-37B0D978576B}">
      <dsp:nvSpPr>
        <dsp:cNvPr id="0" name=""/>
        <dsp:cNvSpPr/>
      </dsp:nvSpPr>
      <dsp:spPr>
        <a:xfrm>
          <a:off x="8600003" y="778312"/>
          <a:ext cx="1908194" cy="3383965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solidFill>
                <a:schemeClr val="tx1"/>
              </a:solidFill>
            </a:rPr>
            <a:t>Relação entre moradias subnormais e equipamentos públicos existentes (que não implica necessariamente em investimento social)</a:t>
          </a:r>
          <a:endParaRPr lang="pt-BR" sz="1700" kern="1200" dirty="0">
            <a:solidFill>
              <a:schemeClr val="tx1"/>
            </a:solidFill>
          </a:endParaRPr>
        </a:p>
      </dsp:txBody>
      <dsp:txXfrm>
        <a:off x="8655892" y="834201"/>
        <a:ext cx="1796416" cy="32721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BA9C7-2407-4723-BD40-FB96ACAE7085}" type="datetimeFigureOut">
              <a:rPr lang="pt-BR" smtClean="0"/>
              <a:t>04/11/2019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2F83D-6D63-4E47-A137-6BB515E05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041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F83D-6D63-4E47-A137-6BB515E05BD5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2021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F83D-6D63-4E47-A137-6BB515E05BD5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2908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F83D-6D63-4E47-A137-6BB515E05BD5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578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F83D-6D63-4E47-A137-6BB515E05BD5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2393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F83D-6D63-4E47-A137-6BB515E05BD5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9616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AB339-812F-42F6-91D5-96502FE5BABB}" type="datetime1">
              <a:rPr lang="en-US" smtClean="0"/>
              <a:t>11/4/2019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Martines, M.R., Toppa, R.H., Ferreira, R.V., Cavagis, A., Kawakubo, F.S. and Morato, R.G. (2017)  Spatial Analysis to Identify Urban Areas with Higher Potential for Social Investment. Journal of Geographic Information System, 9, 591-603.</a:t>
            </a:r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491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90DB-DB26-4BAB-A17B-9851BCBB12B0}" type="datetime1">
              <a:rPr lang="en-US" smtClean="0"/>
              <a:t>11/4/2019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Martines, M.R., Toppa, R.H., Ferreira, R.V., Cavagis, A., Kawakubo, F.S. and Morato, R.G. (2017)  Spatial Analysis to Identify Urban Areas with Higher Potential for Social Investment. Journal of Geographic Information System, 9, 591-603.</a:t>
            </a:r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248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7D0C-61CF-4C1B-B1DA-6DDF1459DC10}" type="datetime1">
              <a:rPr lang="en-US" smtClean="0"/>
              <a:t>11/4/2019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Martines, M.R., Toppa, R.H., Ferreira, R.V., Cavagis, A., Kawakubo, F.S. and Morato, R.G. (2017)  Spatial Analysis to Identify Urban Areas with Higher Potential for Social Investment. Journal of Geographic Information System, 9, 591-603.</a:t>
            </a:r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766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DBB43-C98A-483F-9CCA-EF936E550101}" type="datetime1">
              <a:rPr lang="en-US" smtClean="0"/>
              <a:t>11/4/2019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Martines, M.R., Toppa, R.H., Ferreira, R.V., Cavagis, A., Kawakubo, F.S. and Morato, R.G. (2017)  Spatial Analysis to Identify Urban Areas with Higher Potential for Social Investment. Journal of Geographic Information System, 9, 591-603.</a:t>
            </a:r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33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9C46-DE3D-47AA-AF72-E73455AB662D}" type="datetime1">
              <a:rPr lang="en-US" smtClean="0"/>
              <a:t>11/4/2019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Martines, M.R., Toppa, R.H., Ferreira, R.V., Cavagis, A., Kawakubo, F.S. and Morato, R.G. (2017)  Spatial Analysis to Identify Urban Areas with Higher Potential for Social Investment. Journal of Geographic Information System, 9, 591-603.</a:t>
            </a:r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799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A973-87F3-4CCC-8B04-B399247F979E}" type="datetime1">
              <a:rPr lang="en-US" smtClean="0"/>
              <a:t>11/4/2019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Martines, M.R., Toppa, R.H., Ferreira, R.V., Cavagis, A., Kawakubo, F.S. and Morato, R.G. (2017)  Spatial Analysis to Identify Urban Areas with Higher Potential for Social Investment. Journal of Geographic Information System, 9, 591-603.</a:t>
            </a:r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634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ADB3F-5FB2-4841-A354-CF10AE625163}" type="datetime1">
              <a:rPr lang="en-US" smtClean="0"/>
              <a:t>11/4/2019</a:t>
            </a:fld>
            <a:endParaRPr lang="en-US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Martines, M.R., Toppa, R.H., Ferreira, R.V., Cavagis, A., Kawakubo, F.S. and Morato, R.G. (2017)  Spatial Analysis to Identify Urban Areas with Higher Potential for Social Investment. Journal of Geographic Information System, 9, 591-603.</a:t>
            </a:r>
            <a:endParaRPr lang="en-US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790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A5FC-77EA-4CB9-85C9-DF19EB972BB4}" type="datetime1">
              <a:rPr lang="en-US" smtClean="0"/>
              <a:t>11/4/2019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Martines, M.R., Toppa, R.H., Ferreira, R.V., Cavagis, A., Kawakubo, F.S. and Morato, R.G. (2017)  Spatial Analysis to Identify Urban Areas with Higher Potential for Social Investment. Journal of Geographic Information System, 9, 591-603.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33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ACBBF-E012-4A96-B695-D03293C9133D}" type="datetime1">
              <a:rPr lang="en-US" smtClean="0"/>
              <a:t>11/4/2019</a:t>
            </a:fld>
            <a:endParaRPr lang="en-US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Martines, M.R., Toppa, R.H., Ferreira, R.V., Cavagis, A., Kawakubo, F.S. and Morato, R.G. (2017)  Spatial Analysis to Identify Urban Areas with Higher Potential for Social Investment. Journal of Geographic Information System, 9, 591-603.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692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ED51-619E-401E-B83D-02723D0190AF}" type="datetime1">
              <a:rPr lang="en-US" smtClean="0"/>
              <a:t>11/4/2019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Martines, M.R., Toppa, R.H., Ferreira, R.V., Cavagis, A., Kawakubo, F.S. and Morato, R.G. (2017)  Spatial Analysis to Identify Urban Areas with Higher Potential for Social Investment. Journal of Geographic Information System, 9, 591-603.</a:t>
            </a:r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456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99A35-6335-42B2-9C57-F6B0DB1EDF28}" type="datetime1">
              <a:rPr lang="en-US" smtClean="0"/>
              <a:t>11/4/2019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Martines, M.R., Toppa, R.H., Ferreira, R.V., Cavagis, A., Kawakubo, F.S. and Morato, R.G. (2017)  Spatial Analysis to Identify Urban Areas with Higher Potential for Social Investment. Journal of Geographic Information System, 9, 591-603.</a:t>
            </a:r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657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FD770-07A1-4999-9D7D-56A66D520A7C}" type="datetime1">
              <a:rPr lang="en-US" smtClean="0"/>
              <a:t>11/4/2019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Martines, M.R., Toppa, R.H., Ferreira, R.V., Cavagis, A., Kawakubo, F.S. and Morato, R.G. (2017)  Spatial Analysis to Identify Urban Areas with Higher Potential for Social Investment. Journal of Geographic Information System, 9, 591-603.</a:t>
            </a:r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60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dirty="0"/>
              <a:t>Spatial Analysis to Identify Urban Areas with</a:t>
            </a:r>
            <a:br>
              <a:rPr lang="en-US" sz="4000" b="1" dirty="0"/>
            </a:br>
            <a:r>
              <a:rPr lang="en-US" sz="4000" b="1" dirty="0"/>
              <a:t>Higher Potential for Social Investment</a:t>
            </a:r>
            <a:endParaRPr lang="pt-BR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Marcos Roberto </a:t>
            </a:r>
            <a:r>
              <a:rPr lang="pt-BR" b="1" dirty="0" smtClean="0"/>
              <a:t>Martines, </a:t>
            </a:r>
            <a:r>
              <a:rPr lang="pt-BR" b="1" dirty="0"/>
              <a:t>Rogério Hartung </a:t>
            </a:r>
            <a:r>
              <a:rPr lang="pt-BR" b="1" dirty="0" err="1" smtClean="0"/>
              <a:t>Toppa</a:t>
            </a:r>
            <a:r>
              <a:rPr lang="pt-BR" b="1" dirty="0" smtClean="0"/>
              <a:t>, </a:t>
            </a:r>
            <a:r>
              <a:rPr lang="pt-BR" b="1" dirty="0"/>
              <a:t>Ricardo Vicente </a:t>
            </a:r>
            <a:r>
              <a:rPr lang="pt-BR" b="1" dirty="0" smtClean="0"/>
              <a:t>Ferreira, Alexandre </a:t>
            </a:r>
            <a:r>
              <a:rPr lang="pt-BR" b="1" dirty="0" err="1" smtClean="0"/>
              <a:t>Cavagis</a:t>
            </a:r>
            <a:r>
              <a:rPr lang="pt-BR" b="1" dirty="0" smtClean="0"/>
              <a:t>, </a:t>
            </a:r>
            <a:r>
              <a:rPr lang="pt-BR" b="1" dirty="0"/>
              <a:t>Fernando Shinji </a:t>
            </a:r>
            <a:r>
              <a:rPr lang="pt-BR" b="1" dirty="0" err="1" smtClean="0"/>
              <a:t>Kawakubo</a:t>
            </a:r>
            <a:r>
              <a:rPr lang="pt-BR" b="1" dirty="0" smtClean="0"/>
              <a:t>, </a:t>
            </a:r>
            <a:r>
              <a:rPr lang="pt-BR" b="1" dirty="0"/>
              <a:t>Rúbia Gomes </a:t>
            </a:r>
            <a:r>
              <a:rPr lang="pt-BR" b="1" dirty="0" smtClean="0"/>
              <a:t>Morato</a:t>
            </a:r>
          </a:p>
          <a:p>
            <a:r>
              <a:rPr lang="en-US" b="1" dirty="0" smtClean="0"/>
              <a:t>Journal </a:t>
            </a:r>
            <a:r>
              <a:rPr lang="en-US" b="1" dirty="0"/>
              <a:t>of Geographic Information System, 2017, 9, 591-603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90493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7819" y="485071"/>
            <a:ext cx="9910293" cy="833907"/>
          </a:xfrm>
        </p:spPr>
        <p:txBody>
          <a:bodyPr>
            <a:normAutofit/>
          </a:bodyPr>
          <a:lstStyle/>
          <a:p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VULNERABILIDADE SOCIAL</a:t>
            </a:r>
            <a:endParaRPr lang="pt-BR" sz="3600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207819" y="6356350"/>
            <a:ext cx="10536382" cy="365125"/>
          </a:xfrm>
        </p:spPr>
        <p:txBody>
          <a:bodyPr/>
          <a:lstStyle/>
          <a:p>
            <a:r>
              <a:rPr lang="en-US" dirty="0" err="1" smtClean="0"/>
              <a:t>Martines</a:t>
            </a:r>
            <a:r>
              <a:rPr lang="en-US" dirty="0" smtClean="0"/>
              <a:t>, M.R., </a:t>
            </a:r>
            <a:r>
              <a:rPr lang="en-US" dirty="0" err="1" smtClean="0"/>
              <a:t>Toppa</a:t>
            </a:r>
            <a:r>
              <a:rPr lang="en-US" dirty="0" smtClean="0"/>
              <a:t>, R.H., Ferreira, R.V., </a:t>
            </a:r>
            <a:r>
              <a:rPr lang="en-US" dirty="0" err="1" smtClean="0"/>
              <a:t>Cavagis</a:t>
            </a:r>
            <a:r>
              <a:rPr lang="en-US" dirty="0" smtClean="0"/>
              <a:t>, A., </a:t>
            </a:r>
            <a:r>
              <a:rPr lang="en-US" dirty="0" err="1" smtClean="0"/>
              <a:t>Kawakubo</a:t>
            </a:r>
            <a:r>
              <a:rPr lang="en-US" dirty="0" smtClean="0"/>
              <a:t>, F.S. and </a:t>
            </a:r>
            <a:r>
              <a:rPr lang="en-US" dirty="0" err="1" smtClean="0"/>
              <a:t>Morato</a:t>
            </a:r>
            <a:r>
              <a:rPr lang="en-US" dirty="0" smtClean="0"/>
              <a:t>, R.G. (2017)  Spatial Analysis to Identify Urban Areas with Higher Potential for Social Investment. Journal of Geographic Information System, 9, 591-603.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Mapa de vulnerabilidade</a:t>
            </a:r>
          </a:p>
          <a:p>
            <a:pPr marL="0" indent="0">
              <a:buNone/>
            </a:pPr>
            <a:r>
              <a:rPr lang="pt-BR" dirty="0" smtClean="0"/>
              <a:t>UTM – SIRGAS 2000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7496" y="21128"/>
            <a:ext cx="4396304" cy="615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691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0853" y="485071"/>
            <a:ext cx="9910293" cy="833907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INFRAESTRUTURA PÚBLICA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77983" y="6356351"/>
            <a:ext cx="10141526" cy="327259"/>
          </a:xfrm>
        </p:spPr>
        <p:txBody>
          <a:bodyPr/>
          <a:lstStyle/>
          <a:p>
            <a:r>
              <a:rPr lang="en-US" dirty="0" err="1" smtClean="0"/>
              <a:t>Martines</a:t>
            </a:r>
            <a:r>
              <a:rPr lang="en-US" dirty="0" smtClean="0"/>
              <a:t>, M.R., </a:t>
            </a:r>
            <a:r>
              <a:rPr lang="en-US" dirty="0" err="1" smtClean="0"/>
              <a:t>Toppa</a:t>
            </a:r>
            <a:r>
              <a:rPr lang="en-US" dirty="0" smtClean="0"/>
              <a:t>, R.H., Ferreira, R.V., </a:t>
            </a:r>
            <a:r>
              <a:rPr lang="en-US" dirty="0" err="1" smtClean="0"/>
              <a:t>Cavagis</a:t>
            </a:r>
            <a:r>
              <a:rPr lang="en-US" dirty="0" smtClean="0"/>
              <a:t>, A., </a:t>
            </a:r>
            <a:r>
              <a:rPr lang="en-US" dirty="0" err="1" smtClean="0"/>
              <a:t>Kawakubo</a:t>
            </a:r>
            <a:r>
              <a:rPr lang="en-US" dirty="0" smtClean="0"/>
              <a:t>, F.S. and </a:t>
            </a:r>
            <a:r>
              <a:rPr lang="en-US" dirty="0" err="1" smtClean="0"/>
              <a:t>Morato</a:t>
            </a:r>
            <a:r>
              <a:rPr lang="en-US" dirty="0" smtClean="0"/>
              <a:t>, R.G. (2017)  Spatial Analysis to Identify Urban Areas with Higher Potential for Social Investment. Journal of Geographic Information System, 9, 591-603.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Análise AHP</a:t>
            </a:r>
          </a:p>
          <a:p>
            <a:pPr marL="0" indent="0">
              <a:buNone/>
            </a:pPr>
            <a:r>
              <a:rPr lang="pt-BR" dirty="0"/>
              <a:t>(</a:t>
            </a:r>
            <a:r>
              <a:rPr lang="pt-BR" dirty="0" smtClean="0"/>
              <a:t>Hierarquização de serviços)</a:t>
            </a:r>
            <a:endParaRPr lang="pt-BR" dirty="0"/>
          </a:p>
          <a:p>
            <a:endParaRPr lang="pt-BR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114" y="1498364"/>
            <a:ext cx="6455007" cy="440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248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86990"/>
            <a:ext cx="9910293" cy="833907"/>
          </a:xfrm>
        </p:spPr>
        <p:txBody>
          <a:bodyPr>
            <a:normAutofit/>
          </a:bodyPr>
          <a:lstStyle/>
          <a:p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INFRAESTRUTURA PÚBLICA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77983" y="6356351"/>
            <a:ext cx="10141526" cy="327259"/>
          </a:xfrm>
        </p:spPr>
        <p:txBody>
          <a:bodyPr/>
          <a:lstStyle/>
          <a:p>
            <a:r>
              <a:rPr lang="en-US" dirty="0" err="1" smtClean="0"/>
              <a:t>Martines</a:t>
            </a:r>
            <a:r>
              <a:rPr lang="en-US" dirty="0" smtClean="0"/>
              <a:t>, M.R., </a:t>
            </a:r>
            <a:r>
              <a:rPr lang="en-US" dirty="0" err="1" smtClean="0"/>
              <a:t>Toppa</a:t>
            </a:r>
            <a:r>
              <a:rPr lang="en-US" dirty="0" smtClean="0"/>
              <a:t>, R.H., Ferreira, R.V., </a:t>
            </a:r>
            <a:r>
              <a:rPr lang="en-US" dirty="0" err="1" smtClean="0"/>
              <a:t>Cavagis</a:t>
            </a:r>
            <a:r>
              <a:rPr lang="en-US" dirty="0" smtClean="0"/>
              <a:t>, A., </a:t>
            </a:r>
            <a:r>
              <a:rPr lang="en-US" dirty="0" err="1" smtClean="0"/>
              <a:t>Kawakubo</a:t>
            </a:r>
            <a:r>
              <a:rPr lang="en-US" dirty="0" smtClean="0"/>
              <a:t>, F.S. and </a:t>
            </a:r>
            <a:r>
              <a:rPr lang="en-US" dirty="0" err="1" smtClean="0"/>
              <a:t>Morato</a:t>
            </a:r>
            <a:r>
              <a:rPr lang="en-US" dirty="0" smtClean="0"/>
              <a:t>, R.G. (2017)  Spatial Analysis to Identify Urban Areas with Higher Potential for Social Investment. Journal of Geographic Information System, 9, 591-603.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Análise AHP</a:t>
            </a:r>
          </a:p>
          <a:p>
            <a:pPr marL="0" indent="0">
              <a:buNone/>
            </a:pPr>
            <a:r>
              <a:rPr lang="pt-BR" dirty="0" smtClean="0"/>
              <a:t>(Peso de cada serviço público)</a:t>
            </a:r>
            <a:endParaRPr lang="pt-BR" dirty="0"/>
          </a:p>
          <a:p>
            <a:endParaRPr lang="pt-BR" dirty="0" smtClean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315" y="850076"/>
            <a:ext cx="5624625" cy="515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48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0853" y="485071"/>
            <a:ext cx="9910293" cy="833907"/>
          </a:xfrm>
        </p:spPr>
        <p:txBody>
          <a:bodyPr>
            <a:normAutofit/>
          </a:bodyPr>
          <a:lstStyle/>
          <a:p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INFRAESTRUTURA PÚBLICA</a:t>
            </a:r>
            <a:endParaRPr lang="pt-BR" sz="3600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77983" y="6356351"/>
            <a:ext cx="10141526" cy="327259"/>
          </a:xfrm>
        </p:spPr>
        <p:txBody>
          <a:bodyPr/>
          <a:lstStyle/>
          <a:p>
            <a:r>
              <a:rPr lang="en-US" dirty="0" err="1" smtClean="0"/>
              <a:t>Martines</a:t>
            </a:r>
            <a:r>
              <a:rPr lang="en-US" dirty="0" smtClean="0"/>
              <a:t>, M.R., </a:t>
            </a:r>
            <a:r>
              <a:rPr lang="en-US" dirty="0" err="1" smtClean="0"/>
              <a:t>Toppa</a:t>
            </a:r>
            <a:r>
              <a:rPr lang="en-US" dirty="0" smtClean="0"/>
              <a:t>, R.H., Ferreira, R.V., </a:t>
            </a:r>
            <a:r>
              <a:rPr lang="en-US" dirty="0" err="1" smtClean="0"/>
              <a:t>Cavagis</a:t>
            </a:r>
            <a:r>
              <a:rPr lang="en-US" dirty="0" smtClean="0"/>
              <a:t>, A., </a:t>
            </a:r>
            <a:r>
              <a:rPr lang="en-US" dirty="0" err="1" smtClean="0"/>
              <a:t>Kawakubo</a:t>
            </a:r>
            <a:r>
              <a:rPr lang="en-US" dirty="0" smtClean="0"/>
              <a:t>, F.S. and </a:t>
            </a:r>
            <a:r>
              <a:rPr lang="en-US" dirty="0" err="1" smtClean="0"/>
              <a:t>Morato</a:t>
            </a:r>
            <a:r>
              <a:rPr lang="en-US" dirty="0" smtClean="0"/>
              <a:t>, R.G. (2017)  Spatial Analysis to Identify Urban Areas with Higher Potential for Social Investment. Journal of Geographic Information System, 9, 591-603.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Fórmula:</a:t>
            </a:r>
          </a:p>
          <a:p>
            <a:pPr lvl="1"/>
            <a:endParaRPr lang="pt-BR" dirty="0" smtClean="0"/>
          </a:p>
          <a:p>
            <a:pPr lvl="1"/>
            <a:endParaRPr lang="pt-BR" dirty="0"/>
          </a:p>
          <a:p>
            <a:pPr lvl="1"/>
            <a:endParaRPr lang="pt-BR" dirty="0" smtClean="0"/>
          </a:p>
          <a:p>
            <a:pPr marL="457200" lvl="1" indent="0">
              <a:buNone/>
            </a:pPr>
            <a:r>
              <a:rPr lang="pt-BR" dirty="0" smtClean="0"/>
              <a:t>Onde: </a:t>
            </a:r>
          </a:p>
          <a:p>
            <a:pPr lvl="2"/>
            <a:r>
              <a:rPr lang="pt-BR" dirty="0" smtClean="0"/>
              <a:t>PIF: indicador sintético</a:t>
            </a:r>
          </a:p>
          <a:p>
            <a:pPr lvl="2"/>
            <a:r>
              <a:rPr lang="pt-BR" dirty="0" smtClean="0"/>
              <a:t>W: peso dado pela análise AHP</a:t>
            </a:r>
          </a:p>
          <a:p>
            <a:pPr lvl="2"/>
            <a:r>
              <a:rPr lang="pt-BR" dirty="0" smtClean="0"/>
              <a:t>PI: normalização do modelo =&gt; </a:t>
            </a: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934" y="2452255"/>
            <a:ext cx="4650733" cy="86636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7605" y="4528831"/>
            <a:ext cx="2703748" cy="3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474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0853" y="485071"/>
            <a:ext cx="9910293" cy="833907"/>
          </a:xfrm>
        </p:spPr>
        <p:txBody>
          <a:bodyPr>
            <a:normAutofit/>
          </a:bodyPr>
          <a:lstStyle/>
          <a:p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INFRAESTRUTURA PÚBLICA</a:t>
            </a:r>
            <a:endParaRPr lang="pt-BR" sz="3600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77983" y="6356351"/>
            <a:ext cx="10141526" cy="327259"/>
          </a:xfrm>
        </p:spPr>
        <p:txBody>
          <a:bodyPr/>
          <a:lstStyle/>
          <a:p>
            <a:r>
              <a:rPr lang="en-US" dirty="0" err="1" smtClean="0"/>
              <a:t>Martines</a:t>
            </a:r>
            <a:r>
              <a:rPr lang="en-US" dirty="0" smtClean="0"/>
              <a:t>, M.R., </a:t>
            </a:r>
            <a:r>
              <a:rPr lang="en-US" dirty="0" err="1" smtClean="0"/>
              <a:t>Toppa</a:t>
            </a:r>
            <a:r>
              <a:rPr lang="en-US" dirty="0" smtClean="0"/>
              <a:t>, R.H., Ferreira, R.V., </a:t>
            </a:r>
            <a:r>
              <a:rPr lang="en-US" dirty="0" err="1" smtClean="0"/>
              <a:t>Cavagis</a:t>
            </a:r>
            <a:r>
              <a:rPr lang="en-US" dirty="0" smtClean="0"/>
              <a:t>, A., </a:t>
            </a:r>
            <a:r>
              <a:rPr lang="en-US" dirty="0" err="1" smtClean="0"/>
              <a:t>Kawakubo</a:t>
            </a:r>
            <a:r>
              <a:rPr lang="en-US" dirty="0" smtClean="0"/>
              <a:t>, F.S. and </a:t>
            </a:r>
            <a:r>
              <a:rPr lang="en-US" dirty="0" err="1" smtClean="0"/>
              <a:t>Morato</a:t>
            </a:r>
            <a:r>
              <a:rPr lang="en-US" dirty="0" smtClean="0"/>
              <a:t>, R.G. (2017)  Spatial Analysis to Identify Urban Areas with Higher Potential for Social Investment. Journal of Geographic Information System, 9, 591-603.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290946" y="1325053"/>
            <a:ext cx="10515600" cy="4351338"/>
          </a:xfrm>
        </p:spPr>
        <p:txBody>
          <a:bodyPr/>
          <a:lstStyle/>
          <a:p>
            <a:r>
              <a:rPr lang="pt-BR" dirty="0" smtClean="0"/>
              <a:t>Mapa normalizado:</a:t>
            </a:r>
          </a:p>
          <a:p>
            <a:pPr lvl="1"/>
            <a:endParaRPr lang="pt-BR" dirty="0" smtClean="0"/>
          </a:p>
          <a:p>
            <a:pPr lvl="1"/>
            <a:endParaRPr lang="pt-BR" dirty="0"/>
          </a:p>
          <a:p>
            <a:pPr lvl="1"/>
            <a:endParaRPr lang="pt-BR" dirty="0" smtClean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094" y="1318978"/>
            <a:ext cx="8517075" cy="488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73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0853" y="485071"/>
            <a:ext cx="9910293" cy="833907"/>
          </a:xfrm>
        </p:spPr>
        <p:txBody>
          <a:bodyPr>
            <a:normAutofit/>
          </a:bodyPr>
          <a:lstStyle/>
          <a:p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INFRAESTRUTURA PÚBLICA</a:t>
            </a:r>
            <a:endParaRPr lang="pt-BR" sz="3600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290945" y="6356351"/>
            <a:ext cx="10598727" cy="327259"/>
          </a:xfrm>
        </p:spPr>
        <p:txBody>
          <a:bodyPr/>
          <a:lstStyle/>
          <a:p>
            <a:r>
              <a:rPr lang="en-US" dirty="0" err="1" smtClean="0"/>
              <a:t>Martines</a:t>
            </a:r>
            <a:r>
              <a:rPr lang="en-US" dirty="0" smtClean="0"/>
              <a:t>, M.R., </a:t>
            </a:r>
            <a:r>
              <a:rPr lang="en-US" dirty="0" err="1" smtClean="0"/>
              <a:t>Toppa</a:t>
            </a:r>
            <a:r>
              <a:rPr lang="en-US" dirty="0" smtClean="0"/>
              <a:t>, R.H., Ferreira, R.V., </a:t>
            </a:r>
            <a:r>
              <a:rPr lang="en-US" dirty="0" err="1" smtClean="0"/>
              <a:t>Cavagis</a:t>
            </a:r>
            <a:r>
              <a:rPr lang="en-US" dirty="0" smtClean="0"/>
              <a:t>, A., </a:t>
            </a:r>
            <a:r>
              <a:rPr lang="en-US" dirty="0" err="1" smtClean="0"/>
              <a:t>Kawakubo</a:t>
            </a:r>
            <a:r>
              <a:rPr lang="en-US" dirty="0" smtClean="0"/>
              <a:t>, F.S. and </a:t>
            </a:r>
            <a:r>
              <a:rPr lang="en-US" dirty="0" err="1" smtClean="0"/>
              <a:t>Morato</a:t>
            </a:r>
            <a:r>
              <a:rPr lang="en-US" dirty="0" smtClean="0"/>
              <a:t>, R.G. (2017)  Spatial Analysis to Identify Urban Areas with Higher Potential for Social Investment. Journal of Geographic Information System, 9, 591-603.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15</a:t>
            </a:fld>
            <a:endParaRPr lang="en-US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3328" y="1825625"/>
            <a:ext cx="843001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401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97837"/>
            <a:ext cx="9910293" cy="833907"/>
          </a:xfrm>
        </p:spPr>
        <p:txBody>
          <a:bodyPr>
            <a:normAutofit/>
          </a:bodyPr>
          <a:lstStyle/>
          <a:p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INFRAESTRUTURA PÚBLICA</a:t>
            </a:r>
            <a:endParaRPr lang="pt-BR" sz="3600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77983" y="6356351"/>
            <a:ext cx="10141526" cy="327259"/>
          </a:xfrm>
        </p:spPr>
        <p:txBody>
          <a:bodyPr/>
          <a:lstStyle/>
          <a:p>
            <a:r>
              <a:rPr lang="en-US" dirty="0" err="1" smtClean="0"/>
              <a:t>Martines</a:t>
            </a:r>
            <a:r>
              <a:rPr lang="en-US" dirty="0" smtClean="0"/>
              <a:t>, M.R., </a:t>
            </a:r>
            <a:r>
              <a:rPr lang="en-US" dirty="0" err="1" smtClean="0"/>
              <a:t>Toppa</a:t>
            </a:r>
            <a:r>
              <a:rPr lang="en-US" dirty="0" smtClean="0"/>
              <a:t>, R.H., Ferreira, R.V., </a:t>
            </a:r>
            <a:r>
              <a:rPr lang="en-US" dirty="0" err="1" smtClean="0"/>
              <a:t>Cavagis</a:t>
            </a:r>
            <a:r>
              <a:rPr lang="en-US" dirty="0" smtClean="0"/>
              <a:t>, A., </a:t>
            </a:r>
            <a:r>
              <a:rPr lang="en-US" dirty="0" err="1" smtClean="0"/>
              <a:t>Kawakubo</a:t>
            </a:r>
            <a:r>
              <a:rPr lang="en-US" dirty="0" smtClean="0"/>
              <a:t>, F.S. and </a:t>
            </a:r>
            <a:r>
              <a:rPr lang="en-US" dirty="0" err="1" smtClean="0"/>
              <a:t>Morato</a:t>
            </a:r>
            <a:r>
              <a:rPr lang="en-US" dirty="0" smtClean="0"/>
              <a:t>, R.G. (2017)  Spatial Analysis to Identify Urban Areas with Higher Potential for Social Investment. Journal of Geographic Information System, 9, 591-603.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Mapa:</a:t>
            </a:r>
          </a:p>
          <a:p>
            <a:pPr marL="0" indent="0">
              <a:buNone/>
            </a:pPr>
            <a:r>
              <a:rPr lang="pt-BR" dirty="0" smtClean="0"/>
              <a:t>(UTM – SIRGAS 2000)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2864" y="37864"/>
            <a:ext cx="4438282" cy="631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039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0853" y="485071"/>
            <a:ext cx="9910293" cy="833907"/>
          </a:xfrm>
        </p:spPr>
        <p:txBody>
          <a:bodyPr>
            <a:normAutofit fontScale="90000"/>
          </a:bodyPr>
          <a:lstStyle/>
          <a:p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OPORTUNIDADES DE INVESTIMENTO SOCIAL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77983" y="6356351"/>
            <a:ext cx="10141526" cy="327259"/>
          </a:xfrm>
        </p:spPr>
        <p:txBody>
          <a:bodyPr/>
          <a:lstStyle/>
          <a:p>
            <a:r>
              <a:rPr lang="en-US" dirty="0" err="1" smtClean="0"/>
              <a:t>Martines</a:t>
            </a:r>
            <a:r>
              <a:rPr lang="en-US" dirty="0" smtClean="0"/>
              <a:t>, M.R., </a:t>
            </a:r>
            <a:r>
              <a:rPr lang="en-US" dirty="0" err="1" smtClean="0"/>
              <a:t>Toppa</a:t>
            </a:r>
            <a:r>
              <a:rPr lang="en-US" dirty="0" smtClean="0"/>
              <a:t>, R.H., Ferreira, R.V., </a:t>
            </a:r>
            <a:r>
              <a:rPr lang="en-US" dirty="0" err="1" smtClean="0"/>
              <a:t>Cavagis</a:t>
            </a:r>
            <a:r>
              <a:rPr lang="en-US" dirty="0" smtClean="0"/>
              <a:t>, A., </a:t>
            </a:r>
            <a:r>
              <a:rPr lang="en-US" dirty="0" err="1" smtClean="0"/>
              <a:t>Kawakubo</a:t>
            </a:r>
            <a:r>
              <a:rPr lang="en-US" dirty="0" smtClean="0"/>
              <a:t>, F.S. and </a:t>
            </a:r>
            <a:r>
              <a:rPr lang="en-US" dirty="0" err="1" smtClean="0"/>
              <a:t>Morato</a:t>
            </a:r>
            <a:r>
              <a:rPr lang="en-US" dirty="0" smtClean="0"/>
              <a:t>, R.G. (2017)  Spatial Analysis to Identify Urban Areas with Higher Potential for Social Investment. Journal of Geographic Information System, 9, 591-603.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Subtração entre o PIF de infraestrutura pública e o PIF de vulnerabilidade social.</a:t>
            </a:r>
          </a:p>
          <a:p>
            <a:r>
              <a:rPr lang="pt-BR" dirty="0" smtClean="0"/>
              <a:t>Verificação em dois mapas: um mapeando todas as áreas de acordo com a potencialidade de investimento social e outro mapeando apenas as áreas mais promissoras nesse sentido (ajuste para mostrar só os valores negativos do modelo)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6768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346" y="253251"/>
            <a:ext cx="10573163" cy="833907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OPORTUNIDADES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77983" y="6356351"/>
            <a:ext cx="10141526" cy="327259"/>
          </a:xfrm>
        </p:spPr>
        <p:txBody>
          <a:bodyPr/>
          <a:lstStyle/>
          <a:p>
            <a:r>
              <a:rPr lang="en-US" dirty="0" err="1" smtClean="0"/>
              <a:t>Martines</a:t>
            </a:r>
            <a:r>
              <a:rPr lang="en-US" dirty="0" smtClean="0"/>
              <a:t>, M.R., </a:t>
            </a:r>
            <a:r>
              <a:rPr lang="en-US" dirty="0" err="1" smtClean="0"/>
              <a:t>Toppa</a:t>
            </a:r>
            <a:r>
              <a:rPr lang="en-US" dirty="0" smtClean="0"/>
              <a:t>, R.H., Ferreira, R.V., </a:t>
            </a:r>
            <a:r>
              <a:rPr lang="en-US" dirty="0" err="1" smtClean="0"/>
              <a:t>Cavagis</a:t>
            </a:r>
            <a:r>
              <a:rPr lang="en-US" dirty="0" smtClean="0"/>
              <a:t>, A., </a:t>
            </a:r>
            <a:r>
              <a:rPr lang="en-US" dirty="0" err="1" smtClean="0"/>
              <a:t>Kawakubo</a:t>
            </a:r>
            <a:r>
              <a:rPr lang="en-US" dirty="0" smtClean="0"/>
              <a:t>, F.S. and </a:t>
            </a:r>
            <a:r>
              <a:rPr lang="en-US" dirty="0" err="1" smtClean="0"/>
              <a:t>Morato</a:t>
            </a:r>
            <a:r>
              <a:rPr lang="en-US" dirty="0" smtClean="0"/>
              <a:t>, R.G. (2017)  Spatial Analysis to Identify Urban Areas with Higher Potential for Social Investment. Journal of Geographic Information System, 9, 591-603.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535546" y="184340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Mapas:</a:t>
            </a:r>
          </a:p>
          <a:p>
            <a:pPr marL="0" indent="0">
              <a:buNone/>
            </a:pPr>
            <a:r>
              <a:rPr lang="pt-BR" dirty="0" smtClean="0"/>
              <a:t>(UTM – SIRGAS 2000)</a:t>
            </a:r>
          </a:p>
          <a:p>
            <a:pPr marL="514350" indent="-514350">
              <a:buAutoNum type="arabicParenR"/>
            </a:pPr>
            <a:r>
              <a:rPr lang="pt-BR" dirty="0" smtClean="0"/>
              <a:t>Todos os valores</a:t>
            </a:r>
          </a:p>
          <a:p>
            <a:pPr marL="514350" indent="-514350">
              <a:buAutoNum type="arabicParenR"/>
            </a:pPr>
            <a:r>
              <a:rPr lang="pt-BR" dirty="0" smtClean="0"/>
              <a:t>Áreas promissoras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998" y="145473"/>
            <a:ext cx="8033140" cy="588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0249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0853" y="485071"/>
            <a:ext cx="9910293" cy="833907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CONCLUSÕES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77983" y="6356351"/>
            <a:ext cx="10141526" cy="327259"/>
          </a:xfrm>
        </p:spPr>
        <p:txBody>
          <a:bodyPr/>
          <a:lstStyle/>
          <a:p>
            <a:r>
              <a:rPr lang="en-US" dirty="0" err="1" smtClean="0"/>
              <a:t>Martines</a:t>
            </a:r>
            <a:r>
              <a:rPr lang="en-US" dirty="0" smtClean="0"/>
              <a:t>, M.R., </a:t>
            </a:r>
            <a:r>
              <a:rPr lang="en-US" dirty="0" err="1" smtClean="0"/>
              <a:t>Toppa</a:t>
            </a:r>
            <a:r>
              <a:rPr lang="en-US" dirty="0" smtClean="0"/>
              <a:t>, R.H., Ferreira, R.V., </a:t>
            </a:r>
            <a:r>
              <a:rPr lang="en-US" dirty="0" err="1" smtClean="0"/>
              <a:t>Cavagis</a:t>
            </a:r>
            <a:r>
              <a:rPr lang="en-US" dirty="0" smtClean="0"/>
              <a:t>, A., </a:t>
            </a:r>
            <a:r>
              <a:rPr lang="en-US" dirty="0" err="1" smtClean="0"/>
              <a:t>Kawakubo</a:t>
            </a:r>
            <a:r>
              <a:rPr lang="en-US" dirty="0" smtClean="0"/>
              <a:t>, F.S. and </a:t>
            </a:r>
            <a:r>
              <a:rPr lang="en-US" dirty="0" err="1" smtClean="0"/>
              <a:t>Morato</a:t>
            </a:r>
            <a:r>
              <a:rPr lang="en-US" dirty="0" smtClean="0"/>
              <a:t>, R.G. (2017)  Spatial Analysis to Identify Urban Areas with Higher Potential for Social Investment. Journal of Geographic Information System, 9, 591-603.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Uso de dados quantitativos em coeficientes para juntar vulnerabilidade social e equipamentos públicos, com vistas a criar um índice de oportunidades de investimentos sociais. </a:t>
            </a:r>
          </a:p>
          <a:p>
            <a:r>
              <a:rPr lang="pt-BR" dirty="0" smtClean="0"/>
              <a:t>Identificação de áreas em periferias que tem potencialidade de receber investimentos por meio de parcerias público privadas ou por investimentos do setor privado.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0125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3436198"/>
              </p:ext>
            </p:extLst>
          </p:nvPr>
        </p:nvGraphicFramePr>
        <p:xfrm>
          <a:off x="838200" y="1403797"/>
          <a:ext cx="10515600" cy="4773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32509" y="6356350"/>
            <a:ext cx="10619509" cy="365125"/>
          </a:xfrm>
        </p:spPr>
        <p:txBody>
          <a:bodyPr/>
          <a:lstStyle/>
          <a:p>
            <a:r>
              <a:rPr lang="en-US" dirty="0" err="1" smtClean="0"/>
              <a:t>Martines</a:t>
            </a:r>
            <a:r>
              <a:rPr lang="en-US" dirty="0" smtClean="0"/>
              <a:t>, M.R., </a:t>
            </a:r>
            <a:r>
              <a:rPr lang="en-US" dirty="0" err="1" smtClean="0"/>
              <a:t>Toppa</a:t>
            </a:r>
            <a:r>
              <a:rPr lang="en-US" dirty="0" smtClean="0"/>
              <a:t>, R.H., Ferreira, R.V., </a:t>
            </a:r>
            <a:r>
              <a:rPr lang="en-US" dirty="0" err="1" smtClean="0"/>
              <a:t>Cavagis</a:t>
            </a:r>
            <a:r>
              <a:rPr lang="en-US" dirty="0" smtClean="0"/>
              <a:t>, A., </a:t>
            </a:r>
            <a:r>
              <a:rPr lang="en-US" dirty="0" err="1" smtClean="0"/>
              <a:t>Kawakubo</a:t>
            </a:r>
            <a:r>
              <a:rPr lang="en-US" dirty="0" smtClean="0"/>
              <a:t>, F.S. and </a:t>
            </a:r>
            <a:r>
              <a:rPr lang="en-US" dirty="0" err="1" smtClean="0"/>
              <a:t>Morato</a:t>
            </a:r>
            <a:r>
              <a:rPr lang="en-US" dirty="0" smtClean="0"/>
              <a:t>, R.G. (2017)  Spatial Analysis to Identify Urban Areas with Higher Potential for Social Investment. Journal of Geographic Information System, 9, 591-603.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CaixaDeTexto 6"/>
          <p:cNvSpPr txBox="1"/>
          <p:nvPr/>
        </p:nvSpPr>
        <p:spPr>
          <a:xfrm>
            <a:off x="838200" y="1325563"/>
            <a:ext cx="3013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No conceito dos autores: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418509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0153"/>
            <a:ext cx="10515600" cy="124925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CONSIDERAÇÕES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6232337"/>
              </p:ext>
            </p:extLst>
          </p:nvPr>
        </p:nvGraphicFramePr>
        <p:xfrm>
          <a:off x="838200" y="1236372"/>
          <a:ext cx="10515600" cy="4940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32509" y="6356350"/>
            <a:ext cx="10619509" cy="365125"/>
          </a:xfrm>
        </p:spPr>
        <p:txBody>
          <a:bodyPr/>
          <a:lstStyle/>
          <a:p>
            <a:r>
              <a:rPr lang="en-US" dirty="0" err="1" smtClean="0"/>
              <a:t>Martines</a:t>
            </a:r>
            <a:r>
              <a:rPr lang="en-US" dirty="0" smtClean="0"/>
              <a:t>, M.R., </a:t>
            </a:r>
            <a:r>
              <a:rPr lang="en-US" dirty="0" err="1" smtClean="0"/>
              <a:t>Toppa</a:t>
            </a:r>
            <a:r>
              <a:rPr lang="en-US" dirty="0" smtClean="0"/>
              <a:t>, R.H., Ferreira, R.V., </a:t>
            </a:r>
            <a:r>
              <a:rPr lang="en-US" dirty="0" err="1" smtClean="0"/>
              <a:t>Cavagis</a:t>
            </a:r>
            <a:r>
              <a:rPr lang="en-US" dirty="0" smtClean="0"/>
              <a:t>, A., </a:t>
            </a:r>
            <a:r>
              <a:rPr lang="en-US" dirty="0" err="1" smtClean="0"/>
              <a:t>Kawakubo</a:t>
            </a:r>
            <a:r>
              <a:rPr lang="en-US" dirty="0" smtClean="0"/>
              <a:t>, F.S. and </a:t>
            </a:r>
            <a:r>
              <a:rPr lang="en-US" dirty="0" err="1" smtClean="0"/>
              <a:t>Morato</a:t>
            </a:r>
            <a:r>
              <a:rPr lang="en-US" dirty="0" smtClean="0"/>
              <a:t>, R.G. (2017)  Spatial Analysis to Identify Urban Areas with Higher Potential for Social Investment. Journal of Geographic Information System, 9, 591-603.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CaixaDeTexto 6"/>
          <p:cNvSpPr txBox="1"/>
          <p:nvPr/>
        </p:nvSpPr>
        <p:spPr>
          <a:xfrm>
            <a:off x="940158" y="1506022"/>
            <a:ext cx="3013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O que foi pesquisado de fato?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696380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0853" y="485071"/>
            <a:ext cx="9910293" cy="833907"/>
          </a:xfrm>
        </p:spPr>
        <p:txBody>
          <a:bodyPr>
            <a:normAutofit/>
          </a:bodyPr>
          <a:lstStyle/>
          <a:p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CONSIDERAÇÕES</a:t>
            </a:r>
            <a:endParaRPr lang="pt-BR" sz="3600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77983" y="6356351"/>
            <a:ext cx="10141526" cy="327259"/>
          </a:xfrm>
        </p:spPr>
        <p:txBody>
          <a:bodyPr/>
          <a:lstStyle/>
          <a:p>
            <a:r>
              <a:rPr lang="en-US" dirty="0" err="1" smtClean="0"/>
              <a:t>Martines</a:t>
            </a:r>
            <a:r>
              <a:rPr lang="en-US" dirty="0" smtClean="0"/>
              <a:t>, M.R., </a:t>
            </a:r>
            <a:r>
              <a:rPr lang="en-US" dirty="0" err="1" smtClean="0"/>
              <a:t>Toppa</a:t>
            </a:r>
            <a:r>
              <a:rPr lang="en-US" dirty="0" smtClean="0"/>
              <a:t>, R.H., Ferreira, R.V., </a:t>
            </a:r>
            <a:r>
              <a:rPr lang="en-US" dirty="0" err="1" smtClean="0"/>
              <a:t>Cavagis</a:t>
            </a:r>
            <a:r>
              <a:rPr lang="en-US" dirty="0" smtClean="0"/>
              <a:t>, A., </a:t>
            </a:r>
            <a:r>
              <a:rPr lang="en-US" dirty="0" err="1" smtClean="0"/>
              <a:t>Kawakubo</a:t>
            </a:r>
            <a:r>
              <a:rPr lang="en-US" dirty="0" smtClean="0"/>
              <a:t>, F.S. and </a:t>
            </a:r>
            <a:r>
              <a:rPr lang="en-US" dirty="0" err="1" smtClean="0"/>
              <a:t>Morato</a:t>
            </a:r>
            <a:r>
              <a:rPr lang="en-US" dirty="0" smtClean="0"/>
              <a:t>, R.G. (2017)  Spatial Analysis to Identify Urban Areas with Higher Potential for Social Investment. Journal of Geographic Information System, 9, 591-603.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Apesar do nome, esse é um trabalho muito mais de geoprocessamento do que de análise espacial, considerando as técnicas utilizadas. </a:t>
            </a:r>
          </a:p>
          <a:p>
            <a:r>
              <a:rPr lang="pt-BR" dirty="0" smtClean="0"/>
              <a:t>Os mapas de vulnerabilidade social e infraestrutura pública são muito similares, a ponto de parecer que o mesmo mapa foi inserido duas vezes no artigo por engano.</a:t>
            </a:r>
          </a:p>
          <a:p>
            <a:r>
              <a:rPr lang="pt-BR" dirty="0" smtClean="0"/>
              <a:t>Estimador </a:t>
            </a:r>
            <a:r>
              <a:rPr lang="pt-BR" dirty="0" err="1" smtClean="0"/>
              <a:t>Kernel</a:t>
            </a:r>
            <a:r>
              <a:rPr lang="pt-BR" dirty="0" smtClean="0"/>
              <a:t> como interpolador no caso da vulnerabilidade social pode levar a dados imprecisos (especialmente por tratar favelas, cortiços e loteamentos irregulares como pontos nucleados).</a:t>
            </a:r>
          </a:p>
          <a:p>
            <a:r>
              <a:rPr lang="pt-BR" dirty="0" smtClean="0"/>
              <a:t>Definir déficit de estrutura governamental como “oportunidade de investimento” é muito problemático, por indicar uma correlação que em nenhum momento é verificada no texto.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583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0853" y="485071"/>
            <a:ext cx="9910293" cy="833907"/>
          </a:xfrm>
        </p:spPr>
        <p:txBody>
          <a:bodyPr>
            <a:normAutofit/>
          </a:bodyPr>
          <a:lstStyle/>
          <a:p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CONSIDERAÇÕES</a:t>
            </a:r>
            <a:endParaRPr lang="pt-BR" sz="3600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77983" y="6356351"/>
            <a:ext cx="10141526" cy="327259"/>
          </a:xfrm>
        </p:spPr>
        <p:txBody>
          <a:bodyPr/>
          <a:lstStyle/>
          <a:p>
            <a:r>
              <a:rPr lang="en-US" dirty="0" err="1" smtClean="0"/>
              <a:t>Martines</a:t>
            </a:r>
            <a:r>
              <a:rPr lang="en-US" dirty="0" smtClean="0"/>
              <a:t>, M.R., </a:t>
            </a:r>
            <a:r>
              <a:rPr lang="en-US" dirty="0" err="1" smtClean="0"/>
              <a:t>Toppa</a:t>
            </a:r>
            <a:r>
              <a:rPr lang="en-US" dirty="0" smtClean="0"/>
              <a:t>, R.H., Ferreira, R.V., </a:t>
            </a:r>
            <a:r>
              <a:rPr lang="en-US" dirty="0" err="1" smtClean="0"/>
              <a:t>Cavagis</a:t>
            </a:r>
            <a:r>
              <a:rPr lang="en-US" dirty="0" smtClean="0"/>
              <a:t>, A., </a:t>
            </a:r>
            <a:r>
              <a:rPr lang="en-US" dirty="0" err="1" smtClean="0"/>
              <a:t>Kawakubo</a:t>
            </a:r>
            <a:r>
              <a:rPr lang="en-US" dirty="0" smtClean="0"/>
              <a:t>, F.S. and </a:t>
            </a:r>
            <a:r>
              <a:rPr lang="en-US" dirty="0" err="1" smtClean="0"/>
              <a:t>Morato</a:t>
            </a:r>
            <a:r>
              <a:rPr lang="en-US" dirty="0" smtClean="0"/>
              <a:t>, R.G. (2017)  Spatial Analysis to Identify Urban Areas with Higher Potential for Social Investment. Journal of Geographic Information System, 9, 591-603.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22</a:t>
            </a:fld>
            <a:endParaRPr lang="en-US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estimador </a:t>
            </a:r>
            <a:r>
              <a:rPr lang="pt-BR" dirty="0" err="1" smtClean="0"/>
              <a:t>kernel</a:t>
            </a:r>
            <a:r>
              <a:rPr lang="pt-BR" dirty="0" smtClean="0"/>
              <a:t> </a:t>
            </a:r>
            <a:r>
              <a:rPr lang="pt-BR" dirty="0" smtClean="0"/>
              <a:t>leva </a:t>
            </a:r>
            <a:r>
              <a:rPr lang="pt-BR" dirty="0" smtClean="0"/>
              <a:t>em conta apenas moradias subnormais como índice de </a:t>
            </a:r>
            <a:r>
              <a:rPr lang="pt-BR" dirty="0" smtClean="0"/>
              <a:t>vulnerabilidade.</a:t>
            </a:r>
            <a:endParaRPr lang="pt-BR" dirty="0" smtClean="0"/>
          </a:p>
          <a:p>
            <a:r>
              <a:rPr lang="pt-BR" dirty="0"/>
              <a:t>A análise AHP também tem </a:t>
            </a:r>
            <a:r>
              <a:rPr lang="pt-BR" dirty="0" smtClean="0"/>
              <a:t>lacunas, ao atribuir pesos sem considerar a </a:t>
            </a:r>
            <a:r>
              <a:rPr lang="pt-BR" dirty="0" err="1" smtClean="0"/>
              <a:t>autocorrelação</a:t>
            </a:r>
            <a:r>
              <a:rPr lang="pt-BR" dirty="0" smtClean="0"/>
              <a:t> espacial entre equipamentos públicos.</a:t>
            </a:r>
            <a:endParaRPr lang="pt-BR" dirty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229855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Spatial</a:t>
            </a:r>
            <a:r>
              <a:rPr lang="pt-BR" dirty="0" smtClean="0"/>
              <a:t> </a:t>
            </a:r>
            <a:r>
              <a:rPr lang="pt-BR" dirty="0" err="1" smtClean="0"/>
              <a:t>Analysis</a:t>
            </a:r>
            <a:r>
              <a:rPr lang="pt-BR" dirty="0" smtClean="0"/>
              <a:t> – a ferramenta</a:t>
            </a:r>
          </a:p>
          <a:p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identify</a:t>
            </a:r>
            <a:r>
              <a:rPr lang="pt-BR" dirty="0" smtClean="0"/>
              <a:t> – o objetivo</a:t>
            </a:r>
          </a:p>
          <a:p>
            <a:r>
              <a:rPr lang="pt-BR" dirty="0" err="1" smtClean="0"/>
              <a:t>Urban</a:t>
            </a:r>
            <a:r>
              <a:rPr lang="pt-BR" dirty="0" smtClean="0"/>
              <a:t> </a:t>
            </a:r>
            <a:r>
              <a:rPr lang="pt-BR" dirty="0" err="1" smtClean="0"/>
              <a:t>Areas</a:t>
            </a:r>
            <a:r>
              <a:rPr lang="pt-BR" dirty="0" smtClean="0"/>
              <a:t> – a área de estudo</a:t>
            </a:r>
          </a:p>
          <a:p>
            <a:r>
              <a:rPr lang="pt-BR" dirty="0" err="1" smtClean="0"/>
              <a:t>With</a:t>
            </a:r>
            <a:r>
              <a:rPr lang="pt-BR" dirty="0" smtClean="0"/>
              <a:t> high </a:t>
            </a:r>
            <a:r>
              <a:rPr lang="pt-BR" dirty="0" err="1" smtClean="0"/>
              <a:t>potential</a:t>
            </a:r>
            <a:r>
              <a:rPr lang="pt-BR" dirty="0" smtClean="0"/>
              <a:t> for Social </a:t>
            </a:r>
            <a:r>
              <a:rPr lang="pt-BR" dirty="0" err="1" smtClean="0"/>
              <a:t>Investiment</a:t>
            </a:r>
            <a:r>
              <a:rPr lang="pt-BR" dirty="0" smtClean="0"/>
              <a:t> – o fenômeno ou objeto estudado. 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36418" y="6356350"/>
            <a:ext cx="10557164" cy="365125"/>
          </a:xfrm>
        </p:spPr>
        <p:txBody>
          <a:bodyPr/>
          <a:lstStyle/>
          <a:p>
            <a:r>
              <a:rPr lang="en-US" dirty="0" err="1" smtClean="0"/>
              <a:t>Martines</a:t>
            </a:r>
            <a:r>
              <a:rPr lang="en-US" dirty="0" smtClean="0"/>
              <a:t>, M.R., </a:t>
            </a:r>
            <a:r>
              <a:rPr lang="en-US" dirty="0" err="1" smtClean="0"/>
              <a:t>Toppa</a:t>
            </a:r>
            <a:r>
              <a:rPr lang="en-US" dirty="0" smtClean="0"/>
              <a:t>, R.H., Ferreira, R.V., </a:t>
            </a:r>
            <a:r>
              <a:rPr lang="en-US" dirty="0" err="1" smtClean="0"/>
              <a:t>Cavagis</a:t>
            </a:r>
            <a:r>
              <a:rPr lang="en-US" dirty="0" smtClean="0"/>
              <a:t>, A., </a:t>
            </a:r>
            <a:r>
              <a:rPr lang="en-US" dirty="0" err="1" smtClean="0"/>
              <a:t>Kawakubo</a:t>
            </a:r>
            <a:r>
              <a:rPr lang="en-US" dirty="0" smtClean="0"/>
              <a:t>, F.S. and </a:t>
            </a:r>
            <a:r>
              <a:rPr lang="en-US" dirty="0" err="1" smtClean="0"/>
              <a:t>Morato</a:t>
            </a:r>
            <a:r>
              <a:rPr lang="en-US" dirty="0" smtClean="0"/>
              <a:t>, R.G. (2017)  Spatial Analysis to Identify Urban Areas with Higher Potential for Social Investment. Journal of Geographic Information System, 9, 591-603.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157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24372"/>
            <a:ext cx="9601200" cy="833907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SPATIAL ANALYSIS - FERRAMENTA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1600" y="1519707"/>
            <a:ext cx="9601200" cy="4347693"/>
          </a:xfrm>
        </p:spPr>
        <p:txBody>
          <a:bodyPr>
            <a:normAutofit/>
          </a:bodyPr>
          <a:lstStyle/>
          <a:p>
            <a:r>
              <a:rPr lang="pt-BR" dirty="0" smtClean="0"/>
              <a:t>Contribui para a elucidação de questões chave em diversas áreas do conhecimento.</a:t>
            </a:r>
          </a:p>
          <a:p>
            <a:r>
              <a:rPr lang="pt-BR" dirty="0" smtClean="0"/>
              <a:t>Mensuração visual dos fenômenos ou problemas abordados.</a:t>
            </a:r>
          </a:p>
          <a:p>
            <a:r>
              <a:rPr lang="pt-BR" dirty="0" smtClean="0"/>
              <a:t>Contribui para traduzir padrões existentes em objetivos mensuráveis.</a:t>
            </a:r>
          </a:p>
          <a:p>
            <a:r>
              <a:rPr lang="pt-BR" dirty="0" smtClean="0"/>
              <a:t>Instrumentos de aplicação: SIG (Sistemas de Informação Geográfica). O artigo não descreve quais sistemas foram utilizados.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644237" y="6356350"/>
            <a:ext cx="10328564" cy="344957"/>
          </a:xfrm>
        </p:spPr>
        <p:txBody>
          <a:bodyPr/>
          <a:lstStyle/>
          <a:p>
            <a:r>
              <a:rPr lang="pt-BR" dirty="0"/>
              <a:t>Martines, M.R</a:t>
            </a:r>
            <a:r>
              <a:rPr lang="pt-BR" dirty="0" smtClean="0"/>
              <a:t>., </a:t>
            </a:r>
            <a:r>
              <a:rPr lang="pt-BR" dirty="0" err="1" smtClean="0"/>
              <a:t>Toppa</a:t>
            </a:r>
            <a:r>
              <a:rPr lang="pt-BR" dirty="0"/>
              <a:t>, R.H., Ferreira, R.V., </a:t>
            </a:r>
            <a:r>
              <a:rPr lang="pt-BR" dirty="0" err="1"/>
              <a:t>Cavagis</a:t>
            </a:r>
            <a:r>
              <a:rPr lang="pt-BR" dirty="0"/>
              <a:t>, A</a:t>
            </a:r>
            <a:r>
              <a:rPr lang="pt-BR" dirty="0" smtClean="0"/>
              <a:t>., </a:t>
            </a:r>
            <a:r>
              <a:rPr lang="en-US" dirty="0" err="1" smtClean="0"/>
              <a:t>Kawakubo</a:t>
            </a:r>
            <a:r>
              <a:rPr lang="en-US" dirty="0"/>
              <a:t>, F.S. and </a:t>
            </a:r>
            <a:r>
              <a:rPr lang="en-US" dirty="0" err="1"/>
              <a:t>Morato</a:t>
            </a:r>
            <a:r>
              <a:rPr lang="en-US" dirty="0"/>
              <a:t>, R.G. (2017</a:t>
            </a:r>
            <a:r>
              <a:rPr lang="en-US" dirty="0" smtClean="0"/>
              <a:t>)  Spatial </a:t>
            </a:r>
            <a:r>
              <a:rPr lang="en-US" dirty="0"/>
              <a:t>Analysis to Identify Urban </a:t>
            </a:r>
            <a:r>
              <a:rPr lang="en-US" dirty="0" smtClean="0"/>
              <a:t>Areas with </a:t>
            </a:r>
            <a:r>
              <a:rPr lang="en-US" dirty="0"/>
              <a:t>Higher Potential for Social </a:t>
            </a:r>
            <a:r>
              <a:rPr lang="en-US" dirty="0" smtClean="0"/>
              <a:t>Investment. </a:t>
            </a:r>
            <a:r>
              <a:rPr lang="pt-BR" dirty="0" err="1" smtClean="0"/>
              <a:t>Journal</a:t>
            </a:r>
            <a:r>
              <a:rPr lang="pt-BR" dirty="0" smtClean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Geographic</a:t>
            </a:r>
            <a:r>
              <a:rPr lang="pt-BR" dirty="0"/>
              <a:t> </a:t>
            </a:r>
            <a:r>
              <a:rPr lang="pt-BR" dirty="0" err="1" smtClean="0"/>
              <a:t>Information</a:t>
            </a:r>
            <a:r>
              <a:rPr lang="pt-BR" dirty="0" smtClean="0"/>
              <a:t> System</a:t>
            </a:r>
            <a:r>
              <a:rPr lang="pt-BR" dirty="0"/>
              <a:t>, 9, 591-603.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144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24372"/>
            <a:ext cx="9601200" cy="833907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IDENTIFY - OBJETIVO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1600" y="1519707"/>
            <a:ext cx="9601200" cy="4347693"/>
          </a:xfrm>
        </p:spPr>
        <p:txBody>
          <a:bodyPr>
            <a:normAutofit/>
          </a:bodyPr>
          <a:lstStyle/>
          <a:p>
            <a:r>
              <a:rPr lang="pt-BR" dirty="0" smtClean="0"/>
              <a:t>A aplicação de </a:t>
            </a:r>
            <a:r>
              <a:rPr lang="pt-BR" dirty="0" err="1" smtClean="0"/>
              <a:t>SIGs</a:t>
            </a:r>
            <a:r>
              <a:rPr lang="pt-BR" dirty="0" smtClean="0"/>
              <a:t> com base em métodos quantitativos traz vantagens para guiar o investimento social em áreas urbanas.</a:t>
            </a:r>
          </a:p>
          <a:p>
            <a:r>
              <a:rPr lang="pt-BR" dirty="0" smtClean="0"/>
              <a:t>Guiar investimentos privados ou público-privados em áreas que tem potencialidade de receber esses objetivos.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40327" y="6356350"/>
            <a:ext cx="10813473" cy="344957"/>
          </a:xfrm>
        </p:spPr>
        <p:txBody>
          <a:bodyPr/>
          <a:lstStyle/>
          <a:p>
            <a:r>
              <a:rPr lang="en-US" dirty="0" err="1" smtClean="0"/>
              <a:t>Martines</a:t>
            </a:r>
            <a:r>
              <a:rPr lang="en-US" dirty="0" smtClean="0"/>
              <a:t>, M.R., </a:t>
            </a:r>
            <a:r>
              <a:rPr lang="en-US" dirty="0" err="1" smtClean="0"/>
              <a:t>Toppa</a:t>
            </a:r>
            <a:r>
              <a:rPr lang="en-US" dirty="0" smtClean="0"/>
              <a:t>, R.H., Ferreira, R.V., </a:t>
            </a:r>
            <a:r>
              <a:rPr lang="en-US" dirty="0" err="1" smtClean="0"/>
              <a:t>Cavagis</a:t>
            </a:r>
            <a:r>
              <a:rPr lang="en-US" dirty="0" smtClean="0"/>
              <a:t>, A., </a:t>
            </a:r>
            <a:r>
              <a:rPr lang="en-US" dirty="0" err="1" smtClean="0"/>
              <a:t>Kawakubo</a:t>
            </a:r>
            <a:r>
              <a:rPr lang="en-US" dirty="0" smtClean="0"/>
              <a:t>, F.S. and </a:t>
            </a:r>
            <a:r>
              <a:rPr lang="en-US" dirty="0" err="1" smtClean="0"/>
              <a:t>Morato</a:t>
            </a:r>
            <a:r>
              <a:rPr lang="en-US" dirty="0" smtClean="0"/>
              <a:t>, R.G. (2017)  Spatial Analysis to Identify Urban Areas with Higher Potential for Social Investment. Journal of Geographic Information System, 9, 591-603.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903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833907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URBAN AREAS – ÁREA DE ESTUDO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1600" y="1519707"/>
            <a:ext cx="9601200" cy="4347693"/>
          </a:xfrm>
        </p:spPr>
        <p:txBody>
          <a:bodyPr>
            <a:normAutofit/>
          </a:bodyPr>
          <a:lstStyle/>
          <a:p>
            <a:r>
              <a:rPr lang="pt-BR" dirty="0" smtClean="0"/>
              <a:t>Ainda que o título do artigo sugira um estudo genérico, a área de estudo foi uma só: a cidade de São Paulo.</a:t>
            </a:r>
          </a:p>
          <a:p>
            <a:r>
              <a:rPr lang="pt-BR" dirty="0" smtClean="0"/>
              <a:t>O fato da cidade ser o principal centro financeiro do Brasil contribui para o tema do artigo, uma vez que é um lugar especialmente propenso a investimentos privados.</a:t>
            </a:r>
          </a:p>
          <a:p>
            <a:r>
              <a:rPr lang="pt-BR" dirty="0" smtClean="0"/>
              <a:t>A segregação urbana em São Paulo também é um fator relevante para o trabalho.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57200" y="6385466"/>
            <a:ext cx="10515599" cy="315841"/>
          </a:xfrm>
        </p:spPr>
        <p:txBody>
          <a:bodyPr/>
          <a:lstStyle/>
          <a:p>
            <a:r>
              <a:rPr lang="en-US" dirty="0" err="1" smtClean="0"/>
              <a:t>Martines</a:t>
            </a:r>
            <a:r>
              <a:rPr lang="en-US" dirty="0" smtClean="0"/>
              <a:t>, M.R., </a:t>
            </a:r>
            <a:r>
              <a:rPr lang="en-US" dirty="0" err="1" smtClean="0"/>
              <a:t>Toppa</a:t>
            </a:r>
            <a:r>
              <a:rPr lang="en-US" dirty="0" smtClean="0"/>
              <a:t>, R.H., Ferreira, R.V., </a:t>
            </a:r>
            <a:r>
              <a:rPr lang="en-US" dirty="0" err="1" smtClean="0"/>
              <a:t>Cavagis</a:t>
            </a:r>
            <a:r>
              <a:rPr lang="en-US" dirty="0" smtClean="0"/>
              <a:t>, A., </a:t>
            </a:r>
            <a:r>
              <a:rPr lang="en-US" dirty="0" err="1" smtClean="0"/>
              <a:t>Kawakubo</a:t>
            </a:r>
            <a:r>
              <a:rPr lang="en-US" dirty="0" smtClean="0"/>
              <a:t>, F.S. and </a:t>
            </a:r>
            <a:r>
              <a:rPr lang="en-US" dirty="0" err="1" smtClean="0"/>
              <a:t>Morato</a:t>
            </a:r>
            <a:r>
              <a:rPr lang="en-US" dirty="0" smtClean="0"/>
              <a:t>, R.G. (2017)  Spatial Analysis to Identify Urban Areas with Higher Potential for Social Investment. Journal of Geographic Information System, 9, 591-603.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71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0853" y="304767"/>
            <a:ext cx="9910293" cy="833907"/>
          </a:xfrm>
        </p:spPr>
        <p:txBody>
          <a:bodyPr>
            <a:noAutofit/>
          </a:bodyPr>
          <a:lstStyle/>
          <a:p>
            <a:r>
              <a:rPr lang="pt-BR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High </a:t>
            </a:r>
            <a:r>
              <a:rPr lang="pt-BR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</a:t>
            </a: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Social </a:t>
            </a:r>
            <a:r>
              <a:rPr lang="pt-BR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Investment</a:t>
            </a: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Fenômeno Estudado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270164" y="6356351"/>
            <a:ext cx="10780982" cy="327260"/>
          </a:xfrm>
        </p:spPr>
        <p:txBody>
          <a:bodyPr/>
          <a:lstStyle/>
          <a:p>
            <a:r>
              <a:rPr lang="en-US" dirty="0" err="1" smtClean="0"/>
              <a:t>Martines</a:t>
            </a:r>
            <a:r>
              <a:rPr lang="en-US" dirty="0" smtClean="0"/>
              <a:t>, M.R., </a:t>
            </a:r>
            <a:r>
              <a:rPr lang="en-US" dirty="0" err="1" smtClean="0"/>
              <a:t>Toppa</a:t>
            </a:r>
            <a:r>
              <a:rPr lang="en-US" dirty="0" smtClean="0"/>
              <a:t>, R.H., Ferreira, R.V., </a:t>
            </a:r>
            <a:r>
              <a:rPr lang="en-US" dirty="0" err="1" smtClean="0"/>
              <a:t>Cavagis</a:t>
            </a:r>
            <a:r>
              <a:rPr lang="en-US" dirty="0" smtClean="0"/>
              <a:t>, A., </a:t>
            </a:r>
            <a:r>
              <a:rPr lang="en-US" dirty="0" err="1" smtClean="0"/>
              <a:t>Kawakubo</a:t>
            </a:r>
            <a:r>
              <a:rPr lang="en-US" dirty="0" smtClean="0"/>
              <a:t>, F.S. and </a:t>
            </a:r>
            <a:r>
              <a:rPr lang="en-US" dirty="0" err="1" smtClean="0"/>
              <a:t>Morato</a:t>
            </a:r>
            <a:r>
              <a:rPr lang="en-US" dirty="0" smtClean="0"/>
              <a:t>, R.G. (2017)  Spatial Analysis to Identify Urban Areas with Higher Potential for Social Investment. Journal of Geographic Information System, 9, 591-603.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Os autores buscaram definir “áreas com alto potencial de investimento social” através de um exercício em três etapas:</a:t>
            </a:r>
          </a:p>
          <a:p>
            <a:pPr marL="914400" lvl="1" indent="-457200">
              <a:buAutoNum type="arabicParenR"/>
            </a:pPr>
            <a:r>
              <a:rPr lang="pt-BR" sz="2800" dirty="0" smtClean="0"/>
              <a:t>Definição das áreas de vulnerabilidade social da cidade em um índice que vai de 0 a 1 (</a:t>
            </a:r>
            <a:r>
              <a:rPr lang="pt-BR" sz="2800" dirty="0" err="1" smtClean="0"/>
              <a:t>Kernel</a:t>
            </a:r>
            <a:r>
              <a:rPr lang="pt-BR" sz="2800" dirty="0" smtClean="0"/>
              <a:t> </a:t>
            </a:r>
            <a:r>
              <a:rPr lang="pt-BR" sz="2800" dirty="0" err="1" smtClean="0"/>
              <a:t>estimator</a:t>
            </a:r>
            <a:r>
              <a:rPr lang="pt-BR" sz="2800" dirty="0" smtClean="0"/>
              <a:t>) – análise de vizinhança por pontos de favelas, cortiços e loteamentos irregulares</a:t>
            </a:r>
          </a:p>
          <a:p>
            <a:pPr marL="914400" lvl="1" indent="-457200">
              <a:buAutoNum type="arabicParenR"/>
            </a:pPr>
            <a:r>
              <a:rPr lang="pt-BR" sz="2800" dirty="0" smtClean="0"/>
              <a:t>Definição das áreas onde existem equipamentos públicos na cidade em um índice que vai de 0 a 1  (Análise AHP). A análise, também por pontos, atribui valores para equipamentos públicos como “sanadores de vulnerabilidade”</a:t>
            </a:r>
          </a:p>
        </p:txBody>
      </p:sp>
    </p:spTree>
    <p:extLst>
      <p:ext uri="{BB962C8B-B14F-4D97-AF65-F5344CB8AC3E}">
        <p14:creationId xmlns:p14="http://schemas.microsoft.com/office/powerpoint/2010/main" val="3095126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0853" y="485071"/>
            <a:ext cx="9910293" cy="833907"/>
          </a:xfrm>
        </p:spPr>
        <p:txBody>
          <a:bodyPr>
            <a:normAutofit fontScale="90000"/>
          </a:bodyPr>
          <a:lstStyle/>
          <a:p>
            <a:r>
              <a:rPr lang="pt-B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High </a:t>
            </a:r>
            <a:r>
              <a:rPr lang="pt-B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Potential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Social </a:t>
            </a:r>
            <a:r>
              <a:rPr lang="pt-B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Investment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Fenômeno Estudado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15637" y="6356351"/>
            <a:ext cx="10474036" cy="327259"/>
          </a:xfrm>
        </p:spPr>
        <p:txBody>
          <a:bodyPr/>
          <a:lstStyle/>
          <a:p>
            <a:r>
              <a:rPr lang="en-US" dirty="0" err="1" smtClean="0"/>
              <a:t>Martines</a:t>
            </a:r>
            <a:r>
              <a:rPr lang="en-US" dirty="0" smtClean="0"/>
              <a:t>, M.R., </a:t>
            </a:r>
            <a:r>
              <a:rPr lang="en-US" dirty="0" err="1" smtClean="0"/>
              <a:t>Toppa</a:t>
            </a:r>
            <a:r>
              <a:rPr lang="en-US" dirty="0" smtClean="0"/>
              <a:t>, R.H., Ferreira, R.V., </a:t>
            </a:r>
            <a:r>
              <a:rPr lang="en-US" dirty="0" err="1" smtClean="0"/>
              <a:t>Cavagis</a:t>
            </a:r>
            <a:r>
              <a:rPr lang="en-US" dirty="0" smtClean="0"/>
              <a:t>, A., </a:t>
            </a:r>
            <a:r>
              <a:rPr lang="en-US" dirty="0" err="1" smtClean="0"/>
              <a:t>Kawakubo</a:t>
            </a:r>
            <a:r>
              <a:rPr lang="en-US" dirty="0" smtClean="0"/>
              <a:t>, F.S. and </a:t>
            </a:r>
            <a:r>
              <a:rPr lang="en-US" dirty="0" err="1" smtClean="0"/>
              <a:t>Morato</a:t>
            </a:r>
            <a:r>
              <a:rPr lang="en-US" dirty="0" smtClean="0"/>
              <a:t>, R.G. (2017)  Spatial Analysis to Identify Urban Areas with Higher Potential for Social Investment. Journal of Geographic Information System, 9, 591-603.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pt-BR" sz="2800" dirty="0" smtClean="0"/>
              <a:t>3) Um exercício de subtração entre a análise AHP e o </a:t>
            </a:r>
            <a:r>
              <a:rPr lang="pt-BR" sz="2800" dirty="0" err="1" smtClean="0"/>
              <a:t>Kernel</a:t>
            </a:r>
            <a:r>
              <a:rPr lang="pt-BR" sz="2800" dirty="0" smtClean="0"/>
              <a:t> estimado em que o resultado funciona assim:</a:t>
            </a:r>
          </a:p>
          <a:p>
            <a:pPr marL="1371600" lvl="2" indent="-457200">
              <a:buAutoNum type="arabicParenR"/>
            </a:pPr>
            <a:r>
              <a:rPr lang="pt-BR" sz="2800" dirty="0" smtClean="0"/>
              <a:t>Se o resultado for igual ou maior que zero, a presença do poder público no local atende à população</a:t>
            </a:r>
          </a:p>
          <a:p>
            <a:pPr marL="1371600" lvl="2" indent="-457200">
              <a:buAutoNum type="arabicParenR"/>
            </a:pPr>
            <a:r>
              <a:rPr lang="pt-BR" sz="2800" dirty="0" smtClean="0"/>
              <a:t>Se o resultado for menor que zero, a presença do poder público é menor que o recomendado e a área demanda investimentos sociais.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503634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0853" y="265679"/>
            <a:ext cx="9910293" cy="833907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VULNERABILIDADE SOCIAL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77983" y="6356351"/>
            <a:ext cx="10141526" cy="327259"/>
          </a:xfrm>
        </p:spPr>
        <p:txBody>
          <a:bodyPr/>
          <a:lstStyle/>
          <a:p>
            <a:r>
              <a:rPr lang="en-US" dirty="0" err="1" smtClean="0"/>
              <a:t>Martines</a:t>
            </a:r>
            <a:r>
              <a:rPr lang="en-US" dirty="0" smtClean="0"/>
              <a:t>, M.R., </a:t>
            </a:r>
            <a:r>
              <a:rPr lang="en-US" dirty="0" err="1" smtClean="0"/>
              <a:t>Toppa</a:t>
            </a:r>
            <a:r>
              <a:rPr lang="en-US" dirty="0" smtClean="0"/>
              <a:t>, R.H., Ferreira, R.V., </a:t>
            </a:r>
            <a:r>
              <a:rPr lang="en-US" dirty="0" err="1" smtClean="0"/>
              <a:t>Cavagis</a:t>
            </a:r>
            <a:r>
              <a:rPr lang="en-US" dirty="0" smtClean="0"/>
              <a:t>, A., </a:t>
            </a:r>
            <a:r>
              <a:rPr lang="en-US" dirty="0" err="1" smtClean="0"/>
              <a:t>Kawakubo</a:t>
            </a:r>
            <a:r>
              <a:rPr lang="en-US" dirty="0" smtClean="0"/>
              <a:t>, F.S. and </a:t>
            </a:r>
            <a:r>
              <a:rPr lang="en-US" dirty="0" err="1" smtClean="0"/>
              <a:t>Morato</a:t>
            </a:r>
            <a:r>
              <a:rPr lang="en-US" dirty="0" smtClean="0"/>
              <a:t>, R.G. (2017)  Spatial Analysis to Identify Urban Areas with Higher Potential for Social Investment. Journal of Geographic Information System, 9, 591-603.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O estimador </a:t>
            </a:r>
            <a:r>
              <a:rPr lang="pt-BR" dirty="0" err="1" smtClean="0"/>
              <a:t>Kernel</a:t>
            </a:r>
            <a:r>
              <a:rPr lang="pt-BR" dirty="0" smtClean="0"/>
              <a:t> é usado para interpolar as diferentes variáveis da fórmula, o que gera uma soma de vulnerabilidades tratadas em pesos.</a:t>
            </a:r>
          </a:p>
          <a:p>
            <a:r>
              <a:rPr lang="pt-BR" dirty="0" smtClean="0"/>
              <a:t>Fórmula:</a:t>
            </a:r>
          </a:p>
          <a:p>
            <a:pPr lvl="1"/>
            <a:endParaRPr lang="pt-BR" dirty="0" smtClean="0"/>
          </a:p>
          <a:p>
            <a:pPr lvl="1"/>
            <a:endParaRPr lang="pt-BR" dirty="0"/>
          </a:p>
          <a:p>
            <a:pPr lvl="1"/>
            <a:endParaRPr lang="pt-BR" dirty="0" smtClean="0"/>
          </a:p>
          <a:p>
            <a:pPr marL="457200" lvl="1" indent="0">
              <a:buNone/>
            </a:pPr>
            <a:r>
              <a:rPr lang="pt-BR" dirty="0" smtClean="0"/>
              <a:t>Onde: </a:t>
            </a:r>
          </a:p>
          <a:p>
            <a:pPr lvl="2"/>
            <a:r>
              <a:rPr lang="pt-BR" dirty="0" smtClean="0"/>
              <a:t>PIF: indicador sintético</a:t>
            </a:r>
          </a:p>
          <a:p>
            <a:pPr lvl="2"/>
            <a:r>
              <a:rPr lang="pt-BR" dirty="0" smtClean="0"/>
              <a:t>P: peso</a:t>
            </a:r>
          </a:p>
          <a:p>
            <a:pPr lvl="2"/>
            <a:r>
              <a:rPr lang="pt-BR" dirty="0" err="1" smtClean="0"/>
              <a:t>PIs</a:t>
            </a:r>
            <a:r>
              <a:rPr lang="pt-BR" dirty="0" smtClean="0"/>
              <a:t>: camada de favela</a:t>
            </a:r>
          </a:p>
          <a:p>
            <a:pPr lvl="2"/>
            <a:r>
              <a:rPr lang="pt-BR" dirty="0" err="1" smtClean="0"/>
              <a:t>PIt</a:t>
            </a:r>
            <a:r>
              <a:rPr lang="pt-BR" dirty="0" smtClean="0"/>
              <a:t>: camada de cortiços</a:t>
            </a:r>
          </a:p>
          <a:p>
            <a:pPr lvl="2"/>
            <a:r>
              <a:rPr lang="pt-BR" dirty="0" err="1" smtClean="0"/>
              <a:t>PIa</a:t>
            </a:r>
            <a:r>
              <a:rPr lang="pt-BR" dirty="0" smtClean="0"/>
              <a:t>: camada de loteamentos irregulares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498" y="3277702"/>
            <a:ext cx="7102758" cy="72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5253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2928</TotalTime>
  <Words>2060</Words>
  <Application>Microsoft Office PowerPoint</Application>
  <PresentationFormat>Widescreen</PresentationFormat>
  <Paragraphs>148</Paragraphs>
  <Slides>22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Tema do Office</vt:lpstr>
      <vt:lpstr>Spatial Analysis to Identify Urban Areas with Higher Potential for Social Investment</vt:lpstr>
      <vt:lpstr>INTRODUÇÃO</vt:lpstr>
      <vt:lpstr>Apresentação do PowerPoint</vt:lpstr>
      <vt:lpstr>SPATIAL ANALYSIS - FERRAMENTA</vt:lpstr>
      <vt:lpstr>TO IDENTIFY - OBJETIVO</vt:lpstr>
      <vt:lpstr>URBAN AREAS – ÁREA DE ESTUDO</vt:lpstr>
      <vt:lpstr>With High Potential to Social Investment – Fenômeno Estudado</vt:lpstr>
      <vt:lpstr>With High Potential to Social Investment – Fenômeno Estudado</vt:lpstr>
      <vt:lpstr>VULNERABILIDADE SOCIAL</vt:lpstr>
      <vt:lpstr>VULNERABILIDADE SOCIAL</vt:lpstr>
      <vt:lpstr>INFRAESTRUTURA PÚBLICA</vt:lpstr>
      <vt:lpstr>INFRAESTRUTURA PÚBLICA</vt:lpstr>
      <vt:lpstr>INFRAESTRUTURA PÚBLICA</vt:lpstr>
      <vt:lpstr>INFRAESTRUTURA PÚBLICA</vt:lpstr>
      <vt:lpstr>INFRAESTRUTURA PÚBLICA</vt:lpstr>
      <vt:lpstr>INFRAESTRUTURA PÚBLICA</vt:lpstr>
      <vt:lpstr>OPORTUNIDADES DE INVESTIMENTO SOCIAL</vt:lpstr>
      <vt:lpstr>OPORTUNIDADES</vt:lpstr>
      <vt:lpstr>CONCLUSÕES</vt:lpstr>
      <vt:lpstr>CONSIDERAÇÕES</vt:lpstr>
      <vt:lpstr>CONSIDERAÇÕES</vt:lpstr>
      <vt:lpstr>CONSIDERAÇÕES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Interdependência entre vulnerabilidade climática e socioeconômica no abc paulista</dc:title>
  <dc:creator>Leonardo Rossatto Queiroz</dc:creator>
  <cp:lastModifiedBy>Leonardo Rossatto Queiroz</cp:lastModifiedBy>
  <cp:revision>72</cp:revision>
  <dcterms:created xsi:type="dcterms:W3CDTF">2019-07-28T18:46:44Z</dcterms:created>
  <dcterms:modified xsi:type="dcterms:W3CDTF">2019-11-04T17:38:21Z</dcterms:modified>
</cp:coreProperties>
</file>