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</p:sldMasterIdLst>
  <p:notesMasterIdLst>
    <p:notesMasterId r:id="rId101"/>
  </p:notesMasterIdLst>
  <p:handoutMasterIdLst>
    <p:handoutMasterId r:id="rId102"/>
  </p:handoutMasterIdLst>
  <p:sldIdLst>
    <p:sldId id="295" r:id="rId4"/>
    <p:sldId id="347" r:id="rId5"/>
    <p:sldId id="298" r:id="rId6"/>
    <p:sldId id="387" r:id="rId7"/>
    <p:sldId id="391" r:id="rId8"/>
    <p:sldId id="392" r:id="rId9"/>
    <p:sldId id="394" r:id="rId10"/>
    <p:sldId id="396" r:id="rId11"/>
    <p:sldId id="389" r:id="rId12"/>
    <p:sldId id="390" r:id="rId13"/>
    <p:sldId id="398" r:id="rId14"/>
    <p:sldId id="399" r:id="rId15"/>
    <p:sldId id="400" r:id="rId16"/>
    <p:sldId id="386" r:id="rId17"/>
    <p:sldId id="300" r:id="rId18"/>
    <p:sldId id="301" r:id="rId19"/>
    <p:sldId id="303" r:id="rId20"/>
    <p:sldId id="402" r:id="rId21"/>
    <p:sldId id="403" r:id="rId22"/>
    <p:sldId id="305" r:id="rId23"/>
    <p:sldId id="306" r:id="rId24"/>
    <p:sldId id="308" r:id="rId25"/>
    <p:sldId id="348" r:id="rId26"/>
    <p:sldId id="351" r:id="rId27"/>
    <p:sldId id="311" r:id="rId28"/>
    <p:sldId id="312" r:id="rId29"/>
    <p:sldId id="313" r:id="rId30"/>
    <p:sldId id="352" r:id="rId31"/>
    <p:sldId id="35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404" r:id="rId42"/>
    <p:sldId id="405" r:id="rId43"/>
    <p:sldId id="406" r:id="rId44"/>
    <p:sldId id="411" r:id="rId45"/>
    <p:sldId id="401" r:id="rId46"/>
    <p:sldId id="407" r:id="rId47"/>
    <p:sldId id="408" r:id="rId48"/>
    <p:sldId id="409" r:id="rId49"/>
    <p:sldId id="410" r:id="rId50"/>
    <p:sldId id="412" r:id="rId51"/>
    <p:sldId id="323" r:id="rId52"/>
    <p:sldId id="324" r:id="rId53"/>
    <p:sldId id="414" r:id="rId54"/>
    <p:sldId id="413" r:id="rId55"/>
    <p:sldId id="415" r:id="rId56"/>
    <p:sldId id="416" r:id="rId57"/>
    <p:sldId id="326" r:id="rId58"/>
    <p:sldId id="327" r:id="rId59"/>
    <p:sldId id="328" r:id="rId60"/>
    <p:sldId id="419" r:id="rId61"/>
    <p:sldId id="329" r:id="rId62"/>
    <p:sldId id="354" r:id="rId63"/>
    <p:sldId id="355" r:id="rId64"/>
    <p:sldId id="356" r:id="rId65"/>
    <p:sldId id="358" r:id="rId66"/>
    <p:sldId id="359" r:id="rId67"/>
    <p:sldId id="357" r:id="rId68"/>
    <p:sldId id="331" r:id="rId69"/>
    <p:sldId id="330" r:id="rId70"/>
    <p:sldId id="332" r:id="rId71"/>
    <p:sldId id="360" r:id="rId72"/>
    <p:sldId id="333" r:id="rId73"/>
    <p:sldId id="334" r:id="rId74"/>
    <p:sldId id="420" r:id="rId75"/>
    <p:sldId id="335" r:id="rId76"/>
    <p:sldId id="361" r:id="rId77"/>
    <p:sldId id="370" r:id="rId78"/>
    <p:sldId id="371" r:id="rId79"/>
    <p:sldId id="372" r:id="rId80"/>
    <p:sldId id="362" r:id="rId81"/>
    <p:sldId id="363" r:id="rId82"/>
    <p:sldId id="373" r:id="rId83"/>
    <p:sldId id="374" r:id="rId84"/>
    <p:sldId id="375" r:id="rId85"/>
    <p:sldId id="364" r:id="rId86"/>
    <p:sldId id="376" r:id="rId87"/>
    <p:sldId id="378" r:id="rId88"/>
    <p:sldId id="379" r:id="rId89"/>
    <p:sldId id="380" r:id="rId90"/>
    <p:sldId id="365" r:id="rId91"/>
    <p:sldId id="381" r:id="rId92"/>
    <p:sldId id="382" r:id="rId93"/>
    <p:sldId id="383" r:id="rId94"/>
    <p:sldId id="384" r:id="rId95"/>
    <p:sldId id="366" r:id="rId96"/>
    <p:sldId id="367" r:id="rId97"/>
    <p:sldId id="368" r:id="rId98"/>
    <p:sldId id="385" r:id="rId99"/>
    <p:sldId id="369" r:id="rId100"/>
  </p:sldIdLst>
  <p:sldSz cx="9144000" cy="6858000" type="screen4x3"/>
  <p:notesSz cx="6797675" cy="98742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1DA"/>
    <a:srgbClr val="EBE6F0"/>
    <a:srgbClr val="F79646"/>
    <a:srgbClr val="FF0000"/>
    <a:srgbClr val="316293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8" autoAdjust="0"/>
  </p:normalViewPr>
  <p:slideViewPr>
    <p:cSldViewPr>
      <p:cViewPr varScale="1">
        <p:scale>
          <a:sx n="120" d="100"/>
          <a:sy n="120" d="100"/>
        </p:scale>
        <p:origin x="114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558" y="-96"/>
      </p:cViewPr>
      <p:guideLst>
        <p:guide orient="horz" pos="3111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4" Type="http://schemas.openxmlformats.org/officeDocument/2006/relationships/image" Target="../media/image7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4" Type="http://schemas.openxmlformats.org/officeDocument/2006/relationships/image" Target="../media/image7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5" Type="http://schemas.openxmlformats.org/officeDocument/2006/relationships/image" Target="../media/image79.emf"/><Relationship Id="rId4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6" Type="http://schemas.openxmlformats.org/officeDocument/2006/relationships/image" Target="../media/image79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/>
          <a:lstStyle>
            <a:lvl1pPr algn="r">
              <a:defRPr sz="1200"/>
            </a:lvl1pPr>
          </a:lstStyle>
          <a:p>
            <a:fld id="{2B7853F7-687B-403E-ABEE-1CAF2D90F5BD}" type="datetimeFigureOut">
              <a:rPr lang="pt-BR" smtClean="0"/>
              <a:pPr/>
              <a:t>16/05/2016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 anchor="b"/>
          <a:lstStyle>
            <a:lvl1pPr algn="r">
              <a:defRPr sz="1200"/>
            </a:lvl1pPr>
          </a:lstStyle>
          <a:p>
            <a:fld id="{8D43FA3E-283D-4A27-BFF5-1C3B73BE243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006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/>
          <a:lstStyle>
            <a:lvl1pPr algn="r">
              <a:defRPr sz="1200"/>
            </a:lvl1pPr>
          </a:lstStyle>
          <a:p>
            <a:fld id="{906F6A08-6865-4B9A-AC74-C7CC83A715A4}" type="datetimeFigureOut">
              <a:rPr lang="pt-BR" smtClean="0"/>
              <a:pPr/>
              <a:t>16/05/2016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1" tIns="46410" rIns="92821" bIns="4641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2821" tIns="46410" rIns="92821" bIns="4641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2821" tIns="46410" rIns="92821" bIns="46410" rtlCol="0" anchor="b"/>
          <a:lstStyle>
            <a:lvl1pPr algn="r">
              <a:defRPr sz="1200"/>
            </a:lvl1pPr>
          </a:lstStyle>
          <a:p>
            <a:fld id="{6704E641-3EEF-45A6-8506-C612E3BBE40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15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64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59768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95040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34292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792739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77663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72479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72049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03634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953606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9070086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305578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65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43192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940005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66685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A8C52-F8F0-4DEA-8B32-9CC37771E7C6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altLang="pt-BR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11181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418" y="4691031"/>
            <a:ext cx="5436841" cy="44425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B3071-060A-4D67-A1AC-E980907A06E9}" type="slidenum">
              <a:rPr lang="pt-BR"/>
              <a:pPr/>
              <a:t>97</a:t>
            </a:fld>
            <a:endParaRPr lang="pt-BR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6E87F-92E9-4725-B295-511B213EAE5E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225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0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845BEFF-F6F1-45F7-8690-9E0A2A0E075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801A6-59FD-49F5-9554-C31C694996F9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36804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7924800" y="6457950"/>
            <a:ext cx="1143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D562E8-C0D1-44CE-9C6B-51CE0EB3210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5938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CCB465-20AF-4BE8-83E0-F42FB59EF341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C3BE62-5793-468C-A505-73143587FF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37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28143-E657-466A-B5BD-10CFE484FB2E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0097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6C237F-2315-417B-A598-1D2738084461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45956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D10A3B-7251-4CC8-B74F-17D42A92CB0C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58680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79621C-14CD-45E5-BA94-CD83CD838BDB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872653"/>
      </p:ext>
    </p:extLst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34CBB-612F-4571-A0BD-D299E1C1F5D6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404018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ACCA-F3FB-4F55-8422-21EFC9B01652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457648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800F2A-C3E0-4D41-9C1B-9C82A294497C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35504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8"/>
          <p:cNvSpPr>
            <a:spLocks noGrp="1"/>
          </p:cNvSpPr>
          <p:nvPr>
            <p:ph type="dt" sz="quarter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34B031D-EE18-4AF0-AB1A-6E443EB0F906}" type="datetime1">
              <a:rPr lang="pt-BR" smtClean="0"/>
              <a:pPr>
                <a:defRPr/>
              </a:pPr>
              <a:t>16/05/2016</a:t>
            </a:fld>
            <a:endParaRPr lang="pt-BR" dirty="0"/>
          </a:p>
        </p:txBody>
      </p:sp>
      <p:sp>
        <p:nvSpPr>
          <p:cNvPr id="3" name="Espaço Reservado para Número de Slide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3148C3F-4675-4EB0-9691-72D31E41FBC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2257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C1F0DB-09B3-43AC-A0E4-DF26C3A535E0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75671"/>
      </p:ext>
    </p:extLst>
  </p:cSld>
  <p:clrMapOvr>
    <a:masterClrMapping/>
  </p:clrMapOvr>
  <p:transition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3871C-E59E-436C-9093-1530872AC4D1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17325"/>
      </p:ext>
    </p:extLst>
  </p:cSld>
  <p:clrMapOvr>
    <a:masterClrMapping/>
  </p:clrMapOvr>
  <p:transition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3594A-99DE-4F06-8151-816BC581621E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920198"/>
      </p:ext>
    </p:extLst>
  </p:cSld>
  <p:clrMapOvr>
    <a:masterClrMapping/>
  </p:clrMapOvr>
  <p:transition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12287-8608-4C80-A23B-08EF88D064F9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137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28143-E657-466A-B5BD-10CFE484FB2E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47555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6C237F-2315-417B-A598-1D2738084461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36940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D10A3B-7251-4CC8-B74F-17D42A92CB0C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463441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79621C-14CD-45E5-BA94-CD83CD838BDB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128940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34CBB-612F-4571-A0BD-D299E1C1F5D6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590565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ACCA-F3FB-4F55-8422-21EFC9B01652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5965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9836B403-F4E3-4CC7-9D5B-9476ADCD76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2DD9C-A79A-4538-A652-D9B9D760DEC4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718506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800F2A-C3E0-4D41-9C1B-9C82A294497C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6680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C1F0DB-09B3-43AC-A0E4-DF26C3A535E0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853237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3871C-E59E-436C-9093-1530872AC4D1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19994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3594A-99DE-4F06-8151-816BC581621E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53571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12287-8608-4C80-A23B-08EF88D064F9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2343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2672BA9-AC5F-41D7-B31C-EB0242D66BC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6E7DD-9874-46AE-B854-5B0757EE25C5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07682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B1DEC9F-1FEF-44CB-BE9B-44B80FF3B63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7989-0151-4716-BC5C-9961C5A0B61E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05476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305EC74-D2E5-4BC3-B4A1-6D9AC08290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37048-B487-4D04-93C0-0A1A05776659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0242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A771801-3FB6-4E4F-BF44-BFFEFCBD785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931D-C953-4AF0-9975-88F9AD4F894A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93577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FDDA488-ED31-4CBC-8728-0FF8477BBD7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43C4D-F9D6-407B-93A7-109C0975C9D8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150597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2B38CEE-D1DC-46CC-867C-68631AC0C4A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Data 6"/>
          <p:cNvSpPr>
            <a:spLocks noGrp="1"/>
          </p:cNvSpPr>
          <p:nvPr>
            <p:ph type="dt" sz="half" idx="11"/>
          </p:nvPr>
        </p:nvSpPr>
        <p:spPr>
          <a:xfrm>
            <a:off x="76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00813-A9E4-4DF1-A51C-E143C1465AC8}" type="datetime1">
              <a:rPr lang="pt-BR"/>
              <a:pPr>
                <a:defRPr/>
              </a:pPr>
              <a:t>16/05/2016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667812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/>
          <p:cNvSpPr/>
          <p:nvPr userDrawn="1"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rgbClr val="316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 userDrawn="1"/>
        </p:nvSpPr>
        <p:spPr>
          <a:xfrm>
            <a:off x="-36512" y="116632"/>
            <a:ext cx="9217024" cy="432048"/>
          </a:xfrm>
          <a:prstGeom prst="rect">
            <a:avLst/>
          </a:prstGeom>
          <a:solidFill>
            <a:srgbClr val="316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8244408" y="661226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B1680D-C487-462C-BA33-A462A6986E4A}" type="datetime1">
              <a:rPr lang="pt-BR" sz="90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pitchFamily="34" charset="-79"/>
                <a:cs typeface="Gill Sans" pitchFamily="34" charset="-79"/>
              </a:rPr>
              <a:pPr algn="r"/>
              <a:t>16/05/2016</a:t>
            </a:fld>
            <a:endParaRPr lang="pt-BR" sz="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pitchFamily="34" charset="-79"/>
              <a:cs typeface="Gill Sans" pitchFamily="34" charset="-79"/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35496" y="6612260"/>
            <a:ext cx="2808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pitchFamily="34" charset="-79"/>
                <a:cs typeface="Gill Sans" pitchFamily="34" charset="-79"/>
              </a:rPr>
              <a:t>Instituto Nacional de Pesquisas Espaciais - INPE</a:t>
            </a:r>
            <a:endParaRPr lang="pt-BR" sz="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pitchFamily="34" charset="-79"/>
              <a:cs typeface="Gill Sans" pitchFamily="34" charset="-79"/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8671448" y="217240"/>
            <a:ext cx="418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4863B9F-D45B-4D71-AA21-8802B9897F1F}" type="slidenum">
              <a:rPr lang="pt-BR" sz="1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pitchFamily="34" charset="-79"/>
                <a:cs typeface="Gill Sans" pitchFamily="34" charset="-79"/>
              </a:rPr>
              <a:pPr/>
              <a:t>‹nº›</a:t>
            </a:fld>
            <a:endParaRPr lang="pt-B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pitchFamily="34" charset="-79"/>
              <a:cs typeface="Gill Sans" pitchFamily="34" charset="-79"/>
            </a:endParaRPr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3957630" y="6612260"/>
            <a:ext cx="22589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pitchFamily="34" charset="-79"/>
                <a:cs typeface="Gill Sans" pitchFamily="34" charset="-79"/>
              </a:rPr>
              <a:t>Divisão de Processamento</a:t>
            </a:r>
            <a:r>
              <a:rPr lang="en-US" sz="900" baseline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pitchFamily="34" charset="-79"/>
                <a:cs typeface="Gill Sans" pitchFamily="34" charset="-79"/>
              </a:rPr>
              <a:t> de Imagens - DPI</a:t>
            </a:r>
            <a:endParaRPr lang="pt-BR" sz="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pitchFamily="34" charset="-79"/>
              <a:cs typeface="Gill Sans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0301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579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393E3-9A42-4475-BACE-6C2C5A44CE6C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228600" y="76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76200" y="381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23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zoom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579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393E3-9A42-4475-BACE-6C2C5A44CE6C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228600" y="76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76200" y="381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0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zoom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2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6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8.e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7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78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77.e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80.e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8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81.emf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77.e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80.emf"/><Relationship Id="rId5" Type="http://schemas.openxmlformats.org/officeDocument/2006/relationships/image" Target="../media/image76.emf"/><Relationship Id="rId15" Type="http://schemas.openxmlformats.org/officeDocument/2006/relationships/image" Target="../media/image79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78.emf"/><Relationship Id="rId14" Type="http://schemas.openxmlformats.org/officeDocument/2006/relationships/oleObject" Target="../embeddings/oleObject25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26.bin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8625730" y="188640"/>
            <a:ext cx="288032" cy="288032"/>
          </a:xfrm>
          <a:prstGeom prst="ellipse">
            <a:avLst/>
          </a:prstGeom>
          <a:solidFill>
            <a:srgbClr val="316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92696"/>
            <a:ext cx="6192688" cy="55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850881"/>
            <a:ext cx="366888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1295400" y="846038"/>
            <a:ext cx="179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Interpolação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200400" y="617438"/>
            <a:ext cx="4497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dirty="0" err="1" smtClean="0"/>
              <a:t>Métodos</a:t>
            </a:r>
            <a:r>
              <a:rPr lang="en-US" b="1" dirty="0" smtClean="0"/>
              <a:t> </a:t>
            </a:r>
            <a:r>
              <a:rPr lang="en-US" b="1" dirty="0" err="1" smtClean="0"/>
              <a:t>Determinísticos</a:t>
            </a:r>
            <a:endParaRPr lang="en-US" b="1" dirty="0" smtClean="0"/>
          </a:p>
          <a:p>
            <a:endParaRPr lang="en-US" b="1" dirty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dirty="0" err="1" smtClean="0"/>
              <a:t>Métodos</a:t>
            </a:r>
            <a:r>
              <a:rPr lang="en-US" b="1" dirty="0" smtClean="0"/>
              <a:t> </a:t>
            </a:r>
            <a:r>
              <a:rPr lang="en-US" b="1" dirty="0" err="1" smtClean="0"/>
              <a:t>Probabilísticos</a:t>
            </a:r>
            <a:r>
              <a:rPr lang="en-US" b="1" dirty="0" smtClean="0"/>
              <a:t> (ex: </a:t>
            </a:r>
            <a:r>
              <a:rPr lang="en-US" b="1" dirty="0" err="1" smtClean="0"/>
              <a:t>Geoestatística</a:t>
            </a:r>
            <a:r>
              <a:rPr lang="en-US" b="1" dirty="0" smtClean="0"/>
              <a:t>)</a:t>
            </a:r>
            <a:endParaRPr lang="pt-BR" b="1" dirty="0"/>
          </a:p>
        </p:txBody>
      </p:sp>
      <p:sp>
        <p:nvSpPr>
          <p:cNvPr id="8" name="Retângulo 7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628800"/>
            <a:ext cx="366317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1295400" y="617438"/>
            <a:ext cx="6402578" cy="923330"/>
            <a:chOff x="1295400" y="457200"/>
            <a:chExt cx="6402578" cy="923330"/>
          </a:xfrm>
        </p:grpSpPr>
        <p:sp>
          <p:nvSpPr>
            <p:cNvPr id="7" name="CaixaDeTexto 6"/>
            <p:cNvSpPr txBox="1"/>
            <p:nvPr/>
          </p:nvSpPr>
          <p:spPr>
            <a:xfrm>
              <a:off x="1295400" y="685800"/>
              <a:ext cx="1798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Interpolação</a:t>
              </a:r>
              <a:endParaRPr lang="pt-BR" sz="24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200400" y="457200"/>
              <a:ext cx="44975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b="1" dirty="0" smtClean="0"/>
                <a:t> </a:t>
              </a:r>
              <a:r>
                <a:rPr lang="en-US" b="1" dirty="0" err="1" smtClean="0"/>
                <a:t>Métodos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Determinísticos</a:t>
              </a:r>
              <a:endParaRPr lang="en-US" b="1" dirty="0" smtClean="0"/>
            </a:p>
            <a:p>
              <a:endParaRPr lang="en-US" b="1" dirty="0"/>
            </a:p>
            <a:p>
              <a:pPr>
                <a:buFont typeface="Arial" pitchFamily="34" charset="0"/>
                <a:buChar char="•"/>
              </a:pPr>
              <a:r>
                <a:rPr lang="en-US" b="1" dirty="0" smtClean="0"/>
                <a:t> </a:t>
              </a:r>
              <a:r>
                <a:rPr lang="en-US" b="1" dirty="0" err="1" smtClean="0"/>
                <a:t>Métodos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Probabilísticos</a:t>
              </a:r>
              <a:r>
                <a:rPr lang="en-US" b="1" dirty="0" smtClean="0"/>
                <a:t> (ex: </a:t>
              </a:r>
              <a:r>
                <a:rPr lang="en-US" b="1" dirty="0" err="1" smtClean="0"/>
                <a:t>Geoestatística</a:t>
              </a:r>
              <a:r>
                <a:rPr lang="en-US" b="1" dirty="0" smtClean="0"/>
                <a:t>)</a:t>
              </a:r>
              <a:endParaRPr lang="pt-BR" b="1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37835" y="4941168"/>
            <a:ext cx="86052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Grade </a:t>
            </a:r>
            <a:r>
              <a:rPr lang="en-US" sz="1600" dirty="0" err="1" smtClean="0"/>
              <a:t>imposta</a:t>
            </a:r>
            <a:r>
              <a:rPr lang="en-US" sz="1600" dirty="0" smtClean="0"/>
              <a:t> </a:t>
            </a:r>
            <a:r>
              <a:rPr lang="en-US" sz="1600" dirty="0" err="1" smtClean="0"/>
              <a:t>pelo</a:t>
            </a:r>
            <a:r>
              <a:rPr lang="en-US" sz="1600" dirty="0" smtClean="0"/>
              <a:t> </a:t>
            </a:r>
            <a:r>
              <a:rPr lang="en-US" sz="1600" dirty="0" err="1" smtClean="0"/>
              <a:t>analista</a:t>
            </a:r>
            <a:r>
              <a:rPr lang="en-US" sz="1600" dirty="0" smtClean="0"/>
              <a:t> (</a:t>
            </a:r>
            <a:r>
              <a:rPr lang="en-US" sz="1600" dirty="0" err="1" smtClean="0"/>
              <a:t>resX</a:t>
            </a:r>
            <a:r>
              <a:rPr lang="en-US" sz="1600" dirty="0" smtClean="0"/>
              <a:t>, </a:t>
            </a:r>
            <a:r>
              <a:rPr lang="en-US" sz="1600" dirty="0" err="1" smtClean="0"/>
              <a:t>resY</a:t>
            </a:r>
            <a:r>
              <a:rPr lang="en-US" sz="1600" dirty="0" smtClean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/>
              <a:t>Estimar</a:t>
            </a:r>
            <a:r>
              <a:rPr lang="en-US" sz="1600" dirty="0" smtClean="0"/>
              <a:t>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célula</a:t>
            </a:r>
            <a:r>
              <a:rPr lang="en-US" sz="1600" dirty="0" smtClean="0"/>
              <a:t> da grade.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</a:t>
            </a:r>
            <a:r>
              <a:rPr lang="en-US" sz="1600" i="1" dirty="0" err="1" smtClean="0"/>
              <a:t>entrada</a:t>
            </a:r>
            <a:r>
              <a:rPr lang="en-US" sz="1600" dirty="0" smtClean="0"/>
              <a:t>: </a:t>
            </a:r>
            <a:r>
              <a:rPr lang="en-US" sz="1600" dirty="0" err="1" smtClean="0"/>
              <a:t>são</a:t>
            </a:r>
            <a:r>
              <a:rPr lang="en-US" sz="1600" dirty="0" smtClean="0"/>
              <a:t> </a:t>
            </a:r>
            <a:r>
              <a:rPr lang="en-US" sz="1600" dirty="0" err="1" smtClean="0"/>
              <a:t>os</a:t>
            </a:r>
            <a:r>
              <a:rPr lang="en-US" sz="1600" dirty="0" smtClean="0"/>
              <a:t> dados observados com </a:t>
            </a:r>
            <a:r>
              <a:rPr lang="en-US" sz="1600" dirty="0" err="1" smtClean="0"/>
              <a:t>suas</a:t>
            </a:r>
            <a:r>
              <a:rPr lang="en-US" sz="1600" dirty="0" smtClean="0"/>
              <a:t> </a:t>
            </a:r>
            <a:r>
              <a:rPr lang="en-US" sz="1600" dirty="0" err="1" smtClean="0"/>
              <a:t>respectivas</a:t>
            </a:r>
            <a:r>
              <a:rPr lang="en-US" sz="1600" dirty="0" smtClean="0"/>
              <a:t> </a:t>
            </a:r>
            <a:r>
              <a:rPr lang="en-US" sz="1600" dirty="0" err="1" smtClean="0"/>
              <a:t>localizações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i="1" dirty="0" err="1" smtClean="0"/>
              <a:t>saída</a:t>
            </a:r>
            <a:r>
              <a:rPr lang="en-US" sz="1600" dirty="0" smtClean="0"/>
              <a:t>: </a:t>
            </a:r>
            <a:r>
              <a:rPr lang="en-US" sz="1600" dirty="0" err="1" smtClean="0"/>
              <a:t>uma</a:t>
            </a:r>
            <a:r>
              <a:rPr lang="en-US" sz="1600" dirty="0" smtClean="0"/>
              <a:t> </a:t>
            </a:r>
            <a:r>
              <a:rPr lang="en-US" sz="1600" dirty="0" err="1" smtClean="0"/>
              <a:t>superfície</a:t>
            </a:r>
            <a:r>
              <a:rPr lang="en-US" sz="1600" dirty="0" smtClean="0"/>
              <a:t> que </a:t>
            </a:r>
            <a:r>
              <a:rPr lang="en-US" sz="1600" dirty="0" err="1" smtClean="0"/>
              <a:t>representa</a:t>
            </a:r>
            <a:r>
              <a:rPr lang="en-US" sz="1600" dirty="0" smtClean="0"/>
              <a:t> a </a:t>
            </a:r>
            <a:r>
              <a:rPr lang="en-US" sz="1600" dirty="0" err="1" smtClean="0"/>
              <a:t>variabilidade</a:t>
            </a:r>
            <a:r>
              <a:rPr lang="en-US" sz="1600" dirty="0" smtClean="0"/>
              <a:t> </a:t>
            </a:r>
            <a:r>
              <a:rPr lang="en-US" sz="1600" dirty="0" err="1" smtClean="0"/>
              <a:t>espacial</a:t>
            </a:r>
            <a:r>
              <a:rPr lang="en-US" sz="1600" dirty="0" smtClean="0"/>
              <a:t> da </a:t>
            </a:r>
            <a:r>
              <a:rPr lang="en-US" sz="1600" dirty="0" err="1" smtClean="0"/>
              <a:t>variável</a:t>
            </a:r>
            <a:r>
              <a:rPr lang="en-US" sz="1600" dirty="0" smtClean="0"/>
              <a:t> </a:t>
            </a:r>
            <a:r>
              <a:rPr lang="en-US" sz="1600" dirty="0" err="1" smtClean="0"/>
              <a:t>investigada</a:t>
            </a:r>
            <a:r>
              <a:rPr lang="en-US" sz="1600" dirty="0" smtClean="0"/>
              <a:t>.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628800"/>
            <a:ext cx="366317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119903"/>
            <a:ext cx="4124325" cy="232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upo 12"/>
          <p:cNvGrpSpPr/>
          <p:nvPr/>
        </p:nvGrpSpPr>
        <p:grpSpPr>
          <a:xfrm>
            <a:off x="1295400" y="617438"/>
            <a:ext cx="6402578" cy="923330"/>
            <a:chOff x="1295400" y="457200"/>
            <a:chExt cx="6402578" cy="923330"/>
          </a:xfrm>
        </p:grpSpPr>
        <p:sp>
          <p:nvSpPr>
            <p:cNvPr id="7" name="CaixaDeTexto 6"/>
            <p:cNvSpPr txBox="1"/>
            <p:nvPr/>
          </p:nvSpPr>
          <p:spPr>
            <a:xfrm>
              <a:off x="1295400" y="685800"/>
              <a:ext cx="1798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Interpolação</a:t>
              </a:r>
              <a:endParaRPr lang="pt-BR" sz="24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200400" y="457200"/>
              <a:ext cx="44975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b="1" dirty="0" smtClean="0"/>
                <a:t> </a:t>
              </a:r>
              <a:r>
                <a:rPr lang="en-US" b="1" dirty="0" err="1" smtClean="0"/>
                <a:t>Métodos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Determinísticos</a:t>
              </a:r>
              <a:endParaRPr lang="en-US" b="1" dirty="0" smtClean="0"/>
            </a:p>
            <a:p>
              <a:endParaRPr lang="en-US" b="1" dirty="0"/>
            </a:p>
            <a:p>
              <a:pPr>
                <a:buFont typeface="Arial" pitchFamily="34" charset="0"/>
                <a:buChar char="•"/>
              </a:pPr>
              <a:r>
                <a:rPr lang="en-US" b="1" dirty="0" smtClean="0"/>
                <a:t> </a:t>
              </a:r>
              <a:r>
                <a:rPr lang="en-US" b="1" dirty="0" err="1" smtClean="0"/>
                <a:t>Métodos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Probabilísticos</a:t>
              </a:r>
              <a:r>
                <a:rPr lang="en-US" b="1" dirty="0" smtClean="0"/>
                <a:t> (ex: </a:t>
              </a:r>
              <a:r>
                <a:rPr lang="en-US" b="1" dirty="0" err="1" smtClean="0"/>
                <a:t>Geoestatística</a:t>
              </a:r>
              <a:r>
                <a:rPr lang="en-US" b="1" dirty="0" smtClean="0"/>
                <a:t>)</a:t>
              </a:r>
              <a:endParaRPr lang="pt-BR" b="1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499992" y="2420888"/>
            <a:ext cx="1467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Visualização</a:t>
            </a:r>
            <a:r>
              <a:rPr lang="en-US" sz="1400" dirty="0" smtClean="0"/>
              <a:t> 3D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37835" y="4941168"/>
            <a:ext cx="86052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Grade </a:t>
            </a:r>
            <a:r>
              <a:rPr lang="en-US" sz="1600" dirty="0" err="1" smtClean="0"/>
              <a:t>imposta</a:t>
            </a:r>
            <a:r>
              <a:rPr lang="en-US" sz="1600" dirty="0" smtClean="0"/>
              <a:t> </a:t>
            </a:r>
            <a:r>
              <a:rPr lang="en-US" sz="1600" dirty="0" err="1" smtClean="0"/>
              <a:t>pelo</a:t>
            </a:r>
            <a:r>
              <a:rPr lang="en-US" sz="1600" dirty="0" smtClean="0"/>
              <a:t> </a:t>
            </a:r>
            <a:r>
              <a:rPr lang="en-US" sz="1600" dirty="0" err="1" smtClean="0"/>
              <a:t>analista</a:t>
            </a:r>
            <a:r>
              <a:rPr lang="en-US" sz="1600" dirty="0" smtClean="0"/>
              <a:t> (</a:t>
            </a:r>
            <a:r>
              <a:rPr lang="en-US" sz="1600" dirty="0" err="1" smtClean="0"/>
              <a:t>resX</a:t>
            </a:r>
            <a:r>
              <a:rPr lang="en-US" sz="1600" dirty="0" smtClean="0"/>
              <a:t>, </a:t>
            </a:r>
            <a:r>
              <a:rPr lang="en-US" sz="1600" dirty="0" err="1" smtClean="0"/>
              <a:t>resY</a:t>
            </a:r>
            <a:r>
              <a:rPr lang="en-US" sz="1600" dirty="0" smtClean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/>
              <a:t>Estimar</a:t>
            </a:r>
            <a:r>
              <a:rPr lang="en-US" sz="1600" dirty="0" smtClean="0"/>
              <a:t>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célula</a:t>
            </a:r>
            <a:r>
              <a:rPr lang="en-US" sz="1600" dirty="0" smtClean="0"/>
              <a:t> da grade.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</a:t>
            </a:r>
            <a:r>
              <a:rPr lang="en-US" sz="1600" i="1" dirty="0" err="1" smtClean="0"/>
              <a:t>entrada</a:t>
            </a:r>
            <a:r>
              <a:rPr lang="en-US" sz="1600" dirty="0" smtClean="0"/>
              <a:t>: </a:t>
            </a:r>
            <a:r>
              <a:rPr lang="en-US" sz="1600" dirty="0" err="1" smtClean="0"/>
              <a:t>são</a:t>
            </a:r>
            <a:r>
              <a:rPr lang="en-US" sz="1600" dirty="0" smtClean="0"/>
              <a:t> </a:t>
            </a:r>
            <a:r>
              <a:rPr lang="en-US" sz="1600" dirty="0" err="1" smtClean="0"/>
              <a:t>os</a:t>
            </a:r>
            <a:r>
              <a:rPr lang="en-US" sz="1600" dirty="0" smtClean="0"/>
              <a:t> dados observados com </a:t>
            </a:r>
            <a:r>
              <a:rPr lang="en-US" sz="1600" dirty="0" err="1" smtClean="0"/>
              <a:t>suas</a:t>
            </a:r>
            <a:r>
              <a:rPr lang="en-US" sz="1600" dirty="0" smtClean="0"/>
              <a:t> </a:t>
            </a:r>
            <a:r>
              <a:rPr lang="en-US" sz="1600" dirty="0" err="1" smtClean="0"/>
              <a:t>respectivas</a:t>
            </a:r>
            <a:r>
              <a:rPr lang="en-US" sz="1600" dirty="0" smtClean="0"/>
              <a:t> </a:t>
            </a:r>
            <a:r>
              <a:rPr lang="en-US" sz="1600" dirty="0" err="1" smtClean="0"/>
              <a:t>localizações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i="1" dirty="0" err="1" smtClean="0"/>
              <a:t>saída</a:t>
            </a:r>
            <a:r>
              <a:rPr lang="en-US" sz="1600" dirty="0" smtClean="0"/>
              <a:t>: </a:t>
            </a:r>
            <a:r>
              <a:rPr lang="en-US" sz="1600" dirty="0" err="1" smtClean="0"/>
              <a:t>uma</a:t>
            </a:r>
            <a:r>
              <a:rPr lang="en-US" sz="1600" dirty="0" smtClean="0"/>
              <a:t> </a:t>
            </a:r>
            <a:r>
              <a:rPr lang="en-US" sz="1600" dirty="0" err="1" smtClean="0"/>
              <a:t>superfície</a:t>
            </a:r>
            <a:r>
              <a:rPr lang="en-US" sz="1600" dirty="0" smtClean="0"/>
              <a:t> que </a:t>
            </a:r>
            <a:r>
              <a:rPr lang="en-US" sz="1600" dirty="0" err="1" smtClean="0"/>
              <a:t>representa</a:t>
            </a:r>
            <a:r>
              <a:rPr lang="en-US" sz="1600" dirty="0" smtClean="0"/>
              <a:t> a </a:t>
            </a:r>
            <a:r>
              <a:rPr lang="en-US" sz="1600" dirty="0" err="1" smtClean="0"/>
              <a:t>variabilidade</a:t>
            </a:r>
            <a:r>
              <a:rPr lang="en-US" sz="1600" dirty="0" smtClean="0"/>
              <a:t> </a:t>
            </a:r>
            <a:r>
              <a:rPr lang="en-US" sz="1600" dirty="0" err="1" smtClean="0"/>
              <a:t>espacial</a:t>
            </a:r>
            <a:r>
              <a:rPr lang="en-US" sz="1600" dirty="0" smtClean="0"/>
              <a:t> da </a:t>
            </a:r>
            <a:r>
              <a:rPr lang="en-US" sz="1600" dirty="0" err="1" smtClean="0"/>
              <a:t>variável</a:t>
            </a:r>
            <a:r>
              <a:rPr lang="en-US" sz="1600" dirty="0" smtClean="0"/>
              <a:t> </a:t>
            </a:r>
            <a:r>
              <a:rPr lang="en-US" sz="1600" dirty="0" err="1" smtClean="0"/>
              <a:t>investigada</a:t>
            </a:r>
            <a:r>
              <a:rPr lang="en-US" sz="1600" dirty="0" smtClean="0"/>
              <a:t>.</a:t>
            </a:r>
            <a:endParaRPr lang="pt-BR" sz="16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099" y="1124743"/>
            <a:ext cx="4481509" cy="252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ângulo 7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4941167"/>
            <a:ext cx="792088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 smtClean="0"/>
              <a:t>A </a:t>
            </a:r>
            <a:r>
              <a:rPr lang="pt-BR" sz="2000" dirty="0"/>
              <a:t>idéia central é incorporar o espaço à análise que se deseja fazer. </a:t>
            </a:r>
            <a:endParaRPr lang="pt-BR" sz="2000" dirty="0" smtClean="0"/>
          </a:p>
          <a:p>
            <a:pPr algn="just">
              <a:defRPr/>
            </a:pPr>
            <a:endParaRPr lang="pt-BR" sz="2000" dirty="0"/>
          </a:p>
          <a:p>
            <a:pPr algn="just">
              <a:defRPr/>
            </a:pPr>
            <a:r>
              <a:rPr lang="pt-BR" sz="2000" dirty="0" smtClean="0"/>
              <a:t>Mensurar propriedades </a:t>
            </a:r>
            <a:r>
              <a:rPr lang="pt-BR" sz="2000" dirty="0"/>
              <a:t>e relacionamentos, levando em conta a localização espacial do fenômeno em estudo de forma explícita</a:t>
            </a:r>
            <a:r>
              <a:rPr lang="pt-BR" sz="2000" dirty="0" smtClean="0"/>
              <a:t>.</a:t>
            </a:r>
            <a:endParaRPr lang="pt-BR" sz="20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667" y="1488604"/>
            <a:ext cx="366888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27984" y="1334715"/>
            <a:ext cx="1467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Visualização</a:t>
            </a:r>
            <a:r>
              <a:rPr lang="en-US" sz="1400" dirty="0" smtClean="0"/>
              <a:t> 3D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452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19075" y="1905000"/>
            <a:ext cx="8878888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pt-BR" dirty="0" smtClean="0"/>
              <a:t>Os </a:t>
            </a:r>
            <a:r>
              <a:rPr lang="pt-BR" dirty="0"/>
              <a:t>métodos </a:t>
            </a:r>
            <a:r>
              <a:rPr lang="pt-BR" dirty="0" err="1"/>
              <a:t>geoestatísticos</a:t>
            </a:r>
            <a:r>
              <a:rPr lang="pt-BR" dirty="0"/>
              <a:t>, ou simplesmente </a:t>
            </a:r>
            <a:r>
              <a:rPr lang="pt-BR" dirty="0" err="1"/>
              <a:t>geoestatística</a:t>
            </a:r>
            <a:r>
              <a:rPr lang="pt-BR" dirty="0"/>
              <a:t>, foram desenvolvidos</a:t>
            </a:r>
          </a:p>
          <a:p>
            <a:r>
              <a:rPr lang="pt-BR" dirty="0" smtClean="0"/>
              <a:t>graças </a:t>
            </a:r>
            <a:r>
              <a:rPr lang="pt-BR" dirty="0"/>
              <a:t>aos estudos do engenheiro de minas Georges </a:t>
            </a:r>
            <a:r>
              <a:rPr lang="pt-BR" dirty="0" err="1"/>
              <a:t>Matheron</a:t>
            </a:r>
            <a:r>
              <a:rPr lang="pt-BR" dirty="0"/>
              <a:t> na França no início</a:t>
            </a:r>
          </a:p>
          <a:p>
            <a:r>
              <a:rPr lang="pt-BR" dirty="0" smtClean="0"/>
              <a:t>dos </a:t>
            </a:r>
            <a:r>
              <a:rPr lang="pt-BR" dirty="0"/>
              <a:t>anos 60.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smtClean="0"/>
              <a:t>A </a:t>
            </a:r>
            <a:r>
              <a:rPr lang="pt-BR" dirty="0" err="1"/>
              <a:t>geoestatística</a:t>
            </a:r>
            <a:r>
              <a:rPr lang="pt-BR" dirty="0"/>
              <a:t> está fundamentada na </a:t>
            </a:r>
            <a:r>
              <a:rPr lang="pt-BR" b="1" dirty="0"/>
              <a:t>Teoria das Variáveis Regionalizadas</a:t>
            </a:r>
            <a:r>
              <a:rPr lang="pt-BR" dirty="0"/>
              <a:t>, a </a:t>
            </a:r>
          </a:p>
          <a:p>
            <a:r>
              <a:rPr lang="pt-BR" dirty="0" smtClean="0"/>
              <a:t>qual </a:t>
            </a:r>
            <a:r>
              <a:rPr lang="pt-BR" dirty="0"/>
              <a:t>foi formalizada por </a:t>
            </a:r>
            <a:r>
              <a:rPr lang="pt-BR" dirty="0" err="1"/>
              <a:t>Matheron</a:t>
            </a:r>
            <a:r>
              <a:rPr lang="pt-BR" dirty="0"/>
              <a:t> a partir de estudos práticos desenvolvidos por</a:t>
            </a:r>
          </a:p>
          <a:p>
            <a:r>
              <a:rPr lang="pt-BR" dirty="0" smtClean="0"/>
              <a:t>Daniel </a:t>
            </a:r>
            <a:r>
              <a:rPr lang="pt-BR" dirty="0"/>
              <a:t>G. </a:t>
            </a:r>
            <a:r>
              <a:rPr lang="pt-BR" dirty="0" err="1"/>
              <a:t>Krige</a:t>
            </a:r>
            <a:r>
              <a:rPr lang="pt-BR" dirty="0"/>
              <a:t>, no cálculo de reservas nas minas de ouro na África do Sul.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/>
              <a:t>Atualmente</a:t>
            </a:r>
            <a:r>
              <a:rPr lang="en-US" dirty="0" smtClean="0"/>
              <a:t> </a:t>
            </a:r>
            <a:r>
              <a:rPr lang="en-US" dirty="0"/>
              <a:t>a geoestatística é </a:t>
            </a:r>
            <a:r>
              <a:rPr lang="en-US" dirty="0" err="1"/>
              <a:t>aplicada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campos</a:t>
            </a:r>
            <a:r>
              <a:rPr lang="en-US" dirty="0"/>
              <a:t>, </a:t>
            </a:r>
            <a:r>
              <a:rPr lang="en-US" dirty="0" err="1"/>
              <a:t>desde</a:t>
            </a:r>
            <a:r>
              <a:rPr lang="en-US" dirty="0"/>
              <a:t> as </a:t>
            </a:r>
            <a:r>
              <a:rPr lang="en-US" dirty="0" err="1"/>
              <a:t>ciências</a:t>
            </a:r>
            <a:r>
              <a:rPr lang="en-US" dirty="0"/>
              <a:t> da</a:t>
            </a:r>
          </a:p>
          <a:p>
            <a:r>
              <a:rPr lang="en-US" dirty="0" smtClean="0"/>
              <a:t>Terra </a:t>
            </a:r>
            <a:r>
              <a:rPr lang="en-US" dirty="0"/>
              <a:t>e </a:t>
            </a:r>
            <a:r>
              <a:rPr lang="en-US" dirty="0" err="1"/>
              <a:t>atmosfera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agricultura</a:t>
            </a:r>
            <a:r>
              <a:rPr lang="en-US" dirty="0"/>
              <a:t>,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ciências</a:t>
            </a:r>
            <a:r>
              <a:rPr lang="en-US" dirty="0"/>
              <a:t> dos solos e </a:t>
            </a:r>
            <a:r>
              <a:rPr lang="en-US" dirty="0" err="1"/>
              <a:t>hidrologia</a:t>
            </a:r>
            <a:r>
              <a:rPr lang="en-US" dirty="0"/>
              <a:t>, </a:t>
            </a:r>
            <a:r>
              <a:rPr lang="en-US" dirty="0" err="1"/>
              <a:t>estudos</a:t>
            </a:r>
            <a:endParaRPr lang="en-US" dirty="0"/>
          </a:p>
          <a:p>
            <a:r>
              <a:rPr lang="en-US" dirty="0" err="1" smtClean="0"/>
              <a:t>ambientais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recentemente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epidemiologia</a:t>
            </a:r>
            <a:r>
              <a:rPr lang="en-US" dirty="0"/>
              <a:t>. </a:t>
            </a:r>
            <a:endParaRPr lang="pt-BR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3230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err="1"/>
              <a:t>Origem</a:t>
            </a:r>
            <a:r>
              <a:rPr lang="en-US" sz="2000" b="1" dirty="0"/>
              <a:t> da geoestatística</a:t>
            </a:r>
            <a:endParaRPr lang="pt-BR" sz="2000" b="1" dirty="0"/>
          </a:p>
        </p:txBody>
      </p:sp>
      <p:sp>
        <p:nvSpPr>
          <p:cNvPr id="4" name="Retângulo 3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5"/>
          <p:cNvSpPr>
            <a:spLocks noChangeArrowheads="1"/>
          </p:cNvSpPr>
          <p:nvPr/>
        </p:nvSpPr>
        <p:spPr bwMode="auto">
          <a:xfrm>
            <a:off x="358080" y="1671638"/>
            <a:ext cx="85344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dirty="0"/>
              <a:t>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abordagem</a:t>
            </a:r>
            <a:r>
              <a:rPr lang="en-US" dirty="0"/>
              <a:t> </a:t>
            </a:r>
            <a:r>
              <a:rPr lang="en-US" sz="2400" b="1" dirty="0"/>
              <a:t>PROBABILÍSTICA</a:t>
            </a:r>
            <a:r>
              <a:rPr lang="en-US" dirty="0"/>
              <a:t> de modelagem, que </a:t>
            </a:r>
            <a:r>
              <a:rPr lang="en-US" dirty="0" err="1"/>
              <a:t>engloba</a:t>
            </a:r>
            <a:r>
              <a:rPr lang="en-US" dirty="0"/>
              <a:t> um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dirty="0" err="1"/>
              <a:t>métodos</a:t>
            </a:r>
            <a:r>
              <a:rPr lang="en-US" dirty="0"/>
              <a:t> </a:t>
            </a:r>
            <a:r>
              <a:rPr lang="en-US" dirty="0" err="1"/>
              <a:t>estatísticos</a:t>
            </a:r>
            <a:r>
              <a:rPr lang="en-US" dirty="0"/>
              <a:t>, </a:t>
            </a:r>
            <a:r>
              <a:rPr lang="en-US" dirty="0" err="1"/>
              <a:t>para</a:t>
            </a:r>
            <a:r>
              <a:rPr lang="en-US" dirty="0"/>
              <a:t> a </a:t>
            </a:r>
            <a:r>
              <a:rPr lang="en-US" dirty="0" err="1"/>
              <a:t>análise</a:t>
            </a:r>
            <a:r>
              <a:rPr lang="en-US" dirty="0"/>
              <a:t> e </a:t>
            </a:r>
            <a:r>
              <a:rPr lang="en-US" dirty="0" err="1"/>
              <a:t>mapeamento</a:t>
            </a:r>
            <a:r>
              <a:rPr lang="en-US" dirty="0"/>
              <a:t> de dados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dirty="0" err="1"/>
              <a:t>distribuídos</a:t>
            </a:r>
            <a:r>
              <a:rPr lang="en-US" dirty="0"/>
              <a:t> no </a:t>
            </a:r>
            <a:r>
              <a:rPr lang="en-US" dirty="0" err="1"/>
              <a:t>espaço</a:t>
            </a:r>
            <a:r>
              <a:rPr lang="en-US" dirty="0"/>
              <a:t> e/</a:t>
            </a:r>
            <a:r>
              <a:rPr lang="en-US" dirty="0" err="1"/>
              <a:t>ou</a:t>
            </a:r>
            <a:r>
              <a:rPr lang="en-US" dirty="0"/>
              <a:t> no tempo. 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358080" y="914400"/>
            <a:ext cx="306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/>
              <a:t>O que é geoestatística?</a:t>
            </a:r>
            <a:endParaRPr lang="pt-BR" sz="2000" b="1" dirty="0"/>
          </a:p>
        </p:txBody>
      </p:sp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358080" y="3048000"/>
            <a:ext cx="8534400" cy="268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5" tIns="46033" rIns="92065" bIns="46033"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 err="1">
                <a:cs typeface="+mn-cs"/>
              </a:rPr>
              <a:t>Requer</a:t>
            </a:r>
            <a:r>
              <a:rPr lang="en-US" dirty="0">
                <a:cs typeface="+mn-cs"/>
              </a:rPr>
              <a:t> o </a:t>
            </a:r>
            <a:r>
              <a:rPr lang="en-US" dirty="0" err="1">
                <a:cs typeface="+mn-cs"/>
              </a:rPr>
              <a:t>conhecimento</a:t>
            </a:r>
            <a:r>
              <a:rPr lang="en-US" dirty="0">
                <a:cs typeface="+mn-cs"/>
              </a:rPr>
              <a:t> de </a:t>
            </a:r>
            <a:r>
              <a:rPr lang="en-US" dirty="0" err="1">
                <a:cs typeface="+mn-cs"/>
              </a:rPr>
              <a:t>alguns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conceitos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básicos</a:t>
            </a:r>
            <a:r>
              <a:rPr lang="en-US" dirty="0">
                <a:cs typeface="+mn-cs"/>
              </a:rPr>
              <a:t>:</a:t>
            </a:r>
          </a:p>
          <a:p>
            <a:pPr indent="18000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dirty="0" err="1">
                <a:cs typeface="+mn-cs"/>
              </a:rPr>
              <a:t>Variável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aleatória</a:t>
            </a:r>
            <a:r>
              <a:rPr lang="en-US" dirty="0">
                <a:cs typeface="+mn-cs"/>
              </a:rPr>
              <a:t> (V.A.)</a:t>
            </a:r>
          </a:p>
          <a:p>
            <a:pPr indent="1800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err="1">
                <a:cs typeface="+mn-cs"/>
              </a:rPr>
              <a:t>Momentos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da</a:t>
            </a:r>
            <a:r>
              <a:rPr lang="en-US" dirty="0">
                <a:cs typeface="+mn-cs"/>
              </a:rPr>
              <a:t> V.A. </a:t>
            </a:r>
            <a:r>
              <a:rPr lang="en-US" dirty="0" err="1">
                <a:cs typeface="+mn-cs"/>
              </a:rPr>
              <a:t>Exs</a:t>
            </a:r>
            <a:r>
              <a:rPr lang="en-US" dirty="0">
                <a:cs typeface="+mn-cs"/>
              </a:rPr>
              <a:t>: E[X]), C[X,Y];</a:t>
            </a:r>
          </a:p>
          <a:p>
            <a:pPr indent="1800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>
                <a:cs typeface="+mn-cs"/>
              </a:rPr>
              <a:t>Função </a:t>
            </a:r>
            <a:r>
              <a:rPr lang="en-US" dirty="0" err="1">
                <a:cs typeface="+mn-cs"/>
              </a:rPr>
              <a:t>densidade</a:t>
            </a:r>
            <a:r>
              <a:rPr lang="en-US" dirty="0">
                <a:cs typeface="+mn-cs"/>
              </a:rPr>
              <a:t> de </a:t>
            </a:r>
            <a:r>
              <a:rPr lang="en-US" dirty="0" err="1">
                <a:cs typeface="+mn-cs"/>
              </a:rPr>
              <a:t>probabilidade</a:t>
            </a:r>
            <a:r>
              <a:rPr lang="en-US" dirty="0">
                <a:cs typeface="+mn-cs"/>
              </a:rPr>
              <a:t> (FDP);</a:t>
            </a:r>
          </a:p>
          <a:p>
            <a:pPr indent="1800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>
                <a:cs typeface="+mn-cs"/>
              </a:rPr>
              <a:t>Função de Distribuição Acumulada (FDA): univariada e </a:t>
            </a:r>
            <a:r>
              <a:rPr lang="en-US" dirty="0" err="1">
                <a:cs typeface="+mn-cs"/>
              </a:rPr>
              <a:t>bivariada</a:t>
            </a:r>
            <a:r>
              <a:rPr lang="en-US" dirty="0">
                <a:cs typeface="+mn-cs"/>
              </a:rPr>
              <a:t>;</a:t>
            </a:r>
          </a:p>
          <a:p>
            <a:pPr indent="1800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>
                <a:cs typeface="+mn-cs"/>
              </a:rPr>
              <a:t>Função </a:t>
            </a:r>
            <a:r>
              <a:rPr lang="en-US" dirty="0" err="1">
                <a:cs typeface="+mn-cs"/>
              </a:rPr>
              <a:t>aleatória</a:t>
            </a:r>
            <a:r>
              <a:rPr lang="en-US" dirty="0">
                <a:cs typeface="+mn-cs"/>
              </a:rPr>
              <a:t> (FA), etc</a:t>
            </a:r>
            <a:r>
              <a:rPr lang="en-US" dirty="0" smtClean="0">
                <a:cs typeface="+mn-cs"/>
              </a:rPr>
              <a:t>.</a:t>
            </a:r>
            <a:endParaRPr lang="en-US" dirty="0">
              <a:cs typeface="+mn-cs"/>
            </a:endParaRPr>
          </a:p>
          <a:p>
            <a:pPr indent="180000">
              <a:spcBef>
                <a:spcPts val="600"/>
              </a:spcBef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0122" y="79853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5"/>
          <p:cNvSpPr>
            <a:spLocks noChangeArrowheads="1"/>
          </p:cNvSpPr>
          <p:nvPr/>
        </p:nvSpPr>
        <p:spPr bwMode="auto">
          <a:xfrm>
            <a:off x="341312" y="1215008"/>
            <a:ext cx="8263136" cy="40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/>
          <a:p>
            <a:pPr marL="609600" indent="-609600">
              <a:lnSpc>
                <a:spcPct val="120000"/>
              </a:lnSpc>
              <a:spcBef>
                <a:spcPct val="20000"/>
              </a:spcBef>
            </a:pPr>
            <a:r>
              <a:rPr lang="pt-BR" sz="2000" b="1" dirty="0"/>
              <a:t>A modelagem </a:t>
            </a:r>
            <a:r>
              <a:rPr lang="pt-BR" sz="2000" b="1" dirty="0" err="1"/>
              <a:t>geoestatística</a:t>
            </a:r>
            <a:r>
              <a:rPr lang="pt-BR" sz="2000" b="1" dirty="0"/>
              <a:t> envolve </a:t>
            </a:r>
            <a:r>
              <a:rPr lang="pt-BR" sz="2000" b="1" dirty="0" smtClean="0"/>
              <a:t>algumas </a:t>
            </a:r>
            <a:r>
              <a:rPr lang="pt-BR" sz="2000" b="1" dirty="0"/>
              <a:t>etapas:</a:t>
            </a:r>
          </a:p>
          <a:p>
            <a:pPr marL="609600" indent="-609600">
              <a:lnSpc>
                <a:spcPct val="120000"/>
              </a:lnSpc>
              <a:spcBef>
                <a:spcPct val="20000"/>
              </a:spcBef>
            </a:pPr>
            <a:endParaRPr lang="en-US" b="1" dirty="0"/>
          </a:p>
          <a:p>
            <a:pPr marL="609600" indent="-609600">
              <a:lnSpc>
                <a:spcPct val="120000"/>
              </a:lnSpc>
              <a:spcBef>
                <a:spcPct val="20000"/>
              </a:spcBef>
            </a:pPr>
            <a:endParaRPr lang="pt-BR" b="1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pt-BR" b="1" dirty="0" smtClean="0"/>
              <a:t>Análise</a:t>
            </a:r>
            <a:r>
              <a:rPr lang="pt-BR" dirty="0"/>
              <a:t>: objetiva descrever a variabilidade espacial do fenômeno em estudo,    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pt-BR" dirty="0"/>
              <a:t>               </a:t>
            </a:r>
            <a:r>
              <a:rPr lang="pt-BR" dirty="0" smtClean="0"/>
              <a:t>denominada </a:t>
            </a:r>
            <a:r>
              <a:rPr lang="pt-BR" dirty="0"/>
              <a:t>de análise estrutural ou modelagem do </a:t>
            </a:r>
            <a:r>
              <a:rPr lang="pt-BR" dirty="0" err="1"/>
              <a:t>semivariograma</a:t>
            </a:r>
            <a:r>
              <a:rPr lang="pt-BR" dirty="0"/>
              <a:t>.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Symbol" pitchFamily="18" charset="2"/>
              <a:buNone/>
            </a:pPr>
            <a:endParaRPr lang="en-US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Symbol" pitchFamily="18" charset="2"/>
              <a:buNone/>
            </a:pPr>
            <a:endParaRPr lang="pt-BR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pt-BR" b="1" dirty="0" smtClean="0"/>
              <a:t>Inferência</a:t>
            </a:r>
            <a:r>
              <a:rPr lang="pt-BR" dirty="0"/>
              <a:t>: objetiva estimar valores de uma variável distribuída no espaço em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pt-BR" dirty="0"/>
              <a:t>                   </a:t>
            </a:r>
            <a:r>
              <a:rPr lang="pt-BR" dirty="0" smtClean="0"/>
              <a:t> locais </a:t>
            </a:r>
            <a:r>
              <a:rPr lang="pt-BR" dirty="0"/>
              <a:t>não amostrados, denominada de </a:t>
            </a:r>
            <a:r>
              <a:rPr lang="pt-BR" dirty="0" err="1"/>
              <a:t>krigeagem</a:t>
            </a:r>
            <a:r>
              <a:rPr lang="pt-BR" dirty="0"/>
              <a:t>.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endParaRPr lang="en-US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endParaRPr lang="pt-BR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pt-BR" b="1" dirty="0" smtClean="0"/>
              <a:t>Simulação</a:t>
            </a:r>
            <a:r>
              <a:rPr lang="pt-BR" dirty="0"/>
              <a:t>: objetiva construir um conjunto de realizações equiprováveis ou 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pt-BR" dirty="0"/>
              <a:t>                    </a:t>
            </a:r>
            <a:r>
              <a:rPr lang="pt-BR" dirty="0" smtClean="0"/>
              <a:t> igualmente </a:t>
            </a:r>
            <a:r>
              <a:rPr lang="pt-BR" dirty="0"/>
              <a:t>representativa do fenômeno em estudo.</a:t>
            </a:r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860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7E41B4-B7D4-4993-9C38-900A88FA70F6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1803400" y="2038350"/>
            <a:ext cx="18462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1803400" y="2038350"/>
            <a:ext cx="18462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1803400" y="2038350"/>
            <a:ext cx="18462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3" name="Rectangle 7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4" name="Rectangle 8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5" name="Rectangle 9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6" name="Rectangle 10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7" name="Rectangle 11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8" name="Rectangle 12"/>
          <p:cNvSpPr>
            <a:spLocks noChangeArrowheads="1"/>
          </p:cNvSpPr>
          <p:nvPr/>
        </p:nvSpPr>
        <p:spPr bwMode="auto">
          <a:xfrm>
            <a:off x="1827213" y="2259013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09" name="Rectangle 13"/>
          <p:cNvSpPr>
            <a:spLocks noChangeArrowheads="1"/>
          </p:cNvSpPr>
          <p:nvPr/>
        </p:nvSpPr>
        <p:spPr bwMode="auto">
          <a:xfrm>
            <a:off x="1827213" y="2168525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10" name="Rectangle 14"/>
          <p:cNvSpPr>
            <a:spLocks noChangeArrowheads="1"/>
          </p:cNvSpPr>
          <p:nvPr/>
        </p:nvSpPr>
        <p:spPr bwMode="auto">
          <a:xfrm>
            <a:off x="1827213" y="2168525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11" name="Rectangle 15"/>
          <p:cNvSpPr>
            <a:spLocks noChangeArrowheads="1"/>
          </p:cNvSpPr>
          <p:nvPr/>
        </p:nvSpPr>
        <p:spPr bwMode="auto">
          <a:xfrm>
            <a:off x="1827213" y="2168525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4512" name="Rectangle 16"/>
          <p:cNvSpPr>
            <a:spLocks noChangeArrowheads="1"/>
          </p:cNvSpPr>
          <p:nvPr/>
        </p:nvSpPr>
        <p:spPr bwMode="auto">
          <a:xfrm>
            <a:off x="1827213" y="2168525"/>
            <a:ext cx="27447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4513" name="Picture 17" descr="risco_200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4350"/>
            <a:ext cx="2925763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14" name="Picture 18" descr="risco_2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84350"/>
            <a:ext cx="2925763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15" name="Picture 19" descr="risco_20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784350"/>
            <a:ext cx="2925763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16" name="Text Box 20"/>
          <p:cNvSpPr txBox="1">
            <a:spLocks noChangeArrowheads="1"/>
          </p:cNvSpPr>
          <p:nvPr/>
        </p:nvSpPr>
        <p:spPr bwMode="auto">
          <a:xfrm>
            <a:off x="1066800" y="685800"/>
            <a:ext cx="714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Animação de cenários otimistas a pessimistas do risco de homicídio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cidade de São Paulo, no triênio 2002 - 2004</a:t>
            </a:r>
            <a:endParaRPr kumimoji="0" lang="pt-BR" altLang="pt-B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9709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8C746B-52B8-4BA0-8FAF-5C26B4E9112F}" type="slidenum">
              <a:rPr kumimoji="0" lang="pt-BR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1143000" y="2057400"/>
            <a:ext cx="6396038" cy="4565650"/>
            <a:chOff x="720" y="1296"/>
            <a:chExt cx="4029" cy="2876"/>
          </a:xfrm>
        </p:grpSpPr>
        <p:pic>
          <p:nvPicPr>
            <p:cNvPr id="75794" name="Picture 18" descr="Fig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296"/>
              <a:ext cx="1917" cy="28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7" name="Picture 21" descr="Fig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96"/>
              <a:ext cx="1917" cy="28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843" name="Group 67"/>
          <p:cNvGrpSpPr>
            <a:grpSpLocks/>
          </p:cNvGrpSpPr>
          <p:nvPr/>
        </p:nvGrpSpPr>
        <p:grpSpPr bwMode="auto">
          <a:xfrm>
            <a:off x="1143000" y="2057400"/>
            <a:ext cx="6399213" cy="4565650"/>
            <a:chOff x="719" y="1295"/>
            <a:chExt cx="4031" cy="2876"/>
          </a:xfrm>
        </p:grpSpPr>
        <p:pic>
          <p:nvPicPr>
            <p:cNvPr id="75795" name="Picture 19" descr="Fig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" y="1295"/>
              <a:ext cx="1917" cy="28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8" name="Picture 22" descr="Fig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" y="1295"/>
              <a:ext cx="1917" cy="28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607300" cy="7016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ESTUDO DE CASO: CENÁRIOS DO RISCO DE HOMICÍDIO NA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CIDADE DE SÃO PAULO, NO TRIÊNIO 2002 - 2004</a:t>
            </a:r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1827213" y="2114550"/>
            <a:ext cx="1828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1827213" y="2114550"/>
            <a:ext cx="18303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04" name="Rectangle 28"/>
          <p:cNvSpPr>
            <a:spLocks noChangeArrowheads="1"/>
          </p:cNvSpPr>
          <p:nvPr/>
        </p:nvSpPr>
        <p:spPr bwMode="auto">
          <a:xfrm>
            <a:off x="1827213" y="2114550"/>
            <a:ext cx="18303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1827213" y="2114550"/>
            <a:ext cx="1828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1827213" y="2114550"/>
            <a:ext cx="18303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10" name="Rectangle 34"/>
          <p:cNvSpPr>
            <a:spLocks noChangeArrowheads="1"/>
          </p:cNvSpPr>
          <p:nvPr/>
        </p:nvSpPr>
        <p:spPr bwMode="auto">
          <a:xfrm>
            <a:off x="1827213" y="2114550"/>
            <a:ext cx="18303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845" name="Group 69"/>
          <p:cNvGrpSpPr>
            <a:grpSpLocks/>
          </p:cNvGrpSpPr>
          <p:nvPr/>
        </p:nvGrpSpPr>
        <p:grpSpPr bwMode="auto">
          <a:xfrm>
            <a:off x="1143000" y="2057400"/>
            <a:ext cx="6399213" cy="4565650"/>
            <a:chOff x="719" y="1295"/>
            <a:chExt cx="4031" cy="2876"/>
          </a:xfrm>
        </p:grpSpPr>
        <p:pic>
          <p:nvPicPr>
            <p:cNvPr id="75796" name="Picture 20" descr="Fig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" y="1295"/>
              <a:ext cx="1917" cy="28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9" name="Picture 23" descr="Fig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" y="1295"/>
              <a:ext cx="1917" cy="28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846" name="Rectangle 70"/>
          <p:cNvSpPr>
            <a:spLocks noChangeArrowheads="1"/>
          </p:cNvSpPr>
          <p:nvPr/>
        </p:nvSpPr>
        <p:spPr bwMode="auto">
          <a:xfrm>
            <a:off x="609600" y="1158875"/>
            <a:ext cx="78295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Campos de incerteza construídos pela diferença entre quartis (3º quartil - 1º quartil)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da Função de Distribuição Acumulada de </a:t>
            </a:r>
            <a:r>
              <a:rPr kumimoji="0" lang="pt-BR" altLang="pt-B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R(</a:t>
            </a:r>
            <a:r>
              <a:rPr kumimoji="0" lang="pt-BR" altLang="pt-BR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pt-BR" altLang="pt-B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pt-BR" altLang="pt-BR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pt-BR" altLang="pt-BR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2822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60122" y="116632"/>
            <a:ext cx="5626861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Geoestatística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Geoprocessamento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8688"/>
            <a:ext cx="886618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5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2" y="980728"/>
            <a:ext cx="881494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60122" y="79853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152400" y="8382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5" tIns="46033" rIns="92065" bIns="46033"/>
          <a:lstStyle/>
          <a:p>
            <a:pPr>
              <a:spcBef>
                <a:spcPts val="0"/>
              </a:spcBef>
              <a:defRPr/>
            </a:pPr>
            <a:r>
              <a:rPr lang="pt-BR" sz="2000" b="1" dirty="0">
                <a:cs typeface="+mn-cs"/>
              </a:rPr>
              <a:t>Variável </a:t>
            </a:r>
            <a:r>
              <a:rPr lang="pt-BR" sz="2000" b="1" dirty="0" smtClean="0">
                <a:cs typeface="+mn-cs"/>
              </a:rPr>
              <a:t>Aleatória </a:t>
            </a:r>
            <a:r>
              <a:rPr lang="pt-BR" sz="2000" dirty="0">
                <a:cs typeface="+mn-cs"/>
              </a:rPr>
              <a:t>(V.A.): </a:t>
            </a:r>
            <a:r>
              <a:rPr lang="pt-BR" dirty="0">
                <a:cs typeface="+mn-cs"/>
              </a:rPr>
              <a:t>Uma visão prática no contexto da </a:t>
            </a:r>
            <a:r>
              <a:rPr lang="pt-BR" dirty="0" err="1">
                <a:cs typeface="+mn-cs"/>
              </a:rPr>
              <a:t>geoestatística</a:t>
            </a:r>
            <a:r>
              <a:rPr lang="pt-BR" dirty="0">
                <a:cs typeface="+mn-cs"/>
              </a:rPr>
              <a:t>.</a:t>
            </a:r>
          </a:p>
          <a:p>
            <a:pPr indent="-1800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pt-BR" b="1" i="1" dirty="0">
              <a:cs typeface="+mn-cs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28600" y="2514600"/>
            <a:ext cx="2971800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" name="Oval 7"/>
          <p:cNvSpPr>
            <a:spLocks noChangeAspect="1" noChangeArrowheads="1"/>
          </p:cNvSpPr>
          <p:nvPr/>
        </p:nvSpPr>
        <p:spPr bwMode="auto">
          <a:xfrm>
            <a:off x="609600" y="29575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Oval 8"/>
          <p:cNvSpPr>
            <a:spLocks noChangeAspect="1" noChangeArrowheads="1"/>
          </p:cNvSpPr>
          <p:nvPr/>
        </p:nvSpPr>
        <p:spPr bwMode="auto">
          <a:xfrm>
            <a:off x="2362200" y="48625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Oval 9"/>
          <p:cNvSpPr>
            <a:spLocks noChangeAspect="1" noChangeArrowheads="1"/>
          </p:cNvSpPr>
          <p:nvPr/>
        </p:nvSpPr>
        <p:spPr bwMode="auto">
          <a:xfrm>
            <a:off x="914400" y="39481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Oval 10"/>
          <p:cNvSpPr>
            <a:spLocks noChangeAspect="1" noChangeArrowheads="1"/>
          </p:cNvSpPr>
          <p:nvPr/>
        </p:nvSpPr>
        <p:spPr bwMode="auto">
          <a:xfrm>
            <a:off x="1371600" y="32623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Oval 11"/>
          <p:cNvSpPr>
            <a:spLocks noChangeAspect="1" noChangeArrowheads="1"/>
          </p:cNvSpPr>
          <p:nvPr/>
        </p:nvSpPr>
        <p:spPr bwMode="auto">
          <a:xfrm>
            <a:off x="990600" y="34147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Oval 12"/>
          <p:cNvSpPr>
            <a:spLocks noChangeAspect="1" noChangeArrowheads="1"/>
          </p:cNvSpPr>
          <p:nvPr/>
        </p:nvSpPr>
        <p:spPr bwMode="auto">
          <a:xfrm>
            <a:off x="2286000" y="31099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Oval 13"/>
          <p:cNvSpPr>
            <a:spLocks noChangeAspect="1" noChangeArrowheads="1"/>
          </p:cNvSpPr>
          <p:nvPr/>
        </p:nvSpPr>
        <p:spPr bwMode="auto">
          <a:xfrm>
            <a:off x="2057400" y="39481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Oval 14"/>
          <p:cNvSpPr>
            <a:spLocks noChangeAspect="1" noChangeArrowheads="1"/>
          </p:cNvSpPr>
          <p:nvPr/>
        </p:nvSpPr>
        <p:spPr bwMode="auto">
          <a:xfrm>
            <a:off x="762000" y="48625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Oval 15"/>
          <p:cNvSpPr>
            <a:spLocks noChangeAspect="1" noChangeArrowheads="1"/>
          </p:cNvSpPr>
          <p:nvPr/>
        </p:nvSpPr>
        <p:spPr bwMode="auto">
          <a:xfrm>
            <a:off x="1447800" y="51673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" name="Oval 16"/>
          <p:cNvSpPr>
            <a:spLocks noChangeAspect="1" noChangeArrowheads="1"/>
          </p:cNvSpPr>
          <p:nvPr/>
        </p:nvSpPr>
        <p:spPr bwMode="auto">
          <a:xfrm>
            <a:off x="2743200" y="37195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" name="Oval 17"/>
          <p:cNvSpPr>
            <a:spLocks noChangeAspect="1" noChangeArrowheads="1"/>
          </p:cNvSpPr>
          <p:nvPr/>
        </p:nvSpPr>
        <p:spPr bwMode="auto">
          <a:xfrm>
            <a:off x="1600200" y="4405313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819400" y="250031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i="1"/>
              <a:t>A</a:t>
            </a:r>
            <a:endParaRPr lang="pt-BR" i="1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828800" y="3567113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pt-BR"/>
              <a:t>z(</a:t>
            </a:r>
            <a:r>
              <a:rPr kumimoji="1" lang="pt-BR" b="1"/>
              <a:t>u</a:t>
            </a:r>
            <a:r>
              <a:rPr kumimoji="1" lang="pt-BR"/>
              <a:t>)</a:t>
            </a:r>
          </a:p>
        </p:txBody>
      </p:sp>
      <p:sp>
        <p:nvSpPr>
          <p:cNvPr id="17" name="Oval 29"/>
          <p:cNvSpPr>
            <a:spLocks noChangeAspect="1" noChangeArrowheads="1"/>
          </p:cNvSpPr>
          <p:nvPr/>
        </p:nvSpPr>
        <p:spPr bwMode="auto">
          <a:xfrm>
            <a:off x="533400" y="4343400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" name="Oval 30"/>
          <p:cNvSpPr>
            <a:spLocks noChangeAspect="1" noChangeArrowheads="1"/>
          </p:cNvSpPr>
          <p:nvPr/>
        </p:nvSpPr>
        <p:spPr bwMode="auto">
          <a:xfrm>
            <a:off x="2286000" y="4343400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" name="Oval 31"/>
          <p:cNvSpPr>
            <a:spLocks noChangeAspect="1" noChangeArrowheads="1"/>
          </p:cNvSpPr>
          <p:nvPr/>
        </p:nvSpPr>
        <p:spPr bwMode="auto">
          <a:xfrm>
            <a:off x="1219200" y="4800600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" name="Retângulo 55"/>
          <p:cNvSpPr>
            <a:spLocks noChangeArrowheads="1"/>
          </p:cNvSpPr>
          <p:nvPr/>
        </p:nvSpPr>
        <p:spPr bwMode="auto">
          <a:xfrm>
            <a:off x="3544888" y="4506913"/>
            <a:ext cx="535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en-US" b="1" dirty="0">
                <a:sym typeface="Symbol" pitchFamily="18" charset="2"/>
              </a:rPr>
              <a:t>u</a:t>
            </a:r>
            <a:r>
              <a:rPr lang="en-US" dirty="0">
                <a:sym typeface="Symbol" pitchFamily="18" charset="2"/>
              </a:rPr>
              <a:t>: é um vetor de </a:t>
            </a:r>
            <a:r>
              <a:rPr lang="en-US" dirty="0" err="1">
                <a:sym typeface="Symbol" pitchFamily="18" charset="2"/>
              </a:rPr>
              <a:t>coordenadas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geográficas</a:t>
            </a:r>
            <a:r>
              <a:rPr lang="en-US" dirty="0">
                <a:sym typeface="Symbol" pitchFamily="18" charset="2"/>
              </a:rPr>
              <a:t> [</a:t>
            </a:r>
            <a:r>
              <a:rPr lang="en-US" b="1" dirty="0">
                <a:sym typeface="Symbol" pitchFamily="18" charset="2"/>
              </a:rPr>
              <a:t>u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dirty="0" err="1">
                <a:solidFill>
                  <a:srgbClr val="C00000"/>
                </a:solidFill>
                <a:sym typeface="Symbol" pitchFamily="18" charset="2"/>
              </a:rPr>
              <a:t>x</a:t>
            </a:r>
            <a:r>
              <a:rPr lang="en-US" dirty="0" err="1">
                <a:sym typeface="Symbol" pitchFamily="18" charset="2"/>
              </a:rPr>
              <a:t>,</a:t>
            </a:r>
            <a:r>
              <a:rPr lang="en-US" dirty="0" err="1">
                <a:solidFill>
                  <a:srgbClr val="C00000"/>
                </a:solidFill>
                <a:sym typeface="Symbol" pitchFamily="18" charset="2"/>
              </a:rPr>
              <a:t>y</a:t>
            </a:r>
            <a:r>
              <a:rPr lang="en-US" dirty="0">
                <a:sym typeface="Symbol" pitchFamily="18" charset="2"/>
              </a:rPr>
              <a:t>)];</a:t>
            </a:r>
            <a:endParaRPr lang="pt-BR" dirty="0"/>
          </a:p>
        </p:txBody>
      </p:sp>
      <p:sp>
        <p:nvSpPr>
          <p:cNvPr id="21" name="Oval 12"/>
          <p:cNvSpPr>
            <a:spLocks noChangeAspect="1" noChangeArrowheads="1"/>
          </p:cNvSpPr>
          <p:nvPr/>
        </p:nvSpPr>
        <p:spPr bwMode="auto">
          <a:xfrm>
            <a:off x="3621088" y="3581400"/>
            <a:ext cx="92075" cy="92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" name="Retângulo 58"/>
          <p:cNvSpPr>
            <a:spLocks noChangeArrowheads="1"/>
          </p:cNvSpPr>
          <p:nvPr/>
        </p:nvSpPr>
        <p:spPr bwMode="auto">
          <a:xfrm>
            <a:off x="3773488" y="3429000"/>
            <a:ext cx="5164137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en-US" dirty="0" err="1">
                <a:sym typeface="Symbol" pitchFamily="18" charset="2"/>
              </a:rPr>
              <a:t>localizações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geográficas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onde</a:t>
            </a:r>
            <a:r>
              <a:rPr lang="en-US" dirty="0">
                <a:sym typeface="Symbol" pitchFamily="18" charset="2"/>
              </a:rPr>
              <a:t> a </a:t>
            </a:r>
            <a:r>
              <a:rPr lang="en-US" dirty="0" err="1">
                <a:sym typeface="Symbol" pitchFamily="18" charset="2"/>
              </a:rPr>
              <a:t>variável</a:t>
            </a:r>
            <a:r>
              <a:rPr lang="en-US" dirty="0">
                <a:sym typeface="Symbol" pitchFamily="18" charset="2"/>
              </a:rPr>
              <a:t> Z é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ym typeface="Symbol" pitchFamily="18" charset="2"/>
              </a:rPr>
              <a:t>medida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ou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observada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denotado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por</a:t>
            </a:r>
            <a:r>
              <a:rPr lang="en-US" dirty="0">
                <a:sym typeface="Symbol" pitchFamily="18" charset="2"/>
              </a:rPr>
              <a:t> </a:t>
            </a:r>
            <a:r>
              <a:rPr kumimoji="1" lang="pt-BR" dirty="0"/>
              <a:t>z(</a:t>
            </a:r>
            <a:r>
              <a:rPr kumimoji="1" lang="pt-BR" b="1" dirty="0"/>
              <a:t>u</a:t>
            </a:r>
            <a:r>
              <a:rPr kumimoji="1" lang="pt-BR" dirty="0"/>
              <a:t>), </a:t>
            </a:r>
            <a:r>
              <a:rPr kumimoji="1" lang="pt-BR" b="1" dirty="0"/>
              <a:t>u</a:t>
            </a:r>
            <a:r>
              <a:rPr kumimoji="1" lang="pt-BR" dirty="0"/>
              <a:t> </a:t>
            </a:r>
            <a:r>
              <a:rPr kumimoji="1" lang="pt-BR" sz="2000" dirty="0">
                <a:sym typeface="Symbol" pitchFamily="18" charset="2"/>
              </a:rPr>
              <a:t></a:t>
            </a:r>
            <a:r>
              <a:rPr kumimoji="1" lang="pt-BR" dirty="0">
                <a:sym typeface="Symbol" pitchFamily="18" charset="2"/>
              </a:rPr>
              <a:t> </a:t>
            </a:r>
            <a:r>
              <a:rPr kumimoji="1" lang="pt-BR" i="1" dirty="0">
                <a:sym typeface="Symbol" pitchFamily="18" charset="2"/>
              </a:rPr>
              <a:t>A</a:t>
            </a:r>
            <a:r>
              <a:rPr lang="en-US" i="1" dirty="0">
                <a:sym typeface="Symbol" pitchFamily="18" charset="2"/>
              </a:rPr>
              <a:t>.</a:t>
            </a:r>
            <a:endParaRPr lang="pt-BR" i="1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362200" y="449580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pt-BR"/>
              <a:t>z(</a:t>
            </a:r>
            <a:r>
              <a:rPr kumimoji="1" lang="pt-BR" b="1"/>
              <a:t>u</a:t>
            </a:r>
            <a:r>
              <a:rPr kumimoji="1" lang="pt-BR"/>
              <a:t>)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85800" y="266700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pt-BR"/>
              <a:t>z(</a:t>
            </a:r>
            <a:r>
              <a:rPr kumimoji="1" lang="pt-BR" b="1"/>
              <a:t>u</a:t>
            </a:r>
            <a:r>
              <a:rPr kumimoji="1" lang="pt-BR"/>
              <a:t>)</a:t>
            </a:r>
          </a:p>
        </p:txBody>
      </p:sp>
      <p:sp>
        <p:nvSpPr>
          <p:cNvPr id="27" name="CaixaDeTexto 33"/>
          <p:cNvSpPr txBox="1">
            <a:spLocks noChangeArrowheads="1"/>
          </p:cNvSpPr>
          <p:nvPr/>
        </p:nvSpPr>
        <p:spPr bwMode="auto">
          <a:xfrm>
            <a:off x="3581400" y="54864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x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8" name="CaixaDeTexto 34"/>
          <p:cNvSpPr txBox="1">
            <a:spLocks noChangeArrowheads="1"/>
          </p:cNvSpPr>
          <p:nvPr/>
        </p:nvSpPr>
        <p:spPr bwMode="auto">
          <a:xfrm>
            <a:off x="304800" y="19812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C00000"/>
                </a:solidFill>
              </a:rPr>
              <a:t>y</a:t>
            </a:r>
            <a:endParaRPr lang="pt-BR">
              <a:solidFill>
                <a:srgbClr val="C00000"/>
              </a:solidFill>
            </a:endParaRPr>
          </a:p>
        </p:txBody>
      </p:sp>
      <p:sp>
        <p:nvSpPr>
          <p:cNvPr id="29" name="CaixaDeTexto 35"/>
          <p:cNvSpPr txBox="1">
            <a:spLocks noChangeArrowheads="1"/>
          </p:cNvSpPr>
          <p:nvPr/>
        </p:nvSpPr>
        <p:spPr bwMode="auto">
          <a:xfrm>
            <a:off x="3552850" y="2743200"/>
            <a:ext cx="3827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Z </a:t>
            </a:r>
            <a:r>
              <a:rPr lang="en-US" dirty="0" err="1"/>
              <a:t>representa</a:t>
            </a:r>
            <a:r>
              <a:rPr lang="en-US" dirty="0"/>
              <a:t> a </a:t>
            </a:r>
            <a:r>
              <a:rPr lang="en-US" dirty="0" err="1"/>
              <a:t>variável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estudo</a:t>
            </a:r>
            <a:r>
              <a:rPr lang="en-US" dirty="0"/>
              <a:t>.</a:t>
            </a:r>
            <a:endParaRPr lang="pt-BR" dirty="0"/>
          </a:p>
        </p:txBody>
      </p:sp>
      <p:cxnSp>
        <p:nvCxnSpPr>
          <p:cNvPr id="25" name="Conector de seta reta 24"/>
          <p:cNvCxnSpPr/>
          <p:nvPr/>
        </p:nvCxnSpPr>
        <p:spPr>
          <a:xfrm>
            <a:off x="228600" y="5410200"/>
            <a:ext cx="365760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rot="5400000" flipH="1" flipV="1">
            <a:off x="-1447799" y="3733800"/>
            <a:ext cx="3352800" cy="31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152400" y="8382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5" tIns="46033" rIns="92065" bIns="46033"/>
          <a:lstStyle/>
          <a:p>
            <a:pPr>
              <a:spcBef>
                <a:spcPts val="0"/>
              </a:spcBef>
              <a:defRPr/>
            </a:pPr>
            <a:r>
              <a:rPr lang="pt-BR" sz="2000" b="1" dirty="0">
                <a:cs typeface="+mn-cs"/>
              </a:rPr>
              <a:t>Variável aleatória </a:t>
            </a:r>
            <a:r>
              <a:rPr lang="pt-BR" sz="2000" dirty="0">
                <a:cs typeface="+mn-cs"/>
              </a:rPr>
              <a:t>(</a:t>
            </a:r>
            <a:r>
              <a:rPr lang="pt-BR" sz="2000" dirty="0" err="1">
                <a:cs typeface="+mn-cs"/>
              </a:rPr>
              <a:t>V.A.</a:t>
            </a:r>
            <a:r>
              <a:rPr lang="pt-BR" sz="2000" dirty="0">
                <a:cs typeface="+mn-cs"/>
              </a:rPr>
              <a:t>): </a:t>
            </a:r>
            <a:r>
              <a:rPr lang="pt-BR" dirty="0">
                <a:cs typeface="+mn-cs"/>
              </a:rPr>
              <a:t>Uma visão prática no contexto da </a:t>
            </a:r>
            <a:r>
              <a:rPr lang="pt-BR" dirty="0" err="1">
                <a:cs typeface="+mn-cs"/>
              </a:rPr>
              <a:t>geoestatística</a:t>
            </a:r>
            <a:r>
              <a:rPr lang="pt-BR" dirty="0">
                <a:cs typeface="+mn-cs"/>
              </a:rPr>
              <a:t>.</a:t>
            </a:r>
          </a:p>
          <a:p>
            <a:pPr indent="-1800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pt-BR" b="1" i="1" dirty="0"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1600200"/>
            <a:ext cx="8991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pt-BR"/>
              <a:t>Localmente, um valor z(</a:t>
            </a:r>
            <a:r>
              <a:rPr kumimoji="1" lang="pt-BR" b="1"/>
              <a:t>u</a:t>
            </a:r>
            <a:r>
              <a:rPr kumimoji="1" lang="pt-BR"/>
              <a:t>), </a:t>
            </a:r>
            <a:r>
              <a:rPr kumimoji="1" lang="pt-BR" b="1"/>
              <a:t>u</a:t>
            </a:r>
            <a:r>
              <a:rPr kumimoji="1" lang="pt-BR"/>
              <a:t> </a:t>
            </a:r>
            <a:r>
              <a:rPr kumimoji="1" lang="pt-BR" sz="2000">
                <a:sym typeface="Symbol" pitchFamily="18" charset="2"/>
              </a:rPr>
              <a:t></a:t>
            </a:r>
            <a:r>
              <a:rPr kumimoji="1" lang="pt-BR">
                <a:sym typeface="Symbol" pitchFamily="18" charset="2"/>
              </a:rPr>
              <a:t> </a:t>
            </a:r>
            <a:r>
              <a:rPr kumimoji="1" lang="pt-BR" i="1">
                <a:sym typeface="Symbol" pitchFamily="18" charset="2"/>
              </a:rPr>
              <a:t>A,</a:t>
            </a:r>
            <a:r>
              <a:rPr kumimoji="1" lang="pt-BR"/>
              <a:t> </a:t>
            </a:r>
            <a:r>
              <a:rPr kumimoji="1" lang="pt-BR" u="sng"/>
              <a:t>é interpretado como uma das possíveis realizações da variável aleatória Z(</a:t>
            </a:r>
            <a:r>
              <a:rPr kumimoji="1" lang="pt-BR" b="1" u="sng"/>
              <a:t>u</a:t>
            </a:r>
            <a:r>
              <a:rPr kumimoji="1" lang="pt-BR" u="sng"/>
              <a:t>)</a:t>
            </a:r>
            <a:r>
              <a:rPr kumimoji="1" lang="pt-BR"/>
              <a:t>.</a:t>
            </a:r>
          </a:p>
        </p:txBody>
      </p:sp>
      <p:pic>
        <p:nvPicPr>
          <p:cNvPr id="6146" name="Picture 2" descr="C:\Users\eduardo\AppData\Local\Temp\SNAGHTML74b1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9" y="2636912"/>
            <a:ext cx="7632848" cy="33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152400" y="8382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5" tIns="46033" rIns="92065" bIns="46033"/>
          <a:lstStyle/>
          <a:p>
            <a:pPr>
              <a:spcBef>
                <a:spcPts val="0"/>
              </a:spcBef>
              <a:defRPr/>
            </a:pPr>
            <a:r>
              <a:rPr lang="pt-BR" sz="2000" b="1" dirty="0">
                <a:cs typeface="+mn-cs"/>
              </a:rPr>
              <a:t>Variável aleatória </a:t>
            </a:r>
            <a:r>
              <a:rPr lang="pt-BR" sz="2000" dirty="0">
                <a:cs typeface="+mn-cs"/>
              </a:rPr>
              <a:t>(</a:t>
            </a:r>
            <a:r>
              <a:rPr lang="pt-BR" sz="2000" dirty="0" err="1">
                <a:cs typeface="+mn-cs"/>
              </a:rPr>
              <a:t>V.A.</a:t>
            </a:r>
            <a:r>
              <a:rPr lang="pt-BR" sz="2000" dirty="0">
                <a:cs typeface="+mn-cs"/>
              </a:rPr>
              <a:t>): </a:t>
            </a:r>
            <a:r>
              <a:rPr lang="pt-BR" dirty="0">
                <a:cs typeface="+mn-cs"/>
              </a:rPr>
              <a:t>Uma visão prática no contexto da </a:t>
            </a:r>
            <a:r>
              <a:rPr lang="pt-BR" dirty="0" err="1">
                <a:cs typeface="+mn-cs"/>
              </a:rPr>
              <a:t>geoestatística</a:t>
            </a:r>
            <a:r>
              <a:rPr lang="pt-BR" dirty="0">
                <a:cs typeface="+mn-cs"/>
              </a:rPr>
              <a:t>.</a:t>
            </a:r>
          </a:p>
          <a:p>
            <a:pPr indent="-1800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pt-BR" b="1" i="1" dirty="0"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1600200"/>
            <a:ext cx="8991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pt-BR" dirty="0"/>
              <a:t>Localmente, um valor z(</a:t>
            </a:r>
            <a:r>
              <a:rPr kumimoji="1" lang="pt-BR" b="1" dirty="0"/>
              <a:t>u</a:t>
            </a:r>
            <a:r>
              <a:rPr kumimoji="1" lang="pt-BR" dirty="0"/>
              <a:t>), </a:t>
            </a:r>
            <a:r>
              <a:rPr kumimoji="1" lang="pt-BR" b="1" dirty="0"/>
              <a:t>u</a:t>
            </a:r>
            <a:r>
              <a:rPr kumimoji="1" lang="pt-BR" dirty="0"/>
              <a:t> </a:t>
            </a:r>
            <a:r>
              <a:rPr kumimoji="1" lang="pt-BR" sz="2000" dirty="0">
                <a:sym typeface="Symbol" pitchFamily="18" charset="2"/>
              </a:rPr>
              <a:t></a:t>
            </a:r>
            <a:r>
              <a:rPr kumimoji="1" lang="pt-BR" dirty="0">
                <a:sym typeface="Symbol" pitchFamily="18" charset="2"/>
              </a:rPr>
              <a:t> </a:t>
            </a:r>
            <a:r>
              <a:rPr kumimoji="1" lang="pt-BR" i="1" dirty="0">
                <a:sym typeface="Symbol" pitchFamily="18" charset="2"/>
              </a:rPr>
              <a:t>A,</a:t>
            </a:r>
            <a:r>
              <a:rPr kumimoji="1" lang="pt-BR" dirty="0"/>
              <a:t> </a:t>
            </a:r>
            <a:r>
              <a:rPr kumimoji="1" lang="pt-BR" u="sng" dirty="0"/>
              <a:t>é interpretado como uma das possíveis realizações da variável aleatória Z(</a:t>
            </a:r>
            <a:r>
              <a:rPr kumimoji="1" lang="pt-BR" b="1" u="sng" dirty="0"/>
              <a:t>u</a:t>
            </a:r>
            <a:r>
              <a:rPr kumimoji="1" lang="pt-BR" u="sng" dirty="0"/>
              <a:t>)</a:t>
            </a:r>
            <a:r>
              <a:rPr kumimoji="1" lang="pt-BR" dirty="0"/>
              <a:t>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386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89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152400" y="8382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5" tIns="46033" rIns="92065" bIns="46033"/>
          <a:lstStyle/>
          <a:p>
            <a:pPr>
              <a:spcBef>
                <a:spcPts val="0"/>
              </a:spcBef>
              <a:defRPr/>
            </a:pPr>
            <a:r>
              <a:rPr lang="pt-BR" sz="2000" b="1" dirty="0">
                <a:cs typeface="+mn-cs"/>
              </a:rPr>
              <a:t>Variável aleatória </a:t>
            </a:r>
            <a:r>
              <a:rPr lang="pt-BR" sz="2000" dirty="0">
                <a:cs typeface="+mn-cs"/>
              </a:rPr>
              <a:t>(</a:t>
            </a:r>
            <a:r>
              <a:rPr lang="pt-BR" sz="2000" dirty="0" err="1">
                <a:cs typeface="+mn-cs"/>
              </a:rPr>
              <a:t>V.A.</a:t>
            </a:r>
            <a:r>
              <a:rPr lang="pt-BR" sz="2000" dirty="0">
                <a:cs typeface="+mn-cs"/>
              </a:rPr>
              <a:t>): </a:t>
            </a:r>
            <a:r>
              <a:rPr lang="pt-BR" dirty="0">
                <a:cs typeface="+mn-cs"/>
              </a:rPr>
              <a:t>Uma visão prática no contexto da </a:t>
            </a:r>
            <a:r>
              <a:rPr lang="pt-BR" dirty="0" err="1">
                <a:cs typeface="+mn-cs"/>
              </a:rPr>
              <a:t>geoestatística</a:t>
            </a:r>
            <a:r>
              <a:rPr lang="pt-BR" dirty="0">
                <a:cs typeface="+mn-cs"/>
              </a:rPr>
              <a:t>.</a:t>
            </a:r>
          </a:p>
          <a:p>
            <a:pPr indent="-1800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pt-BR" b="1" i="1" dirty="0"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1600200"/>
            <a:ext cx="8991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pt-BR" dirty="0"/>
              <a:t>Localmente, um valor z(</a:t>
            </a:r>
            <a:r>
              <a:rPr kumimoji="1" lang="pt-BR" b="1" dirty="0"/>
              <a:t>u</a:t>
            </a:r>
            <a:r>
              <a:rPr kumimoji="1" lang="pt-BR" dirty="0"/>
              <a:t>), </a:t>
            </a:r>
            <a:r>
              <a:rPr kumimoji="1" lang="pt-BR" b="1" dirty="0"/>
              <a:t>u</a:t>
            </a:r>
            <a:r>
              <a:rPr kumimoji="1" lang="pt-BR" dirty="0"/>
              <a:t> </a:t>
            </a:r>
            <a:r>
              <a:rPr kumimoji="1" lang="pt-BR" sz="2000" dirty="0">
                <a:sym typeface="Symbol" pitchFamily="18" charset="2"/>
              </a:rPr>
              <a:t></a:t>
            </a:r>
            <a:r>
              <a:rPr kumimoji="1" lang="pt-BR" dirty="0">
                <a:sym typeface="Symbol" pitchFamily="18" charset="2"/>
              </a:rPr>
              <a:t> </a:t>
            </a:r>
            <a:r>
              <a:rPr kumimoji="1" lang="pt-BR" i="1" dirty="0">
                <a:sym typeface="Symbol" pitchFamily="18" charset="2"/>
              </a:rPr>
              <a:t>A,</a:t>
            </a:r>
            <a:r>
              <a:rPr kumimoji="1" lang="pt-BR" dirty="0"/>
              <a:t> </a:t>
            </a:r>
            <a:r>
              <a:rPr kumimoji="1" lang="pt-BR" u="sng" dirty="0"/>
              <a:t>é interpretado como uma das possíveis realizações da variável aleatória Z(</a:t>
            </a:r>
            <a:r>
              <a:rPr kumimoji="1" lang="pt-BR" b="1" u="sng" dirty="0"/>
              <a:t>u</a:t>
            </a:r>
            <a:r>
              <a:rPr kumimoji="1" lang="pt-BR" u="sng" dirty="0"/>
              <a:t>)</a:t>
            </a:r>
            <a:r>
              <a:rPr kumimoji="1" lang="pt-BR" dirty="0"/>
              <a:t>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0" y="2608905"/>
            <a:ext cx="8589590" cy="393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1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152400" y="8382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5" tIns="46033" rIns="92065" bIns="46033"/>
          <a:lstStyle/>
          <a:p>
            <a:pPr>
              <a:spcBef>
                <a:spcPts val="0"/>
              </a:spcBef>
              <a:defRPr/>
            </a:pPr>
            <a:r>
              <a:rPr lang="pt-BR" sz="2000" b="1" dirty="0">
                <a:cs typeface="+mn-cs"/>
              </a:rPr>
              <a:t>Variável aleatória </a:t>
            </a:r>
            <a:r>
              <a:rPr lang="pt-BR" sz="2000" dirty="0">
                <a:cs typeface="+mn-cs"/>
              </a:rPr>
              <a:t>(</a:t>
            </a:r>
            <a:r>
              <a:rPr lang="pt-BR" sz="2000" dirty="0" err="1">
                <a:cs typeface="+mn-cs"/>
              </a:rPr>
              <a:t>V.A.</a:t>
            </a:r>
            <a:r>
              <a:rPr lang="pt-BR" sz="2000" dirty="0">
                <a:cs typeface="+mn-cs"/>
              </a:rPr>
              <a:t>): </a:t>
            </a:r>
            <a:r>
              <a:rPr lang="pt-BR" dirty="0">
                <a:cs typeface="+mn-cs"/>
              </a:rPr>
              <a:t>Uma visão prática no contexto da </a:t>
            </a:r>
            <a:r>
              <a:rPr lang="pt-BR" dirty="0" err="1">
                <a:cs typeface="+mn-cs"/>
              </a:rPr>
              <a:t>geoestatística</a:t>
            </a:r>
            <a:r>
              <a:rPr lang="pt-BR" dirty="0">
                <a:cs typeface="+mn-cs"/>
              </a:rPr>
              <a:t>.</a:t>
            </a:r>
          </a:p>
          <a:p>
            <a:pPr indent="-1800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en-US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pt-BR" b="1" i="1" dirty="0"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200" y="1600200"/>
            <a:ext cx="8991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pt-BR" dirty="0"/>
              <a:t>Localmente, um valor z(</a:t>
            </a:r>
            <a:r>
              <a:rPr kumimoji="1" lang="pt-BR" b="1" dirty="0"/>
              <a:t>u</a:t>
            </a:r>
            <a:r>
              <a:rPr kumimoji="1" lang="pt-BR" dirty="0"/>
              <a:t>), </a:t>
            </a:r>
            <a:r>
              <a:rPr kumimoji="1" lang="pt-BR" b="1" dirty="0"/>
              <a:t>u</a:t>
            </a:r>
            <a:r>
              <a:rPr kumimoji="1" lang="pt-BR" dirty="0"/>
              <a:t> </a:t>
            </a:r>
            <a:r>
              <a:rPr kumimoji="1" lang="pt-BR" sz="2000" dirty="0">
                <a:sym typeface="Symbol" pitchFamily="18" charset="2"/>
              </a:rPr>
              <a:t></a:t>
            </a:r>
            <a:r>
              <a:rPr kumimoji="1" lang="pt-BR" dirty="0">
                <a:sym typeface="Symbol" pitchFamily="18" charset="2"/>
              </a:rPr>
              <a:t> </a:t>
            </a:r>
            <a:r>
              <a:rPr kumimoji="1" lang="pt-BR" i="1" dirty="0">
                <a:sym typeface="Symbol" pitchFamily="18" charset="2"/>
              </a:rPr>
              <a:t>A,</a:t>
            </a:r>
            <a:r>
              <a:rPr kumimoji="1" lang="pt-BR" dirty="0"/>
              <a:t> </a:t>
            </a:r>
            <a:r>
              <a:rPr kumimoji="1" lang="pt-BR" u="sng" dirty="0"/>
              <a:t>é interpretado como uma das possíveis realizações da variável aleatória Z(</a:t>
            </a:r>
            <a:r>
              <a:rPr kumimoji="1" lang="pt-BR" b="1" u="sng" dirty="0"/>
              <a:t>u</a:t>
            </a:r>
            <a:r>
              <a:rPr kumimoji="1" lang="pt-BR" u="sng" dirty="0"/>
              <a:t>)</a:t>
            </a:r>
            <a:r>
              <a:rPr kumimoji="1" lang="pt-BR" dirty="0"/>
              <a:t>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2492896"/>
            <a:ext cx="8686652" cy="405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3528" y="764704"/>
            <a:ext cx="8413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pt-BR" sz="2000" b="1" dirty="0"/>
              <a:t>Função aleatória </a:t>
            </a:r>
            <a:r>
              <a:rPr lang="pt-BR" sz="2000" dirty="0"/>
              <a:t>(F.A.): </a:t>
            </a:r>
            <a:r>
              <a:rPr lang="pt-BR" dirty="0"/>
              <a:t>Uma visão prática no contexto da </a:t>
            </a:r>
            <a:r>
              <a:rPr lang="pt-BR" dirty="0" err="1"/>
              <a:t>geoestatística</a:t>
            </a:r>
            <a:r>
              <a:rPr lang="pt-BR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" y="1257300"/>
            <a:ext cx="8333055" cy="440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528" y="692696"/>
            <a:ext cx="84135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pt-BR" sz="2000" b="1" dirty="0"/>
              <a:t>Função aleatória </a:t>
            </a:r>
            <a:r>
              <a:rPr lang="pt-BR" sz="2000" dirty="0"/>
              <a:t>(F.A.): </a:t>
            </a:r>
            <a:r>
              <a:rPr lang="pt-BR" dirty="0"/>
              <a:t>Uma visão prática no contexto da </a:t>
            </a:r>
            <a:r>
              <a:rPr lang="pt-BR" dirty="0" err="1"/>
              <a:t>geoestatística</a:t>
            </a:r>
            <a:r>
              <a:rPr lang="pt-BR" dirty="0" smtClean="0"/>
              <a:t>.</a:t>
            </a:r>
          </a:p>
          <a:p>
            <a:pPr>
              <a:spcBef>
                <a:spcPts val="0"/>
              </a:spcBef>
              <a:defRPr/>
            </a:pPr>
            <a:endParaRPr lang="en-US" sz="1600" dirty="0"/>
          </a:p>
          <a:p>
            <a:pPr>
              <a:spcBef>
                <a:spcPts val="0"/>
              </a:spcBef>
              <a:defRPr/>
            </a:pPr>
            <a:r>
              <a:rPr lang="en-US" sz="2000" dirty="0" smtClean="0"/>
              <a:t>O que </a:t>
            </a:r>
            <a:r>
              <a:rPr lang="en-US" sz="2000" dirty="0" err="1" smtClean="0"/>
              <a:t>conhecemos</a:t>
            </a:r>
            <a:r>
              <a:rPr lang="en-US" sz="2000" dirty="0" smtClean="0"/>
              <a:t> de </a:t>
            </a:r>
            <a:r>
              <a:rPr lang="en-US" sz="2000" dirty="0" err="1" smtClean="0"/>
              <a:t>fato</a:t>
            </a:r>
            <a:r>
              <a:rPr lang="en-US" sz="2000" dirty="0" smtClean="0"/>
              <a:t> </a:t>
            </a:r>
            <a:r>
              <a:rPr lang="en-US" sz="2000" dirty="0" err="1" smtClean="0"/>
              <a:t>até</a:t>
            </a:r>
            <a:r>
              <a:rPr lang="en-US" sz="2000" dirty="0" smtClean="0"/>
              <a:t> agora?</a:t>
            </a:r>
            <a:endParaRPr lang="pt-BR" sz="20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9" y="1844824"/>
            <a:ext cx="838993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23528" y="692696"/>
            <a:ext cx="84135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pt-BR" sz="2000" b="1" dirty="0"/>
              <a:t>Função aleatória </a:t>
            </a:r>
            <a:r>
              <a:rPr lang="pt-BR" sz="2000" dirty="0"/>
              <a:t>(F.A.): </a:t>
            </a:r>
            <a:r>
              <a:rPr lang="pt-BR" dirty="0"/>
              <a:t>Uma visão prática no contexto da </a:t>
            </a:r>
            <a:r>
              <a:rPr lang="pt-BR" dirty="0" err="1"/>
              <a:t>geoestatística</a:t>
            </a:r>
            <a:r>
              <a:rPr lang="pt-BR" dirty="0" smtClean="0"/>
              <a:t>.</a:t>
            </a:r>
          </a:p>
          <a:p>
            <a:pPr>
              <a:spcBef>
                <a:spcPts val="0"/>
              </a:spcBef>
              <a:defRPr/>
            </a:pPr>
            <a:endParaRPr lang="en-US" sz="1600" dirty="0"/>
          </a:p>
          <a:p>
            <a:pPr>
              <a:spcBef>
                <a:spcPts val="0"/>
              </a:spcBef>
              <a:defRPr/>
            </a:pPr>
            <a:r>
              <a:rPr lang="en-US" sz="2000" dirty="0" smtClean="0"/>
              <a:t>O que </a:t>
            </a:r>
            <a:r>
              <a:rPr lang="en-US" sz="2000" dirty="0" err="1" smtClean="0"/>
              <a:t>conhecemos</a:t>
            </a:r>
            <a:r>
              <a:rPr lang="en-US" sz="2000" dirty="0" smtClean="0"/>
              <a:t> de </a:t>
            </a:r>
            <a:r>
              <a:rPr lang="en-US" sz="2000" dirty="0" err="1" smtClean="0"/>
              <a:t>fato</a:t>
            </a:r>
            <a:r>
              <a:rPr lang="en-US" sz="2000" dirty="0" smtClean="0"/>
              <a:t> </a:t>
            </a:r>
            <a:r>
              <a:rPr lang="en-US" sz="2000" dirty="0" err="1" smtClean="0"/>
              <a:t>até</a:t>
            </a:r>
            <a:r>
              <a:rPr lang="en-US" sz="2000" dirty="0" smtClean="0"/>
              <a:t> agora?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7900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528" y="692696"/>
            <a:ext cx="8413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pt-BR" sz="2000" b="1" dirty="0"/>
              <a:t>Função aleatória </a:t>
            </a:r>
            <a:r>
              <a:rPr lang="pt-BR" sz="2000" dirty="0"/>
              <a:t>(F.A.): </a:t>
            </a:r>
            <a:r>
              <a:rPr lang="pt-BR" dirty="0"/>
              <a:t>Uma visão prática no contexto da </a:t>
            </a:r>
            <a:r>
              <a:rPr lang="pt-BR" dirty="0" err="1"/>
              <a:t>geoestatística</a:t>
            </a:r>
            <a:r>
              <a:rPr lang="pt-BR" dirty="0"/>
              <a:t>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200869"/>
            <a:ext cx="8656637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0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55576" y="692696"/>
            <a:ext cx="70866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/>
          <a:p>
            <a:pPr marL="609600" indent="-609600">
              <a:lnSpc>
                <a:spcPct val="12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/>
              <a:t>Introdução</a:t>
            </a:r>
            <a:r>
              <a:rPr lang="en-US" sz="2000" dirty="0"/>
              <a:t> </a:t>
            </a:r>
            <a:r>
              <a:rPr lang="en-US" sz="2000" dirty="0" smtClean="0"/>
              <a:t>e </a:t>
            </a:r>
            <a:r>
              <a:rPr lang="en-US" sz="2000" dirty="0" err="1"/>
              <a:t>Motivação</a:t>
            </a:r>
            <a:endParaRPr lang="en-US" sz="2000" dirty="0"/>
          </a:p>
          <a:p>
            <a:pPr marL="609600" indent="-609600">
              <a:lnSpc>
                <a:spcPct val="12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7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/>
              <a:t>Principais</a:t>
            </a:r>
            <a:r>
              <a:rPr lang="en-US" sz="2000" dirty="0"/>
              <a:t> </a:t>
            </a:r>
            <a:r>
              <a:rPr lang="en-US" sz="2000" dirty="0" err="1"/>
              <a:t>conceitos</a:t>
            </a:r>
            <a:r>
              <a:rPr lang="en-US" sz="2000" dirty="0"/>
              <a:t> </a:t>
            </a:r>
            <a:r>
              <a:rPr lang="en-US" sz="2000" dirty="0" err="1"/>
              <a:t>teóricos</a:t>
            </a:r>
            <a:endParaRPr lang="en-US" sz="2000" dirty="0"/>
          </a:p>
          <a:p>
            <a:pPr marL="609600" indent="-609600">
              <a:lnSpc>
                <a:spcPct val="12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/>
              <a:t>A </a:t>
            </a:r>
            <a:r>
              <a:rPr lang="en-US" sz="2000" dirty="0" err="1"/>
              <a:t>função</a:t>
            </a:r>
            <a:r>
              <a:rPr lang="en-US" sz="2000" dirty="0"/>
              <a:t> </a:t>
            </a:r>
            <a:r>
              <a:rPr lang="en-US" sz="2000" dirty="0" err="1"/>
              <a:t>variograma</a:t>
            </a:r>
            <a:endParaRPr lang="en-US" sz="2000" dirty="0"/>
          </a:p>
          <a:p>
            <a:pPr marL="609600" indent="-609600">
              <a:lnSpc>
                <a:spcPct val="12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/>
              <a:t>Modelos</a:t>
            </a:r>
            <a:r>
              <a:rPr lang="en-US" sz="2000" dirty="0"/>
              <a:t> </a:t>
            </a:r>
            <a:r>
              <a:rPr lang="en-US" sz="2000" dirty="0" err="1"/>
              <a:t>teóricos</a:t>
            </a:r>
            <a:r>
              <a:rPr lang="en-US" sz="2000" dirty="0"/>
              <a:t> de </a:t>
            </a:r>
            <a:r>
              <a:rPr lang="en-US" sz="2000" dirty="0" err="1"/>
              <a:t>variograma</a:t>
            </a:r>
            <a:endParaRPr lang="en-US" sz="2000" dirty="0"/>
          </a:p>
          <a:p>
            <a:pPr marL="609600" indent="-609600">
              <a:lnSpc>
                <a:spcPct val="12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/>
              <a:t>Isotropia</a:t>
            </a:r>
            <a:r>
              <a:rPr lang="en-US" sz="2000" dirty="0"/>
              <a:t> e </a:t>
            </a:r>
            <a:r>
              <a:rPr lang="en-US" sz="2000" dirty="0" smtClean="0"/>
              <a:t>Anisotropia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2000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 smtClean="0"/>
              <a:t>Modelagem</a:t>
            </a:r>
            <a:r>
              <a:rPr lang="en-US" sz="2000" dirty="0" smtClean="0"/>
              <a:t> da </a:t>
            </a:r>
            <a:r>
              <a:rPr lang="en-US" sz="2000" dirty="0" err="1" smtClean="0"/>
              <a:t>anisotropia</a:t>
            </a:r>
            <a:endParaRPr lang="en-US" sz="2000" dirty="0"/>
          </a:p>
          <a:p>
            <a:pPr marL="609600" indent="-609600">
              <a:lnSpc>
                <a:spcPct val="12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/>
              <a:t>Validação</a:t>
            </a:r>
            <a:r>
              <a:rPr lang="en-US" sz="2000" dirty="0"/>
              <a:t> </a:t>
            </a:r>
            <a:r>
              <a:rPr lang="en-US" sz="2000" dirty="0" err="1"/>
              <a:t>cruzada</a:t>
            </a:r>
            <a:endParaRPr lang="en-US" sz="2000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err="1"/>
              <a:t>Krigeagem</a:t>
            </a:r>
            <a:r>
              <a:rPr lang="en-US" sz="2000" dirty="0"/>
              <a:t> linear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endParaRPr lang="en-US" sz="1600" dirty="0"/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SzPct val="80000"/>
              <a:buFont typeface="+mj-lt"/>
              <a:buAutoNum type="arabicPeriod"/>
            </a:pPr>
            <a:r>
              <a:rPr lang="en-US" sz="2000" dirty="0" smtClean="0"/>
              <a:t>Integração da geoestatística no </a:t>
            </a:r>
            <a:r>
              <a:rPr lang="en-US" sz="2000" dirty="0" err="1"/>
              <a:t>s</a:t>
            </a:r>
            <a:r>
              <a:rPr lang="en-US" sz="2000" dirty="0" err="1" smtClean="0"/>
              <a:t>istema</a:t>
            </a:r>
            <a:r>
              <a:rPr lang="en-US" sz="2000" dirty="0" smtClean="0"/>
              <a:t> SPRING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60122" y="116632"/>
            <a:ext cx="1332416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Sumário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6200" y="1295400"/>
            <a:ext cx="8991600" cy="11382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000" dirty="0"/>
              <a:t>O paradigma que se estabelece, para inferir as FDA e interpolar valores em </a:t>
            </a:r>
          </a:p>
          <a:p>
            <a:pPr algn="ctr" eaLnBrk="1" hangingPunct="1"/>
            <a:r>
              <a:rPr lang="pt-BR" sz="2000" dirty="0"/>
              <a:t>localizações não amostradas, é o de assumir a hipótese de </a:t>
            </a:r>
            <a:r>
              <a:rPr lang="pt-BR" sz="2800" b="1" i="1" dirty="0" err="1"/>
              <a:t>estacionariedade</a:t>
            </a:r>
            <a:r>
              <a:rPr lang="pt-BR" sz="2000" b="1" i="1" dirty="0"/>
              <a:t>.</a:t>
            </a:r>
            <a:endParaRPr lang="pt-BR" sz="2000" i="1" dirty="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52400" y="2971800"/>
            <a:ext cx="8404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i="1" dirty="0"/>
              <a:t> a </a:t>
            </a:r>
            <a:r>
              <a:rPr lang="pt-BR" b="1" i="1" dirty="0" err="1"/>
              <a:t>estacionariedade</a:t>
            </a:r>
            <a:r>
              <a:rPr lang="pt-BR" i="1" dirty="0"/>
              <a:t> é uma propriedade do modelo probabilístico, uma hipótese</a:t>
            </a:r>
          </a:p>
          <a:p>
            <a:pPr eaLnBrk="1" hangingPunct="1"/>
            <a:r>
              <a:rPr lang="pt-BR" i="1" dirty="0"/>
              <a:t>  necessária para realização de inferências;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2400" y="4038600"/>
            <a:ext cx="6321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i="1"/>
              <a:t> não é uma característica do fenômeno espacial em estudo;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" y="4800600"/>
            <a:ext cx="7908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i="1"/>
              <a:t> é uma decisão feita pelo analista, afim de verificar a adequação do modelo</a:t>
            </a:r>
          </a:p>
          <a:p>
            <a:pPr eaLnBrk="1" hangingPunct="1"/>
            <a:r>
              <a:rPr lang="pt-BR" i="1"/>
              <a:t>  à realidade a ser investigada.</a:t>
            </a:r>
            <a:endParaRPr lang="pt-B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28600" y="764704"/>
            <a:ext cx="4776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Hipótese de </a:t>
            </a:r>
            <a:r>
              <a:rPr lang="pt-BR" b="1" dirty="0" err="1"/>
              <a:t>estacionariedade</a:t>
            </a:r>
            <a:r>
              <a:rPr lang="pt-BR" b="1" dirty="0"/>
              <a:t> de 2</a:t>
            </a:r>
            <a:r>
              <a:rPr lang="pt-BR" b="1" u="sng" baseline="30000" dirty="0"/>
              <a:t>a</a:t>
            </a:r>
            <a:r>
              <a:rPr lang="pt-BR" b="1" dirty="0"/>
              <a:t> ordem</a:t>
            </a:r>
          </a:p>
        </p:txBody>
      </p:sp>
      <p:sp>
        <p:nvSpPr>
          <p:cNvPr id="3" name="Rectangle 70"/>
          <p:cNvSpPr>
            <a:spLocks noChangeArrowheads="1"/>
          </p:cNvSpPr>
          <p:nvPr/>
        </p:nvSpPr>
        <p:spPr bwMode="auto">
          <a:xfrm>
            <a:off x="228600" y="1298104"/>
            <a:ext cx="7772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  <a:spcBef>
                <a:spcPct val="50000"/>
              </a:spcBef>
              <a:buClr>
                <a:srgbClr val="FFCC00"/>
              </a:buClr>
              <a:buSzPct val="85000"/>
            </a:pPr>
            <a:r>
              <a:rPr lang="pt-BR"/>
              <a:t>Considera somente o primeiro e o segundo momentos invariantes da F.A.</a:t>
            </a:r>
          </a:p>
        </p:txBody>
      </p:sp>
      <p:sp>
        <p:nvSpPr>
          <p:cNvPr id="4" name="Text Box 72"/>
          <p:cNvSpPr txBox="1">
            <a:spLocks noChangeArrowheads="1"/>
          </p:cNvSpPr>
          <p:nvPr/>
        </p:nvSpPr>
        <p:spPr bwMode="auto">
          <a:xfrm>
            <a:off x="228600" y="2110904"/>
            <a:ext cx="78359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pt-BR"/>
              <a:t>1) E[Z(</a:t>
            </a:r>
            <a:r>
              <a:rPr kumimoji="1" lang="pt-BR" b="1"/>
              <a:t>u</a:t>
            </a:r>
            <a:r>
              <a:rPr kumimoji="1" lang="pt-BR"/>
              <a:t>)] = </a:t>
            </a:r>
            <a:r>
              <a:rPr kumimoji="1" lang="pt-BR" i="1"/>
              <a:t>m</a:t>
            </a:r>
            <a:r>
              <a:rPr kumimoji="1" lang="pt-BR"/>
              <a:t>,   </a:t>
            </a:r>
            <a:r>
              <a:rPr kumimoji="1" lang="pt-BR" b="1">
                <a:sym typeface="Symbol" pitchFamily="18" charset="2"/>
              </a:rPr>
              <a:t></a:t>
            </a:r>
            <a:r>
              <a:rPr kumimoji="1" lang="pt-BR">
                <a:sym typeface="Symbol" pitchFamily="18" charset="2"/>
              </a:rPr>
              <a:t> </a:t>
            </a:r>
            <a:r>
              <a:rPr kumimoji="1" lang="pt-BR" b="1"/>
              <a:t>u </a:t>
            </a:r>
            <a:r>
              <a:rPr kumimoji="1" lang="pt-BR" sz="2000" b="1">
                <a:sym typeface="Symbol" pitchFamily="18" charset="2"/>
              </a:rPr>
              <a:t></a:t>
            </a:r>
            <a:r>
              <a:rPr kumimoji="1" lang="pt-BR" b="1">
                <a:sym typeface="Symbol" pitchFamily="18" charset="2"/>
              </a:rPr>
              <a:t> </a:t>
            </a:r>
            <a:r>
              <a:rPr kumimoji="1" lang="pt-BR" i="1">
                <a:sym typeface="Symbol" pitchFamily="18" charset="2"/>
              </a:rPr>
              <a:t>A</a:t>
            </a:r>
            <a:endParaRPr kumimoji="1" lang="pt-BR"/>
          </a:p>
          <a:p>
            <a:pPr eaLnBrk="1" hangingPunct="1"/>
            <a:endParaRPr kumimoji="1" lang="pt-BR"/>
          </a:p>
          <a:p>
            <a:pPr eaLnBrk="1" hangingPunct="1"/>
            <a:r>
              <a:rPr kumimoji="1" lang="pt-BR"/>
              <a:t>     E[Z(</a:t>
            </a:r>
            <a:r>
              <a:rPr kumimoji="1" lang="pt-BR" b="1"/>
              <a:t>u</a:t>
            </a:r>
            <a:r>
              <a:rPr kumimoji="1" lang="pt-BR"/>
              <a:t>)] = E[Z(</a:t>
            </a:r>
            <a:r>
              <a:rPr kumimoji="1" lang="pt-BR" b="1"/>
              <a:t>u</a:t>
            </a:r>
            <a:r>
              <a:rPr kumimoji="1" lang="pt-BR"/>
              <a:t>+</a:t>
            </a:r>
            <a:r>
              <a:rPr kumimoji="1" lang="pt-BR" b="1"/>
              <a:t>h</a:t>
            </a:r>
            <a:r>
              <a:rPr kumimoji="1" lang="pt-BR"/>
              <a:t>)] = </a:t>
            </a:r>
            <a:r>
              <a:rPr kumimoji="1" lang="pt-BR" i="1"/>
              <a:t>m</a:t>
            </a:r>
            <a:r>
              <a:rPr kumimoji="1" lang="pt-BR"/>
              <a:t>    ou    E[Z(</a:t>
            </a:r>
            <a:r>
              <a:rPr kumimoji="1" lang="pt-BR" b="1"/>
              <a:t>u</a:t>
            </a:r>
            <a:r>
              <a:rPr kumimoji="1" lang="pt-BR"/>
              <a:t>)] - E[Z(</a:t>
            </a:r>
            <a:r>
              <a:rPr kumimoji="1" lang="pt-BR" b="1"/>
              <a:t>u</a:t>
            </a:r>
            <a:r>
              <a:rPr kumimoji="1" lang="pt-BR"/>
              <a:t>+</a:t>
            </a:r>
            <a:r>
              <a:rPr kumimoji="1" lang="pt-BR" b="1"/>
              <a:t>h</a:t>
            </a:r>
            <a:r>
              <a:rPr kumimoji="1" lang="pt-BR"/>
              <a:t>)] = E[Z(</a:t>
            </a:r>
            <a:r>
              <a:rPr kumimoji="1" lang="pt-BR" b="1"/>
              <a:t>u</a:t>
            </a:r>
            <a:r>
              <a:rPr kumimoji="1" lang="pt-BR"/>
              <a:t>) - Z(</a:t>
            </a:r>
            <a:r>
              <a:rPr kumimoji="1" lang="pt-BR" b="1"/>
              <a:t>u</a:t>
            </a:r>
            <a:r>
              <a:rPr kumimoji="1" lang="pt-BR"/>
              <a:t>+</a:t>
            </a:r>
            <a:r>
              <a:rPr kumimoji="1" lang="pt-BR" b="1"/>
              <a:t>h</a:t>
            </a:r>
            <a:r>
              <a:rPr kumimoji="1" lang="pt-BR"/>
              <a:t>)] = 0</a:t>
            </a:r>
          </a:p>
          <a:p>
            <a:pPr eaLnBrk="1" hangingPunct="1"/>
            <a:endParaRPr lang="pt-BR"/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2743200" y="3431704"/>
            <a:ext cx="2971800" cy="2895600"/>
            <a:chOff x="1728" y="2256"/>
            <a:chExt cx="1872" cy="1824"/>
          </a:xfrm>
        </p:grpSpPr>
        <p:sp>
          <p:nvSpPr>
            <p:cNvPr id="6" name="Rectangle 74"/>
            <p:cNvSpPr>
              <a:spLocks noChangeArrowheads="1"/>
            </p:cNvSpPr>
            <p:nvPr/>
          </p:nvSpPr>
          <p:spPr bwMode="auto">
            <a:xfrm>
              <a:off x="1728" y="2256"/>
              <a:ext cx="1872" cy="18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Oval 75"/>
            <p:cNvSpPr>
              <a:spLocks noChangeAspect="1" noChangeArrowheads="1"/>
            </p:cNvSpPr>
            <p:nvPr/>
          </p:nvSpPr>
          <p:spPr bwMode="auto">
            <a:xfrm>
              <a:off x="1968" y="254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Oval 76"/>
            <p:cNvSpPr>
              <a:spLocks noChangeAspect="1" noChangeArrowheads="1"/>
            </p:cNvSpPr>
            <p:nvPr/>
          </p:nvSpPr>
          <p:spPr bwMode="auto">
            <a:xfrm>
              <a:off x="3072" y="374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Oval 77"/>
            <p:cNvSpPr>
              <a:spLocks noChangeAspect="1" noChangeArrowheads="1"/>
            </p:cNvSpPr>
            <p:nvPr/>
          </p:nvSpPr>
          <p:spPr bwMode="auto">
            <a:xfrm>
              <a:off x="2160" y="3168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Oval 78"/>
            <p:cNvSpPr>
              <a:spLocks noChangeAspect="1" noChangeArrowheads="1"/>
            </p:cNvSpPr>
            <p:nvPr/>
          </p:nvSpPr>
          <p:spPr bwMode="auto">
            <a:xfrm>
              <a:off x="2448" y="273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Oval 79"/>
            <p:cNvSpPr>
              <a:spLocks noChangeAspect="1" noChangeArrowheads="1"/>
            </p:cNvSpPr>
            <p:nvPr/>
          </p:nvSpPr>
          <p:spPr bwMode="auto">
            <a:xfrm>
              <a:off x="2208" y="2832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Oval 80"/>
            <p:cNvSpPr>
              <a:spLocks noChangeAspect="1" noChangeArrowheads="1"/>
            </p:cNvSpPr>
            <p:nvPr/>
          </p:nvSpPr>
          <p:spPr bwMode="auto">
            <a:xfrm>
              <a:off x="3024" y="2640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Oval 81"/>
            <p:cNvSpPr>
              <a:spLocks noChangeAspect="1" noChangeArrowheads="1"/>
            </p:cNvSpPr>
            <p:nvPr/>
          </p:nvSpPr>
          <p:spPr bwMode="auto">
            <a:xfrm>
              <a:off x="2880" y="3168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Oval 82"/>
            <p:cNvSpPr>
              <a:spLocks noChangeAspect="1" noChangeArrowheads="1"/>
            </p:cNvSpPr>
            <p:nvPr/>
          </p:nvSpPr>
          <p:spPr bwMode="auto">
            <a:xfrm>
              <a:off x="2064" y="374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Oval 83"/>
            <p:cNvSpPr>
              <a:spLocks noChangeAspect="1" noChangeArrowheads="1"/>
            </p:cNvSpPr>
            <p:nvPr/>
          </p:nvSpPr>
          <p:spPr bwMode="auto">
            <a:xfrm>
              <a:off x="2496" y="393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Oval 84"/>
            <p:cNvSpPr>
              <a:spLocks noChangeAspect="1" noChangeArrowheads="1"/>
            </p:cNvSpPr>
            <p:nvPr/>
          </p:nvSpPr>
          <p:spPr bwMode="auto">
            <a:xfrm>
              <a:off x="3312" y="302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Oval 85"/>
            <p:cNvSpPr>
              <a:spLocks noChangeAspect="1" noChangeArrowheads="1"/>
            </p:cNvSpPr>
            <p:nvPr/>
          </p:nvSpPr>
          <p:spPr bwMode="auto">
            <a:xfrm>
              <a:off x="2592" y="345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Text Box 86"/>
            <p:cNvSpPr txBox="1">
              <a:spLocks noChangeArrowheads="1"/>
            </p:cNvSpPr>
            <p:nvPr/>
          </p:nvSpPr>
          <p:spPr bwMode="auto">
            <a:xfrm>
              <a:off x="3360" y="2256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/>
                <a:t>A</a:t>
              </a:r>
              <a:endParaRPr lang="pt-BR" i="1"/>
            </a:p>
          </p:txBody>
        </p:sp>
        <p:sp>
          <p:nvSpPr>
            <p:cNvPr id="19" name="Text Box 87"/>
            <p:cNvSpPr txBox="1">
              <a:spLocks noChangeArrowheads="1"/>
            </p:cNvSpPr>
            <p:nvPr/>
          </p:nvSpPr>
          <p:spPr bwMode="auto">
            <a:xfrm>
              <a:off x="2640" y="3360"/>
              <a:ext cx="4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pt-BR" sz="1600"/>
                <a:t>z(</a:t>
              </a:r>
              <a:r>
                <a:rPr kumimoji="1" lang="pt-BR" sz="1600" b="1"/>
                <a:t>u</a:t>
              </a:r>
              <a:r>
                <a:rPr kumimoji="1" lang="pt-BR" sz="1600"/>
                <a:t>+</a:t>
              </a:r>
              <a:r>
                <a:rPr kumimoji="1" lang="pt-BR" sz="1600" b="1"/>
                <a:t>h</a:t>
              </a:r>
              <a:r>
                <a:rPr kumimoji="1" lang="pt-BR" sz="1600"/>
                <a:t>)</a:t>
              </a:r>
            </a:p>
          </p:txBody>
        </p:sp>
        <p:sp>
          <p:nvSpPr>
            <p:cNvPr id="20" name="Text Box 88"/>
            <p:cNvSpPr txBox="1">
              <a:spLocks noChangeArrowheads="1"/>
            </p:cNvSpPr>
            <p:nvPr/>
          </p:nvSpPr>
          <p:spPr bwMode="auto">
            <a:xfrm>
              <a:off x="1968" y="2943"/>
              <a:ext cx="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pt-BR" sz="1600"/>
                <a:t>z(</a:t>
              </a:r>
              <a:r>
                <a:rPr kumimoji="1" lang="pt-BR" sz="1600" b="1"/>
                <a:t>u</a:t>
              </a:r>
              <a:r>
                <a:rPr kumimoji="1" lang="pt-BR" sz="1600"/>
                <a:t>)</a:t>
              </a:r>
            </a:p>
          </p:txBody>
        </p:sp>
        <p:sp>
          <p:nvSpPr>
            <p:cNvPr id="21" name="Line 89"/>
            <p:cNvSpPr>
              <a:spLocks noChangeShapeType="1"/>
            </p:cNvSpPr>
            <p:nvPr/>
          </p:nvSpPr>
          <p:spPr bwMode="auto">
            <a:xfrm>
              <a:off x="2218" y="3230"/>
              <a:ext cx="379" cy="2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 Box 90"/>
            <p:cNvSpPr txBox="1">
              <a:spLocks noChangeArrowheads="1"/>
            </p:cNvSpPr>
            <p:nvPr/>
          </p:nvSpPr>
          <p:spPr bwMode="auto">
            <a:xfrm rot="1724388">
              <a:off x="2304" y="3148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/>
                <a:t>h</a:t>
              </a:r>
            </a:p>
          </p:txBody>
        </p: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8600" y="764704"/>
            <a:ext cx="4776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Hipótese de </a:t>
            </a:r>
            <a:r>
              <a:rPr lang="pt-BR" b="1" dirty="0" err="1"/>
              <a:t>estacionariedade</a:t>
            </a:r>
            <a:r>
              <a:rPr lang="pt-BR" b="1" dirty="0"/>
              <a:t> de 2</a:t>
            </a:r>
            <a:r>
              <a:rPr lang="pt-BR" b="1" u="sng" baseline="30000" dirty="0"/>
              <a:t>a</a:t>
            </a:r>
            <a:r>
              <a:rPr lang="pt-BR" b="1" dirty="0"/>
              <a:t> ordem</a:t>
            </a: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212725" y="1487017"/>
            <a:ext cx="8702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pt-BR"/>
              <a:t>2) a covariância entre os pares Z(</a:t>
            </a:r>
            <a:r>
              <a:rPr kumimoji="1" lang="pt-BR" b="1"/>
              <a:t>u</a:t>
            </a:r>
            <a:r>
              <a:rPr kumimoji="1" lang="pt-BR"/>
              <a:t>) e Z(</a:t>
            </a:r>
            <a:r>
              <a:rPr kumimoji="1" lang="pt-BR" b="1"/>
              <a:t>u </a:t>
            </a:r>
            <a:r>
              <a:rPr kumimoji="1" lang="pt-BR">
                <a:latin typeface="Symbol" pitchFamily="18" charset="2"/>
              </a:rPr>
              <a:t>+</a:t>
            </a:r>
            <a:r>
              <a:rPr kumimoji="1" lang="pt-BR"/>
              <a:t> </a:t>
            </a:r>
            <a:r>
              <a:rPr kumimoji="1" lang="pt-BR" b="1"/>
              <a:t>h</a:t>
            </a:r>
            <a:r>
              <a:rPr kumimoji="1" lang="pt-BR"/>
              <a:t>), separados por um vetor distância </a:t>
            </a:r>
            <a:r>
              <a:rPr kumimoji="1" lang="pt-BR" b="1"/>
              <a:t>h</a:t>
            </a:r>
            <a:r>
              <a:rPr kumimoji="1" lang="pt-BR"/>
              <a:t>,    </a:t>
            </a:r>
          </a:p>
          <a:p>
            <a:pPr eaLnBrk="1" hangingPunct="1"/>
            <a:r>
              <a:rPr kumimoji="1" lang="pt-BR"/>
              <a:t>    é estacionária.</a:t>
            </a:r>
            <a:endParaRPr lang="pt-BR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533400" y="5731992"/>
            <a:ext cx="754380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kumimoji="1" lang="pt-BR"/>
              <a:t>C[Z(</a:t>
            </a:r>
            <a:r>
              <a:rPr kumimoji="1" lang="pt-BR" b="1"/>
              <a:t>u</a:t>
            </a:r>
            <a:r>
              <a:rPr kumimoji="1" lang="pt-BR"/>
              <a:t>), Z(</a:t>
            </a:r>
            <a:r>
              <a:rPr kumimoji="1" lang="pt-BR" b="1"/>
              <a:t>u </a:t>
            </a:r>
            <a:r>
              <a:rPr kumimoji="1" lang="pt-BR">
                <a:latin typeface="Symbol" pitchFamily="18" charset="2"/>
              </a:rPr>
              <a:t>+</a:t>
            </a:r>
            <a:r>
              <a:rPr kumimoji="1" lang="pt-BR"/>
              <a:t> </a:t>
            </a:r>
            <a:r>
              <a:rPr kumimoji="1" lang="pt-BR" b="1"/>
              <a:t>h</a:t>
            </a:r>
            <a:r>
              <a:rPr kumimoji="1" lang="pt-BR"/>
              <a:t>)] = E[(Z(</a:t>
            </a:r>
            <a:r>
              <a:rPr kumimoji="1" lang="pt-BR" b="1"/>
              <a:t>u</a:t>
            </a:r>
            <a:r>
              <a:rPr kumimoji="1" lang="pt-BR"/>
              <a:t>).(Z(</a:t>
            </a:r>
            <a:r>
              <a:rPr kumimoji="1" lang="pt-BR" b="1"/>
              <a:t>u </a:t>
            </a:r>
            <a:r>
              <a:rPr kumimoji="1" lang="pt-BR">
                <a:latin typeface="Symbol" pitchFamily="18" charset="2"/>
              </a:rPr>
              <a:t>+</a:t>
            </a:r>
            <a:r>
              <a:rPr kumimoji="1" lang="pt-BR"/>
              <a:t> </a:t>
            </a:r>
            <a:r>
              <a:rPr kumimoji="1" lang="pt-BR" b="1"/>
              <a:t>h</a:t>
            </a:r>
            <a:r>
              <a:rPr kumimoji="1" lang="pt-BR"/>
              <a:t>)] </a:t>
            </a:r>
            <a:r>
              <a:rPr kumimoji="1" lang="pt-BR">
                <a:latin typeface="Symbol" pitchFamily="18" charset="2"/>
              </a:rPr>
              <a:t>-</a:t>
            </a:r>
            <a:r>
              <a:rPr kumimoji="1" lang="pt-BR"/>
              <a:t> E[Z(</a:t>
            </a:r>
            <a:r>
              <a:rPr kumimoji="1" lang="pt-BR" b="1"/>
              <a:t>u</a:t>
            </a:r>
            <a:r>
              <a:rPr kumimoji="1" lang="pt-BR"/>
              <a:t>)].E[Z(</a:t>
            </a:r>
            <a:r>
              <a:rPr kumimoji="1" lang="pt-BR" b="1"/>
              <a:t>u </a:t>
            </a:r>
            <a:r>
              <a:rPr kumimoji="1" lang="pt-BR">
                <a:latin typeface="Symbol" pitchFamily="18" charset="2"/>
              </a:rPr>
              <a:t>+</a:t>
            </a:r>
            <a:r>
              <a:rPr kumimoji="1" lang="pt-BR"/>
              <a:t> </a:t>
            </a:r>
            <a:r>
              <a:rPr kumimoji="1" lang="pt-BR" b="1"/>
              <a:t>h</a:t>
            </a:r>
            <a:r>
              <a:rPr kumimoji="1" lang="pt-BR"/>
              <a:t>)]          </a:t>
            </a:r>
            <a:r>
              <a:rPr kumimoji="1" lang="pt-BR" b="1">
                <a:sym typeface="Symbol" pitchFamily="18" charset="2"/>
              </a:rPr>
              <a:t></a:t>
            </a:r>
            <a:r>
              <a:rPr kumimoji="1" lang="pt-BR">
                <a:sym typeface="Symbol" pitchFamily="18" charset="2"/>
              </a:rPr>
              <a:t> </a:t>
            </a:r>
            <a:r>
              <a:rPr kumimoji="1" lang="pt-BR" b="1"/>
              <a:t>u</a:t>
            </a:r>
            <a:r>
              <a:rPr kumimoji="1" lang="pt-BR" b="1" baseline="-25000"/>
              <a:t> </a:t>
            </a:r>
            <a:r>
              <a:rPr kumimoji="1" lang="pt-BR" b="1">
                <a:sym typeface="Symbol" pitchFamily="18" charset="2"/>
              </a:rPr>
              <a:t> </a:t>
            </a:r>
            <a:r>
              <a:rPr kumimoji="1" lang="pt-BR" i="1">
                <a:sym typeface="Symbol" pitchFamily="18" charset="2"/>
              </a:rPr>
              <a:t>A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2819400" y="2531592"/>
            <a:ext cx="2998788" cy="2895600"/>
            <a:chOff x="1776" y="1689"/>
            <a:chExt cx="1889" cy="1824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776" y="1689"/>
              <a:ext cx="1872" cy="18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Oval 9"/>
            <p:cNvSpPr>
              <a:spLocks noChangeAspect="1" noChangeArrowheads="1"/>
            </p:cNvSpPr>
            <p:nvPr/>
          </p:nvSpPr>
          <p:spPr bwMode="auto">
            <a:xfrm>
              <a:off x="1963" y="1857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Oval 10"/>
            <p:cNvSpPr>
              <a:spLocks noChangeAspect="1" noChangeArrowheads="1"/>
            </p:cNvSpPr>
            <p:nvPr/>
          </p:nvSpPr>
          <p:spPr bwMode="auto">
            <a:xfrm>
              <a:off x="2875" y="3082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Oval 11"/>
            <p:cNvSpPr>
              <a:spLocks noChangeAspect="1" noChangeArrowheads="1"/>
            </p:cNvSpPr>
            <p:nvPr/>
          </p:nvSpPr>
          <p:spPr bwMode="auto">
            <a:xfrm>
              <a:off x="2203" y="2587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Oval 12"/>
            <p:cNvSpPr>
              <a:spLocks noChangeAspect="1" noChangeArrowheads="1"/>
            </p:cNvSpPr>
            <p:nvPr/>
          </p:nvSpPr>
          <p:spPr bwMode="auto">
            <a:xfrm>
              <a:off x="2544" y="230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Oval 13"/>
            <p:cNvSpPr>
              <a:spLocks noChangeAspect="1" noChangeArrowheads="1"/>
            </p:cNvSpPr>
            <p:nvPr/>
          </p:nvSpPr>
          <p:spPr bwMode="auto">
            <a:xfrm>
              <a:off x="2256" y="2265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Oval 14"/>
            <p:cNvSpPr>
              <a:spLocks noChangeAspect="1" noChangeArrowheads="1"/>
            </p:cNvSpPr>
            <p:nvPr/>
          </p:nvSpPr>
          <p:spPr bwMode="auto">
            <a:xfrm>
              <a:off x="3072" y="205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Oval 15"/>
            <p:cNvSpPr>
              <a:spLocks noChangeAspect="1" noChangeArrowheads="1"/>
            </p:cNvSpPr>
            <p:nvPr/>
          </p:nvSpPr>
          <p:spPr bwMode="auto">
            <a:xfrm>
              <a:off x="2928" y="2601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Oval 16"/>
            <p:cNvSpPr>
              <a:spLocks noChangeAspect="1" noChangeArrowheads="1"/>
            </p:cNvSpPr>
            <p:nvPr/>
          </p:nvSpPr>
          <p:spPr bwMode="auto">
            <a:xfrm>
              <a:off x="2150" y="3072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Oval 17"/>
            <p:cNvSpPr>
              <a:spLocks noChangeAspect="1" noChangeArrowheads="1"/>
            </p:cNvSpPr>
            <p:nvPr/>
          </p:nvSpPr>
          <p:spPr bwMode="auto">
            <a:xfrm>
              <a:off x="2544" y="3369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Oval 18"/>
            <p:cNvSpPr>
              <a:spLocks noChangeAspect="1" noChangeArrowheads="1"/>
            </p:cNvSpPr>
            <p:nvPr/>
          </p:nvSpPr>
          <p:spPr bwMode="auto">
            <a:xfrm>
              <a:off x="3360" y="2457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Oval 19"/>
            <p:cNvSpPr>
              <a:spLocks noChangeAspect="1" noChangeArrowheads="1"/>
            </p:cNvSpPr>
            <p:nvPr/>
          </p:nvSpPr>
          <p:spPr bwMode="auto">
            <a:xfrm>
              <a:off x="2486" y="2775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3408" y="1689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/>
                <a:t>A</a:t>
              </a:r>
              <a:endParaRPr lang="pt-BR" i="1"/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2784" y="2376"/>
              <a:ext cx="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pt-BR" sz="1600"/>
                <a:t>z(</a:t>
              </a:r>
              <a:r>
                <a:rPr kumimoji="1" lang="pt-BR" sz="1600" b="1"/>
                <a:t>u</a:t>
              </a:r>
              <a:r>
                <a:rPr kumimoji="1" lang="pt-BR" sz="1600"/>
                <a:t>)</a:t>
              </a: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130" y="2117"/>
              <a:ext cx="24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016" y="1920"/>
              <a:ext cx="24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2986" y="2664"/>
              <a:ext cx="24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Oval 28"/>
            <p:cNvSpPr>
              <a:spLocks noChangeAspect="1" noChangeArrowheads="1"/>
            </p:cNvSpPr>
            <p:nvPr/>
          </p:nvSpPr>
          <p:spPr bwMode="auto">
            <a:xfrm>
              <a:off x="3216" y="2999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 rot="3306644">
              <a:off x="3205" y="2103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/>
                <a:t>h</a:t>
              </a:r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 rot="3306644">
              <a:off x="3061" y="2631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/>
                <a:t>h</a:t>
              </a: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 rot="3306644">
              <a:off x="2101" y="1909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/>
                <a:t>h</a:t>
              </a:r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3168" y="3024"/>
              <a:ext cx="4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pt-BR" sz="1600"/>
                <a:t>z(</a:t>
              </a:r>
              <a:r>
                <a:rPr kumimoji="1" lang="pt-BR" sz="1600" b="1"/>
                <a:t>u</a:t>
              </a:r>
              <a:r>
                <a:rPr kumimoji="1" lang="pt-BR" sz="1600"/>
                <a:t>+</a:t>
              </a:r>
              <a:r>
                <a:rPr kumimoji="1" lang="pt-BR" sz="1600" b="1"/>
                <a:t>h</a:t>
              </a:r>
              <a:r>
                <a:rPr kumimoji="1" lang="pt-BR" sz="1600"/>
                <a:t>)</a:t>
              </a:r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 flipH="1">
              <a:off x="2256" y="2352"/>
              <a:ext cx="288" cy="2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2587" y="3139"/>
              <a:ext cx="288" cy="2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 flipH="1">
              <a:off x="2194" y="2833"/>
              <a:ext cx="288" cy="2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auto">
            <a:xfrm rot="-2495343">
              <a:off x="2256" y="2284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 rot="-2495343">
              <a:off x="2198" y="2755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33" name="Text Box 38"/>
            <p:cNvSpPr txBox="1">
              <a:spLocks noChangeArrowheads="1"/>
            </p:cNvSpPr>
            <p:nvPr/>
          </p:nvSpPr>
          <p:spPr bwMode="auto">
            <a:xfrm rot="-2495343">
              <a:off x="2592" y="3072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 flipV="1">
              <a:off x="2908" y="2678"/>
              <a:ext cx="48" cy="384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V="1">
              <a:off x="2524" y="2385"/>
              <a:ext cx="48" cy="384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 Box 42"/>
            <p:cNvSpPr txBox="1">
              <a:spLocks noChangeArrowheads="1"/>
            </p:cNvSpPr>
            <p:nvPr/>
          </p:nvSpPr>
          <p:spPr bwMode="auto">
            <a:xfrm rot="419516">
              <a:off x="2515" y="2496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0099FF"/>
                  </a:solidFill>
                </a:rPr>
                <a:t>h</a:t>
              </a:r>
            </a:p>
          </p:txBody>
        </p:sp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 rot="419516">
              <a:off x="2899" y="2784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0099FF"/>
                  </a:solidFill>
                </a:rPr>
                <a:t>h</a:t>
              </a:r>
            </a:p>
          </p:txBody>
        </p:sp>
        <p:sp>
          <p:nvSpPr>
            <p:cNvPr id="38" name="Oval 44"/>
            <p:cNvSpPr>
              <a:spLocks noChangeAspect="1" noChangeArrowheads="1"/>
            </p:cNvSpPr>
            <p:nvPr/>
          </p:nvSpPr>
          <p:spPr bwMode="auto">
            <a:xfrm>
              <a:off x="1824" y="297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" name="Oval 45"/>
            <p:cNvSpPr>
              <a:spLocks noChangeAspect="1" noChangeArrowheads="1"/>
            </p:cNvSpPr>
            <p:nvPr/>
          </p:nvSpPr>
          <p:spPr bwMode="auto">
            <a:xfrm>
              <a:off x="1891" y="2501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1861" y="2577"/>
              <a:ext cx="48" cy="384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 Box 47"/>
            <p:cNvSpPr txBox="1">
              <a:spLocks noChangeArrowheads="1"/>
            </p:cNvSpPr>
            <p:nvPr/>
          </p:nvSpPr>
          <p:spPr bwMode="auto">
            <a:xfrm rot="419516">
              <a:off x="1852" y="2688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0099FF"/>
                  </a:solidFill>
                </a:rPr>
                <a:t>h</a:t>
              </a:r>
            </a:p>
          </p:txBody>
        </p:sp>
      </p:grp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764704"/>
            <a:ext cx="4776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Hipótese de </a:t>
            </a:r>
            <a:r>
              <a:rPr lang="pt-BR" b="1" dirty="0" err="1"/>
              <a:t>estacionariedade</a:t>
            </a:r>
            <a:r>
              <a:rPr lang="pt-BR" b="1" dirty="0"/>
              <a:t> de 2</a:t>
            </a:r>
            <a:r>
              <a:rPr lang="pt-BR" b="1" u="sng" baseline="30000" dirty="0"/>
              <a:t>a</a:t>
            </a:r>
            <a:r>
              <a:rPr lang="pt-BR" b="1" dirty="0"/>
              <a:t> ordem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1938" y="1221904"/>
            <a:ext cx="87296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pt-BR"/>
              <a:t>3) A estacionariedade da covariância implica na estacionariedade da variância:</a:t>
            </a:r>
          </a:p>
          <a:p>
            <a:pPr marL="342900" indent="-342900">
              <a:spcBef>
                <a:spcPct val="20000"/>
              </a:spcBef>
            </a:pPr>
            <a:endParaRPr lang="pt-BR" sz="1000"/>
          </a:p>
          <a:p>
            <a:pPr marL="342900" indent="-342900">
              <a:spcBef>
                <a:spcPct val="20000"/>
              </a:spcBef>
            </a:pPr>
            <a:r>
              <a:rPr lang="pt-BR"/>
              <a:t>     Var[Z(</a:t>
            </a:r>
            <a:r>
              <a:rPr lang="pt-BR" b="1"/>
              <a:t>u</a:t>
            </a:r>
            <a:r>
              <a:rPr lang="pt-BR"/>
              <a:t>)] = E[Z(</a:t>
            </a:r>
            <a:r>
              <a:rPr lang="pt-BR" b="1"/>
              <a:t>u</a:t>
            </a:r>
            <a:r>
              <a:rPr lang="pt-BR"/>
              <a:t>) </a:t>
            </a:r>
            <a:r>
              <a:rPr lang="pt-BR">
                <a:latin typeface="Symbol" pitchFamily="18" charset="2"/>
              </a:rPr>
              <a:t>-</a:t>
            </a:r>
            <a:r>
              <a:rPr lang="pt-BR"/>
              <a:t> </a:t>
            </a:r>
            <a:r>
              <a:rPr lang="pt-BR" i="1"/>
              <a:t>m</a:t>
            </a:r>
            <a:r>
              <a:rPr lang="pt-BR"/>
              <a:t>]</a:t>
            </a:r>
            <a:r>
              <a:rPr lang="pt-BR" baseline="30000"/>
              <a:t>2</a:t>
            </a:r>
            <a:r>
              <a:rPr lang="pt-BR"/>
              <a:t>  = E[Z</a:t>
            </a:r>
            <a:r>
              <a:rPr lang="pt-BR" baseline="30000"/>
              <a:t>2</a:t>
            </a:r>
            <a:r>
              <a:rPr lang="pt-BR"/>
              <a:t>(</a:t>
            </a:r>
            <a:r>
              <a:rPr lang="pt-BR" b="1"/>
              <a:t>u</a:t>
            </a:r>
            <a:r>
              <a:rPr lang="pt-BR"/>
              <a:t>)] </a:t>
            </a:r>
            <a:r>
              <a:rPr lang="pt-BR">
                <a:latin typeface="Symbol" pitchFamily="18" charset="2"/>
              </a:rPr>
              <a:t>-</a:t>
            </a:r>
            <a:r>
              <a:rPr lang="pt-BR"/>
              <a:t> 2.E[Z(</a:t>
            </a:r>
            <a:r>
              <a:rPr lang="pt-BR" b="1"/>
              <a:t>u</a:t>
            </a:r>
            <a:r>
              <a:rPr lang="pt-BR"/>
              <a:t>)].</a:t>
            </a:r>
            <a:r>
              <a:rPr lang="pt-BR" i="1"/>
              <a:t>m</a:t>
            </a:r>
            <a:r>
              <a:rPr lang="pt-BR"/>
              <a:t> </a:t>
            </a:r>
            <a:r>
              <a:rPr lang="pt-BR">
                <a:latin typeface="Symbol" pitchFamily="18" charset="2"/>
              </a:rPr>
              <a:t>+</a:t>
            </a:r>
            <a:r>
              <a:rPr lang="pt-BR"/>
              <a:t> </a:t>
            </a:r>
            <a:r>
              <a:rPr lang="pt-BR" i="1"/>
              <a:t>m</a:t>
            </a:r>
            <a:r>
              <a:rPr lang="pt-BR" baseline="30000"/>
              <a:t>2 </a:t>
            </a:r>
            <a:r>
              <a:rPr lang="pt-BR"/>
              <a:t>= </a:t>
            </a:r>
          </a:p>
          <a:p>
            <a:pPr marL="342900" indent="-342900">
              <a:spcBef>
                <a:spcPct val="20000"/>
              </a:spcBef>
            </a:pPr>
            <a:r>
              <a:rPr lang="pt-BR"/>
              <a:t>                                            = E[Z(</a:t>
            </a:r>
            <a:r>
              <a:rPr lang="pt-BR" b="1"/>
              <a:t>u</a:t>
            </a:r>
            <a:r>
              <a:rPr lang="pt-BR"/>
              <a:t>).Z(</a:t>
            </a:r>
            <a:r>
              <a:rPr lang="pt-BR" b="1"/>
              <a:t>u </a:t>
            </a:r>
            <a:r>
              <a:rPr lang="pt-BR">
                <a:latin typeface="Symbol" pitchFamily="18" charset="2"/>
              </a:rPr>
              <a:t>+ </a:t>
            </a:r>
            <a:r>
              <a:rPr lang="pt-BR" b="1"/>
              <a:t>0</a:t>
            </a:r>
            <a:r>
              <a:rPr lang="pt-BR"/>
              <a:t>)] </a:t>
            </a:r>
            <a:r>
              <a:rPr lang="pt-BR">
                <a:latin typeface="Symbol" pitchFamily="18" charset="2"/>
              </a:rPr>
              <a:t>-</a:t>
            </a:r>
            <a:r>
              <a:rPr lang="pt-BR"/>
              <a:t> 2</a:t>
            </a:r>
            <a:r>
              <a:rPr lang="pt-BR" i="1"/>
              <a:t>m</a:t>
            </a:r>
            <a:r>
              <a:rPr lang="pt-BR" baseline="30000"/>
              <a:t>2 </a:t>
            </a:r>
            <a:r>
              <a:rPr lang="pt-BR">
                <a:latin typeface="Symbol" pitchFamily="18" charset="2"/>
              </a:rPr>
              <a:t>+</a:t>
            </a:r>
            <a:r>
              <a:rPr lang="pt-BR"/>
              <a:t> </a:t>
            </a:r>
            <a:r>
              <a:rPr lang="pt-BR" i="1"/>
              <a:t>m</a:t>
            </a:r>
            <a:r>
              <a:rPr lang="pt-BR" baseline="30000"/>
              <a:t>2  </a:t>
            </a:r>
            <a:r>
              <a:rPr lang="pt-BR"/>
              <a:t>= </a:t>
            </a:r>
          </a:p>
          <a:p>
            <a:pPr marL="342900" indent="-342900">
              <a:spcBef>
                <a:spcPct val="20000"/>
              </a:spcBef>
            </a:pPr>
            <a:r>
              <a:rPr lang="pt-BR"/>
              <a:t>                                            = E[Z(</a:t>
            </a:r>
            <a:r>
              <a:rPr lang="pt-BR" b="1"/>
              <a:t>u</a:t>
            </a:r>
            <a:r>
              <a:rPr lang="pt-BR"/>
              <a:t>).Z(</a:t>
            </a:r>
            <a:r>
              <a:rPr lang="pt-BR" b="1"/>
              <a:t>u </a:t>
            </a:r>
            <a:r>
              <a:rPr lang="pt-BR">
                <a:latin typeface="Symbol" pitchFamily="18" charset="2"/>
              </a:rPr>
              <a:t>+ </a:t>
            </a:r>
            <a:r>
              <a:rPr lang="pt-BR" b="1"/>
              <a:t>0</a:t>
            </a:r>
            <a:r>
              <a:rPr lang="pt-BR"/>
              <a:t>)] </a:t>
            </a:r>
            <a:r>
              <a:rPr lang="pt-BR">
                <a:latin typeface="Symbol" pitchFamily="18" charset="2"/>
              </a:rPr>
              <a:t>-</a:t>
            </a:r>
            <a:r>
              <a:rPr lang="pt-BR"/>
              <a:t> </a:t>
            </a:r>
            <a:r>
              <a:rPr lang="pt-BR" i="1"/>
              <a:t>m</a:t>
            </a:r>
            <a:r>
              <a:rPr lang="pt-BR" baseline="30000"/>
              <a:t>2 </a:t>
            </a:r>
            <a:r>
              <a:rPr lang="pt-BR"/>
              <a:t>= </a:t>
            </a:r>
            <a:r>
              <a:rPr lang="pt-BR" baseline="30000"/>
              <a:t> </a:t>
            </a:r>
            <a:r>
              <a:rPr lang="pt-BR"/>
              <a:t>C(</a:t>
            </a:r>
            <a:r>
              <a:rPr lang="pt-BR" b="1"/>
              <a:t>0</a:t>
            </a:r>
            <a:r>
              <a:rPr lang="pt-BR"/>
              <a:t>),         </a:t>
            </a:r>
            <a:r>
              <a:rPr kumimoji="1" lang="pt-BR" b="1">
                <a:sym typeface="Symbol" pitchFamily="18" charset="2"/>
              </a:rPr>
              <a:t></a:t>
            </a:r>
            <a:r>
              <a:rPr kumimoji="1" lang="pt-BR">
                <a:sym typeface="Symbol" pitchFamily="18" charset="2"/>
              </a:rPr>
              <a:t> </a:t>
            </a:r>
            <a:r>
              <a:rPr kumimoji="1" lang="pt-BR" b="1"/>
              <a:t>u </a:t>
            </a:r>
            <a:r>
              <a:rPr kumimoji="1" lang="pt-BR" b="1">
                <a:sym typeface="Symbol" pitchFamily="18" charset="2"/>
              </a:rPr>
              <a:t> </a:t>
            </a:r>
            <a:r>
              <a:rPr kumimoji="1" lang="pt-BR" i="1">
                <a:sym typeface="Symbol" pitchFamily="18" charset="2"/>
              </a:rPr>
              <a:t>A</a:t>
            </a:r>
            <a:r>
              <a:rPr lang="pt-BR"/>
              <a:t>    </a:t>
            </a:r>
            <a:r>
              <a:rPr lang="pt-BR" i="1"/>
              <a:t> </a:t>
            </a:r>
          </a:p>
        </p:txBody>
      </p: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2865438" y="3584104"/>
            <a:ext cx="3001962" cy="2895600"/>
            <a:chOff x="1728" y="2256"/>
            <a:chExt cx="1891" cy="1824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728" y="2256"/>
              <a:ext cx="1872" cy="1824"/>
              <a:chOff x="720" y="2016"/>
              <a:chExt cx="1872" cy="1824"/>
            </a:xfrm>
          </p:grpSpPr>
          <p:sp>
            <p:nvSpPr>
              <p:cNvPr id="34" name="Rectangle 7"/>
              <p:cNvSpPr>
                <a:spLocks noChangeArrowheads="1"/>
              </p:cNvSpPr>
              <p:nvPr/>
            </p:nvSpPr>
            <p:spPr bwMode="auto">
              <a:xfrm>
                <a:off x="720" y="2016"/>
                <a:ext cx="1872" cy="18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5" name="Oval 8"/>
              <p:cNvSpPr>
                <a:spLocks noChangeAspect="1" noChangeArrowheads="1"/>
              </p:cNvSpPr>
              <p:nvPr/>
            </p:nvSpPr>
            <p:spPr bwMode="auto">
              <a:xfrm>
                <a:off x="960" y="2304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" name="Oval 9"/>
              <p:cNvSpPr>
                <a:spLocks noChangeAspect="1" noChangeArrowheads="1"/>
              </p:cNvSpPr>
              <p:nvPr/>
            </p:nvSpPr>
            <p:spPr bwMode="auto">
              <a:xfrm>
                <a:off x="2064" y="3504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7" name="Oval 10"/>
              <p:cNvSpPr>
                <a:spLocks noChangeAspect="1" noChangeArrowheads="1"/>
              </p:cNvSpPr>
              <p:nvPr/>
            </p:nvSpPr>
            <p:spPr bwMode="auto">
              <a:xfrm>
                <a:off x="1152" y="2928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" name="Oval 11"/>
              <p:cNvSpPr>
                <a:spLocks noChangeAspect="1" noChangeArrowheads="1"/>
              </p:cNvSpPr>
              <p:nvPr/>
            </p:nvSpPr>
            <p:spPr bwMode="auto">
              <a:xfrm>
                <a:off x="1440" y="2496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" name="Oval 12"/>
              <p:cNvSpPr>
                <a:spLocks noChangeAspect="1" noChangeArrowheads="1"/>
              </p:cNvSpPr>
              <p:nvPr/>
            </p:nvSpPr>
            <p:spPr bwMode="auto">
              <a:xfrm>
                <a:off x="1200" y="2592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0" name="Oval 13"/>
              <p:cNvSpPr>
                <a:spLocks noChangeAspect="1" noChangeArrowheads="1"/>
              </p:cNvSpPr>
              <p:nvPr/>
            </p:nvSpPr>
            <p:spPr bwMode="auto">
              <a:xfrm>
                <a:off x="2016" y="2400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1" name="Oval 14"/>
              <p:cNvSpPr>
                <a:spLocks noChangeAspect="1" noChangeArrowheads="1"/>
              </p:cNvSpPr>
              <p:nvPr/>
            </p:nvSpPr>
            <p:spPr bwMode="auto">
              <a:xfrm>
                <a:off x="1872" y="2928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2" name="Oval 15"/>
              <p:cNvSpPr>
                <a:spLocks noChangeAspect="1" noChangeArrowheads="1"/>
              </p:cNvSpPr>
              <p:nvPr/>
            </p:nvSpPr>
            <p:spPr bwMode="auto">
              <a:xfrm>
                <a:off x="1056" y="3504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" name="Oval 16"/>
              <p:cNvSpPr>
                <a:spLocks noChangeAspect="1" noChangeArrowheads="1"/>
              </p:cNvSpPr>
              <p:nvPr/>
            </p:nvSpPr>
            <p:spPr bwMode="auto">
              <a:xfrm>
                <a:off x="1488" y="3696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4" name="Oval 17"/>
              <p:cNvSpPr>
                <a:spLocks noChangeAspect="1" noChangeArrowheads="1"/>
              </p:cNvSpPr>
              <p:nvPr/>
            </p:nvSpPr>
            <p:spPr bwMode="auto">
              <a:xfrm>
                <a:off x="2304" y="2784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5" name="Oval 18"/>
              <p:cNvSpPr>
                <a:spLocks noChangeAspect="1" noChangeArrowheads="1"/>
              </p:cNvSpPr>
              <p:nvPr/>
            </p:nvSpPr>
            <p:spPr bwMode="auto">
              <a:xfrm>
                <a:off x="1584" y="3216"/>
                <a:ext cx="58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6" name="Text Box 19"/>
              <p:cNvSpPr txBox="1">
                <a:spLocks noChangeArrowheads="1"/>
              </p:cNvSpPr>
              <p:nvPr/>
            </p:nvSpPr>
            <p:spPr bwMode="auto">
              <a:xfrm>
                <a:off x="2352" y="2016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i="1"/>
                  <a:t>A</a:t>
                </a:r>
                <a:endParaRPr lang="pt-BR" i="1"/>
              </a:p>
            </p:txBody>
          </p:sp>
          <p:sp>
            <p:nvSpPr>
              <p:cNvPr id="47" name="Text Box 20"/>
              <p:cNvSpPr txBox="1">
                <a:spLocks noChangeArrowheads="1"/>
              </p:cNvSpPr>
              <p:nvPr/>
            </p:nvSpPr>
            <p:spPr bwMode="auto">
              <a:xfrm>
                <a:off x="1728" y="2688"/>
                <a:ext cx="3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kumimoji="1" lang="pt-BR"/>
                  <a:t>z(</a:t>
                </a:r>
                <a:r>
                  <a:rPr kumimoji="1" lang="pt-BR" b="1"/>
                  <a:t>u</a:t>
                </a:r>
                <a:r>
                  <a:rPr kumimoji="1" lang="pt-BR"/>
                  <a:t>)</a:t>
                </a: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848" y="2304"/>
              <a:ext cx="432" cy="287"/>
              <a:chOff x="605" y="2846"/>
              <a:chExt cx="432" cy="287"/>
            </a:xfrm>
          </p:grpSpPr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" name="Text Box 24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035" y="2976"/>
              <a:ext cx="432" cy="287"/>
              <a:chOff x="605" y="2846"/>
              <a:chExt cx="432" cy="287"/>
            </a:xfrm>
          </p:grpSpPr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1" name="Text Box 28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2472" y="3221"/>
              <a:ext cx="432" cy="287"/>
              <a:chOff x="605" y="2846"/>
              <a:chExt cx="432" cy="287"/>
            </a:xfrm>
          </p:grpSpPr>
          <p:sp>
            <p:nvSpPr>
              <p:cNvPr id="28" name="Freeform 30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2952" y="3509"/>
              <a:ext cx="432" cy="287"/>
              <a:chOff x="605" y="2846"/>
              <a:chExt cx="432" cy="287"/>
            </a:xfrm>
          </p:grpSpPr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7" name="Text Box 34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1" name="Group 35"/>
            <p:cNvGrpSpPr>
              <a:grpSpLocks/>
            </p:cNvGrpSpPr>
            <p:nvPr/>
          </p:nvGrpSpPr>
          <p:grpSpPr bwMode="auto">
            <a:xfrm>
              <a:off x="2381" y="3696"/>
              <a:ext cx="432" cy="287"/>
              <a:chOff x="605" y="2846"/>
              <a:chExt cx="432" cy="287"/>
            </a:xfrm>
          </p:grpSpPr>
          <p:sp>
            <p:nvSpPr>
              <p:cNvPr id="24" name="Freeform 36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" name="Text Box 37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1944" y="3504"/>
              <a:ext cx="432" cy="287"/>
              <a:chOff x="605" y="2846"/>
              <a:chExt cx="432" cy="287"/>
            </a:xfrm>
          </p:grpSpPr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" name="Text Box 40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2904" y="2395"/>
              <a:ext cx="432" cy="287"/>
              <a:chOff x="605" y="2846"/>
              <a:chExt cx="432" cy="287"/>
            </a:xfrm>
          </p:grpSpPr>
          <p:sp>
            <p:nvSpPr>
              <p:cNvPr id="20" name="Freeform 42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Text Box 43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4" name="Group 44"/>
            <p:cNvGrpSpPr>
              <a:grpSpLocks/>
            </p:cNvGrpSpPr>
            <p:nvPr/>
          </p:nvGrpSpPr>
          <p:grpSpPr bwMode="auto">
            <a:xfrm>
              <a:off x="3187" y="2784"/>
              <a:ext cx="432" cy="287"/>
              <a:chOff x="605" y="2846"/>
              <a:chExt cx="432" cy="287"/>
            </a:xfrm>
          </p:grpSpPr>
          <p:sp>
            <p:nvSpPr>
              <p:cNvPr id="18" name="Freeform 45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Text Box 46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5" name="Group 47"/>
            <p:cNvGrpSpPr>
              <a:grpSpLocks/>
            </p:cNvGrpSpPr>
            <p:nvPr/>
          </p:nvGrpSpPr>
          <p:grpSpPr bwMode="auto">
            <a:xfrm>
              <a:off x="2334" y="2477"/>
              <a:ext cx="432" cy="287"/>
              <a:chOff x="605" y="2846"/>
              <a:chExt cx="432" cy="287"/>
            </a:xfrm>
          </p:grpSpPr>
          <p:sp>
            <p:nvSpPr>
              <p:cNvPr id="16" name="Freeform 48"/>
              <p:cNvSpPr>
                <a:spLocks/>
              </p:cNvSpPr>
              <p:nvPr/>
            </p:nvSpPr>
            <p:spPr bwMode="auto">
              <a:xfrm>
                <a:off x="605" y="2880"/>
                <a:ext cx="307" cy="253"/>
              </a:xfrm>
              <a:custGeom>
                <a:avLst/>
                <a:gdLst>
                  <a:gd name="T0" fmla="*/ 0 w 480"/>
                  <a:gd name="T1" fmla="*/ 89 h 286"/>
                  <a:gd name="T2" fmla="*/ 2 w 480"/>
                  <a:gd name="T3" fmla="*/ 80 h 286"/>
                  <a:gd name="T4" fmla="*/ 4 w 480"/>
                  <a:gd name="T5" fmla="*/ 0 h 286"/>
                  <a:gd name="T6" fmla="*/ 7 w 480"/>
                  <a:gd name="T7" fmla="*/ 80 h 286"/>
                  <a:gd name="T8" fmla="*/ 8 w 480"/>
                  <a:gd name="T9" fmla="*/ 91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0"/>
                  <a:gd name="T16" fmla="*/ 0 h 286"/>
                  <a:gd name="T17" fmla="*/ 480 w 480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286">
                    <a:moveTo>
                      <a:pt x="0" y="269"/>
                    </a:moveTo>
                    <a:cubicBezTo>
                      <a:pt x="20" y="263"/>
                      <a:pt x="79" y="285"/>
                      <a:pt x="120" y="240"/>
                    </a:cubicBezTo>
                    <a:cubicBezTo>
                      <a:pt x="161" y="195"/>
                      <a:pt x="204" y="0"/>
                      <a:pt x="246" y="0"/>
                    </a:cubicBezTo>
                    <a:cubicBezTo>
                      <a:pt x="288" y="0"/>
                      <a:pt x="332" y="194"/>
                      <a:pt x="371" y="240"/>
                    </a:cubicBezTo>
                    <a:cubicBezTo>
                      <a:pt x="410" y="286"/>
                      <a:pt x="457" y="267"/>
                      <a:pt x="480" y="274"/>
                    </a:cubicBezTo>
                  </a:path>
                </a:pathLst>
              </a:cu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7" name="Text Box 49"/>
              <p:cNvSpPr txBox="1">
                <a:spLocks noChangeArrowheads="1"/>
              </p:cNvSpPr>
              <p:nvPr/>
            </p:nvSpPr>
            <p:spPr bwMode="auto">
              <a:xfrm>
                <a:off x="777" y="2846"/>
                <a:ext cx="26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  <a:defRPr/>
                </a:pPr>
                <a:r>
                  <a:rPr lang="pt-BR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  <a:sym typeface="Symbol" pitchFamily="18" charset="2"/>
                  </a:rPr>
                  <a:t></a:t>
                </a:r>
                <a:r>
                  <a:rPr kumimoji="1" lang="pt-BR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2</a:t>
                </a:r>
                <a:endParaRPr kumimoji="1" lang="pt-BR" baseline="30000">
                  <a:latin typeface="Times New Roman" pitchFamily="18" charset="0"/>
                  <a:cs typeface="+mn-cs"/>
                </a:endParaRPr>
              </a:p>
            </p:txBody>
          </p:sp>
        </p:grpSp>
      </p:grpSp>
      <p:grpSp>
        <p:nvGrpSpPr>
          <p:cNvPr id="48" name="Group 59"/>
          <p:cNvGrpSpPr>
            <a:grpSpLocks/>
          </p:cNvGrpSpPr>
          <p:nvPr/>
        </p:nvGrpSpPr>
        <p:grpSpPr bwMode="auto">
          <a:xfrm>
            <a:off x="3427413" y="2810992"/>
            <a:ext cx="1906587" cy="263525"/>
            <a:chOff x="1967" y="1865"/>
            <a:chExt cx="1292" cy="166"/>
          </a:xfrm>
        </p:grpSpPr>
        <p:sp>
          <p:nvSpPr>
            <p:cNvPr id="49" name="Line 52"/>
            <p:cNvSpPr>
              <a:spLocks noChangeShapeType="1"/>
            </p:cNvSpPr>
            <p:nvPr/>
          </p:nvSpPr>
          <p:spPr bwMode="auto">
            <a:xfrm>
              <a:off x="1967" y="1865"/>
              <a:ext cx="0" cy="8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Line 53"/>
            <p:cNvSpPr>
              <a:spLocks noChangeShapeType="1"/>
            </p:cNvSpPr>
            <p:nvPr/>
          </p:nvSpPr>
          <p:spPr bwMode="auto">
            <a:xfrm>
              <a:off x="1967" y="1945"/>
              <a:ext cx="55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2521" y="1945"/>
              <a:ext cx="75" cy="8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flipV="1">
              <a:off x="2596" y="1945"/>
              <a:ext cx="80" cy="8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Line 56"/>
            <p:cNvSpPr>
              <a:spLocks noChangeShapeType="1"/>
            </p:cNvSpPr>
            <p:nvPr/>
          </p:nvSpPr>
          <p:spPr bwMode="auto">
            <a:xfrm>
              <a:off x="2676" y="1945"/>
              <a:ext cx="583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Line 57"/>
            <p:cNvSpPr>
              <a:spLocks noChangeShapeType="1"/>
            </p:cNvSpPr>
            <p:nvPr/>
          </p:nvSpPr>
          <p:spPr bwMode="auto">
            <a:xfrm flipV="1">
              <a:off x="3259" y="1865"/>
              <a:ext cx="0" cy="8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3775075" y="3074517"/>
            <a:ext cx="1254125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1600"/>
              <a:t>Covariância</a:t>
            </a: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764704"/>
            <a:ext cx="455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/>
              <a:t>Hipótese de estacionariedade intrínseca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2018829"/>
            <a:ext cx="80137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pt-BR"/>
              <a:t>1) E[Z(</a:t>
            </a:r>
            <a:r>
              <a:rPr lang="pt-BR" b="1"/>
              <a:t>u</a:t>
            </a:r>
            <a:r>
              <a:rPr lang="pt-BR"/>
              <a:t>) </a:t>
            </a:r>
            <a:r>
              <a:rPr lang="pt-BR">
                <a:latin typeface="Symbol" pitchFamily="18" charset="2"/>
              </a:rPr>
              <a:t>- </a:t>
            </a:r>
            <a:r>
              <a:rPr lang="pt-BR"/>
              <a:t>Z(</a:t>
            </a:r>
            <a:r>
              <a:rPr lang="pt-BR" b="1"/>
              <a:t>u </a:t>
            </a:r>
            <a:r>
              <a:rPr lang="pt-BR">
                <a:latin typeface="Symbol" pitchFamily="18" charset="2"/>
              </a:rPr>
              <a:t>+ </a:t>
            </a:r>
            <a:r>
              <a:rPr lang="pt-BR" b="1"/>
              <a:t>h</a:t>
            </a:r>
            <a:r>
              <a:rPr lang="pt-BR"/>
              <a:t>)]=0 ,         </a:t>
            </a:r>
            <a:r>
              <a:rPr lang="pt-BR" b="1">
                <a:sym typeface="Symbol" pitchFamily="18" charset="2"/>
              </a:rPr>
              <a:t> </a:t>
            </a:r>
            <a:r>
              <a:rPr lang="pt-BR" b="1"/>
              <a:t>u </a:t>
            </a:r>
            <a:r>
              <a:rPr kumimoji="1" lang="pt-BR" sz="2000" b="1">
                <a:sym typeface="Symbol" pitchFamily="18" charset="2"/>
              </a:rPr>
              <a:t></a:t>
            </a:r>
            <a:r>
              <a:rPr kumimoji="1" lang="pt-BR" b="1">
                <a:sym typeface="Symbol" pitchFamily="18" charset="2"/>
              </a:rPr>
              <a:t> </a:t>
            </a:r>
            <a:r>
              <a:rPr kumimoji="1" lang="pt-BR" i="1">
                <a:sym typeface="Symbol" pitchFamily="18" charset="2"/>
              </a:rPr>
              <a:t>A</a:t>
            </a:r>
            <a:r>
              <a:rPr lang="pt-BR"/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pt-BR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pt-BR"/>
              <a:t>2) Var[Z(</a:t>
            </a:r>
            <a:r>
              <a:rPr lang="pt-BR" b="1"/>
              <a:t>u</a:t>
            </a:r>
            <a:r>
              <a:rPr lang="pt-BR"/>
              <a:t>) </a:t>
            </a:r>
            <a:r>
              <a:rPr lang="pt-BR">
                <a:latin typeface="Symbol" pitchFamily="18" charset="2"/>
              </a:rPr>
              <a:t>-</a:t>
            </a:r>
            <a:r>
              <a:rPr lang="pt-BR"/>
              <a:t> Z(</a:t>
            </a:r>
            <a:r>
              <a:rPr lang="pt-BR" b="1"/>
              <a:t>u </a:t>
            </a:r>
            <a:r>
              <a:rPr lang="pt-BR">
                <a:latin typeface="Symbol" pitchFamily="18" charset="2"/>
              </a:rPr>
              <a:t>+ </a:t>
            </a:r>
            <a:r>
              <a:rPr lang="pt-BR" b="1"/>
              <a:t>h</a:t>
            </a:r>
            <a:r>
              <a:rPr lang="pt-BR"/>
              <a:t>)] =</a:t>
            </a:r>
            <a:r>
              <a:rPr lang="pt-BR" i="1"/>
              <a:t> </a:t>
            </a:r>
            <a:r>
              <a:rPr lang="pt-BR"/>
              <a:t>E{[Z(</a:t>
            </a:r>
            <a:r>
              <a:rPr lang="pt-BR" b="1"/>
              <a:t>u</a:t>
            </a:r>
            <a:r>
              <a:rPr lang="pt-BR"/>
              <a:t>) </a:t>
            </a:r>
            <a:r>
              <a:rPr lang="pt-BR">
                <a:latin typeface="Symbol" pitchFamily="18" charset="2"/>
              </a:rPr>
              <a:t>- </a:t>
            </a:r>
            <a:r>
              <a:rPr lang="pt-BR"/>
              <a:t>Z(</a:t>
            </a:r>
            <a:r>
              <a:rPr lang="pt-BR" b="1"/>
              <a:t>u </a:t>
            </a:r>
            <a:r>
              <a:rPr lang="pt-BR">
                <a:latin typeface="Symbol" pitchFamily="18" charset="2"/>
              </a:rPr>
              <a:t>+ </a:t>
            </a:r>
            <a:r>
              <a:rPr lang="pt-BR" b="1"/>
              <a:t>h</a:t>
            </a:r>
            <a:r>
              <a:rPr lang="pt-BR"/>
              <a:t>)]</a:t>
            </a:r>
            <a:r>
              <a:rPr lang="pt-BR" baseline="30000"/>
              <a:t>2</a:t>
            </a:r>
            <a:r>
              <a:rPr lang="pt-BR"/>
              <a:t>} = 2</a:t>
            </a:r>
            <a:r>
              <a:rPr lang="pt-BR">
                <a:sym typeface="Symbol" pitchFamily="18" charset="2"/>
              </a:rPr>
              <a:t></a:t>
            </a:r>
            <a:r>
              <a:rPr lang="pt-BR"/>
              <a:t>(</a:t>
            </a:r>
            <a:r>
              <a:rPr lang="pt-BR" b="1"/>
              <a:t>h</a:t>
            </a:r>
            <a:r>
              <a:rPr lang="pt-BR"/>
              <a:t>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pt-BR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pt-BR"/>
              <a:t>       em que: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pt-BR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pt-BR"/>
              <a:t>       2</a:t>
            </a:r>
            <a:r>
              <a:rPr lang="pt-BR">
                <a:sym typeface="Symbol" pitchFamily="18" charset="2"/>
              </a:rPr>
              <a:t></a:t>
            </a:r>
            <a:r>
              <a:rPr lang="pt-BR"/>
              <a:t>(</a:t>
            </a:r>
            <a:r>
              <a:rPr lang="pt-BR" b="1"/>
              <a:t>h</a:t>
            </a:r>
            <a:r>
              <a:rPr lang="pt-BR"/>
              <a:t>)</a:t>
            </a:r>
            <a:r>
              <a:rPr lang="pt-BR" b="1"/>
              <a:t> </a:t>
            </a:r>
            <a:r>
              <a:rPr lang="pt-BR"/>
              <a:t>é denominado de função variograma e </a:t>
            </a:r>
            <a:r>
              <a:rPr lang="pt-BR">
                <a:sym typeface="Symbol" pitchFamily="18" charset="2"/>
              </a:rPr>
              <a:t></a:t>
            </a:r>
            <a:r>
              <a:rPr lang="pt-BR"/>
              <a:t>(</a:t>
            </a:r>
            <a:r>
              <a:rPr lang="pt-BR" b="1"/>
              <a:t>h</a:t>
            </a:r>
            <a:r>
              <a:rPr lang="pt-BR"/>
              <a:t>) de semivariograma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359150" y="4693767"/>
            <a:ext cx="1997075" cy="37941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pt-BR">
                <a:latin typeface="Tahoma" pitchFamily="34" charset="0"/>
                <a:sym typeface="Symbol" pitchFamily="18" charset="2"/>
              </a:rPr>
              <a:t></a:t>
            </a:r>
            <a:r>
              <a:rPr kumimoji="1" lang="pt-BR"/>
              <a:t>(</a:t>
            </a:r>
            <a:r>
              <a:rPr kumimoji="1" lang="pt-BR" b="1"/>
              <a:t>h</a:t>
            </a:r>
            <a:r>
              <a:rPr kumimoji="1" lang="pt-BR"/>
              <a:t>) = C(</a:t>
            </a:r>
            <a:r>
              <a:rPr kumimoji="1" lang="pt-BR" b="1"/>
              <a:t>0</a:t>
            </a:r>
            <a:r>
              <a:rPr kumimoji="1" lang="pt-BR"/>
              <a:t>) </a:t>
            </a:r>
            <a:r>
              <a:rPr kumimoji="1" lang="pt-BR">
                <a:latin typeface="Symbol" pitchFamily="18" charset="2"/>
              </a:rPr>
              <a:t>-</a:t>
            </a:r>
            <a:r>
              <a:rPr kumimoji="1" lang="pt-BR"/>
              <a:t> C(</a:t>
            </a:r>
            <a:r>
              <a:rPr kumimoji="1" lang="pt-BR" b="1"/>
              <a:t>h</a:t>
            </a:r>
            <a:r>
              <a:rPr kumimoji="1" lang="pt-BR"/>
              <a:t>)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17500" y="5325592"/>
            <a:ext cx="8077200" cy="646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kumimoji="1" lang="pt-BR">
                <a:latin typeface="Tahoma" pitchFamily="34" charset="0"/>
              </a:rPr>
              <a:t>a covariância C(</a:t>
            </a:r>
            <a:r>
              <a:rPr kumimoji="1" lang="pt-BR" b="1">
                <a:latin typeface="Tahoma" pitchFamily="34" charset="0"/>
              </a:rPr>
              <a:t>h</a:t>
            </a:r>
            <a:r>
              <a:rPr kumimoji="1" lang="pt-BR">
                <a:latin typeface="Tahoma" pitchFamily="34" charset="0"/>
              </a:rPr>
              <a:t>) e o semivariograma </a:t>
            </a:r>
            <a:r>
              <a:rPr kumimoji="1" lang="pt-BR">
                <a:latin typeface="Tahoma" pitchFamily="34" charset="0"/>
                <a:sym typeface="Symbol" pitchFamily="18" charset="2"/>
              </a:rPr>
              <a:t></a:t>
            </a:r>
            <a:r>
              <a:rPr kumimoji="1" lang="pt-BR">
                <a:latin typeface="Tahoma" pitchFamily="34" charset="0"/>
              </a:rPr>
              <a:t>(</a:t>
            </a:r>
            <a:r>
              <a:rPr kumimoji="1" lang="pt-BR" b="1">
                <a:latin typeface="Tahoma" pitchFamily="34" charset="0"/>
              </a:rPr>
              <a:t>h</a:t>
            </a:r>
            <a:r>
              <a:rPr kumimoji="1" lang="pt-BR">
                <a:latin typeface="Tahoma" pitchFamily="34" charset="0"/>
              </a:rPr>
              <a:t>) são ferramentas equivalentes para caracterizar a dependência espacial.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8600" y="1298104"/>
            <a:ext cx="876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estabelece que os incrementos [Z(</a:t>
            </a:r>
            <a:r>
              <a:rPr lang="pt-BR" b="1"/>
              <a:t>u</a:t>
            </a:r>
            <a:r>
              <a:rPr lang="pt-BR"/>
              <a:t>) </a:t>
            </a:r>
            <a:r>
              <a:rPr lang="pt-BR">
                <a:latin typeface="Symbol" pitchFamily="18" charset="2"/>
              </a:rPr>
              <a:t>-</a:t>
            </a:r>
            <a:r>
              <a:rPr lang="pt-BR"/>
              <a:t> Z(</a:t>
            </a:r>
            <a:r>
              <a:rPr lang="pt-BR" b="1"/>
              <a:t>u </a:t>
            </a:r>
            <a:r>
              <a:rPr lang="pt-BR">
                <a:latin typeface="Symbol" pitchFamily="18" charset="2"/>
              </a:rPr>
              <a:t>+ </a:t>
            </a:r>
            <a:r>
              <a:rPr lang="pt-BR" b="1"/>
              <a:t>h</a:t>
            </a:r>
            <a:r>
              <a:rPr lang="pt-BR"/>
              <a:t>)] tem esperança zero e variância somente em função de </a:t>
            </a:r>
            <a:r>
              <a:rPr lang="pt-BR" b="1"/>
              <a:t>h</a:t>
            </a:r>
            <a:r>
              <a:rPr lang="pt-BR"/>
              <a:t>, assim:</a:t>
            </a: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536" y="116632"/>
            <a:ext cx="407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584" y="836712"/>
            <a:ext cx="7191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dirty="0" smtClean="0"/>
              <a:t>Relação </a:t>
            </a:r>
            <a:r>
              <a:rPr lang="pt-BR" dirty="0"/>
              <a:t>entre as funções </a:t>
            </a:r>
            <a:r>
              <a:rPr lang="pt-BR" dirty="0" err="1" smtClean="0"/>
              <a:t>semivariograma</a:t>
            </a:r>
            <a:r>
              <a:rPr lang="pt-BR" dirty="0" smtClean="0"/>
              <a:t> (</a:t>
            </a:r>
            <a:r>
              <a:rPr lang="pt-BR" dirty="0" smtClean="0">
                <a:latin typeface="Symbol" pitchFamily="18" charset="2"/>
              </a:rPr>
              <a:t>g</a:t>
            </a:r>
            <a:r>
              <a:rPr lang="pt-BR" dirty="0" smtClean="0"/>
              <a:t>(</a:t>
            </a:r>
            <a:r>
              <a:rPr lang="pt-BR" b="1" dirty="0" smtClean="0">
                <a:latin typeface="+mn-lt"/>
                <a:cs typeface="Times New Roman" pitchFamily="18" charset="0"/>
              </a:rPr>
              <a:t>h</a:t>
            </a:r>
            <a:r>
              <a:rPr lang="pt-BR" dirty="0" smtClean="0"/>
              <a:t>)) </a:t>
            </a:r>
            <a:r>
              <a:rPr lang="pt-BR" dirty="0"/>
              <a:t>e </a:t>
            </a:r>
            <a:r>
              <a:rPr lang="pt-BR" dirty="0" smtClean="0"/>
              <a:t>covariância (</a:t>
            </a:r>
            <a:r>
              <a:rPr lang="pt-BR" dirty="0" smtClean="0">
                <a:latin typeface="+mn-lt"/>
                <a:cs typeface="Times New Roman" pitchFamily="18" charset="0"/>
              </a:rPr>
              <a:t>C</a:t>
            </a:r>
            <a:r>
              <a:rPr lang="pt-BR" dirty="0" smtClean="0"/>
              <a:t>(</a:t>
            </a:r>
            <a:r>
              <a:rPr lang="pt-BR" b="1" dirty="0" smtClean="0">
                <a:latin typeface="+mn-lt"/>
                <a:cs typeface="Times New Roman" pitchFamily="18" charset="0"/>
              </a:rPr>
              <a:t>h</a:t>
            </a:r>
            <a:r>
              <a:rPr lang="pt-BR" dirty="0" smtClean="0"/>
              <a:t>))</a:t>
            </a:r>
            <a:endParaRPr lang="pt-B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62" y="1327439"/>
            <a:ext cx="6286436" cy="477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2400" y="989013"/>
            <a:ext cx="8807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pt-BR" dirty="0"/>
              <a:t>O </a:t>
            </a:r>
            <a:r>
              <a:rPr kumimoji="1" lang="pt-BR" dirty="0" err="1"/>
              <a:t>variograma</a:t>
            </a:r>
            <a:r>
              <a:rPr kumimoji="1" lang="pt-BR" dirty="0"/>
              <a:t> é uma ferramenta básica de suporte às técnicas de </a:t>
            </a:r>
            <a:r>
              <a:rPr kumimoji="1" lang="pt-BR" dirty="0" err="1"/>
              <a:t>geoestatística</a:t>
            </a:r>
            <a:r>
              <a:rPr kumimoji="1" lang="pt-BR" dirty="0"/>
              <a:t>, que</a:t>
            </a:r>
          </a:p>
          <a:p>
            <a:pPr eaLnBrk="1" hangingPunct="1"/>
            <a:r>
              <a:rPr kumimoji="1" lang="pt-BR" dirty="0"/>
              <a:t>permite representar quantitativamente a variação de um fenômeno regionalizado no</a:t>
            </a:r>
          </a:p>
          <a:p>
            <a:pPr eaLnBrk="1" hangingPunct="1"/>
            <a:r>
              <a:rPr kumimoji="1" lang="pt-BR" dirty="0"/>
              <a:t>espaço (</a:t>
            </a:r>
            <a:r>
              <a:rPr kumimoji="1" lang="pt-BR" dirty="0" err="1"/>
              <a:t>Huijbregts</a:t>
            </a:r>
            <a:r>
              <a:rPr kumimoji="1" lang="pt-BR" dirty="0"/>
              <a:t>, 1975).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04800" y="2514600"/>
            <a:ext cx="2971800" cy="2895600"/>
            <a:chOff x="1728" y="2256"/>
            <a:chExt cx="1872" cy="1824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1728" y="2256"/>
              <a:ext cx="1872" cy="18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" name="Oval 11"/>
            <p:cNvSpPr>
              <a:spLocks noChangeAspect="1" noChangeArrowheads="1"/>
            </p:cNvSpPr>
            <p:nvPr/>
          </p:nvSpPr>
          <p:spPr bwMode="auto">
            <a:xfrm>
              <a:off x="1968" y="254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Oval 12"/>
            <p:cNvSpPr>
              <a:spLocks noChangeAspect="1" noChangeArrowheads="1"/>
            </p:cNvSpPr>
            <p:nvPr/>
          </p:nvSpPr>
          <p:spPr bwMode="auto">
            <a:xfrm>
              <a:off x="3072" y="374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Oval 13"/>
            <p:cNvSpPr>
              <a:spLocks noChangeAspect="1" noChangeArrowheads="1"/>
            </p:cNvSpPr>
            <p:nvPr/>
          </p:nvSpPr>
          <p:spPr bwMode="auto">
            <a:xfrm>
              <a:off x="2160" y="3168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2448" y="273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Oval 15"/>
            <p:cNvSpPr>
              <a:spLocks noChangeAspect="1" noChangeArrowheads="1"/>
            </p:cNvSpPr>
            <p:nvPr/>
          </p:nvSpPr>
          <p:spPr bwMode="auto">
            <a:xfrm>
              <a:off x="2208" y="2832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Oval 16"/>
            <p:cNvSpPr>
              <a:spLocks noChangeAspect="1" noChangeArrowheads="1"/>
            </p:cNvSpPr>
            <p:nvPr/>
          </p:nvSpPr>
          <p:spPr bwMode="auto">
            <a:xfrm>
              <a:off x="3024" y="2640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Oval 17"/>
            <p:cNvSpPr>
              <a:spLocks noChangeAspect="1" noChangeArrowheads="1"/>
            </p:cNvSpPr>
            <p:nvPr/>
          </p:nvSpPr>
          <p:spPr bwMode="auto">
            <a:xfrm>
              <a:off x="2880" y="3168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Oval 18"/>
            <p:cNvSpPr>
              <a:spLocks noChangeAspect="1" noChangeArrowheads="1"/>
            </p:cNvSpPr>
            <p:nvPr/>
          </p:nvSpPr>
          <p:spPr bwMode="auto">
            <a:xfrm>
              <a:off x="2064" y="374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Oval 19"/>
            <p:cNvSpPr>
              <a:spLocks noChangeAspect="1" noChangeArrowheads="1"/>
            </p:cNvSpPr>
            <p:nvPr/>
          </p:nvSpPr>
          <p:spPr bwMode="auto">
            <a:xfrm>
              <a:off x="2496" y="393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Oval 20"/>
            <p:cNvSpPr>
              <a:spLocks noChangeAspect="1" noChangeArrowheads="1"/>
            </p:cNvSpPr>
            <p:nvPr/>
          </p:nvSpPr>
          <p:spPr bwMode="auto">
            <a:xfrm>
              <a:off x="3312" y="3024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Oval 21"/>
            <p:cNvSpPr>
              <a:spLocks noChangeAspect="1" noChangeArrowheads="1"/>
            </p:cNvSpPr>
            <p:nvPr/>
          </p:nvSpPr>
          <p:spPr bwMode="auto">
            <a:xfrm>
              <a:off x="2592" y="3456"/>
              <a:ext cx="58" cy="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3360" y="2256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/>
                <a:t>A</a:t>
              </a:r>
              <a:endParaRPr lang="pt-BR" i="1"/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2640" y="3358"/>
              <a:ext cx="5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pt-BR" sz="1600"/>
                <a:t>z(</a:t>
              </a:r>
              <a:r>
                <a:rPr kumimoji="1" lang="pt-BR" sz="1600" b="1"/>
                <a:t>u </a:t>
              </a:r>
              <a:r>
                <a:rPr kumimoji="1" lang="pt-BR" sz="1600">
                  <a:latin typeface="Symbol" pitchFamily="18" charset="2"/>
                </a:rPr>
                <a:t>+ </a:t>
              </a:r>
              <a:r>
                <a:rPr kumimoji="1" lang="pt-BR" sz="1600" b="1"/>
                <a:t>h</a:t>
              </a:r>
              <a:r>
                <a:rPr kumimoji="1" lang="pt-BR" sz="1600"/>
                <a:t>)</a:t>
              </a:r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1968" y="2943"/>
              <a:ext cx="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pt-BR" sz="1600"/>
                <a:t>z(</a:t>
              </a:r>
              <a:r>
                <a:rPr kumimoji="1" lang="pt-BR" sz="1600" b="1"/>
                <a:t>u</a:t>
              </a:r>
              <a:r>
                <a:rPr kumimoji="1" lang="pt-BR" sz="1600"/>
                <a:t>)</a:t>
              </a: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2218" y="3230"/>
              <a:ext cx="379" cy="2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 rot="1724388">
              <a:off x="2304" y="3148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/>
                <a:t>h</a:t>
              </a:r>
            </a:p>
          </p:txBody>
        </p:sp>
      </p:grp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505200" y="2895600"/>
            <a:ext cx="5486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kumimoji="1" lang="pt-BR"/>
              <a:t> 2</a:t>
            </a:r>
            <a:r>
              <a:rPr kumimoji="1" lang="pt-BR">
                <a:latin typeface="Symbol" pitchFamily="18" charset="2"/>
              </a:rPr>
              <a:t>g</a:t>
            </a:r>
            <a:r>
              <a:rPr kumimoji="1" lang="pt-BR"/>
              <a:t>(</a:t>
            </a:r>
            <a:r>
              <a:rPr kumimoji="1" lang="pt-BR" b="1"/>
              <a:t>h</a:t>
            </a:r>
            <a:r>
              <a:rPr kumimoji="1" lang="pt-BR"/>
              <a:t>) mede o grau de dissimilaridade entre pares </a:t>
            </a:r>
          </a:p>
          <a:p>
            <a:pPr eaLnBrk="1" hangingPunct="1"/>
            <a:r>
              <a:rPr kumimoji="1" lang="pt-BR"/>
              <a:t>  de observação separados pelo vetor distância </a:t>
            </a:r>
            <a:r>
              <a:rPr kumimoji="1" lang="pt-BR" b="1"/>
              <a:t>h</a:t>
            </a:r>
            <a:r>
              <a:rPr kumimoji="1" lang="pt-BR"/>
              <a:t>;</a:t>
            </a:r>
          </a:p>
          <a:p>
            <a:pPr eaLnBrk="1" hangingPunct="1"/>
            <a:endParaRPr kumimoji="1" lang="pt-BR"/>
          </a:p>
          <a:p>
            <a:pPr eaLnBrk="1" hangingPunct="1">
              <a:buFontTx/>
              <a:buChar char="•"/>
            </a:pPr>
            <a:r>
              <a:rPr kumimoji="1" lang="pt-BR"/>
              <a:t> é função do vetor distância </a:t>
            </a:r>
            <a:r>
              <a:rPr kumimoji="1" lang="pt-BR" b="1"/>
              <a:t>h</a:t>
            </a:r>
            <a:r>
              <a:rPr kumimoji="1" lang="pt-BR"/>
              <a:t>;</a:t>
            </a:r>
          </a:p>
          <a:p>
            <a:pPr eaLnBrk="1" hangingPunct="1">
              <a:buFontTx/>
              <a:buChar char="•"/>
            </a:pPr>
            <a:endParaRPr kumimoji="1" lang="pt-BR"/>
          </a:p>
          <a:p>
            <a:pPr eaLnBrk="1" hangingPunct="1">
              <a:buFontTx/>
              <a:buChar char="•"/>
            </a:pPr>
            <a:r>
              <a:rPr kumimoji="1" lang="pt-BR"/>
              <a:t> depende da geometria de amostragem.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2700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Variograma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Group 144"/>
          <p:cNvGrpSpPr>
            <a:grpSpLocks/>
          </p:cNvGrpSpPr>
          <p:nvPr/>
        </p:nvGrpSpPr>
        <p:grpSpPr bwMode="auto">
          <a:xfrm>
            <a:off x="5035608" y="4968875"/>
            <a:ext cx="1314451" cy="1293678"/>
            <a:chOff x="4342" y="1872"/>
            <a:chExt cx="1172" cy="1152"/>
          </a:xfrm>
        </p:grpSpPr>
        <p:grpSp>
          <p:nvGrpSpPr>
            <p:cNvPr id="25" name="Group 88"/>
            <p:cNvGrpSpPr>
              <a:grpSpLocks/>
            </p:cNvGrpSpPr>
            <p:nvPr/>
          </p:nvGrpSpPr>
          <p:grpSpPr bwMode="auto">
            <a:xfrm>
              <a:off x="4500" y="2259"/>
              <a:ext cx="769" cy="765"/>
              <a:chOff x="4500" y="2452"/>
              <a:chExt cx="769" cy="765"/>
            </a:xfrm>
          </p:grpSpPr>
          <p:sp>
            <p:nvSpPr>
              <p:cNvPr id="27" name="Line 78"/>
              <p:cNvSpPr>
                <a:spLocks noChangeShapeType="1"/>
              </p:cNvSpPr>
              <p:nvPr/>
            </p:nvSpPr>
            <p:spPr bwMode="auto">
              <a:xfrm>
                <a:off x="5137" y="2452"/>
                <a:ext cx="0" cy="7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" name="Line 79"/>
              <p:cNvSpPr>
                <a:spLocks noChangeShapeType="1"/>
              </p:cNvSpPr>
              <p:nvPr/>
            </p:nvSpPr>
            <p:spPr bwMode="auto">
              <a:xfrm>
                <a:off x="4500" y="3129"/>
                <a:ext cx="76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" name="Oval 81"/>
              <p:cNvSpPr>
                <a:spLocks noChangeArrowheads="1"/>
              </p:cNvSpPr>
              <p:nvPr/>
            </p:nvSpPr>
            <p:spPr bwMode="auto">
              <a:xfrm>
                <a:off x="4579" y="3084"/>
                <a:ext cx="67" cy="70"/>
              </a:xfrm>
              <a:prstGeom prst="ellipse">
                <a:avLst/>
              </a:prstGeom>
              <a:solidFill>
                <a:schemeClr val="bg1"/>
              </a:solidFill>
              <a:ln w="1905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" name="Oval 82"/>
              <p:cNvSpPr>
                <a:spLocks noChangeArrowheads="1"/>
              </p:cNvSpPr>
              <p:nvPr/>
            </p:nvSpPr>
            <p:spPr bwMode="auto">
              <a:xfrm>
                <a:off x="5103" y="2499"/>
                <a:ext cx="67" cy="70"/>
              </a:xfrm>
              <a:prstGeom prst="ellipse">
                <a:avLst/>
              </a:prstGeom>
              <a:solidFill>
                <a:schemeClr val="bg1"/>
              </a:solidFill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1" name="Line 83"/>
              <p:cNvSpPr>
                <a:spLocks noChangeShapeType="1"/>
              </p:cNvSpPr>
              <p:nvPr/>
            </p:nvSpPr>
            <p:spPr bwMode="auto">
              <a:xfrm flipV="1">
                <a:off x="4646" y="2556"/>
                <a:ext cx="457" cy="528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" name="Text Box 84"/>
              <p:cNvSpPr txBox="1">
                <a:spLocks noChangeArrowheads="1"/>
              </p:cNvSpPr>
              <p:nvPr/>
            </p:nvSpPr>
            <p:spPr bwMode="auto">
              <a:xfrm rot="-2756331">
                <a:off x="4718" y="2626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pt-BR" b="1"/>
                  <a:t>h</a:t>
                </a:r>
                <a:endParaRPr lang="pt-BR"/>
              </a:p>
            </p:txBody>
          </p:sp>
          <p:sp>
            <p:nvSpPr>
              <p:cNvPr id="33" name="Arc 85"/>
              <p:cNvSpPr>
                <a:spLocks/>
              </p:cNvSpPr>
              <p:nvPr/>
            </p:nvSpPr>
            <p:spPr bwMode="auto">
              <a:xfrm>
                <a:off x="4747" y="2967"/>
                <a:ext cx="68" cy="1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4" name="Text Box 86"/>
              <p:cNvSpPr txBox="1">
                <a:spLocks noChangeArrowheads="1"/>
              </p:cNvSpPr>
              <p:nvPr/>
            </p:nvSpPr>
            <p:spPr bwMode="auto">
              <a:xfrm>
                <a:off x="4820" y="2888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pt-BR">
                    <a:latin typeface="Symbol" pitchFamily="18" charset="2"/>
                  </a:rPr>
                  <a:t>a</a:t>
                </a:r>
              </a:p>
            </p:txBody>
          </p:sp>
        </p:grpSp>
        <p:sp>
          <p:nvSpPr>
            <p:cNvPr id="26" name="Text Box 87"/>
            <p:cNvSpPr txBox="1">
              <a:spLocks noChangeArrowheads="1"/>
            </p:cNvSpPr>
            <p:nvPr/>
          </p:nvSpPr>
          <p:spPr bwMode="auto">
            <a:xfrm>
              <a:off x="4342" y="1872"/>
              <a:ext cx="1172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/>
                <a:t>vetor distância </a:t>
              </a:r>
              <a:r>
                <a:rPr lang="pt-BR" b="1"/>
                <a:t>h</a:t>
              </a: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7" y="874906"/>
            <a:ext cx="8648973" cy="557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2700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Variograma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0" y="836712"/>
            <a:ext cx="9010321" cy="514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47002"/>
            <a:ext cx="7510373" cy="5580000"/>
          </a:xfrm>
          <a:prstGeom prst="rect">
            <a:avLst/>
          </a:prstGeom>
        </p:spPr>
      </p:pic>
      <p:sp>
        <p:nvSpPr>
          <p:cNvPr id="5" name="Seta para a Direita 4"/>
          <p:cNvSpPr/>
          <p:nvPr/>
        </p:nvSpPr>
        <p:spPr>
          <a:xfrm>
            <a:off x="683568" y="5517232"/>
            <a:ext cx="648072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9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9600"/>
            <a:ext cx="1224136" cy="5841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57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54" y="692697"/>
            <a:ext cx="7563664" cy="5580000"/>
          </a:xfrm>
          <a:prstGeom prst="rect">
            <a:avLst/>
          </a:prstGeom>
        </p:spPr>
      </p:pic>
      <p:sp>
        <p:nvSpPr>
          <p:cNvPr id="4" name="Seta para a Direita 3"/>
          <p:cNvSpPr/>
          <p:nvPr/>
        </p:nvSpPr>
        <p:spPr>
          <a:xfrm>
            <a:off x="683568" y="5517232"/>
            <a:ext cx="648072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9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12989"/>
            <a:ext cx="7011581" cy="15841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440750"/>
            <a:ext cx="4963084" cy="19477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3382231"/>
            <a:ext cx="1677543" cy="6092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401108"/>
            <a:ext cx="1996313" cy="59394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2780928"/>
            <a:ext cx="3878736" cy="32403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5445224"/>
            <a:ext cx="3095586" cy="7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1030537" y="4923792"/>
            <a:ext cx="566965" cy="392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>
            <a:stCxn id="19" idx="4"/>
          </p:cNvCxnSpPr>
          <p:nvPr/>
        </p:nvCxnSpPr>
        <p:spPr>
          <a:xfrm>
            <a:off x="1559993" y="4995792"/>
            <a:ext cx="2911" cy="6654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4358493" y="55988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|</a:t>
            </a:r>
            <a:r>
              <a:rPr lang="en-US" b="1" dirty="0" smtClean="0"/>
              <a:t>h</a:t>
            </a:r>
            <a:r>
              <a:rPr lang="en-US" dirty="0" smtClean="0"/>
              <a:t>|</a:t>
            </a:r>
            <a:endParaRPr lang="pt-BR" dirty="0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32" name="CaixaDeTexto 31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57" name="Imagem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58" name="Retângulo 57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Retângulo 60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Retângulo 62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Retângulo 66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Retângulo 67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Retângulo 68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Retângulo 69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Retângulo 70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Retângulo 71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19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reto 48"/>
          <p:cNvCxnSpPr/>
          <p:nvPr/>
        </p:nvCxnSpPr>
        <p:spPr>
          <a:xfrm flipV="1">
            <a:off x="1030537" y="4923792"/>
            <a:ext cx="566965" cy="392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>
            <a:stCxn id="20" idx="4"/>
          </p:cNvCxnSpPr>
          <p:nvPr/>
        </p:nvCxnSpPr>
        <p:spPr>
          <a:xfrm flipH="1">
            <a:off x="2019300" y="4354988"/>
            <a:ext cx="5513" cy="13142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952813" y="4210988"/>
            <a:ext cx="144000" cy="1440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cxnSp>
        <p:nvCxnSpPr>
          <p:cNvPr id="50" name="Conector reto 49"/>
          <p:cNvCxnSpPr/>
          <p:nvPr/>
        </p:nvCxnSpPr>
        <p:spPr>
          <a:xfrm>
            <a:off x="1559993" y="4995792"/>
            <a:ext cx="2911" cy="6654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1030537" y="4282988"/>
            <a:ext cx="89939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 55"/>
          <p:cNvSpPr/>
          <p:nvPr/>
        </p:nvSpPr>
        <p:spPr>
          <a:xfrm>
            <a:off x="4358493" y="55988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|</a:t>
            </a:r>
            <a:r>
              <a:rPr lang="en-US" b="1" dirty="0" smtClean="0"/>
              <a:t>h</a:t>
            </a:r>
            <a:r>
              <a:rPr lang="en-US" dirty="0" smtClean="0"/>
              <a:t>|</a:t>
            </a:r>
            <a:endParaRPr lang="pt-BR" dirty="0"/>
          </a:p>
        </p:txBody>
      </p:sp>
      <p:grpSp>
        <p:nvGrpSpPr>
          <p:cNvPr id="57" name="Agrupar 56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58" name="Imagem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59" name="CaixaDeTexto 58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62" name="Imagem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63" name="Retângulo 62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Retângulo 66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Retângulo 67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Retângulo 68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Retângulo 69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Retângulo 70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Retângulo 71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Retângulo 72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Retângulo 73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Retângulo 74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Retângulo 75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Retângulo 76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1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952813" y="4210988"/>
            <a:ext cx="144000" cy="1440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18992" y="3663570"/>
            <a:ext cx="144000" cy="1440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30537" y="3717032"/>
            <a:ext cx="1462007" cy="1952248"/>
            <a:chOff x="1030537" y="3717032"/>
            <a:chExt cx="1462007" cy="1952248"/>
          </a:xfrm>
        </p:grpSpPr>
        <p:cxnSp>
          <p:nvCxnSpPr>
            <p:cNvPr id="31" name="Conector reto 30"/>
            <p:cNvCxnSpPr/>
            <p:nvPr/>
          </p:nvCxnSpPr>
          <p:spPr>
            <a:xfrm>
              <a:off x="1030537" y="3717032"/>
              <a:ext cx="146120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V="1">
              <a:off x="1030537" y="4923792"/>
              <a:ext cx="566965" cy="39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21" idx="4"/>
            </p:cNvCxnSpPr>
            <p:nvPr/>
          </p:nvCxnSpPr>
          <p:spPr>
            <a:xfrm>
              <a:off x="2490992" y="3807570"/>
              <a:ext cx="1552" cy="185368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flipH="1">
              <a:off x="2019300" y="4354988"/>
              <a:ext cx="5513" cy="131429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1559993" y="4995792"/>
              <a:ext cx="2911" cy="66545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1030537" y="4282988"/>
              <a:ext cx="89939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tângulo 38"/>
          <p:cNvSpPr/>
          <p:nvPr/>
        </p:nvSpPr>
        <p:spPr>
          <a:xfrm>
            <a:off x="4358493" y="55988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|</a:t>
            </a:r>
            <a:r>
              <a:rPr lang="en-US" b="1" dirty="0" smtClean="0"/>
              <a:t>h</a:t>
            </a:r>
            <a:r>
              <a:rPr lang="en-US" dirty="0" smtClean="0"/>
              <a:t>|</a:t>
            </a:r>
            <a:endParaRPr lang="pt-BR" dirty="0"/>
          </a:p>
        </p:txBody>
      </p:sp>
      <p:grpSp>
        <p:nvGrpSpPr>
          <p:cNvPr id="40" name="Agrupar 39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42" name="CaixaDeTexto 41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45" name="Imagem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Retângulo 51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52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Retângulo 59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Retângulo 60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Retângulo 62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66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to 35"/>
          <p:cNvCxnSpPr/>
          <p:nvPr/>
        </p:nvCxnSpPr>
        <p:spPr>
          <a:xfrm flipH="1">
            <a:off x="2972604" y="3411110"/>
            <a:ext cx="1184" cy="22501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1952813" y="4210988"/>
            <a:ext cx="144000" cy="1440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18992" y="3663570"/>
            <a:ext cx="144000" cy="1440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897832" y="3345622"/>
            <a:ext cx="144000" cy="1440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cxnSp>
        <p:nvCxnSpPr>
          <p:cNvPr id="30" name="Conector reto 29"/>
          <p:cNvCxnSpPr/>
          <p:nvPr/>
        </p:nvCxnSpPr>
        <p:spPr>
          <a:xfrm>
            <a:off x="2490992" y="3807570"/>
            <a:ext cx="1552" cy="18536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2019300" y="4354988"/>
            <a:ext cx="5513" cy="13142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1559993" y="4995792"/>
            <a:ext cx="2911" cy="6654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/>
          <p:cNvGrpSpPr/>
          <p:nvPr/>
        </p:nvGrpSpPr>
        <p:grpSpPr>
          <a:xfrm>
            <a:off x="1030537" y="3411110"/>
            <a:ext cx="1867295" cy="1512682"/>
            <a:chOff x="1030537" y="3411110"/>
            <a:chExt cx="1867295" cy="1512682"/>
          </a:xfrm>
        </p:grpSpPr>
        <p:cxnSp>
          <p:nvCxnSpPr>
            <p:cNvPr id="28" name="Conector reto 27"/>
            <p:cNvCxnSpPr/>
            <p:nvPr/>
          </p:nvCxnSpPr>
          <p:spPr>
            <a:xfrm>
              <a:off x="1030537" y="3717032"/>
              <a:ext cx="146120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flipV="1">
              <a:off x="1030537" y="4923792"/>
              <a:ext cx="56696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1030537" y="4282988"/>
              <a:ext cx="89939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>
              <a:endCxn id="22" idx="2"/>
            </p:cNvCxnSpPr>
            <p:nvPr/>
          </p:nvCxnSpPr>
          <p:spPr>
            <a:xfrm>
              <a:off x="1030537" y="3411110"/>
              <a:ext cx="186729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tângulo 39"/>
          <p:cNvSpPr/>
          <p:nvPr/>
        </p:nvSpPr>
        <p:spPr>
          <a:xfrm>
            <a:off x="4358493" y="55988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|</a:t>
            </a:r>
            <a:r>
              <a:rPr lang="en-US" b="1" dirty="0" smtClean="0"/>
              <a:t>h</a:t>
            </a:r>
            <a:r>
              <a:rPr lang="en-US" dirty="0" smtClean="0"/>
              <a:t>|</a:t>
            </a:r>
            <a:endParaRPr lang="pt-BR" dirty="0"/>
          </a:p>
        </p:txBody>
      </p:sp>
      <p:grpSp>
        <p:nvGrpSpPr>
          <p:cNvPr id="41" name="Agrupar 40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42" name="Imagem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43" name="CaixaDeTexto 42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49" name="Imagem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52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Retângulo 59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Retângulo 60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Retângulo 62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33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1030537" y="3227077"/>
            <a:ext cx="2350197" cy="1696715"/>
            <a:chOff x="1030537" y="3227077"/>
            <a:chExt cx="2350197" cy="1696715"/>
          </a:xfrm>
        </p:grpSpPr>
        <p:grpSp>
          <p:nvGrpSpPr>
            <p:cNvPr id="29" name="Agrupar 28"/>
            <p:cNvGrpSpPr/>
            <p:nvPr/>
          </p:nvGrpSpPr>
          <p:grpSpPr>
            <a:xfrm>
              <a:off x="1030537" y="3411110"/>
              <a:ext cx="1867295" cy="1512682"/>
              <a:chOff x="1030537" y="3411110"/>
              <a:chExt cx="1867295" cy="1512682"/>
            </a:xfrm>
          </p:grpSpPr>
          <p:cxnSp>
            <p:nvCxnSpPr>
              <p:cNvPr id="30" name="Conector reto 29"/>
              <p:cNvCxnSpPr/>
              <p:nvPr/>
            </p:nvCxnSpPr>
            <p:spPr>
              <a:xfrm>
                <a:off x="1030537" y="3717032"/>
                <a:ext cx="1461203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>
              <a:xfrm flipV="1">
                <a:off x="1030537" y="4923792"/>
                <a:ext cx="566965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>
              <a:xfrm>
                <a:off x="1030537" y="4282988"/>
                <a:ext cx="899397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>
              <a:xfrm>
                <a:off x="1030537" y="3411110"/>
                <a:ext cx="1867295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Conector reto 27"/>
            <p:cNvCxnSpPr/>
            <p:nvPr/>
          </p:nvCxnSpPr>
          <p:spPr>
            <a:xfrm flipV="1">
              <a:off x="1030537" y="3227077"/>
              <a:ext cx="235019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Conector reto 38"/>
          <p:cNvCxnSpPr/>
          <p:nvPr/>
        </p:nvCxnSpPr>
        <p:spPr>
          <a:xfrm flipH="1">
            <a:off x="2972604" y="3411110"/>
            <a:ext cx="1184" cy="22501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H="1">
            <a:off x="3440336" y="3252083"/>
            <a:ext cx="10530" cy="240916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952813" y="4210988"/>
            <a:ext cx="144000" cy="1440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18992" y="3663570"/>
            <a:ext cx="144000" cy="1440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897832" y="3345622"/>
            <a:ext cx="144000" cy="1440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3368336" y="3151735"/>
            <a:ext cx="144000" cy="144000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4358493" y="55988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|</a:t>
            </a:r>
            <a:r>
              <a:rPr lang="en-US" b="1" dirty="0" smtClean="0"/>
              <a:t>h</a:t>
            </a:r>
            <a:r>
              <a:rPr lang="en-US" dirty="0" smtClean="0"/>
              <a:t>|</a:t>
            </a:r>
            <a:endParaRPr lang="pt-BR" dirty="0"/>
          </a:p>
        </p:txBody>
      </p:sp>
      <p:cxnSp>
        <p:nvCxnSpPr>
          <p:cNvPr id="40" name="Conector reto 39"/>
          <p:cNvCxnSpPr/>
          <p:nvPr/>
        </p:nvCxnSpPr>
        <p:spPr>
          <a:xfrm>
            <a:off x="2490992" y="3807570"/>
            <a:ext cx="1552" cy="18536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2019300" y="4354988"/>
            <a:ext cx="5513" cy="13142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1559993" y="4995792"/>
            <a:ext cx="2911" cy="6654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m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grpSp>
        <p:nvGrpSpPr>
          <p:cNvPr id="44" name="Agrupar 43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49" name="CaixaDeTexto 48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52" name="Imagem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solidFill>
            <a:srgbClr val="F79646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Retângulo 59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Retângulo 60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Retângulo 62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Retângulo 66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37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ector reto 32"/>
          <p:cNvCxnSpPr/>
          <p:nvPr/>
        </p:nvCxnSpPr>
        <p:spPr>
          <a:xfrm flipH="1">
            <a:off x="2972604" y="3411110"/>
            <a:ext cx="1184" cy="22501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H="1">
            <a:off x="3440336" y="3252083"/>
            <a:ext cx="10530" cy="240916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/>
          <p:cNvGrpSpPr/>
          <p:nvPr/>
        </p:nvGrpSpPr>
        <p:grpSpPr>
          <a:xfrm>
            <a:off x="1030537" y="3411110"/>
            <a:ext cx="1867295" cy="1512682"/>
            <a:chOff x="1030537" y="3411110"/>
            <a:chExt cx="1867295" cy="1512682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1030537" y="3717032"/>
              <a:ext cx="146120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V="1">
              <a:off x="1030537" y="4923792"/>
              <a:ext cx="56696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1030537" y="4282988"/>
              <a:ext cx="89939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1030537" y="3411110"/>
              <a:ext cx="186729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ector reto 27"/>
          <p:cNvCxnSpPr>
            <a:endCxn id="24" idx="2"/>
          </p:cNvCxnSpPr>
          <p:nvPr/>
        </p:nvCxnSpPr>
        <p:spPr>
          <a:xfrm flipV="1">
            <a:off x="1030537" y="3226928"/>
            <a:ext cx="2789792" cy="14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stCxn id="24" idx="0"/>
          </p:cNvCxnSpPr>
          <p:nvPr/>
        </p:nvCxnSpPr>
        <p:spPr>
          <a:xfrm flipH="1">
            <a:off x="3887925" y="3154928"/>
            <a:ext cx="4404" cy="250632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952813" y="4210988"/>
            <a:ext cx="144000" cy="1440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18992" y="3663570"/>
            <a:ext cx="144000" cy="1440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897832" y="3345622"/>
            <a:ext cx="144000" cy="1440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3368336" y="3151735"/>
            <a:ext cx="144000" cy="144000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3820329" y="3154928"/>
            <a:ext cx="144000" cy="144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4358493" y="559880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</a:t>
            </a:r>
            <a:endParaRPr lang="pt-BR" dirty="0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cxnSp>
        <p:nvCxnSpPr>
          <p:cNvPr id="40" name="Conector reto 39"/>
          <p:cNvCxnSpPr/>
          <p:nvPr/>
        </p:nvCxnSpPr>
        <p:spPr>
          <a:xfrm>
            <a:off x="2490992" y="3807570"/>
            <a:ext cx="1552" cy="18536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2019300" y="4354988"/>
            <a:ext cx="5513" cy="13142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1559993" y="4995792"/>
            <a:ext cx="2911" cy="6654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Agrupar 42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51" name="Imagem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solidFill>
            <a:srgbClr val="F79646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Retângulo 59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Retângulo 60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Retângulo 62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85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to 34"/>
          <p:cNvCxnSpPr/>
          <p:nvPr/>
        </p:nvCxnSpPr>
        <p:spPr>
          <a:xfrm flipH="1">
            <a:off x="4342804" y="3151735"/>
            <a:ext cx="4404" cy="250632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H="1">
            <a:off x="2972604" y="3411110"/>
            <a:ext cx="1184" cy="22501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H="1">
            <a:off x="3440336" y="3252083"/>
            <a:ext cx="10530" cy="240916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/>
          <p:cNvGrpSpPr/>
          <p:nvPr/>
        </p:nvGrpSpPr>
        <p:grpSpPr>
          <a:xfrm>
            <a:off x="1030537" y="3411110"/>
            <a:ext cx="1867295" cy="1512682"/>
            <a:chOff x="1030537" y="3411110"/>
            <a:chExt cx="1867295" cy="1512682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1030537" y="3717032"/>
              <a:ext cx="146120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V="1">
              <a:off x="1030537" y="4923792"/>
              <a:ext cx="56696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1030537" y="4282988"/>
              <a:ext cx="89939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1030537" y="3411110"/>
              <a:ext cx="186729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ector reto 27"/>
          <p:cNvCxnSpPr>
            <a:endCxn id="24" idx="2"/>
          </p:cNvCxnSpPr>
          <p:nvPr/>
        </p:nvCxnSpPr>
        <p:spPr>
          <a:xfrm flipV="1">
            <a:off x="1030537" y="3226928"/>
            <a:ext cx="3312000" cy="14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stCxn id="24" idx="0"/>
          </p:cNvCxnSpPr>
          <p:nvPr/>
        </p:nvCxnSpPr>
        <p:spPr>
          <a:xfrm flipH="1">
            <a:off x="3887925" y="3154928"/>
            <a:ext cx="4404" cy="250632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9" y="764704"/>
            <a:ext cx="2051136" cy="1728192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V="1">
            <a:off x="1120141" y="2934504"/>
            <a:ext cx="0" cy="2664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1115616" y="5589240"/>
            <a:ext cx="3460909" cy="9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487993" y="4851792"/>
            <a:ext cx="144000" cy="144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952813" y="4210988"/>
            <a:ext cx="144000" cy="1440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18992" y="3663570"/>
            <a:ext cx="144000" cy="1440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897832" y="3345622"/>
            <a:ext cx="144000" cy="1440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3368336" y="3151735"/>
            <a:ext cx="144000" cy="144000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3820329" y="3154928"/>
            <a:ext cx="144000" cy="144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4358493" y="559880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</a:t>
            </a:r>
            <a:endParaRPr lang="pt-BR" dirty="0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2769497"/>
            <a:ext cx="493832" cy="469140"/>
          </a:xfrm>
          <a:prstGeom prst="rect">
            <a:avLst/>
          </a:prstGeom>
        </p:spPr>
      </p:pic>
      <p:cxnSp>
        <p:nvCxnSpPr>
          <p:cNvPr id="40" name="Conector reto 39"/>
          <p:cNvCxnSpPr/>
          <p:nvPr/>
        </p:nvCxnSpPr>
        <p:spPr>
          <a:xfrm>
            <a:off x="2490992" y="3807570"/>
            <a:ext cx="1552" cy="18536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2019300" y="4354988"/>
            <a:ext cx="5513" cy="131429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1559993" y="4995792"/>
            <a:ext cx="2911" cy="6654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/>
          <p:cNvSpPr/>
          <p:nvPr/>
        </p:nvSpPr>
        <p:spPr>
          <a:xfrm>
            <a:off x="4274755" y="3151735"/>
            <a:ext cx="144000" cy="144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/>
          <p:cNvGrpSpPr/>
          <p:nvPr/>
        </p:nvGrpSpPr>
        <p:grpSpPr>
          <a:xfrm>
            <a:off x="346545" y="548680"/>
            <a:ext cx="4009431" cy="1913438"/>
            <a:chOff x="346545" y="548680"/>
            <a:chExt cx="4009431" cy="1913438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675" y="548680"/>
              <a:ext cx="3256359" cy="864096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346545" y="1772816"/>
              <a:ext cx="40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omnidirecional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somente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</a:t>
              </a:r>
              <a:endParaRPr lang="pt-BR" sz="1600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46545" y="2123564"/>
              <a:ext cx="3815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direcional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considera</a:t>
              </a:r>
              <a:r>
                <a:rPr lang="en-US" sz="1600" dirty="0" smtClean="0"/>
                <a:t> </a:t>
              </a:r>
              <a:r>
                <a:rPr lang="en-US" sz="1600" dirty="0"/>
                <a:t>|</a:t>
              </a:r>
              <a:r>
                <a:rPr lang="en-US" sz="1600" b="1" dirty="0"/>
                <a:t>h</a:t>
              </a:r>
              <a:r>
                <a:rPr lang="en-US" sz="1600" dirty="0" smtClean="0"/>
                <a:t>| +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</a:t>
              </a:r>
              <a:endParaRPr lang="pt-BR" sz="1600" dirty="0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346545" y="143836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análise</a:t>
              </a:r>
              <a:r>
                <a:rPr lang="en-US" dirty="0" smtClean="0"/>
                <a:t>:</a:t>
              </a:r>
              <a:endParaRPr lang="pt-BR" dirty="0"/>
            </a:p>
          </p:txBody>
        </p:sp>
      </p:grpSp>
      <p:pic>
        <p:nvPicPr>
          <p:cNvPr id="36" name="Imagem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636912"/>
            <a:ext cx="3235830" cy="3024338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5652119" y="2886323"/>
            <a:ext cx="3110217" cy="19878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5645493" y="3085106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5656866" y="3264801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Retângulo 44"/>
          <p:cNvSpPr/>
          <p:nvPr/>
        </p:nvSpPr>
        <p:spPr>
          <a:xfrm>
            <a:off x="5654592" y="3449045"/>
            <a:ext cx="3116843" cy="168303"/>
          </a:xfrm>
          <a:prstGeom prst="rect">
            <a:avLst/>
          </a:prstGeom>
          <a:solidFill>
            <a:srgbClr val="F79646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Retângulo 45"/>
          <p:cNvSpPr/>
          <p:nvPr/>
        </p:nvSpPr>
        <p:spPr>
          <a:xfrm>
            <a:off x="5647768" y="3624191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Retângulo 48"/>
          <p:cNvSpPr/>
          <p:nvPr/>
        </p:nvSpPr>
        <p:spPr>
          <a:xfrm>
            <a:off x="5645493" y="3803887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Retângulo 49"/>
          <p:cNvSpPr/>
          <p:nvPr/>
        </p:nvSpPr>
        <p:spPr>
          <a:xfrm>
            <a:off x="5652120" y="3986867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/>
          <p:cNvSpPr/>
          <p:nvPr/>
        </p:nvSpPr>
        <p:spPr>
          <a:xfrm>
            <a:off x="5654591" y="4163279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Retângulo 51"/>
          <p:cNvSpPr/>
          <p:nvPr/>
        </p:nvSpPr>
        <p:spPr>
          <a:xfrm>
            <a:off x="5656866" y="4342974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52"/>
          <p:cNvSpPr/>
          <p:nvPr/>
        </p:nvSpPr>
        <p:spPr>
          <a:xfrm>
            <a:off x="5650042" y="4527219"/>
            <a:ext cx="3116843" cy="1683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/>
          <p:cNvSpPr/>
          <p:nvPr/>
        </p:nvSpPr>
        <p:spPr>
          <a:xfrm>
            <a:off x="5647768" y="4706915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/>
          <p:cNvSpPr/>
          <p:nvPr/>
        </p:nvSpPr>
        <p:spPr>
          <a:xfrm>
            <a:off x="5650043" y="4886610"/>
            <a:ext cx="3116843" cy="16830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5656866" y="5066305"/>
            <a:ext cx="3116843" cy="168303"/>
          </a:xfrm>
          <a:prstGeom prst="rect">
            <a:avLst/>
          </a:prstGeom>
          <a:solidFill>
            <a:srgbClr val="CCC1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/>
          <p:cNvSpPr/>
          <p:nvPr/>
        </p:nvSpPr>
        <p:spPr>
          <a:xfrm>
            <a:off x="5650042" y="5255099"/>
            <a:ext cx="3116843" cy="1683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5656866" y="5425696"/>
            <a:ext cx="3116843" cy="16830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54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7" y="764704"/>
            <a:ext cx="869814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9600"/>
            <a:ext cx="1224136" cy="5841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09600"/>
            <a:ext cx="4162425" cy="284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1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3"/>
            <a:ext cx="8568952" cy="546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92696"/>
            <a:ext cx="7747589" cy="4320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239143"/>
            <a:ext cx="3374499" cy="760646"/>
          </a:xfrm>
          <a:prstGeom prst="rect">
            <a:avLst/>
          </a:prstGeom>
        </p:spPr>
      </p:pic>
      <p:sp>
        <p:nvSpPr>
          <p:cNvPr id="84" name="Retângulo 83"/>
          <p:cNvSpPr/>
          <p:nvPr/>
        </p:nvSpPr>
        <p:spPr>
          <a:xfrm>
            <a:off x="575604" y="2564904"/>
            <a:ext cx="4140412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/>
          <p:nvPr/>
        </p:nvSpPr>
        <p:spPr>
          <a:xfrm>
            <a:off x="1924980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/>
          <p:cNvSpPr/>
          <p:nvPr/>
        </p:nvSpPr>
        <p:spPr>
          <a:xfrm>
            <a:off x="1835696" y="28889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Elipse 86"/>
          <p:cNvSpPr/>
          <p:nvPr/>
        </p:nvSpPr>
        <p:spPr>
          <a:xfrm>
            <a:off x="791592" y="573325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/>
          <p:cNvSpPr/>
          <p:nvPr/>
        </p:nvSpPr>
        <p:spPr>
          <a:xfrm>
            <a:off x="737592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Elipse 88"/>
          <p:cNvSpPr/>
          <p:nvPr/>
        </p:nvSpPr>
        <p:spPr>
          <a:xfrm>
            <a:off x="2969840" y="4540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/>
          <p:cNvSpPr/>
          <p:nvPr/>
        </p:nvSpPr>
        <p:spPr>
          <a:xfrm>
            <a:off x="3701036" y="51234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/>
          <p:cNvSpPr/>
          <p:nvPr/>
        </p:nvSpPr>
        <p:spPr>
          <a:xfrm>
            <a:off x="3836376" y="292590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/>
          <p:nvPr/>
        </p:nvSpPr>
        <p:spPr>
          <a:xfrm>
            <a:off x="4439174" y="438222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/>
          <p:nvPr/>
        </p:nvSpPr>
        <p:spPr>
          <a:xfrm>
            <a:off x="3155656" y="545170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/>
          <p:nvPr/>
        </p:nvSpPr>
        <p:spPr>
          <a:xfrm>
            <a:off x="3890376" y="37027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/>
          <p:nvPr/>
        </p:nvSpPr>
        <p:spPr>
          <a:xfrm>
            <a:off x="1222292" y="486809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/>
          <p:nvPr/>
        </p:nvSpPr>
        <p:spPr>
          <a:xfrm>
            <a:off x="2915816" y="314147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/>
          <p:nvPr/>
        </p:nvSpPr>
        <p:spPr>
          <a:xfrm>
            <a:off x="4307968" y="569111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/>
          <p:nvPr/>
        </p:nvSpPr>
        <p:spPr>
          <a:xfrm>
            <a:off x="868492" y="290011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/>
          <p:nvPr/>
        </p:nvSpPr>
        <p:spPr>
          <a:xfrm>
            <a:off x="2177164" y="594928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/>
          <p:nvPr/>
        </p:nvSpPr>
        <p:spPr>
          <a:xfrm>
            <a:off x="2177164" y="4432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0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92696"/>
            <a:ext cx="7747589" cy="4320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239143"/>
            <a:ext cx="3374499" cy="76064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5014343" y="3249476"/>
            <a:ext cx="40430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Problema</a:t>
            </a:r>
            <a:r>
              <a:rPr lang="en-US" sz="1600" dirty="0" smtClean="0"/>
              <a:t>: para </a:t>
            </a:r>
            <a:r>
              <a:rPr lang="en-US" sz="1600" dirty="0" err="1" smtClean="0"/>
              <a:t>uma</a:t>
            </a:r>
            <a:r>
              <a:rPr lang="en-US" sz="1600" dirty="0" smtClean="0"/>
              <a:t> </a:t>
            </a:r>
            <a:r>
              <a:rPr lang="en-US" sz="1600" dirty="0" err="1" smtClean="0"/>
              <a:t>certa</a:t>
            </a:r>
            <a:r>
              <a:rPr lang="en-US" sz="1600" dirty="0" smtClean="0"/>
              <a:t> </a:t>
            </a:r>
            <a:r>
              <a:rPr lang="en-US" sz="1600" dirty="0" err="1" smtClean="0"/>
              <a:t>distância</a:t>
            </a:r>
            <a:r>
              <a:rPr lang="en-US" sz="1600" dirty="0" smtClean="0"/>
              <a:t> de</a:t>
            </a:r>
          </a:p>
          <a:p>
            <a:r>
              <a:rPr lang="en-US" sz="1600" dirty="0" err="1" smtClean="0"/>
              <a:t>análise</a:t>
            </a:r>
            <a:r>
              <a:rPr lang="en-US" sz="1600" dirty="0" smtClean="0"/>
              <a:t> (|</a:t>
            </a:r>
            <a:r>
              <a:rPr lang="en-US" sz="1600" b="1" dirty="0" smtClean="0"/>
              <a:t>h</a:t>
            </a:r>
            <a:r>
              <a:rPr lang="en-US" sz="1600" dirty="0" smtClean="0"/>
              <a:t>|) e </a:t>
            </a:r>
            <a:r>
              <a:rPr lang="en-US" sz="1600" dirty="0" err="1" smtClean="0"/>
              <a:t>direção</a:t>
            </a:r>
            <a:r>
              <a:rPr lang="en-US" sz="1600" dirty="0" smtClean="0"/>
              <a:t> (</a:t>
            </a:r>
            <a:r>
              <a:rPr lang="en-US" sz="1600" i="1" dirty="0" smtClean="0">
                <a:latin typeface="Symbol" panose="05050102010706020507" pitchFamily="18" charset="2"/>
              </a:rPr>
              <a:t>a</a:t>
            </a:r>
            <a:r>
              <a:rPr lang="en-US" sz="1600" dirty="0" smtClean="0"/>
              <a:t>) </a:t>
            </a:r>
            <a:r>
              <a:rPr lang="en-US" sz="1600" dirty="0" err="1" smtClean="0"/>
              <a:t>há</a:t>
            </a:r>
            <a:r>
              <a:rPr lang="en-US" sz="1600" dirty="0" smtClean="0"/>
              <a:t> </a:t>
            </a:r>
            <a:r>
              <a:rPr lang="en-US" sz="1600" dirty="0" err="1" smtClean="0"/>
              <a:t>poucos</a:t>
            </a:r>
            <a:r>
              <a:rPr lang="en-US" sz="1600" dirty="0" smtClean="0"/>
              <a:t> pares</a:t>
            </a:r>
          </a:p>
          <a:p>
            <a:r>
              <a:rPr lang="en-US" sz="1600" dirty="0" smtClean="0"/>
              <a:t>de </a:t>
            </a:r>
            <a:r>
              <a:rPr lang="en-US" sz="1600" dirty="0" err="1" smtClean="0"/>
              <a:t>pontos</a:t>
            </a:r>
            <a:r>
              <a:rPr lang="en-US" sz="1600" dirty="0" smtClean="0"/>
              <a:t>, o que </a:t>
            </a:r>
            <a:r>
              <a:rPr lang="en-US" sz="1600" dirty="0" err="1" smtClean="0"/>
              <a:t>impossibilita</a:t>
            </a:r>
            <a:r>
              <a:rPr lang="en-US" sz="1600" dirty="0" smtClean="0"/>
              <a:t> o </a:t>
            </a:r>
            <a:r>
              <a:rPr lang="en-US" sz="1600" dirty="0" err="1" smtClean="0"/>
              <a:t>cálculo</a:t>
            </a:r>
            <a:r>
              <a:rPr lang="en-US" sz="1600" dirty="0" smtClean="0"/>
              <a:t> do</a:t>
            </a:r>
          </a:p>
          <a:p>
            <a:r>
              <a:rPr lang="en-US" sz="1600" dirty="0" err="1" smtClean="0"/>
              <a:t>estimador</a:t>
            </a:r>
            <a:r>
              <a:rPr lang="en-US" sz="1600" dirty="0" smtClean="0"/>
              <a:t> de </a:t>
            </a:r>
            <a:r>
              <a:rPr lang="en-US" sz="1600" dirty="0" err="1" smtClean="0"/>
              <a:t>semivariograma</a:t>
            </a:r>
            <a:r>
              <a:rPr lang="en-US" sz="1600" dirty="0" smtClean="0"/>
              <a:t>. </a:t>
            </a:r>
          </a:p>
          <a:p>
            <a:endParaRPr lang="en-US" sz="1600" dirty="0"/>
          </a:p>
        </p:txBody>
      </p:sp>
      <p:sp>
        <p:nvSpPr>
          <p:cNvPr id="57" name="Retângulo 56"/>
          <p:cNvSpPr/>
          <p:nvPr/>
        </p:nvSpPr>
        <p:spPr>
          <a:xfrm>
            <a:off x="575604" y="2564904"/>
            <a:ext cx="4140412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/>
          <p:nvPr/>
        </p:nvSpPr>
        <p:spPr>
          <a:xfrm>
            <a:off x="1924980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/>
          <p:nvPr/>
        </p:nvSpPr>
        <p:spPr>
          <a:xfrm>
            <a:off x="1835696" y="28889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/>
          <p:nvPr/>
        </p:nvSpPr>
        <p:spPr>
          <a:xfrm>
            <a:off x="791592" y="573325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/>
          <p:nvPr/>
        </p:nvSpPr>
        <p:spPr>
          <a:xfrm>
            <a:off x="737592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/>
          <p:nvPr/>
        </p:nvSpPr>
        <p:spPr>
          <a:xfrm>
            <a:off x="2969840" y="4540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/>
          <p:nvPr/>
        </p:nvSpPr>
        <p:spPr>
          <a:xfrm>
            <a:off x="3701036" y="51234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/>
          <p:nvPr/>
        </p:nvSpPr>
        <p:spPr>
          <a:xfrm>
            <a:off x="3836376" y="292590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/>
          <p:nvPr/>
        </p:nvSpPr>
        <p:spPr>
          <a:xfrm>
            <a:off x="4439174" y="438222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/>
          <p:nvPr/>
        </p:nvSpPr>
        <p:spPr>
          <a:xfrm>
            <a:off x="3155656" y="545170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/>
          <p:nvPr/>
        </p:nvSpPr>
        <p:spPr>
          <a:xfrm>
            <a:off x="3890376" y="37027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/>
          <p:nvPr/>
        </p:nvSpPr>
        <p:spPr>
          <a:xfrm>
            <a:off x="1222292" y="486809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/>
          <p:nvPr/>
        </p:nvSpPr>
        <p:spPr>
          <a:xfrm>
            <a:off x="2915816" y="314147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/>
          <p:nvPr/>
        </p:nvSpPr>
        <p:spPr>
          <a:xfrm>
            <a:off x="4307968" y="569111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/>
          <p:nvPr/>
        </p:nvSpPr>
        <p:spPr>
          <a:xfrm>
            <a:off x="868492" y="290011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/>
          <p:nvPr/>
        </p:nvSpPr>
        <p:spPr>
          <a:xfrm>
            <a:off x="2177164" y="594928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3" name="Conector de Seta Reta 72"/>
          <p:cNvCxnSpPr>
            <a:endCxn id="59" idx="2"/>
          </p:cNvCxnSpPr>
          <p:nvPr/>
        </p:nvCxnSpPr>
        <p:spPr>
          <a:xfrm flipV="1">
            <a:off x="1007592" y="2942952"/>
            <a:ext cx="828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/>
          <p:cNvCxnSpPr>
            <a:endCxn id="64" idx="3"/>
          </p:cNvCxnSpPr>
          <p:nvPr/>
        </p:nvCxnSpPr>
        <p:spPr>
          <a:xfrm flipV="1">
            <a:off x="3023816" y="3018088"/>
            <a:ext cx="828376" cy="1652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de Seta Reta 74"/>
          <p:cNvCxnSpPr>
            <a:stCxn id="63" idx="5"/>
            <a:endCxn id="70" idx="1"/>
          </p:cNvCxnSpPr>
          <p:nvPr/>
        </p:nvCxnSpPr>
        <p:spPr>
          <a:xfrm>
            <a:off x="3793220" y="5215592"/>
            <a:ext cx="530564" cy="491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75"/>
          <p:cNvSpPr txBox="1"/>
          <p:nvPr/>
        </p:nvSpPr>
        <p:spPr>
          <a:xfrm>
            <a:off x="987269" y="2612079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77" name="Elipse 76"/>
          <p:cNvSpPr/>
          <p:nvPr/>
        </p:nvSpPr>
        <p:spPr>
          <a:xfrm>
            <a:off x="2177164" y="4432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CaixaDeTexto 77"/>
          <p:cNvSpPr txBox="1"/>
          <p:nvPr/>
        </p:nvSpPr>
        <p:spPr>
          <a:xfrm rot="20977482">
            <a:off x="2921181" y="2789062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79" name="CaixaDeTexto 78"/>
          <p:cNvSpPr txBox="1"/>
          <p:nvPr/>
        </p:nvSpPr>
        <p:spPr>
          <a:xfrm rot="2567193">
            <a:off x="3727721" y="5174382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673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92696"/>
            <a:ext cx="7747589" cy="4320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239143"/>
            <a:ext cx="3374499" cy="760646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4823292" y="2146255"/>
            <a:ext cx="4277133" cy="3785652"/>
            <a:chOff x="4823292" y="2146255"/>
            <a:chExt cx="4277133" cy="3785652"/>
          </a:xfrm>
        </p:grpSpPr>
        <p:sp>
          <p:nvSpPr>
            <p:cNvPr id="31" name="CaixaDeTexto 30"/>
            <p:cNvSpPr txBox="1"/>
            <p:nvPr/>
          </p:nvSpPr>
          <p:spPr>
            <a:xfrm>
              <a:off x="4823292" y="2146255"/>
              <a:ext cx="4277133" cy="378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Solução</a:t>
              </a:r>
              <a:r>
                <a:rPr lang="en-US" sz="1600" dirty="0" smtClean="0"/>
                <a:t>: </a:t>
              </a:r>
              <a:r>
                <a:rPr lang="en-US" sz="1600" dirty="0" err="1" smtClean="0"/>
                <a:t>estabelecer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parâmetros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adicionais</a:t>
              </a:r>
              <a:r>
                <a:rPr lang="en-US" sz="1600" dirty="0" smtClean="0"/>
                <a:t>.</a:t>
              </a:r>
            </a:p>
            <a:p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err="1" smtClean="0"/>
                <a:t>tolerância</a:t>
              </a:r>
              <a:r>
                <a:rPr lang="en-US" sz="1600" b="1" i="1" dirty="0" smtClean="0"/>
                <a:t> do </a:t>
              </a:r>
              <a:r>
                <a:rPr lang="en-US" sz="1600" b="1" i="1" dirty="0" err="1" smtClean="0"/>
                <a:t>incremento</a:t>
              </a:r>
              <a:r>
                <a:rPr lang="en-US" sz="1600" b="1" i="1" dirty="0" smtClean="0"/>
                <a:t> </a:t>
              </a:r>
              <a:r>
                <a:rPr lang="en-US" sz="1600" dirty="0" smtClean="0"/>
                <a:t>(</a:t>
              </a:r>
              <a:r>
                <a:rPr lang="en-US" sz="1600" dirty="0" err="1" smtClean="0"/>
                <a:t>distância</a:t>
              </a:r>
              <a:r>
                <a:rPr lang="en-US" sz="1600" dirty="0" smtClean="0"/>
                <a:t> de</a:t>
              </a:r>
            </a:p>
            <a:p>
              <a:r>
                <a:rPr lang="en-US" sz="1600" dirty="0" smtClean="0"/>
                <a:t>     </a:t>
              </a:r>
              <a:r>
                <a:rPr lang="en-US" sz="1600" dirty="0" err="1" smtClean="0"/>
                <a:t>análise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|). </a:t>
              </a:r>
              <a:r>
                <a:rPr lang="en-US" sz="1600" dirty="0" err="1" smtClean="0"/>
                <a:t>Em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geral</a:t>
              </a:r>
              <a:r>
                <a:rPr lang="en-US" sz="1600" dirty="0" smtClean="0"/>
                <a:t> é 50% de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|. Ex:</a:t>
              </a:r>
            </a:p>
            <a:p>
              <a:r>
                <a:rPr lang="en-US" sz="1600" dirty="0" smtClean="0"/>
                <a:t>     para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 = 100 =&gt; [50 &lt;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 &lt; 150].</a:t>
              </a:r>
            </a:p>
            <a:p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err="1" smtClean="0"/>
                <a:t>tolerância</a:t>
              </a:r>
              <a:r>
                <a:rPr lang="en-US" sz="1600" b="1" i="1" dirty="0" smtClean="0"/>
                <a:t> angular</a:t>
              </a:r>
              <a:r>
                <a:rPr lang="en-US" sz="1600" i="1" dirty="0" smtClean="0"/>
                <a:t>. </a:t>
              </a:r>
              <a:r>
                <a:rPr lang="en-US" sz="1600" dirty="0" smtClean="0"/>
                <a:t>Na </a:t>
              </a:r>
              <a:r>
                <a:rPr lang="en-US" sz="1600" dirty="0" err="1" smtClean="0"/>
                <a:t>geoestatística</a:t>
              </a:r>
              <a:r>
                <a:rPr lang="en-US" sz="1600" dirty="0" smtClean="0"/>
                <a:t> o</a:t>
              </a:r>
            </a:p>
            <a:p>
              <a:r>
                <a:rPr lang="en-US" sz="1600" dirty="0" smtClean="0"/>
                <a:t>     </a:t>
              </a:r>
              <a:r>
                <a:rPr lang="en-US" sz="1600" dirty="0" err="1" smtClean="0"/>
                <a:t>mínimo</a:t>
              </a:r>
              <a:r>
                <a:rPr lang="en-US" sz="1600" dirty="0" smtClean="0"/>
                <a:t> é de +22,5   e -22,5   </a:t>
              </a:r>
              <a:r>
                <a:rPr lang="en-US" sz="1600" dirty="0" err="1" smtClean="0"/>
                <a:t>em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torno</a:t>
              </a:r>
              <a:endParaRPr lang="en-US" sz="1600" dirty="0" smtClean="0"/>
            </a:p>
            <a:p>
              <a:r>
                <a:rPr lang="en-US" sz="1600" dirty="0" smtClean="0"/>
                <a:t>     da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de </a:t>
              </a:r>
              <a:r>
                <a:rPr lang="en-US" sz="1600" dirty="0" err="1" smtClean="0"/>
                <a:t>análise</a:t>
              </a:r>
              <a:r>
                <a:rPr lang="en-US" sz="1600" dirty="0" smtClean="0"/>
                <a:t> (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err="1" smtClean="0"/>
                <a:t>largura</a:t>
              </a:r>
              <a:r>
                <a:rPr lang="en-US" sz="1600" b="1" i="1" dirty="0" smtClean="0"/>
                <a:t> de </a:t>
              </a:r>
              <a:r>
                <a:rPr lang="en-US" sz="1600" b="1" i="1" dirty="0" err="1" smtClean="0"/>
                <a:t>banda</a:t>
              </a:r>
              <a:r>
                <a:rPr lang="en-US" sz="1600" dirty="0" smtClean="0"/>
                <a:t>: </a:t>
              </a:r>
              <a:r>
                <a:rPr lang="en-US" sz="1600" dirty="0" err="1" smtClean="0"/>
                <a:t>limita</a:t>
              </a:r>
              <a:r>
                <a:rPr lang="en-US" sz="1600" dirty="0" smtClean="0"/>
                <a:t> o </a:t>
              </a:r>
              <a:r>
                <a:rPr lang="en-US" sz="1600" dirty="0" err="1" smtClean="0"/>
                <a:t>número</a:t>
              </a:r>
              <a:r>
                <a:rPr lang="en-US" sz="1600" dirty="0" smtClean="0"/>
                <a:t> de</a:t>
              </a:r>
            </a:p>
            <a:p>
              <a:r>
                <a:rPr lang="en-US" sz="1600" dirty="0" smtClean="0"/>
                <a:t>     pares de </a:t>
              </a:r>
              <a:r>
                <a:rPr lang="en-US" sz="1600" dirty="0" err="1" smtClean="0"/>
                <a:t>pontos</a:t>
              </a:r>
              <a:r>
                <a:rPr lang="en-US" sz="1600" dirty="0" smtClean="0"/>
                <a:t> </a:t>
              </a:r>
              <a:r>
                <a:rPr lang="en-US" sz="1600" dirty="0"/>
                <a:t>para </a:t>
              </a:r>
              <a:r>
                <a:rPr lang="en-US" sz="1600" dirty="0" err="1"/>
                <a:t>grandes</a:t>
              </a:r>
              <a:endParaRPr lang="en-US" sz="1600" dirty="0"/>
            </a:p>
            <a:p>
              <a:r>
                <a:rPr lang="en-US" sz="1600" dirty="0"/>
                <a:t>     </a:t>
              </a:r>
              <a:r>
                <a:rPr lang="en-US" sz="1600" dirty="0" err="1"/>
                <a:t>distâncias</a:t>
              </a:r>
              <a:r>
                <a:rPr lang="en-US" sz="1600" dirty="0"/>
                <a:t> (|</a:t>
              </a:r>
              <a:r>
                <a:rPr lang="en-US" sz="1600" b="1" dirty="0"/>
                <a:t>h</a:t>
              </a:r>
              <a:r>
                <a:rPr lang="en-US" sz="1600" dirty="0"/>
                <a:t>|) de </a:t>
              </a:r>
              <a:r>
                <a:rPr lang="en-US" sz="1600" dirty="0" err="1"/>
                <a:t>análise</a:t>
              </a:r>
              <a:r>
                <a:rPr lang="en-US" sz="1600" dirty="0" smtClean="0"/>
                <a:t>. </a:t>
              </a:r>
              <a:r>
                <a:rPr lang="en-US" sz="1600" dirty="0" err="1" smtClean="0"/>
                <a:t>Afeta</a:t>
              </a:r>
              <a:r>
                <a:rPr lang="en-US" sz="1600" dirty="0" smtClean="0"/>
                <a:t> a parte</a:t>
              </a:r>
            </a:p>
            <a:p>
              <a:r>
                <a:rPr lang="en-US" sz="1600" dirty="0" smtClean="0"/>
                <a:t>     final do </a:t>
              </a:r>
              <a:r>
                <a:rPr lang="en-US" sz="1600" dirty="0" err="1" smtClean="0"/>
                <a:t>semivariograma</a:t>
              </a:r>
              <a:r>
                <a:rPr lang="en-US" sz="1600" dirty="0" smtClean="0"/>
                <a:t>. </a:t>
              </a:r>
              <a:r>
                <a:rPr lang="en-US" sz="1600" dirty="0" err="1" smtClean="0"/>
                <a:t>Normalmente</a:t>
              </a:r>
              <a:endParaRPr lang="en-US" sz="1600" dirty="0" smtClean="0"/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 </a:t>
              </a:r>
              <a:r>
                <a:rPr lang="en-US" sz="1600" dirty="0" err="1" smtClean="0"/>
                <a:t>este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parâmetro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não</a:t>
              </a:r>
              <a:r>
                <a:rPr lang="en-US" sz="1600" dirty="0" smtClean="0"/>
                <a:t> é </a:t>
              </a:r>
              <a:r>
                <a:rPr lang="en-US" sz="1600" dirty="0" err="1" smtClean="0"/>
                <a:t>utilizado</a:t>
              </a:r>
              <a:r>
                <a:rPr lang="en-US" sz="1600" dirty="0" smtClean="0"/>
                <a:t>.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7717492" y="3908668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/>
            <p:cNvSpPr/>
            <p:nvPr/>
          </p:nvSpPr>
          <p:spPr>
            <a:xfrm>
              <a:off x="6910172" y="3919724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4" name="Retângulo 93"/>
          <p:cNvSpPr/>
          <p:nvPr/>
        </p:nvSpPr>
        <p:spPr>
          <a:xfrm>
            <a:off x="575604" y="2564904"/>
            <a:ext cx="4140412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/>
          <p:nvPr/>
        </p:nvSpPr>
        <p:spPr>
          <a:xfrm>
            <a:off x="1924980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/>
          <p:nvPr/>
        </p:nvSpPr>
        <p:spPr>
          <a:xfrm>
            <a:off x="1835696" y="28889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/>
          <p:nvPr/>
        </p:nvSpPr>
        <p:spPr>
          <a:xfrm>
            <a:off x="791592" y="573325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/>
          <p:nvPr/>
        </p:nvSpPr>
        <p:spPr>
          <a:xfrm>
            <a:off x="737592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/>
          <p:nvPr/>
        </p:nvSpPr>
        <p:spPr>
          <a:xfrm>
            <a:off x="2969840" y="4540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/>
          <p:nvPr/>
        </p:nvSpPr>
        <p:spPr>
          <a:xfrm>
            <a:off x="3701036" y="51234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/>
          <p:nvPr/>
        </p:nvSpPr>
        <p:spPr>
          <a:xfrm>
            <a:off x="3836376" y="292590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/>
          <p:nvPr/>
        </p:nvSpPr>
        <p:spPr>
          <a:xfrm>
            <a:off x="4439174" y="438222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/>
          <p:nvPr/>
        </p:nvSpPr>
        <p:spPr>
          <a:xfrm>
            <a:off x="3155656" y="545170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/>
          <p:nvPr/>
        </p:nvSpPr>
        <p:spPr>
          <a:xfrm>
            <a:off x="3890376" y="37027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/>
          <p:nvPr/>
        </p:nvSpPr>
        <p:spPr>
          <a:xfrm>
            <a:off x="1222292" y="486809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/>
          <p:nvPr/>
        </p:nvSpPr>
        <p:spPr>
          <a:xfrm>
            <a:off x="2915816" y="314147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Elipse 106"/>
          <p:cNvSpPr/>
          <p:nvPr/>
        </p:nvSpPr>
        <p:spPr>
          <a:xfrm>
            <a:off x="4307968" y="569111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/>
          <p:nvPr/>
        </p:nvSpPr>
        <p:spPr>
          <a:xfrm>
            <a:off x="868492" y="290011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/>
          <p:nvPr/>
        </p:nvSpPr>
        <p:spPr>
          <a:xfrm>
            <a:off x="2177164" y="594928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0" name="Conector de Seta Reta 109"/>
          <p:cNvCxnSpPr>
            <a:endCxn id="96" idx="2"/>
          </p:cNvCxnSpPr>
          <p:nvPr/>
        </p:nvCxnSpPr>
        <p:spPr>
          <a:xfrm flipV="1">
            <a:off x="1007592" y="2942952"/>
            <a:ext cx="828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de Seta Reta 110"/>
          <p:cNvCxnSpPr>
            <a:endCxn id="101" idx="3"/>
          </p:cNvCxnSpPr>
          <p:nvPr/>
        </p:nvCxnSpPr>
        <p:spPr>
          <a:xfrm flipV="1">
            <a:off x="3023816" y="3018088"/>
            <a:ext cx="828376" cy="1652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de Seta Reta 111"/>
          <p:cNvCxnSpPr>
            <a:stCxn id="100" idx="5"/>
            <a:endCxn id="107" idx="1"/>
          </p:cNvCxnSpPr>
          <p:nvPr/>
        </p:nvCxnSpPr>
        <p:spPr>
          <a:xfrm>
            <a:off x="3793220" y="5215592"/>
            <a:ext cx="530564" cy="491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aixaDeTexto 112"/>
          <p:cNvSpPr txBox="1"/>
          <p:nvPr/>
        </p:nvSpPr>
        <p:spPr>
          <a:xfrm>
            <a:off x="987269" y="2612079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114" name="Elipse 113"/>
          <p:cNvSpPr/>
          <p:nvPr/>
        </p:nvSpPr>
        <p:spPr>
          <a:xfrm>
            <a:off x="2177164" y="4432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5" name="CaixaDeTexto 114"/>
          <p:cNvSpPr txBox="1"/>
          <p:nvPr/>
        </p:nvSpPr>
        <p:spPr>
          <a:xfrm rot="20977482">
            <a:off x="2921181" y="2789062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116" name="CaixaDeTexto 115"/>
          <p:cNvSpPr txBox="1"/>
          <p:nvPr/>
        </p:nvSpPr>
        <p:spPr>
          <a:xfrm rot="2567193">
            <a:off x="3727721" y="5174382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5318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92696"/>
            <a:ext cx="7747589" cy="4320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239143"/>
            <a:ext cx="3374499" cy="760646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4823292" y="2146255"/>
            <a:ext cx="4277133" cy="3785652"/>
            <a:chOff x="4823292" y="2146255"/>
            <a:chExt cx="4277133" cy="3785652"/>
          </a:xfrm>
        </p:grpSpPr>
        <p:sp>
          <p:nvSpPr>
            <p:cNvPr id="31" name="CaixaDeTexto 30"/>
            <p:cNvSpPr txBox="1"/>
            <p:nvPr/>
          </p:nvSpPr>
          <p:spPr>
            <a:xfrm>
              <a:off x="4823292" y="2146255"/>
              <a:ext cx="4277133" cy="378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Solução</a:t>
              </a:r>
              <a:r>
                <a:rPr lang="en-US" sz="1600" dirty="0" smtClean="0"/>
                <a:t>: </a:t>
              </a:r>
              <a:r>
                <a:rPr lang="en-US" sz="1600" dirty="0" err="1" smtClean="0"/>
                <a:t>estabelecer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parâmetros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adicionais</a:t>
              </a:r>
              <a:r>
                <a:rPr lang="en-US" sz="1600" dirty="0" smtClean="0"/>
                <a:t>.</a:t>
              </a:r>
            </a:p>
            <a:p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err="1" smtClean="0"/>
                <a:t>tolerância</a:t>
              </a:r>
              <a:r>
                <a:rPr lang="en-US" sz="1600" b="1" i="1" dirty="0" smtClean="0"/>
                <a:t> do </a:t>
              </a:r>
              <a:r>
                <a:rPr lang="en-US" sz="1600" b="1" i="1" dirty="0" err="1" smtClean="0"/>
                <a:t>incremento</a:t>
              </a:r>
              <a:r>
                <a:rPr lang="en-US" sz="1600" b="1" i="1" dirty="0" smtClean="0"/>
                <a:t> </a:t>
              </a:r>
              <a:r>
                <a:rPr lang="en-US" sz="1600" dirty="0" smtClean="0"/>
                <a:t>(</a:t>
              </a:r>
              <a:r>
                <a:rPr lang="en-US" sz="1600" dirty="0" err="1" smtClean="0"/>
                <a:t>distância</a:t>
              </a:r>
              <a:r>
                <a:rPr lang="en-US" sz="1600" dirty="0" smtClean="0"/>
                <a:t> de</a:t>
              </a:r>
            </a:p>
            <a:p>
              <a:r>
                <a:rPr lang="en-US" sz="1600" dirty="0" smtClean="0"/>
                <a:t>     </a:t>
              </a:r>
              <a:r>
                <a:rPr lang="en-US" sz="1600" dirty="0" err="1" smtClean="0"/>
                <a:t>análise</a:t>
              </a:r>
              <a:r>
                <a:rPr lang="en-US" sz="1600" dirty="0" smtClean="0"/>
                <a:t>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|). </a:t>
              </a:r>
              <a:r>
                <a:rPr lang="en-US" sz="1600" dirty="0" err="1" smtClean="0"/>
                <a:t>Em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geral</a:t>
              </a:r>
              <a:r>
                <a:rPr lang="en-US" sz="1600" dirty="0" smtClean="0"/>
                <a:t> é 50% de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|. Ex:</a:t>
              </a:r>
            </a:p>
            <a:p>
              <a:r>
                <a:rPr lang="en-US" sz="1600" dirty="0" smtClean="0"/>
                <a:t>     para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 = 100 =&gt; [50 &lt; |</a:t>
              </a:r>
              <a:r>
                <a:rPr lang="en-US" sz="1600" b="1" dirty="0" smtClean="0"/>
                <a:t>h</a:t>
              </a:r>
              <a:r>
                <a:rPr lang="en-US" sz="1600" dirty="0" smtClean="0"/>
                <a:t>| &lt; 150].</a:t>
              </a:r>
            </a:p>
            <a:p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err="1" smtClean="0"/>
                <a:t>tolerância</a:t>
              </a:r>
              <a:r>
                <a:rPr lang="en-US" sz="1600" b="1" i="1" dirty="0" smtClean="0"/>
                <a:t> angular</a:t>
              </a:r>
              <a:r>
                <a:rPr lang="en-US" sz="1600" i="1" dirty="0" smtClean="0"/>
                <a:t>. </a:t>
              </a:r>
              <a:r>
                <a:rPr lang="en-US" sz="1600" dirty="0" smtClean="0"/>
                <a:t>Na </a:t>
              </a:r>
              <a:r>
                <a:rPr lang="en-US" sz="1600" dirty="0" err="1" smtClean="0"/>
                <a:t>geoestatística</a:t>
              </a:r>
              <a:r>
                <a:rPr lang="en-US" sz="1600" dirty="0" smtClean="0"/>
                <a:t> o</a:t>
              </a:r>
            </a:p>
            <a:p>
              <a:r>
                <a:rPr lang="en-US" sz="1600" dirty="0" smtClean="0"/>
                <a:t>     </a:t>
              </a:r>
              <a:r>
                <a:rPr lang="en-US" sz="1600" dirty="0" err="1" smtClean="0"/>
                <a:t>mínimo</a:t>
              </a:r>
              <a:r>
                <a:rPr lang="en-US" sz="1600" dirty="0" smtClean="0"/>
                <a:t> é de +22,5   e -22,5   </a:t>
              </a:r>
              <a:r>
                <a:rPr lang="en-US" sz="1600" dirty="0" err="1" smtClean="0"/>
                <a:t>em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torno</a:t>
              </a:r>
              <a:endParaRPr lang="en-US" sz="1600" dirty="0" smtClean="0"/>
            </a:p>
            <a:p>
              <a:r>
                <a:rPr lang="en-US" sz="1600" dirty="0" smtClean="0"/>
                <a:t>     da </a:t>
              </a:r>
              <a:r>
                <a:rPr lang="en-US" sz="1600" dirty="0" err="1" smtClean="0"/>
                <a:t>direção</a:t>
              </a:r>
              <a:r>
                <a:rPr lang="en-US" sz="1600" dirty="0" smtClean="0"/>
                <a:t> de </a:t>
              </a:r>
              <a:r>
                <a:rPr lang="en-US" sz="1600" dirty="0" err="1" smtClean="0"/>
                <a:t>análise</a:t>
              </a:r>
              <a:r>
                <a:rPr lang="en-US" sz="1600" dirty="0" smtClean="0"/>
                <a:t> (</a:t>
              </a:r>
              <a:r>
                <a:rPr lang="en-US" sz="1600" i="1" dirty="0" smtClean="0">
                  <a:latin typeface="Symbol" panose="05050102010706020507" pitchFamily="18" charset="2"/>
                </a:rPr>
                <a:t>a</a:t>
              </a:r>
              <a:r>
                <a:rPr lang="en-US" sz="1600" dirty="0" smtClean="0"/>
                <a:t>);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i="1" dirty="0" err="1" smtClean="0"/>
                <a:t>largura</a:t>
              </a:r>
              <a:r>
                <a:rPr lang="en-US" sz="1600" b="1" i="1" dirty="0" smtClean="0"/>
                <a:t> de </a:t>
              </a:r>
              <a:r>
                <a:rPr lang="en-US" sz="1600" b="1" i="1" dirty="0" err="1" smtClean="0"/>
                <a:t>banda</a:t>
              </a:r>
              <a:r>
                <a:rPr lang="en-US" sz="1600" dirty="0" smtClean="0"/>
                <a:t>: </a:t>
              </a:r>
              <a:r>
                <a:rPr lang="en-US" sz="1600" dirty="0" err="1" smtClean="0"/>
                <a:t>limita</a:t>
              </a:r>
              <a:r>
                <a:rPr lang="en-US" sz="1600" dirty="0" smtClean="0"/>
                <a:t> o </a:t>
              </a:r>
              <a:r>
                <a:rPr lang="en-US" sz="1600" dirty="0" err="1" smtClean="0"/>
                <a:t>número</a:t>
              </a:r>
              <a:r>
                <a:rPr lang="en-US" sz="1600" dirty="0" smtClean="0"/>
                <a:t> de</a:t>
              </a:r>
            </a:p>
            <a:p>
              <a:r>
                <a:rPr lang="en-US" sz="1600" dirty="0" smtClean="0"/>
                <a:t>     pares de </a:t>
              </a:r>
              <a:r>
                <a:rPr lang="en-US" sz="1600" dirty="0" err="1" smtClean="0"/>
                <a:t>pontos</a:t>
              </a:r>
              <a:r>
                <a:rPr lang="en-US" sz="1600" dirty="0" smtClean="0"/>
                <a:t> </a:t>
              </a:r>
              <a:r>
                <a:rPr lang="en-US" sz="1600" dirty="0"/>
                <a:t>para </a:t>
              </a:r>
              <a:r>
                <a:rPr lang="en-US" sz="1600" dirty="0" err="1"/>
                <a:t>grandes</a:t>
              </a:r>
              <a:endParaRPr lang="en-US" sz="1600" dirty="0"/>
            </a:p>
            <a:p>
              <a:r>
                <a:rPr lang="en-US" sz="1600" dirty="0"/>
                <a:t>     </a:t>
              </a:r>
              <a:r>
                <a:rPr lang="en-US" sz="1600" dirty="0" err="1"/>
                <a:t>distâncias</a:t>
              </a:r>
              <a:r>
                <a:rPr lang="en-US" sz="1600" dirty="0"/>
                <a:t> (|</a:t>
              </a:r>
              <a:r>
                <a:rPr lang="en-US" sz="1600" b="1" dirty="0"/>
                <a:t>h</a:t>
              </a:r>
              <a:r>
                <a:rPr lang="en-US" sz="1600" dirty="0"/>
                <a:t>|) de </a:t>
              </a:r>
              <a:r>
                <a:rPr lang="en-US" sz="1600" dirty="0" err="1"/>
                <a:t>análise</a:t>
              </a:r>
              <a:r>
                <a:rPr lang="en-US" sz="1600" dirty="0" smtClean="0"/>
                <a:t>. </a:t>
              </a:r>
              <a:r>
                <a:rPr lang="en-US" sz="1600" dirty="0" err="1" smtClean="0"/>
                <a:t>Afeta</a:t>
              </a:r>
              <a:r>
                <a:rPr lang="en-US" sz="1600" dirty="0" smtClean="0"/>
                <a:t> a parte</a:t>
              </a:r>
            </a:p>
            <a:p>
              <a:r>
                <a:rPr lang="en-US" sz="1600" dirty="0" smtClean="0"/>
                <a:t>     final do </a:t>
              </a:r>
              <a:r>
                <a:rPr lang="en-US" sz="1600" dirty="0" err="1" smtClean="0"/>
                <a:t>semivariograma</a:t>
              </a:r>
              <a:r>
                <a:rPr lang="en-US" sz="1600" dirty="0" smtClean="0"/>
                <a:t>. </a:t>
              </a:r>
              <a:r>
                <a:rPr lang="en-US" sz="1600" dirty="0" err="1" smtClean="0"/>
                <a:t>Normalmente</a:t>
              </a:r>
              <a:endParaRPr lang="en-US" sz="1600" dirty="0" smtClean="0"/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 </a:t>
              </a:r>
              <a:r>
                <a:rPr lang="en-US" sz="1600" dirty="0" err="1" smtClean="0"/>
                <a:t>este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parâmetro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não</a:t>
              </a:r>
              <a:r>
                <a:rPr lang="en-US" sz="1600" dirty="0" smtClean="0"/>
                <a:t> é </a:t>
              </a:r>
              <a:r>
                <a:rPr lang="en-US" sz="1600" dirty="0" err="1" smtClean="0"/>
                <a:t>utilizado</a:t>
              </a:r>
              <a:r>
                <a:rPr lang="en-US" sz="1600" dirty="0" smtClean="0"/>
                <a:t>.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7717492" y="3908668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/>
            <p:cNvSpPr/>
            <p:nvPr/>
          </p:nvSpPr>
          <p:spPr>
            <a:xfrm>
              <a:off x="6910172" y="3919724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9" name="Retângulo 58"/>
          <p:cNvSpPr/>
          <p:nvPr/>
        </p:nvSpPr>
        <p:spPr>
          <a:xfrm>
            <a:off x="575604" y="2564904"/>
            <a:ext cx="4140412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/>
          <p:nvPr/>
        </p:nvSpPr>
        <p:spPr>
          <a:xfrm>
            <a:off x="1924980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/>
          <p:nvPr/>
        </p:nvSpPr>
        <p:spPr>
          <a:xfrm>
            <a:off x="1835696" y="28889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/>
          <p:nvPr/>
        </p:nvSpPr>
        <p:spPr>
          <a:xfrm>
            <a:off x="791592" y="573325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/>
          <p:nvPr/>
        </p:nvSpPr>
        <p:spPr>
          <a:xfrm>
            <a:off x="737592" y="39702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/>
          <p:nvPr/>
        </p:nvSpPr>
        <p:spPr>
          <a:xfrm>
            <a:off x="2969840" y="4540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/>
          <p:nvPr/>
        </p:nvSpPr>
        <p:spPr>
          <a:xfrm>
            <a:off x="3701036" y="512340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/>
          <p:nvPr/>
        </p:nvSpPr>
        <p:spPr>
          <a:xfrm>
            <a:off x="3836376" y="292590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/>
          <p:nvPr/>
        </p:nvSpPr>
        <p:spPr>
          <a:xfrm>
            <a:off x="4439174" y="438222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/>
          <p:nvPr/>
        </p:nvSpPr>
        <p:spPr>
          <a:xfrm>
            <a:off x="3155656" y="545170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/>
          <p:nvPr/>
        </p:nvSpPr>
        <p:spPr>
          <a:xfrm>
            <a:off x="3890376" y="370275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/>
          <p:nvPr/>
        </p:nvSpPr>
        <p:spPr>
          <a:xfrm>
            <a:off x="1222292" y="486809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/>
          <p:nvPr/>
        </p:nvSpPr>
        <p:spPr>
          <a:xfrm>
            <a:off x="2915816" y="3141476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/>
          <p:nvPr/>
        </p:nvSpPr>
        <p:spPr>
          <a:xfrm>
            <a:off x="4307968" y="569111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/>
          <p:nvPr/>
        </p:nvSpPr>
        <p:spPr>
          <a:xfrm>
            <a:off x="868492" y="2900114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/>
          <p:nvPr/>
        </p:nvSpPr>
        <p:spPr>
          <a:xfrm>
            <a:off x="2177164" y="594928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5" name="Conector de Seta Reta 74"/>
          <p:cNvCxnSpPr>
            <a:endCxn id="61" idx="2"/>
          </p:cNvCxnSpPr>
          <p:nvPr/>
        </p:nvCxnSpPr>
        <p:spPr>
          <a:xfrm flipV="1">
            <a:off x="1007592" y="2942952"/>
            <a:ext cx="828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>
            <a:endCxn id="66" idx="3"/>
          </p:cNvCxnSpPr>
          <p:nvPr/>
        </p:nvCxnSpPr>
        <p:spPr>
          <a:xfrm flipV="1">
            <a:off x="3023816" y="3018088"/>
            <a:ext cx="828376" cy="1652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/>
          <p:cNvCxnSpPr>
            <a:stCxn id="65" idx="5"/>
            <a:endCxn id="72" idx="1"/>
          </p:cNvCxnSpPr>
          <p:nvPr/>
        </p:nvCxnSpPr>
        <p:spPr>
          <a:xfrm>
            <a:off x="3793220" y="5215592"/>
            <a:ext cx="530564" cy="491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ixaDeTexto 77"/>
          <p:cNvSpPr txBox="1"/>
          <p:nvPr/>
        </p:nvSpPr>
        <p:spPr>
          <a:xfrm>
            <a:off x="987269" y="2612079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79" name="Elipse 78"/>
          <p:cNvSpPr/>
          <p:nvPr/>
        </p:nvSpPr>
        <p:spPr>
          <a:xfrm>
            <a:off x="2177164" y="4432692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CaixaDeTexto 79"/>
          <p:cNvSpPr txBox="1"/>
          <p:nvPr/>
        </p:nvSpPr>
        <p:spPr>
          <a:xfrm rot="20977482">
            <a:off x="2921181" y="2789062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81" name="CaixaDeTexto 80"/>
          <p:cNvSpPr txBox="1"/>
          <p:nvPr/>
        </p:nvSpPr>
        <p:spPr>
          <a:xfrm rot="2567193">
            <a:off x="3727721" y="5174382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100</a:t>
            </a:r>
            <a:endParaRPr lang="pt-BR" sz="1400" dirty="0"/>
          </a:p>
        </p:txBody>
      </p:sp>
      <p:sp>
        <p:nvSpPr>
          <p:cNvPr id="82" name="CaixaDeTexto 81"/>
          <p:cNvSpPr txBox="1"/>
          <p:nvPr/>
        </p:nvSpPr>
        <p:spPr>
          <a:xfrm>
            <a:off x="937887" y="3725519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145</a:t>
            </a:r>
            <a:endParaRPr lang="pt-BR" sz="1400" dirty="0"/>
          </a:p>
        </p:txBody>
      </p:sp>
      <p:cxnSp>
        <p:nvCxnSpPr>
          <p:cNvPr id="83" name="Conector de Seta Reta 82"/>
          <p:cNvCxnSpPr>
            <a:endCxn id="60" idx="2"/>
          </p:cNvCxnSpPr>
          <p:nvPr/>
        </p:nvCxnSpPr>
        <p:spPr>
          <a:xfrm flipV="1">
            <a:off x="868492" y="4024208"/>
            <a:ext cx="1056488" cy="29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/>
          <p:cNvSpPr txBox="1"/>
          <p:nvPr/>
        </p:nvSpPr>
        <p:spPr>
          <a:xfrm>
            <a:off x="2032980" y="4007348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52</a:t>
            </a:r>
            <a:endParaRPr lang="pt-BR" sz="1400" dirty="0"/>
          </a:p>
        </p:txBody>
      </p:sp>
      <p:cxnSp>
        <p:nvCxnSpPr>
          <p:cNvPr id="85" name="Conector de Seta Reta 84"/>
          <p:cNvCxnSpPr>
            <a:endCxn id="79" idx="1"/>
          </p:cNvCxnSpPr>
          <p:nvPr/>
        </p:nvCxnSpPr>
        <p:spPr>
          <a:xfrm>
            <a:off x="2010670" y="4103356"/>
            <a:ext cx="182310" cy="3451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/>
          <p:cNvSpPr txBox="1"/>
          <p:nvPr/>
        </p:nvSpPr>
        <p:spPr>
          <a:xfrm rot="327377">
            <a:off x="2205825" y="4577506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90</a:t>
            </a:r>
            <a:endParaRPr lang="pt-BR" sz="1400" dirty="0"/>
          </a:p>
        </p:txBody>
      </p:sp>
      <p:cxnSp>
        <p:nvCxnSpPr>
          <p:cNvPr id="87" name="Conector de Seta Reta 86"/>
          <p:cNvCxnSpPr>
            <a:endCxn id="64" idx="2"/>
          </p:cNvCxnSpPr>
          <p:nvPr/>
        </p:nvCxnSpPr>
        <p:spPr>
          <a:xfrm>
            <a:off x="2304933" y="4532300"/>
            <a:ext cx="664907" cy="62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>
            <a:stCxn id="69" idx="5"/>
            <a:endCxn id="67" idx="1"/>
          </p:cNvCxnSpPr>
          <p:nvPr/>
        </p:nvCxnSpPr>
        <p:spPr>
          <a:xfrm>
            <a:off x="3982560" y="3794936"/>
            <a:ext cx="472430" cy="6031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ixaDeTexto 88"/>
          <p:cNvSpPr txBox="1"/>
          <p:nvPr/>
        </p:nvSpPr>
        <p:spPr>
          <a:xfrm rot="3179087">
            <a:off x="3917776" y="3764701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120</a:t>
            </a:r>
            <a:endParaRPr lang="pt-BR" sz="1400" dirty="0"/>
          </a:p>
        </p:txBody>
      </p:sp>
      <p:sp>
        <p:nvSpPr>
          <p:cNvPr id="90" name="CaixaDeTexto 89"/>
          <p:cNvSpPr txBox="1"/>
          <p:nvPr/>
        </p:nvSpPr>
        <p:spPr>
          <a:xfrm rot="20025891">
            <a:off x="2966874" y="5036058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b="1" dirty="0" smtClean="0"/>
              <a:t>h</a:t>
            </a:r>
            <a:r>
              <a:rPr lang="en-US" sz="1400" dirty="0" smtClean="0"/>
              <a:t>|</a:t>
            </a:r>
            <a:r>
              <a:rPr lang="en-US" sz="1400" b="1" dirty="0" smtClean="0"/>
              <a:t> </a:t>
            </a:r>
            <a:r>
              <a:rPr lang="en-US" sz="1400" dirty="0" smtClean="0"/>
              <a:t>= 89</a:t>
            </a:r>
            <a:endParaRPr lang="pt-BR" sz="1400" dirty="0"/>
          </a:p>
        </p:txBody>
      </p:sp>
      <p:cxnSp>
        <p:nvCxnSpPr>
          <p:cNvPr id="91" name="Conector de Seta Reta 90"/>
          <p:cNvCxnSpPr>
            <a:stCxn id="68" idx="7"/>
            <a:endCxn id="65" idx="3"/>
          </p:cNvCxnSpPr>
          <p:nvPr/>
        </p:nvCxnSpPr>
        <p:spPr>
          <a:xfrm flipV="1">
            <a:off x="3247840" y="5215592"/>
            <a:ext cx="469012" cy="251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57944"/>
            <a:ext cx="89995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5604" y="116632"/>
            <a:ext cx="3203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2630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14" y="764704"/>
            <a:ext cx="8078910" cy="58938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540499"/>
            <a:ext cx="2826364" cy="664365"/>
          </a:xfrm>
          <a:prstGeom prst="rect">
            <a:avLst/>
          </a:prstGeom>
        </p:spPr>
      </p:pic>
      <p:pic>
        <p:nvPicPr>
          <p:cNvPr id="129026" name="Picture 2" descr="C:\Users\Eduardo\AppData\Local\Temp\SNAGHTML14b403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91270"/>
            <a:ext cx="5682523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68" y="2326879"/>
            <a:ext cx="5638720" cy="3317714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14" y="764704"/>
            <a:ext cx="8078910" cy="58938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540499"/>
            <a:ext cx="2826364" cy="6643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5877272"/>
            <a:ext cx="7934894" cy="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42938"/>
            <a:ext cx="8818563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9600"/>
            <a:ext cx="1224136" cy="5841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09600"/>
            <a:ext cx="4162425" cy="284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73016"/>
            <a:ext cx="4143375" cy="275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1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04850"/>
            <a:ext cx="8885237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19125"/>
            <a:ext cx="8818563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4363"/>
            <a:ext cx="7780337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807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teóricos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semivariograma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90563"/>
            <a:ext cx="8951913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2102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162050"/>
            <a:ext cx="8428037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2102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842963"/>
            <a:ext cx="8828087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2102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862013"/>
            <a:ext cx="8704263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53426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3528" y="692696"/>
            <a:ext cx="3546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Como </a:t>
            </a:r>
            <a:r>
              <a:rPr lang="en-US" sz="2000" dirty="0" err="1" smtClean="0"/>
              <a:t>detectar</a:t>
            </a:r>
            <a:r>
              <a:rPr lang="en-US" sz="2000" dirty="0" smtClean="0"/>
              <a:t> a </a:t>
            </a:r>
            <a:r>
              <a:rPr lang="en-US" sz="2000" dirty="0" err="1" smtClean="0"/>
              <a:t>anisotropia</a:t>
            </a:r>
            <a:r>
              <a:rPr lang="en-US" sz="2000" dirty="0" smtClean="0"/>
              <a:t>?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9" y="119675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Uma forma </a:t>
            </a:r>
            <a:r>
              <a:rPr lang="en-US" dirty="0" err="1" smtClean="0"/>
              <a:t>imediata</a:t>
            </a:r>
            <a:r>
              <a:rPr lang="en-US" dirty="0" smtClean="0"/>
              <a:t> é </a:t>
            </a:r>
            <a:r>
              <a:rPr lang="en-US" dirty="0" err="1" smtClean="0"/>
              <a:t>através</a:t>
            </a:r>
            <a:r>
              <a:rPr lang="en-US" dirty="0" smtClean="0"/>
              <a:t> do </a:t>
            </a:r>
            <a:r>
              <a:rPr lang="en-US" dirty="0" err="1" smtClean="0"/>
              <a:t>semivariograma</a:t>
            </a:r>
            <a:r>
              <a:rPr lang="en-US" dirty="0" smtClean="0"/>
              <a:t> de </a:t>
            </a:r>
            <a:r>
              <a:rPr lang="en-US" dirty="0" err="1" smtClean="0"/>
              <a:t>superfície</a:t>
            </a:r>
            <a:r>
              <a:rPr lang="en-US" dirty="0" smtClean="0"/>
              <a:t>,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denominado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literatura</a:t>
            </a:r>
            <a:r>
              <a:rPr lang="en-US" dirty="0" smtClean="0"/>
              <a:t> de </a:t>
            </a:r>
            <a:r>
              <a:rPr lang="en-US" i="1" dirty="0" err="1" smtClean="0"/>
              <a:t>mapa</a:t>
            </a:r>
            <a:r>
              <a:rPr lang="en-US" i="1" dirty="0" smtClean="0"/>
              <a:t> de </a:t>
            </a:r>
            <a:r>
              <a:rPr lang="en-US" i="1" dirty="0" err="1" smtClean="0"/>
              <a:t>semivariograma</a:t>
            </a:r>
            <a:r>
              <a:rPr lang="en-US" dirty="0" smtClean="0"/>
              <a:t>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23528" y="206084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idéia</a:t>
            </a:r>
            <a:r>
              <a:rPr lang="en-US" dirty="0" smtClean="0"/>
              <a:t> é </a:t>
            </a:r>
            <a:r>
              <a:rPr lang="en-US" dirty="0" err="1" smtClean="0"/>
              <a:t>relativamente</a:t>
            </a:r>
            <a:r>
              <a:rPr lang="en-US" dirty="0" smtClean="0"/>
              <a:t> simples.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30180"/>
            <a:ext cx="7589857" cy="40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80194"/>
            <a:ext cx="2880320" cy="65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3758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6752" y="6926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Uma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 err="1" smtClean="0"/>
              <a:t>detectado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eixos</a:t>
            </a:r>
            <a:r>
              <a:rPr lang="en-US" dirty="0" smtClean="0"/>
              <a:t> de </a:t>
            </a:r>
            <a:r>
              <a:rPr lang="en-US" dirty="0" err="1" smtClean="0"/>
              <a:t>anisotropia</a:t>
            </a:r>
            <a:r>
              <a:rPr lang="en-US" dirty="0" smtClean="0"/>
              <a:t>, </a:t>
            </a:r>
            <a:r>
              <a:rPr lang="en-US" dirty="0" err="1" smtClean="0"/>
              <a:t>faz</a:t>
            </a:r>
            <a:r>
              <a:rPr lang="en-US" dirty="0" smtClean="0"/>
              <a:t>-se </a:t>
            </a:r>
            <a:r>
              <a:rPr lang="en-US" dirty="0" err="1" smtClean="0"/>
              <a:t>necessário</a:t>
            </a:r>
            <a:r>
              <a:rPr lang="en-US" dirty="0" smtClean="0"/>
              <a:t> </a:t>
            </a:r>
            <a:r>
              <a:rPr lang="en-US" dirty="0" err="1" smtClean="0"/>
              <a:t>estabelecer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dirty="0" err="1" smtClean="0"/>
              <a:t>ara</a:t>
            </a:r>
            <a:r>
              <a:rPr lang="en-US" dirty="0" smtClean="0"/>
              <a:t> as </a:t>
            </a:r>
            <a:r>
              <a:rPr lang="en-US" dirty="0" err="1" smtClean="0"/>
              <a:t>direções</a:t>
            </a:r>
            <a:r>
              <a:rPr lang="en-US" dirty="0" smtClean="0"/>
              <a:t> de </a:t>
            </a:r>
            <a:r>
              <a:rPr lang="en-US" dirty="0" err="1" smtClean="0"/>
              <a:t>menor</a:t>
            </a:r>
            <a:r>
              <a:rPr lang="en-US" dirty="0" smtClean="0"/>
              <a:t> e </a:t>
            </a: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continuidade</a:t>
            </a:r>
            <a:r>
              <a:rPr lang="en-US" dirty="0" smtClean="0"/>
              <a:t> o </a:t>
            </a:r>
            <a:r>
              <a:rPr lang="en-US" dirty="0" err="1" smtClean="0"/>
              <a:t>semivariograma</a:t>
            </a:r>
            <a:r>
              <a:rPr lang="en-US" dirty="0" smtClean="0"/>
              <a:t> </a:t>
            </a:r>
            <a:r>
              <a:rPr lang="en-US" dirty="0" err="1" smtClean="0"/>
              <a:t>empírico</a:t>
            </a:r>
            <a:endParaRPr lang="en-US" dirty="0"/>
          </a:p>
          <a:p>
            <a:r>
              <a:rPr lang="en-US" dirty="0" smtClean="0"/>
              <a:t>e </a:t>
            </a:r>
            <a:r>
              <a:rPr lang="en-US" dirty="0" err="1" smtClean="0"/>
              <a:t>posteriormente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modelo</a:t>
            </a:r>
            <a:r>
              <a:rPr lang="en-US" dirty="0" smtClean="0"/>
              <a:t> de ajuste.</a:t>
            </a:r>
            <a:endParaRPr lang="pt-B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2" y="2023120"/>
            <a:ext cx="81873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3758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00447"/>
            <a:ext cx="862806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1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26132"/>
            <a:ext cx="2181225" cy="56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757238"/>
            <a:ext cx="8647113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3758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3" y="764704"/>
            <a:ext cx="852462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3758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3758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Anisotropia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7544" y="908720"/>
            <a:ext cx="312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Modelagem</a:t>
            </a:r>
            <a:r>
              <a:rPr lang="en-US" b="1" dirty="0" smtClean="0"/>
              <a:t> da </a:t>
            </a:r>
            <a:r>
              <a:rPr lang="en-US" b="1" dirty="0" err="1" smtClean="0"/>
              <a:t>Anisotropia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93993" y="2492896"/>
            <a:ext cx="61479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Livro</a:t>
            </a:r>
            <a:r>
              <a:rPr lang="en-US" b="1" dirty="0" smtClean="0"/>
              <a:t> de </a:t>
            </a:r>
            <a:r>
              <a:rPr lang="en-US" b="1" dirty="0" err="1" smtClean="0"/>
              <a:t>Análise</a:t>
            </a:r>
            <a:r>
              <a:rPr lang="en-US" b="1" dirty="0" smtClean="0"/>
              <a:t> </a:t>
            </a:r>
            <a:r>
              <a:rPr lang="en-US" b="1" dirty="0" err="1" smtClean="0"/>
              <a:t>Espacial</a:t>
            </a:r>
            <a:r>
              <a:rPr lang="en-US" b="1" dirty="0" smtClean="0"/>
              <a:t> de Dados </a:t>
            </a:r>
            <a:r>
              <a:rPr lang="en-US" b="1" dirty="0" err="1" smtClean="0"/>
              <a:t>Geográficos</a:t>
            </a:r>
            <a:endParaRPr lang="en-US" b="1" dirty="0" smtClean="0"/>
          </a:p>
          <a:p>
            <a:endParaRPr lang="en-US" dirty="0"/>
          </a:p>
          <a:p>
            <a:r>
              <a:rPr lang="en-US" dirty="0" err="1" smtClean="0"/>
              <a:t>disponível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: </a:t>
            </a:r>
            <a:r>
              <a:rPr lang="pt-BR" dirty="0"/>
              <a:t>http://www.dpi.inpe.br/gilberto/livro/analise/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Capítulo</a:t>
            </a:r>
            <a:r>
              <a:rPr lang="en-US" dirty="0" smtClean="0"/>
              <a:t> 3 – </a:t>
            </a:r>
            <a:r>
              <a:rPr lang="en-US" b="1" dirty="0" err="1" smtClean="0"/>
              <a:t>Apêndice</a:t>
            </a:r>
            <a:r>
              <a:rPr lang="en-US" b="1" dirty="0" smtClean="0"/>
              <a:t>: </a:t>
            </a:r>
            <a:r>
              <a:rPr lang="en-US" b="1" dirty="0" err="1" smtClean="0"/>
              <a:t>Modelagem</a:t>
            </a:r>
            <a:r>
              <a:rPr lang="en-US" b="1" dirty="0" smtClean="0"/>
              <a:t> da </a:t>
            </a:r>
            <a:r>
              <a:rPr lang="en-US" b="1" dirty="0" err="1" smtClean="0"/>
              <a:t>Anisotropia</a:t>
            </a:r>
            <a:endParaRPr lang="en-US" b="1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64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1550" cy="507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6062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Validação Cruzada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815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Text Box 14"/>
          <p:cNvSpPr txBox="1">
            <a:spLocks noChangeArrowheads="1"/>
          </p:cNvSpPr>
          <p:nvPr/>
        </p:nvSpPr>
        <p:spPr bwMode="auto">
          <a:xfrm>
            <a:off x="297458" y="692696"/>
            <a:ext cx="254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Análise de resultados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6062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Validação Cruzada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880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28971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815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Text Box 14"/>
          <p:cNvSpPr txBox="1">
            <a:spLocks noChangeArrowheads="1"/>
          </p:cNvSpPr>
          <p:nvPr/>
        </p:nvSpPr>
        <p:spPr bwMode="auto">
          <a:xfrm>
            <a:off x="297458" y="692696"/>
            <a:ext cx="254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Análise de resultados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6062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Validação Cruzada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880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28971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815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0" y="1219200"/>
            <a:ext cx="4305300" cy="4502150"/>
            <a:chOff x="1679" y="1129"/>
            <a:chExt cx="2712" cy="2836"/>
          </a:xfrm>
        </p:grpSpPr>
        <p:graphicFrame>
          <p:nvGraphicFramePr>
            <p:cNvPr id="104461" name="Object 7"/>
            <p:cNvGraphicFramePr>
              <a:graphicFrameLocks noChangeAspect="1"/>
            </p:cNvGraphicFramePr>
            <p:nvPr/>
          </p:nvGraphicFramePr>
          <p:xfrm>
            <a:off x="1679" y="1129"/>
            <a:ext cx="2712" cy="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54" name="Imagem de Bitmap" r:id="rId6" imgW="4503856" imgH="4709056" progId="PBrush">
                    <p:embed/>
                  </p:oleObj>
                </mc:Choice>
                <mc:Fallback>
                  <p:oleObj name="Imagem de Bitmap" r:id="rId6" imgW="4503856" imgH="4709056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" y="1129"/>
                          <a:ext cx="2712" cy="28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462" name="Freeform 8"/>
            <p:cNvSpPr>
              <a:spLocks/>
            </p:cNvSpPr>
            <p:nvPr/>
          </p:nvSpPr>
          <p:spPr bwMode="auto">
            <a:xfrm>
              <a:off x="2894" y="3302"/>
              <a:ext cx="173" cy="97"/>
            </a:xfrm>
            <a:custGeom>
              <a:avLst/>
              <a:gdLst>
                <a:gd name="T0" fmla="*/ 0 w 173"/>
                <a:gd name="T1" fmla="*/ 0 h 97"/>
                <a:gd name="T2" fmla="*/ 173 w 173"/>
                <a:gd name="T3" fmla="*/ 97 h 97"/>
                <a:gd name="T4" fmla="*/ 0 60000 65536"/>
                <a:gd name="T5" fmla="*/ 0 60000 65536"/>
                <a:gd name="T6" fmla="*/ 0 w 173"/>
                <a:gd name="T7" fmla="*/ 0 h 97"/>
                <a:gd name="T8" fmla="*/ 173 w 173"/>
                <a:gd name="T9" fmla="*/ 97 h 9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3" h="97">
                  <a:moveTo>
                    <a:pt x="0" y="0"/>
                  </a:moveTo>
                  <a:lnTo>
                    <a:pt x="173" y="97"/>
                  </a:lnTo>
                </a:path>
              </a:pathLst>
            </a:custGeom>
            <a:solidFill>
              <a:schemeClr val="tx1"/>
            </a:solidFill>
            <a:ln w="28575" cap="sq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4456" name="Text Box 14"/>
          <p:cNvSpPr txBox="1">
            <a:spLocks noChangeArrowheads="1"/>
          </p:cNvSpPr>
          <p:nvPr/>
        </p:nvSpPr>
        <p:spPr bwMode="auto">
          <a:xfrm>
            <a:off x="297458" y="692696"/>
            <a:ext cx="254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Análise de resultados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6062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Validação Cruzada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880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28971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815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0" y="1219200"/>
            <a:ext cx="4305300" cy="4502150"/>
            <a:chOff x="1679" y="1129"/>
            <a:chExt cx="2712" cy="2836"/>
          </a:xfrm>
        </p:grpSpPr>
        <p:graphicFrame>
          <p:nvGraphicFramePr>
            <p:cNvPr id="104461" name="Object 7"/>
            <p:cNvGraphicFramePr>
              <a:graphicFrameLocks noChangeAspect="1"/>
            </p:cNvGraphicFramePr>
            <p:nvPr/>
          </p:nvGraphicFramePr>
          <p:xfrm>
            <a:off x="1679" y="1129"/>
            <a:ext cx="2712" cy="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50" name="Imagem de Bitmap" r:id="rId6" imgW="4503856" imgH="4709056" progId="PBrush">
                    <p:embed/>
                  </p:oleObj>
                </mc:Choice>
                <mc:Fallback>
                  <p:oleObj name="Imagem de Bitmap" r:id="rId6" imgW="4503856" imgH="4709056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" y="1129"/>
                          <a:ext cx="2712" cy="28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462" name="Freeform 8"/>
            <p:cNvSpPr>
              <a:spLocks/>
            </p:cNvSpPr>
            <p:nvPr/>
          </p:nvSpPr>
          <p:spPr bwMode="auto">
            <a:xfrm>
              <a:off x="2894" y="3302"/>
              <a:ext cx="173" cy="97"/>
            </a:xfrm>
            <a:custGeom>
              <a:avLst/>
              <a:gdLst>
                <a:gd name="T0" fmla="*/ 0 w 173"/>
                <a:gd name="T1" fmla="*/ 0 h 97"/>
                <a:gd name="T2" fmla="*/ 173 w 173"/>
                <a:gd name="T3" fmla="*/ 97 h 97"/>
                <a:gd name="T4" fmla="*/ 0 60000 65536"/>
                <a:gd name="T5" fmla="*/ 0 60000 65536"/>
                <a:gd name="T6" fmla="*/ 0 w 173"/>
                <a:gd name="T7" fmla="*/ 0 h 97"/>
                <a:gd name="T8" fmla="*/ 173 w 173"/>
                <a:gd name="T9" fmla="*/ 97 h 9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3" h="97">
                  <a:moveTo>
                    <a:pt x="0" y="0"/>
                  </a:moveTo>
                  <a:lnTo>
                    <a:pt x="173" y="97"/>
                  </a:lnTo>
                </a:path>
              </a:pathLst>
            </a:custGeom>
            <a:solidFill>
              <a:schemeClr val="tx1"/>
            </a:solidFill>
            <a:ln w="28575" cap="sq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4456" name="Text Box 14"/>
          <p:cNvSpPr txBox="1">
            <a:spLocks noChangeArrowheads="1"/>
          </p:cNvSpPr>
          <p:nvPr/>
        </p:nvSpPr>
        <p:spPr bwMode="auto">
          <a:xfrm>
            <a:off x="297458" y="692696"/>
            <a:ext cx="254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 dirty="0"/>
              <a:t>Análise de resultados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9514" y="116632"/>
            <a:ext cx="6062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Validação Cruzada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24400" y="2286000"/>
            <a:ext cx="4246563" cy="4135438"/>
            <a:chOff x="4724400" y="2286000"/>
            <a:chExt cx="4246563" cy="413543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724400" y="2286000"/>
              <a:ext cx="4246563" cy="4135438"/>
              <a:chOff x="3012" y="1469"/>
              <a:chExt cx="2675" cy="2605"/>
            </a:xfrm>
          </p:grpSpPr>
          <p:graphicFrame>
            <p:nvGraphicFramePr>
              <p:cNvPr id="104459" name="Object 10"/>
              <p:cNvGraphicFramePr>
                <a:graphicFrameLocks noChangeAspect="1"/>
              </p:cNvGraphicFramePr>
              <p:nvPr/>
            </p:nvGraphicFramePr>
            <p:xfrm>
              <a:off x="3012" y="1469"/>
              <a:ext cx="2675" cy="26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051" name="Imagem de Bitmap" r:id="rId8" imgW="4609850" imgH="4488432" progId="PBrush">
                      <p:embed/>
                    </p:oleObj>
                  </mc:Choice>
                  <mc:Fallback>
                    <p:oleObj name="Imagem de Bitmap" r:id="rId8" imgW="4609850" imgH="4488432" progId="PBrush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2" y="1469"/>
                            <a:ext cx="2675" cy="26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796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460" name="Line 11"/>
              <p:cNvSpPr>
                <a:spLocks noChangeShapeType="1"/>
              </p:cNvSpPr>
              <p:nvPr/>
            </p:nvSpPr>
            <p:spPr bwMode="auto">
              <a:xfrm flipV="1">
                <a:off x="3583" y="1851"/>
                <a:ext cx="1795" cy="1795"/>
              </a:xfrm>
              <a:prstGeom prst="line">
                <a:avLst/>
              </a:prstGeom>
              <a:noFill/>
              <a:ln w="12700" cap="sq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2" name="Retângulo 11"/>
            <p:cNvSpPr/>
            <p:nvPr/>
          </p:nvSpPr>
          <p:spPr>
            <a:xfrm>
              <a:off x="6660232" y="6021288"/>
              <a:ext cx="72008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535672" y="5979768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Observado</a:t>
              </a:r>
              <a:endParaRPr lang="pt-B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2880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6" name="Rectangle 32"/>
          <p:cNvSpPr>
            <a:spLocks noChangeArrowheads="1"/>
          </p:cNvSpPr>
          <p:nvPr/>
        </p:nvSpPr>
        <p:spPr bwMode="auto">
          <a:xfrm>
            <a:off x="228600" y="958850"/>
            <a:ext cx="528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sz="1600"/>
              <a:t>O termo </a:t>
            </a:r>
            <a:r>
              <a:rPr kumimoji="1" lang="en-US" sz="1600" b="1"/>
              <a:t>krigeagem</a:t>
            </a:r>
            <a:r>
              <a:rPr kumimoji="1" lang="en-US" sz="1600"/>
              <a:t> é derivado do nome </a:t>
            </a:r>
            <a:r>
              <a:rPr kumimoji="1" lang="en-US" sz="1600" i="1"/>
              <a:t>Daniel G. Krige</a:t>
            </a:r>
            <a:endParaRPr kumimoji="1" lang="pt-BR" sz="1600"/>
          </a:p>
        </p:txBody>
      </p:sp>
      <p:sp>
        <p:nvSpPr>
          <p:cNvPr id="105477" name="Rectangle 33"/>
          <p:cNvSpPr>
            <a:spLocks noChangeArrowheads="1"/>
          </p:cNvSpPr>
          <p:nvPr/>
        </p:nvSpPr>
        <p:spPr bwMode="auto">
          <a:xfrm>
            <a:off x="228600" y="1524000"/>
            <a:ext cx="868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1600"/>
              <a:t>A </a:t>
            </a:r>
            <a:r>
              <a:rPr kumimoji="1" lang="en-US" sz="1600" b="1"/>
              <a:t>krigeagem</a:t>
            </a:r>
            <a:r>
              <a:rPr kumimoji="1" lang="en-US" sz="1600"/>
              <a:t> é um estimador estocástico que depende da análise de correlação espacial baseada em semivariograma.</a:t>
            </a:r>
          </a:p>
        </p:txBody>
      </p:sp>
      <p:sp>
        <p:nvSpPr>
          <p:cNvPr id="105478" name="Rectangle 34"/>
          <p:cNvSpPr>
            <a:spLocks noChangeArrowheads="1"/>
          </p:cNvSpPr>
          <p:nvPr/>
        </p:nvSpPr>
        <p:spPr bwMode="auto">
          <a:xfrm>
            <a:off x="228600" y="2343150"/>
            <a:ext cx="86106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1600"/>
              <a:t>Áreas de Aplicações:</a:t>
            </a:r>
          </a:p>
          <a:p>
            <a:endParaRPr kumimoji="1" lang="en-US" sz="1000"/>
          </a:p>
          <a:p>
            <a:pPr lvl="1">
              <a:buFont typeface="Wingdings" pitchFamily="2" charset="2"/>
              <a:buChar char="Ø"/>
            </a:pPr>
            <a:r>
              <a:rPr kumimoji="1" lang="en-US" sz="1600"/>
              <a:t> mapeamento geológico (</a:t>
            </a:r>
            <a:r>
              <a:rPr kumimoji="1" lang="en-US" sz="1600" i="1"/>
              <a:t>Verly et al., 1984</a:t>
            </a:r>
            <a:r>
              <a:rPr kumimoji="1" lang="en-US" sz="1600"/>
              <a:t>)</a:t>
            </a:r>
          </a:p>
          <a:p>
            <a:pPr lvl="1">
              <a:buFont typeface="Wingdings" pitchFamily="2" charset="2"/>
              <a:buChar char="Ø"/>
            </a:pPr>
            <a:endParaRPr kumimoji="1" lang="en-US" sz="1000"/>
          </a:p>
          <a:p>
            <a:pPr lvl="1">
              <a:buFont typeface="Wingdings" pitchFamily="2" charset="2"/>
              <a:buChar char="Ø"/>
            </a:pPr>
            <a:r>
              <a:rPr kumimoji="1" lang="en-US" sz="1600"/>
              <a:t> mapeamento solo (</a:t>
            </a:r>
            <a:r>
              <a:rPr kumimoji="1" lang="en-US" sz="1600" i="1"/>
              <a:t>Burgess e Webster, 1980</a:t>
            </a:r>
            <a:r>
              <a:rPr kumimoji="1" lang="en-US" sz="1600"/>
              <a:t>)</a:t>
            </a:r>
          </a:p>
          <a:p>
            <a:pPr lvl="1">
              <a:buFont typeface="Wingdings" pitchFamily="2" charset="2"/>
              <a:buChar char="Ø"/>
            </a:pPr>
            <a:endParaRPr kumimoji="1" lang="en-US" sz="1000"/>
          </a:p>
          <a:p>
            <a:pPr lvl="1">
              <a:buFont typeface="Wingdings" pitchFamily="2" charset="2"/>
              <a:buChar char="Ø"/>
            </a:pPr>
            <a:r>
              <a:rPr kumimoji="1" lang="en-US" sz="1600"/>
              <a:t> mapeamento hidrológico (</a:t>
            </a:r>
            <a:r>
              <a:rPr kumimoji="1" lang="en-US" sz="1600" i="1"/>
              <a:t>Kitanidis et. al., 1983</a:t>
            </a:r>
            <a:r>
              <a:rPr kumimoji="1" lang="en-US" sz="1600"/>
              <a:t>)</a:t>
            </a:r>
          </a:p>
          <a:p>
            <a:pPr lvl="1">
              <a:buFont typeface="Wingdings" pitchFamily="2" charset="2"/>
              <a:buChar char="Ø"/>
            </a:pPr>
            <a:endParaRPr kumimoji="1" lang="en-US" sz="1000"/>
          </a:p>
          <a:p>
            <a:pPr lvl="1">
              <a:buFont typeface="Wingdings" pitchFamily="2" charset="2"/>
              <a:buChar char="Ø"/>
            </a:pPr>
            <a:r>
              <a:rPr kumimoji="1" lang="en-US" sz="1600"/>
              <a:t> mapeamento atmosférico (</a:t>
            </a:r>
            <a:r>
              <a:rPr kumimoji="1" lang="en-US" sz="1600" i="1"/>
              <a:t>Lajaunie, 1984</a:t>
            </a:r>
            <a:r>
              <a:rPr kumimoji="1" lang="en-US" sz="1600"/>
              <a:t>)</a:t>
            </a:r>
          </a:p>
        </p:txBody>
      </p:sp>
      <p:sp>
        <p:nvSpPr>
          <p:cNvPr id="105479" name="Rectangle 35"/>
          <p:cNvSpPr>
            <a:spLocks noChangeArrowheads="1"/>
          </p:cNvSpPr>
          <p:nvPr/>
        </p:nvSpPr>
        <p:spPr bwMode="auto">
          <a:xfrm>
            <a:off x="228600" y="4495800"/>
            <a:ext cx="7924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1600"/>
              <a:t>A krigeagem engloba um conjunto de estimadores:</a:t>
            </a:r>
          </a:p>
          <a:p>
            <a:endParaRPr kumimoji="1" lang="en-US" sz="900"/>
          </a:p>
          <a:p>
            <a:pPr>
              <a:buFontTx/>
              <a:buChar char="•"/>
            </a:pPr>
            <a:r>
              <a:rPr kumimoji="1" lang="en-US" sz="1600"/>
              <a:t> krigeagem Simples (*)                • krigeagem Ordinária (*)  </a:t>
            </a:r>
          </a:p>
          <a:p>
            <a:endParaRPr kumimoji="1" lang="en-US" sz="1000"/>
          </a:p>
          <a:p>
            <a:pPr lvl="4">
              <a:buFontTx/>
              <a:buChar char="•"/>
            </a:pPr>
            <a:r>
              <a:rPr kumimoji="1" lang="en-US" sz="1600"/>
              <a:t> krigeagem Universal                   • co-krigeagem </a:t>
            </a:r>
          </a:p>
          <a:p>
            <a:pPr lvl="1"/>
            <a:endParaRPr kumimoji="1" lang="en-US" sz="1000"/>
          </a:p>
          <a:p>
            <a:pPr lvl="2">
              <a:buFontTx/>
              <a:buChar char="•"/>
            </a:pPr>
            <a:r>
              <a:rPr kumimoji="1" lang="en-US" sz="1600"/>
              <a:t> krigeagem por indicação            • Outros</a:t>
            </a:r>
          </a:p>
        </p:txBody>
      </p:sp>
    </p:spTree>
    <p:extLst>
      <p:ext uri="{BB962C8B-B14F-4D97-AF65-F5344CB8AC3E}">
        <p14:creationId xmlns:p14="http://schemas.microsoft.com/office/powerpoint/2010/main" val="2105068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228600" y="1066800"/>
            <a:ext cx="7953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FFCC00"/>
              </a:buClr>
              <a:buSzPct val="130000"/>
            </a:pPr>
            <a:r>
              <a:rPr kumimoji="1" lang="en-US" sz="1600"/>
              <a:t> </a:t>
            </a:r>
            <a:r>
              <a:rPr kumimoji="1" lang="en-US">
                <a:latin typeface="Tahoma" pitchFamily="34" charset="0"/>
              </a:rPr>
              <a:t>Envolve uma combinação linear de </a:t>
            </a:r>
            <a:r>
              <a:rPr kumimoji="1" lang="en-US" i="1">
                <a:latin typeface="Tahoma" pitchFamily="34" charset="0"/>
              </a:rPr>
              <a:t>n</a:t>
            </a:r>
            <a:r>
              <a:rPr kumimoji="1" lang="en-US">
                <a:latin typeface="Tahoma" pitchFamily="34" charset="0"/>
              </a:rPr>
              <a:t> valores em pontos vizinhos.</a:t>
            </a:r>
            <a:r>
              <a:rPr kumimoji="1" lang="en-US" sz="900"/>
              <a:t>                                    </a:t>
            </a:r>
            <a:endParaRPr kumimoji="1" lang="en-US" sz="400"/>
          </a:p>
          <a:p>
            <a:pPr eaLnBrk="0" hangingPunct="0"/>
            <a:r>
              <a:rPr kumimoji="1" lang="en-US" sz="400"/>
              <a:t> </a:t>
            </a:r>
          </a:p>
        </p:txBody>
      </p:sp>
      <p:sp>
        <p:nvSpPr>
          <p:cNvPr id="106501" name="Rectangle 37"/>
          <p:cNvSpPr>
            <a:spLocks noChangeArrowheads="1"/>
          </p:cNvSpPr>
          <p:nvPr/>
        </p:nvSpPr>
        <p:spPr bwMode="auto">
          <a:xfrm>
            <a:off x="1062038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124200" y="1752600"/>
            <a:ext cx="2428875" cy="1889125"/>
            <a:chOff x="2160" y="1104"/>
            <a:chExt cx="1530" cy="1190"/>
          </a:xfrm>
        </p:grpSpPr>
        <p:sp>
          <p:nvSpPr>
            <p:cNvPr id="106547" name="Rectangle 5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6548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6549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0" name="Rectangle 10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6551" name="AutoShape 11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2" name="Rectangle 13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6553" name="AutoShape 14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4" name="Rectangle 16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6555" name="AutoShape 17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6" name="Rectangle 19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6557" name="AutoShape 20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8" name="Text Box 125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6559" name="Text Box 170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0" name="Text Box 171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1" name="Text Box 172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2" name="Text Box 173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3" name="Text Box 174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719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26132"/>
            <a:ext cx="2181225" cy="56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931" y="815169"/>
            <a:ext cx="3050675" cy="264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931" y="3645024"/>
            <a:ext cx="3066256" cy="263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228600" y="1066800"/>
            <a:ext cx="7953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FFCC00"/>
              </a:buClr>
              <a:buSzPct val="130000"/>
            </a:pPr>
            <a:r>
              <a:rPr kumimoji="1" lang="en-US" sz="1600"/>
              <a:t> </a:t>
            </a:r>
            <a:r>
              <a:rPr kumimoji="1" lang="en-US">
                <a:latin typeface="Tahoma" pitchFamily="34" charset="0"/>
              </a:rPr>
              <a:t>Envolve uma combinação linear de </a:t>
            </a:r>
            <a:r>
              <a:rPr kumimoji="1" lang="en-US" i="1">
                <a:latin typeface="Tahoma" pitchFamily="34" charset="0"/>
              </a:rPr>
              <a:t>n</a:t>
            </a:r>
            <a:r>
              <a:rPr kumimoji="1" lang="en-US">
                <a:latin typeface="Tahoma" pitchFamily="34" charset="0"/>
              </a:rPr>
              <a:t> valores em pontos vizinhos.</a:t>
            </a:r>
            <a:r>
              <a:rPr kumimoji="1" lang="en-US" sz="900"/>
              <a:t>                                    </a:t>
            </a:r>
            <a:endParaRPr kumimoji="1" lang="en-US" sz="400"/>
          </a:p>
          <a:p>
            <a:pPr eaLnBrk="0" hangingPunct="0"/>
            <a:r>
              <a:rPr kumimoji="1" lang="en-US" sz="400"/>
              <a:t> </a:t>
            </a:r>
          </a:p>
        </p:txBody>
      </p:sp>
      <p:sp>
        <p:nvSpPr>
          <p:cNvPr id="106501" name="Rectangle 37"/>
          <p:cNvSpPr>
            <a:spLocks noChangeArrowheads="1"/>
          </p:cNvSpPr>
          <p:nvPr/>
        </p:nvSpPr>
        <p:spPr bwMode="auto">
          <a:xfrm>
            <a:off x="1062038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124200" y="1752600"/>
            <a:ext cx="2428875" cy="1889125"/>
            <a:chOff x="2160" y="1104"/>
            <a:chExt cx="1530" cy="1190"/>
          </a:xfrm>
        </p:grpSpPr>
        <p:sp>
          <p:nvSpPr>
            <p:cNvPr id="106547" name="Rectangle 5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6548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6549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0" name="Rectangle 10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6551" name="AutoShape 11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2" name="Rectangle 13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6553" name="AutoShape 14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4" name="Rectangle 16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6555" name="AutoShape 17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6" name="Rectangle 19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6557" name="AutoShape 20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8" name="Text Box 125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6559" name="Text Box 170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0" name="Text Box 171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1" name="Text Box 172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2" name="Text Box 173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3" name="Text Box 174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908050" y="2697163"/>
            <a:ext cx="2206625" cy="3536950"/>
            <a:chOff x="572" y="1699"/>
            <a:chExt cx="1390" cy="2228"/>
          </a:xfrm>
        </p:grpSpPr>
        <p:sp>
          <p:nvSpPr>
            <p:cNvPr id="106534" name="Rectangle 32"/>
            <p:cNvSpPr>
              <a:spLocks noChangeArrowheads="1"/>
            </p:cNvSpPr>
            <p:nvPr/>
          </p:nvSpPr>
          <p:spPr bwMode="auto">
            <a:xfrm>
              <a:off x="718" y="2817"/>
              <a:ext cx="768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média local</a:t>
              </a:r>
            </a:p>
          </p:txBody>
        </p:sp>
        <p:grpSp>
          <p:nvGrpSpPr>
            <p:cNvPr id="4" name="Group 137"/>
            <p:cNvGrpSpPr>
              <a:grpSpLocks/>
            </p:cNvGrpSpPr>
            <p:nvPr/>
          </p:nvGrpSpPr>
          <p:grpSpPr bwMode="auto">
            <a:xfrm>
              <a:off x="572" y="3168"/>
              <a:ext cx="1060" cy="545"/>
              <a:chOff x="230" y="1923"/>
              <a:chExt cx="1060" cy="545"/>
            </a:xfrm>
          </p:grpSpPr>
          <p:grpSp>
            <p:nvGrpSpPr>
              <p:cNvPr id="5" name="Group 130"/>
              <p:cNvGrpSpPr>
                <a:grpSpLocks/>
              </p:cNvGrpSpPr>
              <p:nvPr/>
            </p:nvGrpSpPr>
            <p:grpSpPr bwMode="auto">
              <a:xfrm>
                <a:off x="230" y="1983"/>
                <a:ext cx="413" cy="351"/>
                <a:chOff x="230" y="1983"/>
                <a:chExt cx="413" cy="351"/>
              </a:xfrm>
            </p:grpSpPr>
            <p:sp>
              <p:nvSpPr>
                <p:cNvPr id="106544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230" y="2054"/>
                  <a:ext cx="4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Z    =</a:t>
                  </a:r>
                </a:p>
              </p:txBody>
            </p:sp>
            <p:sp>
              <p:nvSpPr>
                <p:cNvPr id="106545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240" y="1983"/>
                  <a:ext cx="1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^</a:t>
                  </a:r>
                </a:p>
              </p:txBody>
            </p:sp>
            <p:sp>
              <p:nvSpPr>
                <p:cNvPr id="106546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313" y="2122"/>
                  <a:ext cx="24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 b="1"/>
                    <a:t>u</a:t>
                  </a:r>
                  <a:r>
                    <a:rPr lang="pt-BR" sz="1600" baseline="-25000"/>
                    <a:t>0</a:t>
                  </a:r>
                </a:p>
              </p:txBody>
            </p:sp>
          </p:grpSp>
          <p:sp>
            <p:nvSpPr>
              <p:cNvPr id="106539" name="Text Box 132"/>
              <p:cNvSpPr txBox="1">
                <a:spLocks noChangeArrowheads="1"/>
              </p:cNvSpPr>
              <p:nvPr/>
            </p:nvSpPr>
            <p:spPr bwMode="auto">
              <a:xfrm>
                <a:off x="581" y="2006"/>
                <a:ext cx="2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400">
                    <a:solidFill>
                      <a:srgbClr val="000000"/>
                    </a:solidFill>
                    <a:latin typeface="Symbol" pitchFamily="18" charset="2"/>
                  </a:rPr>
                  <a:t>å</a:t>
                </a:r>
              </a:p>
            </p:txBody>
          </p:sp>
          <p:sp>
            <p:nvSpPr>
              <p:cNvPr id="106540" name="Text Box 133"/>
              <p:cNvSpPr txBox="1">
                <a:spLocks noChangeArrowheads="1"/>
              </p:cNvSpPr>
              <p:nvPr/>
            </p:nvSpPr>
            <p:spPr bwMode="auto">
              <a:xfrm>
                <a:off x="591" y="2218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/>
                  <a:t>i=1</a:t>
                </a:r>
              </a:p>
            </p:txBody>
          </p:sp>
          <p:sp>
            <p:nvSpPr>
              <p:cNvPr id="106541" name="Text Box 134"/>
              <p:cNvSpPr txBox="1">
                <a:spLocks noChangeArrowheads="1"/>
              </p:cNvSpPr>
              <p:nvPr/>
            </p:nvSpPr>
            <p:spPr bwMode="auto">
              <a:xfrm>
                <a:off x="634" y="192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 i="1"/>
                  <a:t>n</a:t>
                </a:r>
              </a:p>
            </p:txBody>
          </p:sp>
          <p:sp>
            <p:nvSpPr>
              <p:cNvPr id="106542" name="Text Box 135"/>
              <p:cNvSpPr txBox="1">
                <a:spLocks noChangeArrowheads="1"/>
              </p:cNvSpPr>
              <p:nvPr/>
            </p:nvSpPr>
            <p:spPr bwMode="auto">
              <a:xfrm>
                <a:off x="768" y="2028"/>
                <a:ext cx="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>
                    <a:latin typeface="Symbol" pitchFamily="18" charset="2"/>
                  </a:rPr>
                  <a:t>l</a:t>
                </a:r>
                <a:r>
                  <a:rPr lang="pt-BR" sz="1600" baseline="-25000"/>
                  <a:t>i</a:t>
                </a:r>
                <a:r>
                  <a:rPr lang="pt-BR" sz="1600"/>
                  <a:t> . Z</a:t>
                </a:r>
                <a:endParaRPr lang="pt-BR" sz="1600" baseline="-25000"/>
              </a:p>
            </p:txBody>
          </p:sp>
          <p:sp>
            <p:nvSpPr>
              <p:cNvPr id="106543" name="Text Box 136"/>
              <p:cNvSpPr txBox="1">
                <a:spLocks noChangeArrowheads="1"/>
              </p:cNvSpPr>
              <p:nvPr/>
            </p:nvSpPr>
            <p:spPr bwMode="auto">
              <a:xfrm>
                <a:off x="1076" y="2102"/>
                <a:ext cx="21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600" b="1"/>
                  <a:t>u</a:t>
                </a:r>
                <a:r>
                  <a:rPr lang="pt-BR" sz="1600" baseline="-25000"/>
                  <a:t>i</a:t>
                </a:r>
              </a:p>
              <a:p>
                <a:pPr eaLnBrk="1" hangingPunct="1"/>
                <a:endParaRPr lang="pt-BR" sz="1600"/>
              </a:p>
            </p:txBody>
          </p:sp>
        </p:grpSp>
        <p:sp>
          <p:nvSpPr>
            <p:cNvPr id="106536" name="Text Box 146"/>
            <p:cNvSpPr txBox="1">
              <a:spLocks noChangeArrowheads="1"/>
            </p:cNvSpPr>
            <p:nvPr/>
          </p:nvSpPr>
          <p:spPr bwMode="auto">
            <a:xfrm>
              <a:off x="832" y="3696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>
                  <a:latin typeface="Symbol" pitchFamily="18" charset="2"/>
                </a:rPr>
                <a:t>l</a:t>
              </a:r>
              <a:r>
                <a:rPr lang="pt-BR" sz="1600" baseline="-25000"/>
                <a:t>i</a:t>
              </a:r>
              <a:r>
                <a:rPr lang="pt-BR" sz="1600"/>
                <a:t> = 1/</a:t>
              </a:r>
              <a:r>
                <a:rPr lang="pt-BR" sz="1600" i="1"/>
                <a:t>n</a:t>
              </a:r>
              <a:endParaRPr lang="pt-BR" sz="1600" i="1" baseline="-25000"/>
            </a:p>
          </p:txBody>
        </p:sp>
        <p:cxnSp>
          <p:nvCxnSpPr>
            <p:cNvPr id="106537" name="AutoShape 176"/>
            <p:cNvCxnSpPr>
              <a:cxnSpLocks noChangeShapeType="1"/>
              <a:stCxn id="106547" idx="1"/>
              <a:endCxn id="106534" idx="0"/>
            </p:cNvCxnSpPr>
            <p:nvPr/>
          </p:nvCxnSpPr>
          <p:spPr bwMode="auto">
            <a:xfrm rot="10800000" flipV="1">
              <a:off x="1102" y="1699"/>
              <a:ext cx="860" cy="111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719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228600" y="1066800"/>
            <a:ext cx="7953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FFCC00"/>
              </a:buClr>
              <a:buSzPct val="130000"/>
            </a:pPr>
            <a:r>
              <a:rPr kumimoji="1" lang="en-US" sz="1600"/>
              <a:t> </a:t>
            </a:r>
            <a:r>
              <a:rPr kumimoji="1" lang="en-US">
                <a:latin typeface="Tahoma" pitchFamily="34" charset="0"/>
              </a:rPr>
              <a:t>Envolve uma combinação linear de </a:t>
            </a:r>
            <a:r>
              <a:rPr kumimoji="1" lang="en-US" i="1">
                <a:latin typeface="Tahoma" pitchFamily="34" charset="0"/>
              </a:rPr>
              <a:t>n</a:t>
            </a:r>
            <a:r>
              <a:rPr kumimoji="1" lang="en-US">
                <a:latin typeface="Tahoma" pitchFamily="34" charset="0"/>
              </a:rPr>
              <a:t> valores em pontos vizinhos.</a:t>
            </a:r>
            <a:r>
              <a:rPr kumimoji="1" lang="en-US" sz="900"/>
              <a:t>                                    </a:t>
            </a:r>
            <a:endParaRPr kumimoji="1" lang="en-US" sz="400"/>
          </a:p>
          <a:p>
            <a:pPr eaLnBrk="0" hangingPunct="0"/>
            <a:r>
              <a:rPr kumimoji="1" lang="en-US" sz="400"/>
              <a:t> </a:t>
            </a:r>
          </a:p>
        </p:txBody>
      </p:sp>
      <p:sp>
        <p:nvSpPr>
          <p:cNvPr id="106501" name="Rectangle 37"/>
          <p:cNvSpPr>
            <a:spLocks noChangeArrowheads="1"/>
          </p:cNvSpPr>
          <p:nvPr/>
        </p:nvSpPr>
        <p:spPr bwMode="auto">
          <a:xfrm>
            <a:off x="1062038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124200" y="1752600"/>
            <a:ext cx="2428875" cy="1889125"/>
            <a:chOff x="2160" y="1104"/>
            <a:chExt cx="1530" cy="1190"/>
          </a:xfrm>
        </p:grpSpPr>
        <p:sp>
          <p:nvSpPr>
            <p:cNvPr id="106547" name="Rectangle 5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6548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6549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0" name="Rectangle 10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6551" name="AutoShape 11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2" name="Rectangle 13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6553" name="AutoShape 14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4" name="Rectangle 16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6555" name="AutoShape 17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6" name="Rectangle 19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6557" name="AutoShape 20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8" name="Text Box 125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6559" name="Text Box 170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0" name="Text Box 171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1" name="Text Box 172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2" name="Text Box 173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3" name="Text Box 174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908050" y="2697163"/>
            <a:ext cx="2206625" cy="3536950"/>
            <a:chOff x="572" y="1699"/>
            <a:chExt cx="1390" cy="2228"/>
          </a:xfrm>
        </p:grpSpPr>
        <p:sp>
          <p:nvSpPr>
            <p:cNvPr id="106534" name="Rectangle 32"/>
            <p:cNvSpPr>
              <a:spLocks noChangeArrowheads="1"/>
            </p:cNvSpPr>
            <p:nvPr/>
          </p:nvSpPr>
          <p:spPr bwMode="auto">
            <a:xfrm>
              <a:off x="718" y="2817"/>
              <a:ext cx="768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média local</a:t>
              </a:r>
            </a:p>
          </p:txBody>
        </p:sp>
        <p:grpSp>
          <p:nvGrpSpPr>
            <p:cNvPr id="4" name="Group 137"/>
            <p:cNvGrpSpPr>
              <a:grpSpLocks/>
            </p:cNvGrpSpPr>
            <p:nvPr/>
          </p:nvGrpSpPr>
          <p:grpSpPr bwMode="auto">
            <a:xfrm>
              <a:off x="572" y="3168"/>
              <a:ext cx="1060" cy="545"/>
              <a:chOff x="230" y="1923"/>
              <a:chExt cx="1060" cy="545"/>
            </a:xfrm>
          </p:grpSpPr>
          <p:grpSp>
            <p:nvGrpSpPr>
              <p:cNvPr id="5" name="Group 130"/>
              <p:cNvGrpSpPr>
                <a:grpSpLocks/>
              </p:cNvGrpSpPr>
              <p:nvPr/>
            </p:nvGrpSpPr>
            <p:grpSpPr bwMode="auto">
              <a:xfrm>
                <a:off x="230" y="1983"/>
                <a:ext cx="413" cy="351"/>
                <a:chOff x="230" y="1983"/>
                <a:chExt cx="413" cy="351"/>
              </a:xfrm>
            </p:grpSpPr>
            <p:sp>
              <p:nvSpPr>
                <p:cNvPr id="106544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230" y="2054"/>
                  <a:ext cx="4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Z    =</a:t>
                  </a:r>
                </a:p>
              </p:txBody>
            </p:sp>
            <p:sp>
              <p:nvSpPr>
                <p:cNvPr id="106545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240" y="1983"/>
                  <a:ext cx="1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^</a:t>
                  </a:r>
                </a:p>
              </p:txBody>
            </p:sp>
            <p:sp>
              <p:nvSpPr>
                <p:cNvPr id="106546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313" y="2122"/>
                  <a:ext cx="24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 b="1"/>
                    <a:t>u</a:t>
                  </a:r>
                  <a:r>
                    <a:rPr lang="pt-BR" sz="1600" baseline="-25000"/>
                    <a:t>0</a:t>
                  </a:r>
                </a:p>
              </p:txBody>
            </p:sp>
          </p:grpSp>
          <p:sp>
            <p:nvSpPr>
              <p:cNvPr id="106539" name="Text Box 132"/>
              <p:cNvSpPr txBox="1">
                <a:spLocks noChangeArrowheads="1"/>
              </p:cNvSpPr>
              <p:nvPr/>
            </p:nvSpPr>
            <p:spPr bwMode="auto">
              <a:xfrm>
                <a:off x="581" y="2006"/>
                <a:ext cx="2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400">
                    <a:solidFill>
                      <a:srgbClr val="000000"/>
                    </a:solidFill>
                    <a:latin typeface="Symbol" pitchFamily="18" charset="2"/>
                  </a:rPr>
                  <a:t>å</a:t>
                </a:r>
              </a:p>
            </p:txBody>
          </p:sp>
          <p:sp>
            <p:nvSpPr>
              <p:cNvPr id="106540" name="Text Box 133"/>
              <p:cNvSpPr txBox="1">
                <a:spLocks noChangeArrowheads="1"/>
              </p:cNvSpPr>
              <p:nvPr/>
            </p:nvSpPr>
            <p:spPr bwMode="auto">
              <a:xfrm>
                <a:off x="591" y="2218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/>
                  <a:t>i=1</a:t>
                </a:r>
              </a:p>
            </p:txBody>
          </p:sp>
          <p:sp>
            <p:nvSpPr>
              <p:cNvPr id="106541" name="Text Box 134"/>
              <p:cNvSpPr txBox="1">
                <a:spLocks noChangeArrowheads="1"/>
              </p:cNvSpPr>
              <p:nvPr/>
            </p:nvSpPr>
            <p:spPr bwMode="auto">
              <a:xfrm>
                <a:off x="634" y="192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 i="1"/>
                  <a:t>n</a:t>
                </a:r>
              </a:p>
            </p:txBody>
          </p:sp>
          <p:sp>
            <p:nvSpPr>
              <p:cNvPr id="106542" name="Text Box 135"/>
              <p:cNvSpPr txBox="1">
                <a:spLocks noChangeArrowheads="1"/>
              </p:cNvSpPr>
              <p:nvPr/>
            </p:nvSpPr>
            <p:spPr bwMode="auto">
              <a:xfrm>
                <a:off x="768" y="2028"/>
                <a:ext cx="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>
                    <a:latin typeface="Symbol" pitchFamily="18" charset="2"/>
                  </a:rPr>
                  <a:t>l</a:t>
                </a:r>
                <a:r>
                  <a:rPr lang="pt-BR" sz="1600" baseline="-25000"/>
                  <a:t>i</a:t>
                </a:r>
                <a:r>
                  <a:rPr lang="pt-BR" sz="1600"/>
                  <a:t> . Z</a:t>
                </a:r>
                <a:endParaRPr lang="pt-BR" sz="1600" baseline="-25000"/>
              </a:p>
            </p:txBody>
          </p:sp>
          <p:sp>
            <p:nvSpPr>
              <p:cNvPr id="106543" name="Text Box 136"/>
              <p:cNvSpPr txBox="1">
                <a:spLocks noChangeArrowheads="1"/>
              </p:cNvSpPr>
              <p:nvPr/>
            </p:nvSpPr>
            <p:spPr bwMode="auto">
              <a:xfrm>
                <a:off x="1076" y="2102"/>
                <a:ext cx="21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600" b="1"/>
                  <a:t>u</a:t>
                </a:r>
                <a:r>
                  <a:rPr lang="pt-BR" sz="1600" baseline="-25000"/>
                  <a:t>i</a:t>
                </a:r>
              </a:p>
              <a:p>
                <a:pPr eaLnBrk="1" hangingPunct="1"/>
                <a:endParaRPr lang="pt-BR" sz="1600"/>
              </a:p>
            </p:txBody>
          </p:sp>
        </p:grpSp>
        <p:sp>
          <p:nvSpPr>
            <p:cNvPr id="106536" name="Text Box 146"/>
            <p:cNvSpPr txBox="1">
              <a:spLocks noChangeArrowheads="1"/>
            </p:cNvSpPr>
            <p:nvPr/>
          </p:nvSpPr>
          <p:spPr bwMode="auto">
            <a:xfrm>
              <a:off x="832" y="3696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>
                  <a:latin typeface="Symbol" pitchFamily="18" charset="2"/>
                </a:rPr>
                <a:t>l</a:t>
              </a:r>
              <a:r>
                <a:rPr lang="pt-BR" sz="1600" baseline="-25000"/>
                <a:t>i</a:t>
              </a:r>
              <a:r>
                <a:rPr lang="pt-BR" sz="1600"/>
                <a:t> = 1/</a:t>
              </a:r>
              <a:r>
                <a:rPr lang="pt-BR" sz="1600" i="1"/>
                <a:t>n</a:t>
              </a:r>
              <a:endParaRPr lang="pt-BR" sz="1600" i="1" baseline="-25000"/>
            </a:p>
          </p:txBody>
        </p:sp>
        <p:cxnSp>
          <p:nvCxnSpPr>
            <p:cNvPr id="106537" name="AutoShape 176"/>
            <p:cNvCxnSpPr>
              <a:cxnSpLocks noChangeShapeType="1"/>
              <a:stCxn id="106547" idx="1"/>
              <a:endCxn id="106534" idx="0"/>
            </p:cNvCxnSpPr>
            <p:nvPr/>
          </p:nvCxnSpPr>
          <p:spPr bwMode="auto">
            <a:xfrm rot="10800000" flipV="1">
              <a:off x="1102" y="1699"/>
              <a:ext cx="860" cy="111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179"/>
          <p:cNvGrpSpPr>
            <a:grpSpLocks/>
          </p:cNvGrpSpPr>
          <p:nvPr/>
        </p:nvGrpSpPr>
        <p:grpSpPr bwMode="auto">
          <a:xfrm>
            <a:off x="3316288" y="3651250"/>
            <a:ext cx="2044700" cy="2582863"/>
            <a:chOff x="2089" y="2300"/>
            <a:chExt cx="1288" cy="1627"/>
          </a:xfrm>
        </p:grpSpPr>
        <p:sp>
          <p:nvSpPr>
            <p:cNvPr id="106521" name="Rectangle 22"/>
            <p:cNvSpPr>
              <a:spLocks noChangeArrowheads="1"/>
            </p:cNvSpPr>
            <p:nvPr/>
          </p:nvSpPr>
          <p:spPr bwMode="auto">
            <a:xfrm>
              <a:off x="2089" y="2740"/>
              <a:ext cx="1288" cy="3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inverso do quadrado</a:t>
              </a:r>
            </a:p>
            <a:p>
              <a:pPr algn="ctr" eaLnBrk="0" hangingPunct="0"/>
              <a:r>
                <a:rPr kumimoji="1" lang="en-US" sz="1600"/>
                <a:t>da distância</a:t>
              </a:r>
            </a:p>
          </p:txBody>
        </p:sp>
        <p:sp>
          <p:nvSpPr>
            <p:cNvPr id="106522" name="Text Box 148"/>
            <p:cNvSpPr txBox="1">
              <a:spLocks noChangeArrowheads="1"/>
            </p:cNvSpPr>
            <p:nvPr/>
          </p:nvSpPr>
          <p:spPr bwMode="auto">
            <a:xfrm>
              <a:off x="2438" y="3696"/>
              <a:ext cx="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>
                  <a:latin typeface="Symbol" pitchFamily="18" charset="2"/>
                </a:rPr>
                <a:t>l</a:t>
              </a:r>
              <a:r>
                <a:rPr lang="pt-BR" sz="1600" baseline="-25000"/>
                <a:t>i</a:t>
              </a:r>
              <a:r>
                <a:rPr lang="pt-BR" sz="1600"/>
                <a:t> = 1/d</a:t>
              </a:r>
              <a:r>
                <a:rPr lang="pt-BR" sz="1600" baseline="30000"/>
                <a:t>2</a:t>
              </a:r>
            </a:p>
          </p:txBody>
        </p:sp>
        <p:grpSp>
          <p:nvGrpSpPr>
            <p:cNvPr id="7" name="Group 149"/>
            <p:cNvGrpSpPr>
              <a:grpSpLocks/>
            </p:cNvGrpSpPr>
            <p:nvPr/>
          </p:nvGrpSpPr>
          <p:grpSpPr bwMode="auto">
            <a:xfrm>
              <a:off x="2203" y="3168"/>
              <a:ext cx="1060" cy="545"/>
              <a:chOff x="230" y="1923"/>
              <a:chExt cx="1060" cy="545"/>
            </a:xfrm>
          </p:grpSpPr>
          <p:grpSp>
            <p:nvGrpSpPr>
              <p:cNvPr id="8" name="Group 150"/>
              <p:cNvGrpSpPr>
                <a:grpSpLocks/>
              </p:cNvGrpSpPr>
              <p:nvPr/>
            </p:nvGrpSpPr>
            <p:grpSpPr bwMode="auto">
              <a:xfrm>
                <a:off x="230" y="1983"/>
                <a:ext cx="413" cy="351"/>
                <a:chOff x="230" y="1983"/>
                <a:chExt cx="413" cy="351"/>
              </a:xfrm>
            </p:grpSpPr>
            <p:sp>
              <p:nvSpPr>
                <p:cNvPr id="106531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230" y="2054"/>
                  <a:ext cx="4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Z    =</a:t>
                  </a:r>
                </a:p>
              </p:txBody>
            </p:sp>
            <p:sp>
              <p:nvSpPr>
                <p:cNvPr id="106532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240" y="1983"/>
                  <a:ext cx="1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^</a:t>
                  </a:r>
                </a:p>
              </p:txBody>
            </p:sp>
            <p:sp>
              <p:nvSpPr>
                <p:cNvPr id="10653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13" y="2122"/>
                  <a:ext cx="24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 b="1"/>
                    <a:t>u</a:t>
                  </a:r>
                  <a:r>
                    <a:rPr lang="pt-BR" sz="1600" baseline="-25000"/>
                    <a:t>0</a:t>
                  </a:r>
                </a:p>
              </p:txBody>
            </p:sp>
          </p:grpSp>
          <p:sp>
            <p:nvSpPr>
              <p:cNvPr id="106526" name="Text Box 154"/>
              <p:cNvSpPr txBox="1">
                <a:spLocks noChangeArrowheads="1"/>
              </p:cNvSpPr>
              <p:nvPr/>
            </p:nvSpPr>
            <p:spPr bwMode="auto">
              <a:xfrm>
                <a:off x="581" y="2006"/>
                <a:ext cx="2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400">
                    <a:solidFill>
                      <a:srgbClr val="000000"/>
                    </a:solidFill>
                    <a:latin typeface="Symbol" pitchFamily="18" charset="2"/>
                  </a:rPr>
                  <a:t>å</a:t>
                </a:r>
              </a:p>
            </p:txBody>
          </p:sp>
          <p:sp>
            <p:nvSpPr>
              <p:cNvPr id="106527" name="Text Box 155"/>
              <p:cNvSpPr txBox="1">
                <a:spLocks noChangeArrowheads="1"/>
              </p:cNvSpPr>
              <p:nvPr/>
            </p:nvSpPr>
            <p:spPr bwMode="auto">
              <a:xfrm>
                <a:off x="591" y="2218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/>
                  <a:t>i=1</a:t>
                </a:r>
              </a:p>
            </p:txBody>
          </p:sp>
          <p:sp>
            <p:nvSpPr>
              <p:cNvPr id="106528" name="Text Box 156"/>
              <p:cNvSpPr txBox="1">
                <a:spLocks noChangeArrowheads="1"/>
              </p:cNvSpPr>
              <p:nvPr/>
            </p:nvSpPr>
            <p:spPr bwMode="auto">
              <a:xfrm>
                <a:off x="634" y="192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 i="1"/>
                  <a:t>n</a:t>
                </a:r>
              </a:p>
            </p:txBody>
          </p:sp>
          <p:sp>
            <p:nvSpPr>
              <p:cNvPr id="106529" name="Text Box 157"/>
              <p:cNvSpPr txBox="1">
                <a:spLocks noChangeArrowheads="1"/>
              </p:cNvSpPr>
              <p:nvPr/>
            </p:nvSpPr>
            <p:spPr bwMode="auto">
              <a:xfrm>
                <a:off x="768" y="2028"/>
                <a:ext cx="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>
                    <a:latin typeface="Symbol" pitchFamily="18" charset="2"/>
                  </a:rPr>
                  <a:t>l</a:t>
                </a:r>
                <a:r>
                  <a:rPr lang="pt-BR" sz="1600" baseline="-25000"/>
                  <a:t>i</a:t>
                </a:r>
                <a:r>
                  <a:rPr lang="pt-BR" sz="1600"/>
                  <a:t> . Z</a:t>
                </a:r>
                <a:endParaRPr lang="pt-BR" sz="1600" baseline="-25000"/>
              </a:p>
            </p:txBody>
          </p:sp>
          <p:sp>
            <p:nvSpPr>
              <p:cNvPr id="106530" name="Text Box 158"/>
              <p:cNvSpPr txBox="1">
                <a:spLocks noChangeArrowheads="1"/>
              </p:cNvSpPr>
              <p:nvPr/>
            </p:nvSpPr>
            <p:spPr bwMode="auto">
              <a:xfrm>
                <a:off x="1076" y="2102"/>
                <a:ext cx="21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600" b="1"/>
                  <a:t>u</a:t>
                </a:r>
                <a:r>
                  <a:rPr lang="pt-BR" sz="1600" baseline="-25000"/>
                  <a:t>i</a:t>
                </a:r>
              </a:p>
              <a:p>
                <a:pPr eaLnBrk="1" hangingPunct="1"/>
                <a:endParaRPr lang="pt-BR" sz="1600"/>
              </a:p>
            </p:txBody>
          </p:sp>
        </p:grpSp>
        <p:cxnSp>
          <p:nvCxnSpPr>
            <p:cNvPr id="106524" name="AutoShape 178"/>
            <p:cNvCxnSpPr>
              <a:cxnSpLocks noChangeShapeType="1"/>
              <a:stCxn id="106547" idx="2"/>
              <a:endCxn id="106521" idx="0"/>
            </p:cNvCxnSpPr>
            <p:nvPr/>
          </p:nvCxnSpPr>
          <p:spPr bwMode="auto">
            <a:xfrm>
              <a:off x="2733" y="2300"/>
              <a:ext cx="0" cy="44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228600" y="87015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719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228600" y="1066800"/>
            <a:ext cx="7953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FFCC00"/>
              </a:buClr>
              <a:buSzPct val="130000"/>
            </a:pPr>
            <a:r>
              <a:rPr kumimoji="1" lang="en-US" sz="1600"/>
              <a:t> </a:t>
            </a:r>
            <a:r>
              <a:rPr kumimoji="1" lang="en-US">
                <a:latin typeface="Tahoma" pitchFamily="34" charset="0"/>
              </a:rPr>
              <a:t>Envolve uma combinação linear de </a:t>
            </a:r>
            <a:r>
              <a:rPr kumimoji="1" lang="en-US" i="1">
                <a:latin typeface="Tahoma" pitchFamily="34" charset="0"/>
              </a:rPr>
              <a:t>n</a:t>
            </a:r>
            <a:r>
              <a:rPr kumimoji="1" lang="en-US">
                <a:latin typeface="Tahoma" pitchFamily="34" charset="0"/>
              </a:rPr>
              <a:t> valores em pontos vizinhos.</a:t>
            </a:r>
            <a:r>
              <a:rPr kumimoji="1" lang="en-US" sz="900"/>
              <a:t>                                    </a:t>
            </a:r>
            <a:endParaRPr kumimoji="1" lang="en-US" sz="400"/>
          </a:p>
          <a:p>
            <a:pPr eaLnBrk="0" hangingPunct="0"/>
            <a:r>
              <a:rPr kumimoji="1" lang="en-US" sz="400"/>
              <a:t> </a:t>
            </a:r>
          </a:p>
        </p:txBody>
      </p:sp>
      <p:sp>
        <p:nvSpPr>
          <p:cNvPr id="106501" name="Rectangle 37"/>
          <p:cNvSpPr>
            <a:spLocks noChangeArrowheads="1"/>
          </p:cNvSpPr>
          <p:nvPr/>
        </p:nvSpPr>
        <p:spPr bwMode="auto">
          <a:xfrm>
            <a:off x="1062038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124200" y="1752600"/>
            <a:ext cx="2428875" cy="1889125"/>
            <a:chOff x="2160" y="1104"/>
            <a:chExt cx="1530" cy="1190"/>
          </a:xfrm>
        </p:grpSpPr>
        <p:sp>
          <p:nvSpPr>
            <p:cNvPr id="106547" name="Rectangle 5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6548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6549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0" name="Rectangle 10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6551" name="AutoShape 11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2" name="Rectangle 13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6553" name="AutoShape 14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4" name="Rectangle 16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6555" name="AutoShape 17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6" name="Rectangle 19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6557" name="AutoShape 20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58" name="Text Box 125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6559" name="Text Box 170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0" name="Text Box 171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1" name="Text Box 172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6562" name="Text Box 173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dirty="0"/>
                <a:t>z</a:t>
              </a:r>
            </a:p>
          </p:txBody>
        </p:sp>
        <p:sp>
          <p:nvSpPr>
            <p:cNvPr id="106563" name="Text Box 174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908050" y="2697163"/>
            <a:ext cx="2206625" cy="3536950"/>
            <a:chOff x="572" y="1699"/>
            <a:chExt cx="1390" cy="2228"/>
          </a:xfrm>
        </p:grpSpPr>
        <p:sp>
          <p:nvSpPr>
            <p:cNvPr id="106534" name="Rectangle 32"/>
            <p:cNvSpPr>
              <a:spLocks noChangeArrowheads="1"/>
            </p:cNvSpPr>
            <p:nvPr/>
          </p:nvSpPr>
          <p:spPr bwMode="auto">
            <a:xfrm>
              <a:off x="718" y="2817"/>
              <a:ext cx="768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média local</a:t>
              </a:r>
            </a:p>
          </p:txBody>
        </p:sp>
        <p:grpSp>
          <p:nvGrpSpPr>
            <p:cNvPr id="4" name="Group 137"/>
            <p:cNvGrpSpPr>
              <a:grpSpLocks/>
            </p:cNvGrpSpPr>
            <p:nvPr/>
          </p:nvGrpSpPr>
          <p:grpSpPr bwMode="auto">
            <a:xfrm>
              <a:off x="572" y="3168"/>
              <a:ext cx="1060" cy="545"/>
              <a:chOff x="230" y="1923"/>
              <a:chExt cx="1060" cy="545"/>
            </a:xfrm>
          </p:grpSpPr>
          <p:grpSp>
            <p:nvGrpSpPr>
              <p:cNvPr id="5" name="Group 130"/>
              <p:cNvGrpSpPr>
                <a:grpSpLocks/>
              </p:cNvGrpSpPr>
              <p:nvPr/>
            </p:nvGrpSpPr>
            <p:grpSpPr bwMode="auto">
              <a:xfrm>
                <a:off x="230" y="1983"/>
                <a:ext cx="413" cy="351"/>
                <a:chOff x="230" y="1983"/>
                <a:chExt cx="413" cy="351"/>
              </a:xfrm>
            </p:grpSpPr>
            <p:sp>
              <p:nvSpPr>
                <p:cNvPr id="106544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230" y="2054"/>
                  <a:ext cx="4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Z    =</a:t>
                  </a:r>
                </a:p>
              </p:txBody>
            </p:sp>
            <p:sp>
              <p:nvSpPr>
                <p:cNvPr id="106545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240" y="1983"/>
                  <a:ext cx="1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^</a:t>
                  </a:r>
                </a:p>
              </p:txBody>
            </p:sp>
            <p:sp>
              <p:nvSpPr>
                <p:cNvPr id="106546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313" y="2122"/>
                  <a:ext cx="24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 b="1"/>
                    <a:t>u</a:t>
                  </a:r>
                  <a:r>
                    <a:rPr lang="pt-BR" sz="1600" baseline="-25000"/>
                    <a:t>0</a:t>
                  </a:r>
                </a:p>
              </p:txBody>
            </p:sp>
          </p:grpSp>
          <p:sp>
            <p:nvSpPr>
              <p:cNvPr id="106539" name="Text Box 132"/>
              <p:cNvSpPr txBox="1">
                <a:spLocks noChangeArrowheads="1"/>
              </p:cNvSpPr>
              <p:nvPr/>
            </p:nvSpPr>
            <p:spPr bwMode="auto">
              <a:xfrm>
                <a:off x="581" y="2006"/>
                <a:ext cx="2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400">
                    <a:solidFill>
                      <a:srgbClr val="000000"/>
                    </a:solidFill>
                    <a:latin typeface="Symbol" pitchFamily="18" charset="2"/>
                  </a:rPr>
                  <a:t>å</a:t>
                </a:r>
              </a:p>
            </p:txBody>
          </p:sp>
          <p:sp>
            <p:nvSpPr>
              <p:cNvPr id="106540" name="Text Box 133"/>
              <p:cNvSpPr txBox="1">
                <a:spLocks noChangeArrowheads="1"/>
              </p:cNvSpPr>
              <p:nvPr/>
            </p:nvSpPr>
            <p:spPr bwMode="auto">
              <a:xfrm>
                <a:off x="591" y="2218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/>
                  <a:t>i=1</a:t>
                </a:r>
              </a:p>
            </p:txBody>
          </p:sp>
          <p:sp>
            <p:nvSpPr>
              <p:cNvPr id="106541" name="Text Box 134"/>
              <p:cNvSpPr txBox="1">
                <a:spLocks noChangeArrowheads="1"/>
              </p:cNvSpPr>
              <p:nvPr/>
            </p:nvSpPr>
            <p:spPr bwMode="auto">
              <a:xfrm>
                <a:off x="634" y="192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 i="1"/>
                  <a:t>n</a:t>
                </a:r>
              </a:p>
            </p:txBody>
          </p:sp>
          <p:sp>
            <p:nvSpPr>
              <p:cNvPr id="106542" name="Text Box 135"/>
              <p:cNvSpPr txBox="1">
                <a:spLocks noChangeArrowheads="1"/>
              </p:cNvSpPr>
              <p:nvPr/>
            </p:nvSpPr>
            <p:spPr bwMode="auto">
              <a:xfrm>
                <a:off x="768" y="2028"/>
                <a:ext cx="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>
                    <a:latin typeface="Symbol" pitchFamily="18" charset="2"/>
                  </a:rPr>
                  <a:t>l</a:t>
                </a:r>
                <a:r>
                  <a:rPr lang="pt-BR" sz="1600" baseline="-25000"/>
                  <a:t>i</a:t>
                </a:r>
                <a:r>
                  <a:rPr lang="pt-BR" sz="1600"/>
                  <a:t> . Z</a:t>
                </a:r>
                <a:endParaRPr lang="pt-BR" sz="1600" baseline="-25000"/>
              </a:p>
            </p:txBody>
          </p:sp>
          <p:sp>
            <p:nvSpPr>
              <p:cNvPr id="106543" name="Text Box 136"/>
              <p:cNvSpPr txBox="1">
                <a:spLocks noChangeArrowheads="1"/>
              </p:cNvSpPr>
              <p:nvPr/>
            </p:nvSpPr>
            <p:spPr bwMode="auto">
              <a:xfrm>
                <a:off x="1076" y="2102"/>
                <a:ext cx="21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600" b="1"/>
                  <a:t>u</a:t>
                </a:r>
                <a:r>
                  <a:rPr lang="pt-BR" sz="1600" baseline="-25000"/>
                  <a:t>i</a:t>
                </a:r>
              </a:p>
              <a:p>
                <a:pPr eaLnBrk="1" hangingPunct="1"/>
                <a:endParaRPr lang="pt-BR" sz="1600"/>
              </a:p>
            </p:txBody>
          </p:sp>
        </p:grpSp>
        <p:sp>
          <p:nvSpPr>
            <p:cNvPr id="106536" name="Text Box 146"/>
            <p:cNvSpPr txBox="1">
              <a:spLocks noChangeArrowheads="1"/>
            </p:cNvSpPr>
            <p:nvPr/>
          </p:nvSpPr>
          <p:spPr bwMode="auto">
            <a:xfrm>
              <a:off x="832" y="3696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>
                  <a:latin typeface="Symbol" pitchFamily="18" charset="2"/>
                </a:rPr>
                <a:t>l</a:t>
              </a:r>
              <a:r>
                <a:rPr lang="pt-BR" sz="1600" baseline="-25000"/>
                <a:t>i</a:t>
              </a:r>
              <a:r>
                <a:rPr lang="pt-BR" sz="1600"/>
                <a:t> = 1/</a:t>
              </a:r>
              <a:r>
                <a:rPr lang="pt-BR" sz="1600" i="1"/>
                <a:t>n</a:t>
              </a:r>
              <a:endParaRPr lang="pt-BR" sz="1600" i="1" baseline="-25000"/>
            </a:p>
          </p:txBody>
        </p:sp>
        <p:cxnSp>
          <p:nvCxnSpPr>
            <p:cNvPr id="106537" name="AutoShape 176"/>
            <p:cNvCxnSpPr>
              <a:cxnSpLocks noChangeShapeType="1"/>
              <a:stCxn id="106547" idx="1"/>
              <a:endCxn id="106534" idx="0"/>
            </p:cNvCxnSpPr>
            <p:nvPr/>
          </p:nvCxnSpPr>
          <p:spPr bwMode="auto">
            <a:xfrm rot="10800000" flipV="1">
              <a:off x="1102" y="1699"/>
              <a:ext cx="860" cy="111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179"/>
          <p:cNvGrpSpPr>
            <a:grpSpLocks/>
          </p:cNvGrpSpPr>
          <p:nvPr/>
        </p:nvGrpSpPr>
        <p:grpSpPr bwMode="auto">
          <a:xfrm>
            <a:off x="3316288" y="3651250"/>
            <a:ext cx="2044700" cy="2582863"/>
            <a:chOff x="2089" y="2300"/>
            <a:chExt cx="1288" cy="1627"/>
          </a:xfrm>
        </p:grpSpPr>
        <p:sp>
          <p:nvSpPr>
            <p:cNvPr id="106521" name="Rectangle 22"/>
            <p:cNvSpPr>
              <a:spLocks noChangeArrowheads="1"/>
            </p:cNvSpPr>
            <p:nvPr/>
          </p:nvSpPr>
          <p:spPr bwMode="auto">
            <a:xfrm>
              <a:off x="2089" y="2740"/>
              <a:ext cx="1288" cy="3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inverso do quadrado</a:t>
              </a:r>
            </a:p>
            <a:p>
              <a:pPr algn="ctr" eaLnBrk="0" hangingPunct="0"/>
              <a:r>
                <a:rPr kumimoji="1" lang="en-US" sz="1600"/>
                <a:t>da distância</a:t>
              </a:r>
            </a:p>
          </p:txBody>
        </p:sp>
        <p:sp>
          <p:nvSpPr>
            <p:cNvPr id="106522" name="Text Box 148"/>
            <p:cNvSpPr txBox="1">
              <a:spLocks noChangeArrowheads="1"/>
            </p:cNvSpPr>
            <p:nvPr/>
          </p:nvSpPr>
          <p:spPr bwMode="auto">
            <a:xfrm>
              <a:off x="2438" y="3696"/>
              <a:ext cx="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>
                  <a:latin typeface="Symbol" pitchFamily="18" charset="2"/>
                </a:rPr>
                <a:t>l</a:t>
              </a:r>
              <a:r>
                <a:rPr lang="pt-BR" sz="1600" baseline="-25000"/>
                <a:t>i</a:t>
              </a:r>
              <a:r>
                <a:rPr lang="pt-BR" sz="1600"/>
                <a:t> = 1/d</a:t>
              </a:r>
              <a:r>
                <a:rPr lang="pt-BR" sz="1600" baseline="30000"/>
                <a:t>2</a:t>
              </a:r>
            </a:p>
          </p:txBody>
        </p:sp>
        <p:grpSp>
          <p:nvGrpSpPr>
            <p:cNvPr id="7" name="Group 149"/>
            <p:cNvGrpSpPr>
              <a:grpSpLocks/>
            </p:cNvGrpSpPr>
            <p:nvPr/>
          </p:nvGrpSpPr>
          <p:grpSpPr bwMode="auto">
            <a:xfrm>
              <a:off x="2203" y="3168"/>
              <a:ext cx="1060" cy="545"/>
              <a:chOff x="230" y="1923"/>
              <a:chExt cx="1060" cy="545"/>
            </a:xfrm>
          </p:grpSpPr>
          <p:grpSp>
            <p:nvGrpSpPr>
              <p:cNvPr id="8" name="Group 150"/>
              <p:cNvGrpSpPr>
                <a:grpSpLocks/>
              </p:cNvGrpSpPr>
              <p:nvPr/>
            </p:nvGrpSpPr>
            <p:grpSpPr bwMode="auto">
              <a:xfrm>
                <a:off x="230" y="1983"/>
                <a:ext cx="413" cy="351"/>
                <a:chOff x="230" y="1983"/>
                <a:chExt cx="413" cy="351"/>
              </a:xfrm>
            </p:grpSpPr>
            <p:sp>
              <p:nvSpPr>
                <p:cNvPr id="106531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230" y="2054"/>
                  <a:ext cx="4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Z    =</a:t>
                  </a:r>
                </a:p>
              </p:txBody>
            </p:sp>
            <p:sp>
              <p:nvSpPr>
                <p:cNvPr id="106532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240" y="1983"/>
                  <a:ext cx="1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^</a:t>
                  </a:r>
                </a:p>
              </p:txBody>
            </p:sp>
            <p:sp>
              <p:nvSpPr>
                <p:cNvPr id="10653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13" y="2122"/>
                  <a:ext cx="24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 b="1"/>
                    <a:t>u</a:t>
                  </a:r>
                  <a:r>
                    <a:rPr lang="pt-BR" sz="1600" baseline="-25000"/>
                    <a:t>0</a:t>
                  </a:r>
                </a:p>
              </p:txBody>
            </p:sp>
          </p:grpSp>
          <p:sp>
            <p:nvSpPr>
              <p:cNvPr id="106526" name="Text Box 154"/>
              <p:cNvSpPr txBox="1">
                <a:spLocks noChangeArrowheads="1"/>
              </p:cNvSpPr>
              <p:nvPr/>
            </p:nvSpPr>
            <p:spPr bwMode="auto">
              <a:xfrm>
                <a:off x="581" y="2006"/>
                <a:ext cx="2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400">
                    <a:solidFill>
                      <a:srgbClr val="000000"/>
                    </a:solidFill>
                    <a:latin typeface="Symbol" pitchFamily="18" charset="2"/>
                  </a:rPr>
                  <a:t>å</a:t>
                </a:r>
              </a:p>
            </p:txBody>
          </p:sp>
          <p:sp>
            <p:nvSpPr>
              <p:cNvPr id="106527" name="Text Box 155"/>
              <p:cNvSpPr txBox="1">
                <a:spLocks noChangeArrowheads="1"/>
              </p:cNvSpPr>
              <p:nvPr/>
            </p:nvSpPr>
            <p:spPr bwMode="auto">
              <a:xfrm>
                <a:off x="591" y="2218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/>
                  <a:t>i=1</a:t>
                </a:r>
              </a:p>
            </p:txBody>
          </p:sp>
          <p:sp>
            <p:nvSpPr>
              <p:cNvPr id="106528" name="Text Box 156"/>
              <p:cNvSpPr txBox="1">
                <a:spLocks noChangeArrowheads="1"/>
              </p:cNvSpPr>
              <p:nvPr/>
            </p:nvSpPr>
            <p:spPr bwMode="auto">
              <a:xfrm>
                <a:off x="634" y="192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 i="1"/>
                  <a:t>n</a:t>
                </a:r>
              </a:p>
            </p:txBody>
          </p:sp>
          <p:sp>
            <p:nvSpPr>
              <p:cNvPr id="106529" name="Text Box 157"/>
              <p:cNvSpPr txBox="1">
                <a:spLocks noChangeArrowheads="1"/>
              </p:cNvSpPr>
              <p:nvPr/>
            </p:nvSpPr>
            <p:spPr bwMode="auto">
              <a:xfrm>
                <a:off x="768" y="2028"/>
                <a:ext cx="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>
                    <a:latin typeface="Symbol" pitchFamily="18" charset="2"/>
                  </a:rPr>
                  <a:t>l</a:t>
                </a:r>
                <a:r>
                  <a:rPr lang="pt-BR" sz="1600" baseline="-25000"/>
                  <a:t>i</a:t>
                </a:r>
                <a:r>
                  <a:rPr lang="pt-BR" sz="1600"/>
                  <a:t> . Z</a:t>
                </a:r>
                <a:endParaRPr lang="pt-BR" sz="1600" baseline="-25000"/>
              </a:p>
            </p:txBody>
          </p:sp>
          <p:sp>
            <p:nvSpPr>
              <p:cNvPr id="106530" name="Text Box 158"/>
              <p:cNvSpPr txBox="1">
                <a:spLocks noChangeArrowheads="1"/>
              </p:cNvSpPr>
              <p:nvPr/>
            </p:nvSpPr>
            <p:spPr bwMode="auto">
              <a:xfrm>
                <a:off x="1076" y="2102"/>
                <a:ext cx="21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600" b="1"/>
                  <a:t>u</a:t>
                </a:r>
                <a:r>
                  <a:rPr lang="pt-BR" sz="1600" baseline="-25000"/>
                  <a:t>i</a:t>
                </a:r>
              </a:p>
              <a:p>
                <a:pPr eaLnBrk="1" hangingPunct="1"/>
                <a:endParaRPr lang="pt-BR" sz="1600"/>
              </a:p>
            </p:txBody>
          </p:sp>
        </p:grpSp>
        <p:cxnSp>
          <p:nvCxnSpPr>
            <p:cNvPr id="106524" name="AutoShape 178"/>
            <p:cNvCxnSpPr>
              <a:cxnSpLocks noChangeShapeType="1"/>
              <a:stCxn id="106547" idx="2"/>
              <a:endCxn id="106521" idx="0"/>
            </p:cNvCxnSpPr>
            <p:nvPr/>
          </p:nvCxnSpPr>
          <p:spPr bwMode="auto">
            <a:xfrm>
              <a:off x="2733" y="2300"/>
              <a:ext cx="0" cy="44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181"/>
          <p:cNvGrpSpPr>
            <a:grpSpLocks/>
          </p:cNvGrpSpPr>
          <p:nvPr/>
        </p:nvGrpSpPr>
        <p:grpSpPr bwMode="auto">
          <a:xfrm>
            <a:off x="5562600" y="2697163"/>
            <a:ext cx="2209800" cy="3536950"/>
            <a:chOff x="3504" y="1699"/>
            <a:chExt cx="1392" cy="2228"/>
          </a:xfrm>
        </p:grpSpPr>
        <p:sp>
          <p:nvSpPr>
            <p:cNvPr id="106508" name="Rectangle 25"/>
            <p:cNvSpPr>
              <a:spLocks noChangeArrowheads="1"/>
            </p:cNvSpPr>
            <p:nvPr/>
          </p:nvSpPr>
          <p:spPr bwMode="auto">
            <a:xfrm>
              <a:off x="4006" y="2817"/>
              <a:ext cx="719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krigeagem</a:t>
              </a:r>
            </a:p>
          </p:txBody>
        </p:sp>
        <p:grpSp>
          <p:nvGrpSpPr>
            <p:cNvPr id="10" name="Group 159"/>
            <p:cNvGrpSpPr>
              <a:grpSpLocks/>
            </p:cNvGrpSpPr>
            <p:nvPr/>
          </p:nvGrpSpPr>
          <p:grpSpPr bwMode="auto">
            <a:xfrm>
              <a:off x="3836" y="3168"/>
              <a:ext cx="1060" cy="545"/>
              <a:chOff x="230" y="1923"/>
              <a:chExt cx="1060" cy="545"/>
            </a:xfrm>
          </p:grpSpPr>
          <p:grpSp>
            <p:nvGrpSpPr>
              <p:cNvPr id="11" name="Group 160"/>
              <p:cNvGrpSpPr>
                <a:grpSpLocks/>
              </p:cNvGrpSpPr>
              <p:nvPr/>
            </p:nvGrpSpPr>
            <p:grpSpPr bwMode="auto">
              <a:xfrm>
                <a:off x="230" y="1983"/>
                <a:ext cx="413" cy="351"/>
                <a:chOff x="230" y="1983"/>
                <a:chExt cx="413" cy="351"/>
              </a:xfrm>
            </p:grpSpPr>
            <p:sp>
              <p:nvSpPr>
                <p:cNvPr id="106518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230" y="2054"/>
                  <a:ext cx="4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Z    =</a:t>
                  </a:r>
                </a:p>
              </p:txBody>
            </p:sp>
            <p:sp>
              <p:nvSpPr>
                <p:cNvPr id="106519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240" y="1983"/>
                  <a:ext cx="1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/>
                    <a:t>^</a:t>
                  </a:r>
                </a:p>
              </p:txBody>
            </p:sp>
            <p:sp>
              <p:nvSpPr>
                <p:cNvPr id="106520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313" y="2122"/>
                  <a:ext cx="24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BR" sz="1600" b="1"/>
                    <a:t>u</a:t>
                  </a:r>
                  <a:r>
                    <a:rPr lang="pt-BR" sz="1600" baseline="-25000"/>
                    <a:t>0</a:t>
                  </a:r>
                </a:p>
              </p:txBody>
            </p:sp>
          </p:grpSp>
          <p:sp>
            <p:nvSpPr>
              <p:cNvPr id="106513" name="Text Box 164"/>
              <p:cNvSpPr txBox="1">
                <a:spLocks noChangeArrowheads="1"/>
              </p:cNvSpPr>
              <p:nvPr/>
            </p:nvSpPr>
            <p:spPr bwMode="auto">
              <a:xfrm>
                <a:off x="581" y="2006"/>
                <a:ext cx="2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2400">
                    <a:solidFill>
                      <a:srgbClr val="000000"/>
                    </a:solidFill>
                    <a:latin typeface="Symbol" pitchFamily="18" charset="2"/>
                  </a:rPr>
                  <a:t>å</a:t>
                </a:r>
              </a:p>
            </p:txBody>
          </p:sp>
          <p:sp>
            <p:nvSpPr>
              <p:cNvPr id="106514" name="Text Box 165"/>
              <p:cNvSpPr txBox="1">
                <a:spLocks noChangeArrowheads="1"/>
              </p:cNvSpPr>
              <p:nvPr/>
            </p:nvSpPr>
            <p:spPr bwMode="auto">
              <a:xfrm>
                <a:off x="591" y="2218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/>
                  <a:t>i=1</a:t>
                </a:r>
              </a:p>
            </p:txBody>
          </p:sp>
          <p:sp>
            <p:nvSpPr>
              <p:cNvPr id="106515" name="Text Box 166"/>
              <p:cNvSpPr txBox="1">
                <a:spLocks noChangeArrowheads="1"/>
              </p:cNvSpPr>
              <p:nvPr/>
            </p:nvSpPr>
            <p:spPr bwMode="auto">
              <a:xfrm>
                <a:off x="634" y="192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200" i="1"/>
                  <a:t>n</a:t>
                </a:r>
              </a:p>
            </p:txBody>
          </p:sp>
          <p:sp>
            <p:nvSpPr>
              <p:cNvPr id="106516" name="Text Box 167"/>
              <p:cNvSpPr txBox="1">
                <a:spLocks noChangeArrowheads="1"/>
              </p:cNvSpPr>
              <p:nvPr/>
            </p:nvSpPr>
            <p:spPr bwMode="auto">
              <a:xfrm>
                <a:off x="768" y="2028"/>
                <a:ext cx="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>
                    <a:latin typeface="Symbol" pitchFamily="18" charset="2"/>
                  </a:rPr>
                  <a:t>l</a:t>
                </a:r>
                <a:r>
                  <a:rPr lang="pt-BR" sz="1600" baseline="-25000"/>
                  <a:t>i</a:t>
                </a:r>
                <a:r>
                  <a:rPr lang="pt-BR" sz="1600"/>
                  <a:t> . Z</a:t>
                </a:r>
                <a:endParaRPr lang="pt-BR" sz="1600" baseline="-25000"/>
              </a:p>
            </p:txBody>
          </p:sp>
          <p:sp>
            <p:nvSpPr>
              <p:cNvPr id="106517" name="Text Box 168"/>
              <p:cNvSpPr txBox="1">
                <a:spLocks noChangeArrowheads="1"/>
              </p:cNvSpPr>
              <p:nvPr/>
            </p:nvSpPr>
            <p:spPr bwMode="auto">
              <a:xfrm>
                <a:off x="1076" y="2102"/>
                <a:ext cx="21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BR" sz="1600" b="1"/>
                  <a:t>u</a:t>
                </a:r>
                <a:r>
                  <a:rPr lang="pt-BR" sz="1600" baseline="-25000"/>
                  <a:t>i</a:t>
                </a:r>
              </a:p>
              <a:p>
                <a:pPr eaLnBrk="1" hangingPunct="1"/>
                <a:endParaRPr lang="pt-BR" sz="1600"/>
              </a:p>
            </p:txBody>
          </p:sp>
        </p:grpSp>
        <p:sp>
          <p:nvSpPr>
            <p:cNvPr id="106510" name="Text Box 169"/>
            <p:cNvSpPr txBox="1">
              <a:spLocks noChangeArrowheads="1"/>
            </p:cNvSpPr>
            <p:nvPr/>
          </p:nvSpPr>
          <p:spPr bwMode="auto">
            <a:xfrm>
              <a:off x="4149" y="3696"/>
              <a:ext cx="43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>
                  <a:latin typeface="Symbol" pitchFamily="18" charset="2"/>
                </a:rPr>
                <a:t>l</a:t>
              </a:r>
              <a:r>
                <a:rPr lang="pt-BR" sz="1600" baseline="-25000"/>
                <a:t>i</a:t>
              </a:r>
              <a:r>
                <a:rPr lang="pt-BR" sz="1600"/>
                <a:t> = ?</a:t>
              </a:r>
              <a:endParaRPr lang="pt-BR" sz="1600" baseline="30000"/>
            </a:p>
          </p:txBody>
        </p:sp>
        <p:cxnSp>
          <p:nvCxnSpPr>
            <p:cNvPr id="106511" name="AutoShape 180"/>
            <p:cNvCxnSpPr>
              <a:cxnSpLocks noChangeShapeType="1"/>
              <a:stCxn id="106547" idx="3"/>
              <a:endCxn id="106508" idx="0"/>
            </p:cNvCxnSpPr>
            <p:nvPr/>
          </p:nvCxnSpPr>
          <p:spPr bwMode="auto">
            <a:xfrm>
              <a:off x="3504" y="1699"/>
              <a:ext cx="862" cy="111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719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7602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sz="1600"/>
              <a:t>Os pesos são calculados considerando a estrutura de correlação espacial imposta</a:t>
            </a:r>
          </a:p>
          <a:p>
            <a:pPr eaLnBrk="1" hangingPunct="1"/>
            <a:r>
              <a:rPr kumimoji="1" lang="en-US" sz="1600"/>
              <a:t>pelo semivariograma</a:t>
            </a:r>
            <a:endParaRPr kumimoji="1" lang="pt-BR" sz="1600"/>
          </a:p>
        </p:txBody>
      </p:sp>
      <p:grpSp>
        <p:nvGrpSpPr>
          <p:cNvPr id="107525" name="Group 5"/>
          <p:cNvGrpSpPr>
            <a:grpSpLocks/>
          </p:cNvGrpSpPr>
          <p:nvPr/>
        </p:nvGrpSpPr>
        <p:grpSpPr bwMode="auto">
          <a:xfrm>
            <a:off x="771525" y="2071688"/>
            <a:ext cx="2428875" cy="1889125"/>
            <a:chOff x="2160" y="1104"/>
            <a:chExt cx="1530" cy="1190"/>
          </a:xfrm>
        </p:grpSpPr>
        <p:sp>
          <p:nvSpPr>
            <p:cNvPr id="107544" name="Rectangle 6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7545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7546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Rectangle 9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7548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9" name="Rectangle 11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7550" name="AutoShape 12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Rectangle 13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7552" name="AutoShape 14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Rectangle 15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7554" name="AutoShape 16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17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7556" name="Text Box 18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7" name="Text Box 19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8" name="Text Box 20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9" name="Text Box 21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60" name="Text Box 22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786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7602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sz="1600"/>
              <a:t>Os pesos são calculados considerando a estrutura de correlação espacial imposta</a:t>
            </a:r>
          </a:p>
          <a:p>
            <a:pPr eaLnBrk="1" hangingPunct="1"/>
            <a:r>
              <a:rPr kumimoji="1" lang="en-US" sz="1600"/>
              <a:t>pelo semivariograma</a:t>
            </a:r>
            <a:endParaRPr kumimoji="1" lang="pt-BR" sz="16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1525" y="2071688"/>
            <a:ext cx="2428875" cy="1889125"/>
            <a:chOff x="2160" y="1104"/>
            <a:chExt cx="1530" cy="1190"/>
          </a:xfrm>
        </p:grpSpPr>
        <p:sp>
          <p:nvSpPr>
            <p:cNvPr id="107544" name="Rectangle 6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7545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7546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Rectangle 9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7548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9" name="Rectangle 11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7550" name="AutoShape 12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Rectangle 13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7552" name="AutoShape 14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Rectangle 15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7554" name="AutoShape 16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17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7556" name="Text Box 18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7" name="Text Box 19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8" name="Text Box 20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9" name="Text Box 21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60" name="Text Box 22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429000" y="1846263"/>
            <a:ext cx="3408363" cy="820737"/>
            <a:chOff x="1920" y="1151"/>
            <a:chExt cx="2147" cy="517"/>
          </a:xfrm>
        </p:grpSpPr>
        <p:sp>
          <p:nvSpPr>
            <p:cNvPr id="107541" name="Rectangle 42"/>
            <p:cNvSpPr>
              <a:spLocks noChangeArrowheads="1"/>
            </p:cNvSpPr>
            <p:nvPr/>
          </p:nvSpPr>
          <p:spPr bwMode="auto">
            <a:xfrm>
              <a:off x="2226" y="1296"/>
              <a:ext cx="1841" cy="3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análise de correlação espacial</a:t>
              </a:r>
            </a:p>
            <a:p>
              <a:pPr algn="ctr" eaLnBrk="0" hangingPunct="0"/>
              <a:r>
                <a:rPr kumimoji="1" lang="en-US" sz="1600"/>
                <a:t> baseada em semivariograma</a:t>
              </a:r>
              <a:endParaRPr kumimoji="1" lang="en-US" sz="1400">
                <a:solidFill>
                  <a:srgbClr val="D93192"/>
                </a:solidFill>
              </a:endParaRPr>
            </a:p>
          </p:txBody>
        </p:sp>
        <p:sp>
          <p:nvSpPr>
            <p:cNvPr id="107542" name="AutoShape 43"/>
            <p:cNvSpPr>
              <a:spLocks noChangeArrowheads="1"/>
            </p:cNvSpPr>
            <p:nvPr/>
          </p:nvSpPr>
          <p:spPr bwMode="auto">
            <a:xfrm>
              <a:off x="1920" y="1392"/>
              <a:ext cx="240" cy="156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44"/>
            <p:cNvSpPr txBox="1">
              <a:spLocks noChangeArrowheads="1"/>
            </p:cNvSpPr>
            <p:nvPr/>
          </p:nvSpPr>
          <p:spPr bwMode="auto">
            <a:xfrm>
              <a:off x="1920" y="1151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1</a:t>
              </a:r>
            </a:p>
          </p:txBody>
        </p:sp>
      </p:grp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786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7602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sz="1600"/>
              <a:t>Os pesos são calculados considerando a estrutura de correlação espacial imposta</a:t>
            </a:r>
          </a:p>
          <a:p>
            <a:pPr eaLnBrk="1" hangingPunct="1"/>
            <a:r>
              <a:rPr kumimoji="1" lang="en-US" sz="1600"/>
              <a:t>pelo semivariograma</a:t>
            </a:r>
            <a:endParaRPr kumimoji="1" lang="pt-BR" sz="16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1525" y="2071688"/>
            <a:ext cx="2428875" cy="1889125"/>
            <a:chOff x="2160" y="1104"/>
            <a:chExt cx="1530" cy="1190"/>
          </a:xfrm>
        </p:grpSpPr>
        <p:sp>
          <p:nvSpPr>
            <p:cNvPr id="107544" name="Rectangle 6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7545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7546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Rectangle 9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7548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9" name="Rectangle 11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7550" name="AutoShape 12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Rectangle 13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7552" name="AutoShape 14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Rectangle 15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7554" name="AutoShape 16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17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7556" name="Text Box 18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7" name="Text Box 19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8" name="Text Box 20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9" name="Text Box 21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60" name="Text Box 22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429000" y="1846263"/>
            <a:ext cx="3408363" cy="820737"/>
            <a:chOff x="1920" y="1151"/>
            <a:chExt cx="2147" cy="517"/>
          </a:xfrm>
        </p:grpSpPr>
        <p:sp>
          <p:nvSpPr>
            <p:cNvPr id="107541" name="Rectangle 42"/>
            <p:cNvSpPr>
              <a:spLocks noChangeArrowheads="1"/>
            </p:cNvSpPr>
            <p:nvPr/>
          </p:nvSpPr>
          <p:spPr bwMode="auto">
            <a:xfrm>
              <a:off x="2226" y="1296"/>
              <a:ext cx="1841" cy="3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análise de correlação espacial</a:t>
              </a:r>
            </a:p>
            <a:p>
              <a:pPr algn="ctr" eaLnBrk="0" hangingPunct="0"/>
              <a:r>
                <a:rPr kumimoji="1" lang="en-US" sz="1600"/>
                <a:t> baseada em semivariograma</a:t>
              </a:r>
              <a:endParaRPr kumimoji="1" lang="en-US" sz="1400">
                <a:solidFill>
                  <a:srgbClr val="D93192"/>
                </a:solidFill>
              </a:endParaRPr>
            </a:p>
          </p:txBody>
        </p:sp>
        <p:sp>
          <p:nvSpPr>
            <p:cNvPr id="107542" name="AutoShape 43"/>
            <p:cNvSpPr>
              <a:spLocks noChangeArrowheads="1"/>
            </p:cNvSpPr>
            <p:nvPr/>
          </p:nvSpPr>
          <p:spPr bwMode="auto">
            <a:xfrm>
              <a:off x="1920" y="1392"/>
              <a:ext cx="240" cy="156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44"/>
            <p:cNvSpPr txBox="1">
              <a:spLocks noChangeArrowheads="1"/>
            </p:cNvSpPr>
            <p:nvPr/>
          </p:nvSpPr>
          <p:spPr bwMode="auto">
            <a:xfrm>
              <a:off x="1920" y="1151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1</a:t>
              </a:r>
            </a:p>
          </p:txBody>
        </p:sp>
      </p:grpSp>
      <p:grpSp>
        <p:nvGrpSpPr>
          <p:cNvPr id="4" name="Grupo 43"/>
          <p:cNvGrpSpPr>
            <a:grpSpLocks/>
          </p:cNvGrpSpPr>
          <p:nvPr/>
        </p:nvGrpSpPr>
        <p:grpSpPr bwMode="auto">
          <a:xfrm>
            <a:off x="3913188" y="2732088"/>
            <a:ext cx="2895600" cy="1038225"/>
            <a:chOff x="3505200" y="2433639"/>
            <a:chExt cx="2896628" cy="1037824"/>
          </a:xfrm>
        </p:grpSpPr>
        <p:sp>
          <p:nvSpPr>
            <p:cNvPr id="107538" name="Rectangle 50"/>
            <p:cNvSpPr>
              <a:spLocks noChangeArrowheads="1"/>
            </p:cNvSpPr>
            <p:nvPr/>
          </p:nvSpPr>
          <p:spPr bwMode="auto">
            <a:xfrm>
              <a:off x="3505200" y="2889252"/>
              <a:ext cx="2896628" cy="58221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ajuste do semivariograma </a:t>
              </a:r>
            </a:p>
            <a:p>
              <a:pPr algn="ctr" eaLnBrk="0" hangingPunct="0"/>
              <a:r>
                <a:rPr kumimoji="1" lang="en-US" sz="1600"/>
                <a:t>experimental (modelo teórico)</a:t>
              </a:r>
              <a:endParaRPr kumimoji="1" lang="en-US" sz="1600">
                <a:solidFill>
                  <a:srgbClr val="EF9100"/>
                </a:solidFill>
              </a:endParaRPr>
            </a:p>
          </p:txBody>
        </p:sp>
        <p:sp>
          <p:nvSpPr>
            <p:cNvPr id="107539" name="AutoShape 51"/>
            <p:cNvSpPr>
              <a:spLocks noChangeArrowheads="1"/>
            </p:cNvSpPr>
            <p:nvPr/>
          </p:nvSpPr>
          <p:spPr bwMode="auto">
            <a:xfrm rot="16200000" flipH="1">
              <a:off x="4810123" y="2500314"/>
              <a:ext cx="381000" cy="247650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0" name="Text Box 52"/>
            <p:cNvSpPr txBox="1">
              <a:spLocks noChangeArrowheads="1"/>
            </p:cNvSpPr>
            <p:nvPr/>
          </p:nvSpPr>
          <p:spPr bwMode="auto">
            <a:xfrm>
              <a:off x="5160960" y="2449514"/>
              <a:ext cx="2968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2</a:t>
              </a:r>
            </a:p>
          </p:txBody>
        </p:sp>
      </p:grp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786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7602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sz="1600"/>
              <a:t>Os pesos são calculados considerando a estrutura de correlação espacial imposta</a:t>
            </a:r>
          </a:p>
          <a:p>
            <a:pPr eaLnBrk="1" hangingPunct="1"/>
            <a:r>
              <a:rPr kumimoji="1" lang="en-US" sz="1600"/>
              <a:t>pelo semivariograma</a:t>
            </a:r>
            <a:endParaRPr kumimoji="1" lang="pt-BR" sz="16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1525" y="2071688"/>
            <a:ext cx="2428875" cy="1889125"/>
            <a:chOff x="2160" y="1104"/>
            <a:chExt cx="1530" cy="1190"/>
          </a:xfrm>
        </p:grpSpPr>
        <p:sp>
          <p:nvSpPr>
            <p:cNvPr id="107544" name="Rectangle 6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7545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7546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Rectangle 9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7548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9" name="Rectangle 11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7550" name="AutoShape 12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Rectangle 13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7552" name="AutoShape 14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Rectangle 15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7554" name="AutoShape 16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17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7556" name="Text Box 18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7" name="Text Box 19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8" name="Text Box 20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9" name="Text Box 21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60" name="Text Box 22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429000" y="1846263"/>
            <a:ext cx="3408363" cy="820737"/>
            <a:chOff x="1920" y="1151"/>
            <a:chExt cx="2147" cy="517"/>
          </a:xfrm>
        </p:grpSpPr>
        <p:sp>
          <p:nvSpPr>
            <p:cNvPr id="107541" name="Rectangle 42"/>
            <p:cNvSpPr>
              <a:spLocks noChangeArrowheads="1"/>
            </p:cNvSpPr>
            <p:nvPr/>
          </p:nvSpPr>
          <p:spPr bwMode="auto">
            <a:xfrm>
              <a:off x="2226" y="1296"/>
              <a:ext cx="1841" cy="3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análise de correlação espacial</a:t>
              </a:r>
            </a:p>
            <a:p>
              <a:pPr algn="ctr" eaLnBrk="0" hangingPunct="0"/>
              <a:r>
                <a:rPr kumimoji="1" lang="en-US" sz="1600"/>
                <a:t> baseada em semivariograma</a:t>
              </a:r>
              <a:endParaRPr kumimoji="1" lang="en-US" sz="1400">
                <a:solidFill>
                  <a:srgbClr val="D93192"/>
                </a:solidFill>
              </a:endParaRPr>
            </a:p>
          </p:txBody>
        </p:sp>
        <p:sp>
          <p:nvSpPr>
            <p:cNvPr id="107542" name="AutoShape 43"/>
            <p:cNvSpPr>
              <a:spLocks noChangeArrowheads="1"/>
            </p:cNvSpPr>
            <p:nvPr/>
          </p:nvSpPr>
          <p:spPr bwMode="auto">
            <a:xfrm>
              <a:off x="1920" y="1392"/>
              <a:ext cx="240" cy="156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44"/>
            <p:cNvSpPr txBox="1">
              <a:spLocks noChangeArrowheads="1"/>
            </p:cNvSpPr>
            <p:nvPr/>
          </p:nvSpPr>
          <p:spPr bwMode="auto">
            <a:xfrm>
              <a:off x="1920" y="1151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1</a:t>
              </a:r>
            </a:p>
          </p:txBody>
        </p:sp>
      </p:grpSp>
      <p:grpSp>
        <p:nvGrpSpPr>
          <p:cNvPr id="4" name="Grupo 43"/>
          <p:cNvGrpSpPr>
            <a:grpSpLocks/>
          </p:cNvGrpSpPr>
          <p:nvPr/>
        </p:nvGrpSpPr>
        <p:grpSpPr bwMode="auto">
          <a:xfrm>
            <a:off x="3913188" y="2732088"/>
            <a:ext cx="2895600" cy="1038225"/>
            <a:chOff x="3505200" y="2433639"/>
            <a:chExt cx="2896628" cy="1037824"/>
          </a:xfrm>
        </p:grpSpPr>
        <p:sp>
          <p:nvSpPr>
            <p:cNvPr id="107538" name="Rectangle 50"/>
            <p:cNvSpPr>
              <a:spLocks noChangeArrowheads="1"/>
            </p:cNvSpPr>
            <p:nvPr/>
          </p:nvSpPr>
          <p:spPr bwMode="auto">
            <a:xfrm>
              <a:off x="3505200" y="2889252"/>
              <a:ext cx="2896628" cy="58221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ajuste do semivariograma </a:t>
              </a:r>
            </a:p>
            <a:p>
              <a:pPr algn="ctr" eaLnBrk="0" hangingPunct="0"/>
              <a:r>
                <a:rPr kumimoji="1" lang="en-US" sz="1600"/>
                <a:t>experimental (modelo teórico)</a:t>
              </a:r>
              <a:endParaRPr kumimoji="1" lang="en-US" sz="1600">
                <a:solidFill>
                  <a:srgbClr val="EF9100"/>
                </a:solidFill>
              </a:endParaRPr>
            </a:p>
          </p:txBody>
        </p:sp>
        <p:sp>
          <p:nvSpPr>
            <p:cNvPr id="107539" name="AutoShape 51"/>
            <p:cNvSpPr>
              <a:spLocks noChangeArrowheads="1"/>
            </p:cNvSpPr>
            <p:nvPr/>
          </p:nvSpPr>
          <p:spPr bwMode="auto">
            <a:xfrm rot="16200000" flipH="1">
              <a:off x="4810123" y="2500314"/>
              <a:ext cx="381000" cy="247650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0" name="Text Box 52"/>
            <p:cNvSpPr txBox="1">
              <a:spLocks noChangeArrowheads="1"/>
            </p:cNvSpPr>
            <p:nvPr/>
          </p:nvSpPr>
          <p:spPr bwMode="auto">
            <a:xfrm>
              <a:off x="5160960" y="2449514"/>
              <a:ext cx="2968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2</a:t>
              </a:r>
            </a:p>
          </p:txBody>
        </p:sp>
      </p:grpSp>
      <p:grpSp>
        <p:nvGrpSpPr>
          <p:cNvPr id="6" name="Grupo 44"/>
          <p:cNvGrpSpPr>
            <a:grpSpLocks/>
          </p:cNvGrpSpPr>
          <p:nvPr/>
        </p:nvGrpSpPr>
        <p:grpSpPr bwMode="auto">
          <a:xfrm>
            <a:off x="3886200" y="3879850"/>
            <a:ext cx="2971800" cy="869950"/>
            <a:chOff x="3505200" y="3581400"/>
            <a:chExt cx="2971800" cy="869950"/>
          </a:xfrm>
        </p:grpSpPr>
        <p:sp>
          <p:nvSpPr>
            <p:cNvPr id="128064" name="Rectangle 64"/>
            <p:cNvSpPr>
              <a:spLocks noChangeArrowheads="1"/>
            </p:cNvSpPr>
            <p:nvPr/>
          </p:nvSpPr>
          <p:spPr bwMode="auto">
            <a:xfrm>
              <a:off x="3505200" y="4105275"/>
              <a:ext cx="2971800" cy="3460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kumimoji="1" lang="en-US" sz="1600" dirty="0" err="1">
                  <a:cs typeface="+mn-cs"/>
                </a:rPr>
                <a:t>validação</a:t>
              </a:r>
              <a:r>
                <a:rPr kumimoji="1" lang="en-US" sz="1600" dirty="0">
                  <a:cs typeface="+mn-cs"/>
                </a:rPr>
                <a:t> do </a:t>
              </a:r>
              <a:r>
                <a:rPr kumimoji="1" lang="en-US" sz="1600" dirty="0" err="1">
                  <a:cs typeface="+mn-cs"/>
                </a:rPr>
                <a:t>modelo</a:t>
              </a:r>
              <a:r>
                <a:rPr kumimoji="1" lang="en-US" sz="1600" dirty="0">
                  <a:cs typeface="+mn-cs"/>
                </a:rPr>
                <a:t> de </a:t>
              </a:r>
              <a:r>
                <a:rPr kumimoji="1" lang="en-US" sz="1600" dirty="0" err="1">
                  <a:cs typeface="+mn-cs"/>
                </a:rPr>
                <a:t>ajuste</a:t>
              </a:r>
              <a:endParaRPr kumimoji="1" lang="en-US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07533" name="AutoShape 65"/>
            <p:cNvSpPr>
              <a:spLocks noChangeArrowheads="1"/>
            </p:cNvSpPr>
            <p:nvPr/>
          </p:nvSpPr>
          <p:spPr bwMode="auto">
            <a:xfrm rot="16200000" flipH="1">
              <a:off x="4810125" y="3679825"/>
              <a:ext cx="381000" cy="246063"/>
            </a:xfrm>
            <a:prstGeom prst="rightArrow">
              <a:avLst>
                <a:gd name="adj1" fmla="val 50000"/>
                <a:gd name="adj2" fmla="val 77426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34" name="Text Box 66"/>
            <p:cNvSpPr txBox="1">
              <a:spLocks noChangeArrowheads="1"/>
            </p:cNvSpPr>
            <p:nvPr/>
          </p:nvSpPr>
          <p:spPr bwMode="auto">
            <a:xfrm>
              <a:off x="5157788" y="3581400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sz="1600"/>
                <a:t>3</a:t>
              </a:r>
              <a:endParaRPr kumimoji="1" lang="pt-BR" sz="1600"/>
            </a:p>
          </p:txBody>
        </p:sp>
      </p:grp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786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33400" y="914400"/>
            <a:ext cx="7602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sz="1600"/>
              <a:t>Os pesos são calculados considerando a estrutura de correlação espacial imposta</a:t>
            </a:r>
          </a:p>
          <a:p>
            <a:pPr eaLnBrk="1" hangingPunct="1"/>
            <a:r>
              <a:rPr kumimoji="1" lang="en-US" sz="1600"/>
              <a:t>pelo semivariograma</a:t>
            </a:r>
            <a:endParaRPr kumimoji="1" lang="pt-BR" sz="16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1525" y="2071688"/>
            <a:ext cx="2428875" cy="1889125"/>
            <a:chOff x="2160" y="1104"/>
            <a:chExt cx="1530" cy="1190"/>
          </a:xfrm>
        </p:grpSpPr>
        <p:sp>
          <p:nvSpPr>
            <p:cNvPr id="107544" name="Rectangle 6"/>
            <p:cNvSpPr>
              <a:spLocks noChangeArrowheads="1"/>
            </p:cNvSpPr>
            <p:nvPr/>
          </p:nvSpPr>
          <p:spPr bwMode="auto">
            <a:xfrm>
              <a:off x="2160" y="1104"/>
              <a:ext cx="1530" cy="11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107545" name="Rectangle 7"/>
            <p:cNvSpPr>
              <a:spLocks noChangeArrowheads="1"/>
            </p:cNvSpPr>
            <p:nvPr/>
          </p:nvSpPr>
          <p:spPr bwMode="auto">
            <a:xfrm>
              <a:off x="2352" y="1220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="1" baseline="-25000"/>
                <a:t>1</a:t>
              </a:r>
            </a:p>
          </p:txBody>
        </p:sp>
        <p:sp>
          <p:nvSpPr>
            <p:cNvPr id="107546" name="AutoShape 8"/>
            <p:cNvSpPr>
              <a:spLocks noChangeArrowheads="1"/>
            </p:cNvSpPr>
            <p:nvPr/>
          </p:nvSpPr>
          <p:spPr bwMode="auto">
            <a:xfrm>
              <a:off x="2544" y="134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Rectangle 9"/>
            <p:cNvSpPr>
              <a:spLocks noChangeArrowheads="1"/>
            </p:cNvSpPr>
            <p:nvPr/>
          </p:nvSpPr>
          <p:spPr bwMode="auto">
            <a:xfrm>
              <a:off x="3168" y="1248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2</a:t>
              </a:r>
            </a:p>
          </p:txBody>
        </p:sp>
        <p:sp>
          <p:nvSpPr>
            <p:cNvPr id="107548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9" name="Rectangle 11"/>
            <p:cNvSpPr>
              <a:spLocks noChangeArrowheads="1"/>
            </p:cNvSpPr>
            <p:nvPr/>
          </p:nvSpPr>
          <p:spPr bwMode="auto">
            <a:xfrm>
              <a:off x="3360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3</a:t>
              </a:r>
            </a:p>
          </p:txBody>
        </p:sp>
        <p:sp>
          <p:nvSpPr>
            <p:cNvPr id="107550" name="AutoShape 12"/>
            <p:cNvSpPr>
              <a:spLocks noChangeArrowheads="1"/>
            </p:cNvSpPr>
            <p:nvPr/>
          </p:nvSpPr>
          <p:spPr bwMode="auto">
            <a:xfrm>
              <a:off x="3264" y="1824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Rectangle 13"/>
            <p:cNvSpPr>
              <a:spLocks noChangeArrowheads="1"/>
            </p:cNvSpPr>
            <p:nvPr/>
          </p:nvSpPr>
          <p:spPr bwMode="auto">
            <a:xfrm>
              <a:off x="2592" y="1872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4</a:t>
              </a:r>
            </a:p>
          </p:txBody>
        </p:sp>
        <p:sp>
          <p:nvSpPr>
            <p:cNvPr id="107552" name="AutoShape 14"/>
            <p:cNvSpPr>
              <a:spLocks noChangeArrowheads="1"/>
            </p:cNvSpPr>
            <p:nvPr/>
          </p:nvSpPr>
          <p:spPr bwMode="auto">
            <a:xfrm>
              <a:off x="2496" y="1968"/>
              <a:ext cx="58" cy="58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Rectangle 15"/>
            <p:cNvSpPr>
              <a:spLocks noChangeArrowheads="1"/>
            </p:cNvSpPr>
            <p:nvPr/>
          </p:nvSpPr>
          <p:spPr bwMode="auto">
            <a:xfrm>
              <a:off x="2766" y="1624"/>
              <a:ext cx="2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400" b="1"/>
                <a:t>u</a:t>
              </a:r>
              <a:r>
                <a:rPr kumimoji="1" lang="en-US" sz="1400" baseline="-25000"/>
                <a:t>0</a:t>
              </a:r>
            </a:p>
          </p:txBody>
        </p:sp>
        <p:sp>
          <p:nvSpPr>
            <p:cNvPr id="107554" name="AutoShape 16"/>
            <p:cNvSpPr>
              <a:spLocks noChangeArrowheads="1"/>
            </p:cNvSpPr>
            <p:nvPr/>
          </p:nvSpPr>
          <p:spPr bwMode="auto">
            <a:xfrm>
              <a:off x="2630" y="1612"/>
              <a:ext cx="58" cy="58"/>
            </a:xfrm>
            <a:prstGeom prst="flowChartConnector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17"/>
            <p:cNvSpPr txBox="1">
              <a:spLocks noChangeArrowheads="1"/>
            </p:cNvSpPr>
            <p:nvPr/>
          </p:nvSpPr>
          <p:spPr bwMode="auto">
            <a:xfrm>
              <a:off x="2636" y="145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?</a:t>
              </a:r>
            </a:p>
          </p:txBody>
        </p:sp>
        <p:sp>
          <p:nvSpPr>
            <p:cNvPr id="107556" name="Text Box 18"/>
            <p:cNvSpPr txBox="1">
              <a:spLocks noChangeArrowheads="1"/>
            </p:cNvSpPr>
            <p:nvPr/>
          </p:nvSpPr>
          <p:spPr bwMode="auto">
            <a:xfrm>
              <a:off x="2688" y="158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7" name="Text Box 19"/>
            <p:cNvSpPr txBox="1">
              <a:spLocks noChangeArrowheads="1"/>
            </p:cNvSpPr>
            <p:nvPr/>
          </p:nvSpPr>
          <p:spPr bwMode="auto">
            <a:xfrm>
              <a:off x="2516" y="183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8" name="Text Box 20"/>
            <p:cNvSpPr txBox="1">
              <a:spLocks noChangeArrowheads="1"/>
            </p:cNvSpPr>
            <p:nvPr/>
          </p:nvSpPr>
          <p:spPr bwMode="auto">
            <a:xfrm>
              <a:off x="3273" y="183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59" name="Text Box 21"/>
            <p:cNvSpPr txBox="1">
              <a:spLocks noChangeArrowheads="1"/>
            </p:cNvSpPr>
            <p:nvPr/>
          </p:nvSpPr>
          <p:spPr bwMode="auto">
            <a:xfrm>
              <a:off x="3093" y="121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  <p:sp>
          <p:nvSpPr>
            <p:cNvPr id="107560" name="Text Box 22"/>
            <p:cNvSpPr txBox="1">
              <a:spLocks noChangeArrowheads="1"/>
            </p:cNvSpPr>
            <p:nvPr/>
          </p:nvSpPr>
          <p:spPr bwMode="auto">
            <a:xfrm>
              <a:off x="2266" y="1167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/>
                <a:t>z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429000" y="1846263"/>
            <a:ext cx="3408363" cy="820737"/>
            <a:chOff x="1920" y="1151"/>
            <a:chExt cx="2147" cy="517"/>
          </a:xfrm>
        </p:grpSpPr>
        <p:sp>
          <p:nvSpPr>
            <p:cNvPr id="107541" name="Rectangle 42"/>
            <p:cNvSpPr>
              <a:spLocks noChangeArrowheads="1"/>
            </p:cNvSpPr>
            <p:nvPr/>
          </p:nvSpPr>
          <p:spPr bwMode="auto">
            <a:xfrm>
              <a:off x="2226" y="1296"/>
              <a:ext cx="1841" cy="3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análise de correlação espacial</a:t>
              </a:r>
            </a:p>
            <a:p>
              <a:pPr algn="ctr" eaLnBrk="0" hangingPunct="0"/>
              <a:r>
                <a:rPr kumimoji="1" lang="en-US" sz="1600"/>
                <a:t> baseada em semivariograma</a:t>
              </a:r>
              <a:endParaRPr kumimoji="1" lang="en-US" sz="1400">
                <a:solidFill>
                  <a:srgbClr val="D93192"/>
                </a:solidFill>
              </a:endParaRPr>
            </a:p>
          </p:txBody>
        </p:sp>
        <p:sp>
          <p:nvSpPr>
            <p:cNvPr id="107542" name="AutoShape 43"/>
            <p:cNvSpPr>
              <a:spLocks noChangeArrowheads="1"/>
            </p:cNvSpPr>
            <p:nvPr/>
          </p:nvSpPr>
          <p:spPr bwMode="auto">
            <a:xfrm>
              <a:off x="1920" y="1392"/>
              <a:ext cx="240" cy="156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44"/>
            <p:cNvSpPr txBox="1">
              <a:spLocks noChangeArrowheads="1"/>
            </p:cNvSpPr>
            <p:nvPr/>
          </p:nvSpPr>
          <p:spPr bwMode="auto">
            <a:xfrm>
              <a:off x="1920" y="1151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1</a:t>
              </a:r>
            </a:p>
          </p:txBody>
        </p:sp>
      </p:grpSp>
      <p:grpSp>
        <p:nvGrpSpPr>
          <p:cNvPr id="4" name="Grupo 43"/>
          <p:cNvGrpSpPr>
            <a:grpSpLocks/>
          </p:cNvGrpSpPr>
          <p:nvPr/>
        </p:nvGrpSpPr>
        <p:grpSpPr bwMode="auto">
          <a:xfrm>
            <a:off x="3913188" y="2732088"/>
            <a:ext cx="2895600" cy="1038225"/>
            <a:chOff x="3505200" y="2433639"/>
            <a:chExt cx="2896628" cy="1037824"/>
          </a:xfrm>
        </p:grpSpPr>
        <p:sp>
          <p:nvSpPr>
            <p:cNvPr id="107538" name="Rectangle 50"/>
            <p:cNvSpPr>
              <a:spLocks noChangeArrowheads="1"/>
            </p:cNvSpPr>
            <p:nvPr/>
          </p:nvSpPr>
          <p:spPr bwMode="auto">
            <a:xfrm>
              <a:off x="3505200" y="2889252"/>
              <a:ext cx="2896628" cy="58221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ajuste do semivariograma </a:t>
              </a:r>
            </a:p>
            <a:p>
              <a:pPr algn="ctr" eaLnBrk="0" hangingPunct="0"/>
              <a:r>
                <a:rPr kumimoji="1" lang="en-US" sz="1600"/>
                <a:t>experimental (modelo teórico)</a:t>
              </a:r>
              <a:endParaRPr kumimoji="1" lang="en-US" sz="1600">
                <a:solidFill>
                  <a:srgbClr val="EF9100"/>
                </a:solidFill>
              </a:endParaRPr>
            </a:p>
          </p:txBody>
        </p:sp>
        <p:sp>
          <p:nvSpPr>
            <p:cNvPr id="107539" name="AutoShape 51"/>
            <p:cNvSpPr>
              <a:spLocks noChangeArrowheads="1"/>
            </p:cNvSpPr>
            <p:nvPr/>
          </p:nvSpPr>
          <p:spPr bwMode="auto">
            <a:xfrm rot="16200000" flipH="1">
              <a:off x="4810123" y="2500314"/>
              <a:ext cx="381000" cy="247650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0" name="Text Box 52"/>
            <p:cNvSpPr txBox="1">
              <a:spLocks noChangeArrowheads="1"/>
            </p:cNvSpPr>
            <p:nvPr/>
          </p:nvSpPr>
          <p:spPr bwMode="auto">
            <a:xfrm>
              <a:off x="5160960" y="2449514"/>
              <a:ext cx="2968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2</a:t>
              </a:r>
            </a:p>
          </p:txBody>
        </p:sp>
      </p:grpSp>
      <p:grpSp>
        <p:nvGrpSpPr>
          <p:cNvPr id="5" name="Grupo 45"/>
          <p:cNvGrpSpPr>
            <a:grpSpLocks/>
          </p:cNvGrpSpPr>
          <p:nvPr/>
        </p:nvGrpSpPr>
        <p:grpSpPr bwMode="auto">
          <a:xfrm>
            <a:off x="3886200" y="4843463"/>
            <a:ext cx="2971800" cy="795337"/>
            <a:chOff x="3505200" y="4545013"/>
            <a:chExt cx="2971800" cy="794776"/>
          </a:xfrm>
        </p:grpSpPr>
        <p:sp>
          <p:nvSpPr>
            <p:cNvPr id="107535" name="AutoShape 61"/>
            <p:cNvSpPr>
              <a:spLocks noChangeArrowheads="1"/>
            </p:cNvSpPr>
            <p:nvPr/>
          </p:nvSpPr>
          <p:spPr bwMode="auto">
            <a:xfrm rot="16200000" flipH="1">
              <a:off x="4799013" y="4613275"/>
              <a:ext cx="381000" cy="247650"/>
            </a:xfrm>
            <a:prstGeom prst="rightArrow">
              <a:avLst>
                <a:gd name="adj1" fmla="val 50000"/>
                <a:gd name="adj2" fmla="val 7693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36" name="Text Box 62"/>
            <p:cNvSpPr txBox="1">
              <a:spLocks noChangeArrowheads="1"/>
            </p:cNvSpPr>
            <p:nvPr/>
          </p:nvSpPr>
          <p:spPr bwMode="auto">
            <a:xfrm>
              <a:off x="5149851" y="4545013"/>
              <a:ext cx="2984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kumimoji="1" lang="en-US" sz="1600"/>
                <a:t>4</a:t>
              </a:r>
            </a:p>
          </p:txBody>
        </p:sp>
        <p:sp>
          <p:nvSpPr>
            <p:cNvPr id="107537" name="Rectangle 63"/>
            <p:cNvSpPr>
              <a:spLocks noChangeArrowheads="1"/>
            </p:cNvSpPr>
            <p:nvPr/>
          </p:nvSpPr>
          <p:spPr bwMode="auto">
            <a:xfrm>
              <a:off x="3505200" y="5003800"/>
              <a:ext cx="2971800" cy="3359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kumimoji="1" lang="en-US" sz="1600"/>
                <a:t>estimador de krigeagem</a:t>
              </a:r>
            </a:p>
          </p:txBody>
        </p:sp>
      </p:grpSp>
      <p:grpSp>
        <p:nvGrpSpPr>
          <p:cNvPr id="6" name="Grupo 44"/>
          <p:cNvGrpSpPr>
            <a:grpSpLocks/>
          </p:cNvGrpSpPr>
          <p:nvPr/>
        </p:nvGrpSpPr>
        <p:grpSpPr bwMode="auto">
          <a:xfrm>
            <a:off x="3886200" y="3879850"/>
            <a:ext cx="2971800" cy="869950"/>
            <a:chOff x="3505200" y="3581400"/>
            <a:chExt cx="2971800" cy="869950"/>
          </a:xfrm>
        </p:grpSpPr>
        <p:sp>
          <p:nvSpPr>
            <p:cNvPr id="128064" name="Rectangle 64"/>
            <p:cNvSpPr>
              <a:spLocks noChangeArrowheads="1"/>
            </p:cNvSpPr>
            <p:nvPr/>
          </p:nvSpPr>
          <p:spPr bwMode="auto">
            <a:xfrm>
              <a:off x="3505200" y="4105275"/>
              <a:ext cx="2971800" cy="3460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kumimoji="1" lang="en-US" sz="1600" dirty="0" err="1">
                  <a:cs typeface="+mn-cs"/>
                </a:rPr>
                <a:t>validação</a:t>
              </a:r>
              <a:r>
                <a:rPr kumimoji="1" lang="en-US" sz="1600" dirty="0">
                  <a:cs typeface="+mn-cs"/>
                </a:rPr>
                <a:t> do </a:t>
              </a:r>
              <a:r>
                <a:rPr kumimoji="1" lang="en-US" sz="1600" dirty="0" err="1">
                  <a:cs typeface="+mn-cs"/>
                </a:rPr>
                <a:t>modelo</a:t>
              </a:r>
              <a:r>
                <a:rPr kumimoji="1" lang="en-US" sz="1600" dirty="0">
                  <a:cs typeface="+mn-cs"/>
                </a:rPr>
                <a:t> de </a:t>
              </a:r>
              <a:r>
                <a:rPr kumimoji="1" lang="en-US" sz="1600" dirty="0" err="1">
                  <a:cs typeface="+mn-cs"/>
                </a:rPr>
                <a:t>ajuste</a:t>
              </a:r>
              <a:endParaRPr kumimoji="1" lang="en-US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07533" name="AutoShape 65"/>
            <p:cNvSpPr>
              <a:spLocks noChangeArrowheads="1"/>
            </p:cNvSpPr>
            <p:nvPr/>
          </p:nvSpPr>
          <p:spPr bwMode="auto">
            <a:xfrm rot="16200000" flipH="1">
              <a:off x="4810125" y="3679825"/>
              <a:ext cx="381000" cy="246063"/>
            </a:xfrm>
            <a:prstGeom prst="rightArrow">
              <a:avLst>
                <a:gd name="adj1" fmla="val 50000"/>
                <a:gd name="adj2" fmla="val 77426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34" name="Text Box 66"/>
            <p:cNvSpPr txBox="1">
              <a:spLocks noChangeArrowheads="1"/>
            </p:cNvSpPr>
            <p:nvPr/>
          </p:nvSpPr>
          <p:spPr bwMode="auto">
            <a:xfrm>
              <a:off x="5157788" y="3581400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sz="1600"/>
                <a:t>3</a:t>
              </a:r>
              <a:endParaRPr kumimoji="1" lang="pt-BR" sz="1600"/>
            </a:p>
          </p:txBody>
        </p:sp>
      </p:grp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786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447800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8549" name="Group 5"/>
          <p:cNvGrpSpPr>
            <a:grpSpLocks/>
          </p:cNvGrpSpPr>
          <p:nvPr/>
        </p:nvGrpSpPr>
        <p:grpSpPr bwMode="auto">
          <a:xfrm>
            <a:off x="2514600" y="1295400"/>
            <a:ext cx="4627563" cy="1812925"/>
            <a:chOff x="1584" y="792"/>
            <a:chExt cx="2915" cy="1142"/>
          </a:xfrm>
        </p:grpSpPr>
        <p:sp>
          <p:nvSpPr>
            <p:cNvPr id="108568" name="Rectangle 6"/>
            <p:cNvSpPr>
              <a:spLocks noChangeArrowheads="1"/>
            </p:cNvSpPr>
            <p:nvPr/>
          </p:nvSpPr>
          <p:spPr bwMode="auto">
            <a:xfrm>
              <a:off x="1584" y="792"/>
              <a:ext cx="2915" cy="114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 </a:t>
              </a:r>
              <a:r>
                <a:rPr kumimoji="1" lang="en-US" sz="1600">
                  <a:solidFill>
                    <a:schemeClr val="bg1"/>
                  </a:solidFill>
                </a:rPr>
                <a:t>Segundo </a:t>
              </a:r>
              <a:r>
                <a:rPr kumimoji="1" lang="en-US" sz="1600" i="1">
                  <a:solidFill>
                    <a:schemeClr val="bg1"/>
                  </a:solidFill>
                </a:rPr>
                <a:t>Journel (1988):</a:t>
              </a:r>
              <a:r>
                <a:rPr kumimoji="1" lang="en-US" sz="1600">
                  <a:solidFill>
                    <a:schemeClr val="bg1"/>
                  </a:solidFill>
                </a:rPr>
                <a:t>    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.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kumimoji="1" lang="en-US" sz="1600">
                  <a:solidFill>
                    <a:schemeClr val="bg1"/>
                  </a:solidFill>
                </a:rPr>
                <a:t> =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  =&gt;  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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</a:rPr>
                <a:t>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 baseline="30000">
                  <a:solidFill>
                    <a:schemeClr val="bg1"/>
                  </a:solidFill>
                  <a:latin typeface="Symbol" pitchFamily="18" charset="2"/>
                </a:rPr>
                <a:t>-1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endParaRPr kumimoji="1" lang="en-US" sz="1600" b="1"/>
            </a:p>
          </p:txBody>
        </p:sp>
        <p:graphicFrame>
          <p:nvGraphicFramePr>
            <p:cNvPr id="108569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51" y="1033"/>
            <a:ext cx="313" cy="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" name="Equação" r:id="rId4" imgW="456840" imgH="1510200" progId="">
                    <p:embed/>
                  </p:oleObj>
                </mc:Choice>
                <mc:Fallback>
                  <p:oleObj name="Equação" r:id="rId4" imgW="456840" imgH="1510200" progId="">
                    <p:embed/>
                    <p:pic>
                      <p:nvPicPr>
                        <p:cNvPr id="0" name="Picture 5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1" y="1033"/>
                          <a:ext cx="313" cy="846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0" name="Object 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648" y="1032"/>
            <a:ext cx="100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1" name="Equação" r:id="rId6" imgW="2678400" imgH="2360520" progId="">
                    <p:embed/>
                  </p:oleObj>
                </mc:Choice>
                <mc:Fallback>
                  <p:oleObj name="Equação" r:id="rId6" imgW="2678400" imgH="2360520" progId="">
                    <p:embed/>
                    <p:pic>
                      <p:nvPicPr>
                        <p:cNvPr id="0" name="Picture 5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8" y="1032"/>
                          <a:ext cx="100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1" name="Object 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759" y="1032"/>
            <a:ext cx="29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2" name="Equação" r:id="rId8" imgW="456840" imgH="1510200" progId="">
                    <p:embed/>
                  </p:oleObj>
                </mc:Choice>
                <mc:Fallback>
                  <p:oleObj name="Equação" r:id="rId8" imgW="456840" imgH="1510200" progId="">
                    <p:embed/>
                    <p:pic>
                      <p:nvPicPr>
                        <p:cNvPr id="0" name="Picture 5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9" y="1032"/>
                          <a:ext cx="29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72" name="Rectangle 10"/>
            <p:cNvSpPr>
              <a:spLocks noChangeArrowheads="1"/>
            </p:cNvSpPr>
            <p:nvPr/>
          </p:nvSpPr>
          <p:spPr bwMode="auto">
            <a:xfrm>
              <a:off x="2416" y="1333"/>
              <a:ext cx="189" cy="21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>
                  <a:solidFill>
                    <a:srgbClr val="FFFFFF"/>
                  </a:solidFill>
                </a:rPr>
                <a:t>=</a:t>
              </a:r>
              <a:endParaRPr kumimoji="1" lang="en-US" sz="1600"/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6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447800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1295400"/>
            <a:ext cx="4627563" cy="1812925"/>
            <a:chOff x="1584" y="792"/>
            <a:chExt cx="2915" cy="1142"/>
          </a:xfrm>
        </p:grpSpPr>
        <p:sp>
          <p:nvSpPr>
            <p:cNvPr id="108568" name="Rectangle 6"/>
            <p:cNvSpPr>
              <a:spLocks noChangeArrowheads="1"/>
            </p:cNvSpPr>
            <p:nvPr/>
          </p:nvSpPr>
          <p:spPr bwMode="auto">
            <a:xfrm>
              <a:off x="1584" y="792"/>
              <a:ext cx="2915" cy="114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 </a:t>
              </a:r>
              <a:r>
                <a:rPr kumimoji="1" lang="en-US" sz="1600">
                  <a:solidFill>
                    <a:schemeClr val="bg1"/>
                  </a:solidFill>
                </a:rPr>
                <a:t>Segundo </a:t>
              </a:r>
              <a:r>
                <a:rPr kumimoji="1" lang="en-US" sz="1600" i="1">
                  <a:solidFill>
                    <a:schemeClr val="bg1"/>
                  </a:solidFill>
                </a:rPr>
                <a:t>Journel (1988):</a:t>
              </a:r>
              <a:r>
                <a:rPr kumimoji="1" lang="en-US" sz="1600">
                  <a:solidFill>
                    <a:schemeClr val="bg1"/>
                  </a:solidFill>
                </a:rPr>
                <a:t>    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.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kumimoji="1" lang="en-US" sz="1600">
                  <a:solidFill>
                    <a:schemeClr val="bg1"/>
                  </a:solidFill>
                </a:rPr>
                <a:t> =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  =&gt;  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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</a:rPr>
                <a:t>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 baseline="30000">
                  <a:solidFill>
                    <a:schemeClr val="bg1"/>
                  </a:solidFill>
                  <a:latin typeface="Symbol" pitchFamily="18" charset="2"/>
                </a:rPr>
                <a:t>-1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endParaRPr kumimoji="1" lang="en-US" sz="1600" b="1"/>
            </a:p>
          </p:txBody>
        </p:sp>
        <p:graphicFrame>
          <p:nvGraphicFramePr>
            <p:cNvPr id="108569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51" y="1033"/>
            <a:ext cx="313" cy="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20" name="Equação" r:id="rId4" imgW="456840" imgH="1510200" progId="">
                    <p:embed/>
                  </p:oleObj>
                </mc:Choice>
                <mc:Fallback>
                  <p:oleObj name="Equação" r:id="rId4" imgW="456840" imgH="151020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1" y="1033"/>
                          <a:ext cx="313" cy="846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0" name="Object 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648" y="1032"/>
            <a:ext cx="100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21" name="Equação" r:id="rId6" imgW="2678400" imgH="2360520" progId="">
                    <p:embed/>
                  </p:oleObj>
                </mc:Choice>
                <mc:Fallback>
                  <p:oleObj name="Equação" r:id="rId6" imgW="2678400" imgH="2360520" progId="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8" y="1032"/>
                          <a:ext cx="100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1" name="Object 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759" y="1032"/>
            <a:ext cx="29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22" name="Equação" r:id="rId8" imgW="456840" imgH="1510200" progId="">
                    <p:embed/>
                  </p:oleObj>
                </mc:Choice>
                <mc:Fallback>
                  <p:oleObj name="Equação" r:id="rId8" imgW="456840" imgH="1510200" progId="">
                    <p:embed/>
                    <p:pic>
                      <p:nvPicPr>
                        <p:cNvPr id="0" name="Picture 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9" y="1032"/>
                          <a:ext cx="29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72" name="Rectangle 10"/>
            <p:cNvSpPr>
              <a:spLocks noChangeArrowheads="1"/>
            </p:cNvSpPr>
            <p:nvPr/>
          </p:nvSpPr>
          <p:spPr bwMode="auto">
            <a:xfrm>
              <a:off x="2416" y="1333"/>
              <a:ext cx="189" cy="21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>
                  <a:solidFill>
                    <a:srgbClr val="FFFFFF"/>
                  </a:solidFill>
                </a:rPr>
                <a:t>=</a:t>
              </a:r>
              <a:endParaRPr kumimoji="1" lang="en-US" sz="1600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62000" y="2163763"/>
            <a:ext cx="5164138" cy="2154237"/>
            <a:chOff x="480" y="1363"/>
            <a:chExt cx="3253" cy="1357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480" y="1363"/>
              <a:ext cx="3253" cy="1357"/>
              <a:chOff x="480" y="1363"/>
              <a:chExt cx="3253" cy="1357"/>
            </a:xfrm>
          </p:grpSpPr>
          <p:sp>
            <p:nvSpPr>
              <p:cNvPr id="108558" name="Rectangle 24"/>
              <p:cNvSpPr>
                <a:spLocks noChangeArrowheads="1"/>
              </p:cNvSpPr>
              <p:nvPr/>
            </p:nvSpPr>
            <p:spPr bwMode="auto">
              <a:xfrm>
                <a:off x="480" y="2040"/>
                <a:ext cx="3253" cy="680"/>
              </a:xfrm>
              <a:prstGeom prst="rect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Os elementos das matrizes de covariâncias são calcu-</a:t>
                </a: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lados da seguinte forma (</a:t>
                </a:r>
                <a:r>
                  <a:rPr kumimoji="1" lang="en-US" sz="1600" i="1">
                    <a:solidFill>
                      <a:schemeClr val="bg1"/>
                    </a:solidFill>
                  </a:rPr>
                  <a:t>Journel, 1988</a:t>
                </a:r>
                <a:r>
                  <a:rPr kumimoji="1" lang="en-US" sz="1600">
                    <a:solidFill>
                      <a:schemeClr val="bg1"/>
                    </a:solidFill>
                  </a:rPr>
                  <a:t>):</a:t>
                </a:r>
              </a:p>
              <a:p>
                <a:pPr eaLnBrk="0" hangingPunct="0"/>
                <a:endParaRPr kumimoji="1" lang="en-US" sz="1600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</a:t>
                </a:r>
              </a:p>
            </p:txBody>
          </p:sp>
          <p:cxnSp>
            <p:nvCxnSpPr>
              <p:cNvPr id="108559" name="AutoShape 25"/>
              <p:cNvCxnSpPr>
                <a:cxnSpLocks noChangeShapeType="1"/>
                <a:stCxn id="108568" idx="1"/>
                <a:endCxn id="108558" idx="1"/>
              </p:cNvCxnSpPr>
              <p:nvPr/>
            </p:nvCxnSpPr>
            <p:spPr bwMode="auto">
              <a:xfrm rot="10800000" flipV="1">
                <a:off x="480" y="1363"/>
                <a:ext cx="1104" cy="1017"/>
              </a:xfrm>
              <a:prstGeom prst="bentConnector3">
                <a:avLst>
                  <a:gd name="adj1" fmla="val 113042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aphicFrame>
          <p:nvGraphicFramePr>
            <p:cNvPr id="108557" name="Object 26"/>
            <p:cNvGraphicFramePr>
              <a:graphicFrameLocks noChangeAspect="1"/>
            </p:cNvGraphicFramePr>
            <p:nvPr/>
          </p:nvGraphicFramePr>
          <p:xfrm>
            <a:off x="1175" y="2442"/>
            <a:ext cx="1648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23" name="Equação" r:id="rId10" imgW="3465360" imgH="418680" progId="Equation.3">
                    <p:embed/>
                  </p:oleObj>
                </mc:Choice>
                <mc:Fallback>
                  <p:oleObj name="Equação" r:id="rId10" imgW="3465360" imgH="4186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5" y="2442"/>
                          <a:ext cx="1648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13500000" algn="ctr" rotWithShape="0">
                                  <a:srgbClr val="00000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6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2181225" cy="56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upo 1"/>
          <p:cNvGrpSpPr/>
          <p:nvPr/>
        </p:nvGrpSpPr>
        <p:grpSpPr>
          <a:xfrm>
            <a:off x="3854934" y="548680"/>
            <a:ext cx="4124325" cy="2808312"/>
            <a:chOff x="3854934" y="548680"/>
            <a:chExt cx="4124325" cy="280831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4934" y="1032892"/>
              <a:ext cx="4124325" cy="2324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CaixaDeTexto 7"/>
            <p:cNvSpPr txBox="1"/>
            <p:nvPr/>
          </p:nvSpPr>
          <p:spPr>
            <a:xfrm>
              <a:off x="3905400" y="548680"/>
              <a:ext cx="4023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Distribuição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Espacial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da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Variável</a:t>
              </a:r>
              <a:r>
                <a:rPr lang="en-US" b="1" dirty="0" smtClean="0"/>
                <a:t> A</a:t>
              </a:r>
              <a:endParaRPr lang="pt-BR" b="1"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851918" y="3501008"/>
            <a:ext cx="4130356" cy="2819400"/>
            <a:chOff x="3851918" y="3657600"/>
            <a:chExt cx="4130356" cy="28194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1918" y="4114800"/>
              <a:ext cx="4130356" cy="2362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CaixaDeTexto 8"/>
            <p:cNvSpPr txBox="1"/>
            <p:nvPr/>
          </p:nvSpPr>
          <p:spPr>
            <a:xfrm>
              <a:off x="3905400" y="3657600"/>
              <a:ext cx="4023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Distribuição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Espacial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da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Variável</a:t>
              </a:r>
              <a:r>
                <a:rPr lang="en-US" b="1" dirty="0" smtClean="0"/>
                <a:t> B</a:t>
              </a:r>
              <a:endParaRPr lang="pt-BR" b="1" dirty="0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360122" y="116632"/>
            <a:ext cx="3385863" cy="461665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Introdução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00192" y="6351131"/>
            <a:ext cx="2770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Fonte</a:t>
            </a:r>
            <a:r>
              <a:rPr lang="en-US" sz="1000" dirty="0" smtClean="0">
                <a:latin typeface="Calibri" pitchFamily="34" charset="0"/>
              </a:rPr>
              <a:t>: Prof. </a:t>
            </a:r>
            <a:r>
              <a:rPr lang="en-US" sz="1000" dirty="0">
                <a:latin typeface="Calibri" pitchFamily="34" charset="0"/>
              </a:rPr>
              <a:t>P</a:t>
            </a:r>
            <a:r>
              <a:rPr lang="en-US" sz="1000" dirty="0" smtClean="0">
                <a:latin typeface="Calibri" pitchFamily="34" charset="0"/>
              </a:rPr>
              <a:t>aulo M. B. </a:t>
            </a:r>
            <a:r>
              <a:rPr lang="en-US" sz="1000" dirty="0" err="1" smtClean="0">
                <a:latin typeface="Calibri" pitchFamily="34" charset="0"/>
              </a:rPr>
              <a:t>Landim</a:t>
            </a:r>
            <a:r>
              <a:rPr lang="en-US" sz="1000" dirty="0" smtClean="0">
                <a:latin typeface="Calibri" pitchFamily="34" charset="0"/>
              </a:rPr>
              <a:t> - UNESP Rio Claro</a:t>
            </a:r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447800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1295400"/>
            <a:ext cx="4627563" cy="1812925"/>
            <a:chOff x="1584" y="792"/>
            <a:chExt cx="2915" cy="1142"/>
          </a:xfrm>
        </p:grpSpPr>
        <p:sp>
          <p:nvSpPr>
            <p:cNvPr id="108568" name="Rectangle 6"/>
            <p:cNvSpPr>
              <a:spLocks noChangeArrowheads="1"/>
            </p:cNvSpPr>
            <p:nvPr/>
          </p:nvSpPr>
          <p:spPr bwMode="auto">
            <a:xfrm>
              <a:off x="1584" y="792"/>
              <a:ext cx="2915" cy="114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 </a:t>
              </a:r>
              <a:r>
                <a:rPr kumimoji="1" lang="en-US" sz="1600">
                  <a:solidFill>
                    <a:schemeClr val="bg1"/>
                  </a:solidFill>
                </a:rPr>
                <a:t>Segundo </a:t>
              </a:r>
              <a:r>
                <a:rPr kumimoji="1" lang="en-US" sz="1600" i="1">
                  <a:solidFill>
                    <a:schemeClr val="bg1"/>
                  </a:solidFill>
                </a:rPr>
                <a:t>Journel (1988):</a:t>
              </a:r>
              <a:r>
                <a:rPr kumimoji="1" lang="en-US" sz="1600">
                  <a:solidFill>
                    <a:schemeClr val="bg1"/>
                  </a:solidFill>
                </a:rPr>
                <a:t>    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.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kumimoji="1" lang="en-US" sz="1600">
                  <a:solidFill>
                    <a:schemeClr val="bg1"/>
                  </a:solidFill>
                </a:rPr>
                <a:t> =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  =&gt;  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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</a:rPr>
                <a:t>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 baseline="30000">
                  <a:solidFill>
                    <a:schemeClr val="bg1"/>
                  </a:solidFill>
                  <a:latin typeface="Symbol" pitchFamily="18" charset="2"/>
                </a:rPr>
                <a:t>-1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endParaRPr kumimoji="1" lang="en-US" sz="1600" b="1"/>
            </a:p>
          </p:txBody>
        </p:sp>
        <p:graphicFrame>
          <p:nvGraphicFramePr>
            <p:cNvPr id="108569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51" y="1033"/>
            <a:ext cx="313" cy="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44" name="Equação" r:id="rId4" imgW="456840" imgH="1510200" progId="">
                    <p:embed/>
                  </p:oleObj>
                </mc:Choice>
                <mc:Fallback>
                  <p:oleObj name="Equação" r:id="rId4" imgW="456840" imgH="151020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1" y="1033"/>
                          <a:ext cx="313" cy="846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0" name="Object 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648" y="1032"/>
            <a:ext cx="100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45" name="Equação" r:id="rId6" imgW="2678400" imgH="2360520" progId="">
                    <p:embed/>
                  </p:oleObj>
                </mc:Choice>
                <mc:Fallback>
                  <p:oleObj name="Equação" r:id="rId6" imgW="2678400" imgH="2360520" progId="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8" y="1032"/>
                          <a:ext cx="100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1" name="Object 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759" y="1032"/>
            <a:ext cx="29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46" name="Equação" r:id="rId8" imgW="456840" imgH="1510200" progId="">
                    <p:embed/>
                  </p:oleObj>
                </mc:Choice>
                <mc:Fallback>
                  <p:oleObj name="Equação" r:id="rId8" imgW="456840" imgH="1510200" progId="">
                    <p:embed/>
                    <p:pic>
                      <p:nvPicPr>
                        <p:cNvPr id="0" name="Picture 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9" y="1032"/>
                          <a:ext cx="29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72" name="Rectangle 10"/>
            <p:cNvSpPr>
              <a:spLocks noChangeArrowheads="1"/>
            </p:cNvSpPr>
            <p:nvPr/>
          </p:nvSpPr>
          <p:spPr bwMode="auto">
            <a:xfrm>
              <a:off x="2416" y="1333"/>
              <a:ext cx="189" cy="21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>
                  <a:solidFill>
                    <a:srgbClr val="FFFFFF"/>
                  </a:solidFill>
                </a:rPr>
                <a:t>=</a:t>
              </a:r>
              <a:endParaRPr kumimoji="1" lang="en-US" sz="1600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895600" y="3778250"/>
            <a:ext cx="5414963" cy="1270000"/>
            <a:chOff x="1824" y="2380"/>
            <a:chExt cx="3411" cy="800"/>
          </a:xfrm>
        </p:grpSpPr>
        <p:sp>
          <p:nvSpPr>
            <p:cNvPr id="130060" name="Rectangle 12"/>
            <p:cNvSpPr>
              <a:spLocks noChangeArrowheads="1"/>
            </p:cNvSpPr>
            <p:nvPr/>
          </p:nvSpPr>
          <p:spPr bwMode="auto">
            <a:xfrm>
              <a:off x="1824" y="2808"/>
              <a:ext cx="3411" cy="37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kumimoji="1" lang="en-US" sz="1600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Substituindo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os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valores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de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C</a:t>
              </a:r>
              <a:r>
                <a:rPr kumimoji="1" lang="en-US" sz="1600" baseline="-25000" dirty="0" err="1">
                  <a:solidFill>
                    <a:schemeClr val="bg1"/>
                  </a:solidFill>
                  <a:cs typeface="+mn-cs"/>
                </a:rPr>
                <a:t>ij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nas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matrizes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encontram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-se</a:t>
              </a:r>
            </a:p>
            <a:p>
              <a:pPr eaLnBrk="0" hangingPunct="0">
                <a:defRPr/>
              </a:pP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 </a:t>
              </a:r>
              <a:r>
                <a:rPr kumimoji="1" lang="en-US" sz="1600" dirty="0" err="1">
                  <a:solidFill>
                    <a:schemeClr val="bg1"/>
                  </a:solidFill>
                  <a:cs typeface="+mn-cs"/>
                </a:rPr>
                <a:t>os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 pesos </a:t>
              </a:r>
              <a:r>
                <a:rPr kumimoji="1" lang="en-US" sz="1600" dirty="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 dirty="0">
                  <a:solidFill>
                    <a:schemeClr val="bg1"/>
                  </a:solidFill>
                  <a:cs typeface="+mn-cs"/>
                </a:rPr>
                <a:t>1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, </a:t>
              </a:r>
              <a:r>
                <a:rPr kumimoji="1" lang="en-US" sz="1600" dirty="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 dirty="0">
                  <a:solidFill>
                    <a:schemeClr val="bg1"/>
                  </a:solidFill>
                  <a:cs typeface="+mn-cs"/>
                </a:rPr>
                <a:t>2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, ..., e </a:t>
              </a:r>
              <a:r>
                <a:rPr kumimoji="1" lang="en-US" sz="1600" dirty="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 dirty="0">
                  <a:solidFill>
                    <a:schemeClr val="bg1"/>
                  </a:solidFill>
                  <a:cs typeface="+mn-cs"/>
                </a:rPr>
                <a:t>n</a:t>
              </a:r>
              <a:r>
                <a:rPr kumimoji="1" lang="en-US" sz="1600" dirty="0">
                  <a:solidFill>
                    <a:schemeClr val="bg1"/>
                  </a:solidFill>
                  <a:cs typeface="+mn-cs"/>
                </a:rPr>
                <a:t>.</a:t>
              </a:r>
            </a:p>
          </p:txBody>
        </p:sp>
        <p:cxnSp>
          <p:nvCxnSpPr>
            <p:cNvPr id="108567" name="AutoShape 13"/>
            <p:cNvCxnSpPr>
              <a:cxnSpLocks noChangeShapeType="1"/>
              <a:stCxn id="108558" idx="3"/>
              <a:endCxn id="130060" idx="3"/>
            </p:cNvCxnSpPr>
            <p:nvPr/>
          </p:nvCxnSpPr>
          <p:spPr bwMode="auto">
            <a:xfrm>
              <a:off x="3733" y="2380"/>
              <a:ext cx="1502" cy="614"/>
            </a:xfrm>
            <a:prstGeom prst="bentConnector3">
              <a:avLst>
                <a:gd name="adj1" fmla="val 10958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62000" y="2163763"/>
            <a:ext cx="5164138" cy="2154237"/>
            <a:chOff x="480" y="1363"/>
            <a:chExt cx="3253" cy="1357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480" y="1363"/>
              <a:ext cx="3253" cy="1357"/>
              <a:chOff x="480" y="1363"/>
              <a:chExt cx="3253" cy="1357"/>
            </a:xfrm>
          </p:grpSpPr>
          <p:sp>
            <p:nvSpPr>
              <p:cNvPr id="108558" name="Rectangle 24"/>
              <p:cNvSpPr>
                <a:spLocks noChangeArrowheads="1"/>
              </p:cNvSpPr>
              <p:nvPr/>
            </p:nvSpPr>
            <p:spPr bwMode="auto">
              <a:xfrm>
                <a:off x="480" y="2040"/>
                <a:ext cx="3253" cy="680"/>
              </a:xfrm>
              <a:prstGeom prst="rect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Os elementos das matrizes de covariâncias são calcu-</a:t>
                </a: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lados da seguinte forma (</a:t>
                </a:r>
                <a:r>
                  <a:rPr kumimoji="1" lang="en-US" sz="1600" i="1">
                    <a:solidFill>
                      <a:schemeClr val="bg1"/>
                    </a:solidFill>
                  </a:rPr>
                  <a:t>Journel, 1988</a:t>
                </a:r>
                <a:r>
                  <a:rPr kumimoji="1" lang="en-US" sz="1600">
                    <a:solidFill>
                      <a:schemeClr val="bg1"/>
                    </a:solidFill>
                  </a:rPr>
                  <a:t>):</a:t>
                </a:r>
              </a:p>
              <a:p>
                <a:pPr eaLnBrk="0" hangingPunct="0"/>
                <a:endParaRPr kumimoji="1" lang="en-US" sz="1600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</a:t>
                </a:r>
              </a:p>
            </p:txBody>
          </p:sp>
          <p:cxnSp>
            <p:nvCxnSpPr>
              <p:cNvPr id="108559" name="AutoShape 25"/>
              <p:cNvCxnSpPr>
                <a:cxnSpLocks noChangeShapeType="1"/>
                <a:stCxn id="108568" idx="1"/>
                <a:endCxn id="108558" idx="1"/>
              </p:cNvCxnSpPr>
              <p:nvPr/>
            </p:nvCxnSpPr>
            <p:spPr bwMode="auto">
              <a:xfrm rot="10800000" flipV="1">
                <a:off x="480" y="1363"/>
                <a:ext cx="1104" cy="1017"/>
              </a:xfrm>
              <a:prstGeom prst="bentConnector3">
                <a:avLst>
                  <a:gd name="adj1" fmla="val 113042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aphicFrame>
          <p:nvGraphicFramePr>
            <p:cNvPr id="108557" name="Object 26"/>
            <p:cNvGraphicFramePr>
              <a:graphicFrameLocks noChangeAspect="1"/>
            </p:cNvGraphicFramePr>
            <p:nvPr/>
          </p:nvGraphicFramePr>
          <p:xfrm>
            <a:off x="1175" y="2442"/>
            <a:ext cx="1648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47" name="Equação" r:id="rId10" imgW="3465360" imgH="418680" progId="Equation.3">
                    <p:embed/>
                  </p:oleObj>
                </mc:Choice>
                <mc:Fallback>
                  <p:oleObj name="Equação" r:id="rId10" imgW="3465360" imgH="4186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5" y="2442"/>
                          <a:ext cx="1648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13500000" algn="ctr" rotWithShape="0">
                                  <a:srgbClr val="00000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6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447800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1295400"/>
            <a:ext cx="4627563" cy="1812925"/>
            <a:chOff x="1584" y="792"/>
            <a:chExt cx="2915" cy="1142"/>
          </a:xfrm>
        </p:grpSpPr>
        <p:sp>
          <p:nvSpPr>
            <p:cNvPr id="108568" name="Rectangle 6"/>
            <p:cNvSpPr>
              <a:spLocks noChangeArrowheads="1"/>
            </p:cNvSpPr>
            <p:nvPr/>
          </p:nvSpPr>
          <p:spPr bwMode="auto">
            <a:xfrm>
              <a:off x="1584" y="792"/>
              <a:ext cx="2915" cy="114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 </a:t>
              </a:r>
              <a:r>
                <a:rPr kumimoji="1" lang="en-US" sz="1600">
                  <a:solidFill>
                    <a:schemeClr val="bg1"/>
                  </a:solidFill>
                </a:rPr>
                <a:t>Segundo </a:t>
              </a:r>
              <a:r>
                <a:rPr kumimoji="1" lang="en-US" sz="1600" i="1">
                  <a:solidFill>
                    <a:schemeClr val="bg1"/>
                  </a:solidFill>
                </a:rPr>
                <a:t>Journel (1988):</a:t>
              </a:r>
              <a:r>
                <a:rPr kumimoji="1" lang="en-US" sz="1600">
                  <a:solidFill>
                    <a:schemeClr val="bg1"/>
                  </a:solidFill>
                </a:rPr>
                <a:t>    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.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kumimoji="1" lang="en-US" sz="1600">
                  <a:solidFill>
                    <a:schemeClr val="bg1"/>
                  </a:solidFill>
                </a:rPr>
                <a:t> =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  =&gt;  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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</a:rPr>
                <a:t>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 baseline="30000">
                  <a:solidFill>
                    <a:schemeClr val="bg1"/>
                  </a:solidFill>
                  <a:latin typeface="Symbol" pitchFamily="18" charset="2"/>
                </a:rPr>
                <a:t>-1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endParaRPr kumimoji="1" lang="en-US" sz="1600" b="1"/>
            </a:p>
          </p:txBody>
        </p:sp>
        <p:graphicFrame>
          <p:nvGraphicFramePr>
            <p:cNvPr id="108569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51" y="1033"/>
            <a:ext cx="313" cy="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39" name="Equação" r:id="rId4" imgW="456840" imgH="1510200" progId="">
                    <p:embed/>
                  </p:oleObj>
                </mc:Choice>
                <mc:Fallback>
                  <p:oleObj name="Equação" r:id="rId4" imgW="456840" imgH="151020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1" y="1033"/>
                          <a:ext cx="313" cy="846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0" name="Object 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648" y="1032"/>
            <a:ext cx="100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40" name="Equação" r:id="rId6" imgW="2678400" imgH="2360520" progId="">
                    <p:embed/>
                  </p:oleObj>
                </mc:Choice>
                <mc:Fallback>
                  <p:oleObj name="Equação" r:id="rId6" imgW="2678400" imgH="2360520" progId="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8" y="1032"/>
                          <a:ext cx="100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1" name="Object 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759" y="1032"/>
            <a:ext cx="29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41" name="Equação" r:id="rId8" imgW="456840" imgH="1510200" progId="">
                    <p:embed/>
                  </p:oleObj>
                </mc:Choice>
                <mc:Fallback>
                  <p:oleObj name="Equação" r:id="rId8" imgW="456840" imgH="1510200" progId="">
                    <p:embed/>
                    <p:pic>
                      <p:nvPicPr>
                        <p:cNvPr id="0" name="Picture 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9" y="1032"/>
                          <a:ext cx="29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72" name="Rectangle 10"/>
            <p:cNvSpPr>
              <a:spLocks noChangeArrowheads="1"/>
            </p:cNvSpPr>
            <p:nvPr/>
          </p:nvSpPr>
          <p:spPr bwMode="auto">
            <a:xfrm>
              <a:off x="2416" y="1333"/>
              <a:ext cx="189" cy="21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>
                  <a:solidFill>
                    <a:srgbClr val="FFFFFF"/>
                  </a:solidFill>
                </a:rPr>
                <a:t>=</a:t>
              </a:r>
              <a:endParaRPr kumimoji="1" lang="en-US" sz="1600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895600" y="3778250"/>
            <a:ext cx="5414963" cy="1270000"/>
            <a:chOff x="1824" y="2380"/>
            <a:chExt cx="3411" cy="800"/>
          </a:xfrm>
        </p:grpSpPr>
        <p:sp>
          <p:nvSpPr>
            <p:cNvPr id="130060" name="Rectangle 12"/>
            <p:cNvSpPr>
              <a:spLocks noChangeArrowheads="1"/>
            </p:cNvSpPr>
            <p:nvPr/>
          </p:nvSpPr>
          <p:spPr bwMode="auto">
            <a:xfrm>
              <a:off x="1824" y="2808"/>
              <a:ext cx="3411" cy="37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kumimoji="1" 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 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Substituindo os valores de C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ij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 nas matrizes encontram-se</a:t>
              </a:r>
            </a:p>
            <a:p>
              <a:pPr eaLnBrk="0" hangingPunct="0">
                <a:defRPr/>
              </a:pP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  os pesos 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1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, 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2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, ..., e 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n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.</a:t>
              </a:r>
            </a:p>
          </p:txBody>
        </p:sp>
        <p:cxnSp>
          <p:nvCxnSpPr>
            <p:cNvPr id="108567" name="AutoShape 13"/>
            <p:cNvCxnSpPr>
              <a:cxnSpLocks noChangeShapeType="1"/>
              <a:stCxn id="108558" idx="3"/>
              <a:endCxn id="130060" idx="3"/>
            </p:cNvCxnSpPr>
            <p:nvPr/>
          </p:nvCxnSpPr>
          <p:spPr bwMode="auto">
            <a:xfrm>
              <a:off x="3733" y="2380"/>
              <a:ext cx="1502" cy="614"/>
            </a:xfrm>
            <a:prstGeom prst="bentConnector3">
              <a:avLst>
                <a:gd name="adj1" fmla="val 10958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4752975"/>
            <a:ext cx="5510213" cy="960438"/>
            <a:chOff x="912" y="2994"/>
            <a:chExt cx="3471" cy="605"/>
          </a:xfrm>
        </p:grpSpPr>
        <p:sp>
          <p:nvSpPr>
            <p:cNvPr id="130063" name="Rectangle 15"/>
            <p:cNvSpPr>
              <a:spLocks noChangeArrowheads="1"/>
            </p:cNvSpPr>
            <p:nvPr/>
          </p:nvSpPr>
          <p:spPr bwMode="auto">
            <a:xfrm>
              <a:off x="912" y="3265"/>
              <a:ext cx="3471" cy="334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endParaRPr kumimoji="1" lang="en-US" sz="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  <a:p>
              <a:pPr eaLnBrk="0" hangingPunct="0">
                <a:defRPr/>
              </a:pPr>
              <a:r>
                <a:rPr kumimoji="1"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Estimador de Krigeagem (</a:t>
              </a:r>
              <a:r>
                <a:rPr kumimoji="1" lang="en-US" sz="1600" i="1">
                  <a:solidFill>
                    <a:schemeClr val="bg1"/>
                  </a:solidFill>
                  <a:cs typeface="+mn-cs"/>
                </a:rPr>
                <a:t>Journel, 1988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):</a:t>
              </a:r>
              <a:r>
                <a:rPr kumimoji="1"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                         </a:t>
              </a:r>
            </a:p>
            <a:p>
              <a:pPr eaLnBrk="0" hangingPunct="0">
                <a:defRPr/>
              </a:pPr>
              <a:r>
                <a:rPr kumimoji="1" lang="en-US" sz="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cxnSp>
          <p:nvCxnSpPr>
            <p:cNvPr id="108564" name="AutoShape 16"/>
            <p:cNvCxnSpPr>
              <a:cxnSpLocks noChangeShapeType="1"/>
              <a:stCxn id="130060" idx="1"/>
              <a:endCxn id="130063" idx="1"/>
            </p:cNvCxnSpPr>
            <p:nvPr/>
          </p:nvCxnSpPr>
          <p:spPr bwMode="auto">
            <a:xfrm rot="10800000" flipV="1">
              <a:off x="912" y="2994"/>
              <a:ext cx="912" cy="438"/>
            </a:xfrm>
            <a:prstGeom prst="bentConnector3">
              <a:avLst>
                <a:gd name="adj1" fmla="val 11579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08565" name="Object 17"/>
            <p:cNvGraphicFramePr>
              <a:graphicFrameLocks noChangeAspect="1"/>
            </p:cNvGraphicFramePr>
            <p:nvPr/>
          </p:nvGraphicFramePr>
          <p:xfrm>
            <a:off x="3478" y="3290"/>
            <a:ext cx="872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42" name="Equação" r:id="rId10" imgW="1815120" imgH="621720" progId="Equation.3">
                    <p:embed/>
                  </p:oleObj>
                </mc:Choice>
                <mc:Fallback>
                  <p:oleObj name="Equação" r:id="rId10" imgW="1815120" imgH="62172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8" y="3290"/>
                          <a:ext cx="872" cy="303"/>
                        </a:xfrm>
                        <a:prstGeom prst="rect">
                          <a:avLst/>
                        </a:prstGeom>
                        <a:solidFill>
                          <a:srgbClr val="0033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FF99F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62000" y="2163763"/>
            <a:ext cx="5164138" cy="2154237"/>
            <a:chOff x="480" y="1363"/>
            <a:chExt cx="3253" cy="1357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480" y="1363"/>
              <a:ext cx="3253" cy="1357"/>
              <a:chOff x="480" y="1363"/>
              <a:chExt cx="3253" cy="1357"/>
            </a:xfrm>
          </p:grpSpPr>
          <p:sp>
            <p:nvSpPr>
              <p:cNvPr id="108558" name="Rectangle 24"/>
              <p:cNvSpPr>
                <a:spLocks noChangeArrowheads="1"/>
              </p:cNvSpPr>
              <p:nvPr/>
            </p:nvSpPr>
            <p:spPr bwMode="auto">
              <a:xfrm>
                <a:off x="480" y="2040"/>
                <a:ext cx="3253" cy="680"/>
              </a:xfrm>
              <a:prstGeom prst="rect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Os elementos das matrizes de covariâncias são calcu-</a:t>
                </a: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lados da seguinte forma (</a:t>
                </a:r>
                <a:r>
                  <a:rPr kumimoji="1" lang="en-US" sz="1600" i="1">
                    <a:solidFill>
                      <a:schemeClr val="bg1"/>
                    </a:solidFill>
                  </a:rPr>
                  <a:t>Journel, 1988</a:t>
                </a:r>
                <a:r>
                  <a:rPr kumimoji="1" lang="en-US" sz="1600">
                    <a:solidFill>
                      <a:schemeClr val="bg1"/>
                    </a:solidFill>
                  </a:rPr>
                  <a:t>):</a:t>
                </a:r>
              </a:p>
              <a:p>
                <a:pPr eaLnBrk="0" hangingPunct="0"/>
                <a:endParaRPr kumimoji="1" lang="en-US" sz="1600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</a:t>
                </a:r>
              </a:p>
            </p:txBody>
          </p:sp>
          <p:cxnSp>
            <p:nvCxnSpPr>
              <p:cNvPr id="108559" name="AutoShape 25"/>
              <p:cNvCxnSpPr>
                <a:cxnSpLocks noChangeShapeType="1"/>
                <a:stCxn id="108568" idx="1"/>
                <a:endCxn id="108558" idx="1"/>
              </p:cNvCxnSpPr>
              <p:nvPr/>
            </p:nvCxnSpPr>
            <p:spPr bwMode="auto">
              <a:xfrm rot="10800000" flipV="1">
                <a:off x="480" y="1363"/>
                <a:ext cx="1104" cy="1017"/>
              </a:xfrm>
              <a:prstGeom prst="bentConnector3">
                <a:avLst>
                  <a:gd name="adj1" fmla="val 113042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aphicFrame>
          <p:nvGraphicFramePr>
            <p:cNvPr id="108557" name="Object 26"/>
            <p:cNvGraphicFramePr>
              <a:graphicFrameLocks noChangeAspect="1"/>
            </p:cNvGraphicFramePr>
            <p:nvPr/>
          </p:nvGraphicFramePr>
          <p:xfrm>
            <a:off x="1175" y="2442"/>
            <a:ext cx="1648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43" name="Equação" r:id="rId12" imgW="3465360" imgH="418680" progId="Equation.3">
                    <p:embed/>
                  </p:oleObj>
                </mc:Choice>
                <mc:Fallback>
                  <p:oleObj name="Equação" r:id="rId12" imgW="3465360" imgH="4186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5" y="2442"/>
                          <a:ext cx="1648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13500000" algn="ctr" rotWithShape="0">
                                  <a:srgbClr val="00000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6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447800" y="5035550"/>
            <a:ext cx="1374775" cy="96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1295400"/>
            <a:ext cx="4627563" cy="1812925"/>
            <a:chOff x="1584" y="792"/>
            <a:chExt cx="2915" cy="1142"/>
          </a:xfrm>
        </p:grpSpPr>
        <p:sp>
          <p:nvSpPr>
            <p:cNvPr id="108568" name="Rectangle 6"/>
            <p:cNvSpPr>
              <a:spLocks noChangeArrowheads="1"/>
            </p:cNvSpPr>
            <p:nvPr/>
          </p:nvSpPr>
          <p:spPr bwMode="auto">
            <a:xfrm>
              <a:off x="1584" y="792"/>
              <a:ext cx="2915" cy="114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/>
                <a:t> </a:t>
              </a:r>
              <a:r>
                <a:rPr kumimoji="1" lang="en-US" sz="1600">
                  <a:solidFill>
                    <a:schemeClr val="bg1"/>
                  </a:solidFill>
                </a:rPr>
                <a:t>Segundo </a:t>
              </a:r>
              <a:r>
                <a:rPr kumimoji="1" lang="en-US" sz="1600" i="1">
                  <a:solidFill>
                    <a:schemeClr val="bg1"/>
                  </a:solidFill>
                </a:rPr>
                <a:t>Journel (1988):</a:t>
              </a:r>
              <a:r>
                <a:rPr kumimoji="1" lang="en-US" sz="1600">
                  <a:solidFill>
                    <a:schemeClr val="bg1"/>
                  </a:solidFill>
                </a:rPr>
                <a:t>    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.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kumimoji="1" lang="en-US" sz="1600">
                  <a:solidFill>
                    <a:schemeClr val="bg1"/>
                  </a:solidFill>
                </a:rPr>
                <a:t> = 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>
                  <a:solidFill>
                    <a:schemeClr val="bg1"/>
                  </a:solidFill>
                </a:rPr>
                <a:t>  =&gt;  </a:t>
              </a:r>
              <a:r>
                <a:rPr kumimoji="1" lang="en-US" sz="1600" b="1">
                  <a:solidFill>
                    <a:schemeClr val="bg1"/>
                  </a:solidFill>
                  <a:latin typeface="Symbol" pitchFamily="18" charset="2"/>
                </a:rPr>
                <a:t>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</a:rPr>
                <a:t>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  <a:r>
                <a:rPr kumimoji="1" lang="en-US" sz="1600" baseline="30000">
                  <a:solidFill>
                    <a:schemeClr val="bg1"/>
                  </a:solidFill>
                  <a:latin typeface="Symbol" pitchFamily="18" charset="2"/>
                </a:rPr>
                <a:t>-1</a:t>
              </a:r>
              <a:r>
                <a:rPr kumimoji="1" lang="en-US" sz="1600" b="1">
                  <a:solidFill>
                    <a:schemeClr val="bg1"/>
                  </a:solidFill>
                </a:rPr>
                <a:t>k</a:t>
              </a:r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pPr eaLnBrk="0" hangingPunct="0"/>
              <a:endParaRPr kumimoji="1" lang="en-US" sz="1600" b="1"/>
            </a:p>
            <a:p>
              <a:endParaRPr kumimoji="1" lang="en-US" sz="1600" b="1"/>
            </a:p>
          </p:txBody>
        </p:sp>
        <p:graphicFrame>
          <p:nvGraphicFramePr>
            <p:cNvPr id="108569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51" y="1033"/>
            <a:ext cx="313" cy="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34" name="Equação" r:id="rId4" imgW="456840" imgH="1510200" progId="">
                    <p:embed/>
                  </p:oleObj>
                </mc:Choice>
                <mc:Fallback>
                  <p:oleObj name="Equação" r:id="rId4" imgW="456840" imgH="151020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1" y="1033"/>
                          <a:ext cx="313" cy="846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0" name="Object 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648" y="1032"/>
            <a:ext cx="100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35" name="Equação" r:id="rId6" imgW="2678400" imgH="2360520" progId="">
                    <p:embed/>
                  </p:oleObj>
                </mc:Choice>
                <mc:Fallback>
                  <p:oleObj name="Equação" r:id="rId6" imgW="2678400" imgH="2360520" progId="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8" y="1032"/>
                          <a:ext cx="100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71" name="Object 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759" y="1032"/>
            <a:ext cx="291" cy="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36" name="Equação" r:id="rId8" imgW="456840" imgH="1510200" progId="">
                    <p:embed/>
                  </p:oleObj>
                </mc:Choice>
                <mc:Fallback>
                  <p:oleObj name="Equação" r:id="rId8" imgW="456840" imgH="1510200" progId="">
                    <p:embed/>
                    <p:pic>
                      <p:nvPicPr>
                        <p:cNvPr id="0" name="Picture 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9" y="1032"/>
                          <a:ext cx="291" cy="847"/>
                        </a:xfrm>
                        <a:prstGeom prst="rect">
                          <a:avLst/>
                        </a:prstGeom>
                        <a:solidFill>
                          <a:srgbClr val="0099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00279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72" name="Rectangle 10"/>
            <p:cNvSpPr>
              <a:spLocks noChangeArrowheads="1"/>
            </p:cNvSpPr>
            <p:nvPr/>
          </p:nvSpPr>
          <p:spPr bwMode="auto">
            <a:xfrm>
              <a:off x="2416" y="1333"/>
              <a:ext cx="189" cy="21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1600">
                  <a:solidFill>
                    <a:srgbClr val="FFFFFF"/>
                  </a:solidFill>
                </a:rPr>
                <a:t>=</a:t>
              </a:r>
              <a:endParaRPr kumimoji="1" lang="en-US" sz="1600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895600" y="3778250"/>
            <a:ext cx="5414963" cy="1270000"/>
            <a:chOff x="1824" y="2380"/>
            <a:chExt cx="3411" cy="800"/>
          </a:xfrm>
        </p:grpSpPr>
        <p:sp>
          <p:nvSpPr>
            <p:cNvPr id="130060" name="Rectangle 12"/>
            <p:cNvSpPr>
              <a:spLocks noChangeArrowheads="1"/>
            </p:cNvSpPr>
            <p:nvPr/>
          </p:nvSpPr>
          <p:spPr bwMode="auto">
            <a:xfrm>
              <a:off x="1824" y="2808"/>
              <a:ext cx="3411" cy="372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kumimoji="1" 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 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Substituindo os valores de C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ij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 nas matrizes encontram-se</a:t>
              </a:r>
            </a:p>
            <a:p>
              <a:pPr eaLnBrk="0" hangingPunct="0">
                <a:defRPr/>
              </a:pP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  os pesos 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1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, 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2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, ..., e </a:t>
              </a:r>
              <a:r>
                <a:rPr kumimoji="1" lang="en-US" sz="1600">
                  <a:solidFill>
                    <a:schemeClr val="bg1"/>
                  </a:solidFill>
                  <a:latin typeface="Symbol" pitchFamily="18" charset="2"/>
                  <a:cs typeface="+mn-cs"/>
                </a:rPr>
                <a:t></a:t>
              </a:r>
              <a:r>
                <a:rPr kumimoji="1" lang="en-US" sz="1600" baseline="-25000">
                  <a:solidFill>
                    <a:schemeClr val="bg1"/>
                  </a:solidFill>
                  <a:cs typeface="+mn-cs"/>
                </a:rPr>
                <a:t>n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.</a:t>
              </a:r>
            </a:p>
          </p:txBody>
        </p:sp>
        <p:cxnSp>
          <p:nvCxnSpPr>
            <p:cNvPr id="108567" name="AutoShape 13"/>
            <p:cNvCxnSpPr>
              <a:cxnSpLocks noChangeShapeType="1"/>
              <a:stCxn id="108558" idx="3"/>
              <a:endCxn id="130060" idx="3"/>
            </p:cNvCxnSpPr>
            <p:nvPr/>
          </p:nvCxnSpPr>
          <p:spPr bwMode="auto">
            <a:xfrm>
              <a:off x="3733" y="2380"/>
              <a:ext cx="1502" cy="614"/>
            </a:xfrm>
            <a:prstGeom prst="bentConnector3">
              <a:avLst>
                <a:gd name="adj1" fmla="val 10958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4752975"/>
            <a:ext cx="5510213" cy="960438"/>
            <a:chOff x="912" y="2994"/>
            <a:chExt cx="3471" cy="605"/>
          </a:xfrm>
        </p:grpSpPr>
        <p:sp>
          <p:nvSpPr>
            <p:cNvPr id="130063" name="Rectangle 15"/>
            <p:cNvSpPr>
              <a:spLocks noChangeArrowheads="1"/>
            </p:cNvSpPr>
            <p:nvPr/>
          </p:nvSpPr>
          <p:spPr bwMode="auto">
            <a:xfrm>
              <a:off x="912" y="3265"/>
              <a:ext cx="3471" cy="334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endParaRPr kumimoji="1" lang="en-US" sz="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  <a:p>
              <a:pPr eaLnBrk="0" hangingPunct="0">
                <a:defRPr/>
              </a:pPr>
              <a:r>
                <a:rPr kumimoji="1"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Estimador de Krigeagem (</a:t>
              </a:r>
              <a:r>
                <a:rPr kumimoji="1" lang="en-US" sz="1600" i="1">
                  <a:solidFill>
                    <a:schemeClr val="bg1"/>
                  </a:solidFill>
                  <a:cs typeface="+mn-cs"/>
                </a:rPr>
                <a:t>Journel, 1988</a:t>
              </a:r>
              <a:r>
                <a:rPr kumimoji="1" lang="en-US" sz="1600">
                  <a:solidFill>
                    <a:schemeClr val="bg1"/>
                  </a:solidFill>
                  <a:cs typeface="+mn-cs"/>
                </a:rPr>
                <a:t>):</a:t>
              </a:r>
              <a:r>
                <a:rPr kumimoji="1"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                         </a:t>
              </a:r>
            </a:p>
            <a:p>
              <a:pPr eaLnBrk="0" hangingPunct="0">
                <a:defRPr/>
              </a:pPr>
              <a:r>
                <a:rPr kumimoji="1" lang="en-US" sz="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cxnSp>
          <p:nvCxnSpPr>
            <p:cNvPr id="108564" name="AutoShape 16"/>
            <p:cNvCxnSpPr>
              <a:cxnSpLocks noChangeShapeType="1"/>
              <a:stCxn id="130060" idx="1"/>
              <a:endCxn id="130063" idx="1"/>
            </p:cNvCxnSpPr>
            <p:nvPr/>
          </p:nvCxnSpPr>
          <p:spPr bwMode="auto">
            <a:xfrm rot="10800000" flipV="1">
              <a:off x="912" y="2994"/>
              <a:ext cx="912" cy="438"/>
            </a:xfrm>
            <a:prstGeom prst="bentConnector3">
              <a:avLst>
                <a:gd name="adj1" fmla="val 11579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08565" name="Object 17"/>
            <p:cNvGraphicFramePr>
              <a:graphicFrameLocks noChangeAspect="1"/>
            </p:cNvGraphicFramePr>
            <p:nvPr/>
          </p:nvGraphicFramePr>
          <p:xfrm>
            <a:off x="3478" y="3290"/>
            <a:ext cx="872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37" name="Equação" r:id="rId10" imgW="1815120" imgH="621720" progId="Equation.3">
                    <p:embed/>
                  </p:oleObj>
                </mc:Choice>
                <mc:Fallback>
                  <p:oleObj name="Equação" r:id="rId10" imgW="1815120" imgH="62172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8" y="3290"/>
                          <a:ext cx="872" cy="303"/>
                        </a:xfrm>
                        <a:prstGeom prst="rect">
                          <a:avLst/>
                        </a:prstGeom>
                        <a:solidFill>
                          <a:srgbClr val="0033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FF99F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362200" y="5448300"/>
            <a:ext cx="5383213" cy="911225"/>
            <a:chOff x="1488" y="3432"/>
            <a:chExt cx="3391" cy="574"/>
          </a:xfrm>
        </p:grpSpPr>
        <p:sp>
          <p:nvSpPr>
            <p:cNvPr id="108560" name="Rectangle 19"/>
            <p:cNvSpPr>
              <a:spLocks noChangeArrowheads="1"/>
            </p:cNvSpPr>
            <p:nvPr/>
          </p:nvSpPr>
          <p:spPr bwMode="auto">
            <a:xfrm>
              <a:off x="1488" y="3672"/>
              <a:ext cx="3391" cy="334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sz="600">
                  <a:solidFill>
                    <a:schemeClr val="bg1"/>
                  </a:solidFill>
                </a:rPr>
                <a:t> </a:t>
              </a:r>
            </a:p>
            <a:p>
              <a:pPr eaLnBrk="0" hangingPunct="0"/>
              <a:r>
                <a:rPr kumimoji="1" lang="en-US" sz="1600">
                  <a:solidFill>
                    <a:schemeClr val="bg1"/>
                  </a:solidFill>
                </a:rPr>
                <a:t>Variância de Krigeagem (</a:t>
              </a:r>
              <a:r>
                <a:rPr kumimoji="1" lang="en-US" sz="1600" i="1">
                  <a:solidFill>
                    <a:schemeClr val="bg1"/>
                  </a:solidFill>
                </a:rPr>
                <a:t>Journel, 1988</a:t>
              </a:r>
              <a:r>
                <a:rPr kumimoji="1" lang="en-US" sz="1600">
                  <a:solidFill>
                    <a:schemeClr val="bg1"/>
                  </a:solidFill>
                </a:rPr>
                <a:t>):                           </a:t>
              </a:r>
            </a:p>
            <a:p>
              <a:pPr eaLnBrk="0" hangingPunct="0"/>
              <a:r>
                <a:rPr kumimoji="1" lang="en-US" sz="60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108561" name="AutoShape 20"/>
            <p:cNvCxnSpPr>
              <a:cxnSpLocks noChangeShapeType="1"/>
              <a:stCxn id="130063" idx="3"/>
              <a:endCxn id="108560" idx="3"/>
            </p:cNvCxnSpPr>
            <p:nvPr/>
          </p:nvCxnSpPr>
          <p:spPr bwMode="auto">
            <a:xfrm>
              <a:off x="4383" y="3432"/>
              <a:ext cx="496" cy="407"/>
            </a:xfrm>
            <a:prstGeom prst="bentConnector3">
              <a:avLst>
                <a:gd name="adj1" fmla="val 1290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08562" name="Object 21"/>
            <p:cNvGraphicFramePr>
              <a:graphicFrameLocks noChangeAspect="1"/>
            </p:cNvGraphicFramePr>
            <p:nvPr/>
          </p:nvGraphicFramePr>
          <p:xfrm>
            <a:off x="3858" y="3749"/>
            <a:ext cx="992" cy="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38" name="Equação" r:id="rId12" imgW="2068920" imgH="393480" progId="Equation.3">
                    <p:embed/>
                  </p:oleObj>
                </mc:Choice>
                <mc:Fallback>
                  <p:oleObj name="Equação" r:id="rId12" imgW="2068920" imgH="393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8" y="3749"/>
                          <a:ext cx="992" cy="199"/>
                        </a:xfrm>
                        <a:prstGeom prst="rect">
                          <a:avLst/>
                        </a:prstGeom>
                        <a:solidFill>
                          <a:srgbClr val="0033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FF99FF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62000" y="2163763"/>
            <a:ext cx="5164138" cy="2154237"/>
            <a:chOff x="480" y="1363"/>
            <a:chExt cx="3253" cy="1357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480" y="1363"/>
              <a:ext cx="3253" cy="1357"/>
              <a:chOff x="480" y="1363"/>
              <a:chExt cx="3253" cy="1357"/>
            </a:xfrm>
          </p:grpSpPr>
          <p:sp>
            <p:nvSpPr>
              <p:cNvPr id="108558" name="Rectangle 24"/>
              <p:cNvSpPr>
                <a:spLocks noChangeArrowheads="1"/>
              </p:cNvSpPr>
              <p:nvPr/>
            </p:nvSpPr>
            <p:spPr bwMode="auto">
              <a:xfrm>
                <a:off x="480" y="2040"/>
                <a:ext cx="3253" cy="680"/>
              </a:xfrm>
              <a:prstGeom prst="rect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Os elementos das matrizes de covariâncias são calcu-</a:t>
                </a: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lados da seguinte forma (</a:t>
                </a:r>
                <a:r>
                  <a:rPr kumimoji="1" lang="en-US" sz="1600" i="1">
                    <a:solidFill>
                      <a:schemeClr val="bg1"/>
                    </a:solidFill>
                  </a:rPr>
                  <a:t>Journel, 1988</a:t>
                </a:r>
                <a:r>
                  <a:rPr kumimoji="1" lang="en-US" sz="1600">
                    <a:solidFill>
                      <a:schemeClr val="bg1"/>
                    </a:solidFill>
                  </a:rPr>
                  <a:t>):</a:t>
                </a:r>
              </a:p>
              <a:p>
                <a:pPr eaLnBrk="0" hangingPunct="0"/>
                <a:endParaRPr kumimoji="1" lang="en-US" sz="1600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kumimoji="1" lang="en-US" sz="1600">
                    <a:solidFill>
                      <a:schemeClr val="bg1"/>
                    </a:solidFill>
                  </a:rPr>
                  <a:t>   </a:t>
                </a:r>
              </a:p>
            </p:txBody>
          </p:sp>
          <p:cxnSp>
            <p:nvCxnSpPr>
              <p:cNvPr id="108559" name="AutoShape 25"/>
              <p:cNvCxnSpPr>
                <a:cxnSpLocks noChangeShapeType="1"/>
                <a:stCxn id="108568" idx="1"/>
                <a:endCxn id="108558" idx="1"/>
              </p:cNvCxnSpPr>
              <p:nvPr/>
            </p:nvCxnSpPr>
            <p:spPr bwMode="auto">
              <a:xfrm rot="10800000" flipV="1">
                <a:off x="480" y="1363"/>
                <a:ext cx="1104" cy="1017"/>
              </a:xfrm>
              <a:prstGeom prst="bentConnector3">
                <a:avLst>
                  <a:gd name="adj1" fmla="val 113042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aphicFrame>
          <p:nvGraphicFramePr>
            <p:cNvPr id="108557" name="Object 26"/>
            <p:cNvGraphicFramePr>
              <a:graphicFrameLocks noChangeAspect="1"/>
            </p:cNvGraphicFramePr>
            <p:nvPr/>
          </p:nvGraphicFramePr>
          <p:xfrm>
            <a:off x="1175" y="2442"/>
            <a:ext cx="1648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39" name="Equação" r:id="rId14" imgW="3465360" imgH="418680" progId="Equation.3">
                    <p:embed/>
                  </p:oleObj>
                </mc:Choice>
                <mc:Fallback>
                  <p:oleObj name="Equação" r:id="rId14" imgW="3465360" imgH="4186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lum bright="70000" contrast="-7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5" y="2442"/>
                          <a:ext cx="1648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13500000" algn="ctr" rotWithShape="0">
                                  <a:srgbClr val="00000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6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27"/>
          <p:cNvSpPr>
            <a:spLocks noChangeArrowheads="1"/>
          </p:cNvSpPr>
          <p:nvPr/>
        </p:nvSpPr>
        <p:spPr bwMode="auto">
          <a:xfrm>
            <a:off x="152400" y="1250950"/>
            <a:ext cx="8805863" cy="7302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kumimoji="1" lang="en-US" sz="1400"/>
              <a:t>Considere o espaço amostral na figura abaixo.  Deseja-se estimar o valor da variável  Z no ponto </a:t>
            </a:r>
            <a:r>
              <a:rPr kumimoji="1" lang="en-US" sz="1400" b="1"/>
              <a:t>u</a:t>
            </a:r>
            <a:r>
              <a:rPr kumimoji="1" lang="en-US" sz="1400" baseline="-25000"/>
              <a:t>0</a:t>
            </a:r>
            <a:r>
              <a:rPr kumimoji="1" lang="en-US" sz="1400"/>
              <a:t>, a partir de z(</a:t>
            </a:r>
            <a:r>
              <a:rPr kumimoji="1" lang="en-US" sz="1400" b="1"/>
              <a:t>u</a:t>
            </a:r>
            <a:r>
              <a:rPr kumimoji="1" lang="en-US" sz="1400" baseline="-25000"/>
              <a:t>1</a:t>
            </a:r>
            <a:r>
              <a:rPr kumimoji="1" lang="en-US" sz="1400"/>
              <a:t>), z(</a:t>
            </a:r>
            <a:r>
              <a:rPr kumimoji="1" lang="en-US" sz="1400" b="1"/>
              <a:t>u</a:t>
            </a:r>
            <a:r>
              <a:rPr kumimoji="1" lang="en-US" sz="1400" baseline="-25000"/>
              <a:t>2</a:t>
            </a:r>
            <a:r>
              <a:rPr kumimoji="1" lang="en-US" sz="1400"/>
              <a:t>), z(</a:t>
            </a:r>
            <a:r>
              <a:rPr kumimoji="1" lang="en-US" sz="1400" b="1"/>
              <a:t>u</a:t>
            </a:r>
            <a:r>
              <a:rPr kumimoji="1" lang="en-US" sz="1400" baseline="-25000"/>
              <a:t>3</a:t>
            </a:r>
            <a:r>
              <a:rPr kumimoji="1" lang="en-US" sz="1400"/>
              <a:t>) e z(</a:t>
            </a:r>
            <a:r>
              <a:rPr kumimoji="1" lang="en-US" sz="1400" b="1"/>
              <a:t>u</a:t>
            </a:r>
            <a:r>
              <a:rPr kumimoji="1" lang="en-US" sz="1400" baseline="-25000"/>
              <a:t>4</a:t>
            </a:r>
            <a:r>
              <a:rPr kumimoji="1" lang="en-US" sz="1400"/>
              <a:t>).  Considere ainda, que o semivariograma empírico foi ajustado através de um modelo esférico, com a = 200, C</a:t>
            </a:r>
            <a:r>
              <a:rPr kumimoji="1" lang="en-US" sz="1400" baseline="-25000"/>
              <a:t>1</a:t>
            </a:r>
            <a:r>
              <a:rPr kumimoji="1" lang="en-US" sz="1400"/>
              <a:t> = 20,  e C</a:t>
            </a:r>
            <a:r>
              <a:rPr kumimoji="1" lang="en-US" sz="1400" baseline="-16000"/>
              <a:t>0</a:t>
            </a:r>
            <a:r>
              <a:rPr kumimoji="1" lang="en-US" sz="1400"/>
              <a:t> = 2.</a:t>
            </a:r>
          </a:p>
        </p:txBody>
      </p:sp>
      <p:grpSp>
        <p:nvGrpSpPr>
          <p:cNvPr id="109573" name="Group 28"/>
          <p:cNvGrpSpPr>
            <a:grpSpLocks/>
          </p:cNvGrpSpPr>
          <p:nvPr/>
        </p:nvGrpSpPr>
        <p:grpSpPr bwMode="auto">
          <a:xfrm>
            <a:off x="1035050" y="2293938"/>
            <a:ext cx="2363788" cy="2201862"/>
            <a:chOff x="378" y="1541"/>
            <a:chExt cx="1489" cy="1387"/>
          </a:xfrm>
        </p:grpSpPr>
        <p:sp>
          <p:nvSpPr>
            <p:cNvPr id="109713" name="Rectangle 29"/>
            <p:cNvSpPr>
              <a:spLocks noChangeArrowheads="1"/>
            </p:cNvSpPr>
            <p:nvPr/>
          </p:nvSpPr>
          <p:spPr bwMode="auto">
            <a:xfrm>
              <a:off x="378" y="1541"/>
              <a:ext cx="1489" cy="138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14" name="Line 30"/>
            <p:cNvSpPr>
              <a:spLocks noChangeShapeType="1"/>
            </p:cNvSpPr>
            <p:nvPr/>
          </p:nvSpPr>
          <p:spPr bwMode="auto">
            <a:xfrm>
              <a:off x="66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15" name="Line 31"/>
            <p:cNvSpPr>
              <a:spLocks noChangeShapeType="1"/>
            </p:cNvSpPr>
            <p:nvPr/>
          </p:nvSpPr>
          <p:spPr bwMode="auto">
            <a:xfrm>
              <a:off x="88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16" name="Line 32"/>
            <p:cNvSpPr>
              <a:spLocks noChangeShapeType="1"/>
            </p:cNvSpPr>
            <p:nvPr/>
          </p:nvSpPr>
          <p:spPr bwMode="auto">
            <a:xfrm>
              <a:off x="110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17" name="Line 33"/>
            <p:cNvSpPr>
              <a:spLocks noChangeShapeType="1"/>
            </p:cNvSpPr>
            <p:nvPr/>
          </p:nvSpPr>
          <p:spPr bwMode="auto">
            <a:xfrm>
              <a:off x="132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18" name="Line 34"/>
            <p:cNvSpPr>
              <a:spLocks noChangeShapeType="1"/>
            </p:cNvSpPr>
            <p:nvPr/>
          </p:nvSpPr>
          <p:spPr bwMode="auto">
            <a:xfrm>
              <a:off x="154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19" name="Line 35"/>
            <p:cNvSpPr>
              <a:spLocks noChangeShapeType="1"/>
            </p:cNvSpPr>
            <p:nvPr/>
          </p:nvSpPr>
          <p:spPr bwMode="auto">
            <a:xfrm>
              <a:off x="461" y="1821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0" name="Line 36"/>
            <p:cNvSpPr>
              <a:spLocks noChangeShapeType="1"/>
            </p:cNvSpPr>
            <p:nvPr/>
          </p:nvSpPr>
          <p:spPr bwMode="auto">
            <a:xfrm>
              <a:off x="456" y="2037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1" name="Line 37"/>
            <p:cNvSpPr>
              <a:spLocks noChangeShapeType="1"/>
            </p:cNvSpPr>
            <p:nvPr/>
          </p:nvSpPr>
          <p:spPr bwMode="auto">
            <a:xfrm>
              <a:off x="451" y="2253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2" name="Line 38"/>
            <p:cNvSpPr>
              <a:spLocks noChangeShapeType="1"/>
            </p:cNvSpPr>
            <p:nvPr/>
          </p:nvSpPr>
          <p:spPr bwMode="auto">
            <a:xfrm>
              <a:off x="446" y="2469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3" name="Line 39"/>
            <p:cNvSpPr>
              <a:spLocks noChangeShapeType="1"/>
            </p:cNvSpPr>
            <p:nvPr/>
          </p:nvSpPr>
          <p:spPr bwMode="auto">
            <a:xfrm>
              <a:off x="441" y="2685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4" name="Line 40"/>
            <p:cNvSpPr>
              <a:spLocks noChangeShapeType="1"/>
            </p:cNvSpPr>
            <p:nvPr/>
          </p:nvSpPr>
          <p:spPr bwMode="auto">
            <a:xfrm>
              <a:off x="594" y="1821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5" name="Line 41"/>
            <p:cNvSpPr>
              <a:spLocks noChangeShapeType="1"/>
            </p:cNvSpPr>
            <p:nvPr/>
          </p:nvSpPr>
          <p:spPr bwMode="auto">
            <a:xfrm rot="-5400000" flipH="1" flipV="1">
              <a:off x="775" y="1637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6" name="Oval 42"/>
            <p:cNvSpPr>
              <a:spLocks noChangeArrowheads="1"/>
            </p:cNvSpPr>
            <p:nvPr/>
          </p:nvSpPr>
          <p:spPr bwMode="auto">
            <a:xfrm>
              <a:off x="1083" y="1797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7" name="Oval 43"/>
            <p:cNvSpPr>
              <a:spLocks noChangeArrowheads="1"/>
            </p:cNvSpPr>
            <p:nvPr/>
          </p:nvSpPr>
          <p:spPr bwMode="auto">
            <a:xfrm>
              <a:off x="863" y="2014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8" name="Oval 44"/>
            <p:cNvSpPr>
              <a:spLocks noChangeArrowheads="1"/>
            </p:cNvSpPr>
            <p:nvPr/>
          </p:nvSpPr>
          <p:spPr bwMode="auto">
            <a:xfrm>
              <a:off x="1524" y="2229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29" name="Oval 45"/>
            <p:cNvSpPr>
              <a:spLocks noChangeArrowheads="1"/>
            </p:cNvSpPr>
            <p:nvPr/>
          </p:nvSpPr>
          <p:spPr bwMode="auto">
            <a:xfrm>
              <a:off x="641" y="2445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2142" name="Text Box 46"/>
            <p:cNvSpPr txBox="1">
              <a:spLocks noChangeArrowheads="1"/>
            </p:cNvSpPr>
            <p:nvPr/>
          </p:nvSpPr>
          <p:spPr bwMode="auto">
            <a:xfrm>
              <a:off x="655" y="1541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2143" name="Text Box 47"/>
            <p:cNvSpPr txBox="1">
              <a:spLocks noChangeArrowheads="1"/>
            </p:cNvSpPr>
            <p:nvPr/>
          </p:nvSpPr>
          <p:spPr bwMode="auto">
            <a:xfrm>
              <a:off x="378" y="1822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09732" name="Oval 48"/>
            <p:cNvSpPr>
              <a:spLocks noChangeArrowheads="1"/>
            </p:cNvSpPr>
            <p:nvPr/>
          </p:nvSpPr>
          <p:spPr bwMode="auto">
            <a:xfrm>
              <a:off x="863" y="2229"/>
              <a:ext cx="47" cy="47"/>
            </a:xfrm>
            <a:prstGeom prst="ellipse">
              <a:avLst/>
            </a:prstGeom>
            <a:solidFill>
              <a:srgbClr val="FF33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2145" name="Text Box 49"/>
            <p:cNvSpPr txBox="1">
              <a:spLocks noChangeArrowheads="1"/>
            </p:cNvSpPr>
            <p:nvPr/>
          </p:nvSpPr>
          <p:spPr bwMode="auto">
            <a:xfrm>
              <a:off x="686" y="1845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1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2146" name="Text Box 50"/>
            <p:cNvSpPr txBox="1">
              <a:spLocks noChangeArrowheads="1"/>
            </p:cNvSpPr>
            <p:nvPr/>
          </p:nvSpPr>
          <p:spPr bwMode="auto">
            <a:xfrm>
              <a:off x="1079" y="163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2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2147" name="Text Box 51"/>
            <p:cNvSpPr txBox="1">
              <a:spLocks noChangeArrowheads="1"/>
            </p:cNvSpPr>
            <p:nvPr/>
          </p:nvSpPr>
          <p:spPr bwMode="auto">
            <a:xfrm>
              <a:off x="1518" y="2072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3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2148" name="Text Box 52"/>
            <p:cNvSpPr txBox="1">
              <a:spLocks noChangeArrowheads="1"/>
            </p:cNvSpPr>
            <p:nvPr/>
          </p:nvSpPr>
          <p:spPr bwMode="auto">
            <a:xfrm>
              <a:off x="644" y="2421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4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2149" name="Text Box 53"/>
            <p:cNvSpPr txBox="1">
              <a:spLocks noChangeArrowheads="1"/>
            </p:cNvSpPr>
            <p:nvPr/>
          </p:nvSpPr>
          <p:spPr bwMode="auto">
            <a:xfrm>
              <a:off x="866" y="220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</p:grpSp>
      <p:sp>
        <p:nvSpPr>
          <p:cNvPr id="109574" name="Rectangle 55"/>
          <p:cNvSpPr>
            <a:spLocks noChangeArrowheads="1"/>
          </p:cNvSpPr>
          <p:nvPr/>
        </p:nvSpPr>
        <p:spPr bwMode="auto">
          <a:xfrm>
            <a:off x="4062413" y="2667000"/>
            <a:ext cx="3328987" cy="150812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5" name="Text Box 57"/>
          <p:cNvSpPr txBox="1">
            <a:spLocks noChangeArrowheads="1"/>
          </p:cNvSpPr>
          <p:nvPr/>
        </p:nvSpPr>
        <p:spPr bwMode="auto">
          <a:xfrm>
            <a:off x="4724400" y="2209800"/>
            <a:ext cx="1978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en-US" sz="1600"/>
              <a:t>krigeagem ordinária</a:t>
            </a:r>
          </a:p>
        </p:txBody>
      </p:sp>
      <p:grpSp>
        <p:nvGrpSpPr>
          <p:cNvPr id="109576" name="Group 87"/>
          <p:cNvGrpSpPr>
            <a:grpSpLocks/>
          </p:cNvGrpSpPr>
          <p:nvPr/>
        </p:nvGrpSpPr>
        <p:grpSpPr bwMode="auto">
          <a:xfrm>
            <a:off x="4232275" y="2801938"/>
            <a:ext cx="350838" cy="1293812"/>
            <a:chOff x="2368" y="1843"/>
            <a:chExt cx="221" cy="815"/>
          </a:xfrm>
        </p:grpSpPr>
        <p:sp>
          <p:nvSpPr>
            <p:cNvPr id="109686" name="Rectangle 60"/>
            <p:cNvSpPr>
              <a:spLocks noChangeArrowheads="1"/>
            </p:cNvSpPr>
            <p:nvPr/>
          </p:nvSpPr>
          <p:spPr bwMode="auto">
            <a:xfrm>
              <a:off x="2552" y="250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87" name="Rectangle 61"/>
            <p:cNvSpPr>
              <a:spLocks noChangeArrowheads="1"/>
            </p:cNvSpPr>
            <p:nvPr/>
          </p:nvSpPr>
          <p:spPr bwMode="auto">
            <a:xfrm>
              <a:off x="2552" y="241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88" name="Rectangle 62"/>
            <p:cNvSpPr>
              <a:spLocks noChangeArrowheads="1"/>
            </p:cNvSpPr>
            <p:nvPr/>
          </p:nvSpPr>
          <p:spPr bwMode="auto">
            <a:xfrm>
              <a:off x="2552" y="231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89" name="Rectangle 63"/>
            <p:cNvSpPr>
              <a:spLocks noChangeArrowheads="1"/>
            </p:cNvSpPr>
            <p:nvPr/>
          </p:nvSpPr>
          <p:spPr bwMode="auto">
            <a:xfrm>
              <a:off x="2552" y="222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90" name="Rectangle 64"/>
            <p:cNvSpPr>
              <a:spLocks noChangeArrowheads="1"/>
            </p:cNvSpPr>
            <p:nvPr/>
          </p:nvSpPr>
          <p:spPr bwMode="auto">
            <a:xfrm>
              <a:off x="2552" y="212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91" name="Rectangle 65"/>
            <p:cNvSpPr>
              <a:spLocks noChangeArrowheads="1"/>
            </p:cNvSpPr>
            <p:nvPr/>
          </p:nvSpPr>
          <p:spPr bwMode="auto">
            <a:xfrm>
              <a:off x="2552" y="203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92" name="Rectangle 66"/>
            <p:cNvSpPr>
              <a:spLocks noChangeArrowheads="1"/>
            </p:cNvSpPr>
            <p:nvPr/>
          </p:nvSpPr>
          <p:spPr bwMode="auto">
            <a:xfrm>
              <a:off x="2552" y="193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93" name="Rectangle 67"/>
            <p:cNvSpPr>
              <a:spLocks noChangeArrowheads="1"/>
            </p:cNvSpPr>
            <p:nvPr/>
          </p:nvSpPr>
          <p:spPr bwMode="auto">
            <a:xfrm>
              <a:off x="2552" y="254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û</a:t>
              </a:r>
              <a:endParaRPr lang="pt-BR"/>
            </a:p>
          </p:txBody>
        </p:sp>
        <p:sp>
          <p:nvSpPr>
            <p:cNvPr id="109694" name="Rectangle 68"/>
            <p:cNvSpPr>
              <a:spLocks noChangeArrowheads="1"/>
            </p:cNvSpPr>
            <p:nvPr/>
          </p:nvSpPr>
          <p:spPr bwMode="auto">
            <a:xfrm>
              <a:off x="2552" y="184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ù</a:t>
              </a:r>
              <a:endParaRPr lang="pt-BR"/>
            </a:p>
          </p:txBody>
        </p:sp>
        <p:sp>
          <p:nvSpPr>
            <p:cNvPr id="109695" name="Rectangle 69"/>
            <p:cNvSpPr>
              <a:spLocks noChangeArrowheads="1"/>
            </p:cNvSpPr>
            <p:nvPr/>
          </p:nvSpPr>
          <p:spPr bwMode="auto">
            <a:xfrm>
              <a:off x="2368" y="250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96" name="Rectangle 70"/>
            <p:cNvSpPr>
              <a:spLocks noChangeArrowheads="1"/>
            </p:cNvSpPr>
            <p:nvPr/>
          </p:nvSpPr>
          <p:spPr bwMode="auto">
            <a:xfrm>
              <a:off x="2368" y="241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97" name="Rectangle 71"/>
            <p:cNvSpPr>
              <a:spLocks noChangeArrowheads="1"/>
            </p:cNvSpPr>
            <p:nvPr/>
          </p:nvSpPr>
          <p:spPr bwMode="auto">
            <a:xfrm>
              <a:off x="2368" y="231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98" name="Rectangle 72"/>
            <p:cNvSpPr>
              <a:spLocks noChangeArrowheads="1"/>
            </p:cNvSpPr>
            <p:nvPr/>
          </p:nvSpPr>
          <p:spPr bwMode="auto">
            <a:xfrm>
              <a:off x="2368" y="222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99" name="Rectangle 73"/>
            <p:cNvSpPr>
              <a:spLocks noChangeArrowheads="1"/>
            </p:cNvSpPr>
            <p:nvPr/>
          </p:nvSpPr>
          <p:spPr bwMode="auto">
            <a:xfrm>
              <a:off x="2368" y="212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700" name="Rectangle 74"/>
            <p:cNvSpPr>
              <a:spLocks noChangeArrowheads="1"/>
            </p:cNvSpPr>
            <p:nvPr/>
          </p:nvSpPr>
          <p:spPr bwMode="auto">
            <a:xfrm>
              <a:off x="2368" y="203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701" name="Rectangle 75"/>
            <p:cNvSpPr>
              <a:spLocks noChangeArrowheads="1"/>
            </p:cNvSpPr>
            <p:nvPr/>
          </p:nvSpPr>
          <p:spPr bwMode="auto">
            <a:xfrm>
              <a:off x="2368" y="193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702" name="Rectangle 76"/>
            <p:cNvSpPr>
              <a:spLocks noChangeArrowheads="1"/>
            </p:cNvSpPr>
            <p:nvPr/>
          </p:nvSpPr>
          <p:spPr bwMode="auto">
            <a:xfrm>
              <a:off x="2368" y="254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ë</a:t>
              </a:r>
              <a:endParaRPr lang="pt-BR"/>
            </a:p>
          </p:txBody>
        </p:sp>
        <p:sp>
          <p:nvSpPr>
            <p:cNvPr id="109703" name="Rectangle 77"/>
            <p:cNvSpPr>
              <a:spLocks noChangeArrowheads="1"/>
            </p:cNvSpPr>
            <p:nvPr/>
          </p:nvSpPr>
          <p:spPr bwMode="auto">
            <a:xfrm>
              <a:off x="2368" y="184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é</a:t>
              </a:r>
              <a:endParaRPr lang="pt-BR"/>
            </a:p>
          </p:txBody>
        </p:sp>
        <p:sp>
          <p:nvSpPr>
            <p:cNvPr id="109704" name="Rectangle 78"/>
            <p:cNvSpPr>
              <a:spLocks noChangeArrowheads="1"/>
            </p:cNvSpPr>
            <p:nvPr/>
          </p:nvSpPr>
          <p:spPr bwMode="auto">
            <a:xfrm>
              <a:off x="2482" y="2394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4</a:t>
              </a:r>
              <a:endParaRPr lang="pt-BR"/>
            </a:p>
          </p:txBody>
        </p:sp>
        <p:sp>
          <p:nvSpPr>
            <p:cNvPr id="109705" name="Rectangle 79"/>
            <p:cNvSpPr>
              <a:spLocks noChangeArrowheads="1"/>
            </p:cNvSpPr>
            <p:nvPr/>
          </p:nvSpPr>
          <p:spPr bwMode="auto">
            <a:xfrm>
              <a:off x="2482" y="2223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3</a:t>
              </a:r>
              <a:endParaRPr lang="pt-BR"/>
            </a:p>
          </p:txBody>
        </p:sp>
        <p:sp>
          <p:nvSpPr>
            <p:cNvPr id="109706" name="Rectangle 80"/>
            <p:cNvSpPr>
              <a:spLocks noChangeArrowheads="1"/>
            </p:cNvSpPr>
            <p:nvPr/>
          </p:nvSpPr>
          <p:spPr bwMode="auto">
            <a:xfrm>
              <a:off x="2485" y="205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endParaRPr lang="pt-BR"/>
            </a:p>
          </p:txBody>
        </p:sp>
        <p:sp>
          <p:nvSpPr>
            <p:cNvPr id="109707" name="Rectangle 81"/>
            <p:cNvSpPr>
              <a:spLocks noChangeArrowheads="1"/>
            </p:cNvSpPr>
            <p:nvPr/>
          </p:nvSpPr>
          <p:spPr bwMode="auto">
            <a:xfrm>
              <a:off x="2474" y="188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1</a:t>
              </a:r>
              <a:endParaRPr lang="pt-BR"/>
            </a:p>
          </p:txBody>
        </p:sp>
        <p:sp>
          <p:nvSpPr>
            <p:cNvPr id="109708" name="Rectangle 82"/>
            <p:cNvSpPr>
              <a:spLocks noChangeArrowheads="1"/>
            </p:cNvSpPr>
            <p:nvPr/>
          </p:nvSpPr>
          <p:spPr bwMode="auto">
            <a:xfrm>
              <a:off x="2416" y="2485"/>
              <a:ext cx="8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Symbol" pitchFamily="18" charset="2"/>
                </a:rPr>
                <a:t>a</a:t>
              </a:r>
              <a:endParaRPr lang="pt-BR"/>
            </a:p>
          </p:txBody>
        </p:sp>
        <p:sp>
          <p:nvSpPr>
            <p:cNvPr id="109709" name="Rectangle 83"/>
            <p:cNvSpPr>
              <a:spLocks noChangeArrowheads="1"/>
            </p:cNvSpPr>
            <p:nvPr/>
          </p:nvSpPr>
          <p:spPr bwMode="auto">
            <a:xfrm>
              <a:off x="2414" y="2358"/>
              <a:ext cx="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λ</a:t>
              </a:r>
              <a:endParaRPr lang="pt-BR"/>
            </a:p>
          </p:txBody>
        </p:sp>
        <p:sp>
          <p:nvSpPr>
            <p:cNvPr id="109710" name="Rectangle 84"/>
            <p:cNvSpPr>
              <a:spLocks noChangeArrowheads="1"/>
            </p:cNvSpPr>
            <p:nvPr/>
          </p:nvSpPr>
          <p:spPr bwMode="auto">
            <a:xfrm>
              <a:off x="2417" y="2187"/>
              <a:ext cx="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λ</a:t>
              </a:r>
              <a:endParaRPr lang="pt-BR"/>
            </a:p>
          </p:txBody>
        </p:sp>
        <p:sp>
          <p:nvSpPr>
            <p:cNvPr id="109711" name="Rectangle 85"/>
            <p:cNvSpPr>
              <a:spLocks noChangeArrowheads="1"/>
            </p:cNvSpPr>
            <p:nvPr/>
          </p:nvSpPr>
          <p:spPr bwMode="auto">
            <a:xfrm>
              <a:off x="2417" y="2016"/>
              <a:ext cx="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λ</a:t>
              </a:r>
              <a:endParaRPr lang="pt-BR"/>
            </a:p>
          </p:txBody>
        </p:sp>
        <p:sp>
          <p:nvSpPr>
            <p:cNvPr id="109712" name="Rectangle 86"/>
            <p:cNvSpPr>
              <a:spLocks noChangeArrowheads="1"/>
            </p:cNvSpPr>
            <p:nvPr/>
          </p:nvSpPr>
          <p:spPr bwMode="auto">
            <a:xfrm>
              <a:off x="2417" y="1846"/>
              <a:ext cx="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λ</a:t>
              </a:r>
              <a:endParaRPr lang="pt-BR"/>
            </a:p>
          </p:txBody>
        </p:sp>
      </p:grpSp>
      <p:sp>
        <p:nvSpPr>
          <p:cNvPr id="109577" name="Rectangle 88"/>
          <p:cNvSpPr>
            <a:spLocks noChangeArrowheads="1"/>
          </p:cNvSpPr>
          <p:nvPr/>
        </p:nvSpPr>
        <p:spPr bwMode="auto">
          <a:xfrm>
            <a:off x="4625975" y="3276600"/>
            <a:ext cx="401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t-BR" sz="1600">
                <a:solidFill>
                  <a:srgbClr val="000000"/>
                </a:solidFill>
                <a:latin typeface="Tahoma" pitchFamily="34" charset="0"/>
              </a:rPr>
              <a:t>  =  </a:t>
            </a:r>
            <a:endParaRPr lang="pt-BR"/>
          </a:p>
        </p:txBody>
      </p:sp>
      <p:grpSp>
        <p:nvGrpSpPr>
          <p:cNvPr id="109578" name="Group 177"/>
          <p:cNvGrpSpPr>
            <a:grpSpLocks/>
          </p:cNvGrpSpPr>
          <p:nvPr/>
        </p:nvGrpSpPr>
        <p:grpSpPr bwMode="auto">
          <a:xfrm>
            <a:off x="5145088" y="2663825"/>
            <a:ext cx="2112962" cy="1466850"/>
            <a:chOff x="2943" y="1756"/>
            <a:chExt cx="1331" cy="924"/>
          </a:xfrm>
        </p:grpSpPr>
        <p:sp>
          <p:nvSpPr>
            <p:cNvPr id="109598" name="Rectangle 89"/>
            <p:cNvSpPr>
              <a:spLocks noChangeArrowheads="1"/>
            </p:cNvSpPr>
            <p:nvPr/>
          </p:nvSpPr>
          <p:spPr bwMode="auto">
            <a:xfrm>
              <a:off x="4237" y="248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599" name="Rectangle 90"/>
            <p:cNvSpPr>
              <a:spLocks noChangeArrowheads="1"/>
            </p:cNvSpPr>
            <p:nvPr/>
          </p:nvSpPr>
          <p:spPr bwMode="auto">
            <a:xfrm>
              <a:off x="4237" y="239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00" name="Rectangle 91"/>
            <p:cNvSpPr>
              <a:spLocks noChangeArrowheads="1"/>
            </p:cNvSpPr>
            <p:nvPr/>
          </p:nvSpPr>
          <p:spPr bwMode="auto">
            <a:xfrm>
              <a:off x="4237" y="229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01" name="Rectangle 92"/>
            <p:cNvSpPr>
              <a:spLocks noChangeArrowheads="1"/>
            </p:cNvSpPr>
            <p:nvPr/>
          </p:nvSpPr>
          <p:spPr bwMode="auto">
            <a:xfrm>
              <a:off x="4237" y="220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02" name="Rectangle 93"/>
            <p:cNvSpPr>
              <a:spLocks noChangeArrowheads="1"/>
            </p:cNvSpPr>
            <p:nvPr/>
          </p:nvSpPr>
          <p:spPr bwMode="auto">
            <a:xfrm>
              <a:off x="4237" y="210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03" name="Rectangle 94"/>
            <p:cNvSpPr>
              <a:spLocks noChangeArrowheads="1"/>
            </p:cNvSpPr>
            <p:nvPr/>
          </p:nvSpPr>
          <p:spPr bwMode="auto">
            <a:xfrm>
              <a:off x="4237" y="201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04" name="Rectangle 95"/>
            <p:cNvSpPr>
              <a:spLocks noChangeArrowheads="1"/>
            </p:cNvSpPr>
            <p:nvPr/>
          </p:nvSpPr>
          <p:spPr bwMode="auto">
            <a:xfrm>
              <a:off x="4237" y="191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05" name="Rectangle 96"/>
            <p:cNvSpPr>
              <a:spLocks noChangeArrowheads="1"/>
            </p:cNvSpPr>
            <p:nvPr/>
          </p:nvSpPr>
          <p:spPr bwMode="auto">
            <a:xfrm>
              <a:off x="4237" y="2565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û</a:t>
              </a:r>
              <a:endParaRPr lang="pt-BR"/>
            </a:p>
          </p:txBody>
        </p:sp>
        <p:sp>
          <p:nvSpPr>
            <p:cNvPr id="109606" name="Rectangle 97"/>
            <p:cNvSpPr>
              <a:spLocks noChangeArrowheads="1"/>
            </p:cNvSpPr>
            <p:nvPr/>
          </p:nvSpPr>
          <p:spPr bwMode="auto">
            <a:xfrm>
              <a:off x="4237" y="182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ù</a:t>
              </a:r>
              <a:endParaRPr lang="pt-BR"/>
            </a:p>
          </p:txBody>
        </p:sp>
        <p:sp>
          <p:nvSpPr>
            <p:cNvPr id="109607" name="Rectangle 98"/>
            <p:cNvSpPr>
              <a:spLocks noChangeArrowheads="1"/>
            </p:cNvSpPr>
            <p:nvPr/>
          </p:nvSpPr>
          <p:spPr bwMode="auto">
            <a:xfrm>
              <a:off x="4018" y="248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08" name="Rectangle 99"/>
            <p:cNvSpPr>
              <a:spLocks noChangeArrowheads="1"/>
            </p:cNvSpPr>
            <p:nvPr/>
          </p:nvSpPr>
          <p:spPr bwMode="auto">
            <a:xfrm>
              <a:off x="4018" y="239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09" name="Rectangle 100"/>
            <p:cNvSpPr>
              <a:spLocks noChangeArrowheads="1"/>
            </p:cNvSpPr>
            <p:nvPr/>
          </p:nvSpPr>
          <p:spPr bwMode="auto">
            <a:xfrm>
              <a:off x="4018" y="229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10" name="Rectangle 101"/>
            <p:cNvSpPr>
              <a:spLocks noChangeArrowheads="1"/>
            </p:cNvSpPr>
            <p:nvPr/>
          </p:nvSpPr>
          <p:spPr bwMode="auto">
            <a:xfrm>
              <a:off x="4018" y="220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11" name="Rectangle 102"/>
            <p:cNvSpPr>
              <a:spLocks noChangeArrowheads="1"/>
            </p:cNvSpPr>
            <p:nvPr/>
          </p:nvSpPr>
          <p:spPr bwMode="auto">
            <a:xfrm>
              <a:off x="4018" y="210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12" name="Rectangle 103"/>
            <p:cNvSpPr>
              <a:spLocks noChangeArrowheads="1"/>
            </p:cNvSpPr>
            <p:nvPr/>
          </p:nvSpPr>
          <p:spPr bwMode="auto">
            <a:xfrm>
              <a:off x="4018" y="201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13" name="Rectangle 104"/>
            <p:cNvSpPr>
              <a:spLocks noChangeArrowheads="1"/>
            </p:cNvSpPr>
            <p:nvPr/>
          </p:nvSpPr>
          <p:spPr bwMode="auto">
            <a:xfrm>
              <a:off x="4018" y="191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14" name="Rectangle 105"/>
            <p:cNvSpPr>
              <a:spLocks noChangeArrowheads="1"/>
            </p:cNvSpPr>
            <p:nvPr/>
          </p:nvSpPr>
          <p:spPr bwMode="auto">
            <a:xfrm>
              <a:off x="4018" y="2565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ë</a:t>
              </a:r>
              <a:endParaRPr lang="pt-BR"/>
            </a:p>
          </p:txBody>
        </p:sp>
        <p:sp>
          <p:nvSpPr>
            <p:cNvPr id="109615" name="Rectangle 106"/>
            <p:cNvSpPr>
              <a:spLocks noChangeArrowheads="1"/>
            </p:cNvSpPr>
            <p:nvPr/>
          </p:nvSpPr>
          <p:spPr bwMode="auto">
            <a:xfrm>
              <a:off x="4018" y="182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é</a:t>
              </a:r>
              <a:endParaRPr lang="pt-BR"/>
            </a:p>
          </p:txBody>
        </p:sp>
        <p:sp>
          <p:nvSpPr>
            <p:cNvPr id="109616" name="Rectangle 107"/>
            <p:cNvSpPr>
              <a:spLocks noChangeArrowheads="1"/>
            </p:cNvSpPr>
            <p:nvPr/>
          </p:nvSpPr>
          <p:spPr bwMode="auto">
            <a:xfrm>
              <a:off x="3886" y="1756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pt-BR"/>
            </a:p>
          </p:txBody>
        </p:sp>
        <p:sp>
          <p:nvSpPr>
            <p:cNvPr id="109617" name="Rectangle 108"/>
            <p:cNvSpPr>
              <a:spLocks noChangeArrowheads="1"/>
            </p:cNvSpPr>
            <p:nvPr/>
          </p:nvSpPr>
          <p:spPr bwMode="auto">
            <a:xfrm>
              <a:off x="3834" y="248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18" name="Rectangle 109"/>
            <p:cNvSpPr>
              <a:spLocks noChangeArrowheads="1"/>
            </p:cNvSpPr>
            <p:nvPr/>
          </p:nvSpPr>
          <p:spPr bwMode="auto">
            <a:xfrm>
              <a:off x="3834" y="239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19" name="Rectangle 110"/>
            <p:cNvSpPr>
              <a:spLocks noChangeArrowheads="1"/>
            </p:cNvSpPr>
            <p:nvPr/>
          </p:nvSpPr>
          <p:spPr bwMode="auto">
            <a:xfrm>
              <a:off x="3834" y="229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20" name="Rectangle 111"/>
            <p:cNvSpPr>
              <a:spLocks noChangeArrowheads="1"/>
            </p:cNvSpPr>
            <p:nvPr/>
          </p:nvSpPr>
          <p:spPr bwMode="auto">
            <a:xfrm>
              <a:off x="3834" y="220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21" name="Rectangle 112"/>
            <p:cNvSpPr>
              <a:spLocks noChangeArrowheads="1"/>
            </p:cNvSpPr>
            <p:nvPr/>
          </p:nvSpPr>
          <p:spPr bwMode="auto">
            <a:xfrm>
              <a:off x="3834" y="210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22" name="Rectangle 113"/>
            <p:cNvSpPr>
              <a:spLocks noChangeArrowheads="1"/>
            </p:cNvSpPr>
            <p:nvPr/>
          </p:nvSpPr>
          <p:spPr bwMode="auto">
            <a:xfrm>
              <a:off x="3834" y="201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23" name="Rectangle 114"/>
            <p:cNvSpPr>
              <a:spLocks noChangeArrowheads="1"/>
            </p:cNvSpPr>
            <p:nvPr/>
          </p:nvSpPr>
          <p:spPr bwMode="auto">
            <a:xfrm>
              <a:off x="3834" y="191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ú</a:t>
              </a:r>
              <a:endParaRPr lang="pt-BR"/>
            </a:p>
          </p:txBody>
        </p:sp>
        <p:sp>
          <p:nvSpPr>
            <p:cNvPr id="109624" name="Rectangle 115"/>
            <p:cNvSpPr>
              <a:spLocks noChangeArrowheads="1"/>
            </p:cNvSpPr>
            <p:nvPr/>
          </p:nvSpPr>
          <p:spPr bwMode="auto">
            <a:xfrm>
              <a:off x="3834" y="2565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û</a:t>
              </a:r>
              <a:endParaRPr lang="pt-BR"/>
            </a:p>
          </p:txBody>
        </p:sp>
        <p:sp>
          <p:nvSpPr>
            <p:cNvPr id="109625" name="Rectangle 116"/>
            <p:cNvSpPr>
              <a:spLocks noChangeArrowheads="1"/>
            </p:cNvSpPr>
            <p:nvPr/>
          </p:nvSpPr>
          <p:spPr bwMode="auto">
            <a:xfrm>
              <a:off x="3834" y="182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ù</a:t>
              </a:r>
              <a:endParaRPr lang="pt-BR"/>
            </a:p>
          </p:txBody>
        </p:sp>
        <p:sp>
          <p:nvSpPr>
            <p:cNvPr id="109626" name="Rectangle 117"/>
            <p:cNvSpPr>
              <a:spLocks noChangeArrowheads="1"/>
            </p:cNvSpPr>
            <p:nvPr/>
          </p:nvSpPr>
          <p:spPr bwMode="auto">
            <a:xfrm>
              <a:off x="2943" y="248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27" name="Rectangle 118"/>
            <p:cNvSpPr>
              <a:spLocks noChangeArrowheads="1"/>
            </p:cNvSpPr>
            <p:nvPr/>
          </p:nvSpPr>
          <p:spPr bwMode="auto">
            <a:xfrm>
              <a:off x="2943" y="239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28" name="Rectangle 119"/>
            <p:cNvSpPr>
              <a:spLocks noChangeArrowheads="1"/>
            </p:cNvSpPr>
            <p:nvPr/>
          </p:nvSpPr>
          <p:spPr bwMode="auto">
            <a:xfrm>
              <a:off x="2943" y="229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29" name="Rectangle 120"/>
            <p:cNvSpPr>
              <a:spLocks noChangeArrowheads="1"/>
            </p:cNvSpPr>
            <p:nvPr/>
          </p:nvSpPr>
          <p:spPr bwMode="auto">
            <a:xfrm>
              <a:off x="2943" y="220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30" name="Rectangle 121"/>
            <p:cNvSpPr>
              <a:spLocks noChangeArrowheads="1"/>
            </p:cNvSpPr>
            <p:nvPr/>
          </p:nvSpPr>
          <p:spPr bwMode="auto">
            <a:xfrm>
              <a:off x="2943" y="210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31" name="Rectangle 122"/>
            <p:cNvSpPr>
              <a:spLocks noChangeArrowheads="1"/>
            </p:cNvSpPr>
            <p:nvPr/>
          </p:nvSpPr>
          <p:spPr bwMode="auto">
            <a:xfrm>
              <a:off x="2943" y="201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32" name="Rectangle 123"/>
            <p:cNvSpPr>
              <a:spLocks noChangeArrowheads="1"/>
            </p:cNvSpPr>
            <p:nvPr/>
          </p:nvSpPr>
          <p:spPr bwMode="auto">
            <a:xfrm>
              <a:off x="2943" y="1918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ê</a:t>
              </a:r>
              <a:endParaRPr lang="pt-BR"/>
            </a:p>
          </p:txBody>
        </p:sp>
        <p:sp>
          <p:nvSpPr>
            <p:cNvPr id="109633" name="Rectangle 124"/>
            <p:cNvSpPr>
              <a:spLocks noChangeArrowheads="1"/>
            </p:cNvSpPr>
            <p:nvPr/>
          </p:nvSpPr>
          <p:spPr bwMode="auto">
            <a:xfrm>
              <a:off x="2943" y="2565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ë</a:t>
              </a:r>
              <a:endParaRPr lang="pt-BR"/>
            </a:p>
          </p:txBody>
        </p:sp>
        <p:sp>
          <p:nvSpPr>
            <p:cNvPr id="109634" name="Rectangle 125"/>
            <p:cNvSpPr>
              <a:spLocks noChangeArrowheads="1"/>
            </p:cNvSpPr>
            <p:nvPr/>
          </p:nvSpPr>
          <p:spPr bwMode="auto">
            <a:xfrm>
              <a:off x="2943" y="1823"/>
              <a:ext cx="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Symbol" pitchFamily="18" charset="2"/>
                </a:rPr>
                <a:t>é</a:t>
              </a:r>
              <a:endParaRPr lang="pt-BR"/>
            </a:p>
          </p:txBody>
        </p:sp>
        <p:sp>
          <p:nvSpPr>
            <p:cNvPr id="109635" name="Rectangle 126"/>
            <p:cNvSpPr>
              <a:spLocks noChangeArrowheads="1"/>
            </p:cNvSpPr>
            <p:nvPr/>
          </p:nvSpPr>
          <p:spPr bwMode="auto">
            <a:xfrm>
              <a:off x="4126" y="2506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36" name="Rectangle 127"/>
            <p:cNvSpPr>
              <a:spLocks noChangeArrowheads="1"/>
            </p:cNvSpPr>
            <p:nvPr/>
          </p:nvSpPr>
          <p:spPr bwMode="auto">
            <a:xfrm>
              <a:off x="3777" y="2506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pt-BR"/>
            </a:p>
          </p:txBody>
        </p:sp>
        <p:sp>
          <p:nvSpPr>
            <p:cNvPr id="109637" name="Rectangle 128"/>
            <p:cNvSpPr>
              <a:spLocks noChangeArrowheads="1"/>
            </p:cNvSpPr>
            <p:nvPr/>
          </p:nvSpPr>
          <p:spPr bwMode="auto">
            <a:xfrm>
              <a:off x="3638" y="2506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38" name="Rectangle 129"/>
            <p:cNvSpPr>
              <a:spLocks noChangeArrowheads="1"/>
            </p:cNvSpPr>
            <p:nvPr/>
          </p:nvSpPr>
          <p:spPr bwMode="auto">
            <a:xfrm>
              <a:off x="3454" y="2506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39" name="Rectangle 130"/>
            <p:cNvSpPr>
              <a:spLocks noChangeArrowheads="1"/>
            </p:cNvSpPr>
            <p:nvPr/>
          </p:nvSpPr>
          <p:spPr bwMode="auto">
            <a:xfrm>
              <a:off x="3231" y="2506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40" name="Rectangle 131"/>
            <p:cNvSpPr>
              <a:spLocks noChangeArrowheads="1"/>
            </p:cNvSpPr>
            <p:nvPr/>
          </p:nvSpPr>
          <p:spPr bwMode="auto">
            <a:xfrm>
              <a:off x="3050" y="2506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41" name="Rectangle 132"/>
            <p:cNvSpPr>
              <a:spLocks noChangeArrowheads="1"/>
            </p:cNvSpPr>
            <p:nvPr/>
          </p:nvSpPr>
          <p:spPr bwMode="auto">
            <a:xfrm>
              <a:off x="3764" y="2358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42" name="Rectangle 133"/>
            <p:cNvSpPr>
              <a:spLocks noChangeArrowheads="1"/>
            </p:cNvSpPr>
            <p:nvPr/>
          </p:nvSpPr>
          <p:spPr bwMode="auto">
            <a:xfrm>
              <a:off x="3769" y="2187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43" name="Rectangle 134"/>
            <p:cNvSpPr>
              <a:spLocks noChangeArrowheads="1"/>
            </p:cNvSpPr>
            <p:nvPr/>
          </p:nvSpPr>
          <p:spPr bwMode="auto">
            <a:xfrm>
              <a:off x="3773" y="2017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44" name="Rectangle 135"/>
            <p:cNvSpPr>
              <a:spLocks noChangeArrowheads="1"/>
            </p:cNvSpPr>
            <p:nvPr/>
          </p:nvSpPr>
          <p:spPr bwMode="auto">
            <a:xfrm>
              <a:off x="3770" y="1847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pt-BR"/>
            </a:p>
          </p:txBody>
        </p:sp>
        <p:sp>
          <p:nvSpPr>
            <p:cNvPr id="109645" name="Rectangle 136"/>
            <p:cNvSpPr>
              <a:spLocks noChangeArrowheads="1"/>
            </p:cNvSpPr>
            <p:nvPr/>
          </p:nvSpPr>
          <p:spPr bwMode="auto">
            <a:xfrm>
              <a:off x="4158" y="241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04</a:t>
              </a:r>
              <a:endParaRPr lang="pt-BR"/>
            </a:p>
          </p:txBody>
        </p:sp>
        <p:sp>
          <p:nvSpPr>
            <p:cNvPr id="109646" name="Rectangle 137"/>
            <p:cNvSpPr>
              <a:spLocks noChangeArrowheads="1"/>
            </p:cNvSpPr>
            <p:nvPr/>
          </p:nvSpPr>
          <p:spPr bwMode="auto">
            <a:xfrm>
              <a:off x="4158" y="224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03</a:t>
              </a:r>
              <a:endParaRPr lang="pt-BR"/>
            </a:p>
          </p:txBody>
        </p:sp>
        <p:sp>
          <p:nvSpPr>
            <p:cNvPr id="109647" name="Rectangle 138"/>
            <p:cNvSpPr>
              <a:spLocks noChangeArrowheads="1"/>
            </p:cNvSpPr>
            <p:nvPr/>
          </p:nvSpPr>
          <p:spPr bwMode="auto">
            <a:xfrm>
              <a:off x="4158" y="207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02</a:t>
              </a:r>
              <a:endParaRPr lang="pt-BR"/>
            </a:p>
          </p:txBody>
        </p:sp>
        <p:sp>
          <p:nvSpPr>
            <p:cNvPr id="109648" name="Rectangle 139"/>
            <p:cNvSpPr>
              <a:spLocks noChangeArrowheads="1"/>
            </p:cNvSpPr>
            <p:nvPr/>
          </p:nvSpPr>
          <p:spPr bwMode="auto">
            <a:xfrm>
              <a:off x="4158" y="190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01</a:t>
              </a:r>
              <a:endParaRPr lang="pt-BR"/>
            </a:p>
          </p:txBody>
        </p:sp>
        <p:sp>
          <p:nvSpPr>
            <p:cNvPr id="109649" name="Rectangle 140"/>
            <p:cNvSpPr>
              <a:spLocks noChangeArrowheads="1"/>
            </p:cNvSpPr>
            <p:nvPr/>
          </p:nvSpPr>
          <p:spPr bwMode="auto">
            <a:xfrm>
              <a:off x="3659" y="241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44</a:t>
              </a:r>
              <a:endParaRPr lang="pt-BR"/>
            </a:p>
          </p:txBody>
        </p:sp>
        <p:sp>
          <p:nvSpPr>
            <p:cNvPr id="109650" name="Rectangle 141"/>
            <p:cNvSpPr>
              <a:spLocks noChangeArrowheads="1"/>
            </p:cNvSpPr>
            <p:nvPr/>
          </p:nvSpPr>
          <p:spPr bwMode="auto">
            <a:xfrm>
              <a:off x="3467" y="241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43</a:t>
              </a:r>
              <a:endParaRPr lang="pt-BR"/>
            </a:p>
          </p:txBody>
        </p:sp>
        <p:sp>
          <p:nvSpPr>
            <p:cNvPr id="109651" name="Rectangle 142"/>
            <p:cNvSpPr>
              <a:spLocks noChangeArrowheads="1"/>
            </p:cNvSpPr>
            <p:nvPr/>
          </p:nvSpPr>
          <p:spPr bwMode="auto">
            <a:xfrm>
              <a:off x="3273" y="241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42</a:t>
              </a:r>
              <a:endParaRPr lang="pt-BR"/>
            </a:p>
          </p:txBody>
        </p:sp>
        <p:sp>
          <p:nvSpPr>
            <p:cNvPr id="109652" name="Rectangle 143"/>
            <p:cNvSpPr>
              <a:spLocks noChangeArrowheads="1"/>
            </p:cNvSpPr>
            <p:nvPr/>
          </p:nvSpPr>
          <p:spPr bwMode="auto">
            <a:xfrm>
              <a:off x="3083" y="241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41</a:t>
              </a:r>
              <a:endParaRPr lang="pt-BR"/>
            </a:p>
          </p:txBody>
        </p:sp>
        <p:sp>
          <p:nvSpPr>
            <p:cNvPr id="109653" name="Rectangle 144"/>
            <p:cNvSpPr>
              <a:spLocks noChangeArrowheads="1"/>
            </p:cNvSpPr>
            <p:nvPr/>
          </p:nvSpPr>
          <p:spPr bwMode="auto">
            <a:xfrm>
              <a:off x="3655" y="224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34</a:t>
              </a:r>
              <a:endParaRPr lang="pt-BR"/>
            </a:p>
          </p:txBody>
        </p:sp>
        <p:sp>
          <p:nvSpPr>
            <p:cNvPr id="109654" name="Rectangle 145"/>
            <p:cNvSpPr>
              <a:spLocks noChangeArrowheads="1"/>
            </p:cNvSpPr>
            <p:nvPr/>
          </p:nvSpPr>
          <p:spPr bwMode="auto">
            <a:xfrm>
              <a:off x="3465" y="224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33</a:t>
              </a:r>
              <a:endParaRPr lang="pt-BR"/>
            </a:p>
          </p:txBody>
        </p:sp>
        <p:sp>
          <p:nvSpPr>
            <p:cNvPr id="109655" name="Rectangle 146"/>
            <p:cNvSpPr>
              <a:spLocks noChangeArrowheads="1"/>
            </p:cNvSpPr>
            <p:nvPr/>
          </p:nvSpPr>
          <p:spPr bwMode="auto">
            <a:xfrm>
              <a:off x="3271" y="224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32</a:t>
              </a:r>
              <a:endParaRPr lang="pt-BR"/>
            </a:p>
          </p:txBody>
        </p:sp>
        <p:sp>
          <p:nvSpPr>
            <p:cNvPr id="109656" name="Rectangle 147"/>
            <p:cNvSpPr>
              <a:spLocks noChangeArrowheads="1"/>
            </p:cNvSpPr>
            <p:nvPr/>
          </p:nvSpPr>
          <p:spPr bwMode="auto">
            <a:xfrm>
              <a:off x="3082" y="224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31</a:t>
              </a:r>
              <a:endParaRPr lang="pt-BR"/>
            </a:p>
          </p:txBody>
        </p:sp>
        <p:sp>
          <p:nvSpPr>
            <p:cNvPr id="109657" name="Rectangle 148"/>
            <p:cNvSpPr>
              <a:spLocks noChangeArrowheads="1"/>
            </p:cNvSpPr>
            <p:nvPr/>
          </p:nvSpPr>
          <p:spPr bwMode="auto">
            <a:xfrm>
              <a:off x="3659" y="207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24</a:t>
              </a:r>
              <a:endParaRPr lang="pt-BR"/>
            </a:p>
          </p:txBody>
        </p:sp>
        <p:sp>
          <p:nvSpPr>
            <p:cNvPr id="109658" name="Rectangle 149"/>
            <p:cNvSpPr>
              <a:spLocks noChangeArrowheads="1"/>
            </p:cNvSpPr>
            <p:nvPr/>
          </p:nvSpPr>
          <p:spPr bwMode="auto">
            <a:xfrm>
              <a:off x="3467" y="207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23</a:t>
              </a:r>
              <a:endParaRPr lang="pt-BR"/>
            </a:p>
          </p:txBody>
        </p:sp>
        <p:sp>
          <p:nvSpPr>
            <p:cNvPr id="109659" name="Rectangle 150"/>
            <p:cNvSpPr>
              <a:spLocks noChangeArrowheads="1"/>
            </p:cNvSpPr>
            <p:nvPr/>
          </p:nvSpPr>
          <p:spPr bwMode="auto">
            <a:xfrm>
              <a:off x="3273" y="207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22</a:t>
              </a:r>
              <a:endParaRPr lang="pt-BR"/>
            </a:p>
          </p:txBody>
        </p:sp>
        <p:sp>
          <p:nvSpPr>
            <p:cNvPr id="109660" name="Rectangle 151"/>
            <p:cNvSpPr>
              <a:spLocks noChangeArrowheads="1"/>
            </p:cNvSpPr>
            <p:nvPr/>
          </p:nvSpPr>
          <p:spPr bwMode="auto">
            <a:xfrm>
              <a:off x="3083" y="207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21</a:t>
              </a:r>
              <a:endParaRPr lang="pt-BR"/>
            </a:p>
          </p:txBody>
        </p:sp>
        <p:sp>
          <p:nvSpPr>
            <p:cNvPr id="109661" name="Rectangle 152"/>
            <p:cNvSpPr>
              <a:spLocks noChangeArrowheads="1"/>
            </p:cNvSpPr>
            <p:nvPr/>
          </p:nvSpPr>
          <p:spPr bwMode="auto">
            <a:xfrm>
              <a:off x="3635" y="190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14</a:t>
              </a:r>
              <a:endParaRPr lang="pt-BR"/>
            </a:p>
          </p:txBody>
        </p:sp>
        <p:sp>
          <p:nvSpPr>
            <p:cNvPr id="109662" name="Rectangle 153"/>
            <p:cNvSpPr>
              <a:spLocks noChangeArrowheads="1"/>
            </p:cNvSpPr>
            <p:nvPr/>
          </p:nvSpPr>
          <p:spPr bwMode="auto">
            <a:xfrm>
              <a:off x="3450" y="190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13</a:t>
              </a:r>
              <a:endParaRPr lang="pt-BR"/>
            </a:p>
          </p:txBody>
        </p:sp>
        <p:sp>
          <p:nvSpPr>
            <p:cNvPr id="109663" name="Rectangle 154"/>
            <p:cNvSpPr>
              <a:spLocks noChangeArrowheads="1"/>
            </p:cNvSpPr>
            <p:nvPr/>
          </p:nvSpPr>
          <p:spPr bwMode="auto">
            <a:xfrm>
              <a:off x="3261" y="190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12</a:t>
              </a:r>
              <a:endParaRPr lang="pt-BR"/>
            </a:p>
          </p:txBody>
        </p:sp>
        <p:sp>
          <p:nvSpPr>
            <p:cNvPr id="109664" name="Rectangle 155"/>
            <p:cNvSpPr>
              <a:spLocks noChangeArrowheads="1"/>
            </p:cNvSpPr>
            <p:nvPr/>
          </p:nvSpPr>
          <p:spPr bwMode="auto">
            <a:xfrm>
              <a:off x="3077" y="1908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700">
                  <a:solidFill>
                    <a:srgbClr val="000000"/>
                  </a:solidFill>
                  <a:latin typeface="Times New Roman" pitchFamily="18" charset="0"/>
                </a:rPr>
                <a:t>11</a:t>
              </a:r>
              <a:endParaRPr lang="pt-BR"/>
            </a:p>
          </p:txBody>
        </p:sp>
        <p:sp>
          <p:nvSpPr>
            <p:cNvPr id="109665" name="Rectangle 156"/>
            <p:cNvSpPr>
              <a:spLocks noChangeArrowheads="1"/>
            </p:cNvSpPr>
            <p:nvPr/>
          </p:nvSpPr>
          <p:spPr bwMode="auto">
            <a:xfrm>
              <a:off x="4061" y="2315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66" name="Rectangle 157"/>
            <p:cNvSpPr>
              <a:spLocks noChangeArrowheads="1"/>
            </p:cNvSpPr>
            <p:nvPr/>
          </p:nvSpPr>
          <p:spPr bwMode="auto">
            <a:xfrm>
              <a:off x="4061" y="214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67" name="Rectangle 158"/>
            <p:cNvSpPr>
              <a:spLocks noChangeArrowheads="1"/>
            </p:cNvSpPr>
            <p:nvPr/>
          </p:nvSpPr>
          <p:spPr bwMode="auto">
            <a:xfrm>
              <a:off x="4061" y="197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68" name="Rectangle 159"/>
            <p:cNvSpPr>
              <a:spLocks noChangeArrowheads="1"/>
            </p:cNvSpPr>
            <p:nvPr/>
          </p:nvSpPr>
          <p:spPr bwMode="auto">
            <a:xfrm>
              <a:off x="4061" y="180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69" name="Rectangle 160"/>
            <p:cNvSpPr>
              <a:spLocks noChangeArrowheads="1"/>
            </p:cNvSpPr>
            <p:nvPr/>
          </p:nvSpPr>
          <p:spPr bwMode="auto">
            <a:xfrm>
              <a:off x="3561" y="2315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0" name="Rectangle 161"/>
            <p:cNvSpPr>
              <a:spLocks noChangeArrowheads="1"/>
            </p:cNvSpPr>
            <p:nvPr/>
          </p:nvSpPr>
          <p:spPr bwMode="auto">
            <a:xfrm>
              <a:off x="3370" y="2315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1" name="Rectangle 162"/>
            <p:cNvSpPr>
              <a:spLocks noChangeArrowheads="1"/>
            </p:cNvSpPr>
            <p:nvPr/>
          </p:nvSpPr>
          <p:spPr bwMode="auto">
            <a:xfrm>
              <a:off x="3176" y="2315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2" name="Rectangle 163"/>
            <p:cNvSpPr>
              <a:spLocks noChangeArrowheads="1"/>
            </p:cNvSpPr>
            <p:nvPr/>
          </p:nvSpPr>
          <p:spPr bwMode="auto">
            <a:xfrm>
              <a:off x="2986" y="2315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3" name="Rectangle 164"/>
            <p:cNvSpPr>
              <a:spLocks noChangeArrowheads="1"/>
            </p:cNvSpPr>
            <p:nvPr/>
          </p:nvSpPr>
          <p:spPr bwMode="auto">
            <a:xfrm>
              <a:off x="3559" y="214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4" name="Rectangle 165"/>
            <p:cNvSpPr>
              <a:spLocks noChangeArrowheads="1"/>
            </p:cNvSpPr>
            <p:nvPr/>
          </p:nvSpPr>
          <p:spPr bwMode="auto">
            <a:xfrm>
              <a:off x="3368" y="214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5" name="Rectangle 166"/>
            <p:cNvSpPr>
              <a:spLocks noChangeArrowheads="1"/>
            </p:cNvSpPr>
            <p:nvPr/>
          </p:nvSpPr>
          <p:spPr bwMode="auto">
            <a:xfrm>
              <a:off x="3175" y="214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6" name="Rectangle 167"/>
            <p:cNvSpPr>
              <a:spLocks noChangeArrowheads="1"/>
            </p:cNvSpPr>
            <p:nvPr/>
          </p:nvSpPr>
          <p:spPr bwMode="auto">
            <a:xfrm>
              <a:off x="2986" y="214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7" name="Rectangle 168"/>
            <p:cNvSpPr>
              <a:spLocks noChangeArrowheads="1"/>
            </p:cNvSpPr>
            <p:nvPr/>
          </p:nvSpPr>
          <p:spPr bwMode="auto">
            <a:xfrm>
              <a:off x="3561" y="197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8" name="Rectangle 169"/>
            <p:cNvSpPr>
              <a:spLocks noChangeArrowheads="1"/>
            </p:cNvSpPr>
            <p:nvPr/>
          </p:nvSpPr>
          <p:spPr bwMode="auto">
            <a:xfrm>
              <a:off x="3370" y="197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79" name="Rectangle 170"/>
            <p:cNvSpPr>
              <a:spLocks noChangeArrowheads="1"/>
            </p:cNvSpPr>
            <p:nvPr/>
          </p:nvSpPr>
          <p:spPr bwMode="auto">
            <a:xfrm>
              <a:off x="3176" y="197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80" name="Rectangle 171"/>
            <p:cNvSpPr>
              <a:spLocks noChangeArrowheads="1"/>
            </p:cNvSpPr>
            <p:nvPr/>
          </p:nvSpPr>
          <p:spPr bwMode="auto">
            <a:xfrm>
              <a:off x="2986" y="197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81" name="Rectangle 172"/>
            <p:cNvSpPr>
              <a:spLocks noChangeArrowheads="1"/>
            </p:cNvSpPr>
            <p:nvPr/>
          </p:nvSpPr>
          <p:spPr bwMode="auto">
            <a:xfrm>
              <a:off x="3544" y="180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82" name="Rectangle 173"/>
            <p:cNvSpPr>
              <a:spLocks noChangeArrowheads="1"/>
            </p:cNvSpPr>
            <p:nvPr/>
          </p:nvSpPr>
          <p:spPr bwMode="auto">
            <a:xfrm>
              <a:off x="3358" y="180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83" name="Rectangle 174"/>
            <p:cNvSpPr>
              <a:spLocks noChangeArrowheads="1"/>
            </p:cNvSpPr>
            <p:nvPr/>
          </p:nvSpPr>
          <p:spPr bwMode="auto">
            <a:xfrm>
              <a:off x="3170" y="180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84" name="Rectangle 175"/>
            <p:cNvSpPr>
              <a:spLocks noChangeArrowheads="1"/>
            </p:cNvSpPr>
            <p:nvPr/>
          </p:nvSpPr>
          <p:spPr bwMode="auto">
            <a:xfrm>
              <a:off x="2986" y="1804"/>
              <a:ext cx="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600">
                  <a:solidFill>
                    <a:srgbClr val="000000"/>
                  </a:solidFill>
                  <a:latin typeface="Tahoma" pitchFamily="34" charset="0"/>
                </a:rPr>
                <a:t>C</a:t>
              </a:r>
              <a:endParaRPr lang="pt-BR"/>
            </a:p>
          </p:txBody>
        </p:sp>
        <p:sp>
          <p:nvSpPr>
            <p:cNvPr id="109685" name="Rectangle 176"/>
            <p:cNvSpPr>
              <a:spLocks noChangeArrowheads="1"/>
            </p:cNvSpPr>
            <p:nvPr/>
          </p:nvSpPr>
          <p:spPr bwMode="auto">
            <a:xfrm>
              <a:off x="3940" y="1756"/>
              <a:ext cx="5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  <a:latin typeface="Tahoma" pitchFamily="34" charset="0"/>
                </a:rPr>
                <a:t>1</a:t>
              </a:r>
              <a:endParaRPr lang="pt-BR"/>
            </a:p>
          </p:txBody>
        </p:sp>
      </p:grpSp>
      <p:grpSp>
        <p:nvGrpSpPr>
          <p:cNvPr id="109579" name="Group 248"/>
          <p:cNvGrpSpPr>
            <a:grpSpLocks/>
          </p:cNvGrpSpPr>
          <p:nvPr/>
        </p:nvGrpSpPr>
        <p:grpSpPr bwMode="auto">
          <a:xfrm>
            <a:off x="600075" y="4492625"/>
            <a:ext cx="8080375" cy="1971675"/>
            <a:chOff x="378" y="2830"/>
            <a:chExt cx="5090" cy="1242"/>
          </a:xfrm>
        </p:grpSpPr>
        <p:sp>
          <p:nvSpPr>
            <p:cNvPr id="109583" name="Text Box 179"/>
            <p:cNvSpPr txBox="1">
              <a:spLocks noChangeArrowheads="1"/>
            </p:cNvSpPr>
            <p:nvPr/>
          </p:nvSpPr>
          <p:spPr bwMode="auto">
            <a:xfrm>
              <a:off x="378" y="3044"/>
              <a:ext cx="3910" cy="21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CC99"/>
                </a:buClr>
              </a:pPr>
              <a:r>
                <a:rPr lang="pt-BR" sz="1600"/>
                <a:t> Os elementos das matrizes são calculados:  C</a:t>
              </a:r>
              <a:r>
                <a:rPr lang="pt-BR" sz="1600" baseline="-25000"/>
                <a:t>ij</a:t>
              </a:r>
              <a:r>
                <a:rPr lang="pt-BR" sz="1600"/>
                <a:t> = 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</a:t>
              </a:r>
              <a:r>
                <a:rPr lang="pt-BR" sz="1600"/>
                <a:t> -  </a:t>
              </a:r>
              <a:r>
                <a:rPr lang="pt-BR" sz="1600">
                  <a:latin typeface="Symbol" pitchFamily="18" charset="2"/>
                </a:rPr>
                <a:t>g</a:t>
              </a:r>
              <a:r>
                <a:rPr lang="pt-BR" sz="1600"/>
                <a:t> (</a:t>
              </a:r>
              <a:r>
                <a:rPr lang="pt-BR" sz="1600" b="1"/>
                <a:t>h</a:t>
              </a:r>
              <a:r>
                <a:rPr lang="pt-BR" sz="1600"/>
                <a:t>)</a:t>
              </a:r>
            </a:p>
          </p:txBody>
        </p:sp>
        <p:sp>
          <p:nvSpPr>
            <p:cNvPr id="109584" name="Oval 180"/>
            <p:cNvSpPr>
              <a:spLocks noChangeArrowheads="1"/>
            </p:cNvSpPr>
            <p:nvPr/>
          </p:nvSpPr>
          <p:spPr bwMode="auto">
            <a:xfrm>
              <a:off x="3886" y="3000"/>
              <a:ext cx="359" cy="32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85" name="Text Box 181"/>
            <p:cNvSpPr txBox="1">
              <a:spLocks noChangeArrowheads="1"/>
            </p:cNvSpPr>
            <p:nvPr/>
          </p:nvSpPr>
          <p:spPr bwMode="auto">
            <a:xfrm>
              <a:off x="4471" y="2830"/>
              <a:ext cx="997" cy="21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1600"/>
                <a:t>Modelo Teórico</a:t>
              </a:r>
            </a:p>
          </p:txBody>
        </p:sp>
        <p:sp>
          <p:nvSpPr>
            <p:cNvPr id="109586" name="Line 182"/>
            <p:cNvSpPr>
              <a:spLocks noChangeShapeType="1"/>
            </p:cNvSpPr>
            <p:nvPr/>
          </p:nvSpPr>
          <p:spPr bwMode="auto">
            <a:xfrm flipV="1">
              <a:off x="4245" y="2997"/>
              <a:ext cx="276" cy="1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09587" name="Group 247"/>
            <p:cNvGrpSpPr>
              <a:grpSpLocks/>
            </p:cNvGrpSpPr>
            <p:nvPr/>
          </p:nvGrpSpPr>
          <p:grpSpPr bwMode="auto">
            <a:xfrm>
              <a:off x="546" y="3312"/>
              <a:ext cx="4056" cy="760"/>
              <a:chOff x="546" y="3312"/>
              <a:chExt cx="4056" cy="760"/>
            </a:xfrm>
          </p:grpSpPr>
          <p:graphicFrame>
            <p:nvGraphicFramePr>
              <p:cNvPr id="109588" name="Object 184"/>
              <p:cNvGraphicFramePr>
                <a:graphicFrameLocks noChangeAspect="1"/>
              </p:cNvGraphicFramePr>
              <p:nvPr/>
            </p:nvGraphicFramePr>
            <p:xfrm>
              <a:off x="2100" y="3555"/>
              <a:ext cx="2062" cy="5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5" name="Equação" r:id="rId4" imgW="2120900" imgH="533400" progId="Equation.3">
                      <p:embed/>
                    </p:oleObj>
                  </mc:Choice>
                  <mc:Fallback>
                    <p:oleObj name="Equação" r:id="rId4" imgW="2120900" imgH="5334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00" y="3555"/>
                            <a:ext cx="2062" cy="5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796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9589" name="Rectangle 186"/>
              <p:cNvSpPr>
                <a:spLocks noChangeArrowheads="1"/>
              </p:cNvSpPr>
              <p:nvPr/>
            </p:nvSpPr>
            <p:spPr bwMode="auto">
              <a:xfrm>
                <a:off x="546" y="3312"/>
                <a:ext cx="2167" cy="212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pt-BR" sz="1600"/>
                  <a:t>C</a:t>
                </a:r>
                <a:r>
                  <a:rPr lang="pt-BR" sz="1600" baseline="-25000"/>
                  <a:t>12</a:t>
                </a:r>
                <a:r>
                  <a:rPr lang="pt-BR" sz="1600"/>
                  <a:t> = C</a:t>
                </a:r>
                <a:r>
                  <a:rPr lang="pt-BR" sz="1600" baseline="-25000"/>
                  <a:t>21</a:t>
                </a:r>
                <a:r>
                  <a:rPr lang="pt-BR" sz="1600"/>
                  <a:t> = C</a:t>
                </a:r>
                <a:r>
                  <a:rPr lang="pt-BR" sz="1600" baseline="-25000"/>
                  <a:t>04</a:t>
                </a:r>
                <a:r>
                  <a:rPr lang="pt-BR" sz="1600"/>
                  <a:t> = C</a:t>
                </a:r>
                <a:r>
                  <a:rPr lang="pt-BR" sz="1600" baseline="-25000"/>
                  <a:t>0</a:t>
                </a:r>
                <a:r>
                  <a:rPr lang="pt-BR" sz="1600"/>
                  <a:t> + C</a:t>
                </a:r>
                <a:r>
                  <a:rPr lang="pt-BR" sz="1600" baseline="-25000"/>
                  <a:t>1</a:t>
                </a:r>
                <a:r>
                  <a:rPr lang="pt-BR" sz="1600"/>
                  <a:t> - </a:t>
                </a:r>
                <a:r>
                  <a:rPr lang="pt-BR" sz="1600">
                    <a:latin typeface="Symbol" pitchFamily="18" charset="2"/>
                  </a:rPr>
                  <a:t>g</a:t>
                </a:r>
                <a:r>
                  <a:rPr lang="pt-BR" sz="1600"/>
                  <a:t> (50</a:t>
                </a:r>
                <a:r>
                  <a:rPr lang="pt-BR" sz="1600" b="1"/>
                  <a:t>   </a:t>
                </a:r>
                <a:r>
                  <a:rPr lang="pt-BR" sz="1600"/>
                  <a:t>2)</a:t>
                </a:r>
              </a:p>
            </p:txBody>
          </p:sp>
          <p:sp>
            <p:nvSpPr>
              <p:cNvPr id="109590" name="Text Box 188"/>
              <p:cNvSpPr txBox="1">
                <a:spLocks noChangeArrowheads="1"/>
              </p:cNvSpPr>
              <p:nvPr/>
            </p:nvSpPr>
            <p:spPr bwMode="auto">
              <a:xfrm>
                <a:off x="4126" y="3692"/>
                <a:ext cx="476" cy="212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pt-BR" sz="1600"/>
                  <a:t>= 9,84</a:t>
                </a:r>
              </a:p>
            </p:txBody>
          </p:sp>
          <p:sp>
            <p:nvSpPr>
              <p:cNvPr id="109591" name="Text Box 189"/>
              <p:cNvSpPr txBox="1">
                <a:spLocks noChangeArrowheads="1"/>
              </p:cNvSpPr>
              <p:nvPr/>
            </p:nvSpPr>
            <p:spPr bwMode="auto">
              <a:xfrm>
                <a:off x="1421" y="3692"/>
                <a:ext cx="680" cy="212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pt-BR" sz="1600"/>
                  <a:t>= (2+20) -</a:t>
                </a:r>
              </a:p>
            </p:txBody>
          </p:sp>
          <p:grpSp>
            <p:nvGrpSpPr>
              <p:cNvPr id="109592" name="Group 242"/>
              <p:cNvGrpSpPr>
                <a:grpSpLocks noChangeAspect="1"/>
              </p:cNvGrpSpPr>
              <p:nvPr/>
            </p:nvGrpSpPr>
            <p:grpSpPr bwMode="auto">
              <a:xfrm>
                <a:off x="2443" y="3327"/>
                <a:ext cx="167" cy="176"/>
                <a:chOff x="2448" y="3312"/>
                <a:chExt cx="167" cy="176"/>
              </a:xfrm>
            </p:grpSpPr>
            <p:sp>
              <p:nvSpPr>
                <p:cNvPr id="109593" name="AutoShape 24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448" y="3312"/>
                  <a:ext cx="167" cy="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9594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2466" y="3415"/>
                  <a:ext cx="17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9595" name="Line 244"/>
                <p:cNvSpPr>
                  <a:spLocks noChangeShapeType="1"/>
                </p:cNvSpPr>
                <p:nvPr/>
              </p:nvSpPr>
              <p:spPr bwMode="auto">
                <a:xfrm>
                  <a:off x="2483" y="3418"/>
                  <a:ext cx="23" cy="42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9596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2509" y="3335"/>
                  <a:ext cx="31" cy="1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9597" name="Line 246"/>
                <p:cNvSpPr>
                  <a:spLocks noChangeShapeType="1"/>
                </p:cNvSpPr>
                <p:nvPr/>
              </p:nvSpPr>
              <p:spPr bwMode="auto">
                <a:xfrm>
                  <a:off x="2540" y="3335"/>
                  <a:ext cx="54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sp>
        <p:nvSpPr>
          <p:cNvPr id="109580" name="Text Box 249"/>
          <p:cNvSpPr txBox="1">
            <a:spLocks noChangeArrowheads="1"/>
          </p:cNvSpPr>
          <p:nvPr/>
        </p:nvSpPr>
        <p:spPr bwMode="auto">
          <a:xfrm>
            <a:off x="212725" y="822325"/>
            <a:ext cx="1176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b="1"/>
              <a:t>EXEMPLO</a:t>
            </a:r>
          </a:p>
        </p:txBody>
      </p:sp>
      <p:sp>
        <p:nvSpPr>
          <p:cNvPr id="170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3971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6" name="Group 220"/>
          <p:cNvGrpSpPr>
            <a:grpSpLocks/>
          </p:cNvGrpSpPr>
          <p:nvPr/>
        </p:nvGrpSpPr>
        <p:grpSpPr bwMode="auto">
          <a:xfrm>
            <a:off x="3365500" y="1447800"/>
            <a:ext cx="5473700" cy="4395788"/>
            <a:chOff x="2120" y="912"/>
            <a:chExt cx="3448" cy="2769"/>
          </a:xfrm>
        </p:grpSpPr>
        <p:sp>
          <p:nvSpPr>
            <p:cNvPr id="110626" name="Rectangle 168"/>
            <p:cNvSpPr>
              <a:spLocks noChangeArrowheads="1"/>
            </p:cNvSpPr>
            <p:nvPr/>
          </p:nvSpPr>
          <p:spPr bwMode="auto">
            <a:xfrm>
              <a:off x="2223" y="1280"/>
              <a:ext cx="3345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pt-BR" sz="1600"/>
                <a:t>C</a:t>
              </a:r>
              <a:r>
                <a:rPr lang="pt-BR" sz="1600" baseline="-25000"/>
                <a:t>14</a:t>
              </a:r>
              <a:r>
                <a:rPr lang="pt-BR" sz="1600"/>
                <a:t> = C</a:t>
              </a:r>
              <a:r>
                <a:rPr lang="pt-BR" sz="1600" baseline="-25000"/>
                <a:t>41</a:t>
              </a:r>
              <a:r>
                <a:rPr lang="pt-BR" sz="1600"/>
                <a:t> = C</a:t>
              </a:r>
              <a:r>
                <a:rPr lang="pt-BR" sz="1600" baseline="-25000"/>
                <a:t>02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</a:t>
              </a:r>
              <a:r>
                <a:rPr lang="pt-BR" sz="1600"/>
                <a:t>) -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[ V  (100)</a:t>
              </a:r>
              <a:r>
                <a:rPr lang="pt-BR" sz="1600" b="1" baseline="52000"/>
                <a:t>2</a:t>
              </a:r>
              <a:r>
                <a:rPr lang="pt-BR" sz="1600" b="1"/>
                <a:t> </a:t>
              </a:r>
              <a:r>
                <a:rPr lang="pt-BR" sz="1600"/>
                <a:t>+ (50)</a:t>
              </a:r>
              <a:r>
                <a:rPr lang="pt-BR" sz="1600" b="1" baseline="52000"/>
                <a:t>2 </a:t>
              </a:r>
              <a:r>
                <a:rPr lang="pt-BR" sz="1600"/>
                <a:t> ] = 4,98</a:t>
              </a:r>
            </a:p>
          </p:txBody>
        </p:sp>
        <p:grpSp>
          <p:nvGrpSpPr>
            <p:cNvPr id="110627" name="Group 169"/>
            <p:cNvGrpSpPr>
              <a:grpSpLocks/>
            </p:cNvGrpSpPr>
            <p:nvPr/>
          </p:nvGrpSpPr>
          <p:grpSpPr bwMode="auto">
            <a:xfrm>
              <a:off x="4156" y="1296"/>
              <a:ext cx="950" cy="70"/>
              <a:chOff x="3808" y="1002"/>
              <a:chExt cx="950" cy="70"/>
            </a:xfrm>
          </p:grpSpPr>
          <p:sp>
            <p:nvSpPr>
              <p:cNvPr id="110647" name="Line 170"/>
              <p:cNvSpPr>
                <a:spLocks noChangeShapeType="1"/>
              </p:cNvSpPr>
              <p:nvPr/>
            </p:nvSpPr>
            <p:spPr bwMode="auto">
              <a:xfrm>
                <a:off x="3827" y="1002"/>
                <a:ext cx="93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648" name="Freeform 171"/>
              <p:cNvSpPr>
                <a:spLocks/>
              </p:cNvSpPr>
              <p:nvPr/>
            </p:nvSpPr>
            <p:spPr bwMode="auto">
              <a:xfrm>
                <a:off x="3808" y="1005"/>
                <a:ext cx="23" cy="67"/>
              </a:xfrm>
              <a:custGeom>
                <a:avLst/>
                <a:gdLst>
                  <a:gd name="T0" fmla="*/ 0 w 23"/>
                  <a:gd name="T1" fmla="*/ 67 h 67"/>
                  <a:gd name="T2" fmla="*/ 23 w 23"/>
                  <a:gd name="T3" fmla="*/ 0 h 67"/>
                  <a:gd name="T4" fmla="*/ 0 60000 65536"/>
                  <a:gd name="T5" fmla="*/ 0 60000 65536"/>
                  <a:gd name="T6" fmla="*/ 0 w 23"/>
                  <a:gd name="T7" fmla="*/ 0 h 67"/>
                  <a:gd name="T8" fmla="*/ 23 w 23"/>
                  <a:gd name="T9" fmla="*/ 67 h 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3" h="67">
                    <a:moveTo>
                      <a:pt x="0" y="67"/>
                    </a:moveTo>
                    <a:lnTo>
                      <a:pt x="23" y="0"/>
                    </a:lnTo>
                  </a:path>
                </a:pathLst>
              </a:cu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0628" name="Rectangle 172"/>
            <p:cNvSpPr>
              <a:spLocks noChangeArrowheads="1"/>
            </p:cNvSpPr>
            <p:nvPr/>
          </p:nvSpPr>
          <p:spPr bwMode="auto">
            <a:xfrm>
              <a:off x="2223" y="912"/>
              <a:ext cx="3044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pt-BR" sz="1600"/>
                <a:t>C</a:t>
              </a:r>
              <a:r>
                <a:rPr lang="pt-BR" sz="1600" baseline="-25000"/>
                <a:t>13</a:t>
              </a:r>
              <a:r>
                <a:rPr lang="pt-BR" sz="1600"/>
                <a:t> = C</a:t>
              </a:r>
              <a:r>
                <a:rPr lang="pt-BR" sz="1600" baseline="-25000"/>
                <a:t>31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[ V  (150)</a:t>
              </a:r>
              <a:r>
                <a:rPr lang="pt-BR" sz="1600" b="1" baseline="52000"/>
                <a:t>2</a:t>
              </a:r>
              <a:r>
                <a:rPr lang="pt-BR" sz="1600" b="1"/>
                <a:t> </a:t>
              </a:r>
              <a:r>
                <a:rPr lang="pt-BR" sz="1600"/>
                <a:t>+ (50)</a:t>
              </a:r>
              <a:r>
                <a:rPr lang="pt-BR" sz="1600" b="1" baseline="52000"/>
                <a:t>2 </a:t>
              </a:r>
              <a:r>
                <a:rPr lang="pt-BR" sz="1600"/>
                <a:t> ] = 1,23</a:t>
              </a:r>
              <a:endParaRPr lang="pt-BR" sz="1600" b="1" baseline="52000"/>
            </a:p>
          </p:txBody>
        </p:sp>
        <p:grpSp>
          <p:nvGrpSpPr>
            <p:cNvPr id="110629" name="Group 173"/>
            <p:cNvGrpSpPr>
              <a:grpSpLocks/>
            </p:cNvGrpSpPr>
            <p:nvPr/>
          </p:nvGrpSpPr>
          <p:grpSpPr bwMode="auto">
            <a:xfrm>
              <a:off x="3854" y="933"/>
              <a:ext cx="950" cy="70"/>
              <a:chOff x="3808" y="1002"/>
              <a:chExt cx="950" cy="70"/>
            </a:xfrm>
          </p:grpSpPr>
          <p:sp>
            <p:nvSpPr>
              <p:cNvPr id="110645" name="Line 174"/>
              <p:cNvSpPr>
                <a:spLocks noChangeShapeType="1"/>
              </p:cNvSpPr>
              <p:nvPr/>
            </p:nvSpPr>
            <p:spPr bwMode="auto">
              <a:xfrm>
                <a:off x="3827" y="1002"/>
                <a:ext cx="93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646" name="Freeform 175"/>
              <p:cNvSpPr>
                <a:spLocks/>
              </p:cNvSpPr>
              <p:nvPr/>
            </p:nvSpPr>
            <p:spPr bwMode="auto">
              <a:xfrm>
                <a:off x="3808" y="1005"/>
                <a:ext cx="23" cy="67"/>
              </a:xfrm>
              <a:custGeom>
                <a:avLst/>
                <a:gdLst>
                  <a:gd name="T0" fmla="*/ 0 w 23"/>
                  <a:gd name="T1" fmla="*/ 67 h 67"/>
                  <a:gd name="T2" fmla="*/ 23 w 23"/>
                  <a:gd name="T3" fmla="*/ 0 h 67"/>
                  <a:gd name="T4" fmla="*/ 0 60000 65536"/>
                  <a:gd name="T5" fmla="*/ 0 60000 65536"/>
                  <a:gd name="T6" fmla="*/ 0 w 23"/>
                  <a:gd name="T7" fmla="*/ 0 h 67"/>
                  <a:gd name="T8" fmla="*/ 23 w 23"/>
                  <a:gd name="T9" fmla="*/ 67 h 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3" h="67">
                    <a:moveTo>
                      <a:pt x="0" y="67"/>
                    </a:moveTo>
                    <a:lnTo>
                      <a:pt x="23" y="0"/>
                    </a:lnTo>
                  </a:path>
                </a:pathLst>
              </a:cu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0630" name="Rectangle 176"/>
            <p:cNvSpPr>
              <a:spLocks noChangeArrowheads="1"/>
            </p:cNvSpPr>
            <p:nvPr/>
          </p:nvSpPr>
          <p:spPr bwMode="auto">
            <a:xfrm>
              <a:off x="2222" y="1647"/>
              <a:ext cx="3115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pt-BR" sz="1600"/>
                <a:t>C</a:t>
              </a:r>
              <a:r>
                <a:rPr lang="pt-BR" sz="1600" baseline="-25000"/>
                <a:t>23</a:t>
              </a:r>
              <a:r>
                <a:rPr lang="pt-BR" sz="1600"/>
                <a:t> = C</a:t>
              </a:r>
              <a:r>
                <a:rPr lang="pt-BR" sz="1600" baseline="-25000"/>
                <a:t>32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[ V  (100)</a:t>
              </a:r>
              <a:r>
                <a:rPr lang="pt-BR" sz="1600" b="1" baseline="52000"/>
                <a:t>2</a:t>
              </a:r>
              <a:r>
                <a:rPr lang="pt-BR" sz="1600" b="1"/>
                <a:t> </a:t>
              </a:r>
              <a:r>
                <a:rPr lang="pt-BR" sz="1600"/>
                <a:t>+ (100)</a:t>
              </a:r>
              <a:r>
                <a:rPr lang="pt-BR" sz="1600" b="1" baseline="52000"/>
                <a:t>2 </a:t>
              </a:r>
              <a:r>
                <a:rPr lang="pt-BR" sz="1600"/>
                <a:t> ] = 2,33</a:t>
              </a:r>
              <a:endParaRPr lang="pt-BR" sz="1600" b="1" baseline="52000"/>
            </a:p>
          </p:txBody>
        </p:sp>
        <p:grpSp>
          <p:nvGrpSpPr>
            <p:cNvPr id="110631" name="Group 177"/>
            <p:cNvGrpSpPr>
              <a:grpSpLocks/>
            </p:cNvGrpSpPr>
            <p:nvPr/>
          </p:nvGrpSpPr>
          <p:grpSpPr bwMode="auto">
            <a:xfrm>
              <a:off x="3856" y="1663"/>
              <a:ext cx="1011" cy="70"/>
              <a:chOff x="3808" y="1002"/>
              <a:chExt cx="950" cy="70"/>
            </a:xfrm>
          </p:grpSpPr>
          <p:sp>
            <p:nvSpPr>
              <p:cNvPr id="110643" name="Line 178"/>
              <p:cNvSpPr>
                <a:spLocks noChangeShapeType="1"/>
              </p:cNvSpPr>
              <p:nvPr/>
            </p:nvSpPr>
            <p:spPr bwMode="auto">
              <a:xfrm>
                <a:off x="3827" y="1002"/>
                <a:ext cx="93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644" name="Freeform 179"/>
              <p:cNvSpPr>
                <a:spLocks/>
              </p:cNvSpPr>
              <p:nvPr/>
            </p:nvSpPr>
            <p:spPr bwMode="auto">
              <a:xfrm>
                <a:off x="3808" y="1005"/>
                <a:ext cx="23" cy="67"/>
              </a:xfrm>
              <a:custGeom>
                <a:avLst/>
                <a:gdLst>
                  <a:gd name="T0" fmla="*/ 0 w 23"/>
                  <a:gd name="T1" fmla="*/ 67 h 67"/>
                  <a:gd name="T2" fmla="*/ 23 w 23"/>
                  <a:gd name="T3" fmla="*/ 0 h 67"/>
                  <a:gd name="T4" fmla="*/ 0 60000 65536"/>
                  <a:gd name="T5" fmla="*/ 0 60000 65536"/>
                  <a:gd name="T6" fmla="*/ 0 w 23"/>
                  <a:gd name="T7" fmla="*/ 0 h 67"/>
                  <a:gd name="T8" fmla="*/ 23 w 23"/>
                  <a:gd name="T9" fmla="*/ 67 h 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3" h="67">
                    <a:moveTo>
                      <a:pt x="0" y="67"/>
                    </a:moveTo>
                    <a:lnTo>
                      <a:pt x="23" y="0"/>
                    </a:lnTo>
                  </a:path>
                </a:pathLst>
              </a:cu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0632" name="Rectangle 180"/>
            <p:cNvSpPr>
              <a:spLocks noChangeArrowheads="1"/>
            </p:cNvSpPr>
            <p:nvPr/>
          </p:nvSpPr>
          <p:spPr bwMode="auto">
            <a:xfrm>
              <a:off x="2216" y="2016"/>
              <a:ext cx="3115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pt-BR" sz="1600"/>
                <a:t>C</a:t>
              </a:r>
              <a:r>
                <a:rPr lang="pt-BR" sz="1600" baseline="-25000"/>
                <a:t>24</a:t>
              </a:r>
              <a:r>
                <a:rPr lang="pt-BR" sz="1600"/>
                <a:t> = C</a:t>
              </a:r>
              <a:r>
                <a:rPr lang="pt-BR" sz="1600" baseline="-25000"/>
                <a:t>42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[ V  (100)</a:t>
              </a:r>
              <a:r>
                <a:rPr lang="pt-BR" sz="1600" b="1" baseline="52000"/>
                <a:t>2</a:t>
              </a:r>
              <a:r>
                <a:rPr lang="pt-BR" sz="1600" b="1"/>
                <a:t> </a:t>
              </a:r>
              <a:r>
                <a:rPr lang="pt-BR" sz="1600"/>
                <a:t>+ (150)</a:t>
              </a:r>
              <a:r>
                <a:rPr lang="pt-BR" sz="1600" b="1" baseline="52000"/>
                <a:t>2 </a:t>
              </a:r>
              <a:r>
                <a:rPr lang="pt-BR" sz="1600"/>
                <a:t> ] = 0,29</a:t>
              </a:r>
              <a:endParaRPr lang="pt-BR" sz="1600" b="1" baseline="52000"/>
            </a:p>
          </p:txBody>
        </p:sp>
        <p:grpSp>
          <p:nvGrpSpPr>
            <p:cNvPr id="110633" name="Group 181"/>
            <p:cNvGrpSpPr>
              <a:grpSpLocks/>
            </p:cNvGrpSpPr>
            <p:nvPr/>
          </p:nvGrpSpPr>
          <p:grpSpPr bwMode="auto">
            <a:xfrm>
              <a:off x="3848" y="2035"/>
              <a:ext cx="1011" cy="70"/>
              <a:chOff x="3808" y="1002"/>
              <a:chExt cx="950" cy="70"/>
            </a:xfrm>
          </p:grpSpPr>
          <p:sp>
            <p:nvSpPr>
              <p:cNvPr id="110641" name="Line 182"/>
              <p:cNvSpPr>
                <a:spLocks noChangeShapeType="1"/>
              </p:cNvSpPr>
              <p:nvPr/>
            </p:nvSpPr>
            <p:spPr bwMode="auto">
              <a:xfrm>
                <a:off x="3827" y="1002"/>
                <a:ext cx="93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642" name="Freeform 183"/>
              <p:cNvSpPr>
                <a:spLocks/>
              </p:cNvSpPr>
              <p:nvPr/>
            </p:nvSpPr>
            <p:spPr bwMode="auto">
              <a:xfrm>
                <a:off x="3808" y="1005"/>
                <a:ext cx="23" cy="67"/>
              </a:xfrm>
              <a:custGeom>
                <a:avLst/>
                <a:gdLst>
                  <a:gd name="T0" fmla="*/ 0 w 23"/>
                  <a:gd name="T1" fmla="*/ 67 h 67"/>
                  <a:gd name="T2" fmla="*/ 23 w 23"/>
                  <a:gd name="T3" fmla="*/ 0 h 67"/>
                  <a:gd name="T4" fmla="*/ 0 60000 65536"/>
                  <a:gd name="T5" fmla="*/ 0 60000 65536"/>
                  <a:gd name="T6" fmla="*/ 0 w 23"/>
                  <a:gd name="T7" fmla="*/ 0 h 67"/>
                  <a:gd name="T8" fmla="*/ 23 w 23"/>
                  <a:gd name="T9" fmla="*/ 67 h 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3" h="67">
                    <a:moveTo>
                      <a:pt x="0" y="67"/>
                    </a:moveTo>
                    <a:lnTo>
                      <a:pt x="23" y="0"/>
                    </a:lnTo>
                  </a:path>
                </a:pathLst>
              </a:cu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0634" name="Rectangle 184"/>
            <p:cNvSpPr>
              <a:spLocks noChangeArrowheads="1"/>
            </p:cNvSpPr>
            <p:nvPr/>
          </p:nvSpPr>
          <p:spPr bwMode="auto">
            <a:xfrm>
              <a:off x="2213" y="2385"/>
              <a:ext cx="2890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pt-BR" sz="1600"/>
                <a:t>C</a:t>
              </a:r>
              <a:r>
                <a:rPr lang="pt-BR" sz="1600" baseline="-25000"/>
                <a:t>34</a:t>
              </a:r>
              <a:r>
                <a:rPr lang="pt-BR" sz="1600"/>
                <a:t> = C</a:t>
              </a:r>
              <a:r>
                <a:rPr lang="pt-BR" sz="1600" baseline="-25000"/>
                <a:t>43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 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[ V  (200)</a:t>
              </a:r>
              <a:r>
                <a:rPr lang="pt-BR" sz="1600" b="1" baseline="52000"/>
                <a:t>2</a:t>
              </a:r>
              <a:r>
                <a:rPr lang="pt-BR" sz="1600" b="1"/>
                <a:t> </a:t>
              </a:r>
              <a:r>
                <a:rPr lang="pt-BR" sz="1600"/>
                <a:t>+ (50)</a:t>
              </a:r>
              <a:r>
                <a:rPr lang="pt-BR" sz="1600" b="1" baseline="52000"/>
                <a:t>2 </a:t>
              </a:r>
              <a:r>
                <a:rPr lang="pt-BR" sz="1600"/>
                <a:t> ] = 0</a:t>
              </a:r>
            </a:p>
          </p:txBody>
        </p:sp>
        <p:grpSp>
          <p:nvGrpSpPr>
            <p:cNvPr id="110635" name="Group 185"/>
            <p:cNvGrpSpPr>
              <a:grpSpLocks/>
            </p:cNvGrpSpPr>
            <p:nvPr/>
          </p:nvGrpSpPr>
          <p:grpSpPr bwMode="auto">
            <a:xfrm>
              <a:off x="3870" y="2401"/>
              <a:ext cx="934" cy="70"/>
              <a:chOff x="3808" y="1002"/>
              <a:chExt cx="950" cy="70"/>
            </a:xfrm>
          </p:grpSpPr>
          <p:sp>
            <p:nvSpPr>
              <p:cNvPr id="110639" name="Line 186"/>
              <p:cNvSpPr>
                <a:spLocks noChangeShapeType="1"/>
              </p:cNvSpPr>
              <p:nvPr/>
            </p:nvSpPr>
            <p:spPr bwMode="auto">
              <a:xfrm>
                <a:off x="3827" y="1002"/>
                <a:ext cx="93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640" name="Freeform 187"/>
              <p:cNvSpPr>
                <a:spLocks/>
              </p:cNvSpPr>
              <p:nvPr/>
            </p:nvSpPr>
            <p:spPr bwMode="auto">
              <a:xfrm>
                <a:off x="3808" y="1005"/>
                <a:ext cx="23" cy="67"/>
              </a:xfrm>
              <a:custGeom>
                <a:avLst/>
                <a:gdLst>
                  <a:gd name="T0" fmla="*/ 0 w 23"/>
                  <a:gd name="T1" fmla="*/ 67 h 67"/>
                  <a:gd name="T2" fmla="*/ 23 w 23"/>
                  <a:gd name="T3" fmla="*/ 0 h 67"/>
                  <a:gd name="T4" fmla="*/ 0 60000 65536"/>
                  <a:gd name="T5" fmla="*/ 0 60000 65536"/>
                  <a:gd name="T6" fmla="*/ 0 w 23"/>
                  <a:gd name="T7" fmla="*/ 0 h 67"/>
                  <a:gd name="T8" fmla="*/ 23 w 23"/>
                  <a:gd name="T9" fmla="*/ 67 h 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3" h="67">
                    <a:moveTo>
                      <a:pt x="0" y="67"/>
                    </a:moveTo>
                    <a:lnTo>
                      <a:pt x="23" y="0"/>
                    </a:lnTo>
                  </a:path>
                </a:pathLst>
              </a:cu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0636" name="Rectangle 188"/>
            <p:cNvSpPr>
              <a:spLocks noChangeArrowheads="1"/>
            </p:cNvSpPr>
            <p:nvPr/>
          </p:nvSpPr>
          <p:spPr bwMode="auto">
            <a:xfrm>
              <a:off x="2125" y="2754"/>
              <a:ext cx="2041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pt-BR" sz="1600"/>
                <a:t>   C</a:t>
              </a:r>
              <a:r>
                <a:rPr lang="pt-BR" sz="1600" baseline="-25000"/>
                <a:t>01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 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(50) = 12,66</a:t>
              </a:r>
            </a:p>
          </p:txBody>
        </p:sp>
        <p:sp>
          <p:nvSpPr>
            <p:cNvPr id="110637" name="Rectangle 189"/>
            <p:cNvSpPr>
              <a:spLocks noChangeArrowheads="1"/>
            </p:cNvSpPr>
            <p:nvPr/>
          </p:nvSpPr>
          <p:spPr bwMode="auto">
            <a:xfrm>
              <a:off x="2120" y="3107"/>
              <a:ext cx="2041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pt-BR" sz="1600"/>
                <a:t>   C</a:t>
              </a:r>
              <a:r>
                <a:rPr lang="pt-BR" sz="1600" baseline="-25000"/>
                <a:t>03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 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(150) = 1,72</a:t>
              </a:r>
            </a:p>
          </p:txBody>
        </p:sp>
        <p:sp>
          <p:nvSpPr>
            <p:cNvPr id="110638" name="Rectangle 190"/>
            <p:cNvSpPr>
              <a:spLocks noChangeArrowheads="1"/>
            </p:cNvSpPr>
            <p:nvPr/>
          </p:nvSpPr>
          <p:spPr bwMode="auto">
            <a:xfrm>
              <a:off x="2134" y="3450"/>
              <a:ext cx="2803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pt-BR" sz="1600"/>
                <a:t>   C</a:t>
              </a:r>
              <a:r>
                <a:rPr lang="pt-BR" sz="1600" baseline="-25000"/>
                <a:t>11</a:t>
              </a:r>
              <a:r>
                <a:rPr lang="pt-BR" sz="1600"/>
                <a:t> = C</a:t>
              </a:r>
              <a:r>
                <a:rPr lang="pt-BR" sz="1600" baseline="-25000"/>
                <a:t>22</a:t>
              </a:r>
              <a:r>
                <a:rPr lang="pt-BR" sz="1600"/>
                <a:t> = C</a:t>
              </a:r>
              <a:r>
                <a:rPr lang="pt-BR" sz="1600" baseline="-25000"/>
                <a:t>33</a:t>
              </a:r>
              <a:r>
                <a:rPr lang="pt-BR" sz="1600"/>
                <a:t> = C</a:t>
              </a:r>
              <a:r>
                <a:rPr lang="pt-BR" sz="1600" baseline="-25000"/>
                <a:t>44</a:t>
              </a:r>
              <a:r>
                <a:rPr lang="pt-BR" sz="1600"/>
                <a:t> = (C</a:t>
              </a:r>
              <a:r>
                <a:rPr lang="pt-BR" sz="1600" baseline="-25000"/>
                <a:t>0</a:t>
              </a:r>
              <a:r>
                <a:rPr lang="pt-BR" sz="1600"/>
                <a:t> + C</a:t>
              </a:r>
              <a:r>
                <a:rPr lang="pt-BR" sz="1600" baseline="-25000"/>
                <a:t>1 </a:t>
              </a:r>
              <a:r>
                <a:rPr lang="pt-BR" sz="1600"/>
                <a:t>) -  </a:t>
              </a:r>
              <a:r>
                <a:rPr lang="pt-BR">
                  <a:latin typeface="Symbol" pitchFamily="18" charset="2"/>
                </a:rPr>
                <a:t>g</a:t>
              </a:r>
              <a:r>
                <a:rPr lang="pt-BR" sz="1600"/>
                <a:t> (</a:t>
              </a:r>
              <a:r>
                <a:rPr lang="pt-BR" sz="1600" b="1"/>
                <a:t>0</a:t>
              </a:r>
              <a:r>
                <a:rPr lang="pt-BR" sz="1600"/>
                <a:t>) = 22</a:t>
              </a:r>
            </a:p>
          </p:txBody>
        </p:sp>
      </p:grpSp>
      <p:grpSp>
        <p:nvGrpSpPr>
          <p:cNvPr id="110597" name="Group 192"/>
          <p:cNvGrpSpPr>
            <a:grpSpLocks/>
          </p:cNvGrpSpPr>
          <p:nvPr/>
        </p:nvGrpSpPr>
        <p:grpSpPr bwMode="auto">
          <a:xfrm>
            <a:off x="381000" y="2133600"/>
            <a:ext cx="2363788" cy="2201863"/>
            <a:chOff x="378" y="1541"/>
            <a:chExt cx="1489" cy="1387"/>
          </a:xfrm>
        </p:grpSpPr>
        <p:sp>
          <p:nvSpPr>
            <p:cNvPr id="110601" name="Rectangle 193"/>
            <p:cNvSpPr>
              <a:spLocks noChangeArrowheads="1"/>
            </p:cNvSpPr>
            <p:nvPr/>
          </p:nvSpPr>
          <p:spPr bwMode="auto">
            <a:xfrm>
              <a:off x="378" y="1541"/>
              <a:ext cx="1489" cy="138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2" name="Line 194"/>
            <p:cNvSpPr>
              <a:spLocks noChangeShapeType="1"/>
            </p:cNvSpPr>
            <p:nvPr/>
          </p:nvSpPr>
          <p:spPr bwMode="auto">
            <a:xfrm>
              <a:off x="66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3" name="Line 195"/>
            <p:cNvSpPr>
              <a:spLocks noChangeShapeType="1"/>
            </p:cNvSpPr>
            <p:nvPr/>
          </p:nvSpPr>
          <p:spPr bwMode="auto">
            <a:xfrm>
              <a:off x="88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4" name="Line 196"/>
            <p:cNvSpPr>
              <a:spLocks noChangeShapeType="1"/>
            </p:cNvSpPr>
            <p:nvPr/>
          </p:nvSpPr>
          <p:spPr bwMode="auto">
            <a:xfrm>
              <a:off x="110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5" name="Line 197"/>
            <p:cNvSpPr>
              <a:spLocks noChangeShapeType="1"/>
            </p:cNvSpPr>
            <p:nvPr/>
          </p:nvSpPr>
          <p:spPr bwMode="auto">
            <a:xfrm>
              <a:off x="132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6" name="Line 198"/>
            <p:cNvSpPr>
              <a:spLocks noChangeShapeType="1"/>
            </p:cNvSpPr>
            <p:nvPr/>
          </p:nvSpPr>
          <p:spPr bwMode="auto">
            <a:xfrm>
              <a:off x="154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7" name="Line 199"/>
            <p:cNvSpPr>
              <a:spLocks noChangeShapeType="1"/>
            </p:cNvSpPr>
            <p:nvPr/>
          </p:nvSpPr>
          <p:spPr bwMode="auto">
            <a:xfrm>
              <a:off x="461" y="1821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8" name="Line 200"/>
            <p:cNvSpPr>
              <a:spLocks noChangeShapeType="1"/>
            </p:cNvSpPr>
            <p:nvPr/>
          </p:nvSpPr>
          <p:spPr bwMode="auto">
            <a:xfrm>
              <a:off x="456" y="2037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9" name="Line 201"/>
            <p:cNvSpPr>
              <a:spLocks noChangeShapeType="1"/>
            </p:cNvSpPr>
            <p:nvPr/>
          </p:nvSpPr>
          <p:spPr bwMode="auto">
            <a:xfrm>
              <a:off x="451" y="2253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0" name="Line 202"/>
            <p:cNvSpPr>
              <a:spLocks noChangeShapeType="1"/>
            </p:cNvSpPr>
            <p:nvPr/>
          </p:nvSpPr>
          <p:spPr bwMode="auto">
            <a:xfrm>
              <a:off x="446" y="2469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1" name="Line 203"/>
            <p:cNvSpPr>
              <a:spLocks noChangeShapeType="1"/>
            </p:cNvSpPr>
            <p:nvPr/>
          </p:nvSpPr>
          <p:spPr bwMode="auto">
            <a:xfrm>
              <a:off x="441" y="2685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2" name="Line 204"/>
            <p:cNvSpPr>
              <a:spLocks noChangeShapeType="1"/>
            </p:cNvSpPr>
            <p:nvPr/>
          </p:nvSpPr>
          <p:spPr bwMode="auto">
            <a:xfrm>
              <a:off x="594" y="1821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3" name="Line 205"/>
            <p:cNvSpPr>
              <a:spLocks noChangeShapeType="1"/>
            </p:cNvSpPr>
            <p:nvPr/>
          </p:nvSpPr>
          <p:spPr bwMode="auto">
            <a:xfrm rot="-5400000" flipH="1" flipV="1">
              <a:off x="775" y="1637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4" name="Oval 206"/>
            <p:cNvSpPr>
              <a:spLocks noChangeArrowheads="1"/>
            </p:cNvSpPr>
            <p:nvPr/>
          </p:nvSpPr>
          <p:spPr bwMode="auto">
            <a:xfrm>
              <a:off x="1083" y="1797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5" name="Oval 207"/>
            <p:cNvSpPr>
              <a:spLocks noChangeArrowheads="1"/>
            </p:cNvSpPr>
            <p:nvPr/>
          </p:nvSpPr>
          <p:spPr bwMode="auto">
            <a:xfrm>
              <a:off x="863" y="2014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6" name="Oval 208"/>
            <p:cNvSpPr>
              <a:spLocks noChangeArrowheads="1"/>
            </p:cNvSpPr>
            <p:nvPr/>
          </p:nvSpPr>
          <p:spPr bwMode="auto">
            <a:xfrm>
              <a:off x="1524" y="2229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7" name="Oval 209"/>
            <p:cNvSpPr>
              <a:spLocks noChangeArrowheads="1"/>
            </p:cNvSpPr>
            <p:nvPr/>
          </p:nvSpPr>
          <p:spPr bwMode="auto">
            <a:xfrm>
              <a:off x="641" y="2445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354" name="Text Box 210"/>
            <p:cNvSpPr txBox="1">
              <a:spLocks noChangeArrowheads="1"/>
            </p:cNvSpPr>
            <p:nvPr/>
          </p:nvSpPr>
          <p:spPr bwMode="auto">
            <a:xfrm>
              <a:off x="655" y="1541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4355" name="Text Box 211"/>
            <p:cNvSpPr txBox="1">
              <a:spLocks noChangeArrowheads="1"/>
            </p:cNvSpPr>
            <p:nvPr/>
          </p:nvSpPr>
          <p:spPr bwMode="auto">
            <a:xfrm>
              <a:off x="378" y="1822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10620" name="Oval 212"/>
            <p:cNvSpPr>
              <a:spLocks noChangeArrowheads="1"/>
            </p:cNvSpPr>
            <p:nvPr/>
          </p:nvSpPr>
          <p:spPr bwMode="auto">
            <a:xfrm>
              <a:off x="863" y="2229"/>
              <a:ext cx="47" cy="47"/>
            </a:xfrm>
            <a:prstGeom prst="ellipse">
              <a:avLst/>
            </a:prstGeom>
            <a:solidFill>
              <a:srgbClr val="FF33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357" name="Text Box 213"/>
            <p:cNvSpPr txBox="1">
              <a:spLocks noChangeArrowheads="1"/>
            </p:cNvSpPr>
            <p:nvPr/>
          </p:nvSpPr>
          <p:spPr bwMode="auto">
            <a:xfrm>
              <a:off x="686" y="1845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1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4358" name="Text Box 214"/>
            <p:cNvSpPr txBox="1">
              <a:spLocks noChangeArrowheads="1"/>
            </p:cNvSpPr>
            <p:nvPr/>
          </p:nvSpPr>
          <p:spPr bwMode="auto">
            <a:xfrm>
              <a:off x="1079" y="163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2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4359" name="Text Box 215"/>
            <p:cNvSpPr txBox="1">
              <a:spLocks noChangeArrowheads="1"/>
            </p:cNvSpPr>
            <p:nvPr/>
          </p:nvSpPr>
          <p:spPr bwMode="auto">
            <a:xfrm>
              <a:off x="1518" y="2072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3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4360" name="Text Box 216"/>
            <p:cNvSpPr txBox="1">
              <a:spLocks noChangeArrowheads="1"/>
            </p:cNvSpPr>
            <p:nvPr/>
          </p:nvSpPr>
          <p:spPr bwMode="auto">
            <a:xfrm>
              <a:off x="644" y="2421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4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34361" name="Text Box 217"/>
            <p:cNvSpPr txBox="1">
              <a:spLocks noChangeArrowheads="1"/>
            </p:cNvSpPr>
            <p:nvPr/>
          </p:nvSpPr>
          <p:spPr bwMode="auto">
            <a:xfrm>
              <a:off x="866" y="220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</p:grpSp>
      <p:sp>
        <p:nvSpPr>
          <p:cNvPr id="110598" name="Text Box 221"/>
          <p:cNvSpPr txBox="1">
            <a:spLocks noChangeArrowheads="1"/>
          </p:cNvSpPr>
          <p:nvPr/>
        </p:nvSpPr>
        <p:spPr bwMode="auto">
          <a:xfrm>
            <a:off x="212725" y="822325"/>
            <a:ext cx="1176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b="1"/>
              <a:t>EXEMPLO</a:t>
            </a: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887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20" name="Group 28"/>
          <p:cNvGrpSpPr>
            <a:grpSpLocks/>
          </p:cNvGrpSpPr>
          <p:nvPr/>
        </p:nvGrpSpPr>
        <p:grpSpPr bwMode="auto">
          <a:xfrm>
            <a:off x="304800" y="3894138"/>
            <a:ext cx="2363788" cy="2201862"/>
            <a:chOff x="378" y="1541"/>
            <a:chExt cx="1489" cy="1387"/>
          </a:xfrm>
        </p:grpSpPr>
        <p:sp>
          <p:nvSpPr>
            <p:cNvPr id="111634" name="Rectangle 29"/>
            <p:cNvSpPr>
              <a:spLocks noChangeArrowheads="1"/>
            </p:cNvSpPr>
            <p:nvPr/>
          </p:nvSpPr>
          <p:spPr bwMode="auto">
            <a:xfrm>
              <a:off x="378" y="1541"/>
              <a:ext cx="1489" cy="138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5" name="Line 30"/>
            <p:cNvSpPr>
              <a:spLocks noChangeShapeType="1"/>
            </p:cNvSpPr>
            <p:nvPr/>
          </p:nvSpPr>
          <p:spPr bwMode="auto">
            <a:xfrm>
              <a:off x="66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6" name="Line 31"/>
            <p:cNvSpPr>
              <a:spLocks noChangeShapeType="1"/>
            </p:cNvSpPr>
            <p:nvPr/>
          </p:nvSpPr>
          <p:spPr bwMode="auto">
            <a:xfrm>
              <a:off x="88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7" name="Line 32"/>
            <p:cNvSpPr>
              <a:spLocks noChangeShapeType="1"/>
            </p:cNvSpPr>
            <p:nvPr/>
          </p:nvSpPr>
          <p:spPr bwMode="auto">
            <a:xfrm>
              <a:off x="110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8" name="Line 33"/>
            <p:cNvSpPr>
              <a:spLocks noChangeShapeType="1"/>
            </p:cNvSpPr>
            <p:nvPr/>
          </p:nvSpPr>
          <p:spPr bwMode="auto">
            <a:xfrm>
              <a:off x="132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9" name="Line 34"/>
            <p:cNvSpPr>
              <a:spLocks noChangeShapeType="1"/>
            </p:cNvSpPr>
            <p:nvPr/>
          </p:nvSpPr>
          <p:spPr bwMode="auto">
            <a:xfrm>
              <a:off x="154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0" name="Line 35"/>
            <p:cNvSpPr>
              <a:spLocks noChangeShapeType="1"/>
            </p:cNvSpPr>
            <p:nvPr/>
          </p:nvSpPr>
          <p:spPr bwMode="auto">
            <a:xfrm>
              <a:off x="461" y="1821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1" name="Line 36"/>
            <p:cNvSpPr>
              <a:spLocks noChangeShapeType="1"/>
            </p:cNvSpPr>
            <p:nvPr/>
          </p:nvSpPr>
          <p:spPr bwMode="auto">
            <a:xfrm>
              <a:off x="456" y="2037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2" name="Line 37"/>
            <p:cNvSpPr>
              <a:spLocks noChangeShapeType="1"/>
            </p:cNvSpPr>
            <p:nvPr/>
          </p:nvSpPr>
          <p:spPr bwMode="auto">
            <a:xfrm>
              <a:off x="451" y="2253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3" name="Line 38"/>
            <p:cNvSpPr>
              <a:spLocks noChangeShapeType="1"/>
            </p:cNvSpPr>
            <p:nvPr/>
          </p:nvSpPr>
          <p:spPr bwMode="auto">
            <a:xfrm>
              <a:off x="446" y="2469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4" name="Line 39"/>
            <p:cNvSpPr>
              <a:spLocks noChangeShapeType="1"/>
            </p:cNvSpPr>
            <p:nvPr/>
          </p:nvSpPr>
          <p:spPr bwMode="auto">
            <a:xfrm>
              <a:off x="441" y="2685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5" name="Line 40"/>
            <p:cNvSpPr>
              <a:spLocks noChangeShapeType="1"/>
            </p:cNvSpPr>
            <p:nvPr/>
          </p:nvSpPr>
          <p:spPr bwMode="auto">
            <a:xfrm>
              <a:off x="594" y="1821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6" name="Line 41"/>
            <p:cNvSpPr>
              <a:spLocks noChangeShapeType="1"/>
            </p:cNvSpPr>
            <p:nvPr/>
          </p:nvSpPr>
          <p:spPr bwMode="auto">
            <a:xfrm rot="-5400000" flipH="1" flipV="1">
              <a:off x="775" y="1637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7" name="Oval 42"/>
            <p:cNvSpPr>
              <a:spLocks noChangeArrowheads="1"/>
            </p:cNvSpPr>
            <p:nvPr/>
          </p:nvSpPr>
          <p:spPr bwMode="auto">
            <a:xfrm>
              <a:off x="1083" y="1797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8" name="Oval 43"/>
            <p:cNvSpPr>
              <a:spLocks noChangeArrowheads="1"/>
            </p:cNvSpPr>
            <p:nvPr/>
          </p:nvSpPr>
          <p:spPr bwMode="auto">
            <a:xfrm>
              <a:off x="863" y="2014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9" name="Oval 44"/>
            <p:cNvSpPr>
              <a:spLocks noChangeArrowheads="1"/>
            </p:cNvSpPr>
            <p:nvPr/>
          </p:nvSpPr>
          <p:spPr bwMode="auto">
            <a:xfrm>
              <a:off x="1524" y="2229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50" name="Oval 45"/>
            <p:cNvSpPr>
              <a:spLocks noChangeArrowheads="1"/>
            </p:cNvSpPr>
            <p:nvPr/>
          </p:nvSpPr>
          <p:spPr bwMode="auto">
            <a:xfrm>
              <a:off x="641" y="2445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814" name="Text Box 46"/>
            <p:cNvSpPr txBox="1">
              <a:spLocks noChangeArrowheads="1"/>
            </p:cNvSpPr>
            <p:nvPr/>
          </p:nvSpPr>
          <p:spPr bwMode="auto">
            <a:xfrm>
              <a:off x="655" y="1541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15" name="Text Box 47"/>
            <p:cNvSpPr txBox="1">
              <a:spLocks noChangeArrowheads="1"/>
            </p:cNvSpPr>
            <p:nvPr/>
          </p:nvSpPr>
          <p:spPr bwMode="auto">
            <a:xfrm>
              <a:off x="378" y="1822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11653" name="Oval 48"/>
            <p:cNvSpPr>
              <a:spLocks noChangeArrowheads="1"/>
            </p:cNvSpPr>
            <p:nvPr/>
          </p:nvSpPr>
          <p:spPr bwMode="auto">
            <a:xfrm>
              <a:off x="863" y="2229"/>
              <a:ext cx="47" cy="47"/>
            </a:xfrm>
            <a:prstGeom prst="ellipse">
              <a:avLst/>
            </a:prstGeom>
            <a:solidFill>
              <a:srgbClr val="FF33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817" name="Text Box 49"/>
            <p:cNvSpPr txBox="1">
              <a:spLocks noChangeArrowheads="1"/>
            </p:cNvSpPr>
            <p:nvPr/>
          </p:nvSpPr>
          <p:spPr bwMode="auto">
            <a:xfrm>
              <a:off x="686" y="1845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1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18" name="Text Box 50"/>
            <p:cNvSpPr txBox="1">
              <a:spLocks noChangeArrowheads="1"/>
            </p:cNvSpPr>
            <p:nvPr/>
          </p:nvSpPr>
          <p:spPr bwMode="auto">
            <a:xfrm>
              <a:off x="1079" y="163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2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19" name="Text Box 51"/>
            <p:cNvSpPr txBox="1">
              <a:spLocks noChangeArrowheads="1"/>
            </p:cNvSpPr>
            <p:nvPr/>
          </p:nvSpPr>
          <p:spPr bwMode="auto">
            <a:xfrm>
              <a:off x="1518" y="2072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3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20" name="Text Box 52"/>
            <p:cNvSpPr txBox="1">
              <a:spLocks noChangeArrowheads="1"/>
            </p:cNvSpPr>
            <p:nvPr/>
          </p:nvSpPr>
          <p:spPr bwMode="auto">
            <a:xfrm>
              <a:off x="644" y="2421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4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21" name="Text Box 53"/>
            <p:cNvSpPr txBox="1">
              <a:spLocks noChangeArrowheads="1"/>
            </p:cNvSpPr>
            <p:nvPr/>
          </p:nvSpPr>
          <p:spPr bwMode="auto">
            <a:xfrm>
              <a:off x="866" y="220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</p:grpSp>
      <p:sp>
        <p:nvSpPr>
          <p:cNvPr id="111621" name="Text Box 54"/>
          <p:cNvSpPr txBox="1">
            <a:spLocks noChangeArrowheads="1"/>
          </p:cNvSpPr>
          <p:nvPr/>
        </p:nvSpPr>
        <p:spPr bwMode="auto">
          <a:xfrm>
            <a:off x="212725" y="822325"/>
            <a:ext cx="1176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b="1"/>
              <a:t>EXEMPLO</a:t>
            </a:r>
          </a:p>
        </p:txBody>
      </p:sp>
      <p:sp>
        <p:nvSpPr>
          <p:cNvPr id="111622" name="Text Box 55"/>
          <p:cNvSpPr txBox="1">
            <a:spLocks noChangeArrowheads="1"/>
          </p:cNvSpPr>
          <p:nvPr/>
        </p:nvSpPr>
        <p:spPr bwMode="auto">
          <a:xfrm>
            <a:off x="212725" y="1255713"/>
            <a:ext cx="793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en-US"/>
              <a:t>Substituindo os valores de C</a:t>
            </a:r>
            <a:r>
              <a:rPr kumimoji="1" lang="en-US" baseline="-25000"/>
              <a:t>ij</a:t>
            </a:r>
            <a:r>
              <a:rPr kumimoji="1" lang="en-US"/>
              <a:t> nas matrizes, encontra-se os seguintes pesos:</a:t>
            </a:r>
            <a:endParaRPr lang="pt-BR"/>
          </a:p>
        </p:txBody>
      </p:sp>
      <p:sp>
        <p:nvSpPr>
          <p:cNvPr id="111623" name="Text Box 56"/>
          <p:cNvSpPr txBox="1">
            <a:spLocks noChangeArrowheads="1"/>
          </p:cNvSpPr>
          <p:nvPr/>
        </p:nvSpPr>
        <p:spPr bwMode="auto">
          <a:xfrm>
            <a:off x="1447800" y="1727200"/>
            <a:ext cx="5295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1</a:t>
            </a:r>
            <a:r>
              <a:rPr lang="pt-BR"/>
              <a:t> = 0,518    </a:t>
            </a: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2</a:t>
            </a:r>
            <a:r>
              <a:rPr lang="pt-BR"/>
              <a:t> = 0,022     </a:t>
            </a: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3</a:t>
            </a:r>
            <a:r>
              <a:rPr lang="pt-BR"/>
              <a:t> = 0,089    </a:t>
            </a: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4</a:t>
            </a:r>
            <a:r>
              <a:rPr lang="pt-BR"/>
              <a:t> = 0,371 </a:t>
            </a:r>
          </a:p>
        </p:txBody>
      </p:sp>
      <p:sp>
        <p:nvSpPr>
          <p:cNvPr id="111624" name="Text Box 57"/>
          <p:cNvSpPr txBox="1">
            <a:spLocks noChangeArrowheads="1"/>
          </p:cNvSpPr>
          <p:nvPr/>
        </p:nvSpPr>
        <p:spPr bwMode="auto">
          <a:xfrm>
            <a:off x="288925" y="2528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111625" name="Text Box 58"/>
          <p:cNvSpPr txBox="1">
            <a:spLocks noChangeArrowheads="1"/>
          </p:cNvSpPr>
          <p:nvPr/>
        </p:nvSpPr>
        <p:spPr bwMode="auto">
          <a:xfrm>
            <a:off x="228600" y="2344738"/>
            <a:ext cx="433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en-US"/>
              <a:t>Finalmente o valor estimado é dado por: </a:t>
            </a:r>
          </a:p>
        </p:txBody>
      </p:sp>
      <p:grpSp>
        <p:nvGrpSpPr>
          <p:cNvPr id="111626" name="Group 75"/>
          <p:cNvGrpSpPr>
            <a:grpSpLocks/>
          </p:cNvGrpSpPr>
          <p:nvPr/>
        </p:nvGrpSpPr>
        <p:grpSpPr bwMode="auto">
          <a:xfrm>
            <a:off x="1450975" y="2720975"/>
            <a:ext cx="6473825" cy="479425"/>
            <a:chOff x="864" y="1632"/>
            <a:chExt cx="4078" cy="302"/>
          </a:xfrm>
        </p:grpSpPr>
        <p:sp>
          <p:nvSpPr>
            <p:cNvPr id="111630" name="Text Box 61"/>
            <p:cNvSpPr txBox="1">
              <a:spLocks noChangeArrowheads="1"/>
            </p:cNvSpPr>
            <p:nvPr/>
          </p:nvSpPr>
          <p:spPr bwMode="auto">
            <a:xfrm>
              <a:off x="1232" y="1696"/>
              <a:ext cx="3710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/>
                <a:t>0,518 z(</a:t>
              </a:r>
              <a:r>
                <a:rPr lang="pt-BR" b="1"/>
                <a:t>u</a:t>
              </a:r>
              <a:r>
                <a:rPr lang="pt-BR" baseline="-25000"/>
                <a:t>1</a:t>
              </a:r>
              <a:r>
                <a:rPr lang="pt-BR"/>
                <a:t>) + 0,022 z(</a:t>
              </a:r>
              <a:r>
                <a:rPr lang="pt-BR" b="1"/>
                <a:t>u</a:t>
              </a:r>
              <a:r>
                <a:rPr lang="pt-BR" baseline="-25000"/>
                <a:t>2</a:t>
              </a:r>
              <a:r>
                <a:rPr lang="pt-BR"/>
                <a:t>) + 0,089 z(</a:t>
              </a:r>
              <a:r>
                <a:rPr lang="pt-BR" b="1"/>
                <a:t>u</a:t>
              </a:r>
              <a:r>
                <a:rPr lang="pt-BR" baseline="-25000"/>
                <a:t>3</a:t>
              </a:r>
              <a:r>
                <a:rPr lang="pt-BR"/>
                <a:t>) + 0,371 z(</a:t>
              </a:r>
              <a:r>
                <a:rPr lang="pt-BR" b="1"/>
                <a:t>u</a:t>
              </a:r>
              <a:r>
                <a:rPr lang="pt-BR" baseline="-25000"/>
                <a:t>4</a:t>
              </a:r>
              <a:r>
                <a:rPr lang="pt-BR"/>
                <a:t>)</a:t>
              </a:r>
            </a:p>
          </p:txBody>
        </p:sp>
        <p:grpSp>
          <p:nvGrpSpPr>
            <p:cNvPr id="111631" name="Group 73"/>
            <p:cNvGrpSpPr>
              <a:grpSpLocks/>
            </p:cNvGrpSpPr>
            <p:nvPr/>
          </p:nvGrpSpPr>
          <p:grpSpPr bwMode="auto">
            <a:xfrm>
              <a:off x="864" y="1632"/>
              <a:ext cx="605" cy="302"/>
              <a:chOff x="2822" y="2640"/>
              <a:chExt cx="605" cy="302"/>
            </a:xfrm>
          </p:grpSpPr>
          <p:sp>
            <p:nvSpPr>
              <p:cNvPr id="111632" name="Text Box 71"/>
              <p:cNvSpPr txBox="1">
                <a:spLocks noChangeArrowheads="1"/>
              </p:cNvSpPr>
              <p:nvPr/>
            </p:nvSpPr>
            <p:spPr bwMode="auto">
              <a:xfrm>
                <a:off x="2822" y="2711"/>
                <a:ext cx="60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Z(</a:t>
                </a:r>
                <a:r>
                  <a:rPr lang="en-US" b="1"/>
                  <a:t>u</a:t>
                </a:r>
                <a:r>
                  <a:rPr lang="en-US" baseline="-25000"/>
                  <a:t>0</a:t>
                </a:r>
                <a:r>
                  <a:rPr lang="en-US"/>
                  <a:t>) = </a:t>
                </a:r>
                <a:endParaRPr lang="pt-BR"/>
              </a:p>
            </p:txBody>
          </p:sp>
          <p:sp>
            <p:nvSpPr>
              <p:cNvPr id="111633" name="Text Box 72"/>
              <p:cNvSpPr txBox="1">
                <a:spLocks noChangeArrowheads="1"/>
              </p:cNvSpPr>
              <p:nvPr/>
            </p:nvSpPr>
            <p:spPr bwMode="auto">
              <a:xfrm>
                <a:off x="2832" y="2640"/>
                <a:ext cx="1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^</a:t>
                </a:r>
                <a:endParaRPr lang="pt-BR"/>
              </a:p>
            </p:txBody>
          </p:sp>
        </p:grpSp>
      </p:grp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189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04800" y="3894138"/>
            <a:ext cx="2363788" cy="2201862"/>
            <a:chOff x="378" y="1541"/>
            <a:chExt cx="1489" cy="1387"/>
          </a:xfrm>
        </p:grpSpPr>
        <p:sp>
          <p:nvSpPr>
            <p:cNvPr id="111634" name="Rectangle 29"/>
            <p:cNvSpPr>
              <a:spLocks noChangeArrowheads="1"/>
            </p:cNvSpPr>
            <p:nvPr/>
          </p:nvSpPr>
          <p:spPr bwMode="auto">
            <a:xfrm>
              <a:off x="378" y="1541"/>
              <a:ext cx="1489" cy="138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5" name="Line 30"/>
            <p:cNvSpPr>
              <a:spLocks noChangeShapeType="1"/>
            </p:cNvSpPr>
            <p:nvPr/>
          </p:nvSpPr>
          <p:spPr bwMode="auto">
            <a:xfrm>
              <a:off x="66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6" name="Line 31"/>
            <p:cNvSpPr>
              <a:spLocks noChangeShapeType="1"/>
            </p:cNvSpPr>
            <p:nvPr/>
          </p:nvSpPr>
          <p:spPr bwMode="auto">
            <a:xfrm>
              <a:off x="88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7" name="Line 32"/>
            <p:cNvSpPr>
              <a:spLocks noChangeShapeType="1"/>
            </p:cNvSpPr>
            <p:nvPr/>
          </p:nvSpPr>
          <p:spPr bwMode="auto">
            <a:xfrm>
              <a:off x="110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8" name="Line 33"/>
            <p:cNvSpPr>
              <a:spLocks noChangeShapeType="1"/>
            </p:cNvSpPr>
            <p:nvPr/>
          </p:nvSpPr>
          <p:spPr bwMode="auto">
            <a:xfrm>
              <a:off x="132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39" name="Line 34"/>
            <p:cNvSpPr>
              <a:spLocks noChangeShapeType="1"/>
            </p:cNvSpPr>
            <p:nvPr/>
          </p:nvSpPr>
          <p:spPr bwMode="auto">
            <a:xfrm>
              <a:off x="1547" y="1691"/>
              <a:ext cx="0" cy="1152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0" name="Line 35"/>
            <p:cNvSpPr>
              <a:spLocks noChangeShapeType="1"/>
            </p:cNvSpPr>
            <p:nvPr/>
          </p:nvSpPr>
          <p:spPr bwMode="auto">
            <a:xfrm>
              <a:off x="461" y="1821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1" name="Line 36"/>
            <p:cNvSpPr>
              <a:spLocks noChangeShapeType="1"/>
            </p:cNvSpPr>
            <p:nvPr/>
          </p:nvSpPr>
          <p:spPr bwMode="auto">
            <a:xfrm>
              <a:off x="456" y="2037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2" name="Line 37"/>
            <p:cNvSpPr>
              <a:spLocks noChangeShapeType="1"/>
            </p:cNvSpPr>
            <p:nvPr/>
          </p:nvSpPr>
          <p:spPr bwMode="auto">
            <a:xfrm>
              <a:off x="451" y="2253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3" name="Line 38"/>
            <p:cNvSpPr>
              <a:spLocks noChangeShapeType="1"/>
            </p:cNvSpPr>
            <p:nvPr/>
          </p:nvSpPr>
          <p:spPr bwMode="auto">
            <a:xfrm>
              <a:off x="446" y="2469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4" name="Line 39"/>
            <p:cNvSpPr>
              <a:spLocks noChangeShapeType="1"/>
            </p:cNvSpPr>
            <p:nvPr/>
          </p:nvSpPr>
          <p:spPr bwMode="auto">
            <a:xfrm>
              <a:off x="441" y="2685"/>
              <a:ext cx="1317" cy="0"/>
            </a:xfrm>
            <a:prstGeom prst="line">
              <a:avLst/>
            </a:prstGeom>
            <a:noFill/>
            <a:ln w="12700" cap="sq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5" name="Line 40"/>
            <p:cNvSpPr>
              <a:spLocks noChangeShapeType="1"/>
            </p:cNvSpPr>
            <p:nvPr/>
          </p:nvSpPr>
          <p:spPr bwMode="auto">
            <a:xfrm>
              <a:off x="594" y="1821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6" name="Line 41"/>
            <p:cNvSpPr>
              <a:spLocks noChangeShapeType="1"/>
            </p:cNvSpPr>
            <p:nvPr/>
          </p:nvSpPr>
          <p:spPr bwMode="auto">
            <a:xfrm rot="-5400000" flipH="1" flipV="1">
              <a:off x="775" y="1637"/>
              <a:ext cx="0" cy="216"/>
            </a:xfrm>
            <a:prstGeom prst="line">
              <a:avLst/>
            </a:prstGeom>
            <a:noFill/>
            <a:ln w="9525" cap="sq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7" name="Oval 42"/>
            <p:cNvSpPr>
              <a:spLocks noChangeArrowheads="1"/>
            </p:cNvSpPr>
            <p:nvPr/>
          </p:nvSpPr>
          <p:spPr bwMode="auto">
            <a:xfrm>
              <a:off x="1083" y="1797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8" name="Oval 43"/>
            <p:cNvSpPr>
              <a:spLocks noChangeArrowheads="1"/>
            </p:cNvSpPr>
            <p:nvPr/>
          </p:nvSpPr>
          <p:spPr bwMode="auto">
            <a:xfrm>
              <a:off x="863" y="2014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49" name="Oval 44"/>
            <p:cNvSpPr>
              <a:spLocks noChangeArrowheads="1"/>
            </p:cNvSpPr>
            <p:nvPr/>
          </p:nvSpPr>
          <p:spPr bwMode="auto">
            <a:xfrm>
              <a:off x="1524" y="2229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50" name="Oval 45"/>
            <p:cNvSpPr>
              <a:spLocks noChangeArrowheads="1"/>
            </p:cNvSpPr>
            <p:nvPr/>
          </p:nvSpPr>
          <p:spPr bwMode="auto">
            <a:xfrm>
              <a:off x="641" y="2445"/>
              <a:ext cx="47" cy="47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814" name="Text Box 46"/>
            <p:cNvSpPr txBox="1">
              <a:spLocks noChangeArrowheads="1"/>
            </p:cNvSpPr>
            <p:nvPr/>
          </p:nvSpPr>
          <p:spPr bwMode="auto">
            <a:xfrm>
              <a:off x="655" y="1541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15" name="Text Box 47"/>
            <p:cNvSpPr txBox="1">
              <a:spLocks noChangeArrowheads="1"/>
            </p:cNvSpPr>
            <p:nvPr/>
          </p:nvSpPr>
          <p:spPr bwMode="auto">
            <a:xfrm>
              <a:off x="378" y="1822"/>
              <a:ext cx="238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50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11653" name="Oval 48"/>
            <p:cNvSpPr>
              <a:spLocks noChangeArrowheads="1"/>
            </p:cNvSpPr>
            <p:nvPr/>
          </p:nvSpPr>
          <p:spPr bwMode="auto">
            <a:xfrm>
              <a:off x="863" y="2229"/>
              <a:ext cx="47" cy="47"/>
            </a:xfrm>
            <a:prstGeom prst="ellipse">
              <a:avLst/>
            </a:prstGeom>
            <a:solidFill>
              <a:srgbClr val="FF3300"/>
            </a:solidFill>
            <a:ln w="9525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817" name="Text Box 49"/>
            <p:cNvSpPr txBox="1">
              <a:spLocks noChangeArrowheads="1"/>
            </p:cNvSpPr>
            <p:nvPr/>
          </p:nvSpPr>
          <p:spPr bwMode="auto">
            <a:xfrm>
              <a:off x="686" y="1845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1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18" name="Text Box 50"/>
            <p:cNvSpPr txBox="1">
              <a:spLocks noChangeArrowheads="1"/>
            </p:cNvSpPr>
            <p:nvPr/>
          </p:nvSpPr>
          <p:spPr bwMode="auto">
            <a:xfrm>
              <a:off x="1079" y="163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2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19" name="Text Box 51"/>
            <p:cNvSpPr txBox="1">
              <a:spLocks noChangeArrowheads="1"/>
            </p:cNvSpPr>
            <p:nvPr/>
          </p:nvSpPr>
          <p:spPr bwMode="auto">
            <a:xfrm>
              <a:off x="1518" y="2072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3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20" name="Text Box 52"/>
            <p:cNvSpPr txBox="1">
              <a:spLocks noChangeArrowheads="1"/>
            </p:cNvSpPr>
            <p:nvPr/>
          </p:nvSpPr>
          <p:spPr bwMode="auto">
            <a:xfrm>
              <a:off x="644" y="2421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4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  <p:sp>
          <p:nvSpPr>
            <p:cNvPr id="160821" name="Text Box 53"/>
            <p:cNvSpPr txBox="1">
              <a:spLocks noChangeArrowheads="1"/>
            </p:cNvSpPr>
            <p:nvPr/>
          </p:nvSpPr>
          <p:spPr bwMode="auto">
            <a:xfrm>
              <a:off x="866" y="2209"/>
              <a:ext cx="229" cy="19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pt-BR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u</a:t>
              </a:r>
              <a:r>
                <a:rPr lang="pt-BR" sz="1200" b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0</a:t>
              </a:r>
              <a:endParaRPr lang="pt-BR" sz="2000">
                <a:latin typeface="Tahoma" pitchFamily="34" charset="0"/>
                <a:cs typeface="+mn-cs"/>
              </a:endParaRPr>
            </a:p>
          </p:txBody>
        </p:sp>
      </p:grpSp>
      <p:sp>
        <p:nvSpPr>
          <p:cNvPr id="111621" name="Text Box 54"/>
          <p:cNvSpPr txBox="1">
            <a:spLocks noChangeArrowheads="1"/>
          </p:cNvSpPr>
          <p:nvPr/>
        </p:nvSpPr>
        <p:spPr bwMode="auto">
          <a:xfrm>
            <a:off x="212725" y="822325"/>
            <a:ext cx="1176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b="1"/>
              <a:t>EXEMPLO</a:t>
            </a:r>
          </a:p>
        </p:txBody>
      </p:sp>
      <p:sp>
        <p:nvSpPr>
          <p:cNvPr id="111622" name="Text Box 55"/>
          <p:cNvSpPr txBox="1">
            <a:spLocks noChangeArrowheads="1"/>
          </p:cNvSpPr>
          <p:nvPr/>
        </p:nvSpPr>
        <p:spPr bwMode="auto">
          <a:xfrm>
            <a:off x="212725" y="1255713"/>
            <a:ext cx="793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en-US"/>
              <a:t>Substituindo os valores de C</a:t>
            </a:r>
            <a:r>
              <a:rPr kumimoji="1" lang="en-US" baseline="-25000"/>
              <a:t>ij</a:t>
            </a:r>
            <a:r>
              <a:rPr kumimoji="1" lang="en-US"/>
              <a:t> nas matrizes, encontra-se os seguintes pesos:</a:t>
            </a:r>
            <a:endParaRPr lang="pt-BR"/>
          </a:p>
        </p:txBody>
      </p:sp>
      <p:sp>
        <p:nvSpPr>
          <p:cNvPr id="111623" name="Text Box 56"/>
          <p:cNvSpPr txBox="1">
            <a:spLocks noChangeArrowheads="1"/>
          </p:cNvSpPr>
          <p:nvPr/>
        </p:nvSpPr>
        <p:spPr bwMode="auto">
          <a:xfrm>
            <a:off x="1447800" y="1727200"/>
            <a:ext cx="5295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1</a:t>
            </a:r>
            <a:r>
              <a:rPr lang="pt-BR"/>
              <a:t> = 0,518    </a:t>
            </a: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2</a:t>
            </a:r>
            <a:r>
              <a:rPr lang="pt-BR"/>
              <a:t> = 0,022     </a:t>
            </a: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3</a:t>
            </a:r>
            <a:r>
              <a:rPr lang="pt-BR"/>
              <a:t> = 0,089    </a:t>
            </a:r>
            <a:r>
              <a:rPr lang="pt-BR" sz="2000">
                <a:latin typeface="Symbol" pitchFamily="18" charset="2"/>
              </a:rPr>
              <a:t>l</a:t>
            </a:r>
            <a:r>
              <a:rPr lang="pt-BR" baseline="-25000"/>
              <a:t>4</a:t>
            </a:r>
            <a:r>
              <a:rPr lang="pt-BR"/>
              <a:t> = 0,371 </a:t>
            </a:r>
          </a:p>
        </p:txBody>
      </p:sp>
      <p:sp>
        <p:nvSpPr>
          <p:cNvPr id="111624" name="Text Box 57"/>
          <p:cNvSpPr txBox="1">
            <a:spLocks noChangeArrowheads="1"/>
          </p:cNvSpPr>
          <p:nvPr/>
        </p:nvSpPr>
        <p:spPr bwMode="auto">
          <a:xfrm>
            <a:off x="288925" y="2528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111625" name="Text Box 58"/>
          <p:cNvSpPr txBox="1">
            <a:spLocks noChangeArrowheads="1"/>
          </p:cNvSpPr>
          <p:nvPr/>
        </p:nvSpPr>
        <p:spPr bwMode="auto">
          <a:xfrm>
            <a:off x="228600" y="2344738"/>
            <a:ext cx="433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en-US"/>
              <a:t>Finalmente o valor estimado é dado por: </a:t>
            </a:r>
          </a:p>
        </p:txBody>
      </p: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450975" y="2720975"/>
            <a:ext cx="6473825" cy="479425"/>
            <a:chOff x="864" y="1632"/>
            <a:chExt cx="4078" cy="302"/>
          </a:xfrm>
        </p:grpSpPr>
        <p:sp>
          <p:nvSpPr>
            <p:cNvPr id="111630" name="Text Box 61"/>
            <p:cNvSpPr txBox="1">
              <a:spLocks noChangeArrowheads="1"/>
            </p:cNvSpPr>
            <p:nvPr/>
          </p:nvSpPr>
          <p:spPr bwMode="auto">
            <a:xfrm>
              <a:off x="1232" y="1696"/>
              <a:ext cx="3710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/>
                <a:t>0,518 z(</a:t>
              </a:r>
              <a:r>
                <a:rPr lang="pt-BR" b="1"/>
                <a:t>u</a:t>
              </a:r>
              <a:r>
                <a:rPr lang="pt-BR" baseline="-25000"/>
                <a:t>1</a:t>
              </a:r>
              <a:r>
                <a:rPr lang="pt-BR"/>
                <a:t>) + 0,022 z(</a:t>
              </a:r>
              <a:r>
                <a:rPr lang="pt-BR" b="1"/>
                <a:t>u</a:t>
              </a:r>
              <a:r>
                <a:rPr lang="pt-BR" baseline="-25000"/>
                <a:t>2</a:t>
              </a:r>
              <a:r>
                <a:rPr lang="pt-BR"/>
                <a:t>) + 0,089 z(</a:t>
              </a:r>
              <a:r>
                <a:rPr lang="pt-BR" b="1"/>
                <a:t>u</a:t>
              </a:r>
              <a:r>
                <a:rPr lang="pt-BR" baseline="-25000"/>
                <a:t>3</a:t>
              </a:r>
              <a:r>
                <a:rPr lang="pt-BR"/>
                <a:t>) + 0,371 z(</a:t>
              </a:r>
              <a:r>
                <a:rPr lang="pt-BR" b="1"/>
                <a:t>u</a:t>
              </a:r>
              <a:r>
                <a:rPr lang="pt-BR" baseline="-25000"/>
                <a:t>4</a:t>
              </a:r>
              <a:r>
                <a:rPr lang="pt-BR"/>
                <a:t>)</a:t>
              </a:r>
            </a:p>
          </p:txBody>
        </p:sp>
        <p:grpSp>
          <p:nvGrpSpPr>
            <p:cNvPr id="4" name="Group 73"/>
            <p:cNvGrpSpPr>
              <a:grpSpLocks/>
            </p:cNvGrpSpPr>
            <p:nvPr/>
          </p:nvGrpSpPr>
          <p:grpSpPr bwMode="auto">
            <a:xfrm>
              <a:off x="864" y="1632"/>
              <a:ext cx="605" cy="302"/>
              <a:chOff x="2822" y="2640"/>
              <a:chExt cx="605" cy="302"/>
            </a:xfrm>
          </p:grpSpPr>
          <p:sp>
            <p:nvSpPr>
              <p:cNvPr id="111632" name="Text Box 71"/>
              <p:cNvSpPr txBox="1">
                <a:spLocks noChangeArrowheads="1"/>
              </p:cNvSpPr>
              <p:nvPr/>
            </p:nvSpPr>
            <p:spPr bwMode="auto">
              <a:xfrm>
                <a:off x="2822" y="2711"/>
                <a:ext cx="60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Z(</a:t>
                </a:r>
                <a:r>
                  <a:rPr lang="en-US" b="1"/>
                  <a:t>u</a:t>
                </a:r>
                <a:r>
                  <a:rPr lang="en-US" baseline="-25000"/>
                  <a:t>0</a:t>
                </a:r>
                <a:r>
                  <a:rPr lang="en-US"/>
                  <a:t>) = </a:t>
                </a:r>
                <a:endParaRPr lang="pt-BR"/>
              </a:p>
            </p:txBody>
          </p:sp>
          <p:sp>
            <p:nvSpPr>
              <p:cNvPr id="111633" name="Text Box 72"/>
              <p:cNvSpPr txBox="1">
                <a:spLocks noChangeArrowheads="1"/>
              </p:cNvSpPr>
              <p:nvPr/>
            </p:nvSpPr>
            <p:spPr bwMode="auto">
              <a:xfrm>
                <a:off x="2832" y="2640"/>
                <a:ext cx="1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^</a:t>
                </a:r>
                <a:endParaRPr lang="pt-BR"/>
              </a:p>
            </p:txBody>
          </p:sp>
        </p:grpSp>
      </p:grpSp>
      <p:sp>
        <p:nvSpPr>
          <p:cNvPr id="160844" name="Text Box 76"/>
          <p:cNvSpPr txBox="1">
            <a:spLocks noChangeArrowheads="1"/>
          </p:cNvSpPr>
          <p:nvPr/>
        </p:nvSpPr>
        <p:spPr bwMode="auto">
          <a:xfrm>
            <a:off x="2671763" y="3968750"/>
            <a:ext cx="611981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1400" b="1" dirty="0"/>
              <a:t>COMENTÁRIO</a:t>
            </a:r>
            <a:r>
              <a:rPr lang="pt-BR" sz="1400" dirty="0"/>
              <a:t>: embora as amostras Z</a:t>
            </a:r>
            <a:r>
              <a:rPr lang="pt-BR" sz="1400" baseline="-8000" dirty="0"/>
              <a:t>2</a:t>
            </a:r>
            <a:r>
              <a:rPr lang="pt-BR" sz="1400" dirty="0"/>
              <a:t> e Z</a:t>
            </a:r>
            <a:r>
              <a:rPr lang="pt-BR" sz="1400" baseline="-8000" dirty="0"/>
              <a:t>3</a:t>
            </a:r>
            <a:r>
              <a:rPr lang="pt-BR" sz="1400" dirty="0"/>
              <a:t> tenham pouca influência na</a:t>
            </a:r>
          </a:p>
          <a:p>
            <a:pPr algn="ctr">
              <a:spcBef>
                <a:spcPct val="20000"/>
              </a:spcBef>
            </a:pPr>
            <a:r>
              <a:rPr lang="pt-BR" sz="1400" dirty="0"/>
              <a:t>estimativa final de Z</a:t>
            </a:r>
            <a:r>
              <a:rPr lang="pt-BR" sz="1400" baseline="-8000" dirty="0"/>
              <a:t>0</a:t>
            </a:r>
            <a:r>
              <a:rPr lang="pt-BR" sz="1400" dirty="0"/>
              <a:t>, suas influências não são lineares em relação às suas</a:t>
            </a:r>
          </a:p>
          <a:p>
            <a:pPr algn="ctr">
              <a:spcBef>
                <a:spcPct val="20000"/>
              </a:spcBef>
            </a:pPr>
            <a:r>
              <a:rPr lang="pt-BR" sz="1400" dirty="0"/>
              <a:t>distâncias a partir de Z</a:t>
            </a:r>
            <a:r>
              <a:rPr lang="pt-BR" sz="1400" baseline="-8000" dirty="0"/>
              <a:t>0</a:t>
            </a:r>
            <a:r>
              <a:rPr lang="pt-BR" sz="1400" dirty="0"/>
              <a:t>.  A amostra Z</a:t>
            </a:r>
            <a:r>
              <a:rPr lang="pt-BR" sz="1400" baseline="-8000" dirty="0"/>
              <a:t>3</a:t>
            </a:r>
            <a:r>
              <a:rPr lang="pt-BR" sz="1400" dirty="0"/>
              <a:t>  está mais distante que Z</a:t>
            </a:r>
            <a:r>
              <a:rPr lang="pt-BR" sz="1400" baseline="-8000" dirty="0"/>
              <a:t>2</a:t>
            </a:r>
            <a:r>
              <a:rPr lang="pt-BR" sz="1400" dirty="0"/>
              <a:t>; no </a:t>
            </a:r>
            <a:r>
              <a:rPr lang="pt-BR" sz="1400" dirty="0" err="1"/>
              <a:t>en</a:t>
            </a:r>
            <a:r>
              <a:rPr lang="pt-BR" sz="1400" dirty="0"/>
              <a:t>-</a:t>
            </a:r>
          </a:p>
          <a:p>
            <a:pPr algn="ctr">
              <a:spcBef>
                <a:spcPct val="20000"/>
              </a:spcBef>
            </a:pPr>
            <a:r>
              <a:rPr lang="pt-BR" sz="1400" dirty="0"/>
              <a:t>tanto, tem  mais  influência, 8,9%,  que Z</a:t>
            </a:r>
            <a:r>
              <a:rPr lang="pt-BR" sz="1400" baseline="-8000" dirty="0"/>
              <a:t>2</a:t>
            </a:r>
            <a:r>
              <a:rPr lang="pt-BR" sz="1400" dirty="0"/>
              <a:t>, 2,2%.  Isto ocorre porque Z</a:t>
            </a:r>
            <a:r>
              <a:rPr lang="pt-BR" sz="1400" baseline="-8000" dirty="0"/>
              <a:t>0</a:t>
            </a:r>
            <a:r>
              <a:rPr lang="pt-BR" sz="1400" dirty="0"/>
              <a:t> </a:t>
            </a:r>
          </a:p>
          <a:p>
            <a:pPr algn="ctr">
              <a:spcBef>
                <a:spcPct val="20000"/>
              </a:spcBef>
            </a:pPr>
            <a:r>
              <a:rPr lang="pt-BR" sz="1400" dirty="0"/>
              <a:t>está  diretamente  sobre a influência  de Z</a:t>
            </a:r>
            <a:r>
              <a:rPr lang="pt-BR" sz="1400" baseline="-8000" dirty="0"/>
              <a:t>3</a:t>
            </a:r>
            <a:r>
              <a:rPr lang="pt-BR" sz="1400" dirty="0"/>
              <a:t>, enquanto Z</a:t>
            </a:r>
            <a:r>
              <a:rPr lang="pt-BR" sz="1400" baseline="-8000" dirty="0"/>
              <a:t>2</a:t>
            </a:r>
            <a:r>
              <a:rPr lang="pt-BR" sz="1400" dirty="0"/>
              <a:t> está muito pró-</a:t>
            </a:r>
          </a:p>
          <a:p>
            <a:pPr algn="ctr">
              <a:spcBef>
                <a:spcPct val="20000"/>
              </a:spcBef>
            </a:pPr>
            <a:r>
              <a:rPr lang="pt-BR" sz="1400" dirty="0" err="1"/>
              <a:t>ximo</a:t>
            </a:r>
            <a:r>
              <a:rPr lang="pt-BR" sz="1400" dirty="0"/>
              <a:t> de Z</a:t>
            </a:r>
            <a:r>
              <a:rPr lang="pt-BR" sz="1400" baseline="-8000" dirty="0"/>
              <a:t>1</a:t>
            </a:r>
            <a:r>
              <a:rPr lang="pt-BR" sz="1400" dirty="0"/>
              <a:t>. Ao se introduzir as covariâncias no cálculo dos pesos, evita-se</a:t>
            </a:r>
          </a:p>
          <a:p>
            <a:pPr algn="ctr">
              <a:spcBef>
                <a:spcPct val="20000"/>
              </a:spcBef>
            </a:pPr>
            <a:r>
              <a:rPr lang="pt-BR" sz="1400" dirty="0"/>
              <a:t>associar pesos indevidos a “clusters” (agrupamentos) de amostras, o que</a:t>
            </a:r>
          </a:p>
          <a:p>
            <a:pPr algn="ctr">
              <a:spcBef>
                <a:spcPct val="20000"/>
              </a:spcBef>
            </a:pPr>
            <a:r>
              <a:rPr lang="pt-BR" sz="1400" dirty="0"/>
              <a:t>não ocorre com outros métodos baseados somente na distância.            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28600" y="116632"/>
            <a:ext cx="167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Krigeagem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189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179512" y="116632"/>
            <a:ext cx="5282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Integração: SPRING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Geoestatística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71221" cy="532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27921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FF00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sign padrão">
  <a:themeElements>
    <a:clrScheme name="Design padrão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FF00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3633</Words>
  <Application>Microsoft Office PowerPoint</Application>
  <PresentationFormat>Apresentação na tela (4:3)</PresentationFormat>
  <Paragraphs>870</Paragraphs>
  <Slides>97</Slides>
  <Notes>87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97</vt:i4>
      </vt:variant>
    </vt:vector>
  </HeadingPairs>
  <TitlesOfParts>
    <vt:vector size="109" baseType="lpstr">
      <vt:lpstr>Arial</vt:lpstr>
      <vt:lpstr>Calibri</vt:lpstr>
      <vt:lpstr>Gill Sans</vt:lpstr>
      <vt:lpstr>Symbol</vt:lpstr>
      <vt:lpstr>Tahoma</vt:lpstr>
      <vt:lpstr>Times New Roman</vt:lpstr>
      <vt:lpstr>Wingdings</vt:lpstr>
      <vt:lpstr>Tema do Office</vt:lpstr>
      <vt:lpstr>Design padrão</vt:lpstr>
      <vt:lpstr>1_Design padrão</vt:lpstr>
      <vt:lpstr>Imagem de Bitmap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</dc:creator>
  <cp:lastModifiedBy>Eduardo</cp:lastModifiedBy>
  <cp:revision>191</cp:revision>
  <cp:lastPrinted>2012-03-07T12:24:19Z</cp:lastPrinted>
  <dcterms:created xsi:type="dcterms:W3CDTF">2012-03-06T12:25:29Z</dcterms:created>
  <dcterms:modified xsi:type="dcterms:W3CDTF">2016-05-16T12:17:19Z</dcterms:modified>
</cp:coreProperties>
</file>