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6" r:id="rId4"/>
    <p:sldId id="270" r:id="rId5"/>
    <p:sldId id="272" r:id="rId6"/>
    <p:sldId id="260" r:id="rId7"/>
    <p:sldId id="271" r:id="rId8"/>
    <p:sldId id="279" r:id="rId9"/>
    <p:sldId id="282" r:id="rId10"/>
    <p:sldId id="274" r:id="rId11"/>
    <p:sldId id="280" r:id="rId12"/>
    <p:sldId id="264" r:id="rId13"/>
    <p:sldId id="269" r:id="rId14"/>
    <p:sldId id="275" r:id="rId15"/>
    <p:sldId id="28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Maia de Oliveira" initials="LdO" lastIdx="5" clrIdx="0">
    <p:extLst>
      <p:ext uri="{19B8F6BF-5375-455C-9EA6-DF929625EA0E}">
        <p15:presenceInfo xmlns:p15="http://schemas.microsoft.com/office/powerpoint/2012/main" userId="LucasMaia de Oliveira" providerId="None"/>
      </p:ext>
    </p:extLst>
  </p:cmAuthor>
  <p:cmAuthor id="2" name="LucasMaia de Oliveira" initials="LdO [2]" lastIdx="4" clrIdx="1">
    <p:extLst>
      <p:ext uri="{19B8F6BF-5375-455C-9EA6-DF929625EA0E}">
        <p15:presenceInfo xmlns:p15="http://schemas.microsoft.com/office/powerpoint/2012/main" userId="aea00f43188296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8BB62-A99D-45B6-838B-A62F7A36E601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31E5B-D818-4D59-B68D-31858A730D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3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31E5B-D818-4D59-B68D-31858A730DD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22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FBC08-37D1-4A0C-8C20-240B62804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6389F9-AF96-4437-9BFF-C79FD3866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65FD6B-48DD-42C5-9B5C-CDC77E00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6B8DA1-B79B-4B0A-917F-50766F2A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6A454B-E8B6-4B04-AE42-B24E6A3A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22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A2378-5EAB-443C-9C1F-2C9EE47C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95F81C-745F-46DA-8328-6E048A215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08BB33-A8BC-406F-A7E0-84BFE8EE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D5DE-CD30-4E46-B750-789659A4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20BD6-FE3D-4736-9FC4-207B0B62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4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44E98C-4CEA-4151-991D-ECDA2B61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189F89-A216-4887-A435-969E84BA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B114BE-7A1E-40F3-BA3B-710C1D77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5A675D-F2DA-43AC-867D-695671C2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6C5935-4B49-4F92-84DF-6AD3CC56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68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B6C2A-0E9B-4869-A7EC-C36C1A2D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E9490A-965F-4064-B705-6AA75F81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F6C2AB-F913-4BC1-AD10-72F1EC27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58BD05-6F9A-41CD-8C04-4E1C9FAF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38084-91BD-4286-952B-9CFB2976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64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969B0-B4C0-4AC4-96C7-C509FF28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8D8CE3-492C-446E-99BB-42FDE9018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32CD7C-3A62-462E-BE17-31EA5973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757B1-6BC9-4C7E-8743-16DCBACD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B96CFD-212A-4223-BC76-176487A0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98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DF553-34EF-40B3-AF2A-C5D0377C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C22A23-7C46-45B0-9B06-2527DA95D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88FAF2-957C-40D4-A8C8-62F9DBCF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E77726-DC7B-4891-93E5-7F113908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52850E-8B30-4244-90B0-39073223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3F9BC-364E-4D96-A82A-7E18F1BA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92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99A19-E30D-4284-9A70-67B1D25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7E5424-70FB-4F80-B517-868C9BD8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443897-A3D2-4A5A-86C0-C9521597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D3F663-15CB-4ED2-B343-8AEA8CBBC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D84BE4-B85D-4782-9B4A-5002AAA26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FA4E79-6637-46D2-A421-25A22349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E6FC3F-7D36-43AC-955D-81771271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6F85F63-AAD6-4E07-A52D-9B1CCF46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97C39-0CBE-48E7-B6D5-5407843D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038AC4-8796-4316-BCA3-83B4C42C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69A48F-42C9-43BC-81B1-87D1F551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5C72E1-2D0B-40B0-872F-D9E351A7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9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80BC57-94EF-4966-B214-A2563349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ECA8D9-B064-4F4B-A299-0C1E989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08D8BF-FF88-48D9-8A9F-A529EB1A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7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B5933-B075-4314-987E-DEDB0DBB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7D37E4-606D-4EE3-9312-1C66F22B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FCA739-7BED-4C0E-80EC-5B0F2B710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ADD940-CD3C-442F-9035-7FFFC368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F20FD8-3B77-4749-B0D3-1ECCB89A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F75D12-DD08-4165-B030-07A27B33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6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9188-FBB8-4CA5-8D74-0F16258D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82C1F6-C57A-4770-BA39-3C8210797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38046E-10C6-491B-B323-33965E2DC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4C06BD-EF3B-46B2-B41C-EABEE8B6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64FA2C-8C47-4CF8-B479-4698D0D6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8D9CF2-995F-4870-8934-A3CEB645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14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64BE6D5-46AE-4E2D-AC70-4A124E61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7251EC-7DF9-44CE-B391-8C5F869C5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16DEA-F4BD-404C-B87E-272461E13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D993-75A4-4FDD-A03A-FE72636803B9}" type="datetimeFigureOut">
              <a:rPr lang="pt-BR" smtClean="0"/>
              <a:t>29/07/2020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2F54BD-BD42-4A2D-8FE4-5EA3801E0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DB209E-4B15-43A6-9AE0-3331A7B70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8843-BFD7-41C7-81FC-F3531AB48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1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E86D6C-67A5-4C40-97C4-456093E2181A}"/>
              </a:ext>
            </a:extLst>
          </p:cNvPr>
          <p:cNvSpPr txBox="1"/>
          <p:nvPr/>
        </p:nvSpPr>
        <p:spPr>
          <a:xfrm>
            <a:off x="1676400" y="2654278"/>
            <a:ext cx="8827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Poverty Evaluation Using NPP-VIIRS Nighttime Light Composite Data at the County Level in China</a:t>
            </a:r>
            <a:endParaRPr lang="pt-BR" sz="3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954197-63D4-4150-A82D-1E3247B4491E}"/>
              </a:ext>
            </a:extLst>
          </p:cNvPr>
          <p:cNvSpPr txBox="1"/>
          <p:nvPr/>
        </p:nvSpPr>
        <p:spPr>
          <a:xfrm>
            <a:off x="654756" y="5555544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Bailang</a:t>
            </a:r>
            <a:r>
              <a:rPr lang="pt-BR" dirty="0"/>
              <a:t> Yu, </a:t>
            </a:r>
            <a:r>
              <a:rPr lang="pt-BR" dirty="0" err="1"/>
              <a:t>Kaifang</a:t>
            </a:r>
            <a:r>
              <a:rPr lang="pt-BR" dirty="0"/>
              <a:t> </a:t>
            </a:r>
            <a:r>
              <a:rPr lang="pt-BR" dirty="0" err="1"/>
              <a:t>Shi</a:t>
            </a:r>
            <a:r>
              <a:rPr lang="pt-BR" dirty="0"/>
              <a:t>, </a:t>
            </a:r>
            <a:r>
              <a:rPr lang="pt-BR" dirty="0" err="1"/>
              <a:t>Yingjie</a:t>
            </a:r>
            <a:r>
              <a:rPr lang="pt-BR" dirty="0"/>
              <a:t> Hu, Chang Huang, </a:t>
            </a:r>
            <a:r>
              <a:rPr lang="pt-BR" dirty="0" err="1"/>
              <a:t>Zuoqi</a:t>
            </a:r>
            <a:r>
              <a:rPr lang="pt-BR" dirty="0"/>
              <a:t> Chen,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Jianping</a:t>
            </a:r>
            <a:r>
              <a:rPr lang="pt-BR" dirty="0"/>
              <a:t> Wu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39C184-E1FC-44EE-B984-D680D8F1CB6B}"/>
              </a:ext>
            </a:extLst>
          </p:cNvPr>
          <p:cNvSpPr txBox="1"/>
          <p:nvPr/>
        </p:nvSpPr>
        <p:spPr>
          <a:xfrm>
            <a:off x="654756" y="399344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IEEE JOURNAL OF SELECTED TOPICS IN APPLIED EARTH OBSERVATIONS AND REMOTE SENSING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28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F90BC25-6383-492B-B26D-8D3604934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48570" y="1978507"/>
            <a:ext cx="5747430" cy="42233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2BCC39-EC8A-49C2-8501-9F1871199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096000" y="1978507"/>
            <a:ext cx="5747430" cy="422339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292606-C36D-44C5-BB5B-9B98B24C3B73}"/>
              </a:ext>
            </a:extLst>
          </p:cNvPr>
          <p:cNvSpPr txBox="1"/>
          <p:nvPr/>
        </p:nvSpPr>
        <p:spPr>
          <a:xfrm>
            <a:off x="2270125" y="656479"/>
            <a:ext cx="76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Relação entre ALI e NPC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BE3C18-B3C3-432E-9AB8-476DD776CF7A}"/>
              </a:ext>
            </a:extLst>
          </p:cNvPr>
          <p:cNvSpPr txBox="1">
            <a:spLocks/>
          </p:cNvSpPr>
          <p:nvPr/>
        </p:nvSpPr>
        <p:spPr>
          <a:xfrm>
            <a:off x="66322" y="86607"/>
            <a:ext cx="1807634" cy="5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Experimento</a:t>
            </a:r>
            <a:r>
              <a:rPr lang="en-US" sz="20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4449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F90BC25-6383-492B-B26D-8D3604934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38199" y="4129145"/>
            <a:ext cx="2811455" cy="20659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2BCC39-EC8A-49C2-8501-9F1871199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838199" y="1760987"/>
            <a:ext cx="2811455" cy="20659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944FC0B-27A4-411C-BFE6-0BD1139B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17" y="1978508"/>
            <a:ext cx="7156351" cy="404704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E2050A80-EF34-481C-9986-57B93BFA78A2}"/>
              </a:ext>
            </a:extLst>
          </p:cNvPr>
          <p:cNvSpPr txBox="1">
            <a:spLocks/>
          </p:cNvSpPr>
          <p:nvPr/>
        </p:nvSpPr>
        <p:spPr>
          <a:xfrm>
            <a:off x="66322" y="86607"/>
            <a:ext cx="1543756" cy="5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 err="1"/>
              <a:t>Results</a:t>
            </a:r>
            <a:endParaRPr lang="pt-BR" sz="2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AE07DE-0C95-41BE-ABBF-F4474CA27FD5}"/>
              </a:ext>
            </a:extLst>
          </p:cNvPr>
          <p:cNvSpPr txBox="1"/>
          <p:nvPr/>
        </p:nvSpPr>
        <p:spPr>
          <a:xfrm>
            <a:off x="2270125" y="656479"/>
            <a:ext cx="76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Relação entre ALI e NPC</a:t>
            </a:r>
          </a:p>
        </p:txBody>
      </p:sp>
    </p:spTree>
    <p:extLst>
      <p:ext uri="{BB962C8B-B14F-4D97-AF65-F5344CB8AC3E}">
        <p14:creationId xmlns:p14="http://schemas.microsoft.com/office/powerpoint/2010/main" val="136702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79804E-2E5A-471C-8D9F-C134C7044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1) Os IPI é um fator chave que afeta a precisão das estimativas de pobreza, pois é a base para a </a:t>
            </a:r>
            <a:r>
              <a:rPr lang="pt-BR" b="1" dirty="0"/>
              <a:t>regressão linear </a:t>
            </a:r>
            <a:r>
              <a:rPr lang="pt-BR" dirty="0"/>
              <a:t>e a classificação da pobreza;</a:t>
            </a:r>
          </a:p>
          <a:p>
            <a:pPr marL="0" indent="0" algn="just">
              <a:buNone/>
            </a:pPr>
            <a:r>
              <a:rPr lang="pt-BR" dirty="0"/>
              <a:t>2) Os dados NPP-VIIRS divulgados pelo NOAA / NGDC eram dados brutos que ainda apresentam muitos ruídos;</a:t>
            </a:r>
          </a:p>
          <a:p>
            <a:pPr marL="0" indent="0" algn="just">
              <a:buNone/>
            </a:pPr>
            <a:r>
              <a:rPr lang="pt-BR" dirty="0"/>
              <a:t>3) ALI e IPI possuem uma relação empírica que não pode ser considerada uma lei absoluta.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E232C76-AB60-458D-B75C-13A4A7B53349}"/>
              </a:ext>
            </a:extLst>
          </p:cNvPr>
          <p:cNvSpPr txBox="1">
            <a:spLocks/>
          </p:cNvSpPr>
          <p:nvPr/>
        </p:nvSpPr>
        <p:spPr>
          <a:xfrm>
            <a:off x="66322" y="86607"/>
            <a:ext cx="1543756" cy="5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Conclusão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0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5FA7BC4-3628-47D3-8717-EF8A4D3BB22C}"/>
              </a:ext>
            </a:extLst>
          </p:cNvPr>
          <p:cNvSpPr txBox="1"/>
          <p:nvPr/>
        </p:nvSpPr>
        <p:spPr>
          <a:xfrm>
            <a:off x="1061157" y="835377"/>
            <a:ext cx="445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Pontos fortes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EECCC2-8E91-4A44-AD02-D95A3996D3CA}"/>
              </a:ext>
            </a:extLst>
          </p:cNvPr>
          <p:cNvSpPr txBox="1"/>
          <p:nvPr/>
        </p:nvSpPr>
        <p:spPr>
          <a:xfrm>
            <a:off x="6671733" y="835378"/>
            <a:ext cx="502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Pontos a serem melhorados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576931-54C7-457A-900A-3B1FBC2D83AE}"/>
              </a:ext>
            </a:extLst>
          </p:cNvPr>
          <p:cNvSpPr txBox="1"/>
          <p:nvPr/>
        </p:nvSpPr>
        <p:spPr>
          <a:xfrm>
            <a:off x="1061157" y="1820276"/>
            <a:ext cx="4459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Apresentação da área de estudo e dos resultados;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Justificativa;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76B7F4-D2DF-4CC4-9C47-CD652C6DE801}"/>
              </a:ext>
            </a:extLst>
          </p:cNvPr>
          <p:cNvSpPr txBox="1"/>
          <p:nvPr/>
        </p:nvSpPr>
        <p:spPr>
          <a:xfrm>
            <a:off x="6671733" y="1651000"/>
            <a:ext cx="44591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Não há definição de conceitos chaves;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Metodologia poderia ser mais detalhada;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Omitem estatísticas importantes;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Disposição das figuras no texto</a:t>
            </a:r>
            <a:r>
              <a:rPr lang="en-US" sz="28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4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11CA2-1572-4D63-ADC3-89D6EEA3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A8219-E69D-4E2D-9EB1-91C82E84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OLIVEIRA, Alessandro Vieira. Combinação de um Método Multicritério de </a:t>
            </a:r>
            <a:r>
              <a:rPr lang="pt-BR" sz="16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Auxílo</a:t>
            </a:r>
            <a:r>
              <a:rPr lang="pt-BR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Decisão Subjetivo e Outro Objetivo e Aplicação Desse Modelo Híbrido na Seleção de um Imóvel.</a:t>
            </a:r>
          </a:p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ELVIDGE, Christopher D. et al. A global poverty map derived from satellite data. 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Computers &amp; Geosciences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35, n. 8, p. 1652-1660, 2009.</a:t>
            </a:r>
            <a:endParaRPr lang="pt-BR" sz="1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LEVIN, Noam; ZHANG,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Qingling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 global analysis of factors controlling VIIRS nighttime light levels from densely populated areas. 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Remote sensing of environment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190, p. 366-382, 2017.</a:t>
            </a:r>
            <a:endParaRPr lang="pt-BR" sz="16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PAN,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Wenbin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FU,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Hongming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ZHENG,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Regional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Inequality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Xiamen-Zhangzhou-Quanzhou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City Cluster in China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NPP/VIIRS Night-Time Light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Imagery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pt-BR" sz="16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12, n. 6, p. 2547, 2020.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STOKES, Eleanor C.; SETO, Karen C. Characterizing urban infrastructural transitions for the Sustainable Development Goals using multi-temporal land, population, and nighttime light data. 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Remote Sensing of Environment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234, p. 111430, 2019.</a:t>
            </a:r>
            <a:endParaRPr lang="pt-BR" sz="16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YANG,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Chengshu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A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spatial-socioeconomic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status curve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NPP-VIIRS </a:t>
            </a:r>
            <a:r>
              <a:rPr lang="pt-B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nighttime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light data. </a:t>
            </a:r>
            <a:r>
              <a:rPr lang="pt-BR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Remote </a:t>
            </a:r>
            <a:r>
              <a:rPr lang="pt-BR" sz="16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11, n. 20, p. 2398, 2019.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World development indicators, 2006. World Bank, Washington, DC, 242pp.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8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BCFA4-5AB6-4E31-9DCC-39CA6F32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880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91CEB-413E-4108-96BF-2133CE78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2" y="86607"/>
            <a:ext cx="1543756" cy="594430"/>
          </a:xfrm>
        </p:spPr>
        <p:txBody>
          <a:bodyPr>
            <a:normAutofit/>
          </a:bodyPr>
          <a:lstStyle/>
          <a:p>
            <a:r>
              <a:rPr lang="pt-BR" sz="2000" b="1" dirty="0"/>
              <a:t>Contexto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01452C-C4D9-4255-A46D-73C112DD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494"/>
            <a:ext cx="10515600" cy="340501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/>
              <a:t>Pobreza</a:t>
            </a:r>
            <a:r>
              <a:rPr lang="pt-BR" dirty="0"/>
              <a:t> é um dos problemas enfrentados pela sociedade humana.</a:t>
            </a:r>
          </a:p>
          <a:p>
            <a:pPr algn="just"/>
            <a:r>
              <a:rPr lang="pt-BR" dirty="0"/>
              <a:t>Pobreza é o termo geral que descreve as condições de vida que são prejudiciais à saúde, ao conforto e ao desenvolvimento econômico </a:t>
            </a:r>
            <a:r>
              <a:rPr lang="en-US" dirty="0"/>
              <a:t>(</a:t>
            </a:r>
            <a:r>
              <a:rPr lang="en-US" dirty="0" err="1"/>
              <a:t>Elvidge</a:t>
            </a:r>
            <a:r>
              <a:rPr lang="en-US" dirty="0"/>
              <a:t> et al, 2009).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90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91CEB-413E-4108-96BF-2133CE78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2" y="86607"/>
            <a:ext cx="1543756" cy="594430"/>
          </a:xfrm>
        </p:spPr>
        <p:txBody>
          <a:bodyPr>
            <a:normAutofit/>
          </a:bodyPr>
          <a:lstStyle/>
          <a:p>
            <a:r>
              <a:rPr lang="pt-BR" sz="2000" b="1" dirty="0"/>
              <a:t>Contexto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01452C-C4D9-4255-A46D-73C112DD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6" y="1262944"/>
            <a:ext cx="10916355" cy="433211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China passou por um rápido processo de desenvolvimento econômico;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Produto interno bruto (PIB) é o índice mais popular de status socioeconômico;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técnicas de sensoriamento remoto têm a vantagem de fornecer dados espaciais eficientes e precisos para diversos fins de pesquisa em ciências sociais e físicas.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98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B608B90-5DC8-4768-B5A0-67C374D2706C}"/>
              </a:ext>
            </a:extLst>
          </p:cNvPr>
          <p:cNvSpPr txBox="1"/>
          <p:nvPr/>
        </p:nvSpPr>
        <p:spPr>
          <a:xfrm>
            <a:off x="857250" y="2305615"/>
            <a:ext cx="10477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This paper aims to evaluate the ability of the nighttime light composite data from the Visible Infrared Imaging Radiometer Suite (VIIRS) Day–Night Band (DNB) carried by the Suomi National Polar-orbiting Partnership (NPP) Satellite in estimating poverty at the county level in China.</a:t>
            </a:r>
            <a:endParaRPr lang="pt-BR" sz="2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AE01788-5EE7-448A-A2E8-760FBD50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2" y="86607"/>
            <a:ext cx="1543756" cy="594430"/>
          </a:xfrm>
        </p:spPr>
        <p:txBody>
          <a:bodyPr>
            <a:normAutofit/>
          </a:bodyPr>
          <a:lstStyle/>
          <a:p>
            <a:r>
              <a:rPr lang="pt-BR" sz="2000" b="1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34993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B9B7B1-BDD9-419B-9F8A-B94728D121D1}"/>
              </a:ext>
            </a:extLst>
          </p:cNvPr>
          <p:cNvSpPr txBox="1"/>
          <p:nvPr/>
        </p:nvSpPr>
        <p:spPr>
          <a:xfrm>
            <a:off x="225778" y="1112034"/>
            <a:ext cx="4549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Experimento 1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38 municípios da província de Chongqing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ALI x IPI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2012 NPP-VIIRS composições de luzes noturnas (NOAA/NGDC web- site);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ALI= T/N</a:t>
            </a:r>
            <a:endParaRPr lang="pt-BR" sz="18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127494F-C6BE-4542-AE4E-C3A5DF0EB64F}"/>
              </a:ext>
            </a:extLst>
          </p:cNvPr>
          <p:cNvSpPr/>
          <p:nvPr/>
        </p:nvSpPr>
        <p:spPr>
          <a:xfrm>
            <a:off x="8850489" y="3429000"/>
            <a:ext cx="745067" cy="82235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28AF3E-0CCA-4F94-80E6-31B12CF64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577" y="916396"/>
            <a:ext cx="7002672" cy="50252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3A022D2-0F7A-423A-BCAD-7E784E62D0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00" y="916395"/>
            <a:ext cx="7100711" cy="540549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86308EB-E3B2-40F7-85CB-4B77A2DE7F61}"/>
              </a:ext>
            </a:extLst>
          </p:cNvPr>
          <p:cNvSpPr txBox="1">
            <a:spLocks/>
          </p:cNvSpPr>
          <p:nvPr/>
        </p:nvSpPr>
        <p:spPr>
          <a:xfrm>
            <a:off x="218722" y="239007"/>
            <a:ext cx="1543756" cy="5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Métodos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4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119EB5A4-8974-407E-B19F-1D8E5E1D3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4" t="15073" r="9143" b="5709"/>
          <a:stretch/>
        </p:blipFill>
        <p:spPr>
          <a:xfrm>
            <a:off x="420657" y="2519551"/>
            <a:ext cx="2473086" cy="9463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C58F71C-0207-49EC-BDDA-F0B1D71ED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1" r="5253"/>
          <a:stretch/>
        </p:blipFill>
        <p:spPr>
          <a:xfrm>
            <a:off x="4341386" y="160171"/>
            <a:ext cx="7931049" cy="635085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94E8B9-ED9B-4DB9-8CBE-ED0F4645A310}"/>
              </a:ext>
            </a:extLst>
          </p:cNvPr>
          <p:cNvSpPr txBox="1">
            <a:spLocks/>
          </p:cNvSpPr>
          <p:nvPr/>
        </p:nvSpPr>
        <p:spPr>
          <a:xfrm>
            <a:off x="66322" y="86607"/>
            <a:ext cx="1543756" cy="5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Métodos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84902A-4263-49ED-BB9B-BB87D4AB207C}"/>
              </a:ext>
            </a:extLst>
          </p:cNvPr>
          <p:cNvSpPr txBox="1"/>
          <p:nvPr/>
        </p:nvSpPr>
        <p:spPr>
          <a:xfrm>
            <a:off x="163806" y="1337801"/>
            <a:ext cx="4358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Método de Entropia: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Peso de cada dimensão (W)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Valor padronizado de cada dimensão (P)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D75A79-1BBC-49FA-9DE5-BCC6EC65E4C6}"/>
              </a:ext>
            </a:extLst>
          </p:cNvPr>
          <p:cNvSpPr txBox="1"/>
          <p:nvPr/>
        </p:nvSpPr>
        <p:spPr>
          <a:xfrm>
            <a:off x="-1663248" y="637008"/>
            <a:ext cx="7651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Integrated Poverty Index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F303434-9230-459F-86D6-6786846CD7DC}"/>
              </a:ext>
            </a:extLst>
          </p:cNvPr>
          <p:cNvSpPr/>
          <p:nvPr/>
        </p:nvSpPr>
        <p:spPr>
          <a:xfrm>
            <a:off x="7948379" y="1921397"/>
            <a:ext cx="636608" cy="40511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9FDF72A-4D0B-460F-8622-1BA3072B5FC1}"/>
              </a:ext>
            </a:extLst>
          </p:cNvPr>
          <p:cNvSpPr/>
          <p:nvPr/>
        </p:nvSpPr>
        <p:spPr>
          <a:xfrm>
            <a:off x="7948379" y="5314704"/>
            <a:ext cx="636608" cy="40511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ADE09B6-69F1-4F1C-8BE6-AF322AE0E2A4}"/>
              </a:ext>
            </a:extLst>
          </p:cNvPr>
          <p:cNvSpPr/>
          <p:nvPr/>
        </p:nvSpPr>
        <p:spPr>
          <a:xfrm>
            <a:off x="7948379" y="5895366"/>
            <a:ext cx="636608" cy="40511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CBD7680-46B3-4347-AC48-6701D334A8D8}"/>
              </a:ext>
            </a:extLst>
          </p:cNvPr>
          <p:cNvSpPr/>
          <p:nvPr/>
        </p:nvSpPr>
        <p:spPr>
          <a:xfrm>
            <a:off x="7948379" y="2966286"/>
            <a:ext cx="636608" cy="405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3518FDB-7A93-4726-8D64-5C7C37E439B5}"/>
              </a:ext>
            </a:extLst>
          </p:cNvPr>
          <p:cNvSpPr/>
          <p:nvPr/>
        </p:nvSpPr>
        <p:spPr>
          <a:xfrm>
            <a:off x="7948379" y="3465925"/>
            <a:ext cx="636608" cy="405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186BE59-986C-4598-BCB6-DDBC01ADEC08}"/>
              </a:ext>
            </a:extLst>
          </p:cNvPr>
          <p:cNvSpPr/>
          <p:nvPr/>
        </p:nvSpPr>
        <p:spPr>
          <a:xfrm>
            <a:off x="7948379" y="4787368"/>
            <a:ext cx="636608" cy="4051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F220DB-ABCD-470B-9D43-8A71A19687F8}"/>
              </a:ext>
            </a:extLst>
          </p:cNvPr>
          <p:cNvSpPr txBox="1"/>
          <p:nvPr/>
        </p:nvSpPr>
        <p:spPr>
          <a:xfrm>
            <a:off x="5438775" y="6361737"/>
            <a:ext cx="68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/>
              <a:t>Socioeconomic</a:t>
            </a:r>
            <a:r>
              <a:rPr lang="pt-BR" sz="1800" dirty="0"/>
              <a:t> </a:t>
            </a:r>
            <a:r>
              <a:rPr lang="pt-BR" sz="1800" dirty="0" err="1"/>
              <a:t>statistics</a:t>
            </a:r>
            <a:r>
              <a:rPr lang="pt-BR" sz="1800" dirty="0"/>
              <a:t> (2013 Chongqing </a:t>
            </a:r>
            <a:r>
              <a:rPr lang="pt-BR" sz="1800" dirty="0" err="1"/>
              <a:t>Statistical</a:t>
            </a:r>
            <a:r>
              <a:rPr lang="pt-BR" sz="1800" dirty="0"/>
              <a:t> </a:t>
            </a:r>
            <a:r>
              <a:rPr lang="pt-BR" sz="1800" dirty="0" err="1"/>
              <a:t>Yearbook</a:t>
            </a:r>
            <a:r>
              <a:rPr lang="pt-BR" sz="1800" dirty="0"/>
              <a:t>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C5E3E72-DF24-4EF8-9904-F3798530A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48"/>
          <a:stretch/>
        </p:blipFill>
        <p:spPr>
          <a:xfrm>
            <a:off x="420657" y="3668075"/>
            <a:ext cx="2065937" cy="1330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9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EB421D6-8903-4DDE-A6CB-F6A26D376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50" y="1105786"/>
            <a:ext cx="4648200" cy="44862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224BC7-575F-45B6-9813-F7120D15767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84" y="1105786"/>
            <a:ext cx="4647600" cy="44856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01D0DAC6-13F0-406B-8857-DB307C666AD5}"/>
              </a:ext>
            </a:extLst>
          </p:cNvPr>
          <p:cNvSpPr txBox="1">
            <a:spLocks/>
          </p:cNvSpPr>
          <p:nvPr/>
        </p:nvSpPr>
        <p:spPr>
          <a:xfrm>
            <a:off x="66322" y="86607"/>
            <a:ext cx="1543756" cy="5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Resultados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74C50C-0AC9-4A0D-88F5-8E3E9C74709F}"/>
              </a:ext>
            </a:extLst>
          </p:cNvPr>
          <p:cNvSpPr txBox="1"/>
          <p:nvPr/>
        </p:nvSpPr>
        <p:spPr>
          <a:xfrm>
            <a:off x="2270125" y="362965"/>
            <a:ext cx="76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Relação entre ALI e IPI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9A03410-A38B-4B49-915D-A8BECAE1F378}"/>
              </a:ext>
            </a:extLst>
          </p:cNvPr>
          <p:cNvGrpSpPr/>
          <p:nvPr/>
        </p:nvGrpSpPr>
        <p:grpSpPr>
          <a:xfrm>
            <a:off x="3153832" y="2929465"/>
            <a:ext cx="1061156" cy="1322210"/>
            <a:chOff x="2912533" y="3042356"/>
            <a:chExt cx="1061156" cy="1322210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5E6D0687-5A92-4E84-B63B-F0830D86E091}"/>
                </a:ext>
              </a:extLst>
            </p:cNvPr>
            <p:cNvGrpSpPr/>
            <p:nvPr/>
          </p:nvGrpSpPr>
          <p:grpSpPr>
            <a:xfrm>
              <a:off x="2912533" y="3042356"/>
              <a:ext cx="1061156" cy="1111955"/>
              <a:chOff x="2912533" y="3042356"/>
              <a:chExt cx="1061156" cy="1111955"/>
            </a:xfrm>
          </p:grpSpPr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id="{D5C4B7C7-A113-459F-BF42-5819D3A8116E}"/>
                  </a:ext>
                </a:extLst>
              </p:cNvPr>
              <p:cNvCxnSpPr/>
              <p:nvPr/>
            </p:nvCxnSpPr>
            <p:spPr>
              <a:xfrm flipV="1">
                <a:off x="3364089" y="3815644"/>
                <a:ext cx="440267" cy="1467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012C9E5D-6BBA-4960-865B-B0CF244FFFFC}"/>
                  </a:ext>
                </a:extLst>
              </p:cNvPr>
              <p:cNvGrpSpPr/>
              <p:nvPr/>
            </p:nvGrpSpPr>
            <p:grpSpPr>
              <a:xfrm>
                <a:off x="2912533" y="3042356"/>
                <a:ext cx="1061156" cy="1111955"/>
                <a:chOff x="2912533" y="3042356"/>
                <a:chExt cx="1061156" cy="1111955"/>
              </a:xfrm>
            </p:grpSpPr>
            <p:cxnSp>
              <p:nvCxnSpPr>
                <p:cNvPr id="3" name="Conector reto 2">
                  <a:extLst>
                    <a:ext uri="{FF2B5EF4-FFF2-40B4-BE49-F238E27FC236}">
                      <a16:creationId xmlns:a16="http://schemas.microsoft.com/office/drawing/2014/main" id="{7CF5B2B6-5982-4159-9B33-BB624FA59E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2533" y="3429000"/>
                  <a:ext cx="451556" cy="5334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ector reto 9">
                  <a:extLst>
                    <a:ext uri="{FF2B5EF4-FFF2-40B4-BE49-F238E27FC236}">
                      <a16:creationId xmlns:a16="http://schemas.microsoft.com/office/drawing/2014/main" id="{2CAFFAE2-337A-4E70-A1D8-C092CC98B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12533" y="3962400"/>
                  <a:ext cx="451556" cy="1919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ctor reto 13">
                  <a:extLst>
                    <a:ext uri="{FF2B5EF4-FFF2-40B4-BE49-F238E27FC236}">
                      <a16:creationId xmlns:a16="http://schemas.microsoft.com/office/drawing/2014/main" id="{53E70F5C-B30A-425F-B49F-DF919D954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84222" y="3516836"/>
                  <a:ext cx="255412" cy="29880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to 16">
                  <a:extLst>
                    <a:ext uri="{FF2B5EF4-FFF2-40B4-BE49-F238E27FC236}">
                      <a16:creationId xmlns:a16="http://schemas.microsoft.com/office/drawing/2014/main" id="{83B8D0DD-E353-4547-9202-B4427D98B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4222" y="3042356"/>
                  <a:ext cx="389467" cy="47448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8F2BFD75-69DF-4CDF-8D62-97BCA84615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2533" y="4154311"/>
              <a:ext cx="259645" cy="21025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F32D29E-D47B-42B8-951D-D3784D070FD4}"/>
              </a:ext>
            </a:extLst>
          </p:cNvPr>
          <p:cNvGrpSpPr/>
          <p:nvPr/>
        </p:nvGrpSpPr>
        <p:grpSpPr>
          <a:xfrm>
            <a:off x="8169228" y="2929465"/>
            <a:ext cx="1061156" cy="1322210"/>
            <a:chOff x="2912533" y="3042356"/>
            <a:chExt cx="1061156" cy="1322210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0A39C4AA-A1D3-4687-A26E-23626AF07BF9}"/>
                </a:ext>
              </a:extLst>
            </p:cNvPr>
            <p:cNvGrpSpPr/>
            <p:nvPr/>
          </p:nvGrpSpPr>
          <p:grpSpPr>
            <a:xfrm>
              <a:off x="2912533" y="3042356"/>
              <a:ext cx="1061156" cy="1111955"/>
              <a:chOff x="2912533" y="3042356"/>
              <a:chExt cx="1061156" cy="1111955"/>
            </a:xfrm>
          </p:grpSpPr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C4694B89-5E66-4C29-ACA5-F4D38168D539}"/>
                  </a:ext>
                </a:extLst>
              </p:cNvPr>
              <p:cNvCxnSpPr/>
              <p:nvPr/>
            </p:nvCxnSpPr>
            <p:spPr>
              <a:xfrm flipV="1">
                <a:off x="3364089" y="3815644"/>
                <a:ext cx="440267" cy="1467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3018D212-9A49-461A-A9C4-970A4B083434}"/>
                  </a:ext>
                </a:extLst>
              </p:cNvPr>
              <p:cNvGrpSpPr/>
              <p:nvPr/>
            </p:nvGrpSpPr>
            <p:grpSpPr>
              <a:xfrm>
                <a:off x="2912533" y="3042356"/>
                <a:ext cx="1061156" cy="1111955"/>
                <a:chOff x="2912533" y="3042356"/>
                <a:chExt cx="1061156" cy="1111955"/>
              </a:xfrm>
            </p:grpSpPr>
            <p:cxnSp>
              <p:nvCxnSpPr>
                <p:cNvPr id="38" name="Conector reto 37">
                  <a:extLst>
                    <a:ext uri="{FF2B5EF4-FFF2-40B4-BE49-F238E27FC236}">
                      <a16:creationId xmlns:a16="http://schemas.microsoft.com/office/drawing/2014/main" id="{34C3E9BE-8ECE-4E6C-9BE4-0EAF46A137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2533" y="3429000"/>
                  <a:ext cx="451556" cy="5334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>
                  <a:extLst>
                    <a:ext uri="{FF2B5EF4-FFF2-40B4-BE49-F238E27FC236}">
                      <a16:creationId xmlns:a16="http://schemas.microsoft.com/office/drawing/2014/main" id="{66518A1F-1009-4B59-BF73-7D05C0C971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12533" y="3962400"/>
                  <a:ext cx="451556" cy="1919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id="{1E2246D6-2FF9-4DEE-9C72-81791C6DA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84222" y="3516836"/>
                  <a:ext cx="255412" cy="29880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>
                  <a:extLst>
                    <a:ext uri="{FF2B5EF4-FFF2-40B4-BE49-F238E27FC236}">
                      <a16:creationId xmlns:a16="http://schemas.microsoft.com/office/drawing/2014/main" id="{E668BECC-A025-4ABE-B7F6-5F21F144EE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4222" y="3042356"/>
                  <a:ext cx="389467" cy="47448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651305AA-D338-4271-A5C7-2E88E427F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2533" y="4154311"/>
              <a:ext cx="259645" cy="21025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66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CBC8B19-F51F-49DA-A517-07089CBB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3"/>
          <a:stretch/>
        </p:blipFill>
        <p:spPr>
          <a:xfrm>
            <a:off x="1392526" y="1829240"/>
            <a:ext cx="9406948" cy="3657159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01D0DAC6-13F0-406B-8857-DB307C666AD5}"/>
              </a:ext>
            </a:extLst>
          </p:cNvPr>
          <p:cNvSpPr txBox="1">
            <a:spLocks/>
          </p:cNvSpPr>
          <p:nvPr/>
        </p:nvSpPr>
        <p:spPr>
          <a:xfrm>
            <a:off x="66322" y="86607"/>
            <a:ext cx="1543756" cy="59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Resultados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74C50C-0AC9-4A0D-88F5-8E3E9C74709F}"/>
              </a:ext>
            </a:extLst>
          </p:cNvPr>
          <p:cNvSpPr txBox="1"/>
          <p:nvPr/>
        </p:nvSpPr>
        <p:spPr>
          <a:xfrm>
            <a:off x="2270124" y="656479"/>
            <a:ext cx="874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Relações entre ALI e IPI/GDP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ADC1DF-067B-4CEA-877F-51F6E155947A}"/>
              </a:ext>
            </a:extLst>
          </p:cNvPr>
          <p:cNvSpPr txBox="1"/>
          <p:nvPr/>
        </p:nvSpPr>
        <p:spPr>
          <a:xfrm>
            <a:off x="4583289" y="3925270"/>
            <a:ext cx="151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BP= 0.01</a:t>
            </a:r>
          </a:p>
          <a:p>
            <a:r>
              <a:rPr lang="pt-BR" dirty="0">
                <a:solidFill>
                  <a:srgbClr val="FF0000"/>
                </a:solidFill>
              </a:rPr>
              <a:t>SW= 0.007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1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082C014-23F8-4803-BB64-451CB107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367" y="1551164"/>
            <a:ext cx="4933487" cy="37556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77D6D6E-6E24-40FF-ACBB-C0DAB0B7B10D}"/>
              </a:ext>
            </a:extLst>
          </p:cNvPr>
          <p:cNvSpPr txBox="1"/>
          <p:nvPr/>
        </p:nvSpPr>
        <p:spPr>
          <a:xfrm>
            <a:off x="1219201" y="1551164"/>
            <a:ext cx="4876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Experimento 2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2856 municípios da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ALI x NPC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err="1"/>
              <a:t>National</a:t>
            </a:r>
            <a:r>
              <a:rPr lang="pt-BR" sz="1800" dirty="0"/>
              <a:t> </a:t>
            </a:r>
            <a:r>
              <a:rPr lang="pt-BR" sz="1800" dirty="0" err="1"/>
              <a:t>Poor</a:t>
            </a:r>
            <a:r>
              <a:rPr lang="pt-BR" sz="1800" dirty="0"/>
              <a:t> </a:t>
            </a:r>
            <a:r>
              <a:rPr lang="pt-BR" sz="1800" dirty="0" err="1"/>
              <a:t>Counties</a:t>
            </a:r>
            <a:r>
              <a:rPr lang="pt-BR" sz="1800" dirty="0"/>
              <a:t>  data (</a:t>
            </a:r>
            <a:r>
              <a:rPr lang="en-US" sz="1800" dirty="0"/>
              <a:t>State Council Leading Group Office of Poverty Alleviation and Development (http://www.cpad.gov.cn/), 2011)</a:t>
            </a:r>
            <a:r>
              <a:rPr lang="pt-BR" sz="1800" dirty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4078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4.6|3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7|2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9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684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Contexto</vt:lpstr>
      <vt:lpstr>Contexto</vt:lpstr>
      <vt:lpstr>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 de apoio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LucasMaia de Oliveira</dc:creator>
  <cp:lastModifiedBy>LucasMaia de Oliveira</cp:lastModifiedBy>
  <cp:revision>109</cp:revision>
  <dcterms:created xsi:type="dcterms:W3CDTF">2020-07-15T17:03:31Z</dcterms:created>
  <dcterms:modified xsi:type="dcterms:W3CDTF">2020-07-29T15:14:09Z</dcterms:modified>
</cp:coreProperties>
</file>