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312" r:id="rId2"/>
    <p:sldId id="258" r:id="rId3"/>
    <p:sldId id="257" r:id="rId4"/>
    <p:sldId id="261" r:id="rId5"/>
    <p:sldId id="262" r:id="rId6"/>
    <p:sldId id="263" r:id="rId7"/>
    <p:sldId id="268" r:id="rId8"/>
    <p:sldId id="266" r:id="rId9"/>
    <p:sldId id="269" r:id="rId10"/>
    <p:sldId id="272" r:id="rId11"/>
    <p:sldId id="273" r:id="rId12"/>
    <p:sldId id="274" r:id="rId13"/>
    <p:sldId id="267" r:id="rId14"/>
    <p:sldId id="275" r:id="rId15"/>
    <p:sldId id="276" r:id="rId16"/>
    <p:sldId id="277" r:id="rId17"/>
    <p:sldId id="279" r:id="rId18"/>
    <p:sldId id="280" r:id="rId19"/>
    <p:sldId id="287" r:id="rId20"/>
    <p:sldId id="288" r:id="rId21"/>
    <p:sldId id="289" r:id="rId22"/>
    <p:sldId id="290" r:id="rId23"/>
    <p:sldId id="296" r:id="rId24"/>
    <p:sldId id="297" r:id="rId25"/>
    <p:sldId id="295" r:id="rId26"/>
    <p:sldId id="300" r:id="rId27"/>
    <p:sldId id="301" r:id="rId28"/>
    <p:sldId id="302" r:id="rId29"/>
    <p:sldId id="278" r:id="rId30"/>
    <p:sldId id="282" r:id="rId31"/>
    <p:sldId id="281" r:id="rId32"/>
    <p:sldId id="283" r:id="rId33"/>
    <p:sldId id="285" r:id="rId34"/>
    <p:sldId id="286" r:id="rId35"/>
    <p:sldId id="303" r:id="rId36"/>
    <p:sldId id="305" r:id="rId37"/>
    <p:sldId id="306" r:id="rId38"/>
    <p:sldId id="307" r:id="rId39"/>
    <p:sldId id="308" r:id="rId40"/>
    <p:sldId id="310" r:id="rId41"/>
    <p:sldId id="311" r:id="rId42"/>
    <p:sldId id="314" r:id="rId43"/>
    <p:sldId id="315" r:id="rId44"/>
    <p:sldId id="316" r:id="rId45"/>
    <p:sldId id="329" r:id="rId46"/>
    <p:sldId id="322" r:id="rId47"/>
    <p:sldId id="317" r:id="rId48"/>
    <p:sldId id="330" r:id="rId49"/>
    <p:sldId id="325" r:id="rId50"/>
    <p:sldId id="319" r:id="rId51"/>
    <p:sldId id="331" r:id="rId52"/>
    <p:sldId id="326" r:id="rId53"/>
    <p:sldId id="327" r:id="rId54"/>
    <p:sldId id="328" r:id="rId55"/>
    <p:sldId id="320" r:id="rId56"/>
    <p:sldId id="323" r:id="rId57"/>
    <p:sldId id="324" r:id="rId58"/>
    <p:sldId id="332" r:id="rId5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966742ce70c30d0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36" autoAdjust="0"/>
    <p:restoredTop sz="89183" autoAdjust="0"/>
  </p:normalViewPr>
  <p:slideViewPr>
    <p:cSldViewPr snapToGrid="0">
      <p:cViewPr varScale="1">
        <p:scale>
          <a:sx n="104" d="100"/>
          <a:sy n="104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organiza&#231;&#227;o%20tipologia%20de%20trajet&#243;rias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organiza&#231;&#227;o%20tipologia%20de%20trajet&#243;rias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organiza&#231;&#227;o%20tipologia%20de%20trajet&#243;ria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/>
              <a:t>Classe de uso e cobertura</a:t>
            </a:r>
            <a:r>
              <a:rPr lang="pt-BR" sz="2400" baseline="0" dirty="0"/>
              <a:t> em 2010 dos pixels de </a:t>
            </a:r>
            <a:r>
              <a:rPr lang="pt-BR" sz="2400" baseline="0" dirty="0" smtClean="0"/>
              <a:t>soja</a:t>
            </a:r>
            <a:endParaRPr lang="pt-BR" sz="2400" dirty="0"/>
          </a:p>
        </c:rich>
      </c:tx>
      <c:layout>
        <c:manualLayout>
          <c:xMode val="edge"/>
          <c:yMode val="edge"/>
          <c:x val="0.19902677926128801"/>
          <c:y val="2.121255321183860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4.4262238959260528E-2"/>
          <c:y val="0.11992702014874507"/>
          <c:w val="0.94124500741755102"/>
          <c:h val="0.824040099849747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Plan1!$B$2</c:f>
              <c:strCache>
                <c:ptCount val="1"/>
                <c:pt idx="0">
                  <c:v>Número de pixels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Plan1!$A$3:$A$5</c:f>
              <c:strCache>
                <c:ptCount val="3"/>
                <c:pt idx="0">
                  <c:v>Pastagem</c:v>
                </c:pt>
                <c:pt idx="1">
                  <c:v>Floresta Secundária</c:v>
                </c:pt>
                <c:pt idx="2">
                  <c:v>Floresta Primária</c:v>
                </c:pt>
              </c:strCache>
            </c:strRef>
          </c:cat>
          <c:val>
            <c:numRef>
              <c:f>Plan1!$B$3:$B$5</c:f>
              <c:numCache>
                <c:formatCode>#,##0</c:formatCode>
                <c:ptCount val="3"/>
                <c:pt idx="0" formatCode="General">
                  <c:v>62172</c:v>
                </c:pt>
                <c:pt idx="1">
                  <c:v>1847</c:v>
                </c:pt>
                <c:pt idx="2" formatCode="0###">
                  <c:v>499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1644200"/>
        <c:axId val="351648904"/>
      </c:barChart>
      <c:catAx>
        <c:axId val="351644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48904"/>
        <c:crosses val="autoZero"/>
        <c:auto val="1"/>
        <c:lblAlgn val="ctr"/>
        <c:lblOffset val="100"/>
        <c:noMultiLvlLbl val="0"/>
      </c:catAx>
      <c:valAx>
        <c:axId val="351648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44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986331000090131E-2"/>
          <c:y val="0.17358083145288694"/>
          <c:w val="0.86486351706036746"/>
          <c:h val="0.72088764946048411"/>
        </c:manualLayout>
      </c:layout>
      <c:lineChart>
        <c:grouping val="standard"/>
        <c:varyColors val="0"/>
        <c:ser>
          <c:idx val="0"/>
          <c:order val="0"/>
          <c:tx>
            <c:strRef>
              <c:f>Plan1!$B$10</c:f>
              <c:strCache>
                <c:ptCount val="1"/>
                <c:pt idx="0">
                  <c:v>Conversão para a classe de soja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Plan1!$A$11:$A$19</c:f>
              <c:numCache>
                <c:formatCode>General</c:formatCode>
                <c:ptCount val="9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</c:numCache>
            </c:numRef>
          </c:cat>
          <c:val>
            <c:numRef>
              <c:f>Plan1!$B$11:$B$19</c:f>
              <c:numCache>
                <c:formatCode>General</c:formatCode>
                <c:ptCount val="9"/>
                <c:pt idx="0">
                  <c:v>267</c:v>
                </c:pt>
                <c:pt idx="1">
                  <c:v>278</c:v>
                </c:pt>
                <c:pt idx="2">
                  <c:v>2416</c:v>
                </c:pt>
                <c:pt idx="3">
                  <c:v>7068</c:v>
                </c:pt>
                <c:pt idx="4">
                  <c:v>738</c:v>
                </c:pt>
                <c:pt idx="5">
                  <c:v>11092</c:v>
                </c:pt>
                <c:pt idx="6">
                  <c:v>14504</c:v>
                </c:pt>
                <c:pt idx="7">
                  <c:v>16290</c:v>
                </c:pt>
                <c:pt idx="8">
                  <c:v>11753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1648120"/>
        <c:axId val="351649296"/>
      </c:lineChart>
      <c:catAx>
        <c:axId val="35164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49296"/>
        <c:crosses val="autoZero"/>
        <c:auto val="1"/>
        <c:lblAlgn val="ctr"/>
        <c:lblOffset val="100"/>
        <c:noMultiLvlLbl val="0"/>
      </c:catAx>
      <c:valAx>
        <c:axId val="351649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1648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57010349742806E-2"/>
          <c:y val="4.2827888603089469E-2"/>
          <c:w val="0.89674473159299739"/>
          <c:h val="0.862969530614416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Plan1!$B$21</c:f>
              <c:strCache>
                <c:ptCount val="1"/>
                <c:pt idx="0">
                  <c:v>Ano de demsatament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Plan1!$A$22:$A$28</c:f>
              <c:numCache>
                <c:formatCode>General</c:formatCode>
                <c:ptCount val="7"/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Plan1!$B$22:$B$28</c:f>
              <c:numCache>
                <c:formatCode>General</c:formatCode>
                <c:ptCount val="7"/>
                <c:pt idx="0">
                  <c:v>0</c:v>
                </c:pt>
                <c:pt idx="1">
                  <c:v>215</c:v>
                </c:pt>
                <c:pt idx="2">
                  <c:v>161</c:v>
                </c:pt>
                <c:pt idx="3">
                  <c:v>105</c:v>
                </c:pt>
                <c:pt idx="4">
                  <c:v>10</c:v>
                </c:pt>
                <c:pt idx="5">
                  <c:v>1</c:v>
                </c:pt>
                <c:pt idx="6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4846048"/>
        <c:axId val="354847224"/>
      </c:barChart>
      <c:catAx>
        <c:axId val="354846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4847224"/>
        <c:crosses val="autoZero"/>
        <c:auto val="1"/>
        <c:lblAlgn val="ctr"/>
        <c:lblOffset val="100"/>
        <c:noMultiLvlLbl val="0"/>
      </c:catAx>
      <c:valAx>
        <c:axId val="354847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54846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Plan1!$B$31:$B$32</c:f>
              <c:strCache>
                <c:ptCount val="2"/>
                <c:pt idx="0">
                  <c:v>Ano de demsatament</c:v>
                </c:pt>
                <c:pt idx="1">
                  <c:v>quantidade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Plan1!$A$33:$A$38</c:f>
              <c:numCache>
                <c:formatCode>General</c:formatCode>
                <c:ptCount val="6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</c:numCache>
            </c:numRef>
          </c:cat>
          <c:val>
            <c:numRef>
              <c:f>Plan1!$B$33:$B$38</c:f>
              <c:numCache>
                <c:formatCode>General</c:formatCode>
                <c:ptCount val="6"/>
                <c:pt idx="0">
                  <c:v>787</c:v>
                </c:pt>
                <c:pt idx="1">
                  <c:v>590</c:v>
                </c:pt>
                <c:pt idx="2">
                  <c:v>420</c:v>
                </c:pt>
                <c:pt idx="3">
                  <c:v>22</c:v>
                </c:pt>
                <c:pt idx="4">
                  <c:v>6</c:v>
                </c:pt>
                <c:pt idx="5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6226480"/>
        <c:axId val="226227264"/>
      </c:barChart>
      <c:catAx>
        <c:axId val="22622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6227264"/>
        <c:crosses val="autoZero"/>
        <c:auto val="1"/>
        <c:lblAlgn val="ctr"/>
        <c:lblOffset val="100"/>
        <c:noMultiLvlLbl val="0"/>
      </c:catAx>
      <c:valAx>
        <c:axId val="226227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2622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0.05631</cdr:y>
    </cdr:from>
    <cdr:to>
      <cdr:x>0.05662</cdr:x>
      <cdr:y>0.09785</cdr:y>
    </cdr:to>
    <cdr:sp macro="" textlink="">
      <cdr:nvSpPr>
        <cdr:cNvPr id="2" name="CaixaDeTexto 1"/>
        <cdr:cNvSpPr txBox="1"/>
      </cdr:nvSpPr>
      <cdr:spPr>
        <a:xfrm xmlns:a="http://schemas.openxmlformats.org/drawingml/2006/main">
          <a:off x="-563526" y="278956"/>
          <a:ext cx="604957" cy="2057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 smtClean="0"/>
            <a:t>Pixels</a:t>
          </a:r>
          <a:endParaRPr lang="pt-BR" sz="1100" dirty="0"/>
        </a:p>
      </cdr:txBody>
    </cdr:sp>
  </cdr:relSizeAnchor>
  <cdr:relSizeAnchor xmlns:cdr="http://schemas.openxmlformats.org/drawingml/2006/chartDrawing">
    <cdr:from>
      <cdr:x>0.46613</cdr:x>
      <cdr:y>0.85261</cdr:y>
    </cdr:from>
    <cdr:to>
      <cdr:x>0.57634</cdr:x>
      <cdr:y>0.93749</cdr:y>
    </cdr:to>
    <cdr:sp macro="" textlink="">
      <cdr:nvSpPr>
        <cdr:cNvPr id="3" name="CaixaDeTexto 5"/>
        <cdr:cNvSpPr txBox="1"/>
      </cdr:nvSpPr>
      <cdr:spPr>
        <a:xfrm xmlns:a="http://schemas.openxmlformats.org/drawingml/2006/main">
          <a:off x="4901610" y="4224004"/>
          <a:ext cx="1158949" cy="42050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dirty="0" smtClean="0"/>
            <a:t> </a:t>
          </a:r>
          <a:endParaRPr lang="pt-BR" dirty="0"/>
        </a:p>
      </cdr:txBody>
    </cdr:sp>
  </cdr:relSizeAnchor>
  <cdr:relSizeAnchor xmlns:cdr="http://schemas.openxmlformats.org/drawingml/2006/chartDrawing">
    <cdr:from>
      <cdr:x>0.80008</cdr:x>
      <cdr:y>0.86182</cdr:y>
    </cdr:from>
    <cdr:to>
      <cdr:x>0.87254</cdr:x>
      <cdr:y>0.94646</cdr:y>
    </cdr:to>
    <cdr:sp macro="" textlink="">
      <cdr:nvSpPr>
        <cdr:cNvPr id="6" name="Retângulo 5"/>
        <cdr:cNvSpPr/>
      </cdr:nvSpPr>
      <cdr:spPr>
        <a:xfrm xmlns:a="http://schemas.openxmlformats.org/drawingml/2006/main">
          <a:off x="8413307" y="4269627"/>
          <a:ext cx="762000" cy="41932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pt-B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pt-BR" dirty="0" smtClean="0">
              <a:solidFill>
                <a:srgbClr val="000000"/>
              </a:solidFill>
              <a:latin typeface="Calibri" panose="020F0502020204030204" pitchFamily="34" charset="0"/>
            </a:rPr>
            <a:t>499</a:t>
          </a:r>
          <a:endParaRPr lang="pt-BR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0.02768</cdr:x>
      <cdr:y>0.03717</cdr:y>
    </cdr:from>
    <cdr:to>
      <cdr:x>0.94506</cdr:x>
      <cdr:y>0.12965</cdr:y>
    </cdr:to>
    <cdr:sp macro="" textlink="">
      <cdr:nvSpPr>
        <cdr:cNvPr id="3" name="CaixaDeTexto 2"/>
        <cdr:cNvSpPr txBox="1"/>
      </cdr:nvSpPr>
      <cdr:spPr>
        <a:xfrm xmlns:a="http://schemas.openxmlformats.org/drawingml/2006/main">
          <a:off x="230373" y="217967"/>
          <a:ext cx="7634177" cy="5422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t-BR" sz="1100" dirty="0"/>
        </a:p>
      </cdr:txBody>
    </cdr:sp>
  </cdr:relSizeAnchor>
  <cdr:relSizeAnchor xmlns:cdr="http://schemas.openxmlformats.org/drawingml/2006/chartDrawing">
    <cdr:from>
      <cdr:x>0.01897</cdr:x>
      <cdr:y>0.11776</cdr:y>
    </cdr:from>
    <cdr:to>
      <cdr:x>0.09918</cdr:x>
      <cdr:y>0.17137</cdr:y>
    </cdr:to>
    <cdr:sp macro="" textlink="">
      <cdr:nvSpPr>
        <cdr:cNvPr id="4" name="CaixaDeTexto 3"/>
        <cdr:cNvSpPr txBox="1"/>
      </cdr:nvSpPr>
      <cdr:spPr>
        <a:xfrm xmlns:a="http://schemas.openxmlformats.org/drawingml/2006/main">
          <a:off x="200719" y="690550"/>
          <a:ext cx="848576" cy="3143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100" dirty="0" smtClean="0"/>
            <a:t>Pixels</a:t>
          </a:r>
          <a:endParaRPr lang="pt-BR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5B463B-EBAA-41FB-B33B-F034A098058A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54B84-249B-4776-A9DF-341BD52BED6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63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2100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939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34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313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929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2053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0610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2530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1348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73842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146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973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8699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83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3737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1296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747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1743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Alguma</a:t>
            </a:r>
            <a:r>
              <a:rPr lang="pt-BR" baseline="0" dirty="0" smtClean="0"/>
              <a:t> coisa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037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4B84-249B-4776-A9DF-341BD52BED62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4250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70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23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29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323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320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076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937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359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006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831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77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51B66C-BE5B-4975-B48A-982FEBB48765}" type="datetimeFigureOut">
              <a:rPr lang="pt-BR" smtClean="0"/>
              <a:t>14/06/2021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19DD1-6DF1-44FF-AB0D-6E01001EA06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861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8.emf"/><Relationship Id="rId4" Type="http://schemas.openxmlformats.org/officeDocument/2006/relationships/package" Target="../embeddings/Microsoft_Excel_Worksheet2.xlsx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9.emf"/><Relationship Id="rId4" Type="http://schemas.openxmlformats.org/officeDocument/2006/relationships/package" Target="../embeddings/Microsoft_Excel_Worksheet3.xlsx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550253"/>
            <a:ext cx="9144000" cy="1051363"/>
          </a:xfrm>
          <a:custGeom>
            <a:avLst/>
            <a:gdLst/>
            <a:ahLst/>
            <a:cxnLst/>
            <a:rect l="l" t="t" r="r" b="b"/>
            <a:pathLst>
              <a:path w="9144000" h="831214">
                <a:moveTo>
                  <a:pt x="9144000" y="0"/>
                </a:moveTo>
                <a:lnTo>
                  <a:pt x="0" y="0"/>
                </a:lnTo>
                <a:lnTo>
                  <a:pt x="0" y="830999"/>
                </a:lnTo>
                <a:lnTo>
                  <a:pt x="9144000" y="830999"/>
                </a:lnTo>
                <a:lnTo>
                  <a:pt x="9144000" y="0"/>
                </a:lnTo>
                <a:close/>
              </a:path>
            </a:pathLst>
          </a:custGeom>
          <a:solidFill>
            <a:srgbClr val="AFCD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46244" y="4984190"/>
            <a:ext cx="7911465" cy="184922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065" marR="5080" algn="ctr">
              <a:lnSpc>
                <a:spcPts val="2100"/>
              </a:lnSpc>
              <a:spcBef>
                <a:spcPts val="220"/>
              </a:spcBef>
            </a:pPr>
            <a:r>
              <a:rPr spc="-5" dirty="0">
                <a:latin typeface="Times New Roman"/>
                <a:cs typeface="Times New Roman"/>
              </a:rPr>
              <a:t>D</a:t>
            </a:r>
            <a:r>
              <a:rPr lang="pt-BR" spc="-5" dirty="0">
                <a:latin typeface="Times New Roman"/>
                <a:cs typeface="Times New Roman"/>
              </a:rPr>
              <a:t>o</a:t>
            </a:r>
            <a:r>
              <a:rPr spc="-5" dirty="0" err="1">
                <a:latin typeface="Times New Roman"/>
                <a:cs typeface="Times New Roman"/>
              </a:rPr>
              <a:t>cente</a:t>
            </a:r>
            <a:r>
              <a:rPr spc="-5" dirty="0">
                <a:latin typeface="Times New Roman"/>
                <a:cs typeface="Times New Roman"/>
              </a:rPr>
              <a:t>: </a:t>
            </a:r>
            <a:r>
              <a:rPr dirty="0">
                <a:latin typeface="Times New Roman"/>
                <a:cs typeface="Times New Roman"/>
              </a:rPr>
              <a:t>Dr</a:t>
            </a:r>
            <a:r>
              <a:rPr lang="pt-BR" dirty="0">
                <a:latin typeface="Times New Roman"/>
                <a:cs typeface="Times New Roman"/>
              </a:rPr>
              <a:t>.</a:t>
            </a:r>
            <a:r>
              <a:rPr dirty="0">
                <a:latin typeface="Times New Roman"/>
                <a:cs typeface="Times New Roman"/>
              </a:rPr>
              <a:t> </a:t>
            </a:r>
            <a:r>
              <a:rPr spc="-5" dirty="0">
                <a:latin typeface="Times New Roman"/>
                <a:cs typeface="Times New Roman"/>
              </a:rPr>
              <a:t>Antônio Miguel </a:t>
            </a:r>
            <a:r>
              <a:rPr spc="-25" dirty="0">
                <a:latin typeface="Times New Roman"/>
                <a:cs typeface="Times New Roman"/>
              </a:rPr>
              <a:t>Vieira </a:t>
            </a:r>
            <a:r>
              <a:rPr spc="-5" dirty="0">
                <a:latin typeface="Times New Roman"/>
                <a:cs typeface="Times New Roman"/>
              </a:rPr>
              <a:t>Monteiro </a:t>
            </a:r>
            <a:endParaRPr lang="pt-BR" spc="-5" dirty="0">
              <a:latin typeface="Times New Roman"/>
              <a:cs typeface="Times New Roman"/>
            </a:endParaRPr>
          </a:p>
          <a:p>
            <a:pPr marL="12065" marR="5080" algn="ctr">
              <a:lnSpc>
                <a:spcPts val="2100"/>
              </a:lnSpc>
              <a:spcBef>
                <a:spcPts val="220"/>
              </a:spcBef>
            </a:pPr>
            <a:r>
              <a:rPr spc="-5" dirty="0">
                <a:latin typeface="Times New Roman"/>
                <a:cs typeface="Times New Roman"/>
              </a:rPr>
              <a:t>SER </a:t>
            </a:r>
            <a:r>
              <a:rPr dirty="0">
                <a:latin typeface="Times New Roman"/>
                <a:cs typeface="Times New Roman"/>
              </a:rPr>
              <a:t>– 300: </a:t>
            </a:r>
            <a:r>
              <a:rPr spc="-5" dirty="0">
                <a:latin typeface="Times New Roman"/>
                <a:cs typeface="Times New Roman"/>
              </a:rPr>
              <a:t>Introdução ao Geoprocessamento</a:t>
            </a:r>
            <a:endParaRPr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lang="pt-BR" sz="2100"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21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dirty="0">
                <a:latin typeface="Times New Roman"/>
                <a:cs typeface="Times New Roman"/>
              </a:rPr>
              <a:t>202</a:t>
            </a:r>
            <a:r>
              <a:rPr lang="pt-BR" dirty="0">
                <a:latin typeface="Times New Roman"/>
                <a:cs typeface="Times New Roman"/>
              </a:rPr>
              <a:t>1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9233" y="3992289"/>
            <a:ext cx="313353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pt-BR" dirty="0" smtClean="0">
                <a:latin typeface="Times New Roman"/>
                <a:cs typeface="Times New Roman"/>
              </a:rPr>
              <a:t>Guilherme Ignácio Reis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967912" y="143132"/>
            <a:ext cx="4256176" cy="13965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524000" y="2715311"/>
            <a:ext cx="8991600" cy="738664"/>
          </a:xfrm>
        </p:spPr>
        <p:txBody>
          <a:bodyPr>
            <a:normAutofit fontScale="90000"/>
          </a:bodyPr>
          <a:lstStyle/>
          <a:p>
            <a:pPr algn="ctr"/>
            <a:r>
              <a:rPr lang="pt-BR" sz="2400" b="1" dirty="0" smtClean="0"/>
              <a:t>Avaliação das mudanças de uso e cobertura da </a:t>
            </a:r>
            <a:r>
              <a:rPr lang="pt-BR" sz="2400" b="1" dirty="0"/>
              <a:t>terra relacionadas à instalação de infraestruturas logísticas para a exportação de soja </a:t>
            </a:r>
            <a:r>
              <a:rPr lang="pt-BR" sz="2400" b="1" dirty="0" smtClean="0"/>
              <a:t>no município de Novo Progresso (PA)</a:t>
            </a:r>
            <a:endParaRPr lang="en-US" sz="2400" b="1" dirty="0"/>
          </a:p>
        </p:txBody>
      </p:sp>
      <p:pic>
        <p:nvPicPr>
          <p:cNvPr id="1026" name="Picture 2" descr="Liss - Laboratório de investigação de Sistemas Socioambientais">
            <a:extLst>
              <a:ext uri="{FF2B5EF4-FFF2-40B4-BE49-F238E27FC236}">
                <a16:creationId xmlns:a16="http://schemas.microsoft.com/office/drawing/2014/main" xmlns="" id="{D70EFE07-BEE9-45FA-AD52-02807678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42" y="5345826"/>
            <a:ext cx="2014934" cy="14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1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871297" y="1458920"/>
            <a:ext cx="4114800" cy="1110499"/>
          </a:xfrm>
          <a:custGeom>
            <a:avLst/>
            <a:gdLst/>
            <a:ahLst/>
            <a:cxnLst/>
            <a:rect l="l" t="t" r="r" b="b"/>
            <a:pathLst>
              <a:path w="4114800" h="2240279">
                <a:moveTo>
                  <a:pt x="0" y="2240279"/>
                </a:moveTo>
                <a:lnTo>
                  <a:pt x="4114800" y="2240279"/>
                </a:lnTo>
                <a:lnTo>
                  <a:pt x="4114800" y="0"/>
                </a:lnTo>
                <a:lnTo>
                  <a:pt x="0" y="0"/>
                </a:lnTo>
                <a:lnTo>
                  <a:pt x="0" y="2240279"/>
                </a:lnTo>
                <a:close/>
              </a:path>
            </a:pathLst>
          </a:custGeom>
          <a:ln w="25908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81880" y="1043649"/>
            <a:ext cx="2207260" cy="282129"/>
          </a:xfrm>
          <a:prstGeom prst="rect">
            <a:avLst/>
          </a:prstGeom>
          <a:noFill/>
          <a:ln w="25908">
            <a:solidFill>
              <a:schemeClr val="tx1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197485" algn="ctr">
              <a:lnSpc>
                <a:spcPts val="1855"/>
              </a:lnSpc>
              <a:spcBef>
                <a:spcPts val="300"/>
              </a:spcBef>
            </a:pPr>
            <a:r>
              <a:rPr lang="pt-BR" dirty="0" smtClean="0">
                <a:latin typeface="Times New Roman"/>
                <a:cs typeface="Times New Roman"/>
              </a:rPr>
              <a:t>Base de dados</a:t>
            </a:r>
            <a:endParaRPr dirty="0">
              <a:latin typeface="Times New Roman"/>
              <a:cs typeface="Times New Roman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855713" y="870504"/>
            <a:ext cx="3145790" cy="2365860"/>
            <a:chOff x="5331714" y="760751"/>
            <a:chExt cx="3145790" cy="2365860"/>
          </a:xfrm>
        </p:grpSpPr>
        <p:sp>
          <p:nvSpPr>
            <p:cNvPr id="16" name="object 16"/>
            <p:cNvSpPr/>
            <p:nvPr/>
          </p:nvSpPr>
          <p:spPr>
            <a:xfrm>
              <a:off x="5331714" y="1126997"/>
              <a:ext cx="3145790" cy="1999614"/>
            </a:xfrm>
            <a:custGeom>
              <a:avLst/>
              <a:gdLst/>
              <a:ahLst/>
              <a:cxnLst/>
              <a:rect l="l" t="t" r="r" b="b"/>
              <a:pathLst>
                <a:path w="3145790" h="1999614">
                  <a:moveTo>
                    <a:pt x="0" y="1999488"/>
                  </a:moveTo>
                  <a:lnTo>
                    <a:pt x="3145536" y="1999488"/>
                  </a:lnTo>
                  <a:lnTo>
                    <a:pt x="3145536" y="0"/>
                  </a:lnTo>
                  <a:lnTo>
                    <a:pt x="0" y="0"/>
                  </a:lnTo>
                  <a:lnTo>
                    <a:pt x="0" y="1999488"/>
                  </a:lnTo>
                  <a:close/>
                </a:path>
              </a:pathLst>
            </a:custGeom>
            <a:ln w="25908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73522" y="760751"/>
              <a:ext cx="2776855" cy="304800"/>
            </a:xfrm>
            <a:custGeom>
              <a:avLst/>
              <a:gdLst/>
              <a:ahLst/>
              <a:cxnLst/>
              <a:rect l="l" t="t" r="r" b="b"/>
              <a:pathLst>
                <a:path w="2776854" h="304800">
                  <a:moveTo>
                    <a:pt x="0" y="304800"/>
                  </a:moveTo>
                  <a:lnTo>
                    <a:pt x="2776728" y="304800"/>
                  </a:lnTo>
                  <a:lnTo>
                    <a:pt x="2776728" y="0"/>
                  </a:lnTo>
                  <a:lnTo>
                    <a:pt x="0" y="0"/>
                  </a:lnTo>
                  <a:lnTo>
                    <a:pt x="0" y="304800"/>
                  </a:lnTo>
                  <a:close/>
                </a:path>
              </a:pathLst>
            </a:custGeom>
            <a:ln w="25908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286049" y="870504"/>
            <a:ext cx="236131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2870">
              <a:spcBef>
                <a:spcPts val="100"/>
              </a:spcBef>
            </a:pPr>
            <a:r>
              <a:rPr lang="pt-BR" spc="-5" dirty="0" smtClean="0">
                <a:latin typeface="Times New Roman"/>
                <a:cs typeface="Times New Roman"/>
              </a:rPr>
              <a:t>Processamentos iniciais</a:t>
            </a:r>
            <a:endParaRPr dirty="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7303070" y="2101490"/>
            <a:ext cx="2251075" cy="561051"/>
          </a:xfrm>
          <a:prstGeom prst="rect">
            <a:avLst/>
          </a:prstGeom>
          <a:ln w="3175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7780" algn="ctr">
              <a:lnSpc>
                <a:spcPts val="2055"/>
              </a:lnSpc>
              <a:spcBef>
                <a:spcPts val="175"/>
              </a:spcBef>
            </a:pPr>
            <a:r>
              <a:rPr lang="pt-BR" sz="1400" dirty="0" smtClean="0">
                <a:latin typeface="Times New Roman"/>
                <a:cs typeface="Times New Roman"/>
              </a:rPr>
              <a:t>Avaliação</a:t>
            </a:r>
            <a:r>
              <a:rPr lang="pt-BR" dirty="0" smtClean="0">
                <a:latin typeface="Times New Roman"/>
                <a:cs typeface="Times New Roman"/>
              </a:rPr>
              <a:t> </a:t>
            </a:r>
            <a:r>
              <a:rPr lang="pt-BR" sz="1400" dirty="0" smtClean="0">
                <a:latin typeface="Times New Roman"/>
                <a:cs typeface="Times New Roman"/>
              </a:rPr>
              <a:t>visual e edição vetorial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286049" y="2764462"/>
            <a:ext cx="2251075" cy="25372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45160">
              <a:lnSpc>
                <a:spcPts val="2150"/>
              </a:lnSpc>
            </a:pPr>
            <a:r>
              <a:rPr lang="pt-BR" sz="1400" dirty="0" smtClean="0">
                <a:latin typeface="Times New Roman"/>
                <a:cs typeface="Times New Roman"/>
              </a:rPr>
              <a:t>Intersecção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6524402" y="3766384"/>
            <a:ext cx="3798921" cy="1999428"/>
          </a:xfrm>
          <a:custGeom>
            <a:avLst/>
            <a:gdLst/>
            <a:ahLst/>
            <a:cxnLst/>
            <a:rect l="l" t="t" r="r" b="b"/>
            <a:pathLst>
              <a:path w="4124325" h="1542414">
                <a:moveTo>
                  <a:pt x="0" y="1542288"/>
                </a:moveTo>
                <a:lnTo>
                  <a:pt x="4123943" y="1542288"/>
                </a:lnTo>
                <a:lnTo>
                  <a:pt x="4123943" y="0"/>
                </a:lnTo>
                <a:lnTo>
                  <a:pt x="0" y="0"/>
                </a:lnTo>
                <a:lnTo>
                  <a:pt x="0" y="1542288"/>
                </a:lnTo>
                <a:close/>
              </a:path>
            </a:pathLst>
          </a:custGeom>
          <a:ln w="25908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298107" y="2114521"/>
            <a:ext cx="1245596" cy="105265"/>
          </a:xfrm>
          <a:custGeom>
            <a:avLst/>
            <a:gdLst/>
            <a:ahLst/>
            <a:cxnLst/>
            <a:rect l="l" t="t" r="r" b="b"/>
            <a:pathLst>
              <a:path w="1139825" h="76200">
                <a:moveTo>
                  <a:pt x="1063498" y="0"/>
                </a:moveTo>
                <a:lnTo>
                  <a:pt x="1063319" y="26715"/>
                </a:lnTo>
                <a:lnTo>
                  <a:pt x="1076070" y="26797"/>
                </a:lnTo>
                <a:lnTo>
                  <a:pt x="1075816" y="49657"/>
                </a:lnTo>
                <a:lnTo>
                  <a:pt x="1063166" y="49657"/>
                </a:lnTo>
                <a:lnTo>
                  <a:pt x="1062989" y="76200"/>
                </a:lnTo>
                <a:lnTo>
                  <a:pt x="1116972" y="49657"/>
                </a:lnTo>
                <a:lnTo>
                  <a:pt x="1075816" y="49657"/>
                </a:lnTo>
                <a:lnTo>
                  <a:pt x="1117136" y="49576"/>
                </a:lnTo>
                <a:lnTo>
                  <a:pt x="1139443" y="38608"/>
                </a:lnTo>
                <a:lnTo>
                  <a:pt x="1063498" y="0"/>
                </a:lnTo>
                <a:close/>
              </a:path>
              <a:path w="1139825" h="76200">
                <a:moveTo>
                  <a:pt x="1063319" y="26715"/>
                </a:moveTo>
                <a:lnTo>
                  <a:pt x="1063167" y="49576"/>
                </a:lnTo>
                <a:lnTo>
                  <a:pt x="1075816" y="49657"/>
                </a:lnTo>
                <a:lnTo>
                  <a:pt x="1076070" y="26797"/>
                </a:lnTo>
                <a:lnTo>
                  <a:pt x="1063319" y="26715"/>
                </a:lnTo>
                <a:close/>
              </a:path>
              <a:path w="1139825" h="76200">
                <a:moveTo>
                  <a:pt x="253" y="19939"/>
                </a:moveTo>
                <a:lnTo>
                  <a:pt x="0" y="42799"/>
                </a:lnTo>
                <a:lnTo>
                  <a:pt x="1063167" y="49576"/>
                </a:lnTo>
                <a:lnTo>
                  <a:pt x="1063319" y="26715"/>
                </a:lnTo>
                <a:lnTo>
                  <a:pt x="253" y="199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455338" y="3295839"/>
            <a:ext cx="76200" cy="381000"/>
          </a:xfrm>
          <a:custGeom>
            <a:avLst/>
            <a:gdLst/>
            <a:ahLst/>
            <a:cxnLst/>
            <a:rect l="l" t="t" r="r" b="b"/>
            <a:pathLst>
              <a:path w="76200" h="381000">
                <a:moveTo>
                  <a:pt x="0" y="304673"/>
                </a:moveTo>
                <a:lnTo>
                  <a:pt x="37973" y="380873"/>
                </a:lnTo>
                <a:lnTo>
                  <a:pt x="69882" y="317373"/>
                </a:lnTo>
                <a:lnTo>
                  <a:pt x="26670" y="317373"/>
                </a:lnTo>
                <a:lnTo>
                  <a:pt x="26695" y="304717"/>
                </a:lnTo>
                <a:lnTo>
                  <a:pt x="0" y="304673"/>
                </a:lnTo>
                <a:close/>
              </a:path>
              <a:path w="76200" h="381000">
                <a:moveTo>
                  <a:pt x="26695" y="304717"/>
                </a:moveTo>
                <a:lnTo>
                  <a:pt x="26670" y="317373"/>
                </a:lnTo>
                <a:lnTo>
                  <a:pt x="49530" y="317373"/>
                </a:lnTo>
                <a:lnTo>
                  <a:pt x="49555" y="304755"/>
                </a:lnTo>
                <a:lnTo>
                  <a:pt x="26695" y="304717"/>
                </a:lnTo>
                <a:close/>
              </a:path>
              <a:path w="76200" h="381000">
                <a:moveTo>
                  <a:pt x="49555" y="304755"/>
                </a:moveTo>
                <a:lnTo>
                  <a:pt x="49530" y="317373"/>
                </a:lnTo>
                <a:lnTo>
                  <a:pt x="69882" y="317373"/>
                </a:lnTo>
                <a:lnTo>
                  <a:pt x="76200" y="304800"/>
                </a:lnTo>
                <a:lnTo>
                  <a:pt x="49555" y="304755"/>
                </a:lnTo>
                <a:close/>
              </a:path>
              <a:path w="76200" h="381000">
                <a:moveTo>
                  <a:pt x="50165" y="0"/>
                </a:moveTo>
                <a:lnTo>
                  <a:pt x="27305" y="0"/>
                </a:lnTo>
                <a:lnTo>
                  <a:pt x="26695" y="304717"/>
                </a:lnTo>
                <a:lnTo>
                  <a:pt x="49555" y="304755"/>
                </a:lnTo>
                <a:lnTo>
                  <a:pt x="50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766957" y="6515304"/>
            <a:ext cx="14478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C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6766957" y="6728664"/>
            <a:ext cx="850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f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/>
          <p:nvPr/>
        </p:nvSpPr>
        <p:spPr>
          <a:xfrm flipV="1">
            <a:off x="4190653" y="5384051"/>
            <a:ext cx="1980326" cy="98076"/>
          </a:xfrm>
          <a:custGeom>
            <a:avLst/>
            <a:gdLst/>
            <a:ahLst/>
            <a:cxnLst/>
            <a:rect l="l" t="t" r="r" b="b"/>
            <a:pathLst>
              <a:path w="64833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9530"/>
                </a:lnTo>
                <a:lnTo>
                  <a:pt x="63500" y="49530"/>
                </a:lnTo>
                <a:lnTo>
                  <a:pt x="63500" y="26670"/>
                </a:lnTo>
                <a:lnTo>
                  <a:pt x="76200" y="26670"/>
                </a:lnTo>
                <a:lnTo>
                  <a:pt x="76200" y="0"/>
                </a:lnTo>
                <a:close/>
              </a:path>
              <a:path w="648335" h="76200">
                <a:moveTo>
                  <a:pt x="76200" y="26670"/>
                </a:moveTo>
                <a:lnTo>
                  <a:pt x="63500" y="26670"/>
                </a:lnTo>
                <a:lnTo>
                  <a:pt x="63500" y="49530"/>
                </a:lnTo>
                <a:lnTo>
                  <a:pt x="76200" y="49530"/>
                </a:lnTo>
                <a:lnTo>
                  <a:pt x="76200" y="26670"/>
                </a:lnTo>
                <a:close/>
              </a:path>
              <a:path w="648335" h="76200">
                <a:moveTo>
                  <a:pt x="647953" y="26670"/>
                </a:moveTo>
                <a:lnTo>
                  <a:pt x="76200" y="26670"/>
                </a:lnTo>
                <a:lnTo>
                  <a:pt x="76200" y="49530"/>
                </a:lnTo>
                <a:lnTo>
                  <a:pt x="647953" y="49530"/>
                </a:lnTo>
                <a:lnTo>
                  <a:pt x="647953" y="26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8" name="Grupo 67"/>
          <p:cNvGrpSpPr/>
          <p:nvPr/>
        </p:nvGrpSpPr>
        <p:grpSpPr>
          <a:xfrm>
            <a:off x="1001255" y="1572394"/>
            <a:ext cx="1784261" cy="817532"/>
            <a:chOff x="4639616" y="236115"/>
            <a:chExt cx="1193803" cy="631067"/>
          </a:xfrm>
        </p:grpSpPr>
        <p:grpSp>
          <p:nvGrpSpPr>
            <p:cNvPr id="69" name="Grupo 68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71" name="Retângulo 70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72" name="Conector reto 71"/>
              <p:cNvCxnSpPr>
                <a:stCxn id="71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CaixaDeTexto 69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pic>
        <p:nvPicPr>
          <p:cNvPr id="74" name="Imagem 7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1077299" y="1619891"/>
            <a:ext cx="286110" cy="326460"/>
          </a:xfrm>
          <a:prstGeom prst="rect">
            <a:avLst/>
          </a:prstGeom>
        </p:spPr>
      </p:pic>
      <p:sp>
        <p:nvSpPr>
          <p:cNvPr id="75" name="Retângulo 74"/>
          <p:cNvSpPr/>
          <p:nvPr/>
        </p:nvSpPr>
        <p:spPr>
          <a:xfrm>
            <a:off x="1470719" y="1547500"/>
            <a:ext cx="117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Uso e cobertura </a:t>
            </a:r>
          </a:p>
          <a:p>
            <a:pPr algn="ctr"/>
            <a:r>
              <a:rPr lang="pt-BR" sz="1200" dirty="0"/>
              <a:t>2010 - 2019</a:t>
            </a:r>
          </a:p>
        </p:txBody>
      </p:sp>
      <p:sp>
        <p:nvSpPr>
          <p:cNvPr id="76" name="Retângulo 75"/>
          <p:cNvSpPr/>
          <p:nvPr/>
        </p:nvSpPr>
        <p:spPr>
          <a:xfrm>
            <a:off x="957877" y="2005375"/>
            <a:ext cx="1771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(</a:t>
            </a:r>
            <a:r>
              <a:rPr lang="pt-BR" sz="1200" dirty="0" err="1"/>
              <a:t>Mapbiomas</a:t>
            </a:r>
            <a:r>
              <a:rPr lang="pt-BR" sz="1200" dirty="0"/>
              <a:t>, 2021)</a:t>
            </a:r>
          </a:p>
        </p:txBody>
      </p:sp>
      <p:sp>
        <p:nvSpPr>
          <p:cNvPr id="77" name="Título 1"/>
          <p:cNvSpPr>
            <a:spLocks noGrp="1"/>
          </p:cNvSpPr>
          <p:nvPr>
            <p:ph type="title"/>
          </p:nvPr>
        </p:nvSpPr>
        <p:spPr>
          <a:xfrm>
            <a:off x="0" y="5151"/>
            <a:ext cx="12191999" cy="65015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Materiais e métodos</a:t>
            </a:r>
            <a:endParaRPr lang="pt-BR" dirty="0"/>
          </a:p>
        </p:txBody>
      </p:sp>
      <p:grpSp>
        <p:nvGrpSpPr>
          <p:cNvPr id="79" name="Grupo 78"/>
          <p:cNvGrpSpPr/>
          <p:nvPr/>
        </p:nvGrpSpPr>
        <p:grpSpPr>
          <a:xfrm>
            <a:off x="2896380" y="1586912"/>
            <a:ext cx="1784261" cy="817532"/>
            <a:chOff x="4639616" y="236115"/>
            <a:chExt cx="1193803" cy="631067"/>
          </a:xfrm>
        </p:grpSpPr>
        <p:grpSp>
          <p:nvGrpSpPr>
            <p:cNvPr id="80" name="Grupo 79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82" name="Retângulo 81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83" name="Conector reto 82"/>
              <p:cNvCxnSpPr>
                <a:stCxn id="82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CaixaDeTexto 80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sp>
        <p:nvSpPr>
          <p:cNvPr id="5" name="Retângulo 4"/>
          <p:cNvSpPr/>
          <p:nvPr/>
        </p:nvSpPr>
        <p:spPr>
          <a:xfrm>
            <a:off x="3389899" y="1579993"/>
            <a:ext cx="1239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 smtClean="0"/>
              <a:t>Uso e cobertura </a:t>
            </a:r>
          </a:p>
          <a:p>
            <a:pPr algn="ctr"/>
            <a:r>
              <a:rPr lang="pt-BR" sz="1200" dirty="0" smtClean="0"/>
              <a:t>2010</a:t>
            </a:r>
            <a:endParaRPr lang="pt-BR" sz="1200" dirty="0"/>
          </a:p>
        </p:txBody>
      </p:sp>
      <p:sp>
        <p:nvSpPr>
          <p:cNvPr id="6" name="Retângulo 5"/>
          <p:cNvSpPr/>
          <p:nvPr/>
        </p:nvSpPr>
        <p:spPr>
          <a:xfrm>
            <a:off x="3165000" y="2028655"/>
            <a:ext cx="12931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200" dirty="0" smtClean="0"/>
              <a:t>(</a:t>
            </a:r>
            <a:r>
              <a:rPr lang="pt-BR" sz="1200" dirty="0" err="1" smtClean="0"/>
              <a:t>TerraClass</a:t>
            </a:r>
            <a:r>
              <a:rPr lang="pt-BR" sz="1200" dirty="0" smtClean="0"/>
              <a:t>, 2014)</a:t>
            </a:r>
            <a:endParaRPr lang="pt-BR" sz="1200" dirty="0"/>
          </a:p>
        </p:txBody>
      </p:sp>
      <p:sp>
        <p:nvSpPr>
          <p:cNvPr id="86" name="CaixaDeTexto 85"/>
          <p:cNvSpPr txBox="1"/>
          <p:nvPr/>
        </p:nvSpPr>
        <p:spPr>
          <a:xfrm>
            <a:off x="6565043" y="4208364"/>
            <a:ext cx="17037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Áreas de cultivo de soja em 2019</a:t>
            </a:r>
            <a:endParaRPr lang="pt-BR" sz="1200" dirty="0"/>
          </a:p>
        </p:txBody>
      </p:sp>
      <p:grpSp>
        <p:nvGrpSpPr>
          <p:cNvPr id="87" name="Grupo 86"/>
          <p:cNvGrpSpPr/>
          <p:nvPr/>
        </p:nvGrpSpPr>
        <p:grpSpPr>
          <a:xfrm>
            <a:off x="6560391" y="3826042"/>
            <a:ext cx="1748731" cy="843987"/>
            <a:chOff x="4639616" y="215694"/>
            <a:chExt cx="1193803" cy="651488"/>
          </a:xfrm>
        </p:grpSpPr>
        <p:grpSp>
          <p:nvGrpSpPr>
            <p:cNvPr id="88" name="Grupo 87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91" name="Retângulo 90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92" name="Conector reto 91"/>
              <p:cNvCxnSpPr>
                <a:stCxn id="91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9" name="Retângulo 88"/>
            <p:cNvSpPr/>
            <p:nvPr/>
          </p:nvSpPr>
          <p:spPr>
            <a:xfrm>
              <a:off x="4696718" y="285879"/>
              <a:ext cx="215998" cy="215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2334"/>
            </a:p>
          </p:txBody>
        </p:sp>
        <p:sp>
          <p:nvSpPr>
            <p:cNvPr id="90" name="CaixaDeTexto 89"/>
            <p:cNvSpPr txBox="1"/>
            <p:nvPr/>
          </p:nvSpPr>
          <p:spPr>
            <a:xfrm>
              <a:off x="4949637" y="215694"/>
              <a:ext cx="842944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Polígonos de </a:t>
              </a:r>
            </a:p>
            <a:p>
              <a:pPr algn="ctr"/>
              <a:r>
                <a:rPr lang="pt-BR" sz="1200" dirty="0" smtClean="0"/>
                <a:t>agricultura</a:t>
              </a:r>
              <a:endParaRPr lang="pt-BR" sz="1200" dirty="0"/>
            </a:p>
          </p:txBody>
        </p:sp>
      </p:grpSp>
      <p:grpSp>
        <p:nvGrpSpPr>
          <p:cNvPr id="95" name="Grupo 94"/>
          <p:cNvGrpSpPr/>
          <p:nvPr/>
        </p:nvGrpSpPr>
        <p:grpSpPr>
          <a:xfrm>
            <a:off x="8480837" y="3826805"/>
            <a:ext cx="1748731" cy="843225"/>
            <a:chOff x="4639616" y="215693"/>
            <a:chExt cx="1193803" cy="651489"/>
          </a:xfrm>
        </p:grpSpPr>
        <p:grpSp>
          <p:nvGrpSpPr>
            <p:cNvPr id="96" name="Grupo 95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99" name="Retângulo 98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100" name="Conector reto 99"/>
              <p:cNvCxnSpPr>
                <a:stCxn id="99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8" name="CaixaDeTexto 97"/>
            <p:cNvSpPr txBox="1"/>
            <p:nvPr/>
          </p:nvSpPr>
          <p:spPr>
            <a:xfrm>
              <a:off x="4960830" y="215693"/>
              <a:ext cx="842944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Uso e cobertura</a:t>
              </a:r>
            </a:p>
            <a:p>
              <a:pPr algn="ctr"/>
              <a:r>
                <a:rPr lang="pt-BR" sz="1200" dirty="0" smtClean="0"/>
                <a:t>2010 - 2019</a:t>
              </a:r>
              <a:endParaRPr lang="pt-BR" sz="1200" dirty="0"/>
            </a:p>
          </p:txBody>
        </p:sp>
      </p:grpSp>
      <p:pic>
        <p:nvPicPr>
          <p:cNvPr id="102" name="Imagem 10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8579003" y="3905537"/>
            <a:ext cx="286110" cy="326460"/>
          </a:xfrm>
          <a:prstGeom prst="rect">
            <a:avLst/>
          </a:prstGeom>
        </p:spPr>
      </p:pic>
      <p:sp>
        <p:nvSpPr>
          <p:cNvPr id="103" name="object 21"/>
          <p:cNvSpPr txBox="1"/>
          <p:nvPr/>
        </p:nvSpPr>
        <p:spPr>
          <a:xfrm>
            <a:off x="7303070" y="1715312"/>
            <a:ext cx="2251075" cy="29174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7780" algn="ctr">
              <a:lnSpc>
                <a:spcPts val="2055"/>
              </a:lnSpc>
              <a:spcBef>
                <a:spcPts val="175"/>
              </a:spcBef>
            </a:pPr>
            <a:r>
              <a:rPr lang="pt-BR" sz="1400" dirty="0" smtClean="0">
                <a:latin typeface="Times New Roman"/>
                <a:cs typeface="Times New Roman"/>
              </a:rPr>
              <a:t>Conversão matriz - vetor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8526699" y="4250469"/>
            <a:ext cx="175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Trajetórias dos pixels da classe pastagem</a:t>
            </a:r>
            <a:endParaRPr lang="pt-BR" sz="1200" dirty="0"/>
          </a:p>
        </p:txBody>
      </p:sp>
      <p:grpSp>
        <p:nvGrpSpPr>
          <p:cNvPr id="108" name="Grupo 107"/>
          <p:cNvGrpSpPr/>
          <p:nvPr/>
        </p:nvGrpSpPr>
        <p:grpSpPr>
          <a:xfrm>
            <a:off x="6565043" y="4753490"/>
            <a:ext cx="1748731" cy="843225"/>
            <a:chOff x="4639616" y="215693"/>
            <a:chExt cx="1193803" cy="651489"/>
          </a:xfrm>
        </p:grpSpPr>
        <p:grpSp>
          <p:nvGrpSpPr>
            <p:cNvPr id="109" name="Grupo 108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111" name="Retângulo 110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112" name="Conector reto 111"/>
              <p:cNvCxnSpPr>
                <a:stCxn id="111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to 112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CaixaDeTexto 109"/>
            <p:cNvSpPr txBox="1"/>
            <p:nvPr/>
          </p:nvSpPr>
          <p:spPr>
            <a:xfrm>
              <a:off x="4960830" y="215693"/>
              <a:ext cx="842944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Uso e cobertura</a:t>
              </a:r>
            </a:p>
            <a:p>
              <a:pPr algn="ctr"/>
              <a:r>
                <a:rPr lang="pt-BR" sz="1200" dirty="0" smtClean="0"/>
                <a:t>2010 - 2019</a:t>
              </a:r>
              <a:endParaRPr lang="pt-BR" sz="1200" dirty="0"/>
            </a:p>
          </p:txBody>
        </p:sp>
      </p:grpSp>
      <p:pic>
        <p:nvPicPr>
          <p:cNvPr id="114" name="Imagem 1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6604582" y="4838164"/>
            <a:ext cx="286110" cy="326460"/>
          </a:xfrm>
          <a:prstGeom prst="rect">
            <a:avLst/>
          </a:prstGeom>
        </p:spPr>
      </p:pic>
      <p:sp>
        <p:nvSpPr>
          <p:cNvPr id="117" name="CaixaDeTexto 116"/>
          <p:cNvSpPr txBox="1"/>
          <p:nvPr/>
        </p:nvSpPr>
        <p:spPr>
          <a:xfrm>
            <a:off x="6546640" y="5182762"/>
            <a:ext cx="1755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Trajetórias dos pixels da classe floresta primária</a:t>
            </a:r>
            <a:endParaRPr lang="pt-BR" sz="1200" dirty="0"/>
          </a:p>
        </p:txBody>
      </p:sp>
      <p:grpSp>
        <p:nvGrpSpPr>
          <p:cNvPr id="118" name="Grupo 117"/>
          <p:cNvGrpSpPr/>
          <p:nvPr/>
        </p:nvGrpSpPr>
        <p:grpSpPr>
          <a:xfrm>
            <a:off x="8459005" y="4766098"/>
            <a:ext cx="1748731" cy="843225"/>
            <a:chOff x="4639616" y="215693"/>
            <a:chExt cx="1193803" cy="651489"/>
          </a:xfrm>
        </p:grpSpPr>
        <p:grpSp>
          <p:nvGrpSpPr>
            <p:cNvPr id="119" name="Grupo 118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121" name="Retângulo 120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122" name="Conector reto 121"/>
              <p:cNvCxnSpPr>
                <a:stCxn id="121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CaixaDeTexto 119"/>
            <p:cNvSpPr txBox="1"/>
            <p:nvPr/>
          </p:nvSpPr>
          <p:spPr>
            <a:xfrm>
              <a:off x="4960830" y="215693"/>
              <a:ext cx="842944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Uso e cobertura</a:t>
              </a:r>
            </a:p>
            <a:p>
              <a:pPr algn="ctr"/>
              <a:r>
                <a:rPr lang="pt-BR" sz="1200" dirty="0" smtClean="0"/>
                <a:t>2010 - 2019</a:t>
              </a:r>
              <a:endParaRPr lang="pt-BR" sz="1200" dirty="0"/>
            </a:p>
          </p:txBody>
        </p:sp>
      </p:grpSp>
      <p:pic>
        <p:nvPicPr>
          <p:cNvPr id="124" name="Imagem 12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8548400" y="4838980"/>
            <a:ext cx="286110" cy="326460"/>
          </a:xfrm>
          <a:prstGeom prst="rect">
            <a:avLst/>
          </a:prstGeom>
        </p:spPr>
      </p:pic>
      <p:sp>
        <p:nvSpPr>
          <p:cNvPr id="125" name="CaixaDeTexto 124"/>
          <p:cNvSpPr txBox="1"/>
          <p:nvPr/>
        </p:nvSpPr>
        <p:spPr>
          <a:xfrm>
            <a:off x="8423863" y="5172129"/>
            <a:ext cx="18582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dirty="0" smtClean="0"/>
              <a:t>Trajetórias dos pixels da classe floresta secundária</a:t>
            </a:r>
            <a:endParaRPr lang="pt-BR" sz="1200" dirty="0"/>
          </a:p>
        </p:txBody>
      </p:sp>
      <p:sp>
        <p:nvSpPr>
          <p:cNvPr id="126" name="object 21"/>
          <p:cNvSpPr txBox="1"/>
          <p:nvPr/>
        </p:nvSpPr>
        <p:spPr>
          <a:xfrm>
            <a:off x="7317678" y="1313944"/>
            <a:ext cx="2251075" cy="291747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7780" algn="ctr">
              <a:lnSpc>
                <a:spcPts val="2055"/>
              </a:lnSpc>
              <a:spcBef>
                <a:spcPts val="175"/>
              </a:spcBef>
            </a:pPr>
            <a:r>
              <a:rPr lang="pt-BR" sz="1400" dirty="0" smtClean="0">
                <a:latin typeface="Times New Roman"/>
                <a:cs typeface="Times New Roman"/>
              </a:rPr>
              <a:t>Reclassificação</a:t>
            </a:r>
            <a:endParaRPr sz="1400" dirty="0">
              <a:latin typeface="Times New Roman"/>
              <a:cs typeface="Times New Roman"/>
            </a:endParaRPr>
          </a:p>
        </p:txBody>
      </p:sp>
      <p:sp>
        <p:nvSpPr>
          <p:cNvPr id="127" name="object 21"/>
          <p:cNvSpPr txBox="1"/>
          <p:nvPr/>
        </p:nvSpPr>
        <p:spPr>
          <a:xfrm>
            <a:off x="4077780" y="4208364"/>
            <a:ext cx="2251075" cy="291747"/>
          </a:xfrm>
          <a:prstGeom prst="rect">
            <a:avLst/>
          </a:prstGeom>
          <a:ln w="28575">
            <a:solidFill>
              <a:srgbClr val="000000"/>
            </a:solidFill>
          </a:ln>
        </p:spPr>
        <p:txBody>
          <a:bodyPr vert="horz" wrap="square" lIns="0" tIns="22225" rIns="0" bIns="0" rtlCol="0">
            <a:spAutoFit/>
          </a:bodyPr>
          <a:lstStyle/>
          <a:p>
            <a:pPr marL="17780" algn="ctr">
              <a:lnSpc>
                <a:spcPts val="2055"/>
              </a:lnSpc>
              <a:spcBef>
                <a:spcPts val="175"/>
              </a:spcBef>
            </a:pPr>
            <a:r>
              <a:rPr lang="pt-BR" dirty="0" smtClean="0">
                <a:cs typeface="Times New Roman"/>
              </a:rPr>
              <a:t>Inferência Booleana</a:t>
            </a:r>
            <a:endParaRPr dirty="0">
              <a:cs typeface="Times New Roman"/>
            </a:endParaRPr>
          </a:p>
        </p:txBody>
      </p:sp>
      <p:sp>
        <p:nvSpPr>
          <p:cNvPr id="128" name="object 55"/>
          <p:cNvSpPr/>
          <p:nvPr/>
        </p:nvSpPr>
        <p:spPr>
          <a:xfrm rot="5400000">
            <a:off x="4692106" y="4847987"/>
            <a:ext cx="932979" cy="237232"/>
          </a:xfrm>
          <a:custGeom>
            <a:avLst/>
            <a:gdLst/>
            <a:ahLst/>
            <a:cxnLst/>
            <a:rect l="l" t="t" r="r" b="b"/>
            <a:pathLst>
              <a:path w="2309495">
                <a:moveTo>
                  <a:pt x="0" y="0"/>
                </a:moveTo>
                <a:lnTo>
                  <a:pt x="2308986" y="0"/>
                </a:lnTo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tângulo 10"/>
          <p:cNvSpPr/>
          <p:nvPr/>
        </p:nvSpPr>
        <p:spPr>
          <a:xfrm>
            <a:off x="856429" y="4297921"/>
            <a:ext cx="2533470" cy="129879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939471" y="4712134"/>
            <a:ext cx="231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Mapas de tipologias de Trajetórias</a:t>
            </a:r>
            <a:endParaRPr lang="pt-BR" dirty="0"/>
          </a:p>
        </p:txBody>
      </p:sp>
      <p:sp>
        <p:nvSpPr>
          <p:cNvPr id="97" name="Retângulo 96"/>
          <p:cNvSpPr/>
          <p:nvPr/>
        </p:nvSpPr>
        <p:spPr>
          <a:xfrm>
            <a:off x="2947352" y="1651386"/>
            <a:ext cx="316403" cy="2798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2334"/>
          </a:p>
        </p:txBody>
      </p:sp>
    </p:spTree>
    <p:extLst>
      <p:ext uri="{BB962C8B-B14F-4D97-AF65-F5344CB8AC3E}">
        <p14:creationId xmlns:p14="http://schemas.microsoft.com/office/powerpoint/2010/main" val="380602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-22714"/>
            <a:ext cx="12191999" cy="65015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Base de Dados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362" y="1189773"/>
            <a:ext cx="2112409" cy="156351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902" y="1189773"/>
            <a:ext cx="2800350" cy="1552575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87652" y="950614"/>
            <a:ext cx="3811508" cy="5667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8009392" y="950613"/>
            <a:ext cx="3449371" cy="5667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714873" y="3431025"/>
            <a:ext cx="38115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Dados de uso e cobertura 2010 – 2019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Dados em formato matricial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Classificação pixel a pixel automatizada</a:t>
            </a:r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endParaRPr lang="pt-BR" dirty="0"/>
          </a:p>
          <a:p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009391" y="3154026"/>
            <a:ext cx="344937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Dados de uso e cobertura para o ano de 2010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Dados em Vetorial</a:t>
            </a:r>
          </a:p>
          <a:p>
            <a:pPr algn="ctr"/>
            <a:endParaRPr lang="pt-BR" dirty="0"/>
          </a:p>
          <a:p>
            <a:pPr algn="ctr"/>
            <a:r>
              <a:rPr lang="pt-BR" dirty="0" smtClean="0"/>
              <a:t>Classificação supervisionada por regiões</a:t>
            </a:r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pPr algn="ctr"/>
            <a:endParaRPr lang="pt-BR" dirty="0" smtClean="0"/>
          </a:p>
          <a:p>
            <a:pPr algn="ctr"/>
            <a:endParaRPr lang="pt-BR" dirty="0"/>
          </a:p>
          <a:p>
            <a:pPr algn="ctr"/>
            <a:endParaRPr lang="pt-BR" dirty="0" smtClean="0"/>
          </a:p>
          <a:p>
            <a:endParaRPr lang="pt-BR" dirty="0"/>
          </a:p>
          <a:p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19404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Trajetórias de uso e cobertura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219923" y="2172453"/>
            <a:ext cx="11752153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</a:t>
            </a:r>
            <a:r>
              <a:rPr lang="pt-BR" dirty="0" smtClean="0"/>
              <a:t>s trajetórias </a:t>
            </a:r>
            <a:r>
              <a:rPr lang="pt-BR" dirty="0"/>
              <a:t>de uso cobertura da terra da terra</a:t>
            </a:r>
            <a:r>
              <a:rPr lang="pt-BR" dirty="0" smtClean="0"/>
              <a:t> correspondem a </a:t>
            </a:r>
            <a:r>
              <a:rPr lang="pt-BR" dirty="0"/>
              <a:t>sequência de classes de uso e </a:t>
            </a:r>
            <a:r>
              <a:rPr lang="pt-BR" dirty="0" smtClean="0"/>
              <a:t>cobertura observadas ao longo de um período de tempo (PINHEIRO,2015</a:t>
            </a:r>
            <a:r>
              <a:rPr lang="pt-BR" dirty="0"/>
              <a:t>; ZHOU et al., 2008; AZEREDO et al., 2015</a:t>
            </a:r>
            <a:r>
              <a:rPr lang="pt-BR" dirty="0" smtClean="0"/>
              <a:t>).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65567" y="4101744"/>
            <a:ext cx="11660863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 No presente trabalho, as trajetórias representarão a sucessão das classes de uso e cobertura entre 2010 e 2018 dos pixels que compõem as área de cultivo de soja em 2019</a:t>
            </a:r>
            <a:r>
              <a:rPr lang="pt-BR" dirty="0" smtClean="0"/>
              <a:t>. As trajetórias serão iniciadas com as classes que os pixels classificados como soja  possuíam em 2010.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50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Delimitação das áreas de cultivo de soja em 2019</a:t>
            </a:r>
            <a:endParaRPr lang="pt-BR" dirty="0"/>
          </a:p>
        </p:txBody>
      </p:sp>
      <p:pic>
        <p:nvPicPr>
          <p:cNvPr id="8" name="Imagem 7"/>
          <p:cNvPicPr/>
          <p:nvPr/>
        </p:nvPicPr>
        <p:blipFill>
          <a:blip r:embed="rId2"/>
          <a:stretch>
            <a:fillRect/>
          </a:stretch>
        </p:blipFill>
        <p:spPr>
          <a:xfrm>
            <a:off x="498607" y="3364827"/>
            <a:ext cx="5412613" cy="3178477"/>
          </a:xfrm>
          <a:prstGeom prst="rect">
            <a:avLst/>
          </a:prstGeom>
        </p:spPr>
      </p:pic>
      <p:pic>
        <p:nvPicPr>
          <p:cNvPr id="9" name="Imagem 8"/>
          <p:cNvPicPr/>
          <p:nvPr/>
        </p:nvPicPr>
        <p:blipFill>
          <a:blip r:embed="rId3"/>
          <a:stretch>
            <a:fillRect/>
          </a:stretch>
        </p:blipFill>
        <p:spPr>
          <a:xfrm>
            <a:off x="6246421" y="3364827"/>
            <a:ext cx="5379522" cy="3178477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6305797" y="2733776"/>
            <a:ext cx="5260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Exemplo de correlações entre as classes  “soja” e “outras culturas temporárias”</a:t>
            </a:r>
            <a:endParaRPr lang="pt-BR" sz="1400" dirty="0"/>
          </a:p>
        </p:txBody>
      </p:sp>
      <p:sp>
        <p:nvSpPr>
          <p:cNvPr id="11" name="Retângulo 10"/>
          <p:cNvSpPr/>
          <p:nvPr/>
        </p:nvSpPr>
        <p:spPr>
          <a:xfrm>
            <a:off x="498607" y="2733776"/>
            <a:ext cx="51911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 smtClean="0"/>
              <a:t>Exemplo de polígonos que foram deletados</a:t>
            </a:r>
            <a:endParaRPr lang="pt-BR" sz="14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44483" y="1496551"/>
            <a:ext cx="1109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/>
              <a:t>Delimitação das áreas de cultivo de soja em 2019</a:t>
            </a:r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Trajetórias de uso e cobertura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4309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Trajetórias de uso e cobertura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416" y="1567833"/>
            <a:ext cx="7263250" cy="5136259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091350" y="1113576"/>
            <a:ext cx="7007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Classes de uso e cobertura no ano de 2010 das áreas de cultivo de soja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639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Trajetórias de uso e cobertura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436485" y="1723201"/>
            <a:ext cx="198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Problema...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1436485" y="2122135"/>
            <a:ext cx="811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</a:t>
            </a:r>
            <a:r>
              <a:rPr lang="pt-BR" dirty="0"/>
              <a:t>classe de cobertura florestal </a:t>
            </a:r>
            <a:r>
              <a:rPr lang="pt-BR" dirty="0" smtClean="0"/>
              <a:t>engloba </a:t>
            </a:r>
            <a:r>
              <a:rPr lang="pt-BR" dirty="0"/>
              <a:t>áreas de floresta primária e secundária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436485" y="3632286"/>
            <a:ext cx="1982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smtClean="0"/>
              <a:t>Solução !</a:t>
            </a:r>
            <a:endParaRPr lang="pt-BR" sz="28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1436485" y="4017236"/>
            <a:ext cx="10737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Estimar as </a:t>
            </a:r>
            <a:r>
              <a:rPr lang="pt-BR" dirty="0"/>
              <a:t>áreas de floresta primária </a:t>
            </a:r>
            <a:r>
              <a:rPr lang="pt-BR" dirty="0" smtClean="0"/>
              <a:t>a </a:t>
            </a:r>
            <a:r>
              <a:rPr lang="pt-BR" dirty="0"/>
              <a:t>partir da intersecção entre os </a:t>
            </a:r>
            <a:r>
              <a:rPr lang="pt-BR" dirty="0" smtClean="0"/>
              <a:t>polígonos de </a:t>
            </a:r>
            <a:r>
              <a:rPr lang="pt-BR" dirty="0"/>
              <a:t>cobertura florestal </a:t>
            </a:r>
            <a:r>
              <a:rPr lang="pt-BR" dirty="0" smtClean="0"/>
              <a:t>do </a:t>
            </a:r>
            <a:r>
              <a:rPr lang="pt-BR" dirty="0" err="1"/>
              <a:t>Mapbiomas</a:t>
            </a:r>
            <a:r>
              <a:rPr lang="pt-BR" dirty="0"/>
              <a:t> e os </a:t>
            </a:r>
            <a:r>
              <a:rPr lang="pt-BR" dirty="0" smtClean="0"/>
              <a:t>polígonos </a:t>
            </a:r>
            <a:r>
              <a:rPr lang="pt-BR" dirty="0"/>
              <a:t>de floresta primária </a:t>
            </a:r>
            <a:r>
              <a:rPr lang="pt-BR" dirty="0" smtClean="0"/>
              <a:t>disponibilizados </a:t>
            </a:r>
            <a:r>
              <a:rPr lang="pt-BR" dirty="0"/>
              <a:t>pelo </a:t>
            </a:r>
            <a:r>
              <a:rPr lang="pt-BR" dirty="0" err="1"/>
              <a:t>TerraClass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84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Trajetórias de uso e cobertura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61" y="1877071"/>
            <a:ext cx="7043596" cy="498092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037030" y="860079"/>
            <a:ext cx="7722606" cy="42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87648" y="1292296"/>
            <a:ext cx="802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Exemplo de áreas de intersecção entre os </a:t>
            </a:r>
            <a:r>
              <a:rPr lang="pt-BR" sz="1600" dirty="0" err="1" smtClean="0"/>
              <a:t>shapes</a:t>
            </a:r>
            <a:r>
              <a:rPr lang="pt-BR" sz="1600" dirty="0" smtClean="0"/>
              <a:t> de cobertura florestal (</a:t>
            </a:r>
            <a:r>
              <a:rPr lang="pt-BR" sz="1600" dirty="0" err="1" smtClean="0"/>
              <a:t>Mapbiomas</a:t>
            </a:r>
            <a:r>
              <a:rPr lang="pt-BR" sz="1600" dirty="0" smtClean="0"/>
              <a:t>) e floresta primária (</a:t>
            </a:r>
            <a:r>
              <a:rPr lang="pt-BR" sz="1600" dirty="0" err="1" smtClean="0"/>
              <a:t>TerraClass</a:t>
            </a:r>
            <a:r>
              <a:rPr lang="pt-BR" sz="1600" dirty="0" smtClean="0"/>
              <a:t>)</a:t>
            </a:r>
            <a:endParaRPr lang="pt-BR" sz="1600" dirty="0"/>
          </a:p>
        </p:txBody>
      </p:sp>
      <p:cxnSp>
        <p:nvCxnSpPr>
          <p:cNvPr id="9" name="Conector de seta reta 8"/>
          <p:cNvCxnSpPr/>
          <p:nvPr/>
        </p:nvCxnSpPr>
        <p:spPr>
          <a:xfrm flipH="1">
            <a:off x="6654297" y="3621007"/>
            <a:ext cx="307818" cy="3100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>
            <a:off x="7462318" y="3754563"/>
            <a:ext cx="212754" cy="3530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6028099" y="2761586"/>
            <a:ext cx="307818" cy="31009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/>
          <p:nvPr/>
        </p:nvCxnSpPr>
        <p:spPr>
          <a:xfrm flipH="1">
            <a:off x="8909364" y="3780962"/>
            <a:ext cx="212754" cy="35308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82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Trajetórias de uso e cobertura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037030" y="860079"/>
            <a:ext cx="7722606" cy="425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87648" y="1240124"/>
            <a:ext cx="8021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Exemplo do resultado da operação de intersecção</a:t>
            </a:r>
            <a:endParaRPr lang="pt-BR" sz="16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33" y="1789446"/>
            <a:ext cx="7045200" cy="498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3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Trajetória de uso e cobertura</a:t>
            </a:r>
            <a:endParaRPr lang="pt-BR" dirty="0"/>
          </a:p>
        </p:txBody>
      </p:sp>
      <p:grpSp>
        <p:nvGrpSpPr>
          <p:cNvPr id="5" name="Grupo 4"/>
          <p:cNvGrpSpPr/>
          <p:nvPr/>
        </p:nvGrpSpPr>
        <p:grpSpPr>
          <a:xfrm>
            <a:off x="1999708" y="1581869"/>
            <a:ext cx="1748731" cy="817532"/>
            <a:chOff x="4639616" y="236115"/>
            <a:chExt cx="1193803" cy="631067"/>
          </a:xfrm>
        </p:grpSpPr>
        <p:grpSp>
          <p:nvGrpSpPr>
            <p:cNvPr id="6" name="Grupo 5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9" name="Retângulo 8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10" name="Conector reto 9"/>
              <p:cNvCxnSpPr>
                <a:stCxn id="9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Retângulo 6"/>
            <p:cNvSpPr/>
            <p:nvPr/>
          </p:nvSpPr>
          <p:spPr>
            <a:xfrm>
              <a:off x="4696718" y="285879"/>
              <a:ext cx="215998" cy="215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2334"/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969817" y="295519"/>
              <a:ext cx="842944" cy="2138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Pastagem 2010</a:t>
              </a:r>
              <a:endParaRPr lang="pt-BR" sz="12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053335" y="1581867"/>
            <a:ext cx="1748731" cy="817533"/>
            <a:chOff x="4639616" y="236114"/>
            <a:chExt cx="1193803" cy="631068"/>
          </a:xfrm>
        </p:grpSpPr>
        <p:grpSp>
          <p:nvGrpSpPr>
            <p:cNvPr id="13" name="Grupo 12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16" name="Retângulo 15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17" name="Conector reto 16"/>
              <p:cNvCxnSpPr>
                <a:stCxn id="16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tângulo 13"/>
            <p:cNvSpPr/>
            <p:nvPr/>
          </p:nvSpPr>
          <p:spPr>
            <a:xfrm>
              <a:off x="4696718" y="285879"/>
              <a:ext cx="215998" cy="215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2334"/>
            </a:p>
          </p:txBody>
        </p:sp>
        <p:sp>
          <p:nvSpPr>
            <p:cNvPr id="15" name="CaixaDeTexto 14"/>
            <p:cNvSpPr txBox="1"/>
            <p:nvPr/>
          </p:nvSpPr>
          <p:spPr>
            <a:xfrm>
              <a:off x="4853024" y="236114"/>
              <a:ext cx="977220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Floresta primária 2010</a:t>
              </a:r>
              <a:endParaRPr lang="pt-BR" sz="12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6097659" y="1581867"/>
            <a:ext cx="1881003" cy="817533"/>
            <a:chOff x="4634350" y="236114"/>
            <a:chExt cx="1284101" cy="631068"/>
          </a:xfrm>
        </p:grpSpPr>
        <p:grpSp>
          <p:nvGrpSpPr>
            <p:cNvPr id="20" name="Grupo 19"/>
            <p:cNvGrpSpPr/>
            <p:nvPr/>
          </p:nvGrpSpPr>
          <p:grpSpPr>
            <a:xfrm>
              <a:off x="4634350" y="236115"/>
              <a:ext cx="1193803" cy="631067"/>
              <a:chOff x="4204784" y="1455311"/>
              <a:chExt cx="1193800" cy="631066"/>
            </a:xfrm>
          </p:grpSpPr>
          <p:sp>
            <p:nvSpPr>
              <p:cNvPr id="23" name="Retângulo 22"/>
              <p:cNvSpPr/>
              <p:nvPr/>
            </p:nvSpPr>
            <p:spPr>
              <a:xfrm>
                <a:off x="4204785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24" name="Conector reto 23"/>
              <p:cNvCxnSpPr>
                <a:stCxn id="23" idx="1"/>
              </p:cNvCxnSpPr>
              <p:nvPr/>
            </p:nvCxnSpPr>
            <p:spPr>
              <a:xfrm flipV="1">
                <a:off x="4204784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Retângulo 20"/>
            <p:cNvSpPr/>
            <p:nvPr/>
          </p:nvSpPr>
          <p:spPr>
            <a:xfrm>
              <a:off x="4696718" y="285879"/>
              <a:ext cx="215998" cy="2159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pt-BR" sz="2334"/>
            </a:p>
          </p:txBody>
        </p:sp>
        <p:sp>
          <p:nvSpPr>
            <p:cNvPr id="22" name="CaixaDeTexto 21"/>
            <p:cNvSpPr txBox="1"/>
            <p:nvPr/>
          </p:nvSpPr>
          <p:spPr>
            <a:xfrm>
              <a:off x="4880954" y="236114"/>
              <a:ext cx="1037497" cy="356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dirty="0" smtClean="0"/>
                <a:t>Floresta secundária 2010</a:t>
              </a:r>
              <a:endParaRPr lang="pt-BR" sz="1200" dirty="0"/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8106965" y="1565764"/>
            <a:ext cx="1784261" cy="817532"/>
            <a:chOff x="4639616" y="236115"/>
            <a:chExt cx="1193803" cy="631067"/>
          </a:xfrm>
        </p:grpSpPr>
        <p:grpSp>
          <p:nvGrpSpPr>
            <p:cNvPr id="33" name="Grupo 32"/>
            <p:cNvGrpSpPr/>
            <p:nvPr/>
          </p:nvGrpSpPr>
          <p:grpSpPr>
            <a:xfrm>
              <a:off x="4639616" y="236115"/>
              <a:ext cx="1193803" cy="631067"/>
              <a:chOff x="4210050" y="1455311"/>
              <a:chExt cx="1193800" cy="631066"/>
            </a:xfrm>
          </p:grpSpPr>
          <p:sp>
            <p:nvSpPr>
              <p:cNvPr id="35" name="Retângulo 34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36" name="Conector reto 35"/>
              <p:cNvCxnSpPr>
                <a:stCxn id="35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 flipV="1">
                <a:off x="4540250" y="1455311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CaixaDeTexto 33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8236140" y="1625616"/>
            <a:ext cx="286110" cy="326460"/>
          </a:xfrm>
          <a:prstGeom prst="rect">
            <a:avLst/>
          </a:prstGeom>
        </p:spPr>
      </p:pic>
      <p:sp>
        <p:nvSpPr>
          <p:cNvPr id="39" name="Retângulo 38"/>
          <p:cNvSpPr/>
          <p:nvPr/>
        </p:nvSpPr>
        <p:spPr>
          <a:xfrm>
            <a:off x="8630837" y="1565764"/>
            <a:ext cx="117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Uso e cobertura </a:t>
            </a:r>
            <a:endParaRPr lang="pt-BR" sz="1200" dirty="0" smtClean="0"/>
          </a:p>
          <a:p>
            <a:pPr algn="ctr"/>
            <a:r>
              <a:rPr lang="pt-BR" sz="1200" dirty="0" smtClean="0"/>
              <a:t>2010 </a:t>
            </a:r>
            <a:r>
              <a:rPr lang="pt-BR" sz="1200" dirty="0"/>
              <a:t>- 2018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8154899" y="2015440"/>
            <a:ext cx="177115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(</a:t>
            </a:r>
            <a:r>
              <a:rPr lang="pt-BR" sz="1200" dirty="0" err="1" smtClean="0"/>
              <a:t>Mapbiomas</a:t>
            </a:r>
            <a:r>
              <a:rPr lang="pt-BR" sz="1200" dirty="0" smtClean="0"/>
              <a:t>, 2021 )</a:t>
            </a:r>
            <a:endParaRPr lang="pt-BR" sz="1200" dirty="0"/>
          </a:p>
        </p:txBody>
      </p:sp>
      <p:grpSp>
        <p:nvGrpSpPr>
          <p:cNvPr id="41" name="Grupo 40"/>
          <p:cNvGrpSpPr/>
          <p:nvPr/>
        </p:nvGrpSpPr>
        <p:grpSpPr>
          <a:xfrm rot="5400000" flipH="1" flipV="1">
            <a:off x="5594877" y="-672228"/>
            <a:ext cx="587821" cy="6734512"/>
            <a:chOff x="1230067" y="1394227"/>
            <a:chExt cx="521727" cy="444234"/>
          </a:xfrm>
        </p:grpSpPr>
        <p:cxnSp>
          <p:nvCxnSpPr>
            <p:cNvPr id="42" name="Conector reto 41"/>
            <p:cNvCxnSpPr/>
            <p:nvPr/>
          </p:nvCxnSpPr>
          <p:spPr>
            <a:xfrm flipH="1">
              <a:off x="1230067" y="1394227"/>
              <a:ext cx="521727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reto 42"/>
            <p:cNvCxnSpPr/>
            <p:nvPr/>
          </p:nvCxnSpPr>
          <p:spPr>
            <a:xfrm flipH="1" flipV="1">
              <a:off x="1230067" y="1394227"/>
              <a:ext cx="1" cy="444234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upo 43"/>
          <p:cNvGrpSpPr/>
          <p:nvPr/>
        </p:nvGrpSpPr>
        <p:grpSpPr>
          <a:xfrm rot="5400000" flipH="1" flipV="1">
            <a:off x="8977057" y="2664931"/>
            <a:ext cx="602293" cy="45719"/>
            <a:chOff x="1230067" y="1394227"/>
            <a:chExt cx="521727" cy="444234"/>
          </a:xfrm>
        </p:grpSpPr>
        <p:cxnSp>
          <p:nvCxnSpPr>
            <p:cNvPr id="45" name="Conector reto 44"/>
            <p:cNvCxnSpPr/>
            <p:nvPr/>
          </p:nvCxnSpPr>
          <p:spPr>
            <a:xfrm flipH="1">
              <a:off x="1230067" y="1394227"/>
              <a:ext cx="521727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/>
            <p:cNvCxnSpPr/>
            <p:nvPr/>
          </p:nvCxnSpPr>
          <p:spPr>
            <a:xfrm flipH="1" flipV="1">
              <a:off x="1230067" y="1394227"/>
              <a:ext cx="1" cy="444234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o 46"/>
          <p:cNvGrpSpPr/>
          <p:nvPr/>
        </p:nvGrpSpPr>
        <p:grpSpPr>
          <a:xfrm rot="5400000" flipH="1" flipV="1">
            <a:off x="6768331" y="2663013"/>
            <a:ext cx="593339" cy="55074"/>
            <a:chOff x="1230067" y="1394227"/>
            <a:chExt cx="521727" cy="444234"/>
          </a:xfrm>
        </p:grpSpPr>
        <p:cxnSp>
          <p:nvCxnSpPr>
            <p:cNvPr id="48" name="Conector reto 47"/>
            <p:cNvCxnSpPr/>
            <p:nvPr/>
          </p:nvCxnSpPr>
          <p:spPr>
            <a:xfrm flipH="1">
              <a:off x="1230067" y="1394227"/>
              <a:ext cx="521727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/>
            <p:cNvCxnSpPr/>
            <p:nvPr/>
          </p:nvCxnSpPr>
          <p:spPr>
            <a:xfrm flipH="1" flipV="1">
              <a:off x="1230067" y="1394227"/>
              <a:ext cx="1" cy="444234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/>
          <p:cNvGrpSpPr/>
          <p:nvPr/>
        </p:nvGrpSpPr>
        <p:grpSpPr>
          <a:xfrm rot="5400000" flipH="1" flipV="1">
            <a:off x="4712267" y="2669928"/>
            <a:ext cx="588860" cy="45719"/>
            <a:chOff x="1230067" y="1394227"/>
            <a:chExt cx="521727" cy="444234"/>
          </a:xfrm>
        </p:grpSpPr>
        <p:cxnSp>
          <p:nvCxnSpPr>
            <p:cNvPr id="51" name="Conector reto 50"/>
            <p:cNvCxnSpPr/>
            <p:nvPr/>
          </p:nvCxnSpPr>
          <p:spPr>
            <a:xfrm flipH="1">
              <a:off x="1230067" y="1394227"/>
              <a:ext cx="521727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/>
            <p:cNvCxnSpPr/>
            <p:nvPr/>
          </p:nvCxnSpPr>
          <p:spPr>
            <a:xfrm flipH="1" flipV="1">
              <a:off x="1230067" y="1394227"/>
              <a:ext cx="1" cy="444234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o 52"/>
          <p:cNvGrpSpPr/>
          <p:nvPr/>
        </p:nvGrpSpPr>
        <p:grpSpPr>
          <a:xfrm rot="5400000" flipH="1" flipV="1">
            <a:off x="5392452" y="3396831"/>
            <a:ext cx="864950" cy="45719"/>
            <a:chOff x="1230067" y="1394227"/>
            <a:chExt cx="521727" cy="444234"/>
          </a:xfrm>
        </p:grpSpPr>
        <p:cxnSp>
          <p:nvCxnSpPr>
            <p:cNvPr id="54" name="Conector reto 53"/>
            <p:cNvCxnSpPr/>
            <p:nvPr/>
          </p:nvCxnSpPr>
          <p:spPr>
            <a:xfrm flipH="1">
              <a:off x="1230067" y="1394227"/>
              <a:ext cx="521727" cy="0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ector reto 54"/>
            <p:cNvCxnSpPr/>
            <p:nvPr/>
          </p:nvCxnSpPr>
          <p:spPr>
            <a:xfrm flipH="1" flipV="1">
              <a:off x="1230067" y="1394227"/>
              <a:ext cx="1" cy="444234"/>
            </a:xfrm>
            <a:prstGeom prst="line">
              <a:avLst/>
            </a:prstGeom>
            <a:ln w="31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upo 55"/>
          <p:cNvGrpSpPr/>
          <p:nvPr/>
        </p:nvGrpSpPr>
        <p:grpSpPr>
          <a:xfrm>
            <a:off x="4863491" y="3837650"/>
            <a:ext cx="1725573" cy="327945"/>
            <a:chOff x="5988253" y="3756104"/>
            <a:chExt cx="1427744" cy="317785"/>
          </a:xfrm>
        </p:grpSpPr>
        <p:grpSp>
          <p:nvGrpSpPr>
            <p:cNvPr id="57" name="Grupo 56"/>
            <p:cNvGrpSpPr/>
            <p:nvPr/>
          </p:nvGrpSpPr>
          <p:grpSpPr>
            <a:xfrm>
              <a:off x="5988253" y="3756105"/>
              <a:ext cx="1427744" cy="316346"/>
              <a:chOff x="4210050" y="1455310"/>
              <a:chExt cx="1187450" cy="316345"/>
            </a:xfrm>
            <a:solidFill>
              <a:schemeClr val="bg1"/>
            </a:solidFill>
          </p:grpSpPr>
          <p:sp>
            <p:nvSpPr>
              <p:cNvPr id="60" name="Retângulo 59"/>
              <p:cNvSpPr/>
              <p:nvPr/>
            </p:nvSpPr>
            <p:spPr>
              <a:xfrm>
                <a:off x="4210050" y="1455312"/>
                <a:ext cx="1187450" cy="31634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61" name="Conector reto 60"/>
              <p:cNvCxnSpPr/>
              <p:nvPr/>
            </p:nvCxnSpPr>
            <p:spPr>
              <a:xfrm flipH="1" flipV="1">
                <a:off x="4382730" y="1455310"/>
                <a:ext cx="428" cy="316345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CaixaDeTexto 57"/>
            <p:cNvSpPr txBox="1"/>
            <p:nvPr/>
          </p:nvSpPr>
          <p:spPr>
            <a:xfrm>
              <a:off x="6147598" y="3771608"/>
              <a:ext cx="1179703" cy="302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27" dirty="0"/>
                <a:t>Intersecção</a:t>
              </a:r>
            </a:p>
          </p:txBody>
        </p:sp>
        <p:cxnSp>
          <p:nvCxnSpPr>
            <p:cNvPr id="59" name="Conector reto 58"/>
            <p:cNvCxnSpPr/>
            <p:nvPr/>
          </p:nvCxnSpPr>
          <p:spPr>
            <a:xfrm flipH="1" flipV="1">
              <a:off x="7250763" y="3756104"/>
              <a:ext cx="428" cy="316346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Conector angulado 61"/>
          <p:cNvCxnSpPr/>
          <p:nvPr/>
        </p:nvCxnSpPr>
        <p:spPr>
          <a:xfrm rot="16200000" flipV="1">
            <a:off x="6702142" y="3260541"/>
            <a:ext cx="987044" cy="2850410"/>
          </a:xfrm>
          <a:prstGeom prst="bentConnector3">
            <a:avLst>
              <a:gd name="adj1" fmla="val 50000"/>
            </a:avLst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ector angulado 62"/>
          <p:cNvCxnSpPr/>
          <p:nvPr/>
        </p:nvCxnSpPr>
        <p:spPr>
          <a:xfrm rot="5400000" flipH="1" flipV="1">
            <a:off x="4187452" y="3565694"/>
            <a:ext cx="469326" cy="2709431"/>
          </a:xfrm>
          <a:prstGeom prst="bentConnector2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upo 65"/>
          <p:cNvGrpSpPr/>
          <p:nvPr/>
        </p:nvGrpSpPr>
        <p:grpSpPr>
          <a:xfrm>
            <a:off x="2083353" y="5179269"/>
            <a:ext cx="2053627" cy="817531"/>
            <a:chOff x="4639616" y="236116"/>
            <a:chExt cx="1193803" cy="631066"/>
          </a:xfrm>
        </p:grpSpPr>
        <p:grpSp>
          <p:nvGrpSpPr>
            <p:cNvPr id="67" name="Grupo 66"/>
            <p:cNvGrpSpPr/>
            <p:nvPr/>
          </p:nvGrpSpPr>
          <p:grpSpPr>
            <a:xfrm>
              <a:off x="4639616" y="236116"/>
              <a:ext cx="1193803" cy="631066"/>
              <a:chOff x="4210050" y="1455312"/>
              <a:chExt cx="1193800" cy="631065"/>
            </a:xfrm>
          </p:grpSpPr>
          <p:sp>
            <p:nvSpPr>
              <p:cNvPr id="69" name="Retângulo 68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70" name="Conector reto 69"/>
              <p:cNvCxnSpPr>
                <a:stCxn id="69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flipV="1">
                <a:off x="4469457" y="1463190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CaixaDeTexto 67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pic>
        <p:nvPicPr>
          <p:cNvPr id="72" name="Imagem 7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2156944" y="5230628"/>
            <a:ext cx="286110" cy="326460"/>
          </a:xfrm>
          <a:prstGeom prst="rect">
            <a:avLst/>
          </a:prstGeom>
        </p:spPr>
      </p:pic>
      <p:sp>
        <p:nvSpPr>
          <p:cNvPr id="74" name="Retângulo 73"/>
          <p:cNvSpPr/>
          <p:nvPr/>
        </p:nvSpPr>
        <p:spPr>
          <a:xfrm>
            <a:off x="2516645" y="5152817"/>
            <a:ext cx="1634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Trajetória de uso e cobertura 2010 -2019</a:t>
            </a:r>
          </a:p>
        </p:txBody>
      </p:sp>
      <p:sp>
        <p:nvSpPr>
          <p:cNvPr id="75" name="Retângulo 74"/>
          <p:cNvSpPr/>
          <p:nvPr/>
        </p:nvSpPr>
        <p:spPr>
          <a:xfrm>
            <a:off x="2715763" y="5638678"/>
            <a:ext cx="7888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/>
              <a:t>P</a:t>
            </a:r>
            <a:r>
              <a:rPr lang="pt-BR" sz="1200" dirty="0" smtClean="0"/>
              <a:t>astagem</a:t>
            </a:r>
            <a:endParaRPr lang="pt-BR" sz="1200" dirty="0"/>
          </a:p>
        </p:txBody>
      </p:sp>
      <p:grpSp>
        <p:nvGrpSpPr>
          <p:cNvPr id="76" name="Grupo 75"/>
          <p:cNvGrpSpPr/>
          <p:nvPr/>
        </p:nvGrpSpPr>
        <p:grpSpPr>
          <a:xfrm>
            <a:off x="4786406" y="5178782"/>
            <a:ext cx="2053627" cy="817531"/>
            <a:chOff x="4639616" y="236116"/>
            <a:chExt cx="1193803" cy="631066"/>
          </a:xfrm>
        </p:grpSpPr>
        <p:grpSp>
          <p:nvGrpSpPr>
            <p:cNvPr id="77" name="Grupo 76"/>
            <p:cNvGrpSpPr/>
            <p:nvPr/>
          </p:nvGrpSpPr>
          <p:grpSpPr>
            <a:xfrm>
              <a:off x="4639616" y="236116"/>
              <a:ext cx="1193803" cy="631066"/>
              <a:chOff x="4210050" y="1455312"/>
              <a:chExt cx="1193800" cy="631065"/>
            </a:xfrm>
          </p:grpSpPr>
          <p:sp>
            <p:nvSpPr>
              <p:cNvPr id="79" name="Retângulo 78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80" name="Conector reto 79"/>
              <p:cNvCxnSpPr>
                <a:stCxn id="79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 flipV="1">
                <a:off x="4469457" y="1463190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CaixaDeTexto 77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pic>
        <p:nvPicPr>
          <p:cNvPr id="82" name="Imagem 8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4859997" y="5230141"/>
            <a:ext cx="286110" cy="326460"/>
          </a:xfrm>
          <a:prstGeom prst="rect">
            <a:avLst/>
          </a:prstGeom>
        </p:spPr>
      </p:pic>
      <p:sp>
        <p:nvSpPr>
          <p:cNvPr id="83" name="Retângulo 82"/>
          <p:cNvSpPr/>
          <p:nvPr/>
        </p:nvSpPr>
        <p:spPr>
          <a:xfrm>
            <a:off x="5219698" y="5152330"/>
            <a:ext cx="1634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Trajetória de uso e cobertura 2010 -2019</a:t>
            </a:r>
          </a:p>
        </p:txBody>
      </p:sp>
      <p:sp>
        <p:nvSpPr>
          <p:cNvPr id="84" name="Retângulo 83"/>
          <p:cNvSpPr/>
          <p:nvPr/>
        </p:nvSpPr>
        <p:spPr>
          <a:xfrm>
            <a:off x="5236845" y="5638677"/>
            <a:ext cx="12450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Floresta Primária</a:t>
            </a:r>
            <a:endParaRPr lang="pt-BR" sz="1200" dirty="0"/>
          </a:p>
        </p:txBody>
      </p:sp>
      <p:grpSp>
        <p:nvGrpSpPr>
          <p:cNvPr id="85" name="Grupo 84"/>
          <p:cNvGrpSpPr/>
          <p:nvPr/>
        </p:nvGrpSpPr>
        <p:grpSpPr>
          <a:xfrm>
            <a:off x="7405193" y="5178782"/>
            <a:ext cx="2053627" cy="817531"/>
            <a:chOff x="4639616" y="236116"/>
            <a:chExt cx="1193803" cy="631066"/>
          </a:xfrm>
        </p:grpSpPr>
        <p:grpSp>
          <p:nvGrpSpPr>
            <p:cNvPr id="86" name="Grupo 85"/>
            <p:cNvGrpSpPr/>
            <p:nvPr/>
          </p:nvGrpSpPr>
          <p:grpSpPr>
            <a:xfrm>
              <a:off x="4639616" y="236116"/>
              <a:ext cx="1193803" cy="631066"/>
              <a:chOff x="4210050" y="1455312"/>
              <a:chExt cx="1193800" cy="631065"/>
            </a:xfrm>
          </p:grpSpPr>
          <p:sp>
            <p:nvSpPr>
              <p:cNvPr id="88" name="Retângulo 87"/>
              <p:cNvSpPr/>
              <p:nvPr/>
            </p:nvSpPr>
            <p:spPr>
              <a:xfrm>
                <a:off x="4210050" y="1455312"/>
                <a:ext cx="1187450" cy="63106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18458" tIns="59230" rIns="118458" bIns="5923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pt-BR" sz="2334"/>
              </a:p>
            </p:txBody>
          </p:sp>
          <p:cxnSp>
            <p:nvCxnSpPr>
              <p:cNvPr id="89" name="Conector reto 88"/>
              <p:cNvCxnSpPr>
                <a:stCxn id="88" idx="1"/>
              </p:cNvCxnSpPr>
              <p:nvPr/>
            </p:nvCxnSpPr>
            <p:spPr>
              <a:xfrm flipV="1">
                <a:off x="4210050" y="1770844"/>
                <a:ext cx="1193800" cy="1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 flipV="1">
                <a:off x="4469457" y="1463190"/>
                <a:ext cx="0" cy="315532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CaixaDeTexto 86"/>
            <p:cNvSpPr txBox="1"/>
            <p:nvPr/>
          </p:nvSpPr>
          <p:spPr>
            <a:xfrm>
              <a:off x="4983456" y="263077"/>
              <a:ext cx="849959" cy="2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pt-BR" sz="1427" dirty="0"/>
            </a:p>
          </p:txBody>
        </p:sp>
      </p:grpSp>
      <p:pic>
        <p:nvPicPr>
          <p:cNvPr id="91" name="Imagem 9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47295" t="28522" r="42777" b="53621"/>
          <a:stretch/>
        </p:blipFill>
        <p:spPr>
          <a:xfrm>
            <a:off x="7478784" y="5230141"/>
            <a:ext cx="286110" cy="326460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7838485" y="5152330"/>
            <a:ext cx="1634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Trajetória de uso e cobertura 2010 -2019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7855632" y="5638677"/>
            <a:ext cx="14069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 smtClean="0"/>
              <a:t>Floresta Secundária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160124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71" y="1763543"/>
            <a:ext cx="7307207" cy="501120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2010</a:t>
            </a:r>
            <a:endParaRPr lang="pt-BR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12352351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862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927" y="1927268"/>
            <a:ext cx="4996676" cy="3296679"/>
          </a:xfrm>
          <a:prstGeom prst="rect">
            <a:avLst/>
          </a:prstGeom>
        </p:spPr>
      </p:pic>
      <p:sp>
        <p:nvSpPr>
          <p:cNvPr id="7" name="Chave esquerda 6"/>
          <p:cNvSpPr/>
          <p:nvPr/>
        </p:nvSpPr>
        <p:spPr>
          <a:xfrm>
            <a:off x="5067453" y="970521"/>
            <a:ext cx="628650" cy="5210175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5696101" y="1061934"/>
            <a:ext cx="549600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Os portos do Arco Norte como solução do gargalo logístico.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5696101" y="3268852"/>
            <a:ext cx="557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Lei nº 12.815/2013 e o boom do portos privados no arco norte</a:t>
            </a:r>
            <a:endParaRPr lang="pt-BR" sz="2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772226" y="4426572"/>
            <a:ext cx="5419878" cy="75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772226" y="5218871"/>
            <a:ext cx="5572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400" dirty="0" smtClean="0"/>
              <a:t>Obras de manutenção e pavimentação de rodovias federais 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6471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2385" y="1749005"/>
            <a:ext cx="7267575" cy="50101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12352351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3975234" y="1254642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29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736761"/>
            <a:ext cx="7258050" cy="500062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2012</a:t>
            </a:r>
            <a:endParaRPr lang="pt-BR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436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975" y="1753265"/>
            <a:ext cx="7258050" cy="501015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2013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86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2014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53265"/>
            <a:ext cx="72771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2015</a:t>
            </a:r>
            <a:endParaRPr lang="pt-BR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Exemplo de trajetórias de floresta secundária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450" y="1753264"/>
            <a:ext cx="72771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0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659" y="1754372"/>
            <a:ext cx="7292488" cy="501120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Exemplo de trajetórias de floresta secundária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59619" y="1201479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2016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3794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Exemplo de trajetórias de floresta secundária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95058" y="1314194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2017</a:t>
            </a:r>
            <a:endParaRPr lang="pt-BR" dirty="0"/>
          </a:p>
        </p:txBody>
      </p:sp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575" y="1683526"/>
            <a:ext cx="729684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7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Exemplo de trajetórias de floresta secundária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95060" y="1314194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2018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527" y="1760311"/>
            <a:ext cx="7282944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9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Exemplo de trajetórias de floresta secundária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895060" y="1314194"/>
            <a:ext cx="440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2019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837" y="1772273"/>
            <a:ext cx="7274323" cy="50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9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upo 41"/>
          <p:cNvGrpSpPr/>
          <p:nvPr/>
        </p:nvGrpSpPr>
        <p:grpSpPr>
          <a:xfrm>
            <a:off x="11530396" y="1568113"/>
            <a:ext cx="46637" cy="46637"/>
            <a:chOff x="2057400" y="635000"/>
            <a:chExt cx="36000" cy="36000"/>
          </a:xfrm>
        </p:grpSpPr>
        <p:cxnSp>
          <p:nvCxnSpPr>
            <p:cNvPr id="43" name="Conector reto 42"/>
            <p:cNvCxnSpPr/>
            <p:nvPr/>
          </p:nvCxnSpPr>
          <p:spPr>
            <a:xfrm>
              <a:off x="2075400" y="635000"/>
              <a:ext cx="0" cy="360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reto 43"/>
            <p:cNvCxnSpPr/>
            <p:nvPr/>
          </p:nvCxnSpPr>
          <p:spPr>
            <a:xfrm>
              <a:off x="2057400" y="653000"/>
              <a:ext cx="36000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Retângulo 61"/>
          <p:cNvSpPr/>
          <p:nvPr/>
        </p:nvSpPr>
        <p:spPr>
          <a:xfrm>
            <a:off x="100076" y="922036"/>
            <a:ext cx="3811508" cy="5667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3" name="Retângulo 62"/>
          <p:cNvSpPr/>
          <p:nvPr/>
        </p:nvSpPr>
        <p:spPr>
          <a:xfrm>
            <a:off x="4237574" y="922036"/>
            <a:ext cx="3811508" cy="5667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4" name="Retângulo 63"/>
          <p:cNvSpPr/>
          <p:nvPr/>
        </p:nvSpPr>
        <p:spPr>
          <a:xfrm>
            <a:off x="8247644" y="922036"/>
            <a:ext cx="3811508" cy="5667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/>
          <p:cNvSpPr txBox="1"/>
          <p:nvPr/>
        </p:nvSpPr>
        <p:spPr>
          <a:xfrm>
            <a:off x="296090" y="921810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Pastagem</a:t>
            </a:r>
            <a:endParaRPr lang="pt-BR" sz="2400" dirty="0"/>
          </a:p>
        </p:txBody>
      </p:sp>
      <p:sp>
        <p:nvSpPr>
          <p:cNvPr id="66" name="CaixaDeTexto 65"/>
          <p:cNvSpPr txBox="1"/>
          <p:nvPr/>
        </p:nvSpPr>
        <p:spPr>
          <a:xfrm>
            <a:off x="4462462" y="922036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Floresta Primária</a:t>
            </a:r>
            <a:endParaRPr lang="pt-BR" sz="2400" dirty="0"/>
          </a:p>
        </p:txBody>
      </p:sp>
      <p:sp>
        <p:nvSpPr>
          <p:cNvPr id="67" name="CaixaDeTexto 66"/>
          <p:cNvSpPr txBox="1"/>
          <p:nvPr/>
        </p:nvSpPr>
        <p:spPr>
          <a:xfrm>
            <a:off x="8611166" y="933018"/>
            <a:ext cx="3267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Floresta secundária</a:t>
            </a:r>
            <a:endParaRPr lang="pt-BR" sz="2400" dirty="0"/>
          </a:p>
        </p:txBody>
      </p:sp>
      <p:sp>
        <p:nvSpPr>
          <p:cNvPr id="68" name="CaixaDeTexto 67"/>
          <p:cNvSpPr txBox="1"/>
          <p:nvPr/>
        </p:nvSpPr>
        <p:spPr>
          <a:xfrm>
            <a:off x="210367" y="1632000"/>
            <a:ext cx="3590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600" dirty="0"/>
              <a:t>Conversão para agricultura até </a:t>
            </a:r>
            <a:r>
              <a:rPr lang="pt-BR" sz="1600" dirty="0" smtClean="0"/>
              <a:t>2014.</a:t>
            </a:r>
          </a:p>
          <a:p>
            <a:pPr marL="342900" indent="-342900">
              <a:buFont typeface="+mj-lt"/>
              <a:buAutoNum type="arabicPeriod"/>
            </a:pPr>
            <a:endParaRPr lang="pt-BR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pt-BR" sz="1600" dirty="0"/>
              <a:t>Conversão para agricultura depois de </a:t>
            </a:r>
            <a:r>
              <a:rPr lang="pt-BR" sz="1600" dirty="0" smtClean="0"/>
              <a:t>2014. </a:t>
            </a:r>
          </a:p>
          <a:p>
            <a:pPr marL="342900" indent="-342900">
              <a:buFont typeface="+mj-lt"/>
              <a:buAutoNum type="arabicPeriod"/>
            </a:pPr>
            <a:endParaRPr lang="pt-BR" sz="1600" dirty="0"/>
          </a:p>
          <a:p>
            <a:pPr marL="342900" indent="-342900">
              <a:buFont typeface="+mj-lt"/>
              <a:buAutoNum type="arabicPeriod"/>
            </a:pPr>
            <a:r>
              <a:rPr lang="pt-BR" sz="1600" dirty="0" smtClean="0"/>
              <a:t>Trajetórias inconsistentes. </a:t>
            </a:r>
          </a:p>
        </p:txBody>
      </p:sp>
      <p:sp>
        <p:nvSpPr>
          <p:cNvPr id="70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Tipologias de trajetórias</a:t>
            </a:r>
            <a:endParaRPr lang="pt-BR" dirty="0"/>
          </a:p>
        </p:txBody>
      </p:sp>
      <p:sp>
        <p:nvSpPr>
          <p:cNvPr id="71" name="Retângulo 70"/>
          <p:cNvSpPr/>
          <p:nvPr/>
        </p:nvSpPr>
        <p:spPr>
          <a:xfrm>
            <a:off x="8247644" y="1591431"/>
            <a:ext cx="370679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1600" dirty="0" smtClean="0">
                <a:solidFill>
                  <a:srgbClr val="000000"/>
                </a:solidFill>
              </a:rPr>
              <a:t>Desmatamento </a:t>
            </a:r>
            <a:r>
              <a:rPr lang="pt-BR" sz="1600" dirty="0">
                <a:solidFill>
                  <a:srgbClr val="000000"/>
                </a:solidFill>
              </a:rPr>
              <a:t>até 2014 com conversão para pastagem. Após 2014, a pastagem se converte para </a:t>
            </a:r>
            <a:r>
              <a:rPr lang="pt-BR" sz="1600" dirty="0" smtClean="0">
                <a:solidFill>
                  <a:srgbClr val="000000"/>
                </a:solidFill>
              </a:rPr>
              <a:t>agricultura.</a:t>
            </a:r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Desatamento após 2014 com conversão para pastagem. Na sequência, a pastagem se converte para agricultura</a:t>
            </a:r>
            <a:r>
              <a:rPr lang="pt-BR" sz="16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Desatamento antes de 2014 e conversão direta para agricultura.  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Desmatamento antes de 2014 </a:t>
            </a:r>
            <a:r>
              <a:rPr lang="pt-BR" sz="1600" dirty="0" smtClean="0"/>
              <a:t>com </a:t>
            </a:r>
            <a:r>
              <a:rPr lang="pt-BR" sz="1600" dirty="0"/>
              <a:t>conversão para </a:t>
            </a:r>
            <a:r>
              <a:rPr lang="pt-BR" sz="1600" dirty="0" smtClean="0"/>
              <a:t>pastagem. Antes de 2014, a pastagem é convertida em agricultura.</a:t>
            </a:r>
            <a:r>
              <a:rPr lang="pt-BR" sz="1600" dirty="0"/>
              <a:t>				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/>
              <a:t>Trajetória </a:t>
            </a:r>
            <a:r>
              <a:rPr lang="pt-BR" sz="1600" dirty="0" smtClean="0"/>
              <a:t>inconsistente. </a:t>
            </a: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algn="just"/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</p:txBody>
      </p:sp>
      <p:sp>
        <p:nvSpPr>
          <p:cNvPr id="72" name="Retângulo 71"/>
          <p:cNvSpPr/>
          <p:nvPr/>
        </p:nvSpPr>
        <p:spPr>
          <a:xfrm>
            <a:off x="4280665" y="1632000"/>
            <a:ext cx="372532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pt-BR" sz="1600" dirty="0" smtClean="0">
                <a:solidFill>
                  <a:srgbClr val="000000"/>
                </a:solidFill>
              </a:rPr>
              <a:t>Desmatamento </a:t>
            </a:r>
            <a:r>
              <a:rPr lang="pt-BR" sz="1600" dirty="0">
                <a:solidFill>
                  <a:srgbClr val="000000"/>
                </a:solidFill>
              </a:rPr>
              <a:t>até 2014 com conversão para pastagem. Após 2014, a pastagem se converte para </a:t>
            </a:r>
            <a:r>
              <a:rPr lang="pt-BR" sz="1600" dirty="0" smtClean="0">
                <a:solidFill>
                  <a:srgbClr val="000000"/>
                </a:solidFill>
              </a:rPr>
              <a:t>agricultura.</a:t>
            </a:r>
            <a:endParaRPr lang="pt-BR" sz="1600" dirty="0" smtClean="0"/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 smtClean="0"/>
              <a:t>Desatamento </a:t>
            </a:r>
            <a:r>
              <a:rPr lang="pt-BR" sz="1600" dirty="0"/>
              <a:t>após 2014 com conversão para </a:t>
            </a:r>
            <a:r>
              <a:rPr lang="pt-BR" sz="1600" dirty="0" smtClean="0"/>
              <a:t>pastagem. Na sequência, a pastagem se converte para agricultura.</a:t>
            </a:r>
          </a:p>
          <a:p>
            <a:pPr marL="342900" indent="-342900" algn="just">
              <a:buFont typeface="+mj-lt"/>
              <a:buAutoNum type="arabicPeriod"/>
            </a:pPr>
            <a:endParaRPr lang="pt-BR" sz="1600" dirty="0"/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 smtClean="0"/>
              <a:t>Desatamento </a:t>
            </a:r>
            <a:r>
              <a:rPr lang="pt-BR" sz="1600" dirty="0"/>
              <a:t>antes de 2014 e conversão direta para agricultura.  </a:t>
            </a:r>
          </a:p>
        </p:txBody>
      </p:sp>
    </p:spTree>
    <p:extLst>
      <p:ext uri="{BB962C8B-B14F-4D97-AF65-F5344CB8AC3E}">
        <p14:creationId xmlns:p14="http://schemas.microsoft.com/office/powerpoint/2010/main" val="38990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64008" y="0"/>
            <a:ext cx="12256008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861" y="952794"/>
            <a:ext cx="7739767" cy="5492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2141808" y="6444867"/>
            <a:ext cx="7120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INESC (2021)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Resultados e discussões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45" y="1333501"/>
            <a:ext cx="7593709" cy="543877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1743" y="994947"/>
            <a:ext cx="714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Áreas de cultivo de soja em Novo Progresso (2019) </a:t>
            </a:r>
            <a:endParaRPr lang="pt-BR" sz="1600" dirty="0"/>
          </a:p>
        </p:txBody>
      </p:sp>
      <p:sp>
        <p:nvSpPr>
          <p:cNvPr id="2" name="CaixaDeTexto 1"/>
          <p:cNvSpPr txBox="1"/>
          <p:nvPr/>
        </p:nvSpPr>
        <p:spPr>
          <a:xfrm>
            <a:off x="10116138" y="2285614"/>
            <a:ext cx="1573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5764,2348 </a:t>
            </a:r>
            <a:r>
              <a:rPr lang="pt-BR" dirty="0" err="1" smtClean="0"/>
              <a:t>Hec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6721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45" y="1333501"/>
            <a:ext cx="7593709" cy="543877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521744" y="994947"/>
            <a:ext cx="714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Áreas de cultivo de soja em Novo Progresso (2019)</a:t>
            </a:r>
            <a:endParaRPr lang="pt-BR" sz="1600" dirty="0"/>
          </a:p>
        </p:txBody>
      </p:sp>
      <p:sp>
        <p:nvSpPr>
          <p:cNvPr id="8" name="Retângulo 7"/>
          <p:cNvSpPr/>
          <p:nvPr/>
        </p:nvSpPr>
        <p:spPr>
          <a:xfrm>
            <a:off x="5362575" y="2705100"/>
            <a:ext cx="514350" cy="590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5676899" y="3462338"/>
            <a:ext cx="400051" cy="430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5581650" y="4089532"/>
            <a:ext cx="419099" cy="577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5086537" y="2846486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smtClean="0"/>
              <a:t>1</a:t>
            </a:r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481731" y="35237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2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367431" y="4224501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3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144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968386" y="3833909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799420" y="381996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44093" y="1230593"/>
            <a:ext cx="2224296" cy="2603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744093" y="4166996"/>
            <a:ext cx="2224295" cy="1659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Imagem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9" y="1230593"/>
            <a:ext cx="6712334" cy="4609781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3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48447" y="443398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893756" y="4442080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2</a:t>
            </a:r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810375" y="1265274"/>
            <a:ext cx="2319023" cy="3168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743700" y="4767071"/>
            <a:ext cx="2385697" cy="10622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83" y="1265274"/>
            <a:ext cx="6732742" cy="464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29398" y="488742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17570" y="4893258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3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828399" y="1319917"/>
            <a:ext cx="2300999" cy="3567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28399" y="5220511"/>
            <a:ext cx="2300999" cy="830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1" y="1319917"/>
            <a:ext cx="6828399" cy="473148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48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8869994"/>
              </p:ext>
            </p:extLst>
          </p:nvPr>
        </p:nvGraphicFramePr>
        <p:xfrm>
          <a:off x="595423" y="1158950"/>
          <a:ext cx="10683948" cy="5039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2371060" y="1892595"/>
            <a:ext cx="829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62.172 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5789429" y="5424523"/>
            <a:ext cx="76200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1.847</a:t>
            </a:r>
            <a:r>
              <a:rPr lang="pt-BR" dirty="0"/>
              <a:t> </a:t>
            </a:r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069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968386" y="3833909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799420" y="381996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668414" y="1230594"/>
            <a:ext cx="2299975" cy="2603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668414" y="4166996"/>
            <a:ext cx="2299973" cy="16341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3" y="1183634"/>
            <a:ext cx="6580776" cy="4536682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8392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95871" y="443996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68389" y="443079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75991" y="1152065"/>
            <a:ext cx="2419880" cy="3278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29423" y="4773051"/>
            <a:ext cx="2419882" cy="1062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33" y="1152065"/>
            <a:ext cx="6775990" cy="4683536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8090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091885" y="4885567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02700" y="4871090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3</a:t>
            </a:r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912985" y="1286540"/>
            <a:ext cx="2178899" cy="3584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912985" y="5218654"/>
            <a:ext cx="2178900" cy="7172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" y="1203569"/>
            <a:ext cx="6838557" cy="47323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3197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áfic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804609"/>
              </p:ext>
            </p:extLst>
          </p:nvPr>
        </p:nvGraphicFramePr>
        <p:xfrm>
          <a:off x="797442" y="887819"/>
          <a:ext cx="10579395" cy="5863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/>
          <p:cNvSpPr/>
          <p:nvPr/>
        </p:nvSpPr>
        <p:spPr>
          <a:xfrm>
            <a:off x="2322979" y="1116704"/>
            <a:ext cx="7546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pt-BR" sz="2400" dirty="0" smtClean="0"/>
              <a:t>Número de pixels convertidos para a classe de soja por ano</a:t>
            </a:r>
            <a:endParaRPr lang="pt-BR" sz="2400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33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Introdução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808" y="952794"/>
            <a:ext cx="7739767" cy="54920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2141808" y="6444867"/>
            <a:ext cx="71202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Fonte: INESC (2021)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172501" y="2845558"/>
            <a:ext cx="1187356" cy="1317009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089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95871" y="443996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68389" y="443079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75991" y="1152065"/>
            <a:ext cx="2419880" cy="3278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02707" y="4773051"/>
            <a:ext cx="2446598" cy="103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9" y="1152065"/>
            <a:ext cx="6736658" cy="465813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010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3298732"/>
              </p:ext>
            </p:extLst>
          </p:nvPr>
        </p:nvGraphicFramePr>
        <p:xfrm>
          <a:off x="2091096" y="2258568"/>
          <a:ext cx="6970608" cy="4378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1810465" y="1682310"/>
            <a:ext cx="8571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Número de pixels de floresta primária convertidos para outros usos e coberturas por ano</a:t>
            </a:r>
            <a:endParaRPr lang="pt-BR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23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95871" y="443996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68389" y="443079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75991" y="1152065"/>
            <a:ext cx="2419880" cy="3278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02707" y="4773051"/>
            <a:ext cx="2446598" cy="103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22" y="1152065"/>
            <a:ext cx="6816065" cy="468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810465" y="1495698"/>
            <a:ext cx="8571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Número de pixels de floresta secundária convertidos para outros usos e coberturas por ano</a:t>
            </a:r>
            <a:endParaRPr lang="pt-BR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636940"/>
              </p:ext>
            </p:extLst>
          </p:nvPr>
        </p:nvGraphicFramePr>
        <p:xfrm>
          <a:off x="2335763" y="2132046"/>
          <a:ext cx="6966858" cy="4595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3954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860165"/>
              </p:ext>
            </p:extLst>
          </p:nvPr>
        </p:nvGraphicFramePr>
        <p:xfrm>
          <a:off x="87312" y="1576388"/>
          <a:ext cx="12017375" cy="3417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Worksheet" r:id="rId4" imgW="8505814" imgH="2419337" progId="Excel.Sheet.12">
                  <p:embed/>
                </p:oleObj>
              </mc:Choice>
              <mc:Fallback>
                <p:oleObj name="Worksheet" r:id="rId4" imgW="8505814" imgH="241933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312" y="1576388"/>
                        <a:ext cx="12017375" cy="3417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884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1422294"/>
              </p:ext>
            </p:extLst>
          </p:nvPr>
        </p:nvGraphicFramePr>
        <p:xfrm>
          <a:off x="451295" y="1608900"/>
          <a:ext cx="10701262" cy="3776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Worksheet" r:id="rId4" imgW="6315043" imgH="2228735" progId="Excel.Sheet.12">
                  <p:embed/>
                </p:oleObj>
              </mc:Choice>
              <mc:Fallback>
                <p:oleObj name="Worksheet" r:id="rId4" imgW="6315043" imgH="222873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51295" y="1608900"/>
                        <a:ext cx="10701262" cy="3776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82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95871" y="443996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68389" y="443079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75991" y="1152065"/>
            <a:ext cx="2419880" cy="3278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02707" y="4773051"/>
            <a:ext cx="2446598" cy="103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75" y="1152065"/>
            <a:ext cx="6800749" cy="46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889958"/>
              </p:ext>
            </p:extLst>
          </p:nvPr>
        </p:nvGraphicFramePr>
        <p:xfrm>
          <a:off x="93270" y="1527961"/>
          <a:ext cx="12005460" cy="44902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Worksheet" r:id="rId3" imgW="8505814" imgH="3181401" progId="Excel.Sheet.12">
                  <p:embed/>
                </p:oleObj>
              </mc:Choice>
              <mc:Fallback>
                <p:oleObj name="Worksheet" r:id="rId3" imgW="8505814" imgH="318140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3270" y="1527961"/>
                        <a:ext cx="12005460" cy="44902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91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340447"/>
              </p:ext>
            </p:extLst>
          </p:nvPr>
        </p:nvGraphicFramePr>
        <p:xfrm>
          <a:off x="750582" y="1728343"/>
          <a:ext cx="10507955" cy="4041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name="Worksheet" r:id="rId3" imgW="6315043" imgH="2428971" progId="Excel.Sheet.12">
                  <p:embed/>
                </p:oleObj>
              </mc:Choice>
              <mc:Fallback>
                <p:oleObj name="Worksheet" r:id="rId3" imgW="6315043" imgH="242897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0582" y="1728343"/>
                        <a:ext cx="10507955" cy="4041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135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95871" y="443996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68389" y="443079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2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75991" y="1152065"/>
            <a:ext cx="2419880" cy="32787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02707" y="4773051"/>
            <a:ext cx="2446598" cy="1037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32" y="1152065"/>
            <a:ext cx="6676075" cy="46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6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8901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Porto de </a:t>
            </a:r>
            <a:r>
              <a:rPr lang="pt-BR" dirty="0" err="1" smtClean="0"/>
              <a:t>Miritituba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7129564" y="1469019"/>
            <a:ext cx="495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Início das operações em 2014 com a construção e instalação das Estações de Transbordo (</a:t>
            </a:r>
            <a:r>
              <a:rPr lang="pt-BR" dirty="0" err="1" smtClean="0"/>
              <a:t>ETCs</a:t>
            </a:r>
            <a:r>
              <a:rPr lang="pt-BR" dirty="0" smtClean="0"/>
              <a:t>) 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7077176" y="4839921"/>
            <a:ext cx="5062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Pode estar estimulando indiretamente à produção de soja em municípios vizinhos, como </a:t>
            </a:r>
            <a:r>
              <a:rPr lang="pt-BR" b="1" dirty="0" smtClean="0"/>
              <a:t>Novo progresso (</a:t>
            </a:r>
            <a:r>
              <a:rPr lang="pt-BR" dirty="0" smtClean="0"/>
              <a:t>INESC,2021)</a:t>
            </a:r>
            <a:endParaRPr lang="pt-BR" dirty="0"/>
          </a:p>
        </p:txBody>
      </p:sp>
      <p:pic>
        <p:nvPicPr>
          <p:cNvPr id="1026" name="Picture 2" descr="Xingu + |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50" y="1469019"/>
            <a:ext cx="6914012" cy="50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181951" y="3107817"/>
            <a:ext cx="4957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caminhões que transportam a soja produzida na região Centro </a:t>
            </a:r>
            <a:r>
              <a:rPr lang="pt-BR" dirty="0"/>
              <a:t>O</a:t>
            </a:r>
            <a:r>
              <a:rPr lang="pt-BR" dirty="0" smtClean="0"/>
              <a:t>este chegam ao porto pela da BR - 163  </a:t>
            </a:r>
            <a:endParaRPr lang="pt-BR" dirty="0"/>
          </a:p>
        </p:txBody>
      </p:sp>
      <p:sp>
        <p:nvSpPr>
          <p:cNvPr id="2" name="Retângulo 1"/>
          <p:cNvSpPr/>
          <p:nvPr/>
        </p:nvSpPr>
        <p:spPr>
          <a:xfrm>
            <a:off x="2126645" y="6544094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Fonte: </a:t>
            </a:r>
            <a:r>
              <a:rPr lang="pt-BR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Portal Xingu (2019)</a:t>
            </a:r>
            <a:endParaRPr lang="pt-B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52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6" name="Obje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0448330"/>
              </p:ext>
            </p:extLst>
          </p:nvPr>
        </p:nvGraphicFramePr>
        <p:xfrm>
          <a:off x="152763" y="1852560"/>
          <a:ext cx="11886474" cy="2582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Worksheet" r:id="rId3" imgW="8505814" imgH="1847875" progId="Excel.Sheet.12">
                  <p:embed/>
                </p:oleObj>
              </mc:Choice>
              <mc:Fallback>
                <p:oleObj name="Worksheet" r:id="rId3" imgW="8505814" imgH="1847875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763" y="1852560"/>
                        <a:ext cx="11886474" cy="2582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031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365595"/>
              </p:ext>
            </p:extLst>
          </p:nvPr>
        </p:nvGraphicFramePr>
        <p:xfrm>
          <a:off x="148744" y="2795334"/>
          <a:ext cx="11894512" cy="2691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Worksheet" r:id="rId3" imgW="6315043" imgH="1428826" progId="Excel.Sheet.12">
                  <p:embed/>
                </p:oleObj>
              </mc:Choice>
              <mc:Fallback>
                <p:oleObj name="Worksheet" r:id="rId3" imgW="6315043" imgH="142882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744" y="2795334"/>
                        <a:ext cx="11894512" cy="2691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358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8968386" y="3833909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799420" y="3819963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1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744093" y="1230593"/>
            <a:ext cx="2224296" cy="26033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744093" y="4166996"/>
            <a:ext cx="2224295" cy="16596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5" y="1263661"/>
            <a:ext cx="6648956" cy="456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4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3627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Resultados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48447" y="443398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893756" y="4442080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2</a:t>
            </a:r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810375" y="1265274"/>
            <a:ext cx="2319023" cy="31687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743700" y="4767071"/>
            <a:ext cx="2385697" cy="10622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09" y="1220724"/>
            <a:ext cx="6659741" cy="4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5" y="2929523"/>
            <a:ext cx="5362575" cy="3840788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9129398" y="4887424"/>
            <a:ext cx="314840" cy="3330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917570" y="4893258"/>
            <a:ext cx="168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3</a:t>
            </a:r>
            <a:endParaRPr lang="pt-BR" sz="1400" dirty="0"/>
          </a:p>
        </p:txBody>
      </p:sp>
      <p:cxnSp>
        <p:nvCxnSpPr>
          <p:cNvPr id="5" name="Conector reto 4"/>
          <p:cNvCxnSpPr/>
          <p:nvPr/>
        </p:nvCxnSpPr>
        <p:spPr>
          <a:xfrm flipH="1" flipV="1">
            <a:off x="6828399" y="1319917"/>
            <a:ext cx="2300999" cy="35675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6828399" y="5220511"/>
            <a:ext cx="2300999" cy="8307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mtClean="0"/>
              <a:t>Resultados e discussões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" y="1319917"/>
            <a:ext cx="6742314" cy="466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8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93306" y="1166327"/>
            <a:ext cx="1194318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 aumento da áreas destinada ao de cultivo ocorreu após o início das operações do porto de </a:t>
            </a:r>
            <a:r>
              <a:rPr lang="pt-BR" dirty="0" err="1" smtClean="0"/>
              <a:t>Miritituba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análise das trajetórias evidenciou que a maioria do pixels analisados foram convertidos para a classe de soja entre os anos de 2017 e 2018</a:t>
            </a:r>
            <a:r>
              <a:rPr lang="pt-BR" dirty="0" smtClean="0"/>
              <a:t>.</a:t>
            </a:r>
          </a:p>
          <a:p>
            <a:endParaRPr lang="pt-BR" dirty="0" smtClean="0"/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 maior parte das áreas de cultivo de soja em 2019 eram áreas de pastagem 2010.</a:t>
            </a:r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Algumas dás áreas de cultivo de soja em 2019 estão localizadas em locais onde houve o desmatamento da cobertura florestal primária.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296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93306" y="1166327"/>
            <a:ext cx="119431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Os dados do </a:t>
            </a:r>
            <a:r>
              <a:rPr lang="pt-BR" dirty="0" err="1" smtClean="0"/>
              <a:t>Mapbiomas</a:t>
            </a:r>
            <a:r>
              <a:rPr lang="pt-BR" dirty="0" smtClean="0"/>
              <a:t> possibilitaram uma boa análise, porém apresentaram algumas limitações nos seguintes pontos: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Mesmo com a utilização de filtros temporais, ainda existem pixels que apresentam trajetórias de uso e cobertura inconsistentes.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A generalização feita na classe cobertura florestal dificulta análises que precisam diferenciar os tipos de florestas.</a:t>
            </a:r>
          </a:p>
          <a:p>
            <a:pPr marL="342900" indent="-342900">
              <a:buFont typeface="+mj-lt"/>
              <a:buAutoNum type="arabicPeriod"/>
            </a:pP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 smtClean="0"/>
          </a:p>
          <a:p>
            <a:pPr marL="342900" indent="-342900">
              <a:buFont typeface="+mj-lt"/>
              <a:buAutoNum type="arabicPeriod"/>
            </a:pPr>
            <a:r>
              <a:rPr lang="pt-BR" dirty="0" smtClean="0"/>
              <a:t>A classificação pixel a pixel gera resultados sem muito contexto espacial em certos casos.</a:t>
            </a:r>
            <a:endParaRPr lang="pt-BR" dirty="0"/>
          </a:p>
          <a:p>
            <a:pPr marL="342900" indent="-342900">
              <a:buFont typeface="+mj-lt"/>
              <a:buAutoNum type="arabicPeriod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5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0" y="0"/>
            <a:ext cx="12192000" cy="73627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 smtClean="0"/>
              <a:t>Referências Bibliográficas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3265" y="1119673"/>
            <a:ext cx="11765902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/>
              <a:t>PINHEIRO, T. F. Padrões e trajetórias de degradação florestal em </a:t>
            </a:r>
            <a:r>
              <a:rPr lang="pt-BR" sz="1400" dirty="0" smtClean="0"/>
              <a:t>fronteiras madeireiras </a:t>
            </a:r>
            <a:r>
              <a:rPr lang="pt-BR" sz="1400" dirty="0"/>
              <a:t>da Amazônia. 181 p. (sid.inpe.br/mtc-m21b/2015/12.03.16.00-TDI). </a:t>
            </a:r>
            <a:r>
              <a:rPr lang="pt-BR" sz="1400" dirty="0" smtClean="0"/>
              <a:t>Tese(Doutorado </a:t>
            </a:r>
            <a:r>
              <a:rPr lang="pt-BR" sz="1400" dirty="0"/>
              <a:t>em Ciência do Sistema Terrestre) - Instituto Nacional de Pesquisas </a:t>
            </a:r>
            <a:r>
              <a:rPr lang="pt-BR" sz="1400" dirty="0" smtClean="0"/>
              <a:t>Espaciais (INPE</a:t>
            </a:r>
            <a:r>
              <a:rPr lang="pt-BR" sz="1400" dirty="0"/>
              <a:t>), São José dos Campos, 2015. Disponível em: &lt;http://</a:t>
            </a:r>
            <a:r>
              <a:rPr lang="pt-BR" sz="1400" dirty="0" smtClean="0"/>
              <a:t>mtcm21b.sid.inpe.br/rep/8JMKD3MGP3W34P/3KMS44B?ibiurl.language=pt-BR&gt;.Acesso </a:t>
            </a:r>
            <a:r>
              <a:rPr lang="pt-BR" sz="1400" dirty="0"/>
              <a:t>em: 19 mai. 2021</a:t>
            </a:r>
            <a:r>
              <a:rPr lang="pt-BR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/>
              <a:t>AZEREDO, M.; MONTEIRO, A. M. V.; ESCADA, M. I. S.; FERREIRA, K. R.; VINHAS, L.; PINHEIRO, T. F. MINERAÇÃO DE TRAJETÓRIAS DE MUDANÇA DE COBERTURA DA TERRA EM ESTUDOS DE DEGRADAÇÃO FLORESTAL. </a:t>
            </a:r>
            <a:r>
              <a:rPr lang="pt-BR" sz="1400" b="1" dirty="0"/>
              <a:t>Revista Brasileira de Cartografia</a:t>
            </a:r>
            <a:r>
              <a:rPr lang="pt-BR" sz="1400" dirty="0"/>
              <a:t>, v. 68, n. 4, 18 abr. </a:t>
            </a:r>
            <a:r>
              <a:rPr lang="pt-BR" sz="1400" dirty="0" smtClean="0"/>
              <a:t>2016.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ZHOU, Q.; LI, B.; KURBAN, A. Trajectory </a:t>
            </a:r>
            <a:r>
              <a:rPr lang="en-US" sz="1400" dirty="0" smtClean="0"/>
              <a:t>Analysis </a:t>
            </a:r>
            <a:r>
              <a:rPr lang="en-US" sz="1400" dirty="0"/>
              <a:t>of Land Cover Change in Arid </a:t>
            </a:r>
            <a:r>
              <a:rPr lang="en-US" sz="1400" dirty="0" smtClean="0"/>
              <a:t>Environment </a:t>
            </a:r>
            <a:r>
              <a:rPr lang="en-US" sz="1400" dirty="0"/>
              <a:t>of China. </a:t>
            </a:r>
            <a:r>
              <a:rPr lang="en-US" sz="1400" dirty="0" smtClean="0"/>
              <a:t>International </a:t>
            </a:r>
            <a:r>
              <a:rPr lang="en-US" sz="1400" dirty="0"/>
              <a:t>Journal </a:t>
            </a:r>
          </a:p>
          <a:p>
            <a:r>
              <a:rPr lang="en-US" sz="1400" dirty="0" smtClean="0"/>
              <a:t>      of </a:t>
            </a:r>
            <a:r>
              <a:rPr lang="en-US" sz="1400" dirty="0"/>
              <a:t>Remote </a:t>
            </a:r>
            <a:r>
              <a:rPr lang="en-US" sz="1400" dirty="0" smtClean="0"/>
              <a:t>Sensing, </a:t>
            </a:r>
            <a:r>
              <a:rPr lang="en-US" sz="1400" dirty="0"/>
              <a:t>v. 29, n. 4, p. 1093–1107, </a:t>
            </a:r>
            <a:r>
              <a:rPr lang="en-US" sz="1400" dirty="0" smtClean="0"/>
              <a:t>2008.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IBGE. Instituto Brasileiro de Geografia e Estatística. </a:t>
            </a:r>
            <a:r>
              <a:rPr lang="pt-BR" sz="1400" dirty="0" smtClean="0"/>
              <a:t>Produção </a:t>
            </a:r>
            <a:r>
              <a:rPr lang="pt-BR" sz="1400" dirty="0"/>
              <a:t>A</a:t>
            </a:r>
            <a:r>
              <a:rPr lang="pt-BR" sz="1400" dirty="0" smtClean="0"/>
              <a:t>grícola municipal . </a:t>
            </a:r>
            <a:r>
              <a:rPr lang="pt-BR" sz="1400" dirty="0"/>
              <a:t>Disponível em: &lt;www.ibge.gov.br&gt;. Acesso em: 31 </a:t>
            </a:r>
            <a:r>
              <a:rPr lang="pt-BR" sz="1400" dirty="0" err="1"/>
              <a:t>abr</a:t>
            </a:r>
            <a:r>
              <a:rPr lang="pt-BR" sz="1400" dirty="0"/>
              <a:t>, 2021</a:t>
            </a:r>
            <a:r>
              <a:rPr lang="pt-BR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INESC. </a:t>
            </a:r>
            <a:r>
              <a:rPr lang="pt-BR" sz="1400" b="1" dirty="0"/>
              <a:t>Enquanto a soja passa</a:t>
            </a:r>
            <a:r>
              <a:rPr lang="pt-BR" sz="1400" dirty="0"/>
              <a:t>: Impactos da empresa hidrovias do brasil em Itaituba, Pará. Brasília: INESC, 2021. 30 p. Disponível em &lt; https://www.inesc.org.br/wp-content/uploads/2021/02/DossieHidrovias-VersaoFinal_PT2.pdf?x99685&gt;. Acesso em 19 mar. 2021</a:t>
            </a:r>
            <a:r>
              <a:rPr lang="pt-BR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err="1" smtClean="0"/>
              <a:t>Projeto</a:t>
            </a:r>
            <a:r>
              <a:rPr lang="en-US" sz="1400" dirty="0" smtClean="0"/>
              <a:t> </a:t>
            </a:r>
            <a:r>
              <a:rPr lang="en-US" sz="1400" dirty="0" err="1" smtClean="0"/>
              <a:t>MapBiomas</a:t>
            </a:r>
            <a:r>
              <a:rPr lang="en-US" sz="1400" dirty="0"/>
              <a:t>.</a:t>
            </a:r>
            <a:r>
              <a:rPr lang="en-US" sz="1400" dirty="0" smtClean="0"/>
              <a:t> </a:t>
            </a:r>
            <a:r>
              <a:rPr lang="en-US" sz="1400" dirty="0" err="1" smtClean="0"/>
              <a:t>Coleção</a:t>
            </a:r>
            <a:r>
              <a:rPr lang="en-US" sz="1400" dirty="0" smtClean="0"/>
              <a:t> 5</a:t>
            </a:r>
            <a:r>
              <a:rPr lang="en-US" sz="1400" i="1" dirty="0" smtClean="0"/>
              <a:t>, </a:t>
            </a:r>
            <a:r>
              <a:rPr lang="en-US" sz="1400" dirty="0" smtClean="0"/>
              <a:t>2021. </a:t>
            </a:r>
            <a:r>
              <a:rPr lang="en-US" sz="1400" dirty="0" err="1"/>
              <a:t>Disponível</a:t>
            </a:r>
            <a:r>
              <a:rPr lang="en-US" sz="1400" dirty="0"/>
              <a:t> </a:t>
            </a:r>
            <a:r>
              <a:rPr lang="en-US" sz="1400" dirty="0" err="1" smtClean="0"/>
              <a:t>em</a:t>
            </a:r>
            <a:r>
              <a:rPr lang="en-US" sz="1400" dirty="0" smtClean="0"/>
              <a:t>&lt;https</a:t>
            </a:r>
            <a:r>
              <a:rPr lang="en-US" sz="1400" dirty="0"/>
              <a:t>://mapbiomas.org</a:t>
            </a:r>
            <a:r>
              <a:rPr lang="en-US" sz="1400" dirty="0" smtClean="0"/>
              <a:t>/&gt;.</a:t>
            </a:r>
            <a:r>
              <a:rPr lang="pt-BR" sz="1400" dirty="0" smtClean="0"/>
              <a:t> </a:t>
            </a:r>
            <a:r>
              <a:rPr lang="pt-BR" sz="1400" dirty="0"/>
              <a:t>Acesso em: </a:t>
            </a:r>
            <a:r>
              <a:rPr lang="pt-BR" sz="1400" dirty="0" smtClean="0"/>
              <a:t> 3 </a:t>
            </a:r>
            <a:r>
              <a:rPr lang="pt-BR" sz="1400" dirty="0" err="1" smtClean="0"/>
              <a:t>abr</a:t>
            </a:r>
            <a:r>
              <a:rPr lang="pt-BR" sz="1400" dirty="0"/>
              <a:t>, </a:t>
            </a:r>
            <a:r>
              <a:rPr lang="pt-BR" sz="1400" dirty="0" smtClean="0"/>
              <a:t>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Instituto Nacional de Pesquisas Espaciais (INPE). Projeto </a:t>
            </a:r>
            <a:r>
              <a:rPr lang="pt-BR" sz="1400" dirty="0" err="1" smtClean="0"/>
              <a:t>TerraClass</a:t>
            </a:r>
            <a:r>
              <a:rPr lang="pt-BR" sz="1400" dirty="0" smtClean="0"/>
              <a:t>. </a:t>
            </a:r>
            <a:r>
              <a:rPr lang="pt-BR" sz="1400" dirty="0" err="1" smtClean="0"/>
              <a:t>Disponivel</a:t>
            </a:r>
            <a:r>
              <a:rPr lang="pt-BR" sz="1400" dirty="0" smtClean="0"/>
              <a:t> em &lt; </a:t>
            </a:r>
            <a:r>
              <a:rPr lang="pt-BR" sz="1400" dirty="0" err="1" smtClean="0"/>
              <a:t>https</a:t>
            </a:r>
            <a:r>
              <a:rPr lang="pt-BR" sz="1400" dirty="0" smtClean="0"/>
              <a:t> ://</a:t>
            </a:r>
            <a:r>
              <a:rPr lang="pt-BR" sz="1400" dirty="0"/>
              <a:t>www.terraclass.gov.br</a:t>
            </a:r>
            <a:r>
              <a:rPr lang="pt-BR" sz="1400" dirty="0" smtClean="0"/>
              <a:t>/&gt;. </a:t>
            </a:r>
            <a:r>
              <a:rPr lang="pt-BR" sz="1400" dirty="0"/>
              <a:t>Acesso em:  </a:t>
            </a:r>
            <a:r>
              <a:rPr lang="pt-BR" sz="1400" dirty="0" smtClean="0"/>
              <a:t>10 </a:t>
            </a:r>
            <a:r>
              <a:rPr lang="pt-BR" sz="1400" dirty="0" err="1"/>
              <a:t>abr</a:t>
            </a:r>
            <a:r>
              <a:rPr lang="pt-BR" sz="1400" dirty="0"/>
              <a:t>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endParaRPr lang="en-US" dirty="0"/>
          </a:p>
          <a:p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31970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0164409"/>
              </p:ext>
            </p:extLst>
          </p:nvPr>
        </p:nvGraphicFramePr>
        <p:xfrm>
          <a:off x="806704" y="1332314"/>
          <a:ext cx="8127999" cy="1287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2640"/>
                <a:gridCol w="675178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  <a:gridCol w="738909"/>
              </a:tblGrid>
              <a:tr h="322213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2010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2011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2012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2013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2014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2015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2016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2017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2018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pt-BR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22213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Pixel 1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F.P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+mn-lt"/>
                        </a:rPr>
                        <a:t>F.P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+mn-lt"/>
                        </a:rPr>
                        <a:t>F.P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r>
                        <a:rPr lang="pt-BR" dirty="0" smtClean="0">
                          <a:latin typeface="+mn-lt"/>
                        </a:rPr>
                        <a:t> 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r>
                        <a:rPr lang="pt-BR" dirty="0" smtClean="0">
                          <a:latin typeface="+mn-lt"/>
                        </a:rPr>
                        <a:t> 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r>
                        <a:rPr lang="pt-BR" dirty="0" smtClean="0">
                          <a:latin typeface="+mn-lt"/>
                        </a:rPr>
                        <a:t> 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</a:tr>
              <a:tr h="556148"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Pixel</a:t>
                      </a:r>
                      <a:r>
                        <a:rPr lang="pt-BR" baseline="0" dirty="0" smtClean="0">
                          <a:latin typeface="+mn-lt"/>
                        </a:rPr>
                        <a:t> 2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 smtClean="0">
                          <a:latin typeface="+mn-lt"/>
                        </a:rPr>
                        <a:t>F.P</a:t>
                      </a:r>
                      <a:endParaRPr lang="pt-BR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latin typeface="+mn-lt"/>
                        </a:rPr>
                        <a:t>F.P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Pst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err="1" smtClean="0">
                          <a:latin typeface="+mn-lt"/>
                        </a:rPr>
                        <a:t>Soj</a:t>
                      </a:r>
                      <a:endParaRPr lang="pt-BR" dirty="0" smtClean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46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Área de estudo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494" y="703821"/>
            <a:ext cx="8501868" cy="60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8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Área de estudo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410" y="870592"/>
            <a:ext cx="9404035" cy="147161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78" y="2710584"/>
            <a:ext cx="5383676" cy="321324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914553" y="6362700"/>
            <a:ext cx="10534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Fontes: Governo do Brasil (2019); Folha do Progresso (2017)</a:t>
            </a:r>
            <a:endParaRPr lang="pt-BR" sz="12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475" y="2324099"/>
            <a:ext cx="5186362" cy="35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6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Área de estudo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78" y="2204263"/>
            <a:ext cx="9658666" cy="41624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982768" y="1304925"/>
            <a:ext cx="8010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Total de área destinada à produção de soja em Novo Progresso</a:t>
            </a:r>
            <a:endParaRPr lang="pt-BR" sz="2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885978" y="1874579"/>
            <a:ext cx="752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Hectares</a:t>
            </a:r>
            <a:endParaRPr lang="pt-BR" sz="1200" dirty="0"/>
          </a:p>
        </p:txBody>
      </p:sp>
      <p:sp>
        <p:nvSpPr>
          <p:cNvPr id="8" name="Seta para baixo 7"/>
          <p:cNvSpPr/>
          <p:nvPr/>
        </p:nvSpPr>
        <p:spPr>
          <a:xfrm>
            <a:off x="7305675" y="5324532"/>
            <a:ext cx="152400" cy="4000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786593" y="4962634"/>
            <a:ext cx="20955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Inicio das operações das </a:t>
            </a:r>
            <a:r>
              <a:rPr lang="pt-BR" sz="1200" dirty="0" err="1" smtClean="0"/>
              <a:t>ETCs</a:t>
            </a:r>
            <a:endParaRPr lang="pt-BR" sz="1200" dirty="0"/>
          </a:p>
        </p:txBody>
      </p:sp>
      <p:sp>
        <p:nvSpPr>
          <p:cNvPr id="10" name="Retângulo 9"/>
          <p:cNvSpPr/>
          <p:nvPr/>
        </p:nvSpPr>
        <p:spPr>
          <a:xfrm>
            <a:off x="5715311" y="4990934"/>
            <a:ext cx="2238064" cy="2204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10277474" y="3133150"/>
            <a:ext cx="142875" cy="244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9611194" y="2630786"/>
            <a:ext cx="2095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Conclusão da pavimentação da BR – 163 no município</a:t>
            </a:r>
            <a:endParaRPr lang="pt-BR" sz="1200" dirty="0"/>
          </a:p>
        </p:txBody>
      </p:sp>
      <p:sp>
        <p:nvSpPr>
          <p:cNvPr id="13" name="Retângulo 12"/>
          <p:cNvSpPr/>
          <p:nvPr/>
        </p:nvSpPr>
        <p:spPr>
          <a:xfrm>
            <a:off x="9525859" y="2643310"/>
            <a:ext cx="2037570" cy="4366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1524000" y="6407387"/>
            <a:ext cx="90206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 smtClean="0"/>
              <a:t>Fonte: IBGE (2021)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1329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03821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pt-BR" dirty="0" smtClean="0"/>
              <a:t>Objetivos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752628" y="1488559"/>
            <a:ext cx="10515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A</a:t>
            </a:r>
            <a:r>
              <a:rPr lang="pt-BR" sz="2000" dirty="0" smtClean="0"/>
              <a:t>valiar </a:t>
            </a:r>
            <a:r>
              <a:rPr lang="pt-BR" sz="2000" dirty="0"/>
              <a:t>(ou obter indicativos) como a instalação das </a:t>
            </a:r>
            <a:r>
              <a:rPr lang="pt-BR" sz="2000" dirty="0" err="1"/>
              <a:t>ETCs</a:t>
            </a:r>
            <a:r>
              <a:rPr lang="pt-BR" sz="2000" dirty="0"/>
              <a:t> e a pavimentação da BR163 podem ter influenciado nas mudanças de uso e cobertura da terra no município de Novo de </a:t>
            </a:r>
            <a:r>
              <a:rPr lang="pt-BR" sz="2000" dirty="0" smtClean="0"/>
              <a:t>Progresso.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000" dirty="0"/>
              <a:t>A</a:t>
            </a:r>
            <a:r>
              <a:rPr lang="pt-BR" sz="2000" dirty="0" smtClean="0"/>
              <a:t>nalisar </a:t>
            </a:r>
            <a:r>
              <a:rPr lang="pt-BR" sz="2000" dirty="0"/>
              <a:t>a trajetória de uso e cobertura das áreas de cultivo de soja em 2019 ao longo dos </a:t>
            </a:r>
            <a:r>
              <a:rPr lang="pt-BR" sz="2000" dirty="0" smtClean="0"/>
              <a:t>anos de </a:t>
            </a:r>
            <a:r>
              <a:rPr lang="pt-BR" sz="2000" dirty="0"/>
              <a:t>2010 a </a:t>
            </a:r>
            <a:r>
              <a:rPr lang="pt-BR" sz="2000" dirty="0" smtClean="0"/>
              <a:t>2018.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 smtClean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000" dirty="0" smtClean="0"/>
          </a:p>
        </p:txBody>
      </p:sp>
    </p:spTree>
    <p:extLst>
      <p:ext uri="{BB962C8B-B14F-4D97-AF65-F5344CB8AC3E}">
        <p14:creationId xmlns:p14="http://schemas.microsoft.com/office/powerpoint/2010/main" val="209165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1439</Words>
  <Application>Microsoft Office PowerPoint</Application>
  <PresentationFormat>Widescreen</PresentationFormat>
  <Paragraphs>345</Paragraphs>
  <Slides>58</Slides>
  <Notes>20</Notes>
  <HiddenSlides>0</HiddenSlides>
  <MMClips>0</MMClips>
  <ScaleCrop>false</ScaleCrop>
  <HeadingPairs>
    <vt:vector size="8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Tema do Office</vt:lpstr>
      <vt:lpstr>Worksheet</vt:lpstr>
      <vt:lpstr>Avaliação das mudanças de uso e cobertura da terra relacionadas à instalação de infraestruturas logísticas para a exportação de soja no município de Novo Progresso (PA)</vt:lpstr>
      <vt:lpstr>Introdução</vt:lpstr>
      <vt:lpstr>Introdução</vt:lpstr>
      <vt:lpstr>Introdução</vt:lpstr>
      <vt:lpstr>Porto de Miritituba</vt:lpstr>
      <vt:lpstr>Área de estudo</vt:lpstr>
      <vt:lpstr>Área de estudo</vt:lpstr>
      <vt:lpstr>Área de estudo</vt:lpstr>
      <vt:lpstr>Objetivos</vt:lpstr>
      <vt:lpstr>Materiais e métodos</vt:lpstr>
      <vt:lpstr>Base de Dados</vt:lpstr>
      <vt:lpstr>Trajetórias de uso e cobertura</vt:lpstr>
      <vt:lpstr>Delimitação das áreas de cultivo de soja em 2019</vt:lpstr>
      <vt:lpstr>Trajetórias de uso e cobertura</vt:lpstr>
      <vt:lpstr>Trajetórias de uso e cobertura</vt:lpstr>
      <vt:lpstr>Trajetórias de uso e cobertura</vt:lpstr>
      <vt:lpstr>Trajetórias de uso e cobertura</vt:lpstr>
      <vt:lpstr>Trajetória de uso e cobertura</vt:lpstr>
      <vt:lpstr>Apresentação do PowerPoint</vt:lpstr>
      <vt:lpstr>Apresentação do PowerPoint</vt:lpstr>
      <vt:lpstr>Exemplo de trajetórias de floresta secundária</vt:lpstr>
      <vt:lpstr>Exemplo de trajetórias de floresta secundária</vt:lpstr>
      <vt:lpstr>Exemplo de trajetórias de floresta secundária</vt:lpstr>
      <vt:lpstr>Exemplo de trajetórias de floresta secundária</vt:lpstr>
      <vt:lpstr>Apresentação do PowerPoint</vt:lpstr>
      <vt:lpstr>Apresentação do PowerPoint</vt:lpstr>
      <vt:lpstr>Apresentação do PowerPoint</vt:lpstr>
      <vt:lpstr>Apresentação do PowerPoint</vt:lpstr>
      <vt:lpstr>Tipologias de trajetórias</vt:lpstr>
      <vt:lpstr>Resultados e discussões</vt:lpstr>
      <vt:lpstr>Apresentação do PowerPoint</vt:lpstr>
      <vt:lpstr>Apresentação do PowerPoint</vt:lpstr>
      <vt:lpstr>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User</dc:creator>
  <cp:lastModifiedBy>User</cp:lastModifiedBy>
  <cp:revision>119</cp:revision>
  <dcterms:created xsi:type="dcterms:W3CDTF">2021-06-08T00:52:17Z</dcterms:created>
  <dcterms:modified xsi:type="dcterms:W3CDTF">2021-06-14T04:07:52Z</dcterms:modified>
</cp:coreProperties>
</file>