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8" r:id="rId3"/>
    <p:sldId id="268" r:id="rId4"/>
    <p:sldId id="260" r:id="rId5"/>
    <p:sldId id="270" r:id="rId6"/>
    <p:sldId id="304" r:id="rId7"/>
    <p:sldId id="263" r:id="rId8"/>
    <p:sldId id="271" r:id="rId9"/>
    <p:sldId id="284" r:id="rId10"/>
    <p:sldId id="286" r:id="rId11"/>
    <p:sldId id="287" r:id="rId12"/>
    <p:sldId id="259" r:id="rId13"/>
    <p:sldId id="299" r:id="rId14"/>
    <p:sldId id="301" r:id="rId15"/>
    <p:sldId id="302" r:id="rId16"/>
    <p:sldId id="303" r:id="rId17"/>
    <p:sldId id="269" r:id="rId18"/>
    <p:sldId id="283" r:id="rId19"/>
    <p:sldId id="281" r:id="rId20"/>
    <p:sldId id="288" r:id="rId21"/>
    <p:sldId id="265" r:id="rId22"/>
    <p:sldId id="289" r:id="rId23"/>
    <p:sldId id="290" r:id="rId24"/>
    <p:sldId id="295" r:id="rId25"/>
    <p:sldId id="296" r:id="rId26"/>
    <p:sldId id="291" r:id="rId27"/>
    <p:sldId id="294" r:id="rId28"/>
    <p:sldId id="297" r:id="rId29"/>
    <p:sldId id="298" r:id="rId30"/>
    <p:sldId id="282" r:id="rId31"/>
    <p:sldId id="261" r:id="rId32"/>
    <p:sldId id="262" r:id="rId3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C1C1C"/>
    <a:srgbClr val="FEFFB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06" autoAdjust="0"/>
    <p:restoredTop sz="94660"/>
  </p:normalViewPr>
  <p:slideViewPr>
    <p:cSldViewPr snapToGrid="0">
      <p:cViewPr varScale="1">
        <p:scale>
          <a:sx n="70" d="100"/>
          <a:sy n="70" d="100"/>
        </p:scale>
        <p:origin x="7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796335-3338-4439-BAB6-94DA5FDB3E38}" type="datetimeFigureOut">
              <a:rPr lang="pt-BR" smtClean="0"/>
              <a:t>12/06/2017</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ED2A496-A9D6-461A-BC20-067C306F441A}" type="slidenum">
              <a:rPr lang="pt-BR" smtClean="0"/>
              <a:t>‹nº›</a:t>
            </a:fld>
            <a:endParaRPr lang="pt-BR"/>
          </a:p>
        </p:txBody>
      </p:sp>
    </p:spTree>
    <p:extLst>
      <p:ext uri="{BB962C8B-B14F-4D97-AF65-F5344CB8AC3E}">
        <p14:creationId xmlns:p14="http://schemas.microsoft.com/office/powerpoint/2010/main" val="3163061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6709D0C-D94C-483A-B6B7-5D84DE3AFF33}" type="slidenum">
              <a:rPr lang="pt-BR"/>
              <a:t>24</a:t>
            </a:fld>
            <a:endParaRPr lang="pt-BR"/>
          </a:p>
        </p:txBody>
      </p:sp>
    </p:spTree>
    <p:extLst>
      <p:ext uri="{BB962C8B-B14F-4D97-AF65-F5344CB8AC3E}">
        <p14:creationId xmlns:p14="http://schemas.microsoft.com/office/powerpoint/2010/main" val="3280789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6709D0C-D94C-483A-B6B7-5D84DE3AFF33}" type="slidenum">
              <a:rPr lang="pt-BR"/>
              <a:t>25</a:t>
            </a:fld>
            <a:endParaRPr lang="pt-BR"/>
          </a:p>
        </p:txBody>
      </p:sp>
    </p:spTree>
    <p:extLst>
      <p:ext uri="{BB962C8B-B14F-4D97-AF65-F5344CB8AC3E}">
        <p14:creationId xmlns:p14="http://schemas.microsoft.com/office/powerpoint/2010/main" val="10266826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86709D0C-D94C-483A-B6B7-5D84DE3AFF33}" type="slidenum">
              <a:rPr lang="pt-BR"/>
              <a:t>27</a:t>
            </a:fld>
            <a:endParaRPr lang="pt-BR"/>
          </a:p>
        </p:txBody>
      </p:sp>
    </p:spTree>
    <p:extLst>
      <p:ext uri="{BB962C8B-B14F-4D97-AF65-F5344CB8AC3E}">
        <p14:creationId xmlns:p14="http://schemas.microsoft.com/office/powerpoint/2010/main" val="35958595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7ED2A496-A9D6-461A-BC20-067C306F441A}" type="slidenum">
              <a:rPr lang="pt-BR" smtClean="0"/>
              <a:t>28</a:t>
            </a:fld>
            <a:endParaRPr lang="pt-BR"/>
          </a:p>
        </p:txBody>
      </p:sp>
    </p:spTree>
    <p:extLst>
      <p:ext uri="{BB962C8B-B14F-4D97-AF65-F5344CB8AC3E}">
        <p14:creationId xmlns:p14="http://schemas.microsoft.com/office/powerpoint/2010/main" val="36615089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a:p>
        </p:txBody>
      </p:sp>
      <p:sp>
        <p:nvSpPr>
          <p:cNvPr id="4" name="Espaço Reservado para Número de Slide 3"/>
          <p:cNvSpPr>
            <a:spLocks noGrp="1"/>
          </p:cNvSpPr>
          <p:nvPr>
            <p:ph type="sldNum" sz="quarter" idx="10"/>
          </p:nvPr>
        </p:nvSpPr>
        <p:spPr/>
        <p:txBody>
          <a:bodyPr/>
          <a:lstStyle/>
          <a:p>
            <a:fld id="{7ED2A496-A9D6-461A-BC20-067C306F441A}" type="slidenum">
              <a:rPr lang="pt-BR" smtClean="0"/>
              <a:t>29</a:t>
            </a:fld>
            <a:endParaRPr lang="pt-BR"/>
          </a:p>
        </p:txBody>
      </p:sp>
    </p:spTree>
    <p:extLst>
      <p:ext uri="{BB962C8B-B14F-4D97-AF65-F5344CB8AC3E}">
        <p14:creationId xmlns:p14="http://schemas.microsoft.com/office/powerpoint/2010/main" val="210991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endParaRPr lang="en-US"/>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6/12/2017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38923167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Texto Vertical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6/12/2017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7167642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pt-BR"/>
              <a:t>Clique para editar o título mestre</a:t>
            </a:r>
            <a:endParaRPr lang="en-US"/>
          </a:p>
        </p:txBody>
      </p:sp>
      <p:sp>
        <p:nvSpPr>
          <p:cNvPr id="3" name="Espaço Reservado para Texto Vertical 2"/>
          <p:cNvSpPr>
            <a:spLocks noGrp="1"/>
          </p:cNvSpPr>
          <p:nvPr>
            <p:ph type="body" orient="vert" idx="1"/>
          </p:nvPr>
        </p:nvSpPr>
        <p:spPr>
          <a:xfrm>
            <a:off x="838200" y="365125"/>
            <a:ext cx="7734300"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6/12/2017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5995761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10"/>
          </p:nvPr>
        </p:nvSpPr>
        <p:spPr/>
        <p:txBody>
          <a:bodyPr/>
          <a:lstStyle/>
          <a:p>
            <a:fld id="{485A6D58-43A4-4F86-950D-F644748F7E4E}" type="datetimeFigureOut">
              <a:rPr lang="en-US" smtClean="0"/>
              <a:t>6/12/2017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1490663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endParaRPr lang="en-US"/>
          </a:p>
        </p:txBody>
      </p:sp>
      <p:sp>
        <p:nvSpPr>
          <p:cNvPr id="3" name="Espaço Reservado para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Espaço Reservado para Data 3"/>
          <p:cNvSpPr>
            <a:spLocks noGrp="1"/>
          </p:cNvSpPr>
          <p:nvPr>
            <p:ph type="dt" sz="half" idx="10"/>
          </p:nvPr>
        </p:nvSpPr>
        <p:spPr/>
        <p:txBody>
          <a:bodyPr/>
          <a:lstStyle/>
          <a:p>
            <a:fld id="{485A6D58-43A4-4F86-950D-F644748F7E4E}" type="datetimeFigureOut">
              <a:rPr lang="en-US" smtClean="0"/>
              <a:t>6/12/2017</a:t>
            </a:fld>
            <a:endParaRPr lang="en-US"/>
          </a:p>
        </p:txBody>
      </p:sp>
      <p:sp>
        <p:nvSpPr>
          <p:cNvPr id="5" name="Espaço Reservado para Rodapé 4"/>
          <p:cNvSpPr>
            <a:spLocks noGrp="1"/>
          </p:cNvSpPr>
          <p:nvPr>
            <p:ph type="ftr" sz="quarter" idx="11"/>
          </p:nvPr>
        </p:nvSpPr>
        <p:spPr/>
        <p:txBody>
          <a:bodyPr/>
          <a:lstStyle/>
          <a:p>
            <a:endParaRPr lang="en-US"/>
          </a:p>
        </p:txBody>
      </p:sp>
      <p:sp>
        <p:nvSpPr>
          <p:cNvPr id="6" name="Espaço Reservado para Número de Slide 5"/>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8774334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Conteúdo 2"/>
          <p:cNvSpPr>
            <a:spLocks noGrp="1"/>
          </p:cNvSpPr>
          <p:nvPr>
            <p:ph sz="half" idx="1"/>
          </p:nvPr>
        </p:nvSpPr>
        <p:spPr>
          <a:xfrm>
            <a:off x="838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Conteúdo 3"/>
          <p:cNvSpPr>
            <a:spLocks noGrp="1"/>
          </p:cNvSpPr>
          <p:nvPr>
            <p:ph sz="half" idx="2"/>
          </p:nvPr>
        </p:nvSpPr>
        <p:spPr>
          <a:xfrm>
            <a:off x="6172200" y="1825625"/>
            <a:ext cx="51816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Data 4"/>
          <p:cNvSpPr>
            <a:spLocks noGrp="1"/>
          </p:cNvSpPr>
          <p:nvPr>
            <p:ph type="dt" sz="half" idx="10"/>
          </p:nvPr>
        </p:nvSpPr>
        <p:spPr/>
        <p:txBody>
          <a:bodyPr/>
          <a:lstStyle/>
          <a:p>
            <a:fld id="{485A6D58-43A4-4F86-950D-F644748F7E4E}" type="datetimeFigureOut">
              <a:rPr lang="en-US" smtClean="0"/>
              <a:t>6/12/2017</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40340523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pt-BR"/>
              <a:t>Clique para editar o título mestre</a:t>
            </a:r>
            <a:endParaRPr lang="en-US"/>
          </a:p>
        </p:txBody>
      </p:sp>
      <p:sp>
        <p:nvSpPr>
          <p:cNvPr id="3" name="Espaço Reservado para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Espaço Reservado para Conteúdo 3"/>
          <p:cNvSpPr>
            <a:spLocks noGrp="1"/>
          </p:cNvSpPr>
          <p:nvPr>
            <p:ph sz="half" idx="2"/>
          </p:nvPr>
        </p:nvSpPr>
        <p:spPr>
          <a:xfrm>
            <a:off x="839788" y="2505075"/>
            <a:ext cx="5157787"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5" name="Espaço Reservado para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Espaço Reservado para Conteúdo 5"/>
          <p:cNvSpPr>
            <a:spLocks noGrp="1"/>
          </p:cNvSpPr>
          <p:nvPr>
            <p:ph sz="quarter" idx="4"/>
          </p:nvPr>
        </p:nvSpPr>
        <p:spPr>
          <a:xfrm>
            <a:off x="6172200" y="2505075"/>
            <a:ext cx="5183188"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7" name="Espaço Reservado para Data 6"/>
          <p:cNvSpPr>
            <a:spLocks noGrp="1"/>
          </p:cNvSpPr>
          <p:nvPr>
            <p:ph type="dt" sz="half" idx="10"/>
          </p:nvPr>
        </p:nvSpPr>
        <p:spPr/>
        <p:txBody>
          <a:bodyPr/>
          <a:lstStyle/>
          <a:p>
            <a:fld id="{485A6D58-43A4-4F86-950D-F644748F7E4E}" type="datetimeFigureOut">
              <a:rPr lang="en-US" smtClean="0"/>
              <a:t>6/12/2017</a:t>
            </a:fld>
            <a:endParaRPr lang="en-US"/>
          </a:p>
        </p:txBody>
      </p:sp>
      <p:sp>
        <p:nvSpPr>
          <p:cNvPr id="8" name="Espaço Reservado para Rodapé 7"/>
          <p:cNvSpPr>
            <a:spLocks noGrp="1"/>
          </p:cNvSpPr>
          <p:nvPr>
            <p:ph type="ftr" sz="quarter" idx="11"/>
          </p:nvPr>
        </p:nvSpPr>
        <p:spPr/>
        <p:txBody>
          <a:bodyPr/>
          <a:lstStyle/>
          <a:p>
            <a:endParaRPr lang="en-US"/>
          </a:p>
        </p:txBody>
      </p:sp>
      <p:sp>
        <p:nvSpPr>
          <p:cNvPr id="9" name="Espaço Reservado para Número de Slide 8"/>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62879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endParaRPr lang="en-US"/>
          </a:p>
        </p:txBody>
      </p:sp>
      <p:sp>
        <p:nvSpPr>
          <p:cNvPr id="3" name="Espaço Reservado para Data 2"/>
          <p:cNvSpPr>
            <a:spLocks noGrp="1"/>
          </p:cNvSpPr>
          <p:nvPr>
            <p:ph type="dt" sz="half" idx="10"/>
          </p:nvPr>
        </p:nvSpPr>
        <p:spPr/>
        <p:txBody>
          <a:bodyPr/>
          <a:lstStyle/>
          <a:p>
            <a:fld id="{485A6D58-43A4-4F86-950D-F644748F7E4E}" type="datetimeFigureOut">
              <a:rPr lang="en-US" smtClean="0"/>
              <a:t>6/12/2017</a:t>
            </a:fld>
            <a:endParaRPr lang="en-US"/>
          </a:p>
        </p:txBody>
      </p:sp>
      <p:sp>
        <p:nvSpPr>
          <p:cNvPr id="4" name="Espaço Reservado para Rodapé 3"/>
          <p:cNvSpPr>
            <a:spLocks noGrp="1"/>
          </p:cNvSpPr>
          <p:nvPr>
            <p:ph type="ftr" sz="quarter" idx="11"/>
          </p:nvPr>
        </p:nvSpPr>
        <p:spPr/>
        <p:txBody>
          <a:bodyPr/>
          <a:lstStyle/>
          <a:p>
            <a:endParaRPr lang="en-US"/>
          </a:p>
        </p:txBody>
      </p:sp>
      <p:sp>
        <p:nvSpPr>
          <p:cNvPr id="5" name="Espaço Reservado para Número de Slide 4"/>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14090586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485A6D58-43A4-4F86-950D-F644748F7E4E}" type="datetimeFigureOut">
              <a:rPr lang="en-US" smtClean="0"/>
              <a:t>6/12/2017</a:t>
            </a:fld>
            <a:endParaRPr lang="en-US"/>
          </a:p>
        </p:txBody>
      </p:sp>
      <p:sp>
        <p:nvSpPr>
          <p:cNvPr id="3" name="Espaço Reservado para Rodapé 2"/>
          <p:cNvSpPr>
            <a:spLocks noGrp="1"/>
          </p:cNvSpPr>
          <p:nvPr>
            <p:ph type="ftr" sz="quarter" idx="11"/>
          </p:nvPr>
        </p:nvSpPr>
        <p:spPr/>
        <p:txBody>
          <a:bodyPr/>
          <a:lstStyle/>
          <a:p>
            <a:endParaRPr lang="en-US"/>
          </a:p>
        </p:txBody>
      </p:sp>
      <p:sp>
        <p:nvSpPr>
          <p:cNvPr id="4" name="Espaço Reservado para Número de Slide 3"/>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3240339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Conteú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485A6D58-43A4-4F86-950D-F644748F7E4E}" type="datetimeFigureOut">
              <a:rPr lang="en-US" smtClean="0"/>
              <a:t>6/12/2017</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2482318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endParaRPr lang="en-US"/>
          </a:p>
        </p:txBody>
      </p:sp>
      <p:sp>
        <p:nvSpPr>
          <p:cNvPr id="3" name="Espaço Reservado para Imagem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ço Reservado para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Espaço Reservado para Data 4"/>
          <p:cNvSpPr>
            <a:spLocks noGrp="1"/>
          </p:cNvSpPr>
          <p:nvPr>
            <p:ph type="dt" sz="half" idx="10"/>
          </p:nvPr>
        </p:nvSpPr>
        <p:spPr/>
        <p:txBody>
          <a:bodyPr/>
          <a:lstStyle/>
          <a:p>
            <a:fld id="{485A6D58-43A4-4F86-950D-F644748F7E4E}" type="datetimeFigureOut">
              <a:rPr lang="en-US" smtClean="0"/>
              <a:t>6/12/2017</a:t>
            </a:fld>
            <a:endParaRPr lang="en-US"/>
          </a:p>
        </p:txBody>
      </p:sp>
      <p:sp>
        <p:nvSpPr>
          <p:cNvPr id="6" name="Espaço Reservado para Rodapé 5"/>
          <p:cNvSpPr>
            <a:spLocks noGrp="1"/>
          </p:cNvSpPr>
          <p:nvPr>
            <p:ph type="ftr" sz="quarter" idx="11"/>
          </p:nvPr>
        </p:nvSpPr>
        <p:spPr/>
        <p:txBody>
          <a:bodyPr/>
          <a:lstStyle/>
          <a:p>
            <a:endParaRPr lang="en-US"/>
          </a:p>
        </p:txBody>
      </p:sp>
      <p:sp>
        <p:nvSpPr>
          <p:cNvPr id="7" name="Espaço Reservado para Número de Slide 6"/>
          <p:cNvSpPr>
            <a:spLocks noGrp="1"/>
          </p:cNvSpPr>
          <p:nvPr>
            <p:ph type="sldNum" sz="quarter" idx="12"/>
          </p:nvPr>
        </p:nvSpPr>
        <p:spPr/>
        <p:txBody>
          <a:bodyPr/>
          <a:lstStyle/>
          <a:p>
            <a:fld id="{20AD6BE5-AB2E-4419-901E-56A24CD6F1D5}" type="slidenum">
              <a:rPr lang="en-US" smtClean="0"/>
              <a:t>‹nº›</a:t>
            </a:fld>
            <a:endParaRPr lang="en-US"/>
          </a:p>
        </p:txBody>
      </p:sp>
    </p:spTree>
    <p:extLst>
      <p:ext uri="{BB962C8B-B14F-4D97-AF65-F5344CB8AC3E}">
        <p14:creationId xmlns:p14="http://schemas.microsoft.com/office/powerpoint/2010/main" val="3045776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endParaRPr lang="en-US"/>
          </a:p>
        </p:txBody>
      </p:sp>
      <p:sp>
        <p:nvSpPr>
          <p:cNvPr id="3" name="Espaço Reservado para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a:p>
        </p:txBody>
      </p:sp>
      <p:sp>
        <p:nvSpPr>
          <p:cNvPr id="4" name="Espaço Reservado para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5A6D58-43A4-4F86-950D-F644748F7E4E}" type="datetimeFigureOut">
              <a:rPr lang="en-US" smtClean="0"/>
              <a:t>6/12/2017</a:t>
            </a:fld>
            <a:endParaRPr lang="en-US"/>
          </a:p>
        </p:txBody>
      </p:sp>
      <p:sp>
        <p:nvSpPr>
          <p:cNvPr id="5" name="Espaço Reservado para Rodapé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ço Reservado para Número de Slid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AD6BE5-AB2E-4419-901E-56A24CD6F1D5}" type="slidenum">
              <a:rPr lang="en-US" smtClean="0"/>
              <a:t>‹nº›</a:t>
            </a:fld>
            <a:endParaRPr lang="en-US"/>
          </a:p>
        </p:txBody>
      </p:sp>
    </p:spTree>
    <p:extLst>
      <p:ext uri="{BB962C8B-B14F-4D97-AF65-F5344CB8AC3E}">
        <p14:creationId xmlns:p14="http://schemas.microsoft.com/office/powerpoint/2010/main" val="29559834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14.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s://phys.org/news/2014-06-mesoscale-eddies-ocean-previously-thought.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268941"/>
            <a:ext cx="9144000" cy="1734030"/>
          </a:xfrm>
        </p:spPr>
        <p:txBody>
          <a:bodyPr>
            <a:normAutofit fontScale="90000"/>
          </a:bodyPr>
          <a:lstStyle/>
          <a:p>
            <a:r>
              <a:rPr lang="pt-BR" b="1" dirty="0"/>
              <a:t>Estudo Espaço-Temporal dos Vórtices da Costa do Brasil</a:t>
            </a:r>
            <a:endParaRPr lang="en-US" dirty="0"/>
          </a:p>
        </p:txBody>
      </p:sp>
      <p:pic>
        <p:nvPicPr>
          <p:cNvPr id="1026" name="Picture 2" descr="Figure 3: Sea surface height variability in centimeters, defined as the root mean square of the difference between the instantaneous height of the sea surface and its time-mean, can be used as a proxy measurement for eddy activity. To compare model to observational data directly, we first show sea surface height variability from (a) POP ocean model data and (b) observational data from the AVISO processing of satellite altimetry. In these images, the simulation shows exceptionally good agreement to observation. (c) Our global eddy census, showing the average number of eddies per 1° of latitude and longitude, averaged across 350 daily snapshots. Note that the color bar of(c) is reversed relative to that of (a) and (b). Relating the numerical density of eddies in (c) to sea surface height variability, both measures indicate high levels of eddy activity in the same locations. (d) Average eddy thickness in meters as a function of latitude and longitude. We use thickness to refer to the distance from the top of an eddy to the bottom. Notably, thick eddies only have a significant signal in the regions of the same three big currents, the Gulf Stream, Kuroshio Current, and Antarctic Circumpolar Current, where they can get as thick as 5000m."/>
          <p:cNvPicPr>
            <a:picLocks noChangeAspect="1" noChangeArrowheads="1"/>
          </p:cNvPicPr>
          <p:nvPr/>
        </p:nvPicPr>
        <p:blipFill rotWithShape="1">
          <a:blip r:embed="rId2">
            <a:extLst>
              <a:ext uri="{28A0092B-C50C-407E-A947-70E740481C1C}">
                <a14:useLocalDpi xmlns:a14="http://schemas.microsoft.com/office/drawing/2010/main" val="0"/>
              </a:ext>
            </a:extLst>
          </a:blip>
          <a:srcRect b="48266"/>
          <a:stretch/>
        </p:blipFill>
        <p:spPr bwMode="auto">
          <a:xfrm>
            <a:off x="672683" y="2278529"/>
            <a:ext cx="10846634" cy="2783261"/>
          </a:xfrm>
          <a:prstGeom prst="rect">
            <a:avLst/>
          </a:prstGeom>
          <a:noFill/>
          <a:extLst>
            <a:ext uri="{909E8E84-426E-40DD-AFC4-6F175D3DCCD1}">
              <a14:hiddenFill xmlns:a14="http://schemas.microsoft.com/office/drawing/2010/main">
                <a:solidFill>
                  <a:srgbClr val="FFFFFF"/>
                </a:solidFill>
              </a14:hiddenFill>
            </a:ext>
          </a:extLst>
        </p:spPr>
      </p:pic>
      <p:sp>
        <p:nvSpPr>
          <p:cNvPr id="4" name="Título 1"/>
          <p:cNvSpPr txBox="1">
            <a:spLocks/>
          </p:cNvSpPr>
          <p:nvPr/>
        </p:nvSpPr>
        <p:spPr>
          <a:xfrm>
            <a:off x="1524000" y="5337348"/>
            <a:ext cx="9144000" cy="1182914"/>
          </a:xfrm>
          <a:prstGeom prst="rect">
            <a:avLst/>
          </a:prstGeom>
        </p:spPr>
        <p:txBody>
          <a:bodyPr vert="horz" lIns="91440" tIns="45720" rIns="91440" bIns="45720" rtlCol="0" anchor="b">
            <a:normAutofit fontScale="975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t-BR" sz="3200" b="1" dirty="0"/>
              <a:t>Philipe Riskalla Leal e </a:t>
            </a:r>
          </a:p>
          <a:p>
            <a:r>
              <a:rPr lang="pt-BR" sz="3200" b="1" dirty="0"/>
              <a:t>Vitor </a:t>
            </a:r>
            <a:r>
              <a:rPr lang="pt-BR" sz="3200" b="1" dirty="0" err="1"/>
              <a:t>Gallazo</a:t>
            </a:r>
            <a:endParaRPr lang="en-US" sz="3200" dirty="0"/>
          </a:p>
        </p:txBody>
      </p:sp>
    </p:spTree>
    <p:extLst>
      <p:ext uri="{BB962C8B-B14F-4D97-AF65-F5344CB8AC3E}">
        <p14:creationId xmlns:p14="http://schemas.microsoft.com/office/powerpoint/2010/main" val="2065506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 t="1" b="-585"/>
          <a:stretch/>
        </p:blipFill>
        <p:spPr>
          <a:xfrm>
            <a:off x="228600" y="1690688"/>
            <a:ext cx="5652527" cy="3621507"/>
          </a:xfrm>
          <a:prstGeom prst="rect">
            <a:avLst/>
          </a:prstGeom>
        </p:spPr>
      </p:pic>
      <p:sp>
        <p:nvSpPr>
          <p:cNvPr id="5" name="Retângulo 4"/>
          <p:cNvSpPr/>
          <p:nvPr/>
        </p:nvSpPr>
        <p:spPr>
          <a:xfrm>
            <a:off x="2740852" y="2914673"/>
            <a:ext cx="3688976" cy="1173536"/>
          </a:xfrm>
          <a:prstGeom prst="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p:cNvSpPr/>
          <p:nvPr/>
        </p:nvSpPr>
        <p:spPr>
          <a:xfrm>
            <a:off x="6854180" y="3225776"/>
            <a:ext cx="185919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8942080" y="2985111"/>
            <a:ext cx="2659743" cy="923330"/>
          </a:xfrm>
          <a:prstGeom prst="rect">
            <a:avLst/>
          </a:prstGeom>
          <a:noFill/>
          <a:ln>
            <a:solidFill>
              <a:schemeClr val="tx1"/>
            </a:solidFill>
          </a:ln>
        </p:spPr>
        <p:txBody>
          <a:bodyPr wrap="square" rtlCol="0">
            <a:spAutoFit/>
          </a:bodyPr>
          <a:lstStyle/>
          <a:p>
            <a:r>
              <a:rPr lang="pt-BR" dirty="0"/>
              <a:t>Extração de píxeis e respectiva contabilização diária</a:t>
            </a:r>
          </a:p>
        </p:txBody>
      </p:sp>
      <p:sp>
        <p:nvSpPr>
          <p:cNvPr id="8" name="Título 1"/>
          <p:cNvSpPr txBox="1">
            <a:spLocks/>
          </p:cNvSpPr>
          <p:nvPr/>
        </p:nvSpPr>
        <p:spPr>
          <a:xfrm>
            <a:off x="0" y="-14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dirty="0"/>
              <a:t>Critérios de Avaliação</a:t>
            </a:r>
          </a:p>
        </p:txBody>
      </p:sp>
    </p:spTree>
    <p:extLst>
      <p:ext uri="{BB962C8B-B14F-4D97-AF65-F5344CB8AC3E}">
        <p14:creationId xmlns:p14="http://schemas.microsoft.com/office/powerpoint/2010/main" val="223299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ço Reservado para Conteú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 t="1" b="-585"/>
          <a:stretch/>
        </p:blipFill>
        <p:spPr>
          <a:xfrm>
            <a:off x="228600" y="1690688"/>
            <a:ext cx="5652527" cy="3621507"/>
          </a:xfrm>
          <a:prstGeom prst="rect">
            <a:avLst/>
          </a:prstGeom>
        </p:spPr>
      </p:pic>
      <p:sp>
        <p:nvSpPr>
          <p:cNvPr id="5" name="Retângulo 4"/>
          <p:cNvSpPr/>
          <p:nvPr/>
        </p:nvSpPr>
        <p:spPr>
          <a:xfrm>
            <a:off x="2697309" y="4138659"/>
            <a:ext cx="3688976" cy="1173536"/>
          </a:xfrm>
          <a:prstGeom prst="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p:cNvSpPr/>
          <p:nvPr/>
        </p:nvSpPr>
        <p:spPr>
          <a:xfrm>
            <a:off x="6810637" y="4449762"/>
            <a:ext cx="185919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8838805" y="1659755"/>
            <a:ext cx="2659743" cy="923330"/>
          </a:xfrm>
          <a:prstGeom prst="rect">
            <a:avLst/>
          </a:prstGeom>
          <a:noFill/>
          <a:ln>
            <a:solidFill>
              <a:schemeClr val="tx1"/>
            </a:solidFill>
          </a:ln>
        </p:spPr>
        <p:txBody>
          <a:bodyPr wrap="square" rtlCol="0">
            <a:spAutoFit/>
          </a:bodyPr>
          <a:lstStyle/>
          <a:p>
            <a:r>
              <a:rPr lang="pt-BR" dirty="0"/>
              <a:t>Booleana para obtenção da polaridade dos vórtices (ciclônico e </a:t>
            </a:r>
            <a:r>
              <a:rPr lang="pt-BR" dirty="0" err="1"/>
              <a:t>anti-cic</a:t>
            </a:r>
            <a:r>
              <a:rPr lang="pt-BR" dirty="0"/>
              <a:t>)</a:t>
            </a:r>
          </a:p>
        </p:txBody>
      </p:sp>
      <p:sp>
        <p:nvSpPr>
          <p:cNvPr id="9" name="Retângulo 8"/>
          <p:cNvSpPr/>
          <p:nvPr/>
        </p:nvSpPr>
        <p:spPr>
          <a:xfrm>
            <a:off x="8838805" y="4111866"/>
            <a:ext cx="3030644" cy="1477328"/>
          </a:xfrm>
          <a:prstGeom prst="rect">
            <a:avLst/>
          </a:prstGeom>
          <a:ln>
            <a:solidFill>
              <a:schemeClr val="tx1"/>
            </a:solidFill>
          </a:ln>
        </p:spPr>
        <p:txBody>
          <a:bodyPr wrap="square">
            <a:spAutoFit/>
          </a:bodyPr>
          <a:lstStyle/>
          <a:p>
            <a:r>
              <a:rPr lang="pt-BR" dirty="0"/>
              <a:t>Obtenção da média da duração dos vórtices (n° de dias consecutivos) para cada um dos dias de cada ano com base na polaridade (+ e -)</a:t>
            </a:r>
          </a:p>
        </p:txBody>
      </p:sp>
      <p:sp>
        <p:nvSpPr>
          <p:cNvPr id="10" name="Seta para a direita 9"/>
          <p:cNvSpPr/>
          <p:nvPr/>
        </p:nvSpPr>
        <p:spPr>
          <a:xfrm rot="16200000">
            <a:off x="9484344" y="3151869"/>
            <a:ext cx="136866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Título 1"/>
          <p:cNvSpPr txBox="1">
            <a:spLocks/>
          </p:cNvSpPr>
          <p:nvPr/>
        </p:nvSpPr>
        <p:spPr>
          <a:xfrm>
            <a:off x="0" y="-1485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dirty="0"/>
              <a:t>Critérios de Avaliação</a:t>
            </a:r>
          </a:p>
        </p:txBody>
      </p:sp>
    </p:spTree>
    <p:extLst>
      <p:ext uri="{BB962C8B-B14F-4D97-AF65-F5344CB8AC3E}">
        <p14:creationId xmlns:p14="http://schemas.microsoft.com/office/powerpoint/2010/main" val="2103927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a:t>Materias</a:t>
            </a:r>
            <a:r>
              <a:rPr lang="en-US" dirty="0"/>
              <a:t> e </a:t>
            </a:r>
            <a:r>
              <a:rPr lang="en-US" dirty="0" err="1"/>
              <a:t>Métodos</a:t>
            </a:r>
            <a:r>
              <a:rPr lang="en-US" dirty="0"/>
              <a:t>: Dados</a:t>
            </a:r>
          </a:p>
        </p:txBody>
      </p:sp>
      <p:sp>
        <p:nvSpPr>
          <p:cNvPr id="3" name="Espaço Reservado para Conteúdo 2"/>
          <p:cNvSpPr>
            <a:spLocks noGrp="1"/>
          </p:cNvSpPr>
          <p:nvPr>
            <p:ph idx="1"/>
          </p:nvPr>
        </p:nvSpPr>
        <p:spPr/>
        <p:txBody>
          <a:bodyPr>
            <a:normAutofit/>
          </a:bodyPr>
          <a:lstStyle/>
          <a:p>
            <a:r>
              <a:rPr lang="pt-BR" dirty="0"/>
              <a:t>Banco de Dados oceânicos:</a:t>
            </a:r>
          </a:p>
          <a:p>
            <a:pPr lvl="1"/>
            <a:r>
              <a:rPr lang="pt-BR" b="1" dirty="0" err="1"/>
              <a:t>Copernicus</a:t>
            </a:r>
            <a:r>
              <a:rPr lang="pt-BR" b="1" dirty="0"/>
              <a:t> Marine and </a:t>
            </a:r>
            <a:r>
              <a:rPr lang="pt-BR" b="1" dirty="0" err="1"/>
              <a:t>Environment</a:t>
            </a:r>
            <a:r>
              <a:rPr lang="pt-BR" b="1" dirty="0"/>
              <a:t> </a:t>
            </a:r>
            <a:r>
              <a:rPr lang="pt-BR" b="1" dirty="0" err="1"/>
              <a:t>Monitoring</a:t>
            </a:r>
            <a:r>
              <a:rPr lang="pt-BR" b="1" dirty="0"/>
              <a:t> Service - </a:t>
            </a:r>
            <a:r>
              <a:rPr lang="pt-BR" b="1" dirty="0" err="1"/>
              <a:t>CMEMS</a:t>
            </a:r>
            <a:endParaRPr lang="pt-BR" b="1" dirty="0"/>
          </a:p>
          <a:p>
            <a:pPr lvl="1"/>
            <a:r>
              <a:rPr lang="pt-BR" dirty="0" err="1">
                <a:solidFill>
                  <a:schemeClr val="bg1">
                    <a:lumMod val="65000"/>
                  </a:schemeClr>
                </a:solidFill>
              </a:rPr>
              <a:t>Community</a:t>
            </a:r>
            <a:r>
              <a:rPr lang="pt-BR" dirty="0">
                <a:solidFill>
                  <a:schemeClr val="bg1">
                    <a:lumMod val="65000"/>
                  </a:schemeClr>
                </a:solidFill>
              </a:rPr>
              <a:t> </a:t>
            </a:r>
            <a:r>
              <a:rPr lang="pt-BR" dirty="0" err="1">
                <a:solidFill>
                  <a:schemeClr val="bg1">
                    <a:lumMod val="65000"/>
                  </a:schemeClr>
                </a:solidFill>
              </a:rPr>
              <a:t>Climate</a:t>
            </a:r>
            <a:r>
              <a:rPr lang="pt-BR" dirty="0">
                <a:solidFill>
                  <a:schemeClr val="bg1">
                    <a:lumMod val="65000"/>
                  </a:schemeClr>
                </a:solidFill>
              </a:rPr>
              <a:t> System </a:t>
            </a:r>
            <a:r>
              <a:rPr lang="pt-BR" dirty="0" err="1">
                <a:solidFill>
                  <a:schemeClr val="bg1">
                    <a:lumMod val="65000"/>
                  </a:schemeClr>
                </a:solidFill>
              </a:rPr>
              <a:t>Model</a:t>
            </a:r>
            <a:r>
              <a:rPr lang="pt-BR" dirty="0">
                <a:solidFill>
                  <a:schemeClr val="bg1">
                    <a:lumMod val="65000"/>
                  </a:schemeClr>
                </a:solidFill>
              </a:rPr>
              <a:t> 4 (CCSM4)</a:t>
            </a:r>
          </a:p>
          <a:p>
            <a:pPr lvl="1"/>
            <a:r>
              <a:rPr lang="pt-BR" dirty="0">
                <a:solidFill>
                  <a:schemeClr val="bg1">
                    <a:lumMod val="65000"/>
                  </a:schemeClr>
                </a:solidFill>
              </a:rPr>
              <a:t>Relatórios do IPCC</a:t>
            </a:r>
          </a:p>
          <a:p>
            <a:pPr lvl="1"/>
            <a:r>
              <a:rPr lang="pt-BR" dirty="0" err="1">
                <a:solidFill>
                  <a:schemeClr val="bg1">
                    <a:lumMod val="65000"/>
                  </a:schemeClr>
                </a:solidFill>
              </a:rPr>
              <a:t>Parallel</a:t>
            </a:r>
            <a:r>
              <a:rPr lang="pt-BR" dirty="0">
                <a:solidFill>
                  <a:schemeClr val="bg1">
                    <a:lumMod val="65000"/>
                  </a:schemeClr>
                </a:solidFill>
              </a:rPr>
              <a:t> </a:t>
            </a:r>
            <a:r>
              <a:rPr lang="pt-BR" dirty="0" err="1">
                <a:solidFill>
                  <a:schemeClr val="bg1">
                    <a:lumMod val="65000"/>
                  </a:schemeClr>
                </a:solidFill>
              </a:rPr>
              <a:t>Ocean</a:t>
            </a:r>
            <a:r>
              <a:rPr lang="pt-BR" dirty="0">
                <a:solidFill>
                  <a:schemeClr val="bg1">
                    <a:lumMod val="65000"/>
                  </a:schemeClr>
                </a:solidFill>
              </a:rPr>
              <a:t> </a:t>
            </a:r>
            <a:r>
              <a:rPr lang="pt-BR" dirty="0" err="1">
                <a:solidFill>
                  <a:schemeClr val="bg1">
                    <a:lumMod val="65000"/>
                  </a:schemeClr>
                </a:solidFill>
              </a:rPr>
              <a:t>Program</a:t>
            </a:r>
            <a:r>
              <a:rPr lang="pt-BR" dirty="0">
                <a:solidFill>
                  <a:schemeClr val="bg1">
                    <a:lumMod val="65000"/>
                  </a:schemeClr>
                </a:solidFill>
              </a:rPr>
              <a:t> (POP)</a:t>
            </a:r>
          </a:p>
          <a:p>
            <a:r>
              <a:rPr lang="pt-BR" dirty="0"/>
              <a:t>Detalhes do tipo de dado</a:t>
            </a:r>
          </a:p>
          <a:p>
            <a:pPr lvl="1"/>
            <a:r>
              <a:rPr lang="pt-BR" dirty="0"/>
              <a:t>Resolução Espacial: píxeis de 1/4°</a:t>
            </a:r>
          </a:p>
          <a:p>
            <a:pPr lvl="1"/>
            <a:r>
              <a:rPr lang="en-US" dirty="0" err="1"/>
              <a:t>Resolução</a:t>
            </a:r>
            <a:r>
              <a:rPr lang="en-US" dirty="0"/>
              <a:t> Temporal: </a:t>
            </a:r>
            <a:r>
              <a:rPr lang="en-US" dirty="0" err="1"/>
              <a:t>diário</a:t>
            </a:r>
            <a:r>
              <a:rPr lang="en-US" dirty="0"/>
              <a:t> - </a:t>
            </a:r>
            <a:r>
              <a:rPr lang="pt-BR" b="1" dirty="0" err="1"/>
              <a:t>Absolute</a:t>
            </a:r>
            <a:r>
              <a:rPr lang="pt-BR" b="1" dirty="0"/>
              <a:t> </a:t>
            </a:r>
            <a:r>
              <a:rPr lang="pt-BR" b="1" dirty="0" err="1"/>
              <a:t>Dynamic</a:t>
            </a:r>
            <a:r>
              <a:rPr lang="pt-BR" b="1" dirty="0"/>
              <a:t> </a:t>
            </a:r>
            <a:r>
              <a:rPr lang="pt-BR" b="1" dirty="0" err="1"/>
              <a:t>Topographies</a:t>
            </a:r>
            <a:r>
              <a:rPr lang="pt-BR" b="1" dirty="0"/>
              <a:t> (</a:t>
            </a:r>
            <a:r>
              <a:rPr lang="pt-BR" b="1" dirty="0" err="1"/>
              <a:t>MADT</a:t>
            </a:r>
            <a:r>
              <a:rPr lang="pt-BR" b="1" dirty="0"/>
              <a:t>-H)</a:t>
            </a:r>
          </a:p>
          <a:p>
            <a:pPr lvl="2"/>
            <a:r>
              <a:rPr lang="en-US" dirty="0" err="1"/>
              <a:t>Matrizes</a:t>
            </a:r>
            <a:r>
              <a:rPr lang="en-US" dirty="0"/>
              <a:t> da </a:t>
            </a:r>
            <a:r>
              <a:rPr lang="en-US" dirty="0" err="1"/>
              <a:t>altura</a:t>
            </a:r>
            <a:r>
              <a:rPr lang="en-US" dirty="0"/>
              <a:t> do </a:t>
            </a:r>
            <a:r>
              <a:rPr lang="en-US" dirty="0" err="1"/>
              <a:t>oceano</a:t>
            </a:r>
            <a:r>
              <a:rPr lang="en-US" dirty="0"/>
              <a:t> com </a:t>
            </a:r>
            <a:r>
              <a:rPr lang="en-US" dirty="0" err="1"/>
              <a:t>valores</a:t>
            </a:r>
            <a:r>
              <a:rPr lang="en-US" dirty="0"/>
              <a:t> </a:t>
            </a:r>
            <a:r>
              <a:rPr lang="en-US" dirty="0" err="1"/>
              <a:t>acima</a:t>
            </a:r>
            <a:r>
              <a:rPr lang="en-US" dirty="0"/>
              <a:t> do </a:t>
            </a:r>
            <a:r>
              <a:rPr lang="en-US" dirty="0" err="1"/>
              <a:t>geóide</a:t>
            </a:r>
            <a:r>
              <a:rPr lang="en-US" dirty="0"/>
              <a:t> </a:t>
            </a:r>
            <a:r>
              <a:rPr lang="en-US" dirty="0" err="1"/>
              <a:t>terrestre</a:t>
            </a:r>
            <a:r>
              <a:rPr lang="en-US" dirty="0"/>
              <a:t>, e </a:t>
            </a:r>
            <a:r>
              <a:rPr lang="en-US" dirty="0" err="1"/>
              <a:t>velocidade</a:t>
            </a:r>
            <a:r>
              <a:rPr lang="en-US" dirty="0"/>
              <a:t> </a:t>
            </a:r>
            <a:r>
              <a:rPr lang="en-US" dirty="0" err="1"/>
              <a:t>geostrófica</a:t>
            </a:r>
            <a:r>
              <a:rPr lang="en-US" dirty="0"/>
              <a:t> </a:t>
            </a:r>
            <a:r>
              <a:rPr lang="en-US" dirty="0" err="1"/>
              <a:t>correspondente</a:t>
            </a:r>
            <a:r>
              <a:rPr lang="en-US" dirty="0"/>
              <a:t> </a:t>
            </a:r>
          </a:p>
          <a:p>
            <a:pPr lvl="2"/>
            <a:r>
              <a:rPr lang="en-US" b="1" dirty="0" err="1"/>
              <a:t>Tipo</a:t>
            </a:r>
            <a:r>
              <a:rPr lang="en-US" b="1" dirty="0"/>
              <a:t> de </a:t>
            </a:r>
            <a:r>
              <a:rPr lang="en-US" b="1" dirty="0" err="1"/>
              <a:t>Uso</a:t>
            </a:r>
            <a:r>
              <a:rPr lang="en-US" b="1" dirty="0"/>
              <a:t>:</a:t>
            </a:r>
            <a:r>
              <a:rPr lang="en-US" dirty="0"/>
              <a:t> </a:t>
            </a:r>
            <a:r>
              <a:rPr lang="en-US" dirty="0" err="1"/>
              <a:t>estudos</a:t>
            </a:r>
            <a:r>
              <a:rPr lang="en-US" dirty="0"/>
              <a:t> </a:t>
            </a:r>
            <a:r>
              <a:rPr lang="en-US" dirty="0" err="1"/>
              <a:t>regionais</a:t>
            </a:r>
            <a:r>
              <a:rPr lang="en-US" dirty="0"/>
              <a:t>; </a:t>
            </a:r>
            <a:r>
              <a:rPr lang="en-US" dirty="0" err="1"/>
              <a:t>circulação</a:t>
            </a:r>
            <a:r>
              <a:rPr lang="en-US" dirty="0"/>
              <a:t> </a:t>
            </a:r>
            <a:r>
              <a:rPr lang="en-US" dirty="0" err="1"/>
              <a:t>geral</a:t>
            </a:r>
            <a:r>
              <a:rPr lang="en-US" dirty="0"/>
              <a:t> (</a:t>
            </a:r>
            <a:r>
              <a:rPr lang="en-US" dirty="0" err="1"/>
              <a:t>giros</a:t>
            </a:r>
            <a:r>
              <a:rPr lang="en-US" dirty="0"/>
              <a:t> </a:t>
            </a:r>
            <a:r>
              <a:rPr lang="en-US" dirty="0" err="1"/>
              <a:t>oceânicos</a:t>
            </a:r>
            <a:r>
              <a:rPr lang="en-US" dirty="0"/>
              <a:t>)</a:t>
            </a:r>
            <a:endParaRPr lang="pt-BR" dirty="0"/>
          </a:p>
          <a:p>
            <a:pPr lvl="1"/>
            <a:endParaRPr lang="en-US" dirty="0"/>
          </a:p>
        </p:txBody>
      </p:sp>
    </p:spTree>
    <p:extLst>
      <p:ext uri="{BB962C8B-B14F-4D97-AF65-F5344CB8AC3E}">
        <p14:creationId xmlns:p14="http://schemas.microsoft.com/office/powerpoint/2010/main" val="2021977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2487705"/>
            <a:ext cx="10515600" cy="3689257"/>
          </a:xfrm>
        </p:spPr>
        <p:txBody>
          <a:bodyPr/>
          <a:lstStyle/>
          <a:p>
            <a:pPr marL="514350" indent="-514350">
              <a:buAutoNum type="arabicParenR"/>
            </a:pPr>
            <a:r>
              <a:rPr lang="pt-BR" dirty="0"/>
              <a:t>Algoritmo Okubo-Weiss Eddie </a:t>
            </a:r>
            <a:r>
              <a:rPr lang="pt-BR" dirty="0" err="1"/>
              <a:t>Detection</a:t>
            </a:r>
            <a:r>
              <a:rPr lang="pt-BR" dirty="0"/>
              <a:t> (</a:t>
            </a:r>
            <a:r>
              <a:rPr lang="pt-BR" dirty="0" err="1"/>
              <a:t>OWED</a:t>
            </a:r>
            <a:r>
              <a:rPr lang="pt-BR" dirty="0"/>
              <a:t>): disponibilizado pela Marine </a:t>
            </a:r>
            <a:r>
              <a:rPr lang="pt-BR" dirty="0" err="1"/>
              <a:t>Geospatial</a:t>
            </a:r>
            <a:r>
              <a:rPr lang="pt-BR" dirty="0"/>
              <a:t> </a:t>
            </a:r>
            <a:r>
              <a:rPr lang="pt-BR" dirty="0" err="1"/>
              <a:t>Ecology</a:t>
            </a:r>
            <a:r>
              <a:rPr lang="pt-BR" dirty="0"/>
              <a:t> Tools (</a:t>
            </a:r>
            <a:r>
              <a:rPr lang="pt-BR" dirty="0" err="1"/>
              <a:t>MGET</a:t>
            </a:r>
            <a:r>
              <a:rPr lang="pt-BR" dirty="0"/>
              <a:t>)</a:t>
            </a:r>
          </a:p>
          <a:p>
            <a:pPr marL="514350" indent="-514350">
              <a:buAutoNum type="arabicParenR"/>
            </a:pPr>
            <a:endParaRPr lang="pt-BR" dirty="0"/>
          </a:p>
          <a:p>
            <a:pPr marL="0" indent="0">
              <a:buNone/>
            </a:pPr>
            <a:endParaRPr lang="pt-BR" dirty="0"/>
          </a:p>
          <a:p>
            <a:pPr marL="538163" indent="-538163">
              <a:buNone/>
            </a:pPr>
            <a:r>
              <a:rPr lang="pt-BR" dirty="0"/>
              <a:t>2)   Algoritmos em Python: em anexo</a:t>
            </a:r>
          </a:p>
        </p:txBody>
      </p:sp>
      <p:sp>
        <p:nvSpPr>
          <p:cNvPr id="4" name="Título 1"/>
          <p:cNvSpPr>
            <a:spLocks noGrp="1"/>
          </p:cNvSpPr>
          <p:nvPr>
            <p:ph type="title"/>
          </p:nvPr>
        </p:nvSpPr>
        <p:spPr>
          <a:xfrm>
            <a:off x="838200" y="365125"/>
            <a:ext cx="10515600" cy="1325563"/>
          </a:xfrm>
        </p:spPr>
        <p:txBody>
          <a:bodyPr/>
          <a:lstStyle/>
          <a:p>
            <a:r>
              <a:rPr lang="en-US" dirty="0" err="1"/>
              <a:t>Materias</a:t>
            </a:r>
            <a:r>
              <a:rPr lang="en-US" dirty="0"/>
              <a:t> e </a:t>
            </a:r>
            <a:r>
              <a:rPr lang="en-US" dirty="0" err="1"/>
              <a:t>Métodos</a:t>
            </a:r>
            <a:r>
              <a:rPr lang="en-US" dirty="0"/>
              <a:t>: </a:t>
            </a:r>
            <a:r>
              <a:rPr lang="en-US" dirty="0" err="1"/>
              <a:t>Processamento</a:t>
            </a:r>
            <a:r>
              <a:rPr lang="en-US" dirty="0"/>
              <a:t> dos Dados</a:t>
            </a:r>
          </a:p>
        </p:txBody>
      </p:sp>
    </p:spTree>
    <p:extLst>
      <p:ext uri="{BB962C8B-B14F-4D97-AF65-F5344CB8AC3E}">
        <p14:creationId xmlns:p14="http://schemas.microsoft.com/office/powerpoint/2010/main" val="5465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cstate="print"/>
          <a:srcRect/>
          <a:stretch>
            <a:fillRect/>
          </a:stretch>
        </p:blipFill>
        <p:spPr bwMode="auto">
          <a:xfrm>
            <a:off x="7239000" y="2362200"/>
            <a:ext cx="3221096" cy="2438400"/>
          </a:xfrm>
          <a:prstGeom prst="rect">
            <a:avLst/>
          </a:prstGeom>
          <a:noFill/>
          <a:ln w="9525">
            <a:noFill/>
            <a:miter lim="800000"/>
            <a:headEnd/>
            <a:tailEnd/>
          </a:ln>
        </p:spPr>
      </p:pic>
      <p:pic>
        <p:nvPicPr>
          <p:cNvPr id="4098" name="Picture 2"/>
          <p:cNvPicPr>
            <a:picLocks noChangeAspect="1" noChangeArrowheads="1"/>
          </p:cNvPicPr>
          <p:nvPr/>
        </p:nvPicPr>
        <p:blipFill>
          <a:blip r:embed="rId3" cstate="print"/>
          <a:srcRect/>
          <a:stretch>
            <a:fillRect/>
          </a:stretch>
        </p:blipFill>
        <p:spPr bwMode="auto">
          <a:xfrm>
            <a:off x="1905000" y="2133600"/>
            <a:ext cx="5181600" cy="3657600"/>
          </a:xfrm>
          <a:prstGeom prst="rect">
            <a:avLst/>
          </a:prstGeom>
          <a:noFill/>
          <a:ln w="9525">
            <a:noFill/>
            <a:miter lim="800000"/>
            <a:headEnd/>
            <a:tailEnd/>
          </a:ln>
        </p:spPr>
      </p:pic>
      <p:sp>
        <p:nvSpPr>
          <p:cNvPr id="10242" name="Title 1"/>
          <p:cNvSpPr>
            <a:spLocks noGrp="1"/>
          </p:cNvSpPr>
          <p:nvPr>
            <p:ph type="title"/>
          </p:nvPr>
        </p:nvSpPr>
        <p:spPr>
          <a:xfrm>
            <a:off x="1981200" y="704850"/>
            <a:ext cx="8229600" cy="1123950"/>
          </a:xfrm>
        </p:spPr>
        <p:txBody>
          <a:bodyPr>
            <a:normAutofit/>
          </a:bodyPr>
          <a:lstStyle/>
          <a:p>
            <a:pPr eaLnBrk="1" hangingPunct="1"/>
            <a:r>
              <a:rPr lang="en-US" dirty="0" err="1"/>
              <a:t>MGET</a:t>
            </a:r>
            <a:r>
              <a:rPr lang="en-US" dirty="0"/>
              <a:t> é </a:t>
            </a:r>
            <a:r>
              <a:rPr lang="en-US" dirty="0" err="1"/>
              <a:t>uma</a:t>
            </a:r>
            <a:r>
              <a:rPr lang="en-US" dirty="0"/>
              <a:t> toolbox do ArcGIS</a:t>
            </a:r>
          </a:p>
        </p:txBody>
      </p:sp>
      <p:sp>
        <p:nvSpPr>
          <p:cNvPr id="8" name="Rectangle 7"/>
          <p:cNvSpPr/>
          <p:nvPr/>
        </p:nvSpPr>
        <p:spPr>
          <a:xfrm>
            <a:off x="3048000" y="3810000"/>
            <a:ext cx="1447800" cy="990600"/>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Rectangle 8"/>
          <p:cNvSpPr/>
          <p:nvPr/>
        </p:nvSpPr>
        <p:spPr>
          <a:xfrm>
            <a:off x="7242176" y="2301875"/>
            <a:ext cx="3294063" cy="2498725"/>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1" name="Straight Connector 10"/>
          <p:cNvCxnSpPr>
            <a:stCxn id="8" idx="3"/>
            <a:endCxn id="9" idx="1"/>
          </p:cNvCxnSpPr>
          <p:nvPr/>
        </p:nvCxnSpPr>
        <p:spPr>
          <a:xfrm flipV="1">
            <a:off x="4495801" y="3551238"/>
            <a:ext cx="2746375" cy="75406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8266652"/>
      </p:ext>
    </p:extLst>
  </p:cSld>
  <p:clrMapOvr>
    <a:masterClrMapping/>
  </p:clrMapOvr>
  <p:transition advTm="15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5508813" y="1779495"/>
            <a:ext cx="4760616" cy="4192284"/>
          </a:xfrm>
          <a:prstGeom prst="rect">
            <a:avLst/>
          </a:prstGeom>
          <a:noFill/>
          <a:ln w="9525">
            <a:noFill/>
            <a:miter lim="800000"/>
            <a:headEnd/>
            <a:tailEnd/>
          </a:ln>
        </p:spPr>
      </p:pic>
      <p:pic>
        <p:nvPicPr>
          <p:cNvPr id="45059" name="Picture 3"/>
          <p:cNvPicPr>
            <a:picLocks noChangeAspect="1" noChangeArrowheads="1"/>
          </p:cNvPicPr>
          <p:nvPr/>
        </p:nvPicPr>
        <p:blipFill>
          <a:blip r:embed="rId3" cstate="print"/>
          <a:srcRect/>
          <a:stretch>
            <a:fillRect/>
          </a:stretch>
        </p:blipFill>
        <p:spPr bwMode="auto">
          <a:xfrm>
            <a:off x="1053862" y="1620810"/>
            <a:ext cx="3792236" cy="1828800"/>
          </a:xfrm>
          <a:prstGeom prst="rect">
            <a:avLst/>
          </a:prstGeom>
          <a:noFill/>
          <a:ln w="9525">
            <a:noFill/>
            <a:miter lim="800000"/>
            <a:headEnd/>
            <a:tailEnd/>
          </a:ln>
        </p:spPr>
      </p:pic>
      <p:sp>
        <p:nvSpPr>
          <p:cNvPr id="2" name="Title 1"/>
          <p:cNvSpPr>
            <a:spLocks noGrp="1"/>
          </p:cNvSpPr>
          <p:nvPr>
            <p:ph type="title"/>
          </p:nvPr>
        </p:nvSpPr>
        <p:spPr>
          <a:xfrm>
            <a:off x="640816" y="-16297"/>
            <a:ext cx="8534400" cy="1143000"/>
          </a:xfrm>
        </p:spPr>
        <p:txBody>
          <a:bodyPr>
            <a:normAutofit/>
          </a:bodyPr>
          <a:lstStyle/>
          <a:p>
            <a:r>
              <a:rPr lang="en-US" dirty="0" err="1"/>
              <a:t>Detecção</a:t>
            </a:r>
            <a:r>
              <a:rPr lang="en-US" dirty="0"/>
              <a:t> de </a:t>
            </a:r>
            <a:r>
              <a:rPr lang="en-US" dirty="0" err="1"/>
              <a:t>Vórtices</a:t>
            </a:r>
            <a:r>
              <a:rPr lang="en-US" dirty="0"/>
              <a:t> de </a:t>
            </a:r>
            <a:r>
              <a:rPr lang="en-US" dirty="0" err="1"/>
              <a:t>mesoscala</a:t>
            </a:r>
            <a:endParaRPr lang="en-US" dirty="0"/>
          </a:p>
        </p:txBody>
      </p:sp>
      <p:sp>
        <p:nvSpPr>
          <p:cNvPr id="8" name="Rectangle 7"/>
          <p:cNvSpPr/>
          <p:nvPr/>
        </p:nvSpPr>
        <p:spPr>
          <a:xfrm>
            <a:off x="1435678" y="2643692"/>
            <a:ext cx="3117272" cy="21613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p:cNvCxnSpPr/>
          <p:nvPr/>
        </p:nvCxnSpPr>
        <p:spPr>
          <a:xfrm>
            <a:off x="4726132" y="2751757"/>
            <a:ext cx="415636" cy="0"/>
          </a:xfrm>
          <a:prstGeom prst="line">
            <a:avLst/>
          </a:prstGeom>
          <a:ln w="2540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3" name="Content Placeholder 30"/>
          <p:cNvSpPr>
            <a:spLocks noGrp="1"/>
          </p:cNvSpPr>
          <p:nvPr>
            <p:ph idx="1"/>
          </p:nvPr>
        </p:nvSpPr>
        <p:spPr>
          <a:xfrm>
            <a:off x="895350" y="3810001"/>
            <a:ext cx="4038600" cy="3048001"/>
          </a:xfrm>
        </p:spPr>
        <p:txBody>
          <a:bodyPr>
            <a:normAutofit/>
          </a:bodyPr>
          <a:lstStyle/>
          <a:p>
            <a:r>
              <a:rPr lang="en-US" sz="2000" dirty="0"/>
              <a:t>OWED </a:t>
            </a:r>
            <a:r>
              <a:rPr lang="en-US" sz="2000" dirty="0" err="1"/>
              <a:t>detecta</a:t>
            </a:r>
            <a:r>
              <a:rPr lang="en-US" sz="2000" dirty="0"/>
              <a:t> </a:t>
            </a:r>
            <a:r>
              <a:rPr lang="en-US" sz="2000" dirty="0" err="1"/>
              <a:t>vórtices</a:t>
            </a:r>
            <a:r>
              <a:rPr lang="en-US" sz="2000" dirty="0"/>
              <a:t> a </a:t>
            </a:r>
            <a:r>
              <a:rPr lang="en-US" sz="2000" dirty="0" err="1"/>
              <a:t>partir</a:t>
            </a:r>
            <a:r>
              <a:rPr lang="en-US" sz="2000" dirty="0"/>
              <a:t> dos dados de </a:t>
            </a:r>
            <a:r>
              <a:rPr lang="en-US" sz="2000" dirty="0" err="1"/>
              <a:t>altimetria</a:t>
            </a:r>
            <a:r>
              <a:rPr lang="en-US" sz="2000" dirty="0"/>
              <a:t> </a:t>
            </a:r>
            <a:r>
              <a:rPr lang="en-US" sz="2000" dirty="0" err="1"/>
              <a:t>oceânica</a:t>
            </a:r>
            <a:r>
              <a:rPr lang="en-US" sz="2000" dirty="0"/>
              <a:t> </a:t>
            </a:r>
            <a:r>
              <a:rPr lang="en-US" sz="2000" dirty="0" err="1"/>
              <a:t>obtida</a:t>
            </a:r>
            <a:r>
              <a:rPr lang="en-US" sz="2000" dirty="0"/>
              <a:t> das images </a:t>
            </a:r>
            <a:r>
              <a:rPr lang="en-US" sz="2000" dirty="0" err="1"/>
              <a:t>coletadas</a:t>
            </a:r>
            <a:r>
              <a:rPr lang="en-US" sz="2000" dirty="0"/>
              <a:t> dos radars altimétricos da NASA/</a:t>
            </a:r>
            <a:r>
              <a:rPr lang="en-US" sz="2000" dirty="0" err="1"/>
              <a:t>CNES</a:t>
            </a:r>
            <a:endParaRPr lang="en-US" sz="2000" dirty="0"/>
          </a:p>
        </p:txBody>
      </p:sp>
      <p:pic>
        <p:nvPicPr>
          <p:cNvPr id="45060" name="Picture 4"/>
          <p:cNvPicPr>
            <a:picLocks noChangeAspect="1" noChangeArrowheads="1"/>
          </p:cNvPicPr>
          <p:nvPr/>
        </p:nvPicPr>
        <p:blipFill>
          <a:blip r:embed="rId4" cstate="print"/>
          <a:srcRect/>
          <a:stretch>
            <a:fillRect/>
          </a:stretch>
        </p:blipFill>
        <p:spPr bwMode="auto">
          <a:xfrm>
            <a:off x="1428750" y="4948238"/>
            <a:ext cx="3124200" cy="1757363"/>
          </a:xfrm>
          <a:prstGeom prst="rect">
            <a:avLst/>
          </a:prstGeom>
          <a:noFill/>
          <a:ln w="9525">
            <a:noFill/>
            <a:miter lim="800000"/>
            <a:headEnd/>
            <a:tailEnd/>
          </a:ln>
        </p:spPr>
      </p:pic>
      <p:pic>
        <p:nvPicPr>
          <p:cNvPr id="13" name="Picture 1"/>
          <p:cNvPicPr>
            <a:picLocks noChangeAspect="1" noChangeArrowheads="1"/>
          </p:cNvPicPr>
          <p:nvPr/>
        </p:nvPicPr>
        <p:blipFill>
          <a:blip r:embed="rId5" cstate="print"/>
          <a:srcRect/>
          <a:stretch>
            <a:fillRect/>
          </a:stretch>
        </p:blipFill>
        <p:spPr bwMode="auto">
          <a:xfrm>
            <a:off x="9585028" y="139776"/>
            <a:ext cx="1933575" cy="1562100"/>
          </a:xfrm>
          <a:prstGeom prst="rect">
            <a:avLst/>
          </a:prstGeom>
          <a:noFill/>
          <a:ln w="9525">
            <a:solidFill>
              <a:schemeClr val="accent1"/>
            </a:solidFill>
            <a:miter lim="800000"/>
            <a:headEnd/>
            <a:tailEnd/>
          </a:ln>
          <a:effectLst>
            <a:outerShdw blurRad="50800" dist="38100" dir="2700000" algn="tl" rotWithShape="0">
              <a:prstClr val="black">
                <a:alpha val="40000"/>
              </a:prstClr>
            </a:outerShdw>
          </a:effectLst>
        </p:spPr>
      </p:pic>
      <p:sp>
        <p:nvSpPr>
          <p:cNvPr id="15" name="CaixaDeTexto 14"/>
          <p:cNvSpPr txBox="1"/>
          <p:nvPr/>
        </p:nvSpPr>
        <p:spPr>
          <a:xfrm>
            <a:off x="10085294" y="6218144"/>
            <a:ext cx="2120153" cy="646331"/>
          </a:xfrm>
          <a:prstGeom prst="rect">
            <a:avLst/>
          </a:prstGeom>
          <a:noFill/>
        </p:spPr>
        <p:txBody>
          <a:bodyPr wrap="square" rtlCol="0">
            <a:spAutoFit/>
          </a:bodyPr>
          <a:lstStyle/>
          <a:p>
            <a:r>
              <a:rPr lang="pt-BR" dirty="0"/>
              <a:t>Modificado de Roberts et al. (2010)</a:t>
            </a:r>
          </a:p>
        </p:txBody>
      </p:sp>
    </p:spTree>
    <p:extLst>
      <p:ext uri="{BB962C8B-B14F-4D97-AF65-F5344CB8AC3E}">
        <p14:creationId xmlns:p14="http://schemas.microsoft.com/office/powerpoint/2010/main" val="3877710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84829"/>
            <a:ext cx="8229600" cy="895350"/>
          </a:xfrm>
        </p:spPr>
        <p:txBody>
          <a:bodyPr>
            <a:normAutofit fontScale="90000"/>
          </a:bodyPr>
          <a:lstStyle/>
          <a:p>
            <a:r>
              <a:rPr lang="en-US" dirty="0"/>
              <a:t>Okubo-Weiss eddy detection (OWED)</a:t>
            </a:r>
          </a:p>
        </p:txBody>
      </p:sp>
      <p:grpSp>
        <p:nvGrpSpPr>
          <p:cNvPr id="3" name="Group 38"/>
          <p:cNvGrpSpPr/>
          <p:nvPr/>
        </p:nvGrpSpPr>
        <p:grpSpPr>
          <a:xfrm>
            <a:off x="6172200" y="3644005"/>
            <a:ext cx="3322948" cy="2980300"/>
            <a:chOff x="1143000" y="2057400"/>
            <a:chExt cx="6858000" cy="6831765"/>
          </a:xfrm>
        </p:grpSpPr>
        <p:pic>
          <p:nvPicPr>
            <p:cNvPr id="40" name="Picture 7"/>
            <p:cNvPicPr>
              <a:picLocks noChangeAspect="1" noChangeArrowheads="1"/>
            </p:cNvPicPr>
            <p:nvPr/>
          </p:nvPicPr>
          <p:blipFill>
            <a:blip r:embed="rId2" cstate="print"/>
            <a:srcRect/>
            <a:stretch>
              <a:fillRect/>
            </a:stretch>
          </p:blipFill>
          <p:spPr bwMode="auto">
            <a:xfrm>
              <a:off x="1143000" y="2057400"/>
              <a:ext cx="6858000" cy="4362450"/>
            </a:xfrm>
            <a:prstGeom prst="rect">
              <a:avLst/>
            </a:prstGeom>
            <a:noFill/>
            <a:ln w="9525">
              <a:solidFill>
                <a:schemeClr val="tx1"/>
              </a:solidFill>
              <a:miter lim="800000"/>
              <a:headEnd/>
              <a:tailEnd/>
            </a:ln>
          </p:spPr>
        </p:pic>
        <p:sp>
          <p:nvSpPr>
            <p:cNvPr id="41" name="TextBox 40"/>
            <p:cNvSpPr txBox="1">
              <a:spLocks noChangeArrowheads="1"/>
            </p:cNvSpPr>
            <p:nvPr/>
          </p:nvSpPr>
          <p:spPr bwMode="auto">
            <a:xfrm>
              <a:off x="1143000" y="6419850"/>
              <a:ext cx="5976026" cy="2469315"/>
            </a:xfrm>
            <a:prstGeom prst="rect">
              <a:avLst/>
            </a:prstGeom>
            <a:noFill/>
            <a:ln w="9525">
              <a:noFill/>
              <a:miter lim="800000"/>
              <a:headEnd/>
              <a:tailEnd/>
            </a:ln>
          </p:spPr>
          <p:txBody>
            <a:bodyPr wrap="square">
              <a:spAutoFit/>
            </a:bodyPr>
            <a:lstStyle/>
            <a:p>
              <a:r>
                <a:rPr lang="en-US" sz="1600" dirty="0">
                  <a:latin typeface="+mj-lt"/>
                </a:rPr>
                <a:t>Aviso DT-MSLA 27-Jan-1993  </a:t>
              </a:r>
              <a:r>
                <a:rPr lang="en-US" sz="1600" dirty="0" err="1">
                  <a:latin typeface="+mj-lt"/>
                </a:rPr>
                <a:t>Vermelho</a:t>
              </a:r>
              <a:r>
                <a:rPr lang="en-US" sz="1600" dirty="0">
                  <a:latin typeface="+mj-lt"/>
                </a:rPr>
                <a:t>: Anticyclonic  </a:t>
              </a:r>
            </a:p>
            <a:p>
              <a:r>
                <a:rPr lang="en-US" sz="1600" dirty="0">
                  <a:latin typeface="+mj-lt"/>
                </a:rPr>
                <a:t>Azul: </a:t>
              </a:r>
              <a:r>
                <a:rPr lang="en-US" sz="1600" dirty="0" err="1">
                  <a:latin typeface="+mj-lt"/>
                </a:rPr>
                <a:t>Ciclônico</a:t>
              </a:r>
              <a:endParaRPr lang="en-US" sz="1600" dirty="0">
                <a:latin typeface="+mj-lt"/>
              </a:endParaRPr>
            </a:p>
            <a:p>
              <a:r>
                <a:rPr lang="en-US" sz="1600" dirty="0" err="1">
                  <a:latin typeface="+mj-lt"/>
                </a:rPr>
                <a:t>Branco</a:t>
              </a:r>
              <a:r>
                <a:rPr lang="en-US" sz="1600" dirty="0">
                  <a:latin typeface="+mj-lt"/>
                </a:rPr>
                <a:t>: </a:t>
              </a:r>
              <a:r>
                <a:rPr lang="en-US" sz="1600" dirty="0" err="1">
                  <a:latin typeface="+mj-lt"/>
                </a:rPr>
                <a:t>continente</a:t>
              </a:r>
              <a:endParaRPr lang="en-US" sz="1600" dirty="0">
                <a:latin typeface="+mj-lt"/>
              </a:endParaRPr>
            </a:p>
          </p:txBody>
        </p:sp>
      </p:grpSp>
      <p:grpSp>
        <p:nvGrpSpPr>
          <p:cNvPr id="4" name="Group 41"/>
          <p:cNvGrpSpPr>
            <a:grpSpLocks/>
          </p:cNvGrpSpPr>
          <p:nvPr/>
        </p:nvGrpSpPr>
        <p:grpSpPr bwMode="auto">
          <a:xfrm>
            <a:off x="2066925" y="3525279"/>
            <a:ext cx="3181350" cy="2324100"/>
            <a:chOff x="4648200" y="3352800"/>
            <a:chExt cx="3181350" cy="2324100"/>
          </a:xfrm>
        </p:grpSpPr>
        <p:pic>
          <p:nvPicPr>
            <p:cNvPr id="43" name="Picture 3"/>
            <p:cNvPicPr>
              <a:picLocks noChangeAspect="1" noChangeArrowheads="1"/>
            </p:cNvPicPr>
            <p:nvPr/>
          </p:nvPicPr>
          <p:blipFill>
            <a:blip r:embed="rId3" cstate="print"/>
            <a:srcRect/>
            <a:stretch>
              <a:fillRect/>
            </a:stretch>
          </p:blipFill>
          <p:spPr bwMode="auto">
            <a:xfrm>
              <a:off x="4876800" y="3352800"/>
              <a:ext cx="2952750" cy="2324100"/>
            </a:xfrm>
            <a:prstGeom prst="rect">
              <a:avLst/>
            </a:prstGeom>
            <a:noFill/>
            <a:ln w="9525">
              <a:noFill/>
              <a:miter lim="800000"/>
              <a:headEnd/>
              <a:tailEnd/>
            </a:ln>
          </p:spPr>
        </p:pic>
        <p:pic>
          <p:nvPicPr>
            <p:cNvPr id="44" name="Picture 4"/>
            <p:cNvPicPr>
              <a:picLocks noChangeAspect="1" noChangeArrowheads="1"/>
            </p:cNvPicPr>
            <p:nvPr/>
          </p:nvPicPr>
          <p:blipFill>
            <a:blip r:embed="rId4" cstate="print"/>
            <a:srcRect/>
            <a:stretch>
              <a:fillRect/>
            </a:stretch>
          </p:blipFill>
          <p:spPr bwMode="auto">
            <a:xfrm>
              <a:off x="4648200" y="4191000"/>
              <a:ext cx="228600" cy="571500"/>
            </a:xfrm>
            <a:prstGeom prst="rect">
              <a:avLst/>
            </a:prstGeom>
            <a:noFill/>
            <a:ln w="9525">
              <a:noFill/>
              <a:miter lim="800000"/>
              <a:headEnd/>
              <a:tailEnd/>
            </a:ln>
          </p:spPr>
        </p:pic>
      </p:grpSp>
      <p:pic>
        <p:nvPicPr>
          <p:cNvPr id="45" name="Picture 2"/>
          <p:cNvPicPr>
            <a:picLocks noChangeAspect="1" noChangeArrowheads="1"/>
          </p:cNvPicPr>
          <p:nvPr/>
        </p:nvPicPr>
        <p:blipFill>
          <a:blip r:embed="rId5" cstate="print"/>
          <a:srcRect/>
          <a:stretch>
            <a:fillRect/>
          </a:stretch>
        </p:blipFill>
        <p:spPr bwMode="auto">
          <a:xfrm>
            <a:off x="2295526" y="1380567"/>
            <a:ext cx="3038475" cy="2038350"/>
          </a:xfrm>
          <a:prstGeom prst="rect">
            <a:avLst/>
          </a:prstGeom>
          <a:noFill/>
          <a:ln w="9525">
            <a:noFill/>
            <a:miter lim="800000"/>
            <a:headEnd/>
            <a:tailEnd/>
          </a:ln>
        </p:spPr>
      </p:pic>
      <p:sp>
        <p:nvSpPr>
          <p:cNvPr id="46" name="Oval 45"/>
          <p:cNvSpPr/>
          <p:nvPr/>
        </p:nvSpPr>
        <p:spPr>
          <a:xfrm>
            <a:off x="3495675" y="5125479"/>
            <a:ext cx="457200" cy="3048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47" name="Straight Connector 46"/>
          <p:cNvCxnSpPr>
            <a:stCxn id="46" idx="5"/>
          </p:cNvCxnSpPr>
          <p:nvPr/>
        </p:nvCxnSpPr>
        <p:spPr>
          <a:xfrm rot="16200000" flipH="1">
            <a:off x="3783013" y="5489017"/>
            <a:ext cx="577850" cy="371475"/>
          </a:xfrm>
          <a:prstGeom prst="line">
            <a:avLst/>
          </a:prstGeom>
          <a:ln w="22225">
            <a:solidFill>
              <a:srgbClr val="FF0000"/>
            </a:solidFill>
          </a:ln>
        </p:spPr>
        <p:style>
          <a:lnRef idx="1">
            <a:schemeClr val="accent1"/>
          </a:lnRef>
          <a:fillRef idx="0">
            <a:schemeClr val="accent1"/>
          </a:fillRef>
          <a:effectRef idx="0">
            <a:schemeClr val="accent1"/>
          </a:effectRef>
          <a:fontRef idx="minor">
            <a:schemeClr val="tx1"/>
          </a:fontRef>
        </p:style>
      </p:cxnSp>
      <p:sp>
        <p:nvSpPr>
          <p:cNvPr id="48" name="TextBox 14"/>
          <p:cNvSpPr txBox="1">
            <a:spLocks noChangeArrowheads="1"/>
          </p:cNvSpPr>
          <p:nvPr/>
        </p:nvSpPr>
        <p:spPr bwMode="auto">
          <a:xfrm>
            <a:off x="2225488" y="6006584"/>
            <a:ext cx="3321424" cy="369332"/>
          </a:xfrm>
          <a:prstGeom prst="rect">
            <a:avLst/>
          </a:prstGeom>
          <a:noFill/>
          <a:ln w="9525">
            <a:noFill/>
            <a:miter lim="800000"/>
            <a:headEnd/>
            <a:tailEnd/>
          </a:ln>
        </p:spPr>
        <p:txBody>
          <a:bodyPr wrap="square">
            <a:spAutoFit/>
          </a:bodyPr>
          <a:lstStyle/>
          <a:p>
            <a:r>
              <a:rPr lang="en-US" b="1" i="1" dirty="0">
                <a:solidFill>
                  <a:srgbClr val="FF0000"/>
                </a:solidFill>
                <a:latin typeface="+mj-lt"/>
              </a:rPr>
              <a:t>W</a:t>
            </a:r>
            <a:r>
              <a:rPr lang="en-US" b="1" dirty="0">
                <a:solidFill>
                  <a:srgbClr val="FF0000"/>
                </a:solidFill>
                <a:latin typeface="+mj-lt"/>
              </a:rPr>
              <a:t> &lt;0 no </a:t>
            </a:r>
            <a:r>
              <a:rPr lang="en-US" b="1" dirty="0" err="1">
                <a:solidFill>
                  <a:srgbClr val="FF0000"/>
                </a:solidFill>
                <a:latin typeface="+mj-lt"/>
              </a:rPr>
              <a:t>núcleo</a:t>
            </a:r>
            <a:r>
              <a:rPr lang="en-US" b="1" dirty="0">
                <a:solidFill>
                  <a:srgbClr val="FF0000"/>
                </a:solidFill>
                <a:latin typeface="+mj-lt"/>
              </a:rPr>
              <a:t> do </a:t>
            </a:r>
            <a:r>
              <a:rPr lang="en-US" b="1" dirty="0" err="1">
                <a:solidFill>
                  <a:srgbClr val="FF0000"/>
                </a:solidFill>
                <a:latin typeface="+mj-lt"/>
              </a:rPr>
              <a:t>vórtice</a:t>
            </a:r>
            <a:endParaRPr lang="en-US" b="1" dirty="0">
              <a:solidFill>
                <a:srgbClr val="FF0000"/>
              </a:solidFill>
              <a:latin typeface="+mj-lt"/>
            </a:endParaRPr>
          </a:p>
        </p:txBody>
      </p:sp>
      <p:pic>
        <p:nvPicPr>
          <p:cNvPr id="49" name="Picture 3"/>
          <p:cNvPicPr>
            <a:picLocks noChangeAspect="1" noChangeArrowheads="1"/>
          </p:cNvPicPr>
          <p:nvPr/>
        </p:nvPicPr>
        <p:blipFill>
          <a:blip r:embed="rId6" cstate="print"/>
          <a:srcRect/>
          <a:stretch>
            <a:fillRect/>
          </a:stretch>
        </p:blipFill>
        <p:spPr bwMode="auto">
          <a:xfrm>
            <a:off x="6096002" y="1380567"/>
            <a:ext cx="1948511" cy="588708"/>
          </a:xfrm>
          <a:prstGeom prst="rect">
            <a:avLst/>
          </a:prstGeom>
          <a:noFill/>
          <a:ln w="9525">
            <a:noFill/>
            <a:miter lim="800000"/>
            <a:headEnd/>
            <a:tailEnd/>
          </a:ln>
        </p:spPr>
      </p:pic>
      <p:pic>
        <p:nvPicPr>
          <p:cNvPr id="50" name="Picture 2"/>
          <p:cNvPicPr>
            <a:picLocks noChangeAspect="1" noChangeArrowheads="1"/>
          </p:cNvPicPr>
          <p:nvPr/>
        </p:nvPicPr>
        <p:blipFill>
          <a:blip r:embed="rId7" cstate="print"/>
          <a:srcRect/>
          <a:stretch>
            <a:fillRect/>
          </a:stretch>
        </p:blipFill>
        <p:spPr bwMode="auto">
          <a:xfrm>
            <a:off x="6096001" y="2066368"/>
            <a:ext cx="3988217" cy="556283"/>
          </a:xfrm>
          <a:prstGeom prst="rect">
            <a:avLst/>
          </a:prstGeom>
          <a:noFill/>
          <a:ln w="9525">
            <a:noFill/>
            <a:miter lim="800000"/>
            <a:headEnd/>
            <a:tailEnd/>
          </a:ln>
        </p:spPr>
      </p:pic>
      <p:pic>
        <p:nvPicPr>
          <p:cNvPr id="51" name="Picture 2"/>
          <p:cNvPicPr>
            <a:picLocks noChangeAspect="1" noChangeArrowheads="1"/>
          </p:cNvPicPr>
          <p:nvPr/>
        </p:nvPicPr>
        <p:blipFill>
          <a:blip r:embed="rId8" cstate="print"/>
          <a:srcRect/>
          <a:stretch>
            <a:fillRect/>
          </a:stretch>
        </p:blipFill>
        <p:spPr bwMode="auto">
          <a:xfrm>
            <a:off x="6096000" y="2828367"/>
            <a:ext cx="1679250" cy="369018"/>
          </a:xfrm>
          <a:prstGeom prst="rect">
            <a:avLst/>
          </a:prstGeom>
          <a:noFill/>
          <a:ln w="9525">
            <a:noFill/>
            <a:miter lim="800000"/>
            <a:headEnd/>
            <a:tailEnd/>
          </a:ln>
        </p:spPr>
      </p:pic>
      <p:sp>
        <p:nvSpPr>
          <p:cNvPr id="52" name="TextBox 8"/>
          <p:cNvSpPr txBox="1">
            <a:spLocks noChangeArrowheads="1"/>
          </p:cNvSpPr>
          <p:nvPr/>
        </p:nvSpPr>
        <p:spPr bwMode="auto">
          <a:xfrm rot="16200000">
            <a:off x="4604545" y="2262424"/>
            <a:ext cx="1828800" cy="369887"/>
          </a:xfrm>
          <a:prstGeom prst="rect">
            <a:avLst/>
          </a:prstGeom>
          <a:noFill/>
          <a:ln w="9525">
            <a:noFill/>
            <a:miter lim="800000"/>
            <a:headEnd/>
            <a:tailEnd/>
          </a:ln>
        </p:spPr>
        <p:txBody>
          <a:bodyPr>
            <a:spAutoFit/>
          </a:bodyPr>
          <a:lstStyle/>
          <a:p>
            <a:pPr algn="ctr"/>
            <a:r>
              <a:rPr lang="en-US" dirty="0" err="1">
                <a:latin typeface="Constantia" pitchFamily="18" charset="0"/>
              </a:rPr>
              <a:t>SSH</a:t>
            </a:r>
            <a:r>
              <a:rPr lang="en-US" dirty="0">
                <a:latin typeface="Constantia" pitchFamily="18" charset="0"/>
              </a:rPr>
              <a:t> </a:t>
            </a:r>
            <a:r>
              <a:rPr lang="en-US" dirty="0" err="1">
                <a:latin typeface="Constantia" pitchFamily="18" charset="0"/>
              </a:rPr>
              <a:t>anômala</a:t>
            </a:r>
            <a:endParaRPr lang="en-US" dirty="0">
              <a:latin typeface="Constantia" pitchFamily="18" charset="0"/>
            </a:endParaRPr>
          </a:p>
        </p:txBody>
      </p:sp>
      <p:sp>
        <p:nvSpPr>
          <p:cNvPr id="76" name="Text Box 29"/>
          <p:cNvSpPr txBox="1">
            <a:spLocks noChangeArrowheads="1"/>
          </p:cNvSpPr>
          <p:nvPr/>
        </p:nvSpPr>
        <p:spPr bwMode="auto">
          <a:xfrm>
            <a:off x="6096000" y="3274698"/>
            <a:ext cx="3352800" cy="338554"/>
          </a:xfrm>
          <a:prstGeom prst="rect">
            <a:avLst/>
          </a:prstGeom>
          <a:noFill/>
          <a:ln w="9525">
            <a:noFill/>
            <a:miter lim="800000"/>
            <a:headEnd/>
            <a:tailEnd/>
          </a:ln>
        </p:spPr>
        <p:txBody>
          <a:bodyPr wrap="square">
            <a:spAutoFit/>
          </a:bodyPr>
          <a:lstStyle/>
          <a:p>
            <a:pPr algn="ctr">
              <a:spcBef>
                <a:spcPct val="50000"/>
              </a:spcBef>
            </a:pPr>
            <a:r>
              <a:rPr lang="en-US" sz="1600" dirty="0" err="1">
                <a:latin typeface="+mj-lt"/>
              </a:rPr>
              <a:t>Exemplo</a:t>
            </a:r>
            <a:r>
              <a:rPr lang="en-US" sz="1600" dirty="0">
                <a:latin typeface="+mj-lt"/>
              </a:rPr>
              <a:t> de resultado</a:t>
            </a:r>
          </a:p>
        </p:txBody>
      </p:sp>
      <p:sp>
        <p:nvSpPr>
          <p:cNvPr id="5" name="CaixaDeTexto 4"/>
          <p:cNvSpPr txBox="1"/>
          <p:nvPr/>
        </p:nvSpPr>
        <p:spPr>
          <a:xfrm>
            <a:off x="9991725" y="6191250"/>
            <a:ext cx="2200275" cy="646331"/>
          </a:xfrm>
          <a:prstGeom prst="rect">
            <a:avLst/>
          </a:prstGeom>
          <a:noFill/>
        </p:spPr>
        <p:txBody>
          <a:bodyPr wrap="square" rtlCol="0">
            <a:spAutoFit/>
          </a:bodyPr>
          <a:lstStyle/>
          <a:p>
            <a:r>
              <a:rPr lang="pt-BR" dirty="0"/>
              <a:t>Modificado de Roberts et al. (2010)</a:t>
            </a:r>
          </a:p>
        </p:txBody>
      </p:sp>
    </p:spTree>
    <p:extLst>
      <p:ext uri="{BB962C8B-B14F-4D97-AF65-F5344CB8AC3E}">
        <p14:creationId xmlns:p14="http://schemas.microsoft.com/office/powerpoint/2010/main" val="1341432520"/>
      </p:ext>
    </p:extLst>
  </p:cSld>
  <p:clrMapOvr>
    <a:masterClrMapping/>
  </p:clrMapOvr>
  <p:transition advTm="15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rotWithShape="1">
          <a:blip r:embed="rId2"/>
          <a:srcRect l="25678" t="17096" r="29365" b="22794"/>
          <a:stretch/>
        </p:blipFill>
        <p:spPr>
          <a:xfrm>
            <a:off x="1537447" y="4451"/>
            <a:ext cx="9117106" cy="6853549"/>
          </a:xfrm>
          <a:prstGeom prst="rect">
            <a:avLst/>
          </a:prstGeom>
        </p:spPr>
      </p:pic>
      <p:sp>
        <p:nvSpPr>
          <p:cNvPr id="5" name="Retângulo 4"/>
          <p:cNvSpPr/>
          <p:nvPr/>
        </p:nvSpPr>
        <p:spPr>
          <a:xfrm>
            <a:off x="10959352" y="6211669"/>
            <a:ext cx="1613647" cy="646331"/>
          </a:xfrm>
          <a:prstGeom prst="rect">
            <a:avLst/>
          </a:prstGeom>
        </p:spPr>
        <p:txBody>
          <a:bodyPr wrap="square">
            <a:spAutoFit/>
          </a:bodyPr>
          <a:lstStyle/>
          <a:p>
            <a:r>
              <a:rPr lang="pt-BR" dirty="0"/>
              <a:t>Extraído de: </a:t>
            </a:r>
            <a:r>
              <a:rPr lang="pt-BR" dirty="0" err="1"/>
              <a:t>GCEP</a:t>
            </a:r>
            <a:endParaRPr lang="pt-BR" dirty="0"/>
          </a:p>
        </p:txBody>
      </p:sp>
    </p:spTree>
    <p:extLst>
      <p:ext uri="{BB962C8B-B14F-4D97-AF65-F5344CB8AC3E}">
        <p14:creationId xmlns:p14="http://schemas.microsoft.com/office/powerpoint/2010/main" val="34072521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10515600" cy="1325563"/>
          </a:xfrm>
        </p:spPr>
        <p:txBody>
          <a:bodyPr/>
          <a:lstStyle/>
          <a:p>
            <a:r>
              <a:rPr lang="pt-BR" dirty="0"/>
              <a:t>Algoritmos em Python – Plataforma </a:t>
            </a:r>
            <a:r>
              <a:rPr lang="pt-BR" dirty="0" err="1"/>
              <a:t>Jupyter</a:t>
            </a:r>
            <a:endParaRPr lang="pt-BR" dirty="0"/>
          </a:p>
        </p:txBody>
      </p:sp>
      <p:pic>
        <p:nvPicPr>
          <p:cNvPr id="4" name="Imagem 3"/>
          <p:cNvPicPr>
            <a:picLocks noChangeAspect="1"/>
          </p:cNvPicPr>
          <p:nvPr/>
        </p:nvPicPr>
        <p:blipFill rotWithShape="1">
          <a:blip r:embed="rId2"/>
          <a:srcRect l="-160" t="15073" r="1977" b="12132"/>
          <a:stretch/>
        </p:blipFill>
        <p:spPr>
          <a:xfrm>
            <a:off x="194076" y="1349829"/>
            <a:ext cx="11803848" cy="4920342"/>
          </a:xfrm>
          <a:prstGeom prst="rect">
            <a:avLst/>
          </a:prstGeom>
        </p:spPr>
      </p:pic>
      <p:sp>
        <p:nvSpPr>
          <p:cNvPr id="5" name="Retângulo 4"/>
          <p:cNvSpPr/>
          <p:nvPr/>
        </p:nvSpPr>
        <p:spPr>
          <a:xfrm>
            <a:off x="2219405" y="1930400"/>
            <a:ext cx="2221967" cy="2318017"/>
          </a:xfrm>
          <a:prstGeom prst="rect">
            <a:avLst/>
          </a:prstGeom>
          <a:noFill/>
          <a:ln w="5715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44714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0"/>
            <a:ext cx="8754035" cy="1080903"/>
          </a:xfrm>
        </p:spPr>
        <p:txBody>
          <a:bodyPr>
            <a:normAutofit fontScale="90000"/>
          </a:bodyPr>
          <a:lstStyle/>
          <a:p>
            <a:r>
              <a:rPr lang="pt-BR" sz="4000" dirty="0"/>
              <a:t>OKUBO WEISS - Modelo </a:t>
            </a:r>
            <a:r>
              <a:rPr lang="pt-BR" sz="4000" dirty="0" err="1"/>
              <a:t>OMT</a:t>
            </a:r>
            <a:r>
              <a:rPr lang="pt-BR" sz="4000" dirty="0"/>
              <a:t>-G - Resumido </a:t>
            </a:r>
          </a:p>
        </p:txBody>
      </p:sp>
      <p:pic>
        <p:nvPicPr>
          <p:cNvPr id="7" name="Imagem 6"/>
          <p:cNvPicPr>
            <a:picLocks noChangeAspect="1"/>
          </p:cNvPicPr>
          <p:nvPr/>
        </p:nvPicPr>
        <p:blipFill rotWithShape="1">
          <a:blip r:embed="rId2">
            <a:extLst>
              <a:ext uri="{28A0092B-C50C-407E-A947-70E740481C1C}">
                <a14:useLocalDpi xmlns:a14="http://schemas.microsoft.com/office/drawing/2010/main" val="0"/>
              </a:ext>
            </a:extLst>
          </a:blip>
          <a:srcRect l="1637" t="55098" r="1563" b="1372"/>
          <a:stretch/>
        </p:blipFill>
        <p:spPr>
          <a:xfrm>
            <a:off x="549088" y="1206594"/>
            <a:ext cx="11093824" cy="5635764"/>
          </a:xfrm>
          <a:prstGeom prst="rect">
            <a:avLst/>
          </a:prstGeom>
        </p:spPr>
      </p:pic>
      <p:sp>
        <p:nvSpPr>
          <p:cNvPr id="8" name="Retângulo 7"/>
          <p:cNvSpPr/>
          <p:nvPr/>
        </p:nvSpPr>
        <p:spPr>
          <a:xfrm>
            <a:off x="336176" y="927846"/>
            <a:ext cx="11536510" cy="5914511"/>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9021910" y="513222"/>
            <a:ext cx="2850776" cy="369332"/>
          </a:xfrm>
          <a:prstGeom prst="rect">
            <a:avLst/>
          </a:prstGeom>
          <a:solidFill>
            <a:srgbClr val="FEFFB9"/>
          </a:solidFill>
          <a:ln w="19050">
            <a:solidFill>
              <a:srgbClr val="FF0000"/>
            </a:solidFill>
          </a:ln>
        </p:spPr>
        <p:txBody>
          <a:bodyPr wrap="square" rtlCol="0">
            <a:spAutoFit/>
          </a:bodyPr>
          <a:lstStyle/>
          <a:p>
            <a:r>
              <a:rPr lang="pt-BR" dirty="0"/>
              <a:t>Algoritmo OKUBO-WEISS</a:t>
            </a:r>
          </a:p>
        </p:txBody>
      </p:sp>
    </p:spTree>
    <p:extLst>
      <p:ext uri="{BB962C8B-B14F-4D97-AF65-F5344CB8AC3E}">
        <p14:creationId xmlns:p14="http://schemas.microsoft.com/office/powerpoint/2010/main" val="814298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extLst>
              <p:ext uri="{D42A27DB-BD31-4B8C-83A1-F6EECF244321}">
                <p14:modId xmlns:p14="http://schemas.microsoft.com/office/powerpoint/2010/main" val="962420130"/>
              </p:ext>
            </p:extLst>
          </p:nvPr>
        </p:nvSpPr>
        <p:spPr>
          <a:xfrm>
            <a:off x="838200" y="142875"/>
            <a:ext cx="10515600" cy="1325563"/>
          </a:xfrm>
        </p:spPr>
        <p:txBody>
          <a:bodyPr/>
          <a:lstStyle/>
          <a:p>
            <a:r>
              <a:rPr lang="en-US" dirty="0" err="1"/>
              <a:t>Vórtices</a:t>
            </a:r>
            <a:r>
              <a:rPr lang="en-US" dirty="0"/>
              <a:t> (Eddies)</a:t>
            </a:r>
            <a:endParaRPr lang="pt-BR" dirty="0"/>
          </a:p>
        </p:txBody>
      </p:sp>
      <p:sp>
        <p:nvSpPr>
          <p:cNvPr id="3" name="Espaço Reservado para Conteúdo 2"/>
          <p:cNvSpPr>
            <a:spLocks noGrp="1"/>
          </p:cNvSpPr>
          <p:nvPr>
            <p:ph idx="1"/>
          </p:nvPr>
        </p:nvSpPr>
        <p:spPr>
          <a:xfrm>
            <a:off x="838200" y="1524000"/>
            <a:ext cx="10515600" cy="5622403"/>
          </a:xfrm>
        </p:spPr>
        <p:txBody>
          <a:bodyPr vert="horz" lIns="91440" tIns="45720" rIns="91440" bIns="45720" rtlCol="0" anchor="t">
            <a:normAutofit/>
          </a:bodyPr>
          <a:lstStyle/>
          <a:p>
            <a:pPr marL="174625" indent="-174625"/>
            <a:r>
              <a:rPr lang="en-US" dirty="0" err="1"/>
              <a:t>Definição</a:t>
            </a:r>
            <a:r>
              <a:rPr lang="en-US" dirty="0"/>
              <a:t>: </a:t>
            </a:r>
            <a:r>
              <a:rPr lang="en-US" dirty="0" err="1"/>
              <a:t>Contorno</a:t>
            </a:r>
            <a:r>
              <a:rPr lang="en-US" dirty="0"/>
              <a:t> </a:t>
            </a:r>
            <a:r>
              <a:rPr lang="en-US" dirty="0" err="1"/>
              <a:t>fechado</a:t>
            </a:r>
            <a:r>
              <a:rPr lang="en-US" dirty="0"/>
              <a:t> que </a:t>
            </a:r>
            <a:r>
              <a:rPr lang="en-US" dirty="0" err="1"/>
              <a:t>contém</a:t>
            </a:r>
            <a:r>
              <a:rPr lang="en-US" dirty="0"/>
              <a:t> </a:t>
            </a:r>
            <a:r>
              <a:rPr lang="en-US" dirty="0" err="1"/>
              <a:t>uma</a:t>
            </a:r>
            <a:r>
              <a:rPr lang="en-US" dirty="0"/>
              <a:t> </a:t>
            </a:r>
            <a:r>
              <a:rPr lang="en-US" dirty="0" err="1"/>
              <a:t>ponto</a:t>
            </a:r>
            <a:r>
              <a:rPr lang="en-US" dirty="0"/>
              <a:t>  de valor </a:t>
            </a:r>
            <a:r>
              <a:rPr lang="en-US" dirty="0" err="1"/>
              <a:t>extremo</a:t>
            </a:r>
            <a:r>
              <a:rPr lang="en-US" dirty="0"/>
              <a:t> de </a:t>
            </a:r>
            <a:r>
              <a:rPr lang="en-US" dirty="0" err="1"/>
              <a:t>anomalia</a:t>
            </a:r>
            <a:r>
              <a:rPr lang="en-US" dirty="0"/>
              <a:t> da </a:t>
            </a:r>
            <a:r>
              <a:rPr lang="en-US" dirty="0" err="1"/>
              <a:t>superfície</a:t>
            </a:r>
            <a:r>
              <a:rPr lang="en-US" dirty="0"/>
              <a:t> do mar.</a:t>
            </a:r>
            <a:endParaRPr lang="pt-BR" dirty="0"/>
          </a:p>
          <a:p>
            <a:pPr marL="174625" indent="-174625"/>
            <a:endParaRPr lang="en-US" dirty="0">
              <a:solidFill>
                <a:srgbClr val="000000"/>
              </a:solidFill>
              <a:latin typeface="Calibri"/>
            </a:endParaRPr>
          </a:p>
          <a:p>
            <a:pPr marL="174625" indent="-174625"/>
            <a:endParaRPr lang="en-US" dirty="0"/>
          </a:p>
          <a:p>
            <a:pPr marL="174625" indent="-174625"/>
            <a:endParaRPr lang="en-US" dirty="0"/>
          </a:p>
          <a:p>
            <a:pPr marL="174625" indent="-174625"/>
            <a:endParaRPr lang="en-US" dirty="0"/>
          </a:p>
          <a:p>
            <a:pPr marL="174625" indent="-174625"/>
            <a:endParaRPr lang="en-US"/>
          </a:p>
          <a:p>
            <a:pPr marL="174625" indent="-174625"/>
            <a:endParaRPr lang="en-US" dirty="0"/>
          </a:p>
          <a:p>
            <a:pPr marL="174625" indent="-174625"/>
            <a:r>
              <a:rPr lang="en-US" dirty="0" err="1"/>
              <a:t>Vórtices</a:t>
            </a:r>
            <a:r>
              <a:rPr lang="en-US" dirty="0"/>
              <a:t> de </a:t>
            </a:r>
            <a:r>
              <a:rPr lang="en-US" dirty="0" err="1"/>
              <a:t>Mesoscala</a:t>
            </a:r>
            <a:r>
              <a:rPr lang="en-US" dirty="0"/>
              <a:t>: </a:t>
            </a:r>
            <a:r>
              <a:rPr lang="en-US" dirty="0" err="1"/>
              <a:t>massas</a:t>
            </a:r>
            <a:r>
              <a:rPr lang="en-US" dirty="0"/>
              <a:t> de </a:t>
            </a:r>
            <a:r>
              <a:rPr lang="en-US" dirty="0" err="1"/>
              <a:t>água</a:t>
            </a:r>
            <a:r>
              <a:rPr lang="en-US" dirty="0"/>
              <a:t> </a:t>
            </a:r>
            <a:r>
              <a:rPr lang="en-US" dirty="0" err="1"/>
              <a:t>rotativas</a:t>
            </a:r>
            <a:r>
              <a:rPr lang="en-US" dirty="0"/>
              <a:t> </a:t>
            </a:r>
            <a:r>
              <a:rPr lang="en-US" dirty="0" err="1"/>
              <a:t>variando</a:t>
            </a:r>
            <a:r>
              <a:rPr lang="en-US" dirty="0"/>
              <a:t> de 50 a 300 </a:t>
            </a:r>
            <a:r>
              <a:rPr lang="en-US" dirty="0" err="1"/>
              <a:t>milhas</a:t>
            </a:r>
            <a:r>
              <a:rPr lang="en-US" dirty="0"/>
              <a:t> </a:t>
            </a:r>
            <a:r>
              <a:rPr lang="en-US" dirty="0" err="1"/>
              <a:t>em</a:t>
            </a:r>
            <a:r>
              <a:rPr lang="en-US" dirty="0"/>
              <a:t> </a:t>
            </a:r>
            <a:r>
              <a:rPr lang="en-US" dirty="0" err="1"/>
              <a:t>diâmetro</a:t>
            </a:r>
            <a:r>
              <a:rPr lang="en-US" dirty="0"/>
              <a:t> (PHYS.ORG, 2014)</a:t>
            </a:r>
          </a:p>
          <a:p>
            <a:pPr marL="457200" lvl="1" indent="0">
              <a:buNone/>
            </a:pPr>
            <a:endParaRPr lang="en-US" dirty="0"/>
          </a:p>
          <a:p>
            <a:pPr marL="0" indent="0">
              <a:buNone/>
            </a:pPr>
            <a:endParaRPr lang="en-US" dirty="0"/>
          </a:p>
          <a:p>
            <a:pPr lvl="1"/>
            <a:endParaRPr lang="en-US" dirty="0"/>
          </a:p>
          <a:p>
            <a:pPr lvl="1"/>
            <a:endParaRPr lang="en-US" dirty="0"/>
          </a:p>
        </p:txBody>
      </p:sp>
      <p:pic>
        <p:nvPicPr>
          <p:cNvPr id="4" name="Imagem 3"/>
          <p:cNvPicPr>
            <a:picLocks noChangeAspect="1"/>
          </p:cNvPicPr>
          <p:nvPr/>
        </p:nvPicPr>
        <p:blipFill>
          <a:blip r:embed="rId2"/>
          <a:stretch>
            <a:fillRect/>
          </a:stretch>
        </p:blipFill>
        <p:spPr>
          <a:xfrm>
            <a:off x="3160143" y="2333625"/>
            <a:ext cx="5860755" cy="2979169"/>
          </a:xfrm>
          <a:prstGeom prst="rect">
            <a:avLst/>
          </a:prstGeom>
        </p:spPr>
      </p:pic>
    </p:spTree>
    <p:extLst>
      <p:ext uri="{BB962C8B-B14F-4D97-AF65-F5344CB8AC3E}">
        <p14:creationId xmlns:p14="http://schemas.microsoft.com/office/powerpoint/2010/main" val="701431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759" y="0"/>
            <a:ext cx="9796482" cy="6858000"/>
          </a:xfrm>
          <a:prstGeom prst="rect">
            <a:avLst/>
          </a:prstGeom>
        </p:spPr>
      </p:pic>
      <p:sp>
        <p:nvSpPr>
          <p:cNvPr id="6" name="Retângulo 5"/>
          <p:cNvSpPr/>
          <p:nvPr/>
        </p:nvSpPr>
        <p:spPr>
          <a:xfrm>
            <a:off x="212273" y="783772"/>
            <a:ext cx="6075986" cy="2627086"/>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7" name="CaixaDeTexto 6"/>
          <p:cNvSpPr txBox="1"/>
          <p:nvPr/>
        </p:nvSpPr>
        <p:spPr>
          <a:xfrm>
            <a:off x="212272" y="1392536"/>
            <a:ext cx="1455584" cy="923330"/>
          </a:xfrm>
          <a:prstGeom prst="rect">
            <a:avLst/>
          </a:prstGeom>
          <a:solidFill>
            <a:srgbClr val="FEFFB9"/>
          </a:solidFill>
          <a:ln w="19050">
            <a:solidFill>
              <a:srgbClr val="FF0000"/>
            </a:solidFill>
          </a:ln>
        </p:spPr>
        <p:txBody>
          <a:bodyPr wrap="square" rtlCol="0">
            <a:spAutoFit/>
          </a:bodyPr>
          <a:lstStyle/>
          <a:p>
            <a:r>
              <a:rPr lang="pt-BR" dirty="0"/>
              <a:t>Algoritmo OKUBO-WEISS</a:t>
            </a:r>
          </a:p>
        </p:txBody>
      </p:sp>
      <p:sp>
        <p:nvSpPr>
          <p:cNvPr id="4" name="Título 1"/>
          <p:cNvSpPr>
            <a:spLocks noGrp="1"/>
          </p:cNvSpPr>
          <p:nvPr>
            <p:ph type="title"/>
          </p:nvPr>
        </p:nvSpPr>
        <p:spPr>
          <a:xfrm>
            <a:off x="0" y="1"/>
            <a:ext cx="10515600" cy="783772"/>
          </a:xfrm>
        </p:spPr>
        <p:txBody>
          <a:bodyPr/>
          <a:lstStyle/>
          <a:p>
            <a:r>
              <a:rPr lang="pt-BR" dirty="0"/>
              <a:t>Modelo </a:t>
            </a:r>
            <a:r>
              <a:rPr lang="pt-BR" dirty="0" err="1"/>
              <a:t>OMT</a:t>
            </a:r>
            <a:r>
              <a:rPr lang="pt-BR" dirty="0"/>
              <a:t>-G – Completo</a:t>
            </a:r>
          </a:p>
        </p:txBody>
      </p:sp>
      <p:sp>
        <p:nvSpPr>
          <p:cNvPr id="8" name="Retângulo 7"/>
          <p:cNvSpPr/>
          <p:nvPr/>
        </p:nvSpPr>
        <p:spPr>
          <a:xfrm>
            <a:off x="886265" y="5303519"/>
            <a:ext cx="6440678" cy="1554481"/>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CaixaDeTexto 8"/>
          <p:cNvSpPr txBox="1"/>
          <p:nvPr/>
        </p:nvSpPr>
        <p:spPr>
          <a:xfrm>
            <a:off x="212272" y="4380189"/>
            <a:ext cx="1455584" cy="923330"/>
          </a:xfrm>
          <a:prstGeom prst="rect">
            <a:avLst/>
          </a:prstGeom>
          <a:solidFill>
            <a:srgbClr val="FEFFB9"/>
          </a:solidFill>
          <a:ln w="19050">
            <a:solidFill>
              <a:srgbClr val="FF0000"/>
            </a:solidFill>
          </a:ln>
        </p:spPr>
        <p:txBody>
          <a:bodyPr wrap="square" rtlCol="0">
            <a:spAutoFit/>
          </a:bodyPr>
          <a:lstStyle/>
          <a:p>
            <a:r>
              <a:rPr lang="pt-BR" dirty="0"/>
              <a:t>Algoritmo Python - Durabilidade</a:t>
            </a:r>
          </a:p>
        </p:txBody>
      </p:sp>
      <p:sp>
        <p:nvSpPr>
          <p:cNvPr id="10" name="CaixaDeTexto 9"/>
          <p:cNvSpPr txBox="1"/>
          <p:nvPr/>
        </p:nvSpPr>
        <p:spPr>
          <a:xfrm>
            <a:off x="7390542" y="5934670"/>
            <a:ext cx="1455584" cy="923330"/>
          </a:xfrm>
          <a:prstGeom prst="rect">
            <a:avLst/>
          </a:prstGeom>
          <a:solidFill>
            <a:srgbClr val="FEFFB9"/>
          </a:solidFill>
          <a:ln w="19050">
            <a:solidFill>
              <a:srgbClr val="FF0000"/>
            </a:solidFill>
          </a:ln>
        </p:spPr>
        <p:txBody>
          <a:bodyPr wrap="square" rtlCol="0">
            <a:spAutoFit/>
          </a:bodyPr>
          <a:lstStyle/>
          <a:p>
            <a:r>
              <a:rPr lang="pt-BR" dirty="0"/>
              <a:t>Algoritmo Python – N° de Vórtices</a:t>
            </a:r>
          </a:p>
        </p:txBody>
      </p:sp>
      <p:sp>
        <p:nvSpPr>
          <p:cNvPr id="11" name="Retângulo 10"/>
          <p:cNvSpPr/>
          <p:nvPr/>
        </p:nvSpPr>
        <p:spPr>
          <a:xfrm>
            <a:off x="7385539" y="3013386"/>
            <a:ext cx="4777434" cy="3844614"/>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Retângulo 11"/>
          <p:cNvSpPr/>
          <p:nvPr/>
        </p:nvSpPr>
        <p:spPr>
          <a:xfrm>
            <a:off x="6288259" y="1"/>
            <a:ext cx="5918256" cy="3013384"/>
          </a:xfrm>
          <a:prstGeom prst="rect">
            <a:avLst/>
          </a:prstGeom>
          <a:noFill/>
          <a:ln w="38100">
            <a:solidFill>
              <a:srgbClr val="FF000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CaixaDeTexto 12"/>
          <p:cNvSpPr txBox="1"/>
          <p:nvPr/>
        </p:nvSpPr>
        <p:spPr>
          <a:xfrm>
            <a:off x="10994241" y="13013"/>
            <a:ext cx="1168732" cy="923330"/>
          </a:xfrm>
          <a:prstGeom prst="rect">
            <a:avLst/>
          </a:prstGeom>
          <a:solidFill>
            <a:srgbClr val="FEFFB9"/>
          </a:solidFill>
          <a:ln w="19050">
            <a:solidFill>
              <a:srgbClr val="FF0000"/>
            </a:solidFill>
          </a:ln>
        </p:spPr>
        <p:txBody>
          <a:bodyPr wrap="square" rtlCol="0">
            <a:spAutoFit/>
          </a:bodyPr>
          <a:lstStyle/>
          <a:p>
            <a:r>
              <a:rPr lang="pt-BR" dirty="0"/>
              <a:t>Algoritmo Python – Área</a:t>
            </a:r>
          </a:p>
        </p:txBody>
      </p:sp>
    </p:spTree>
    <p:extLst>
      <p:ext uri="{BB962C8B-B14F-4D97-AF65-F5344CB8AC3E}">
        <p14:creationId xmlns:p14="http://schemas.microsoft.com/office/powerpoint/2010/main" val="114524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6"/>
                                        </p:tgtEl>
                                        <p:attrNameLst>
                                          <p:attrName>style.visibility</p:attrName>
                                        </p:attrNameLst>
                                      </p:cBhvr>
                                      <p:to>
                                        <p:strVal val="hidden"/>
                                      </p:to>
                                    </p:set>
                                  </p:childTnLst>
                                </p:cTn>
                              </p:par>
                              <p:par>
                                <p:cTn id="17" presetID="1" presetClass="exit" presetSubtype="0" fill="hold" grpId="1" nodeType="withEffect">
                                  <p:stCondLst>
                                    <p:cond delay="0"/>
                                  </p:stCondLst>
                                  <p:childTnLst>
                                    <p:set>
                                      <p:cBhvr>
                                        <p:cTn id="18" dur="1" fill="hold">
                                          <p:stCondLst>
                                            <p:cond delay="0"/>
                                          </p:stCondLst>
                                        </p:cTn>
                                        <p:tgtEl>
                                          <p:spTgt spid="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xit" presetSubtype="0" fill="hold" grpId="1" nodeType="withEffect">
                                  <p:stCondLst>
                                    <p:cond delay="0"/>
                                  </p:stCondLst>
                                  <p:childTnLst>
                                    <p:set>
                                      <p:cBhvr>
                                        <p:cTn id="26" dur="1" fill="hold">
                                          <p:stCondLst>
                                            <p:cond delay="0"/>
                                          </p:stCondLst>
                                        </p:cTn>
                                        <p:tgtEl>
                                          <p:spTgt spid="12"/>
                                        </p:tgtEl>
                                        <p:attrNameLst>
                                          <p:attrName>style.visibility</p:attrName>
                                        </p:attrNameLst>
                                      </p:cBhvr>
                                      <p:to>
                                        <p:strVal val="hidden"/>
                                      </p:to>
                                    </p:set>
                                  </p:childTnLst>
                                </p:cTn>
                              </p:par>
                              <p:par>
                                <p:cTn id="27" presetID="1" presetClass="exit" presetSubtype="0" fill="hold" grpId="1" nodeType="withEffect">
                                  <p:stCondLst>
                                    <p:cond delay="0"/>
                                  </p:stCondLst>
                                  <p:childTnLst>
                                    <p:set>
                                      <p:cBhvr>
                                        <p:cTn id="28" dur="1" fill="hold">
                                          <p:stCondLst>
                                            <p:cond delay="0"/>
                                          </p:stCondLst>
                                        </p:cTn>
                                        <p:tgtEl>
                                          <p:spTgt spid="13"/>
                                        </p:tgtEl>
                                        <p:attrNameLst>
                                          <p:attrName>style.visibility</p:attrName>
                                        </p:attrNameLst>
                                      </p:cBhvr>
                                      <p:to>
                                        <p:strVal val="hidden"/>
                                      </p:to>
                                    </p:set>
                                  </p:childTnLst>
                                </p:cTn>
                              </p:par>
                            </p:childTnLst>
                          </p:cTn>
                        </p:par>
                      </p:childTnLst>
                    </p:cTn>
                  </p:par>
                  <p:par>
                    <p:cTn id="29" fill="hold">
                      <p:stCondLst>
                        <p:cond delay="indefinite"/>
                      </p:stCondLst>
                      <p:childTnLst>
                        <p:par>
                          <p:cTn id="30" fill="hold">
                            <p:stCondLst>
                              <p:cond delay="0"/>
                            </p:stCondLst>
                            <p:childTnLst>
                              <p:par>
                                <p:cTn id="31" presetID="1" presetClass="exit" presetSubtype="0" fill="hold" grpId="1" nodeType="clickEffect">
                                  <p:stCondLst>
                                    <p:cond delay="0"/>
                                  </p:stCondLst>
                                  <p:childTnLst>
                                    <p:set>
                                      <p:cBhvr>
                                        <p:cTn id="32" dur="1" fill="hold">
                                          <p:stCondLst>
                                            <p:cond delay="0"/>
                                          </p:stCondLst>
                                        </p:cTn>
                                        <p:tgtEl>
                                          <p:spTgt spid="8"/>
                                        </p:tgtEl>
                                        <p:attrNameLst>
                                          <p:attrName>style.visibility</p:attrName>
                                        </p:attrNameLst>
                                      </p:cBhvr>
                                      <p:to>
                                        <p:strVal val="hidden"/>
                                      </p:to>
                                    </p:set>
                                  </p:childTnLst>
                                </p:cTn>
                              </p:par>
                              <p:par>
                                <p:cTn id="33" presetID="1" presetClass="exit" presetSubtype="0" fill="hold" grpId="1" nodeType="withEffect">
                                  <p:stCondLst>
                                    <p:cond delay="0"/>
                                  </p:stCondLst>
                                  <p:childTnLst>
                                    <p:set>
                                      <p:cBhvr>
                                        <p:cTn id="34" dur="1" fill="hold">
                                          <p:stCondLst>
                                            <p:cond delay="0"/>
                                          </p:stCondLst>
                                        </p:cTn>
                                        <p:tgtEl>
                                          <p:spTgt spid="9"/>
                                        </p:tgtEl>
                                        <p:attrNameLst>
                                          <p:attrName>style.visibility</p:attrName>
                                        </p:attrNameLst>
                                      </p:cBhvr>
                                      <p:to>
                                        <p:strVal val="hidden"/>
                                      </p:to>
                                    </p:set>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P spid="9" grpId="0" animBg="1"/>
      <p:bldP spid="9" grpId="1" animBg="1"/>
      <p:bldP spid="10" grpId="0" animBg="1"/>
      <p:bldP spid="11" grpId="0" animBg="1"/>
      <p:bldP spid="12" grpId="0" animBg="1"/>
      <p:bldP spid="12" grpId="1" animBg="1"/>
      <p:bldP spid="13" grpId="0" animBg="1"/>
      <p:bldP spid="13"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928468"/>
          </a:xfrm>
        </p:spPr>
        <p:txBody>
          <a:bodyPr>
            <a:normAutofit/>
          </a:bodyPr>
          <a:lstStyle/>
          <a:p>
            <a:r>
              <a:rPr lang="pt-BR" b="1" dirty="0"/>
              <a:t>Resultados: </a:t>
            </a:r>
            <a:r>
              <a:rPr lang="pt-BR" sz="4000" dirty="0"/>
              <a:t>variação acumulada anual do n° de vórtices</a:t>
            </a:r>
          </a:p>
        </p:txBody>
      </p:sp>
      <p:pic>
        <p:nvPicPr>
          <p:cNvPr id="3" name="Imagem 3" descr="variacao_anual_numero.png"/>
          <p:cNvPicPr>
            <a:picLocks/>
          </p:cNvPicPr>
          <p:nvPr/>
        </p:nvPicPr>
        <p:blipFill>
          <a:blip r:embed="rId2"/>
          <a:stretch>
            <a:fillRect/>
          </a:stretch>
        </p:blipFill>
        <p:spPr>
          <a:xfrm>
            <a:off x="1731963" y="1620254"/>
            <a:ext cx="8728075" cy="4586400"/>
          </a:xfrm>
          <a:prstGeom prst="rect">
            <a:avLst/>
          </a:prstGeom>
        </p:spPr>
      </p:pic>
    </p:spTree>
    <p:extLst>
      <p:ext uri="{BB962C8B-B14F-4D97-AF65-F5344CB8AC3E}">
        <p14:creationId xmlns:p14="http://schemas.microsoft.com/office/powerpoint/2010/main" val="3584099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
            <a:ext cx="12192000" cy="900332"/>
          </a:xfrm>
        </p:spPr>
        <p:txBody>
          <a:bodyPr>
            <a:normAutofit fontScale="90000"/>
          </a:bodyPr>
          <a:lstStyle/>
          <a:p>
            <a:r>
              <a:rPr lang="pt-BR" b="1" dirty="0"/>
              <a:t>Resultados: </a:t>
            </a:r>
            <a:r>
              <a:rPr lang="pt-BR" sz="4000" dirty="0"/>
              <a:t>variação acumulada anual da densidade de vórtices</a:t>
            </a:r>
          </a:p>
        </p:txBody>
      </p:sp>
      <p:pic>
        <p:nvPicPr>
          <p:cNvPr id="4" name="Espaço Reservado para Conteúdo 3" descr="variacao_anual_numero.png"/>
          <p:cNvPicPr>
            <a:picLocks noGrp="1"/>
          </p:cNvPicPr>
          <p:nvPr>
            <p:ph idx="1"/>
          </p:nvPr>
        </p:nvPicPr>
        <p:blipFill>
          <a:blip r:embed="rId2"/>
          <a:stretch>
            <a:fillRect/>
          </a:stretch>
        </p:blipFill>
        <p:spPr>
          <a:xfrm>
            <a:off x="1731000" y="1466850"/>
            <a:ext cx="8730000" cy="4586400"/>
          </a:xfrm>
        </p:spPr>
      </p:pic>
    </p:spTree>
    <p:extLst>
      <p:ext uri="{BB962C8B-B14F-4D97-AF65-F5344CB8AC3E}">
        <p14:creationId xmlns:p14="http://schemas.microsoft.com/office/powerpoint/2010/main" val="14527850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1" descr="variacao_anual_idades.png"/>
          <p:cNvPicPr>
            <a:picLocks noGrp="1"/>
          </p:cNvPicPr>
          <p:nvPr>
            <p:ph idx="1"/>
          </p:nvPr>
        </p:nvPicPr>
        <p:blipFill>
          <a:blip r:embed="rId2"/>
          <a:stretch>
            <a:fillRect/>
          </a:stretch>
        </p:blipFill>
        <p:spPr>
          <a:xfrm>
            <a:off x="1731000" y="1447800"/>
            <a:ext cx="8730000" cy="4586400"/>
          </a:xfrm>
        </p:spPr>
      </p:pic>
      <p:sp>
        <p:nvSpPr>
          <p:cNvPr id="4" name="Título 1"/>
          <p:cNvSpPr>
            <a:spLocks noGrp="1"/>
          </p:cNvSpPr>
          <p:nvPr>
            <p:ph type="title"/>
          </p:nvPr>
        </p:nvSpPr>
        <p:spPr>
          <a:xfrm>
            <a:off x="0" y="0"/>
            <a:ext cx="12192000" cy="858129"/>
          </a:xfrm>
        </p:spPr>
        <p:txBody>
          <a:bodyPr>
            <a:normAutofit fontScale="90000"/>
          </a:bodyPr>
          <a:lstStyle/>
          <a:p>
            <a:r>
              <a:rPr lang="pt-BR" b="1" dirty="0"/>
              <a:t>Resultados:</a:t>
            </a:r>
            <a:r>
              <a:rPr lang="pt-BR" sz="4000" dirty="0"/>
              <a:t> variação acumulada anual da duração de vórtices</a:t>
            </a:r>
          </a:p>
        </p:txBody>
      </p:sp>
    </p:spTree>
    <p:extLst>
      <p:ext uri="{BB962C8B-B14F-4D97-AF65-F5344CB8AC3E}">
        <p14:creationId xmlns:p14="http://schemas.microsoft.com/office/powerpoint/2010/main" val="4057910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extLst>
              <p:ext uri="{D42A27DB-BD31-4B8C-83A1-F6EECF244321}">
                <p14:modId xmlns:p14="http://schemas.microsoft.com/office/powerpoint/2010/main" val="1903304453"/>
              </p:ext>
            </p:extLst>
          </p:nvPr>
        </p:nvSpPr>
        <p:spPr>
          <a:xfrm>
            <a:off x="0" y="1"/>
            <a:ext cx="12192000" cy="1026942"/>
          </a:xfrm>
        </p:spPr>
        <p:txBody>
          <a:bodyPr>
            <a:normAutofit fontScale="90000"/>
          </a:bodyPr>
          <a:lstStyle/>
          <a:p>
            <a:r>
              <a:rPr lang="pt-BR" b="1" dirty="0"/>
              <a:t>Resultados: </a:t>
            </a:r>
            <a:r>
              <a:rPr lang="pt-BR" sz="3600" dirty="0"/>
              <a:t>variação diária do número de vórtices anti-ciclônicos</a:t>
            </a:r>
          </a:p>
        </p:txBody>
      </p:sp>
      <p:pic>
        <p:nvPicPr>
          <p:cNvPr id="7" name="Espaço Reservado para Conteúdo 6" descr="series_anuais_quant_antcic_eddies.png"/>
          <p:cNvPicPr>
            <a:picLocks noGrp="1" noChangeAspect="1"/>
          </p:cNvPicPr>
          <p:nvPr>
            <p:ph idx="1"/>
          </p:nvPr>
        </p:nvPicPr>
        <p:blipFill>
          <a:blip r:embed="rId3"/>
          <a:stretch>
            <a:fillRect/>
          </a:stretch>
        </p:blipFill>
        <p:spPr>
          <a:xfrm>
            <a:off x="1071525" y="905813"/>
            <a:ext cx="10048951" cy="5545137"/>
          </a:xfrm>
        </p:spPr>
      </p:pic>
    </p:spTree>
    <p:extLst>
      <p:ext uri="{BB962C8B-B14F-4D97-AF65-F5344CB8AC3E}">
        <p14:creationId xmlns:p14="http://schemas.microsoft.com/office/powerpoint/2010/main" val="2803343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nvPr>
        </p:nvSpPr>
        <p:spPr>
          <a:xfrm>
            <a:off x="0" y="0"/>
            <a:ext cx="12192000" cy="1041009"/>
          </a:xfrm>
        </p:spPr>
        <p:txBody>
          <a:bodyPr>
            <a:normAutofit/>
          </a:bodyPr>
          <a:lstStyle/>
          <a:p>
            <a:r>
              <a:rPr lang="pt-BR" sz="4000" b="1" dirty="0"/>
              <a:t>Resultados: </a:t>
            </a:r>
            <a:r>
              <a:rPr lang="pt-BR" sz="3600" dirty="0"/>
              <a:t>variação diária do número de vórtices ciclônicos</a:t>
            </a:r>
            <a:endParaRPr lang="pt-BR" sz="3600" dirty="0" err="1"/>
          </a:p>
        </p:txBody>
      </p:sp>
      <p:pic>
        <p:nvPicPr>
          <p:cNvPr id="3" name="Espaço Reservado para Conteúdo 2" descr="series_anuais_quant_cic_eddies.png"/>
          <p:cNvPicPr>
            <a:picLocks noGrp="1"/>
          </p:cNvPicPr>
          <p:nvPr>
            <p:ph idx="1"/>
          </p:nvPr>
        </p:nvPicPr>
        <p:blipFill>
          <a:blip r:embed="rId3"/>
          <a:stretch>
            <a:fillRect/>
          </a:stretch>
        </p:blipFill>
        <p:spPr>
          <a:xfrm>
            <a:off x="1072200" y="906381"/>
            <a:ext cx="10047600" cy="5544000"/>
          </a:xfrm>
        </p:spPr>
      </p:pic>
    </p:spTree>
    <p:extLst>
      <p:ext uri="{BB962C8B-B14F-4D97-AF65-F5344CB8AC3E}">
        <p14:creationId xmlns:p14="http://schemas.microsoft.com/office/powerpoint/2010/main" val="16708571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ço Reservado para Conteúdo 1" descr="series_anuais_dens_antcic_eddies.png"/>
          <p:cNvPicPr>
            <a:picLocks noGrp="1"/>
          </p:cNvPicPr>
          <p:nvPr>
            <p:ph idx="1"/>
          </p:nvPr>
        </p:nvPicPr>
        <p:blipFill>
          <a:blip r:embed="rId2"/>
          <a:stretch>
            <a:fillRect/>
          </a:stretch>
        </p:blipFill>
        <p:spPr>
          <a:xfrm>
            <a:off x="1072200" y="906381"/>
            <a:ext cx="10047600" cy="5544000"/>
          </a:xfrm>
        </p:spPr>
      </p:pic>
      <p:sp>
        <p:nvSpPr>
          <p:cNvPr id="4" name="Título 1"/>
          <p:cNvSpPr>
            <a:spLocks noGrp="1"/>
          </p:cNvSpPr>
          <p:nvPr>
            <p:ph type="title"/>
            <p:extLst>
              <p:ext uri="{D42A27DB-BD31-4B8C-83A1-F6EECF244321}">
                <p14:modId xmlns:p14="http://schemas.microsoft.com/office/powerpoint/2010/main" val="4172399666"/>
              </p:ext>
            </p:extLst>
          </p:nvPr>
        </p:nvSpPr>
        <p:spPr>
          <a:xfrm>
            <a:off x="0" y="1"/>
            <a:ext cx="12192000" cy="1026942"/>
          </a:xfrm>
        </p:spPr>
        <p:txBody>
          <a:bodyPr>
            <a:noAutofit/>
          </a:bodyPr>
          <a:lstStyle/>
          <a:p>
            <a:r>
              <a:rPr lang="pt-BR" sz="4000" b="1" dirty="0"/>
              <a:t>Resultados: </a:t>
            </a:r>
            <a:r>
              <a:rPr lang="pt-BR" sz="3200" dirty="0"/>
              <a:t>variação diária da densidade de vórtices anti-ciclônicos</a:t>
            </a:r>
          </a:p>
        </p:txBody>
      </p:sp>
    </p:spTree>
    <p:extLst>
      <p:ext uri="{BB962C8B-B14F-4D97-AF65-F5344CB8AC3E}">
        <p14:creationId xmlns:p14="http://schemas.microsoft.com/office/powerpoint/2010/main" val="24725677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p:cNvSpPr>
            <a:spLocks noGrp="1"/>
          </p:cNvSpPr>
          <p:nvPr>
            <p:ph type="title"/>
            <p:extLst>
              <p:ext uri="{D42A27DB-BD31-4B8C-83A1-F6EECF244321}">
                <p14:modId xmlns:p14="http://schemas.microsoft.com/office/powerpoint/2010/main" val="1736675835"/>
              </p:ext>
            </p:extLst>
          </p:nvPr>
        </p:nvSpPr>
        <p:spPr>
          <a:xfrm>
            <a:off x="0" y="1"/>
            <a:ext cx="12192000" cy="928468"/>
          </a:xfrm>
        </p:spPr>
        <p:txBody>
          <a:bodyPr>
            <a:normAutofit/>
          </a:bodyPr>
          <a:lstStyle/>
          <a:p>
            <a:r>
              <a:rPr lang="pt-BR" sz="4000" b="1" dirty="0"/>
              <a:t>Resultados: </a:t>
            </a:r>
            <a:r>
              <a:rPr lang="pt-BR" sz="3600" dirty="0"/>
              <a:t>variação diária da densidade de vórtices ciclônicos</a:t>
            </a:r>
            <a:endParaRPr lang="pt-BR" sz="3600" dirty="0" err="1"/>
          </a:p>
        </p:txBody>
      </p:sp>
      <p:pic>
        <p:nvPicPr>
          <p:cNvPr id="5" name="Espaço Reservado para Conteúdo 4" descr="series_anuais_dens_cic_eddies.png"/>
          <p:cNvPicPr>
            <a:picLocks noGrp="1"/>
          </p:cNvPicPr>
          <p:nvPr>
            <p:ph idx="1"/>
          </p:nvPr>
        </p:nvPicPr>
        <p:blipFill>
          <a:blip r:embed="rId3"/>
          <a:stretch>
            <a:fillRect/>
          </a:stretch>
        </p:blipFill>
        <p:spPr>
          <a:xfrm>
            <a:off x="1072200" y="906381"/>
            <a:ext cx="10047600" cy="5544000"/>
          </a:xfrm>
        </p:spPr>
      </p:pic>
    </p:spTree>
    <p:extLst>
      <p:ext uri="{BB962C8B-B14F-4D97-AF65-F5344CB8AC3E}">
        <p14:creationId xmlns:p14="http://schemas.microsoft.com/office/powerpoint/2010/main" val="5098656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extLst>
              <p:ext uri="{D42A27DB-BD31-4B8C-83A1-F6EECF244321}">
                <p14:modId xmlns:p14="http://schemas.microsoft.com/office/powerpoint/2010/main" val="345625760"/>
              </p:ext>
            </p:extLst>
          </p:nvPr>
        </p:nvSpPr>
        <p:spPr>
          <a:xfrm>
            <a:off x="-1" y="1"/>
            <a:ext cx="12192001" cy="76648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100" b="1" dirty="0"/>
              <a:t>Resultados: </a:t>
            </a:r>
            <a:r>
              <a:rPr lang="pt-BR" sz="3600" dirty="0"/>
              <a:t>variação diária da duração de vórtices anti-ciclônicos</a:t>
            </a:r>
          </a:p>
        </p:txBody>
      </p:sp>
      <p:pic>
        <p:nvPicPr>
          <p:cNvPr id="2" name="Imagem 1" descr="series_anuais_permanencia_diaria.png"/>
          <p:cNvPicPr>
            <a:picLocks/>
          </p:cNvPicPr>
          <p:nvPr/>
        </p:nvPicPr>
        <p:blipFill>
          <a:blip r:embed="rId3"/>
          <a:stretch>
            <a:fillRect/>
          </a:stretch>
        </p:blipFill>
        <p:spPr>
          <a:xfrm>
            <a:off x="1072200" y="906381"/>
            <a:ext cx="10047600" cy="5544000"/>
          </a:xfrm>
          <a:prstGeom prst="rect">
            <a:avLst/>
          </a:prstGeom>
        </p:spPr>
      </p:pic>
    </p:spTree>
    <p:extLst>
      <p:ext uri="{BB962C8B-B14F-4D97-AF65-F5344CB8AC3E}">
        <p14:creationId xmlns:p14="http://schemas.microsoft.com/office/powerpoint/2010/main" val="38988717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ítulo 1"/>
          <p:cNvSpPr txBox="1">
            <a:spLocks/>
          </p:cNvSpPr>
          <p:nvPr>
            <p:extLst>
              <p:ext uri="{D42A27DB-BD31-4B8C-83A1-F6EECF244321}">
                <p14:modId xmlns:p14="http://schemas.microsoft.com/office/powerpoint/2010/main" val="2259177415"/>
              </p:ext>
            </p:extLst>
          </p:nvPr>
        </p:nvSpPr>
        <p:spPr>
          <a:xfrm>
            <a:off x="-1" y="1"/>
            <a:ext cx="12192001" cy="766481"/>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pt-BR" sz="4100" b="1" dirty="0"/>
              <a:t>Resultados: </a:t>
            </a:r>
            <a:r>
              <a:rPr lang="pt-BR" sz="3600" dirty="0"/>
              <a:t>variação diária da duração de vórtices ciclônicos</a:t>
            </a:r>
          </a:p>
        </p:txBody>
      </p:sp>
      <p:pic>
        <p:nvPicPr>
          <p:cNvPr id="2" name="Imagem 1" descr="series_anuais_permanencia_diaria_cic.png"/>
          <p:cNvPicPr>
            <a:picLocks noChangeAspect="1"/>
          </p:cNvPicPr>
          <p:nvPr/>
        </p:nvPicPr>
        <p:blipFill>
          <a:blip r:embed="rId3"/>
          <a:stretch>
            <a:fillRect/>
          </a:stretch>
        </p:blipFill>
        <p:spPr>
          <a:xfrm>
            <a:off x="885825" y="840725"/>
            <a:ext cx="10065754" cy="5675313"/>
          </a:xfrm>
          <a:prstGeom prst="rect">
            <a:avLst/>
          </a:prstGeom>
        </p:spPr>
      </p:pic>
    </p:spTree>
    <p:extLst>
      <p:ext uri="{BB962C8B-B14F-4D97-AF65-F5344CB8AC3E}">
        <p14:creationId xmlns:p14="http://schemas.microsoft.com/office/powerpoint/2010/main" val="14618532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
            <a:ext cx="10515600" cy="1690688"/>
          </a:xfrm>
        </p:spPr>
        <p:txBody>
          <a:bodyPr>
            <a:normAutofit/>
          </a:bodyPr>
          <a:lstStyle/>
          <a:p>
            <a:pPr algn="ctr"/>
            <a:r>
              <a:rPr lang="en-US" dirty="0" err="1"/>
              <a:t>Vórtices</a:t>
            </a:r>
            <a:r>
              <a:rPr lang="en-US" dirty="0"/>
              <a:t>: </a:t>
            </a:r>
            <a:r>
              <a:rPr lang="en-US" dirty="0" err="1"/>
              <a:t>Importâncias</a:t>
            </a:r>
            <a:r>
              <a:rPr lang="en-US" dirty="0"/>
              <a:t> </a:t>
            </a:r>
            <a:r>
              <a:rPr lang="en-US" dirty="0" err="1"/>
              <a:t>Ecossistêmicas</a:t>
            </a:r>
            <a:endParaRPr lang="pt-BR" dirty="0"/>
          </a:p>
        </p:txBody>
      </p:sp>
      <p:sp>
        <p:nvSpPr>
          <p:cNvPr id="3" name="Espaço Reservado para Conteúdo 2"/>
          <p:cNvSpPr>
            <a:spLocks noGrp="1"/>
          </p:cNvSpPr>
          <p:nvPr>
            <p:ph idx="1"/>
          </p:nvPr>
        </p:nvSpPr>
        <p:spPr/>
        <p:txBody>
          <a:bodyPr>
            <a:normAutofit/>
          </a:bodyPr>
          <a:lstStyle/>
          <a:p>
            <a:r>
              <a:rPr lang="en-US" dirty="0" err="1"/>
              <a:t>Tipos</a:t>
            </a:r>
            <a:r>
              <a:rPr lang="en-US" dirty="0"/>
              <a:t> de </a:t>
            </a:r>
            <a:r>
              <a:rPr lang="en-US" dirty="0" err="1"/>
              <a:t>Transportes</a:t>
            </a:r>
            <a:r>
              <a:rPr lang="en-US" dirty="0"/>
              <a:t> e </a:t>
            </a:r>
            <a:r>
              <a:rPr lang="en-US" dirty="0" err="1"/>
              <a:t>Misturas</a:t>
            </a:r>
            <a:r>
              <a:rPr lang="en-US" dirty="0"/>
              <a:t>:</a:t>
            </a:r>
          </a:p>
          <a:p>
            <a:pPr lvl="1"/>
            <a:r>
              <a:rPr lang="en-US" dirty="0"/>
              <a:t>Vertical (Z)</a:t>
            </a:r>
          </a:p>
          <a:p>
            <a:pPr lvl="1"/>
            <a:r>
              <a:rPr lang="en-US" dirty="0"/>
              <a:t>Horizontal (longitude e latitude):</a:t>
            </a:r>
          </a:p>
          <a:p>
            <a:pPr marL="457200" lvl="1" indent="0">
              <a:buNone/>
            </a:pPr>
            <a:endParaRPr lang="en-US" dirty="0"/>
          </a:p>
          <a:p>
            <a:r>
              <a:rPr lang="en-US" dirty="0"/>
              <a:t>Variáveis </a:t>
            </a:r>
            <a:r>
              <a:rPr lang="en-US" dirty="0" err="1"/>
              <a:t>Ambientais</a:t>
            </a:r>
            <a:r>
              <a:rPr lang="en-US" dirty="0"/>
              <a:t>:</a:t>
            </a:r>
          </a:p>
          <a:p>
            <a:pPr lvl="1"/>
            <a:r>
              <a:rPr lang="en-US" dirty="0" err="1"/>
              <a:t>Nutrientes</a:t>
            </a:r>
            <a:endParaRPr lang="en-US" dirty="0"/>
          </a:p>
          <a:p>
            <a:pPr lvl="1"/>
            <a:r>
              <a:rPr lang="en-US" dirty="0" err="1"/>
              <a:t>Calor</a:t>
            </a:r>
            <a:r>
              <a:rPr lang="en-US" dirty="0"/>
              <a:t> </a:t>
            </a:r>
          </a:p>
          <a:p>
            <a:pPr lvl="1"/>
            <a:r>
              <a:rPr lang="en-US" dirty="0" err="1"/>
              <a:t>Balanço</a:t>
            </a:r>
            <a:r>
              <a:rPr lang="en-US" dirty="0"/>
              <a:t> </a:t>
            </a:r>
            <a:r>
              <a:rPr lang="en-US" dirty="0" err="1"/>
              <a:t>Salínico</a:t>
            </a:r>
            <a:endParaRPr lang="en-US" dirty="0"/>
          </a:p>
        </p:txBody>
      </p:sp>
      <p:pic>
        <p:nvPicPr>
          <p:cNvPr id="4" name="Picture 2" descr="Resultado de imagem para eddie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93424" y="1693532"/>
            <a:ext cx="4303056" cy="51636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10451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Conclusões</a:t>
            </a:r>
          </a:p>
        </p:txBody>
      </p:sp>
      <p:sp>
        <p:nvSpPr>
          <p:cNvPr id="3" name="Espaço Reservado para Conteúdo 2"/>
          <p:cNvSpPr>
            <a:spLocks noGrp="1"/>
          </p:cNvSpPr>
          <p:nvPr>
            <p:ph idx="1"/>
          </p:nvPr>
        </p:nvSpPr>
        <p:spPr/>
        <p:txBody>
          <a:bodyPr>
            <a:normAutofit lnSpcReduction="10000"/>
          </a:bodyPr>
          <a:lstStyle/>
          <a:p>
            <a:r>
              <a:rPr lang="en-US" dirty="0"/>
              <a:t>O </a:t>
            </a:r>
            <a:r>
              <a:rPr lang="en-US" dirty="0" err="1"/>
              <a:t>ano</a:t>
            </a:r>
            <a:r>
              <a:rPr lang="en-US" dirty="0"/>
              <a:t> de 2014 </a:t>
            </a:r>
            <a:r>
              <a:rPr lang="en-US" dirty="0" err="1"/>
              <a:t>foi</a:t>
            </a:r>
            <a:r>
              <a:rPr lang="en-US" dirty="0"/>
              <a:t> </a:t>
            </a:r>
            <a:r>
              <a:rPr lang="en-US" dirty="0" err="1"/>
              <a:t>atípico</a:t>
            </a:r>
            <a:r>
              <a:rPr lang="en-US" dirty="0"/>
              <a:t> </a:t>
            </a:r>
            <a:r>
              <a:rPr lang="en-US" dirty="0" err="1"/>
              <a:t>comparado</a:t>
            </a:r>
            <a:r>
              <a:rPr lang="en-US" dirty="0"/>
              <a:t> </a:t>
            </a:r>
            <a:r>
              <a:rPr lang="en-US" dirty="0" err="1"/>
              <a:t>aos</a:t>
            </a:r>
            <a:r>
              <a:rPr lang="en-US" dirty="0"/>
              <a:t> </a:t>
            </a:r>
            <a:r>
              <a:rPr lang="en-US" dirty="0" err="1"/>
              <a:t>demais</a:t>
            </a:r>
            <a:r>
              <a:rPr lang="en-US" dirty="0"/>
              <a:t> </a:t>
            </a:r>
            <a:r>
              <a:rPr lang="en-US" dirty="0" err="1"/>
              <a:t>anos</a:t>
            </a:r>
            <a:r>
              <a:rPr lang="en-US" dirty="0"/>
              <a:t> </a:t>
            </a:r>
            <a:r>
              <a:rPr lang="en-US" dirty="0" err="1"/>
              <a:t>analisados</a:t>
            </a:r>
            <a:r>
              <a:rPr lang="en-US" dirty="0"/>
              <a:t>, com </a:t>
            </a:r>
            <a:r>
              <a:rPr lang="en-US" dirty="0" err="1"/>
              <a:t>valores</a:t>
            </a:r>
            <a:r>
              <a:rPr lang="en-US" dirty="0"/>
              <a:t> </a:t>
            </a:r>
            <a:r>
              <a:rPr lang="en-US" dirty="0" err="1"/>
              <a:t>extremos</a:t>
            </a:r>
            <a:r>
              <a:rPr lang="en-US" dirty="0"/>
              <a:t> de </a:t>
            </a:r>
            <a:r>
              <a:rPr lang="en-US" dirty="0" err="1"/>
              <a:t>duração</a:t>
            </a:r>
            <a:r>
              <a:rPr lang="en-US" dirty="0"/>
              <a:t>, </a:t>
            </a:r>
            <a:r>
              <a:rPr lang="en-US" dirty="0" err="1"/>
              <a:t>número</a:t>
            </a:r>
            <a:r>
              <a:rPr lang="en-US" dirty="0"/>
              <a:t> e </a:t>
            </a:r>
            <a:r>
              <a:rPr lang="en-US" dirty="0" err="1"/>
              <a:t>densidade</a:t>
            </a:r>
            <a:r>
              <a:rPr lang="en-US" dirty="0"/>
              <a:t> </a:t>
            </a:r>
            <a:r>
              <a:rPr lang="en-US" dirty="0" err="1"/>
              <a:t>vórtices</a:t>
            </a:r>
            <a:r>
              <a:rPr lang="en-US" dirty="0"/>
              <a:t>.</a:t>
            </a:r>
          </a:p>
          <a:p>
            <a:r>
              <a:rPr lang="pt-BR" dirty="0"/>
              <a:t>A costa brasileira apresentou predominância de vórtices anti-ciclônicos, e estes em maior intensidade e persistência comparado aos ciclônicos.</a:t>
            </a:r>
          </a:p>
          <a:p>
            <a:r>
              <a:rPr lang="pt-BR"/>
              <a:t>Entre os anos </a:t>
            </a:r>
            <a:r>
              <a:rPr lang="pt-BR" dirty="0"/>
              <a:t>de 2010 e 2015, </a:t>
            </a:r>
          </a:p>
          <a:p>
            <a:pPr lvl="1"/>
            <a:r>
              <a:rPr lang="pt-BR" dirty="0"/>
              <a:t>A) Os vórtices anti-ciclônicos apresentaram tendência de aumento na duração, no número de ocorrência e em sua densidade</a:t>
            </a:r>
          </a:p>
          <a:p>
            <a:pPr lvl="1"/>
            <a:r>
              <a:rPr lang="pt-BR" dirty="0"/>
              <a:t>B) Os vórtices ciclônicos apresentaram tendência de diminuição em seu número de ocorrência e densidade, enquanto que a durabilidade se manteve constante</a:t>
            </a:r>
          </a:p>
        </p:txBody>
      </p:sp>
    </p:spTree>
    <p:extLst>
      <p:ext uri="{BB962C8B-B14F-4D97-AF65-F5344CB8AC3E}">
        <p14:creationId xmlns:p14="http://schemas.microsoft.com/office/powerpoint/2010/main" val="28325288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9" presetClass="emph" presetSubtype="0" nodeType="withEffect">
                                  <p:stCondLst>
                                    <p:cond delay="0"/>
                                  </p:stCondLst>
                                  <p:childTnLst>
                                    <p:set>
                                      <p:cBhvr rctx="PPT">
                                        <p:cTn id="12" dur="indefinite"/>
                                        <p:tgtEl>
                                          <p:spTgt spid="3">
                                            <p:txEl>
                                              <p:pRg st="0" end="0"/>
                                            </p:txEl>
                                          </p:spTgt>
                                        </p:tgtEl>
                                        <p:attrNameLst>
                                          <p:attrName>style.opacity</p:attrName>
                                        </p:attrNameLst>
                                      </p:cBhvr>
                                      <p:to>
                                        <p:strVal val="0.25"/>
                                      </p:to>
                                    </p:set>
                                    <p:animEffect filter="image" prLst="opacity: 0.25">
                                      <p:cBhvr rctx="IE">
                                        <p:cTn id="13" dur="indefinite"/>
                                        <p:tgtEl>
                                          <p:spTgt spid="3">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childTnLst>
                                </p:cTn>
                              </p:par>
                              <p:par>
                                <p:cTn id="18" presetID="9" presetClass="emph" presetSubtype="0" nodeType="withEffect">
                                  <p:stCondLst>
                                    <p:cond delay="0"/>
                                  </p:stCondLst>
                                  <p:childTnLst>
                                    <p:set>
                                      <p:cBhvr rctx="PPT">
                                        <p:cTn id="19" dur="indefinite"/>
                                        <p:tgtEl>
                                          <p:spTgt spid="3">
                                            <p:txEl>
                                              <p:pRg st="1" end="1"/>
                                            </p:txEl>
                                          </p:spTgt>
                                        </p:tgtEl>
                                        <p:attrNameLst>
                                          <p:attrName>style.opacity</p:attrName>
                                        </p:attrNameLst>
                                      </p:cBhvr>
                                      <p:to>
                                        <p:strVal val="0.25"/>
                                      </p:to>
                                    </p:set>
                                    <p:animEffect filter="image" prLst="opacity: 0.25">
                                      <p:cBhvr rctx="IE">
                                        <p:cTn id="20" dur="indefinite"/>
                                        <p:tgtEl>
                                          <p:spTgt spid="3">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childTnLst>
                                </p:cTn>
                              </p:par>
                              <p:par>
                                <p:cTn id="25" presetID="9" presetClass="emph" presetSubtype="0" nodeType="withEffect">
                                  <p:stCondLst>
                                    <p:cond delay="0"/>
                                  </p:stCondLst>
                                  <p:childTnLst>
                                    <p:set>
                                      <p:cBhvr rctx="PPT">
                                        <p:cTn id="26" dur="indefinite"/>
                                        <p:tgtEl>
                                          <p:spTgt spid="3">
                                            <p:txEl>
                                              <p:pRg st="2" end="2"/>
                                            </p:txEl>
                                          </p:spTgt>
                                        </p:tgtEl>
                                        <p:attrNameLst>
                                          <p:attrName>style.opacity</p:attrName>
                                        </p:attrNameLst>
                                      </p:cBhvr>
                                      <p:to>
                                        <p:strVal val="0.25"/>
                                      </p:to>
                                    </p:set>
                                    <p:animEffect filter="image" prLst="opacity: 0.25">
                                      <p:cBhvr rctx="IE">
                                        <p:cTn id="27" dur="indefinite"/>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childTnLst>
                                </p:cTn>
                              </p:par>
                              <p:par>
                                <p:cTn id="32" presetID="9" presetClass="emph" presetSubtype="0" nodeType="withEffect">
                                  <p:stCondLst>
                                    <p:cond delay="0"/>
                                  </p:stCondLst>
                                  <p:childTnLst>
                                    <p:set>
                                      <p:cBhvr rctx="PPT">
                                        <p:cTn id="33" dur="indefinite"/>
                                        <p:tgtEl>
                                          <p:spTgt spid="3">
                                            <p:txEl>
                                              <p:pRg st="3" end="3"/>
                                            </p:txEl>
                                          </p:spTgt>
                                        </p:tgtEl>
                                        <p:attrNameLst>
                                          <p:attrName>style.opacity</p:attrName>
                                        </p:attrNameLst>
                                      </p:cBhvr>
                                      <p:to>
                                        <p:strVal val="0.25"/>
                                      </p:to>
                                    </p:set>
                                    <p:animEffect filter="image" prLst="opacity: 0.25">
                                      <p:cBhvr rctx="IE">
                                        <p:cTn id="34" dur="indefinite"/>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838200" y="1825625"/>
            <a:ext cx="10515600" cy="4351338"/>
          </a:xfrm>
        </p:spPr>
        <p:txBody>
          <a:bodyPr/>
          <a:lstStyle/>
          <a:p>
            <a:pPr marL="0" indent="0" algn="ctr">
              <a:buNone/>
            </a:pPr>
            <a:endParaRPr lang="en-US" dirty="0">
              <a:solidFill>
                <a:schemeClr val="bg1"/>
              </a:solidFill>
            </a:endParaRPr>
          </a:p>
          <a:p>
            <a:pPr marL="0" indent="0" algn="ctr">
              <a:buNone/>
            </a:pPr>
            <a:endParaRPr lang="en-US" dirty="0">
              <a:solidFill>
                <a:schemeClr val="bg1"/>
              </a:solidFill>
            </a:endParaRPr>
          </a:p>
          <a:p>
            <a:pPr marL="0" indent="0" algn="ctr">
              <a:buNone/>
            </a:pPr>
            <a:endParaRPr lang="en-US" dirty="0">
              <a:solidFill>
                <a:schemeClr val="bg1"/>
              </a:solidFill>
            </a:endParaRPr>
          </a:p>
          <a:p>
            <a:pPr marL="0" indent="0" algn="ctr">
              <a:buNone/>
            </a:pPr>
            <a:r>
              <a:rPr lang="en-US" sz="4400" dirty="0" err="1">
                <a:solidFill>
                  <a:schemeClr val="bg1"/>
                </a:solidFill>
              </a:rPr>
              <a:t>FIM</a:t>
            </a:r>
            <a:endParaRPr lang="en-US" sz="4400" dirty="0">
              <a:solidFill>
                <a:schemeClr val="bg1"/>
              </a:solidFill>
            </a:endParaRPr>
          </a:p>
        </p:txBody>
      </p:sp>
    </p:spTree>
    <p:extLst>
      <p:ext uri="{BB962C8B-B14F-4D97-AF65-F5344CB8AC3E}">
        <p14:creationId xmlns:p14="http://schemas.microsoft.com/office/powerpoint/2010/main" val="118461258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n-US" dirty="0" err="1"/>
              <a:t>Referências</a:t>
            </a:r>
            <a:endParaRPr lang="en-US" dirty="0"/>
          </a:p>
        </p:txBody>
      </p:sp>
      <p:sp>
        <p:nvSpPr>
          <p:cNvPr id="3" name="Espaço Reservado para Conteúdo 2"/>
          <p:cNvSpPr>
            <a:spLocks noGrp="1"/>
          </p:cNvSpPr>
          <p:nvPr>
            <p:ph idx="1"/>
          </p:nvPr>
        </p:nvSpPr>
        <p:spPr/>
        <p:txBody>
          <a:bodyPr>
            <a:normAutofit fontScale="92500" lnSpcReduction="10000"/>
          </a:bodyPr>
          <a:lstStyle/>
          <a:p>
            <a:r>
              <a:rPr lang="en-US" dirty="0"/>
              <a:t>https://www.researchgate.net/figure/220506704_fig4_Figure-3-Sea-surface-height-variability-in-centimeters-defined-as-the-root-mean-square</a:t>
            </a:r>
          </a:p>
          <a:p>
            <a:r>
              <a:rPr lang="en-US" dirty="0"/>
              <a:t>http://gcep.host.ualr.edu/Archives/2010/2010_EOS_Files/Schnepf%20SURE%20presentation.pdf</a:t>
            </a:r>
          </a:p>
          <a:p>
            <a:r>
              <a:rPr lang="en-US" dirty="0"/>
              <a:t>http://werkgroepcaraibischeletteren.nl/tag/milieu/page/6/</a:t>
            </a:r>
          </a:p>
          <a:p>
            <a:r>
              <a:rPr lang="en-US" dirty="0">
                <a:hlinkClick r:id="rId2"/>
              </a:rPr>
              <a:t>https://phys.org/news/2014-06-mesoscale-eddies-ocean-previously-thought.html</a:t>
            </a:r>
            <a:endParaRPr lang="en-US" dirty="0"/>
          </a:p>
          <a:p>
            <a:r>
              <a:rPr lang="en-US" dirty="0">
                <a:latin typeface="Calibri" pitchFamily="34" charset="0"/>
              </a:rPr>
              <a:t>Roberts, </a:t>
            </a:r>
            <a:r>
              <a:rPr lang="en-US" dirty="0" err="1">
                <a:latin typeface="Calibri" pitchFamily="34" charset="0"/>
              </a:rPr>
              <a:t>JJ</a:t>
            </a:r>
            <a:r>
              <a:rPr lang="en-US" dirty="0">
                <a:latin typeface="Calibri" pitchFamily="34" charset="0"/>
              </a:rPr>
              <a:t>, Best BD, Dunn DC, </a:t>
            </a:r>
            <a:r>
              <a:rPr lang="en-US" dirty="0" err="1">
                <a:latin typeface="Calibri" pitchFamily="34" charset="0"/>
              </a:rPr>
              <a:t>Treml</a:t>
            </a:r>
            <a:r>
              <a:rPr lang="en-US" dirty="0">
                <a:latin typeface="Calibri" pitchFamily="34" charset="0"/>
              </a:rPr>
              <a:t> EA, </a:t>
            </a:r>
            <a:r>
              <a:rPr lang="en-US" dirty="0" err="1">
                <a:latin typeface="Calibri" pitchFamily="34" charset="0"/>
              </a:rPr>
              <a:t>Halpin</a:t>
            </a:r>
            <a:r>
              <a:rPr lang="en-US" dirty="0">
                <a:latin typeface="Calibri" pitchFamily="34" charset="0"/>
              </a:rPr>
              <a:t> </a:t>
            </a:r>
            <a:r>
              <a:rPr lang="en-US" dirty="0" err="1">
                <a:latin typeface="Calibri" pitchFamily="34" charset="0"/>
              </a:rPr>
              <a:t>PN</a:t>
            </a:r>
            <a:r>
              <a:rPr lang="en-US" dirty="0">
                <a:latin typeface="Calibri" pitchFamily="34" charset="0"/>
              </a:rPr>
              <a:t> (2010) Marine Geospatial Ecology Tools: An integrated framework for ecological geoprocessing with ArcGIS, Python, R, </a:t>
            </a:r>
            <a:r>
              <a:rPr lang="en-US" dirty="0" err="1">
                <a:latin typeface="Calibri" pitchFamily="34" charset="0"/>
              </a:rPr>
              <a:t>MATLAB</a:t>
            </a:r>
            <a:r>
              <a:rPr lang="en-US" dirty="0">
                <a:latin typeface="Calibri" pitchFamily="34" charset="0"/>
              </a:rPr>
              <a:t>, and C++. </a:t>
            </a:r>
            <a:r>
              <a:rPr lang="en-US" i="1" dirty="0">
                <a:latin typeface="Calibri" pitchFamily="34" charset="0"/>
              </a:rPr>
              <a:t>Environmental Modelling &amp; Software 25</a:t>
            </a:r>
            <a:r>
              <a:rPr lang="en-US" dirty="0">
                <a:latin typeface="Calibri" pitchFamily="34" charset="0"/>
              </a:rPr>
              <a:t>: 1197-1207.</a:t>
            </a:r>
            <a:endParaRPr lang="en-US" i="1" dirty="0">
              <a:latin typeface="Calibri" pitchFamily="34" charset="0"/>
            </a:endParaRPr>
          </a:p>
          <a:p>
            <a:pPr marL="0" indent="0">
              <a:buNone/>
            </a:pPr>
            <a:endParaRPr lang="en-US" dirty="0"/>
          </a:p>
        </p:txBody>
      </p:sp>
    </p:spTree>
    <p:extLst>
      <p:ext uri="{BB962C8B-B14F-4D97-AF65-F5344CB8AC3E}">
        <p14:creationId xmlns:p14="http://schemas.microsoft.com/office/powerpoint/2010/main" val="1197534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en-US" dirty="0" err="1"/>
              <a:t>Identificação</a:t>
            </a:r>
            <a:r>
              <a:rPr lang="en-US" dirty="0"/>
              <a:t> de Eddies</a:t>
            </a:r>
          </a:p>
        </p:txBody>
      </p:sp>
      <p:sp>
        <p:nvSpPr>
          <p:cNvPr id="3" name="Espaço Reservado para Conteúdo 2"/>
          <p:cNvSpPr>
            <a:spLocks noGrp="1"/>
          </p:cNvSpPr>
          <p:nvPr>
            <p:ph idx="1"/>
          </p:nvPr>
        </p:nvSpPr>
        <p:spPr/>
        <p:txBody>
          <a:bodyPr/>
          <a:lstStyle/>
          <a:p>
            <a:r>
              <a:rPr lang="en-US" dirty="0" err="1"/>
              <a:t>Altura</a:t>
            </a:r>
            <a:r>
              <a:rPr lang="en-US" dirty="0"/>
              <a:t> do </a:t>
            </a:r>
            <a:r>
              <a:rPr lang="en-US" dirty="0" err="1"/>
              <a:t>Oceano</a:t>
            </a:r>
            <a:r>
              <a:rPr lang="en-US" dirty="0"/>
              <a:t> (</a:t>
            </a:r>
            <a:r>
              <a:rPr lang="en-US" dirty="0" err="1"/>
              <a:t>altimetria</a:t>
            </a:r>
            <a:r>
              <a:rPr lang="en-US" dirty="0"/>
              <a:t> da </a:t>
            </a:r>
            <a:r>
              <a:rPr lang="en-US" dirty="0" err="1"/>
              <a:t>superfície</a:t>
            </a:r>
            <a:r>
              <a:rPr lang="en-US" dirty="0"/>
              <a:t> do </a:t>
            </a:r>
            <a:r>
              <a:rPr lang="en-US" dirty="0" err="1"/>
              <a:t>oceano</a:t>
            </a:r>
            <a:r>
              <a:rPr lang="en-US" dirty="0"/>
              <a:t>)</a:t>
            </a:r>
          </a:p>
          <a:p>
            <a:r>
              <a:rPr lang="en-US" dirty="0" err="1"/>
              <a:t>Velocidade</a:t>
            </a:r>
            <a:r>
              <a:rPr lang="en-US" dirty="0"/>
              <a:t> e </a:t>
            </a:r>
            <a:r>
              <a:rPr lang="en-US" dirty="0" err="1"/>
              <a:t>função</a:t>
            </a:r>
            <a:r>
              <a:rPr lang="en-US" dirty="0"/>
              <a:t> de </a:t>
            </a:r>
            <a:r>
              <a:rPr lang="en-US" dirty="0" err="1"/>
              <a:t>fluxo</a:t>
            </a:r>
            <a:r>
              <a:rPr lang="en-US" dirty="0"/>
              <a:t> (stream function)</a:t>
            </a:r>
          </a:p>
          <a:p>
            <a:r>
              <a:rPr lang="en-US" dirty="0" err="1"/>
              <a:t>Vorticidade</a:t>
            </a:r>
            <a:endParaRPr lang="en-US" dirty="0"/>
          </a:p>
          <a:p>
            <a:r>
              <a:rPr lang="en-US" dirty="0" err="1"/>
              <a:t>Parâmetro</a:t>
            </a:r>
            <a:r>
              <a:rPr lang="en-US" dirty="0"/>
              <a:t> do Okubo-Weiss</a:t>
            </a:r>
          </a:p>
        </p:txBody>
      </p:sp>
      <p:pic>
        <p:nvPicPr>
          <p:cNvPr id="4" name="Imagem 3"/>
          <p:cNvPicPr>
            <a:picLocks noChangeAspect="1"/>
          </p:cNvPicPr>
          <p:nvPr/>
        </p:nvPicPr>
        <p:blipFill>
          <a:blip r:embed="rId2"/>
          <a:stretch>
            <a:fillRect/>
          </a:stretch>
        </p:blipFill>
        <p:spPr>
          <a:xfrm>
            <a:off x="5862918" y="2807388"/>
            <a:ext cx="6329082" cy="4050612"/>
          </a:xfrm>
          <a:prstGeom prst="rect">
            <a:avLst/>
          </a:prstGeom>
        </p:spPr>
      </p:pic>
    </p:spTree>
    <p:extLst>
      <p:ext uri="{BB962C8B-B14F-4D97-AF65-F5344CB8AC3E}">
        <p14:creationId xmlns:p14="http://schemas.microsoft.com/office/powerpoint/2010/main" val="1689715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1519969"/>
            <a:ext cx="6158753" cy="5338031"/>
          </a:xfrm>
        </p:spPr>
        <p:txBody>
          <a:bodyPr>
            <a:normAutofit/>
          </a:bodyPr>
          <a:lstStyle/>
          <a:p>
            <a:r>
              <a:rPr lang="en-US" sz="2000" dirty="0" err="1"/>
              <a:t>Altimetria</a:t>
            </a:r>
            <a:r>
              <a:rPr lang="en-US" sz="2000" dirty="0"/>
              <a:t> </a:t>
            </a:r>
            <a:r>
              <a:rPr lang="en-US" sz="2000" dirty="0" err="1"/>
              <a:t>fornece</a:t>
            </a:r>
            <a:r>
              <a:rPr lang="en-US" sz="2000" dirty="0"/>
              <a:t> a </a:t>
            </a:r>
            <a:r>
              <a:rPr lang="en-US" sz="2000" dirty="0" err="1"/>
              <a:t>altura</a:t>
            </a:r>
            <a:r>
              <a:rPr lang="en-US" sz="2000" dirty="0"/>
              <a:t> da </a:t>
            </a:r>
            <a:r>
              <a:rPr lang="en-US" sz="2000" dirty="0" err="1"/>
              <a:t>Superfície</a:t>
            </a:r>
            <a:r>
              <a:rPr lang="en-US" sz="2000" dirty="0"/>
              <a:t> do </a:t>
            </a:r>
            <a:r>
              <a:rPr lang="en-US" sz="2000" dirty="0" err="1"/>
              <a:t>Oceano</a:t>
            </a:r>
            <a:r>
              <a:rPr lang="en-US" sz="2000" dirty="0"/>
              <a:t> (</a:t>
            </a:r>
            <a:r>
              <a:rPr lang="en-US" sz="2000" dirty="0" err="1"/>
              <a:t>SSH</a:t>
            </a:r>
            <a:r>
              <a:rPr lang="en-US" sz="2000" dirty="0"/>
              <a:t>) </a:t>
            </a:r>
            <a:r>
              <a:rPr lang="en-US" sz="2000" dirty="0" err="1"/>
              <a:t>acima</a:t>
            </a:r>
            <a:r>
              <a:rPr lang="en-US" sz="2000" dirty="0"/>
              <a:t> do </a:t>
            </a:r>
            <a:r>
              <a:rPr lang="en-US" sz="2000" dirty="0" err="1"/>
              <a:t>elipsóide</a:t>
            </a:r>
            <a:r>
              <a:rPr lang="en-US" sz="2000" dirty="0"/>
              <a:t> de </a:t>
            </a:r>
            <a:r>
              <a:rPr lang="en-US" sz="2000" dirty="0" err="1"/>
              <a:t>referência</a:t>
            </a:r>
            <a:r>
              <a:rPr lang="en-US" sz="2000" dirty="0"/>
              <a:t>:</a:t>
            </a:r>
          </a:p>
          <a:p>
            <a:pPr lvl="1"/>
            <a:r>
              <a:rPr lang="pt-BR" sz="1800" dirty="0" err="1"/>
              <a:t>SSH</a:t>
            </a:r>
            <a:r>
              <a:rPr lang="pt-BR" sz="1800" dirty="0"/>
              <a:t> = Orbita - Altimetric Range</a:t>
            </a:r>
          </a:p>
          <a:p>
            <a:pPr marL="457200" lvl="1" indent="0">
              <a:buNone/>
            </a:pPr>
            <a:endParaRPr lang="pt-BR" sz="1800" dirty="0"/>
          </a:p>
          <a:p>
            <a:r>
              <a:rPr lang="en-US" sz="2000" dirty="0"/>
              <a:t> </a:t>
            </a:r>
            <a:r>
              <a:rPr lang="en-US" sz="2000" dirty="0" err="1"/>
              <a:t>Altura</a:t>
            </a:r>
            <a:r>
              <a:rPr lang="en-US" sz="2000" dirty="0"/>
              <a:t> media da </a:t>
            </a:r>
            <a:r>
              <a:rPr lang="en-US" sz="2000" dirty="0" err="1"/>
              <a:t>Superfície</a:t>
            </a:r>
            <a:r>
              <a:rPr lang="en-US" sz="2000" dirty="0"/>
              <a:t> do mar (</a:t>
            </a:r>
            <a:r>
              <a:rPr lang="en-US" sz="2000" dirty="0" err="1"/>
              <a:t>MSS</a:t>
            </a:r>
            <a:r>
              <a:rPr lang="en-US" sz="2000" dirty="0"/>
              <a:t>), a </a:t>
            </a:r>
            <a:r>
              <a:rPr lang="en-US" sz="2000" dirty="0" err="1"/>
              <a:t>qual</a:t>
            </a:r>
            <a:r>
              <a:rPr lang="en-US" sz="2000" dirty="0"/>
              <a:t> </a:t>
            </a:r>
            <a:r>
              <a:rPr lang="en-US" sz="2000" dirty="0" err="1"/>
              <a:t>inclui</a:t>
            </a:r>
            <a:r>
              <a:rPr lang="en-US" sz="2000" dirty="0"/>
              <a:t> o </a:t>
            </a:r>
            <a:r>
              <a:rPr lang="en-US" sz="2000" dirty="0" err="1"/>
              <a:t>geóide</a:t>
            </a:r>
            <a:endParaRPr lang="en-US" sz="2000" dirty="0"/>
          </a:p>
          <a:p>
            <a:pPr lvl="1"/>
            <a:r>
              <a:rPr lang="pt-BR" sz="1800" dirty="0" err="1"/>
              <a:t>MSS</a:t>
            </a:r>
            <a:r>
              <a:rPr lang="pt-BR" sz="1800" dirty="0"/>
              <a:t>=&lt;</a:t>
            </a:r>
            <a:r>
              <a:rPr lang="pt-BR" sz="1800" dirty="0" err="1"/>
              <a:t>SSH</a:t>
            </a:r>
            <a:endParaRPr lang="pt-BR" sz="1800" dirty="0"/>
          </a:p>
          <a:p>
            <a:r>
              <a:rPr lang="en-US" sz="2000" dirty="0" err="1"/>
              <a:t>Anomalia</a:t>
            </a:r>
            <a:r>
              <a:rPr lang="en-US" sz="2000" dirty="0"/>
              <a:t> da </a:t>
            </a:r>
            <a:r>
              <a:rPr lang="en-US" sz="2000" dirty="0" err="1"/>
              <a:t>superfície</a:t>
            </a:r>
            <a:r>
              <a:rPr lang="en-US" sz="2000" dirty="0"/>
              <a:t> </a:t>
            </a:r>
            <a:r>
              <a:rPr lang="en-US" sz="2000" dirty="0" err="1"/>
              <a:t>oceânica</a:t>
            </a:r>
            <a:r>
              <a:rPr lang="en-US" sz="2000" dirty="0"/>
              <a:t> (SLA</a:t>
            </a:r>
            <a:r>
              <a:rPr lang="pt-BR" sz="2000" dirty="0"/>
              <a:t>):</a:t>
            </a:r>
          </a:p>
          <a:p>
            <a:pPr lvl="1"/>
            <a:r>
              <a:rPr lang="pt-BR" sz="1800" dirty="0" err="1"/>
              <a:t>SLA</a:t>
            </a:r>
            <a:r>
              <a:rPr lang="pt-BR" sz="1800" dirty="0"/>
              <a:t> = </a:t>
            </a:r>
            <a:r>
              <a:rPr lang="pt-BR" sz="1800" dirty="0" err="1"/>
              <a:t>SSH</a:t>
            </a:r>
            <a:r>
              <a:rPr lang="pt-BR" sz="1800" dirty="0"/>
              <a:t> - </a:t>
            </a:r>
            <a:r>
              <a:rPr lang="pt-BR" sz="1800" dirty="0" err="1"/>
              <a:t>MSS</a:t>
            </a:r>
            <a:endParaRPr lang="pt-BR" sz="1800" dirty="0"/>
          </a:p>
          <a:p>
            <a:r>
              <a:rPr lang="en-US" sz="2000" dirty="0"/>
              <a:t> </a:t>
            </a:r>
            <a:r>
              <a:rPr lang="en-US" sz="2000" dirty="0" err="1"/>
              <a:t>Dinâmica</a:t>
            </a:r>
            <a:r>
              <a:rPr lang="en-US" sz="2000" dirty="0"/>
              <a:t> </a:t>
            </a:r>
            <a:r>
              <a:rPr lang="en-US" sz="2000" dirty="0" err="1"/>
              <a:t>topográfica</a:t>
            </a:r>
            <a:r>
              <a:rPr lang="en-US" sz="2000" dirty="0"/>
              <a:t> </a:t>
            </a:r>
            <a:r>
              <a:rPr lang="en-US" sz="2000" dirty="0" err="1"/>
              <a:t>média</a:t>
            </a:r>
            <a:r>
              <a:rPr lang="en-US" sz="2000" dirty="0"/>
              <a:t> (MDT):</a:t>
            </a:r>
          </a:p>
          <a:p>
            <a:pPr lvl="1"/>
            <a:r>
              <a:rPr lang="pt-BR" sz="1800" b="1" dirty="0" err="1"/>
              <a:t>MDT</a:t>
            </a:r>
            <a:r>
              <a:rPr lang="pt-BR" sz="1800" b="1" dirty="0"/>
              <a:t> = </a:t>
            </a:r>
            <a:r>
              <a:rPr lang="pt-BR" sz="1800" b="1" dirty="0" err="1"/>
              <a:t>MSS</a:t>
            </a:r>
            <a:r>
              <a:rPr lang="pt-BR" sz="1800" b="1" dirty="0"/>
              <a:t> – </a:t>
            </a:r>
            <a:r>
              <a:rPr lang="pt-BR" sz="1800" b="1" dirty="0" err="1"/>
              <a:t>Geóide</a:t>
            </a:r>
            <a:r>
              <a:rPr lang="pt-BR" sz="1800" b="1" dirty="0"/>
              <a:t> = </a:t>
            </a:r>
            <a:r>
              <a:rPr lang="pt-BR" sz="1800" b="1" dirty="0" err="1">
                <a:solidFill>
                  <a:srgbClr val="1C1C1C"/>
                </a:solidFill>
              </a:rPr>
              <a:t>SSH</a:t>
            </a:r>
            <a:r>
              <a:rPr lang="pt-BR" sz="1800" b="1" dirty="0">
                <a:solidFill>
                  <a:srgbClr val="1C1C1C"/>
                </a:solidFill>
              </a:rPr>
              <a:t> – </a:t>
            </a:r>
            <a:r>
              <a:rPr lang="pt-BR" sz="1800" b="1" dirty="0" err="1">
                <a:solidFill>
                  <a:srgbClr val="1C1C1C"/>
                </a:solidFill>
              </a:rPr>
              <a:t>MSS</a:t>
            </a:r>
            <a:r>
              <a:rPr lang="pt-BR" sz="1800" b="1" dirty="0">
                <a:solidFill>
                  <a:srgbClr val="1C1C1C"/>
                </a:solidFill>
              </a:rPr>
              <a:t> – </a:t>
            </a:r>
            <a:r>
              <a:rPr lang="pt-BR" sz="1800" b="1" dirty="0" err="1">
                <a:solidFill>
                  <a:srgbClr val="1C1C1C"/>
                </a:solidFill>
              </a:rPr>
              <a:t>SLA</a:t>
            </a:r>
            <a:r>
              <a:rPr lang="pt-BR" sz="1800" b="1" dirty="0">
                <a:solidFill>
                  <a:srgbClr val="1C1C1C"/>
                </a:solidFill>
              </a:rPr>
              <a:t> - </a:t>
            </a:r>
            <a:r>
              <a:rPr lang="pt-BR" sz="1800" b="1" dirty="0" err="1">
                <a:solidFill>
                  <a:srgbClr val="1C1C1C"/>
                </a:solidFill>
              </a:rPr>
              <a:t>geóide</a:t>
            </a:r>
            <a:endParaRPr lang="pt-BR" sz="1800" b="1" dirty="0"/>
          </a:p>
          <a:p>
            <a:r>
              <a:rPr lang="en-US" sz="2000" dirty="0"/>
              <a:t> </a:t>
            </a:r>
            <a:r>
              <a:rPr lang="en-US" sz="2000" dirty="0" err="1"/>
              <a:t>Dinâmica</a:t>
            </a:r>
            <a:r>
              <a:rPr lang="en-US" sz="2000" dirty="0"/>
              <a:t> </a:t>
            </a:r>
            <a:r>
              <a:rPr lang="en-US" sz="2000" dirty="0" err="1"/>
              <a:t>topográfica</a:t>
            </a:r>
            <a:r>
              <a:rPr lang="en-US" sz="2000" dirty="0"/>
              <a:t> </a:t>
            </a:r>
            <a:r>
              <a:rPr lang="en-US" sz="2000" dirty="0" err="1"/>
              <a:t>absoluta</a:t>
            </a:r>
            <a:r>
              <a:rPr lang="en-US" sz="2000" dirty="0"/>
              <a:t> (ADT): </a:t>
            </a:r>
          </a:p>
          <a:p>
            <a:pPr lvl="1"/>
            <a:r>
              <a:rPr lang="pt-BR" sz="1800" b="1" dirty="0" err="1"/>
              <a:t>ADT</a:t>
            </a:r>
            <a:r>
              <a:rPr lang="pt-BR" sz="1800" b="1" dirty="0"/>
              <a:t>= (</a:t>
            </a:r>
            <a:r>
              <a:rPr lang="pt-BR" sz="1800" b="1" dirty="0" err="1"/>
              <a:t>SLA</a:t>
            </a:r>
            <a:r>
              <a:rPr lang="pt-BR" sz="1800" b="1" dirty="0"/>
              <a:t> + </a:t>
            </a:r>
            <a:r>
              <a:rPr lang="pt-BR" sz="1800" b="1" dirty="0" err="1"/>
              <a:t>MDT</a:t>
            </a:r>
            <a:r>
              <a:rPr lang="pt-BR" sz="1800" b="1" dirty="0"/>
              <a:t>) = </a:t>
            </a:r>
            <a:r>
              <a:rPr lang="pt-BR" sz="1800" b="1" dirty="0" err="1"/>
              <a:t>SSH</a:t>
            </a:r>
            <a:r>
              <a:rPr lang="pt-BR" sz="1800" b="1" dirty="0"/>
              <a:t> - </a:t>
            </a:r>
            <a:r>
              <a:rPr lang="pt-BR" sz="1800" b="1" dirty="0" err="1"/>
              <a:t>MSS</a:t>
            </a:r>
            <a:r>
              <a:rPr lang="pt-BR" sz="1800" b="1" dirty="0"/>
              <a:t> + </a:t>
            </a:r>
            <a:r>
              <a:rPr lang="pt-BR" sz="1800" b="1" dirty="0" err="1"/>
              <a:t>MDT</a:t>
            </a:r>
            <a:endParaRPr lang="pt-BR" sz="1800" b="1" dirty="0"/>
          </a:p>
        </p:txBody>
      </p:sp>
      <p:pic>
        <p:nvPicPr>
          <p:cNvPr id="4" name="Imagem 3"/>
          <p:cNvPicPr>
            <a:picLocks noChangeAspect="1"/>
          </p:cNvPicPr>
          <p:nvPr/>
        </p:nvPicPr>
        <p:blipFill>
          <a:blip r:embed="rId2"/>
          <a:stretch>
            <a:fillRect/>
          </a:stretch>
        </p:blipFill>
        <p:spPr>
          <a:xfrm>
            <a:off x="6462360" y="1519969"/>
            <a:ext cx="5729640" cy="5338031"/>
          </a:xfrm>
          <a:prstGeom prst="rect">
            <a:avLst/>
          </a:prstGeom>
        </p:spPr>
      </p:pic>
      <p:sp>
        <p:nvSpPr>
          <p:cNvPr id="2" name="Seta para a direita 1"/>
          <p:cNvSpPr/>
          <p:nvPr/>
        </p:nvSpPr>
        <p:spPr>
          <a:xfrm rot="7457311">
            <a:off x="9087915" y="1077282"/>
            <a:ext cx="840926" cy="5378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7920318" y="478115"/>
            <a:ext cx="3576917" cy="369332"/>
          </a:xfrm>
          <a:prstGeom prst="rect">
            <a:avLst/>
          </a:prstGeom>
          <a:noFill/>
          <a:ln>
            <a:solidFill>
              <a:schemeClr val="tx1"/>
            </a:solidFill>
          </a:ln>
        </p:spPr>
        <p:txBody>
          <a:bodyPr wrap="square" rtlCol="0">
            <a:spAutoFit/>
          </a:bodyPr>
          <a:lstStyle/>
          <a:p>
            <a:r>
              <a:rPr lang="pt-BR" dirty="0"/>
              <a:t>Jason-1, </a:t>
            </a:r>
            <a:r>
              <a:rPr lang="pt-BR" dirty="0" err="1"/>
              <a:t>Envisat</a:t>
            </a:r>
            <a:r>
              <a:rPr lang="pt-BR" dirty="0"/>
              <a:t>, Jason-2 e Cryosat-2</a:t>
            </a:r>
          </a:p>
        </p:txBody>
      </p:sp>
      <p:sp>
        <p:nvSpPr>
          <p:cNvPr id="6" name="Título 1"/>
          <p:cNvSpPr>
            <a:spLocks noGrp="1"/>
          </p:cNvSpPr>
          <p:nvPr>
            <p:ph type="title"/>
          </p:nvPr>
        </p:nvSpPr>
        <p:spPr>
          <a:xfrm>
            <a:off x="0" y="0"/>
            <a:ext cx="6158753" cy="1325563"/>
          </a:xfrm>
        </p:spPr>
        <p:txBody>
          <a:bodyPr/>
          <a:lstStyle/>
          <a:p>
            <a:pPr algn="ctr"/>
            <a:r>
              <a:rPr lang="en-US" dirty="0" err="1"/>
              <a:t>Cálculo</a:t>
            </a:r>
            <a:r>
              <a:rPr lang="en-US" dirty="0"/>
              <a:t> da </a:t>
            </a:r>
            <a:r>
              <a:rPr lang="en-US" dirty="0" err="1"/>
              <a:t>Altimetria</a:t>
            </a:r>
            <a:endParaRPr lang="en-US" dirty="0"/>
          </a:p>
        </p:txBody>
      </p:sp>
    </p:spTree>
    <p:extLst>
      <p:ext uri="{BB962C8B-B14F-4D97-AF65-F5344CB8AC3E}">
        <p14:creationId xmlns:p14="http://schemas.microsoft.com/office/powerpoint/2010/main" val="216146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a:picLocks noChangeAspect="1"/>
          </p:cNvPicPr>
          <p:nvPr/>
        </p:nvPicPr>
        <p:blipFill>
          <a:blip r:embed="rId2"/>
          <a:stretch>
            <a:fillRect/>
          </a:stretch>
        </p:blipFill>
        <p:spPr>
          <a:xfrm>
            <a:off x="6462360" y="1519969"/>
            <a:ext cx="5729640" cy="5338031"/>
          </a:xfrm>
          <a:prstGeom prst="rect">
            <a:avLst/>
          </a:prstGeom>
        </p:spPr>
      </p:pic>
      <p:sp>
        <p:nvSpPr>
          <p:cNvPr id="2" name="Seta para a direita 1"/>
          <p:cNvSpPr/>
          <p:nvPr/>
        </p:nvSpPr>
        <p:spPr>
          <a:xfrm rot="7457311">
            <a:off x="9087915" y="1077282"/>
            <a:ext cx="840926" cy="53788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5" name="CaixaDeTexto 4"/>
          <p:cNvSpPr txBox="1"/>
          <p:nvPr/>
        </p:nvSpPr>
        <p:spPr>
          <a:xfrm>
            <a:off x="7920318" y="478115"/>
            <a:ext cx="3576917" cy="369332"/>
          </a:xfrm>
          <a:prstGeom prst="rect">
            <a:avLst/>
          </a:prstGeom>
          <a:noFill/>
          <a:ln>
            <a:solidFill>
              <a:schemeClr val="tx1"/>
            </a:solidFill>
          </a:ln>
        </p:spPr>
        <p:txBody>
          <a:bodyPr wrap="square" rtlCol="0">
            <a:spAutoFit/>
          </a:bodyPr>
          <a:lstStyle/>
          <a:p>
            <a:r>
              <a:rPr lang="pt-BR" dirty="0"/>
              <a:t>Jason-1, </a:t>
            </a:r>
            <a:r>
              <a:rPr lang="pt-BR" dirty="0" err="1"/>
              <a:t>Envisat</a:t>
            </a:r>
            <a:r>
              <a:rPr lang="pt-BR" dirty="0"/>
              <a:t>, Jason-2 e Cryosat-2</a:t>
            </a:r>
          </a:p>
        </p:txBody>
      </p:sp>
      <p:sp>
        <p:nvSpPr>
          <p:cNvPr id="6" name="Título 1"/>
          <p:cNvSpPr>
            <a:spLocks noGrp="1"/>
          </p:cNvSpPr>
          <p:nvPr>
            <p:ph type="title"/>
          </p:nvPr>
        </p:nvSpPr>
        <p:spPr>
          <a:xfrm>
            <a:off x="0" y="0"/>
            <a:ext cx="6158753" cy="1325563"/>
          </a:xfrm>
        </p:spPr>
        <p:txBody>
          <a:bodyPr/>
          <a:lstStyle/>
          <a:p>
            <a:pPr algn="ctr"/>
            <a:r>
              <a:rPr lang="en-US" dirty="0" err="1"/>
              <a:t>Cálculo</a:t>
            </a:r>
            <a:r>
              <a:rPr lang="en-US" dirty="0"/>
              <a:t> da </a:t>
            </a:r>
            <a:r>
              <a:rPr lang="en-US" dirty="0" err="1"/>
              <a:t>Altimetria</a:t>
            </a:r>
            <a:endParaRPr lang="en-US" dirty="0"/>
          </a:p>
        </p:txBody>
      </p:sp>
      <p:sp>
        <p:nvSpPr>
          <p:cNvPr id="7" name="CaixaDeTexto 6"/>
          <p:cNvSpPr txBox="1"/>
          <p:nvPr/>
        </p:nvSpPr>
        <p:spPr>
          <a:xfrm>
            <a:off x="415736" y="1872415"/>
            <a:ext cx="2721359" cy="584775"/>
          </a:xfrm>
          <a:prstGeom prst="rect">
            <a:avLst/>
          </a:prstGeom>
          <a:solidFill>
            <a:schemeClr val="bg1"/>
          </a:solidFill>
        </p:spPr>
        <p:txBody>
          <a:bodyPr wrap="square" rtlCol="0">
            <a:spAutoFit/>
          </a:bodyPr>
          <a:lstStyle/>
          <a:p>
            <a:r>
              <a:rPr lang="pt-BR" sz="3200" dirty="0"/>
              <a:t>Em Resumo:</a:t>
            </a:r>
          </a:p>
        </p:txBody>
      </p:sp>
      <p:sp>
        <p:nvSpPr>
          <p:cNvPr id="9" name="Retângulo 8"/>
          <p:cNvSpPr/>
          <p:nvPr/>
        </p:nvSpPr>
        <p:spPr>
          <a:xfrm>
            <a:off x="0" y="3588819"/>
            <a:ext cx="6158753" cy="2308324"/>
          </a:xfrm>
          <a:prstGeom prst="rect">
            <a:avLst/>
          </a:prstGeom>
        </p:spPr>
        <p:txBody>
          <a:bodyPr wrap="square">
            <a:spAutoFit/>
          </a:bodyPr>
          <a:lstStyle/>
          <a:p>
            <a:r>
              <a:rPr lang="pt-BR" sz="2400" dirty="0" err="1"/>
              <a:t>MDT</a:t>
            </a:r>
            <a:r>
              <a:rPr lang="pt-BR" sz="2400" dirty="0"/>
              <a:t> </a:t>
            </a:r>
            <a:r>
              <a:rPr lang="pt-BR" sz="2400" dirty="0">
                <a:solidFill>
                  <a:srgbClr val="1C1C1C"/>
                </a:solidFill>
              </a:rPr>
              <a:t>=</a:t>
            </a:r>
            <a:r>
              <a:rPr lang="pt-BR" sz="2400" dirty="0">
                <a:solidFill>
                  <a:schemeClr val="bg1">
                    <a:lumMod val="50000"/>
                  </a:schemeClr>
                </a:solidFill>
              </a:rPr>
              <a:t> </a:t>
            </a:r>
            <a:r>
              <a:rPr lang="pt-BR" sz="2400" dirty="0">
                <a:solidFill>
                  <a:srgbClr val="1C1C1C"/>
                </a:solidFill>
              </a:rPr>
              <a:t>(altura da órbita em relação ao elipsoide = </a:t>
            </a:r>
            <a:r>
              <a:rPr lang="pt-BR" sz="2400" dirty="0" err="1">
                <a:solidFill>
                  <a:srgbClr val="1C1C1C"/>
                </a:solidFill>
              </a:rPr>
              <a:t>SSH</a:t>
            </a:r>
            <a:r>
              <a:rPr lang="pt-BR" sz="2400" dirty="0">
                <a:solidFill>
                  <a:srgbClr val="1C1C1C"/>
                </a:solidFill>
              </a:rPr>
              <a:t>) </a:t>
            </a:r>
            <a:r>
              <a:rPr lang="pt-BR" sz="2400" dirty="0"/>
              <a:t>– </a:t>
            </a:r>
          </a:p>
          <a:p>
            <a:r>
              <a:rPr lang="pt-BR" sz="2400" dirty="0">
                <a:solidFill>
                  <a:srgbClr val="1C1C1C"/>
                </a:solidFill>
              </a:rPr>
              <a:t>(Distância entre o sensor e a superfície oceânica = </a:t>
            </a:r>
            <a:r>
              <a:rPr lang="pt-BR" sz="2400" dirty="0" err="1">
                <a:solidFill>
                  <a:srgbClr val="1C1C1C"/>
                </a:solidFill>
              </a:rPr>
              <a:t>MSS</a:t>
            </a:r>
            <a:r>
              <a:rPr lang="pt-BR" sz="2400" dirty="0">
                <a:solidFill>
                  <a:srgbClr val="1C1C1C"/>
                </a:solidFill>
              </a:rPr>
              <a:t>) </a:t>
            </a:r>
            <a:r>
              <a:rPr lang="pt-BR" sz="2400" dirty="0"/>
              <a:t>– </a:t>
            </a:r>
          </a:p>
          <a:p>
            <a:r>
              <a:rPr lang="pt-BR" sz="2400" dirty="0">
                <a:solidFill>
                  <a:srgbClr val="1C1C1C"/>
                </a:solidFill>
              </a:rPr>
              <a:t>(anomalias oceânicas = </a:t>
            </a:r>
            <a:r>
              <a:rPr lang="pt-BR" sz="2400" dirty="0" err="1">
                <a:solidFill>
                  <a:srgbClr val="1C1C1C"/>
                </a:solidFill>
              </a:rPr>
              <a:t>SLA</a:t>
            </a:r>
            <a:r>
              <a:rPr lang="pt-BR" sz="2400" dirty="0">
                <a:solidFill>
                  <a:srgbClr val="1C1C1C"/>
                </a:solidFill>
              </a:rPr>
              <a:t>) – (Distância da superfície do </a:t>
            </a:r>
            <a:r>
              <a:rPr lang="pt-BR" sz="2400" dirty="0" err="1">
                <a:solidFill>
                  <a:srgbClr val="1C1C1C"/>
                </a:solidFill>
              </a:rPr>
              <a:t>geóide</a:t>
            </a:r>
            <a:r>
              <a:rPr lang="pt-BR" sz="2400" dirty="0">
                <a:solidFill>
                  <a:srgbClr val="1C1C1C"/>
                </a:solidFill>
              </a:rPr>
              <a:t> ao seu centro de massa)</a:t>
            </a:r>
          </a:p>
        </p:txBody>
      </p:sp>
      <p:cxnSp>
        <p:nvCxnSpPr>
          <p:cNvPr id="11" name="Conector de seta reta 10"/>
          <p:cNvCxnSpPr/>
          <p:nvPr/>
        </p:nvCxnSpPr>
        <p:spPr>
          <a:xfrm>
            <a:off x="5836024" y="2470241"/>
            <a:ext cx="1156447" cy="2854794"/>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sp>
        <p:nvSpPr>
          <p:cNvPr id="13" name="Retângulo 12"/>
          <p:cNvSpPr/>
          <p:nvPr/>
        </p:nvSpPr>
        <p:spPr>
          <a:xfrm>
            <a:off x="5353333" y="2060462"/>
            <a:ext cx="795859" cy="461665"/>
          </a:xfrm>
          <a:prstGeom prst="rect">
            <a:avLst/>
          </a:prstGeom>
        </p:spPr>
        <p:txBody>
          <a:bodyPr wrap="none">
            <a:spAutoFit/>
          </a:bodyPr>
          <a:lstStyle/>
          <a:p>
            <a:r>
              <a:rPr lang="pt-BR" sz="2400" b="1" dirty="0" err="1"/>
              <a:t>MDT</a:t>
            </a:r>
            <a:endParaRPr lang="pt-BR" sz="2400" b="1" dirty="0"/>
          </a:p>
        </p:txBody>
      </p:sp>
    </p:spTree>
    <p:extLst>
      <p:ext uri="{BB962C8B-B14F-4D97-AF65-F5344CB8AC3E}">
        <p14:creationId xmlns:p14="http://schemas.microsoft.com/office/powerpoint/2010/main" val="33031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38131"/>
            <a:ext cx="10515600" cy="1325563"/>
          </a:xfrm>
        </p:spPr>
        <p:txBody>
          <a:bodyPr/>
          <a:lstStyle/>
          <a:p>
            <a:r>
              <a:rPr lang="pt-BR" dirty="0"/>
              <a:t>Objetivos do trabalho:</a:t>
            </a:r>
          </a:p>
        </p:txBody>
      </p:sp>
      <p:pic>
        <p:nvPicPr>
          <p:cNvPr id="4" name="Imagem 3"/>
          <p:cNvPicPr>
            <a:picLocks noChangeAspect="1"/>
          </p:cNvPicPr>
          <p:nvPr/>
        </p:nvPicPr>
        <p:blipFill rotWithShape="1">
          <a:blip r:embed="rId2"/>
          <a:srcRect l="8212" t="25735" r="32775" b="21140"/>
          <a:stretch/>
        </p:blipFill>
        <p:spPr>
          <a:xfrm>
            <a:off x="3036791" y="2433914"/>
            <a:ext cx="7678270" cy="3886200"/>
          </a:xfrm>
          <a:prstGeom prst="rect">
            <a:avLst/>
          </a:prstGeom>
        </p:spPr>
      </p:pic>
      <p:sp>
        <p:nvSpPr>
          <p:cNvPr id="5" name="CaixaDeTexto 4"/>
          <p:cNvSpPr txBox="1"/>
          <p:nvPr/>
        </p:nvSpPr>
        <p:spPr>
          <a:xfrm>
            <a:off x="0" y="6488668"/>
            <a:ext cx="6831106" cy="369332"/>
          </a:xfrm>
          <a:prstGeom prst="rect">
            <a:avLst/>
          </a:prstGeom>
          <a:noFill/>
        </p:spPr>
        <p:txBody>
          <a:bodyPr wrap="square" rtlCol="0">
            <a:spAutoFit/>
          </a:bodyPr>
          <a:lstStyle/>
          <a:p>
            <a:r>
              <a:rPr lang="en-US" dirty="0" err="1"/>
              <a:t>Extraído</a:t>
            </a:r>
            <a:r>
              <a:rPr lang="en-US" dirty="0"/>
              <a:t> de </a:t>
            </a:r>
            <a:r>
              <a:rPr lang="pt-BR" dirty="0" err="1"/>
              <a:t>Zhengguang</a:t>
            </a:r>
            <a:r>
              <a:rPr lang="pt-BR" dirty="0"/>
              <a:t> Zhang et al. 2014</a:t>
            </a:r>
          </a:p>
        </p:txBody>
      </p:sp>
      <p:sp>
        <p:nvSpPr>
          <p:cNvPr id="6" name="Espaço Reservado para Conteúdo 5"/>
          <p:cNvSpPr>
            <a:spLocks noGrp="1"/>
          </p:cNvSpPr>
          <p:nvPr>
            <p:ph idx="1"/>
          </p:nvPr>
        </p:nvSpPr>
        <p:spPr>
          <a:xfrm>
            <a:off x="744070" y="1385048"/>
            <a:ext cx="10515600" cy="3830448"/>
          </a:xfrm>
        </p:spPr>
        <p:txBody>
          <a:bodyPr/>
          <a:lstStyle/>
          <a:p>
            <a:r>
              <a:rPr lang="pt-BR" dirty="0"/>
              <a:t>Avaliar a variação espaço-temporal dos vórtices ciclônicos e anticiclônicos ao longo da costa brasileira</a:t>
            </a:r>
          </a:p>
        </p:txBody>
      </p:sp>
    </p:spTree>
    <p:extLst>
      <p:ext uri="{BB962C8B-B14F-4D97-AF65-F5344CB8AC3E}">
        <p14:creationId xmlns:p14="http://schemas.microsoft.com/office/powerpoint/2010/main" val="42921106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90953"/>
            <a:ext cx="10515600" cy="1325563"/>
          </a:xfrm>
        </p:spPr>
        <p:txBody>
          <a:bodyPr/>
          <a:lstStyle/>
          <a:p>
            <a:r>
              <a:rPr lang="pt-BR" dirty="0"/>
              <a:t>Materiais e Métodos: Estruturação conceitual</a:t>
            </a:r>
          </a:p>
        </p:txBody>
      </p:sp>
      <p:pic>
        <p:nvPicPr>
          <p:cNvPr id="4" name="Image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1394" y="1306428"/>
            <a:ext cx="8709212" cy="5551572"/>
          </a:xfrm>
          <a:prstGeom prst="rect">
            <a:avLst/>
          </a:prstGeom>
        </p:spPr>
      </p:pic>
    </p:spTree>
    <p:extLst>
      <p:ext uri="{BB962C8B-B14F-4D97-AF65-F5344CB8AC3E}">
        <p14:creationId xmlns:p14="http://schemas.microsoft.com/office/powerpoint/2010/main" val="29022879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0" y="-14855"/>
            <a:ext cx="10515600" cy="1325563"/>
          </a:xfrm>
        </p:spPr>
        <p:txBody>
          <a:bodyPr/>
          <a:lstStyle/>
          <a:p>
            <a:r>
              <a:rPr lang="pt-BR" dirty="0"/>
              <a:t>Critérios de Avaliação</a:t>
            </a:r>
          </a:p>
        </p:txBody>
      </p:sp>
      <p:pic>
        <p:nvPicPr>
          <p:cNvPr id="4" name="Espaço Reservado para Conteúdo 3"/>
          <p:cNvPicPr>
            <a:picLocks noGrp="1" noChangeAspect="1"/>
          </p:cNvPicPr>
          <p:nvPr>
            <p:ph idx="1"/>
          </p:nvPr>
        </p:nvPicPr>
        <p:blipFill rotWithShape="1">
          <a:blip r:embed="rId2">
            <a:extLst>
              <a:ext uri="{28A0092B-C50C-407E-A947-70E740481C1C}">
                <a14:useLocalDpi xmlns:a14="http://schemas.microsoft.com/office/drawing/2010/main" val="0"/>
              </a:ext>
            </a:extLst>
          </a:blip>
          <a:srcRect l="-74" t="1" b="-585"/>
          <a:stretch/>
        </p:blipFill>
        <p:spPr>
          <a:xfrm>
            <a:off x="1" y="1690689"/>
            <a:ext cx="4157402" cy="2663598"/>
          </a:xfrm>
          <a:prstGeom prst="rect">
            <a:avLst/>
          </a:prstGeom>
        </p:spPr>
      </p:pic>
      <p:sp>
        <p:nvSpPr>
          <p:cNvPr id="5" name="Retângulo 4"/>
          <p:cNvSpPr/>
          <p:nvPr/>
        </p:nvSpPr>
        <p:spPr>
          <a:xfrm>
            <a:off x="1797657" y="1659754"/>
            <a:ext cx="2359746" cy="928805"/>
          </a:xfrm>
          <a:prstGeom prst="rect">
            <a:avLst/>
          </a:prstGeom>
          <a:noFill/>
          <a:ln w="38100">
            <a:solidFill>
              <a:schemeClr val="tx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6" name="Seta para a direita 5"/>
          <p:cNvSpPr/>
          <p:nvPr/>
        </p:nvSpPr>
        <p:spPr>
          <a:xfrm rot="3161494">
            <a:off x="7065583" y="3628335"/>
            <a:ext cx="1796439"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CaixaDeTexto 7"/>
          <p:cNvSpPr txBox="1"/>
          <p:nvPr/>
        </p:nvSpPr>
        <p:spPr>
          <a:xfrm>
            <a:off x="8838805" y="1659755"/>
            <a:ext cx="2659743" cy="923330"/>
          </a:xfrm>
          <a:prstGeom prst="rect">
            <a:avLst/>
          </a:prstGeom>
          <a:noFill/>
          <a:ln>
            <a:solidFill>
              <a:schemeClr val="tx1"/>
            </a:solidFill>
          </a:ln>
        </p:spPr>
        <p:txBody>
          <a:bodyPr wrap="square" rtlCol="0">
            <a:spAutoFit/>
          </a:bodyPr>
          <a:lstStyle/>
          <a:p>
            <a:r>
              <a:rPr lang="pt-BR" dirty="0"/>
              <a:t>Booleana para obtenção da polaridade dos vórtices (ciclônico e </a:t>
            </a:r>
            <a:r>
              <a:rPr lang="pt-BR" dirty="0" err="1"/>
              <a:t>anti-cic</a:t>
            </a:r>
            <a:r>
              <a:rPr lang="pt-BR" dirty="0"/>
              <a:t>)</a:t>
            </a:r>
          </a:p>
        </p:txBody>
      </p:sp>
      <p:sp>
        <p:nvSpPr>
          <p:cNvPr id="9" name="Retângulo 8"/>
          <p:cNvSpPr/>
          <p:nvPr/>
        </p:nvSpPr>
        <p:spPr>
          <a:xfrm>
            <a:off x="8838805" y="4111866"/>
            <a:ext cx="3030644" cy="1477328"/>
          </a:xfrm>
          <a:prstGeom prst="rect">
            <a:avLst/>
          </a:prstGeom>
          <a:ln>
            <a:solidFill>
              <a:schemeClr val="tx1"/>
            </a:solidFill>
          </a:ln>
        </p:spPr>
        <p:txBody>
          <a:bodyPr wrap="square">
            <a:spAutoFit/>
          </a:bodyPr>
          <a:lstStyle/>
          <a:p>
            <a:r>
              <a:rPr lang="pt-BR" dirty="0"/>
              <a:t>Contabilização dos Identificadores Únicos (ID de vórtice) para cada um dos dias de cada ano com base na polaridade (+ e -)</a:t>
            </a:r>
          </a:p>
        </p:txBody>
      </p:sp>
      <p:sp>
        <p:nvSpPr>
          <p:cNvPr id="11" name="Seta para a direita 10"/>
          <p:cNvSpPr/>
          <p:nvPr/>
        </p:nvSpPr>
        <p:spPr>
          <a:xfrm rot="16200000">
            <a:off x="9484344" y="3064785"/>
            <a:ext cx="1368668"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Seta para a direita 9"/>
          <p:cNvSpPr/>
          <p:nvPr/>
        </p:nvSpPr>
        <p:spPr>
          <a:xfrm>
            <a:off x="4266436" y="1845755"/>
            <a:ext cx="991364" cy="5513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3" name="CaixaDeTexto 2"/>
          <p:cNvSpPr txBox="1"/>
          <p:nvPr/>
        </p:nvSpPr>
        <p:spPr>
          <a:xfrm>
            <a:off x="5384800" y="1690689"/>
            <a:ext cx="2177143" cy="1200329"/>
          </a:xfrm>
          <a:prstGeom prst="rect">
            <a:avLst/>
          </a:prstGeom>
          <a:noFill/>
          <a:ln>
            <a:solidFill>
              <a:schemeClr val="tx1"/>
            </a:solidFill>
          </a:ln>
        </p:spPr>
        <p:txBody>
          <a:bodyPr wrap="square" rtlCol="0">
            <a:spAutoFit/>
          </a:bodyPr>
          <a:lstStyle/>
          <a:p>
            <a:r>
              <a:rPr lang="pt-BR" dirty="0"/>
              <a:t>N° de Vórtices com Identificação e polaridade Únicas (±ID)</a:t>
            </a:r>
          </a:p>
        </p:txBody>
      </p:sp>
    </p:spTree>
    <p:extLst>
      <p:ext uri="{BB962C8B-B14F-4D97-AF65-F5344CB8AC3E}">
        <p14:creationId xmlns:p14="http://schemas.microsoft.com/office/powerpoint/2010/main" val="1933150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9" grpId="0" animBg="1"/>
      <p:bldP spid="11" grpId="0" animBg="1"/>
      <p:bldP spid="10" grpId="0" animBg="1"/>
      <p:bldP spid="3" grpId="0" animBg="1"/>
    </p:bld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1230</TotalTime>
  <Words>869</Words>
  <Application>Microsoft Office PowerPoint</Application>
  <PresentationFormat>Widescreen</PresentationFormat>
  <Paragraphs>123</Paragraphs>
  <Slides>32</Slides>
  <Notes>5</Notes>
  <HiddenSlides>0</HiddenSlides>
  <MMClips>0</MMClips>
  <ScaleCrop>false</ScaleCrop>
  <HeadingPairs>
    <vt:vector size="4" baseType="variant">
      <vt:variant>
        <vt:lpstr>Tema</vt:lpstr>
      </vt:variant>
      <vt:variant>
        <vt:i4>1</vt:i4>
      </vt:variant>
      <vt:variant>
        <vt:lpstr>Títulos de slides</vt:lpstr>
      </vt:variant>
      <vt:variant>
        <vt:i4>32</vt:i4>
      </vt:variant>
    </vt:vector>
  </HeadingPairs>
  <TitlesOfParts>
    <vt:vector size="33" baseType="lpstr">
      <vt:lpstr>Tema do Office</vt:lpstr>
      <vt:lpstr>Estudo Espaço-Temporal dos Vórtices da Costa do Brasil</vt:lpstr>
      <vt:lpstr>Vórtices (Eddies)</vt:lpstr>
      <vt:lpstr>Vórtices: Importâncias Ecossistêmicas</vt:lpstr>
      <vt:lpstr>Identificação de Eddies</vt:lpstr>
      <vt:lpstr>Cálculo da Altimetria</vt:lpstr>
      <vt:lpstr>Cálculo da Altimetria</vt:lpstr>
      <vt:lpstr>Objetivos do trabalho:</vt:lpstr>
      <vt:lpstr>Materiais e Métodos: Estruturação conceitual</vt:lpstr>
      <vt:lpstr>Critérios de Avaliação</vt:lpstr>
      <vt:lpstr>Apresentação do PowerPoint</vt:lpstr>
      <vt:lpstr>Apresentação do PowerPoint</vt:lpstr>
      <vt:lpstr>Materias e Métodos: Dados</vt:lpstr>
      <vt:lpstr>Materias e Métodos: Processamento dos Dados</vt:lpstr>
      <vt:lpstr>MGET é uma toolbox do ArcGIS</vt:lpstr>
      <vt:lpstr>Detecção de Vórtices de mesoscala</vt:lpstr>
      <vt:lpstr>Okubo-Weiss eddy detection (OWED)</vt:lpstr>
      <vt:lpstr>Apresentação do PowerPoint</vt:lpstr>
      <vt:lpstr>Algoritmos em Python – Plataforma Jupyter</vt:lpstr>
      <vt:lpstr>OKUBO WEISS - Modelo OMT-G - Resumido </vt:lpstr>
      <vt:lpstr>Modelo OMT-G – Completo</vt:lpstr>
      <vt:lpstr>Resultados: variação acumulada anual do n° de vórtices</vt:lpstr>
      <vt:lpstr>Resultados: variação acumulada anual da densidade de vórtices</vt:lpstr>
      <vt:lpstr>Resultados: variação acumulada anual da duração de vórtices</vt:lpstr>
      <vt:lpstr>Resultados: variação diária do número de vórtices anti-ciclônicos</vt:lpstr>
      <vt:lpstr>Resultados: variação diária do número de vórtices ciclônicos</vt:lpstr>
      <vt:lpstr>Resultados: variação diária da densidade de vórtices anti-ciclônicos</vt:lpstr>
      <vt:lpstr>Resultados: variação diária da densidade de vórtices ciclônicos</vt:lpstr>
      <vt:lpstr>Apresentação do PowerPoint</vt:lpstr>
      <vt:lpstr>Apresentação do PowerPoint</vt:lpstr>
      <vt:lpstr>Conclusões</vt:lpstr>
      <vt:lpstr>Apresentação do PowerPoint</vt:lpstr>
      <vt:lpstr>Referências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Aplicabilidade do Geoprocessamento em estudos de Vórtices Oceânicos: OKUBO-Weiss</dc:title>
  <dc:creator>Philipe Riskalla Leal</dc:creator>
  <cp:lastModifiedBy>Philipe Riskalla Leal</cp:lastModifiedBy>
  <cp:revision>97</cp:revision>
  <dcterms:created xsi:type="dcterms:W3CDTF">2017-05-21T16:02:29Z</dcterms:created>
  <dcterms:modified xsi:type="dcterms:W3CDTF">2017-06-12T00:48:31Z</dcterms:modified>
</cp:coreProperties>
</file>