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9" r:id="rId2"/>
    <p:sldId id="256" r:id="rId3"/>
    <p:sldId id="506" r:id="rId4"/>
    <p:sldId id="471" r:id="rId5"/>
    <p:sldId id="405" r:id="rId6"/>
    <p:sldId id="488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472" r:id="rId23"/>
    <p:sldId id="473" r:id="rId24"/>
    <p:sldId id="475" r:id="rId25"/>
    <p:sldId id="476" r:id="rId26"/>
    <p:sldId id="478" r:id="rId27"/>
    <p:sldId id="480" r:id="rId28"/>
    <p:sldId id="482" r:id="rId29"/>
    <p:sldId id="483" r:id="rId30"/>
    <p:sldId id="505" r:id="rId31"/>
    <p:sldId id="443" r:id="rId32"/>
    <p:sldId id="444" r:id="rId33"/>
    <p:sldId id="445" r:id="rId34"/>
    <p:sldId id="446" r:id="rId35"/>
    <p:sldId id="448" r:id="rId36"/>
    <p:sldId id="450" r:id="rId37"/>
    <p:sldId id="451" r:id="rId38"/>
    <p:sldId id="453" r:id="rId39"/>
    <p:sldId id="459" r:id="rId40"/>
    <p:sldId id="457" r:id="rId41"/>
    <p:sldId id="458" r:id="rId42"/>
    <p:sldId id="485" r:id="rId43"/>
    <p:sldId id="486" r:id="rId44"/>
    <p:sldId id="487" r:id="rId45"/>
    <p:sldId id="25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0214" autoAdjust="0"/>
  </p:normalViewPr>
  <p:slideViewPr>
    <p:cSldViewPr>
      <p:cViewPr>
        <p:scale>
          <a:sx n="69" d="100"/>
          <a:sy n="69" d="100"/>
        </p:scale>
        <p:origin x="-139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1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DB950-88D7-4FB9-9227-9A766339576C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0C29F4A-7684-4760-8F77-E62FE850BCE6}">
      <dgm:prSet phldrT="[Texto]"/>
      <dgm:spPr/>
      <dgm:t>
        <a:bodyPr/>
        <a:lstStyle/>
        <a:p>
          <a:r>
            <a:rPr lang="pt-BR" sz="2400" dirty="0" smtClean="0"/>
            <a:t>BACIA HIDROGRÁFICA</a:t>
          </a:r>
          <a:endParaRPr lang="pt-BR" sz="2400" dirty="0"/>
        </a:p>
      </dgm:t>
    </dgm:pt>
    <dgm:pt modelId="{5C08FF39-632F-4260-BF8F-0922ABB6ABDC}" type="parTrans" cxnId="{6C63AE08-FC16-480C-8112-71F021D427E6}">
      <dgm:prSet/>
      <dgm:spPr/>
      <dgm:t>
        <a:bodyPr/>
        <a:lstStyle/>
        <a:p>
          <a:endParaRPr lang="pt-BR"/>
        </a:p>
      </dgm:t>
    </dgm:pt>
    <dgm:pt modelId="{F05BCF81-F9DA-4541-BD98-8531E323E55A}" type="sibTrans" cxnId="{6C63AE08-FC16-480C-8112-71F021D427E6}">
      <dgm:prSet/>
      <dgm:spPr/>
      <dgm:t>
        <a:bodyPr/>
        <a:lstStyle/>
        <a:p>
          <a:endParaRPr lang="pt-BR"/>
        </a:p>
      </dgm:t>
    </dgm:pt>
    <dgm:pt modelId="{8618913D-77DE-482B-AD8B-A0E6D84AE3A1}">
      <dgm:prSet phldrT="[Texto]" custT="1"/>
      <dgm:spPr/>
      <dgm:t>
        <a:bodyPr/>
        <a:lstStyle/>
        <a:p>
          <a:r>
            <a:rPr lang="pt-BR" sz="2000" dirty="0" smtClean="0"/>
            <a:t>Sustentação das funções ecossistêmicas</a:t>
          </a:r>
          <a:endParaRPr lang="pt-BR" sz="2000" dirty="0"/>
        </a:p>
      </dgm:t>
    </dgm:pt>
    <dgm:pt modelId="{841FE79A-4E8B-4133-918C-2269A6782A5B}" type="parTrans" cxnId="{B1CD253E-D79B-45E1-AECF-AE8A95B99DCD}">
      <dgm:prSet/>
      <dgm:spPr/>
      <dgm:t>
        <a:bodyPr/>
        <a:lstStyle/>
        <a:p>
          <a:endParaRPr lang="pt-BR"/>
        </a:p>
      </dgm:t>
    </dgm:pt>
    <dgm:pt modelId="{D72A042F-C36C-440A-AA52-6D1DB9DE1EC4}" type="sibTrans" cxnId="{B1CD253E-D79B-45E1-AECF-AE8A95B99DCD}">
      <dgm:prSet/>
      <dgm:spPr/>
      <dgm:t>
        <a:bodyPr/>
        <a:lstStyle/>
        <a:p>
          <a:endParaRPr lang="pt-BR"/>
        </a:p>
      </dgm:t>
    </dgm:pt>
    <dgm:pt modelId="{0B08074B-5CE4-428A-878D-4E5595549569}">
      <dgm:prSet phldrT="[Texto]" custT="1"/>
      <dgm:spPr/>
      <dgm:t>
        <a:bodyPr/>
        <a:lstStyle/>
        <a:p>
          <a:r>
            <a:rPr lang="pt-BR" sz="2000" dirty="0" smtClean="0"/>
            <a:t>Conciliar produção de alimentos e demais bens e serviços </a:t>
          </a:r>
          <a:endParaRPr lang="pt-BR" sz="2000" dirty="0"/>
        </a:p>
      </dgm:t>
    </dgm:pt>
    <dgm:pt modelId="{B25C86D6-0B52-4BA0-9036-B82E4987F67C}" type="parTrans" cxnId="{84BC1E74-60A6-4761-8605-12E4E8073229}">
      <dgm:prSet/>
      <dgm:spPr/>
      <dgm:t>
        <a:bodyPr/>
        <a:lstStyle/>
        <a:p>
          <a:endParaRPr lang="pt-BR"/>
        </a:p>
      </dgm:t>
    </dgm:pt>
    <dgm:pt modelId="{F6712FAA-884A-4D3A-9AF6-FE789B25AB1E}" type="sibTrans" cxnId="{84BC1E74-60A6-4761-8605-12E4E8073229}">
      <dgm:prSet/>
      <dgm:spPr/>
      <dgm:t>
        <a:bodyPr/>
        <a:lstStyle/>
        <a:p>
          <a:endParaRPr lang="pt-BR"/>
        </a:p>
      </dgm:t>
    </dgm:pt>
    <dgm:pt modelId="{E82EDEDA-CA73-4509-A291-9D8318B8A4C9}">
      <dgm:prSet phldrT="[Texto]"/>
      <dgm:spPr/>
      <dgm:t>
        <a:bodyPr/>
        <a:lstStyle/>
        <a:p>
          <a:r>
            <a:rPr lang="pt-BR" dirty="0" smtClean="0"/>
            <a:t>RECUPERAÇÃO FLORESTAL</a:t>
          </a:r>
          <a:endParaRPr lang="pt-BR" dirty="0"/>
        </a:p>
      </dgm:t>
    </dgm:pt>
    <dgm:pt modelId="{9412B390-4F90-400D-B5BD-4FB8668EFFA4}" type="parTrans" cxnId="{F6AFC54E-4A06-4C2E-869C-15001E689EBB}">
      <dgm:prSet/>
      <dgm:spPr/>
      <dgm:t>
        <a:bodyPr/>
        <a:lstStyle/>
        <a:p>
          <a:endParaRPr lang="pt-BR"/>
        </a:p>
      </dgm:t>
    </dgm:pt>
    <dgm:pt modelId="{B1674726-69A3-4944-BB78-4B8548F1D88D}" type="sibTrans" cxnId="{F6AFC54E-4A06-4C2E-869C-15001E689EBB}">
      <dgm:prSet/>
      <dgm:spPr/>
      <dgm:t>
        <a:bodyPr/>
        <a:lstStyle/>
        <a:p>
          <a:endParaRPr lang="pt-BR"/>
        </a:p>
      </dgm:t>
    </dgm:pt>
    <dgm:pt modelId="{ED0C87BA-2BF5-4AC9-A33D-4B8A97AB601D}">
      <dgm:prSet phldrT="[Texto]"/>
      <dgm:spPr/>
      <dgm:t>
        <a:bodyPr/>
        <a:lstStyle/>
        <a:p>
          <a:r>
            <a:rPr lang="pt-BR" dirty="0" smtClean="0"/>
            <a:t>Conversão de áreas naturais:</a:t>
          </a:r>
          <a:endParaRPr lang="pt-BR" dirty="0"/>
        </a:p>
      </dgm:t>
    </dgm:pt>
    <dgm:pt modelId="{853982A6-B714-411B-8017-AC7D364BD027}" type="parTrans" cxnId="{D5119155-675D-4E16-9DEB-3F453603CAA9}">
      <dgm:prSet/>
      <dgm:spPr/>
      <dgm:t>
        <a:bodyPr/>
        <a:lstStyle/>
        <a:p>
          <a:endParaRPr lang="pt-BR"/>
        </a:p>
      </dgm:t>
    </dgm:pt>
    <dgm:pt modelId="{801E439E-DFE0-4983-ABEE-F73C774717F6}" type="sibTrans" cxnId="{D5119155-675D-4E16-9DEB-3F453603CAA9}">
      <dgm:prSet/>
      <dgm:spPr/>
      <dgm:t>
        <a:bodyPr/>
        <a:lstStyle/>
        <a:p>
          <a:endParaRPr lang="pt-BR"/>
        </a:p>
      </dgm:t>
    </dgm:pt>
    <dgm:pt modelId="{D90B007B-1EF3-4663-9FCC-74E0C5ECB466}">
      <dgm:prSet phldrT="[Texto]"/>
      <dgm:spPr/>
      <dgm:t>
        <a:bodyPr/>
        <a:lstStyle/>
        <a:p>
          <a:r>
            <a:rPr lang="pt-BR" u="none" dirty="0" smtClean="0"/>
            <a:t>Intensificação da fragmentação</a:t>
          </a:r>
          <a:endParaRPr lang="pt-BR" u="none" dirty="0"/>
        </a:p>
      </dgm:t>
    </dgm:pt>
    <dgm:pt modelId="{38EFC8C1-1B23-4C04-8688-2D8A66A936B7}" type="parTrans" cxnId="{35CCEA28-F09F-4061-944C-9D87C7F8773C}">
      <dgm:prSet/>
      <dgm:spPr/>
      <dgm:t>
        <a:bodyPr/>
        <a:lstStyle/>
        <a:p>
          <a:endParaRPr lang="pt-BR"/>
        </a:p>
      </dgm:t>
    </dgm:pt>
    <dgm:pt modelId="{73A4F288-7CB3-4E38-B546-8BEA3B7DF2C9}" type="sibTrans" cxnId="{35CCEA28-F09F-4061-944C-9D87C7F8773C}">
      <dgm:prSet/>
      <dgm:spPr/>
      <dgm:t>
        <a:bodyPr/>
        <a:lstStyle/>
        <a:p>
          <a:endParaRPr lang="pt-BR"/>
        </a:p>
      </dgm:t>
    </dgm:pt>
    <dgm:pt modelId="{A3306490-649D-4F6E-B45D-FF5B635E078C}">
      <dgm:prSet phldrT="[Texto]"/>
      <dgm:spPr/>
      <dgm:t>
        <a:bodyPr/>
        <a:lstStyle/>
        <a:p>
          <a:r>
            <a:rPr lang="pt-BR" dirty="0" smtClean="0"/>
            <a:t>ÁREAS PRIORITÁRIAS PARA RECUPERAÇÃO</a:t>
          </a:r>
          <a:endParaRPr lang="pt-BR" dirty="0"/>
        </a:p>
      </dgm:t>
    </dgm:pt>
    <dgm:pt modelId="{5C40B9E3-8118-4D42-9F2C-48F399EC46D9}" type="parTrans" cxnId="{E20EED15-2BC3-4D3B-BFC1-3DDFEDAA7B33}">
      <dgm:prSet/>
      <dgm:spPr/>
      <dgm:t>
        <a:bodyPr/>
        <a:lstStyle/>
        <a:p>
          <a:endParaRPr lang="pt-BR"/>
        </a:p>
      </dgm:t>
    </dgm:pt>
    <dgm:pt modelId="{4B984AC7-1344-40B4-AD61-31C6265BDA2F}" type="sibTrans" cxnId="{E20EED15-2BC3-4D3B-BFC1-3DDFEDAA7B33}">
      <dgm:prSet/>
      <dgm:spPr/>
      <dgm:t>
        <a:bodyPr/>
        <a:lstStyle/>
        <a:p>
          <a:endParaRPr lang="pt-BR"/>
        </a:p>
      </dgm:t>
    </dgm:pt>
    <dgm:pt modelId="{331C645E-0059-433D-A9B1-F2C8FD8C0E21}">
      <dgm:prSet phldrT="[Texto]"/>
      <dgm:spPr/>
      <dgm:t>
        <a:bodyPr/>
        <a:lstStyle/>
        <a:p>
          <a:r>
            <a:rPr lang="pt-BR" dirty="0" smtClean="0"/>
            <a:t>Fatores </a:t>
          </a:r>
          <a:r>
            <a:rPr lang="pt-BR" dirty="0" err="1" smtClean="0"/>
            <a:t>edafo</a:t>
          </a:r>
          <a:r>
            <a:rPr lang="pt-BR" dirty="0" smtClean="0"/>
            <a:t>-climáticos, ecológicos e antrópicos</a:t>
          </a:r>
          <a:endParaRPr lang="pt-BR" dirty="0"/>
        </a:p>
      </dgm:t>
    </dgm:pt>
    <dgm:pt modelId="{714A939E-A246-4D11-B62B-EB9386729F76}" type="sibTrans" cxnId="{4D6CB6B1-C04A-40B0-9F98-8BCBB07C9BB2}">
      <dgm:prSet/>
      <dgm:spPr/>
      <dgm:t>
        <a:bodyPr/>
        <a:lstStyle/>
        <a:p>
          <a:endParaRPr lang="pt-BR"/>
        </a:p>
      </dgm:t>
    </dgm:pt>
    <dgm:pt modelId="{CC50537D-FBC0-4306-9C54-0C4A96BDB795}" type="parTrans" cxnId="{4D6CB6B1-C04A-40B0-9F98-8BCBB07C9BB2}">
      <dgm:prSet/>
      <dgm:spPr/>
      <dgm:t>
        <a:bodyPr/>
        <a:lstStyle/>
        <a:p>
          <a:endParaRPr lang="pt-BR"/>
        </a:p>
      </dgm:t>
    </dgm:pt>
    <dgm:pt modelId="{7AD81E3C-1BC6-4B23-8AA5-9C99456039E0}">
      <dgm:prSet phldrT="[Texto]"/>
      <dgm:spPr/>
      <dgm:t>
        <a:bodyPr/>
        <a:lstStyle/>
        <a:p>
          <a:r>
            <a:rPr lang="pt-BR" dirty="0" smtClean="0"/>
            <a:t>Estabelecimento de estratégias</a:t>
          </a:r>
          <a:endParaRPr lang="pt-BR" dirty="0"/>
        </a:p>
      </dgm:t>
    </dgm:pt>
    <dgm:pt modelId="{6F9C57C9-5CC8-4125-9E8E-D6CE9A7F635C}" type="sibTrans" cxnId="{D32F638C-4A32-4FCC-A246-84D59278EC1F}">
      <dgm:prSet/>
      <dgm:spPr/>
      <dgm:t>
        <a:bodyPr/>
        <a:lstStyle/>
        <a:p>
          <a:endParaRPr lang="pt-BR"/>
        </a:p>
      </dgm:t>
    </dgm:pt>
    <dgm:pt modelId="{6D29AA7B-6EE6-4AEB-88EC-15FF898AB88A}" type="parTrans" cxnId="{D32F638C-4A32-4FCC-A246-84D59278EC1F}">
      <dgm:prSet/>
      <dgm:spPr/>
      <dgm:t>
        <a:bodyPr/>
        <a:lstStyle/>
        <a:p>
          <a:endParaRPr lang="pt-BR"/>
        </a:p>
      </dgm:t>
    </dgm:pt>
    <dgm:pt modelId="{E58FBA4F-48EE-4E35-A528-10D441DAD40A}" type="pres">
      <dgm:prSet presAssocID="{3F2DB950-88D7-4FB9-9227-9A766339576C}" presName="linear" presStyleCnt="0">
        <dgm:presLayoutVars>
          <dgm:dir/>
          <dgm:resizeHandles val="exact"/>
        </dgm:presLayoutVars>
      </dgm:prSet>
      <dgm:spPr/>
    </dgm:pt>
    <dgm:pt modelId="{9ACA4073-4847-45AF-BEFB-CAECFC774CFC}" type="pres">
      <dgm:prSet presAssocID="{60C29F4A-7684-4760-8F77-E62FE850BCE6}" presName="comp" presStyleCnt="0"/>
      <dgm:spPr/>
    </dgm:pt>
    <dgm:pt modelId="{E5B5CBD4-71BF-47BD-BF89-FE84E807200F}" type="pres">
      <dgm:prSet presAssocID="{60C29F4A-7684-4760-8F77-E62FE850BCE6}" presName="box" presStyleLbl="node1" presStyleIdx="0" presStyleCnt="3"/>
      <dgm:spPr/>
      <dgm:t>
        <a:bodyPr/>
        <a:lstStyle/>
        <a:p>
          <a:endParaRPr lang="pt-BR"/>
        </a:p>
      </dgm:t>
    </dgm:pt>
    <dgm:pt modelId="{F4652344-2993-4709-86A2-3530B4F6E0B6}" type="pres">
      <dgm:prSet presAssocID="{60C29F4A-7684-4760-8F77-E62FE850BCE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79EBE68-52C8-4292-9EE6-CDDA7DBCAECD}" type="pres">
      <dgm:prSet presAssocID="{60C29F4A-7684-4760-8F77-E62FE850BC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B08382-BA1A-44DD-A06B-539731980077}" type="pres">
      <dgm:prSet presAssocID="{F05BCF81-F9DA-4541-BD98-8531E323E55A}" presName="spacer" presStyleCnt="0"/>
      <dgm:spPr/>
    </dgm:pt>
    <dgm:pt modelId="{F44C3E59-1763-4B7F-907F-FF0DBE010D24}" type="pres">
      <dgm:prSet presAssocID="{E82EDEDA-CA73-4509-A291-9D8318B8A4C9}" presName="comp" presStyleCnt="0"/>
      <dgm:spPr/>
    </dgm:pt>
    <dgm:pt modelId="{621FD137-9E96-4476-8E80-D83AE91A02FD}" type="pres">
      <dgm:prSet presAssocID="{E82EDEDA-CA73-4509-A291-9D8318B8A4C9}" presName="box" presStyleLbl="node1" presStyleIdx="1" presStyleCnt="3"/>
      <dgm:spPr/>
      <dgm:t>
        <a:bodyPr/>
        <a:lstStyle/>
        <a:p>
          <a:endParaRPr lang="pt-BR"/>
        </a:p>
      </dgm:t>
    </dgm:pt>
    <dgm:pt modelId="{94422123-2BD4-463E-84AA-C9196ABEAEC2}" type="pres">
      <dgm:prSet presAssocID="{E82EDEDA-CA73-4509-A291-9D8318B8A4C9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8034CB0-D9CF-4DDB-B83B-008A4DE05E9B}" type="pres">
      <dgm:prSet presAssocID="{E82EDEDA-CA73-4509-A291-9D8318B8A4C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8332B-D202-467E-AD0E-6220B5FA5E03}" type="pres">
      <dgm:prSet presAssocID="{B1674726-69A3-4944-BB78-4B8548F1D88D}" presName="spacer" presStyleCnt="0"/>
      <dgm:spPr/>
    </dgm:pt>
    <dgm:pt modelId="{DB0F229C-0E5D-4C0F-B3A9-8F9FDB9B034A}" type="pres">
      <dgm:prSet presAssocID="{A3306490-649D-4F6E-B45D-FF5B635E078C}" presName="comp" presStyleCnt="0"/>
      <dgm:spPr/>
    </dgm:pt>
    <dgm:pt modelId="{C369EF2A-09A6-44DE-A3E8-9DA2D78EC310}" type="pres">
      <dgm:prSet presAssocID="{A3306490-649D-4F6E-B45D-FF5B635E078C}" presName="box" presStyleLbl="node1" presStyleIdx="2" presStyleCnt="3"/>
      <dgm:spPr/>
      <dgm:t>
        <a:bodyPr/>
        <a:lstStyle/>
        <a:p>
          <a:endParaRPr lang="pt-BR"/>
        </a:p>
      </dgm:t>
    </dgm:pt>
    <dgm:pt modelId="{3B470A05-7167-4C41-ACFC-FB08EAAF8404}" type="pres">
      <dgm:prSet presAssocID="{A3306490-649D-4F6E-B45D-FF5B635E078C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D86B359-088F-4791-9248-41B6C920B047}" type="pres">
      <dgm:prSet presAssocID="{A3306490-649D-4F6E-B45D-FF5B635E078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ACE6F3-722D-43DC-B3F5-42821E84A663}" type="presOf" srcId="{8618913D-77DE-482B-AD8B-A0E6D84AE3A1}" destId="{E5B5CBD4-71BF-47BD-BF89-FE84E807200F}" srcOrd="0" destOrd="1" presId="urn:microsoft.com/office/officeart/2005/8/layout/vList4"/>
    <dgm:cxn modelId="{F6AFC54E-4A06-4C2E-869C-15001E689EBB}" srcId="{3F2DB950-88D7-4FB9-9227-9A766339576C}" destId="{E82EDEDA-CA73-4509-A291-9D8318B8A4C9}" srcOrd="1" destOrd="0" parTransId="{9412B390-4F90-400D-B5BD-4FB8668EFFA4}" sibTransId="{B1674726-69A3-4944-BB78-4B8548F1D88D}"/>
    <dgm:cxn modelId="{35CCEA28-F09F-4061-944C-9D87C7F8773C}" srcId="{E82EDEDA-CA73-4509-A291-9D8318B8A4C9}" destId="{D90B007B-1EF3-4663-9FCC-74E0C5ECB466}" srcOrd="1" destOrd="0" parTransId="{38EFC8C1-1B23-4C04-8688-2D8A66A936B7}" sibTransId="{73A4F288-7CB3-4E38-B546-8BEA3B7DF2C9}"/>
    <dgm:cxn modelId="{D5119155-675D-4E16-9DEB-3F453603CAA9}" srcId="{E82EDEDA-CA73-4509-A291-9D8318B8A4C9}" destId="{ED0C87BA-2BF5-4AC9-A33D-4B8A97AB601D}" srcOrd="0" destOrd="0" parTransId="{853982A6-B714-411B-8017-AC7D364BD027}" sibTransId="{801E439E-DFE0-4983-ABEE-F73C774717F6}"/>
    <dgm:cxn modelId="{AA316D8F-FA5F-46FF-B4C8-7896D35C4888}" type="presOf" srcId="{A3306490-649D-4F6E-B45D-FF5B635E078C}" destId="{2D86B359-088F-4791-9248-41B6C920B047}" srcOrd="1" destOrd="0" presId="urn:microsoft.com/office/officeart/2005/8/layout/vList4"/>
    <dgm:cxn modelId="{59341322-65C6-43CD-A156-59E7FE5D7A1D}" type="presOf" srcId="{0B08074B-5CE4-428A-878D-4E5595549569}" destId="{E79EBE68-52C8-4292-9EE6-CDDA7DBCAECD}" srcOrd="1" destOrd="2" presId="urn:microsoft.com/office/officeart/2005/8/layout/vList4"/>
    <dgm:cxn modelId="{6C63AE08-FC16-480C-8112-71F021D427E6}" srcId="{3F2DB950-88D7-4FB9-9227-9A766339576C}" destId="{60C29F4A-7684-4760-8F77-E62FE850BCE6}" srcOrd="0" destOrd="0" parTransId="{5C08FF39-632F-4260-BF8F-0922ABB6ABDC}" sibTransId="{F05BCF81-F9DA-4541-BD98-8531E323E55A}"/>
    <dgm:cxn modelId="{84BC1E74-60A6-4761-8605-12E4E8073229}" srcId="{60C29F4A-7684-4760-8F77-E62FE850BCE6}" destId="{0B08074B-5CE4-428A-878D-4E5595549569}" srcOrd="1" destOrd="0" parTransId="{B25C86D6-0B52-4BA0-9036-B82E4987F67C}" sibTransId="{F6712FAA-884A-4D3A-9AF6-FE789B25AB1E}"/>
    <dgm:cxn modelId="{653B0C88-904E-400B-B185-41AB2C04CF4D}" type="presOf" srcId="{D90B007B-1EF3-4663-9FCC-74E0C5ECB466}" destId="{58034CB0-D9CF-4DDB-B83B-008A4DE05E9B}" srcOrd="1" destOrd="2" presId="urn:microsoft.com/office/officeart/2005/8/layout/vList4"/>
    <dgm:cxn modelId="{8C41FFDF-7DEE-4798-820A-069826EBC372}" type="presOf" srcId="{E82EDEDA-CA73-4509-A291-9D8318B8A4C9}" destId="{621FD137-9E96-4476-8E80-D83AE91A02FD}" srcOrd="0" destOrd="0" presId="urn:microsoft.com/office/officeart/2005/8/layout/vList4"/>
    <dgm:cxn modelId="{C0993BC4-3862-458F-A1AD-3D560F73D72B}" type="presOf" srcId="{3F2DB950-88D7-4FB9-9227-9A766339576C}" destId="{E58FBA4F-48EE-4E35-A528-10D441DAD40A}" srcOrd="0" destOrd="0" presId="urn:microsoft.com/office/officeart/2005/8/layout/vList4"/>
    <dgm:cxn modelId="{24B1CBAD-3D6C-4172-AFAA-84526D68A927}" type="presOf" srcId="{331C645E-0059-433D-A9B1-F2C8FD8C0E21}" destId="{2D86B359-088F-4791-9248-41B6C920B047}" srcOrd="1" destOrd="1" presId="urn:microsoft.com/office/officeart/2005/8/layout/vList4"/>
    <dgm:cxn modelId="{2F723682-548E-478A-99AA-D093574486EF}" type="presOf" srcId="{D90B007B-1EF3-4663-9FCC-74E0C5ECB466}" destId="{621FD137-9E96-4476-8E80-D83AE91A02FD}" srcOrd="0" destOrd="2" presId="urn:microsoft.com/office/officeart/2005/8/layout/vList4"/>
    <dgm:cxn modelId="{4D6CB6B1-C04A-40B0-9F98-8BCBB07C9BB2}" srcId="{A3306490-649D-4F6E-B45D-FF5B635E078C}" destId="{331C645E-0059-433D-A9B1-F2C8FD8C0E21}" srcOrd="0" destOrd="0" parTransId="{CC50537D-FBC0-4306-9C54-0C4A96BDB795}" sibTransId="{714A939E-A246-4D11-B62B-EB9386729F76}"/>
    <dgm:cxn modelId="{2A119E56-F3AD-4D60-8D02-81370A8F63AD}" type="presOf" srcId="{ED0C87BA-2BF5-4AC9-A33D-4B8A97AB601D}" destId="{621FD137-9E96-4476-8E80-D83AE91A02FD}" srcOrd="0" destOrd="1" presId="urn:microsoft.com/office/officeart/2005/8/layout/vList4"/>
    <dgm:cxn modelId="{91E4ADE2-5932-485A-A520-DFAC3B946661}" type="presOf" srcId="{A3306490-649D-4F6E-B45D-FF5B635E078C}" destId="{C369EF2A-09A6-44DE-A3E8-9DA2D78EC310}" srcOrd="0" destOrd="0" presId="urn:microsoft.com/office/officeart/2005/8/layout/vList4"/>
    <dgm:cxn modelId="{B664BBFB-EF2F-4220-AEF6-9790783B1044}" type="presOf" srcId="{60C29F4A-7684-4760-8F77-E62FE850BCE6}" destId="{E5B5CBD4-71BF-47BD-BF89-FE84E807200F}" srcOrd="0" destOrd="0" presId="urn:microsoft.com/office/officeart/2005/8/layout/vList4"/>
    <dgm:cxn modelId="{0FA96693-324C-400B-8F3F-27FD47B3A9B9}" type="presOf" srcId="{60C29F4A-7684-4760-8F77-E62FE850BCE6}" destId="{E79EBE68-52C8-4292-9EE6-CDDA7DBCAECD}" srcOrd="1" destOrd="0" presId="urn:microsoft.com/office/officeart/2005/8/layout/vList4"/>
    <dgm:cxn modelId="{19996B2C-DC31-4436-9ED6-B7131AD3BC45}" type="presOf" srcId="{7AD81E3C-1BC6-4B23-8AA5-9C99456039E0}" destId="{2D86B359-088F-4791-9248-41B6C920B047}" srcOrd="1" destOrd="2" presId="urn:microsoft.com/office/officeart/2005/8/layout/vList4"/>
    <dgm:cxn modelId="{3620139B-E054-4F7D-94EA-1710C2A329A3}" type="presOf" srcId="{8618913D-77DE-482B-AD8B-A0E6D84AE3A1}" destId="{E79EBE68-52C8-4292-9EE6-CDDA7DBCAECD}" srcOrd="1" destOrd="1" presId="urn:microsoft.com/office/officeart/2005/8/layout/vList4"/>
    <dgm:cxn modelId="{4700F130-C7A8-49DF-B9E1-2605142EA169}" type="presOf" srcId="{ED0C87BA-2BF5-4AC9-A33D-4B8A97AB601D}" destId="{58034CB0-D9CF-4DDB-B83B-008A4DE05E9B}" srcOrd="1" destOrd="1" presId="urn:microsoft.com/office/officeart/2005/8/layout/vList4"/>
    <dgm:cxn modelId="{E20EED15-2BC3-4D3B-BFC1-3DDFEDAA7B33}" srcId="{3F2DB950-88D7-4FB9-9227-9A766339576C}" destId="{A3306490-649D-4F6E-B45D-FF5B635E078C}" srcOrd="2" destOrd="0" parTransId="{5C40B9E3-8118-4D42-9F2C-48F399EC46D9}" sibTransId="{4B984AC7-1344-40B4-AD61-31C6265BDA2F}"/>
    <dgm:cxn modelId="{01C215FB-91CA-4014-9F2A-84AD97211A1E}" type="presOf" srcId="{7AD81E3C-1BC6-4B23-8AA5-9C99456039E0}" destId="{C369EF2A-09A6-44DE-A3E8-9DA2D78EC310}" srcOrd="0" destOrd="2" presId="urn:microsoft.com/office/officeart/2005/8/layout/vList4"/>
    <dgm:cxn modelId="{E7EC5BD6-2609-454D-9FDB-0FCA4AE5AE14}" type="presOf" srcId="{0B08074B-5CE4-428A-878D-4E5595549569}" destId="{E5B5CBD4-71BF-47BD-BF89-FE84E807200F}" srcOrd="0" destOrd="2" presId="urn:microsoft.com/office/officeart/2005/8/layout/vList4"/>
    <dgm:cxn modelId="{D32F638C-4A32-4FCC-A246-84D59278EC1F}" srcId="{A3306490-649D-4F6E-B45D-FF5B635E078C}" destId="{7AD81E3C-1BC6-4B23-8AA5-9C99456039E0}" srcOrd="1" destOrd="0" parTransId="{6D29AA7B-6EE6-4AEB-88EC-15FF898AB88A}" sibTransId="{6F9C57C9-5CC8-4125-9E8E-D6CE9A7F635C}"/>
    <dgm:cxn modelId="{B1CD253E-D79B-45E1-AECF-AE8A95B99DCD}" srcId="{60C29F4A-7684-4760-8F77-E62FE850BCE6}" destId="{8618913D-77DE-482B-AD8B-A0E6D84AE3A1}" srcOrd="0" destOrd="0" parTransId="{841FE79A-4E8B-4133-918C-2269A6782A5B}" sibTransId="{D72A042F-C36C-440A-AA52-6D1DB9DE1EC4}"/>
    <dgm:cxn modelId="{A3A1BAFE-DBBD-4589-9E4F-AE165D314B7C}" type="presOf" srcId="{331C645E-0059-433D-A9B1-F2C8FD8C0E21}" destId="{C369EF2A-09A6-44DE-A3E8-9DA2D78EC310}" srcOrd="0" destOrd="1" presId="urn:microsoft.com/office/officeart/2005/8/layout/vList4"/>
    <dgm:cxn modelId="{76C6439C-C5FB-40B7-90B5-BFC62E73C3CA}" type="presOf" srcId="{E82EDEDA-CA73-4509-A291-9D8318B8A4C9}" destId="{58034CB0-D9CF-4DDB-B83B-008A4DE05E9B}" srcOrd="1" destOrd="0" presId="urn:microsoft.com/office/officeart/2005/8/layout/vList4"/>
    <dgm:cxn modelId="{CB3FE95F-1456-487F-A64F-C0E1C78F4E79}" type="presParOf" srcId="{E58FBA4F-48EE-4E35-A528-10D441DAD40A}" destId="{9ACA4073-4847-45AF-BEFB-CAECFC774CFC}" srcOrd="0" destOrd="0" presId="urn:microsoft.com/office/officeart/2005/8/layout/vList4"/>
    <dgm:cxn modelId="{528CB4D1-955F-4398-93FF-32B3A107B937}" type="presParOf" srcId="{9ACA4073-4847-45AF-BEFB-CAECFC774CFC}" destId="{E5B5CBD4-71BF-47BD-BF89-FE84E807200F}" srcOrd="0" destOrd="0" presId="urn:microsoft.com/office/officeart/2005/8/layout/vList4"/>
    <dgm:cxn modelId="{C36832DE-4C6C-4559-A9D9-560981D59A7B}" type="presParOf" srcId="{9ACA4073-4847-45AF-BEFB-CAECFC774CFC}" destId="{F4652344-2993-4709-86A2-3530B4F6E0B6}" srcOrd="1" destOrd="0" presId="urn:microsoft.com/office/officeart/2005/8/layout/vList4"/>
    <dgm:cxn modelId="{5B9BB0E1-4C3D-4B99-BEB5-0CBDB9CB19D7}" type="presParOf" srcId="{9ACA4073-4847-45AF-BEFB-CAECFC774CFC}" destId="{E79EBE68-52C8-4292-9EE6-CDDA7DBCAECD}" srcOrd="2" destOrd="0" presId="urn:microsoft.com/office/officeart/2005/8/layout/vList4"/>
    <dgm:cxn modelId="{91557D6A-0D60-43C2-936E-7F8A2C4E4E72}" type="presParOf" srcId="{E58FBA4F-48EE-4E35-A528-10D441DAD40A}" destId="{44B08382-BA1A-44DD-A06B-539731980077}" srcOrd="1" destOrd="0" presId="urn:microsoft.com/office/officeart/2005/8/layout/vList4"/>
    <dgm:cxn modelId="{DE56BFD8-27D6-4F28-AB05-7005C61C02E9}" type="presParOf" srcId="{E58FBA4F-48EE-4E35-A528-10D441DAD40A}" destId="{F44C3E59-1763-4B7F-907F-FF0DBE010D24}" srcOrd="2" destOrd="0" presId="urn:microsoft.com/office/officeart/2005/8/layout/vList4"/>
    <dgm:cxn modelId="{8D3BB1F9-732B-4514-A966-704E9E5C3EDE}" type="presParOf" srcId="{F44C3E59-1763-4B7F-907F-FF0DBE010D24}" destId="{621FD137-9E96-4476-8E80-D83AE91A02FD}" srcOrd="0" destOrd="0" presId="urn:microsoft.com/office/officeart/2005/8/layout/vList4"/>
    <dgm:cxn modelId="{C31324C5-99B0-4D1D-96BC-F24BE3D5C9A4}" type="presParOf" srcId="{F44C3E59-1763-4B7F-907F-FF0DBE010D24}" destId="{94422123-2BD4-463E-84AA-C9196ABEAEC2}" srcOrd="1" destOrd="0" presId="urn:microsoft.com/office/officeart/2005/8/layout/vList4"/>
    <dgm:cxn modelId="{9066861A-B9FF-4D02-9AC7-1B723626DAEC}" type="presParOf" srcId="{F44C3E59-1763-4B7F-907F-FF0DBE010D24}" destId="{58034CB0-D9CF-4DDB-B83B-008A4DE05E9B}" srcOrd="2" destOrd="0" presId="urn:microsoft.com/office/officeart/2005/8/layout/vList4"/>
    <dgm:cxn modelId="{B4433C5D-B810-4D59-838B-7F4D96685124}" type="presParOf" srcId="{E58FBA4F-48EE-4E35-A528-10D441DAD40A}" destId="{2128332B-D202-467E-AD0E-6220B5FA5E03}" srcOrd="3" destOrd="0" presId="urn:microsoft.com/office/officeart/2005/8/layout/vList4"/>
    <dgm:cxn modelId="{4B4396D4-489E-4854-91A8-D674CF579947}" type="presParOf" srcId="{E58FBA4F-48EE-4E35-A528-10D441DAD40A}" destId="{DB0F229C-0E5D-4C0F-B3A9-8F9FDB9B034A}" srcOrd="4" destOrd="0" presId="urn:microsoft.com/office/officeart/2005/8/layout/vList4"/>
    <dgm:cxn modelId="{BE2D8946-BFF7-454F-B2BE-76AC6C937A08}" type="presParOf" srcId="{DB0F229C-0E5D-4C0F-B3A9-8F9FDB9B034A}" destId="{C369EF2A-09A6-44DE-A3E8-9DA2D78EC310}" srcOrd="0" destOrd="0" presId="urn:microsoft.com/office/officeart/2005/8/layout/vList4"/>
    <dgm:cxn modelId="{030AA7AB-A70B-4B93-981D-3FE145C25349}" type="presParOf" srcId="{DB0F229C-0E5D-4C0F-B3A9-8F9FDB9B034A}" destId="{3B470A05-7167-4C41-ACFC-FB08EAAF8404}" srcOrd="1" destOrd="0" presId="urn:microsoft.com/office/officeart/2005/8/layout/vList4"/>
    <dgm:cxn modelId="{84798E60-56F8-4F1C-B490-60D2673A3BDB}" type="presParOf" srcId="{DB0F229C-0E5D-4C0F-B3A9-8F9FDB9B034A}" destId="{2D86B359-088F-4791-9248-41B6C920B04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5CBD4-71BF-47BD-BF89-FE84E807200F}">
      <dsp:nvSpPr>
        <dsp:cNvPr id="0" name=""/>
        <dsp:cNvSpPr/>
      </dsp:nvSpPr>
      <dsp:spPr>
        <a:xfrm>
          <a:off x="0" y="0"/>
          <a:ext cx="8077200" cy="14763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BACIA HIDROGRÁFICA</a:t>
          </a:r>
          <a:endParaRPr lang="pt-BR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Sustentação das funções ecossistêmicas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Conciliar produção de alimentos e demais bens e serviços </a:t>
          </a:r>
          <a:endParaRPr lang="pt-BR" sz="2000" kern="1200" dirty="0"/>
        </a:p>
      </dsp:txBody>
      <dsp:txXfrm>
        <a:off x="1763077" y="0"/>
        <a:ext cx="6314122" cy="1476375"/>
      </dsp:txXfrm>
    </dsp:sp>
    <dsp:sp modelId="{F4652344-2993-4709-86A2-3530B4F6E0B6}">
      <dsp:nvSpPr>
        <dsp:cNvPr id="0" name=""/>
        <dsp:cNvSpPr/>
      </dsp:nvSpPr>
      <dsp:spPr>
        <a:xfrm>
          <a:off x="147637" y="147637"/>
          <a:ext cx="1615440" cy="11810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FD137-9E96-4476-8E80-D83AE91A02FD}">
      <dsp:nvSpPr>
        <dsp:cNvPr id="0" name=""/>
        <dsp:cNvSpPr/>
      </dsp:nvSpPr>
      <dsp:spPr>
        <a:xfrm>
          <a:off x="0" y="1624012"/>
          <a:ext cx="8077200" cy="14763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RECUPERAÇÃO FLORESTAL</a:t>
          </a:r>
          <a:endParaRPr lang="pt-B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Conversão de áreas naturais:</a:t>
          </a:r>
          <a:endParaRPr lang="pt-B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u="none" kern="1200" dirty="0" smtClean="0"/>
            <a:t>Intensificação da fragmentação</a:t>
          </a:r>
          <a:endParaRPr lang="pt-BR" sz="2200" u="none" kern="1200" dirty="0"/>
        </a:p>
      </dsp:txBody>
      <dsp:txXfrm>
        <a:off x="1763077" y="1624012"/>
        <a:ext cx="6314122" cy="1476375"/>
      </dsp:txXfrm>
    </dsp:sp>
    <dsp:sp modelId="{94422123-2BD4-463E-84AA-C9196ABEAEC2}">
      <dsp:nvSpPr>
        <dsp:cNvPr id="0" name=""/>
        <dsp:cNvSpPr/>
      </dsp:nvSpPr>
      <dsp:spPr>
        <a:xfrm>
          <a:off x="147637" y="1771650"/>
          <a:ext cx="1615440" cy="11810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9EF2A-09A6-44DE-A3E8-9DA2D78EC310}">
      <dsp:nvSpPr>
        <dsp:cNvPr id="0" name=""/>
        <dsp:cNvSpPr/>
      </dsp:nvSpPr>
      <dsp:spPr>
        <a:xfrm>
          <a:off x="0" y="3248024"/>
          <a:ext cx="8077200" cy="14763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ÁREAS PRIORITÁRIAS PARA RECUPERAÇÃO</a:t>
          </a:r>
          <a:endParaRPr lang="pt-B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Fatores </a:t>
          </a:r>
          <a:r>
            <a:rPr lang="pt-BR" sz="2200" kern="1200" dirty="0" err="1" smtClean="0"/>
            <a:t>edafo</a:t>
          </a:r>
          <a:r>
            <a:rPr lang="pt-BR" sz="2200" kern="1200" dirty="0" smtClean="0"/>
            <a:t>-climáticos, ecológicos e antrópicos</a:t>
          </a:r>
          <a:endParaRPr lang="pt-B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Estabelecimento de estratégias</a:t>
          </a:r>
          <a:endParaRPr lang="pt-BR" sz="2200" kern="1200" dirty="0"/>
        </a:p>
      </dsp:txBody>
      <dsp:txXfrm>
        <a:off x="1763077" y="3248024"/>
        <a:ext cx="6314122" cy="1476375"/>
      </dsp:txXfrm>
    </dsp:sp>
    <dsp:sp modelId="{3B470A05-7167-4C41-ACFC-FB08EAAF8404}">
      <dsp:nvSpPr>
        <dsp:cNvPr id="0" name=""/>
        <dsp:cNvSpPr/>
      </dsp:nvSpPr>
      <dsp:spPr>
        <a:xfrm>
          <a:off x="147637" y="3395662"/>
          <a:ext cx="1615440" cy="11810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6B77B-F767-4D01-A469-C82699964FD8}" type="datetimeFigureOut">
              <a:rPr lang="en-PH" smtClean="0"/>
              <a:t>6/13/2017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B0A3-ECAD-435F-8F70-D5F6A4CF0E30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636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22360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1-A medida que aumenta a declividade, aumenta o volume e a velocidade da enxurrada, o que provoca diminuição na taxa de infiltração de água no solo;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2-A partir do MDE foi gerado o mapa de declividade;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1-As matas ciliares reduzem o impacto da poluição, através da filtragem, como uma barreira física além de minimizar o assoreamento nos corpos d’água e a lixiviação e escoamento superficial de defensivos agrícolas.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2-Onde menores valores dos pixels indicaram maior proximidade do curso d’água, mas os valores foram invertidos para seguir a mesma lógica dos outros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PI’s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1-devido à retirada da camada de solo onde estão presentes os maiores teores de matéria orgânica e nutrientes, o que causa uma deterioração das propriedades do solo e prejuízos aos mananciais hídricos;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 analisar a conectividade florestal em função do grau de endemismos e riqueza total de espécies, possibilitando acelerar processos para a recuperação das áreas degradadas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1-...e por distúrbios pode-se entender sofrer impactos negativos decorrentes de atividades antrópicas consideradas normais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1-... Está relacionado diretamente com a pressão antrópica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Áreas</a:t>
            </a:r>
            <a:r>
              <a:rPr lang="pt-BR" baseline="0" dirty="0" smtClean="0"/>
              <a:t> consideradas inaptas ao processo de recuperação </a:t>
            </a:r>
            <a:r>
              <a:rPr lang="pt-BR" dirty="0" smtClean="0"/>
              <a:t>por não permitirem fisicamente a recuperação devido ao uso atual da terra, ou por já se tratarem de áreas recuperadas ou fragmentos de vegetação nativa;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2-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subjetiva pelos autores, buscando identificar essa importância através de revisão de literatura.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3-TC expressa a probabilidade de os valores da matriz terem sido gerados randomicamente. </a:t>
            </a:r>
            <a:r>
              <a:rPr lang="pt-BR" dirty="0" smtClean="0"/>
              <a:t>TC=0,097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pt-BR" sz="1200" b="1" dirty="0" smtClean="0"/>
              <a:t>1-Planejamento de bacias hidrográficas cada vez mais necessário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pt-BR" sz="1200" b="1" dirty="0" smtClean="0"/>
              <a:t>2-Importante identificar áreas prioritárias para a recuperação florestal!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pt-BR" sz="1200" b="1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valores dos pixels próximos de 1 indicam os locais onde a densidade do desmatamento é maior, enquanto valores próximos de 0, indicam locais onde a densidade de desmatamentos é baixa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alguns autores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retirada da vegetação impacta diretamente a disponibilidade hídrica em uma região. 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 valores próximos a 1 indicam áreas mais declivosas, enquanto valores próximos a 0 indicam áreas mais planas.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</a:t>
            </a:r>
            <a:r>
              <a:rPr lang="pt-BR" baseline="0" dirty="0" smtClean="0"/>
              <a:t> grau de declividade afeta diretamente a taxa de erosão do solo. Portanto áreas com maior declividade são prioritárias para recuperação florestal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Valores próximos de 1 indicam as áreas mais próximas aos cursos d’água, possibilitando priorizar a recuperação de matas ciliares e formação de corredores ecológicos. Nesse caso, a importância para a recuperação florestal aumenta à medida que a distância para os corpos d’água diminuem.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Valores próximos a 1 indicam as áreas com maior susceptibilidade à erosão. 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 valores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próximos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1 representam os locais onde a prioridade para conservação da flora é mais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Permite analisar a conectividade florestal, possibilitando acelerar processos para a recuperação das áreas degradadas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 os valores mais próximos de 1 indicam as áreas com maior vulnerabilidade natural.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Valores próximos de 1 indicam locais onde ocorrem as maiores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Interfere de forma direta e significativamente na manutenção e estabilidade do ambiente;</a:t>
            </a:r>
          </a:p>
          <a:p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sidades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demográficas.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classes de uso e cobertura do solo que compõem a classe restrição são: vegetação nativa e eucalipto, água e urbanização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29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utilizando não apenas fatores relacionados às características geográficas e estruturais do meio, mas incorporando também ao processo, um fator que possibilite a ponderação da influência humana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75516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1-utilização da Análise Multicritério no município de </a:t>
            </a:r>
            <a:r>
              <a:rPr lang="pt-BR" dirty="0" err="1" smtClean="0"/>
              <a:t>Claraval</a:t>
            </a:r>
            <a:r>
              <a:rPr lang="pt-BR" dirty="0" smtClean="0"/>
              <a:t>, MG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2-diferente de Sartori (2010)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trabalhando também com a Análise Multicritério, mas para a definição de áreas prioritárias a conectividade entre fragmentos, obteve o terceiro maior peso de influência para esse fator.</a:t>
            </a:r>
            <a:endParaRPr lang="pt-BR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Antonello</a:t>
            </a:r>
            <a:r>
              <a:rPr lang="pt-BR" baseline="0" dirty="0" smtClean="0"/>
              <a:t> </a:t>
            </a:r>
            <a:r>
              <a:rPr lang="pt-BR" dirty="0" smtClean="0"/>
              <a:t>desenvolvendo um sistema de planejamento e gestão para bacias hidrográficas usando análise multicritérios    fatores mais influentes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Vetorazzi</a:t>
            </a:r>
            <a:r>
              <a:rPr lang="pt-BR" dirty="0" smtClean="0"/>
              <a:t> (2006): definição de áreas prioritárias à restauração florestal visando à conservação de recursos hídricos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Souza (2015): também encontrou valores muito próximos para os fatores Vulnerabilidade a Erosão e Declividade.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Observa-se, de uma forma geral, que a distribuição das áreas entendidas como prioritárias para a Recuperação Florestal, apresentaram certa tendência de associação aos corpos d’água e vulneráveis à erosão. O que era esperado, visto que esses dois fatores foram os considerados principais (de maior peso) para a geração do mapa.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39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40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Sub-bacia</a:t>
            </a:r>
            <a:r>
              <a:rPr lang="pt-BR" dirty="0" smtClean="0"/>
              <a:t> do Rio Jequitinhonha;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41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42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43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44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Baseado na literatura com diferentes objetivos de entrada</a:t>
            </a:r>
            <a:r>
              <a:rPr lang="pt-BR" baseline="0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por exemplo, o de promover a conectividade entre os remanescentes florestais, além de aumentar a proteção dos mananciais de água, reduzir a ação de agentes erosivos e ponderar a densidade da ocupação humana.</a:t>
            </a:r>
            <a:endParaRPr lang="pt-BR" dirty="0" smtClean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1-É necessário que todos os fatores sejam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reescalonados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 seja normalizados, para uma mesma escala, para que a comparação seja justa e possível.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2-Em um SIG, o processo de tomada de decisão de ações relacionadas à adequação da superfície é considerado um conceito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Fuzzy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expresso como um conjunto de pertencimento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Fuzzy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essa ferramenta normaliza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raster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entrada em uma escala de 0 a 1, indicando a ‘força’ de uma associação em um conjunto, ou seja, seu pertencimento, com base em um algoritmo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fuzzificação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especificado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calcula a densidade de pontos em torno de cada célula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raster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saída... Permite uma visão holística do padrão de distribuição dos eventos.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966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4114800"/>
            <a:ext cx="8229600" cy="685800"/>
          </a:xfrm>
        </p:spPr>
        <p:txBody>
          <a:bodyPr>
            <a:no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800600"/>
            <a:ext cx="8211953" cy="533400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PH" sz="4000" dirty="0" smtClean="0"/>
              <a:t>INSTITUTO NACIONAL DE PESQUISAS ESPACIAIS - INPE</a:t>
            </a:r>
            <a:endParaRPr lang="en-P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211953" cy="533400"/>
          </a:xfrm>
        </p:spPr>
        <p:txBody>
          <a:bodyPr/>
          <a:lstStyle/>
          <a:p>
            <a:pPr algn="ctr">
              <a:spcBef>
                <a:spcPts val="200"/>
              </a:spcBef>
            </a:pPr>
            <a:endParaRPr lang="en-PH" sz="2200" dirty="0" smtClean="0"/>
          </a:p>
          <a:p>
            <a:pPr algn="ctr">
              <a:spcBef>
                <a:spcPts val="200"/>
              </a:spcBef>
            </a:pPr>
            <a:endParaRPr lang="en-PH" sz="1500" dirty="0" smtClean="0"/>
          </a:p>
          <a:p>
            <a:pPr>
              <a:spcBef>
                <a:spcPts val="200"/>
              </a:spcBef>
            </a:pPr>
            <a:r>
              <a:rPr lang="en-PH" sz="2200" dirty="0" err="1" smtClean="0"/>
              <a:t>Disciplina</a:t>
            </a:r>
            <a:r>
              <a:rPr lang="en-PH" sz="2200" dirty="0" smtClean="0"/>
              <a:t>: </a:t>
            </a:r>
            <a:r>
              <a:rPr lang="en-PH" sz="2200" dirty="0" err="1" smtClean="0"/>
              <a:t>Introdução</a:t>
            </a:r>
            <a:r>
              <a:rPr lang="en-PH" sz="2200" dirty="0" smtClean="0"/>
              <a:t> </a:t>
            </a:r>
            <a:r>
              <a:rPr lang="en-PH" sz="2200" dirty="0" err="1" smtClean="0"/>
              <a:t>ao</a:t>
            </a:r>
            <a:r>
              <a:rPr lang="en-PH" sz="2200" dirty="0" smtClean="0"/>
              <a:t> </a:t>
            </a:r>
            <a:r>
              <a:rPr lang="en-PH" sz="2200" dirty="0" err="1" smtClean="0"/>
              <a:t>Geoprocessamento</a:t>
            </a:r>
            <a:endParaRPr lang="en-PH" sz="2200" dirty="0" smtClean="0"/>
          </a:p>
          <a:p>
            <a:pPr>
              <a:spcBef>
                <a:spcPts val="200"/>
              </a:spcBef>
            </a:pPr>
            <a:r>
              <a:rPr lang="en-PH" sz="2200" dirty="0" err="1" smtClean="0"/>
              <a:t>Docentes</a:t>
            </a:r>
            <a:r>
              <a:rPr lang="en-PH" sz="2200" dirty="0" smtClean="0"/>
              <a:t> </a:t>
            </a:r>
            <a:r>
              <a:rPr lang="en-PH" sz="2200" dirty="0" err="1" smtClean="0"/>
              <a:t>Resposáveis</a:t>
            </a:r>
            <a:r>
              <a:rPr lang="en-PH" sz="2200" dirty="0" smtClean="0"/>
              <a:t>: </a:t>
            </a:r>
            <a:r>
              <a:rPr lang="en-PH" sz="2200" dirty="0" err="1" smtClean="0"/>
              <a:t>Dr.</a:t>
            </a:r>
            <a:r>
              <a:rPr lang="en-PH" sz="2200" dirty="0" smtClean="0"/>
              <a:t> </a:t>
            </a:r>
            <a:r>
              <a:rPr lang="en-PH" sz="2200" dirty="0" err="1" smtClean="0"/>
              <a:t>Antônio</a:t>
            </a:r>
            <a:r>
              <a:rPr lang="en-PH" sz="2200" dirty="0" smtClean="0"/>
              <a:t> Miguel Vieira </a:t>
            </a:r>
            <a:r>
              <a:rPr lang="en-PH" sz="2200" dirty="0" err="1" smtClean="0"/>
              <a:t>Monteiro</a:t>
            </a:r>
            <a:endParaRPr lang="en-PH" sz="2200" dirty="0" smtClean="0"/>
          </a:p>
          <a:p>
            <a:pPr>
              <a:spcBef>
                <a:spcPts val="200"/>
              </a:spcBef>
            </a:pPr>
            <a:r>
              <a:rPr lang="en-PH" sz="2200" dirty="0"/>
              <a:t> </a:t>
            </a:r>
            <a:r>
              <a:rPr lang="en-PH" sz="2200" dirty="0" smtClean="0"/>
              <a:t>                                       </a:t>
            </a:r>
            <a:r>
              <a:rPr lang="en-PH" sz="2200" dirty="0" err="1" smtClean="0"/>
              <a:t>Dr.</a:t>
            </a:r>
            <a:r>
              <a:rPr lang="en-PH" sz="2200" dirty="0" smtClean="0"/>
              <a:t> Claudio Barbosa</a:t>
            </a:r>
          </a:p>
          <a:p>
            <a:pPr algn="ctr">
              <a:spcBef>
                <a:spcPts val="200"/>
              </a:spcBef>
            </a:pPr>
            <a:endParaRPr lang="en-PH" sz="2200" dirty="0"/>
          </a:p>
        </p:txBody>
      </p:sp>
    </p:spTree>
    <p:extLst>
      <p:ext uri="{BB962C8B-B14F-4D97-AF65-F5344CB8AC3E}">
        <p14:creationId xmlns:p14="http://schemas.microsoft.com/office/powerpoint/2010/main" val="35800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3048000"/>
            <a:ext cx="7696200" cy="40386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DENSIDADE DE DESMATAMENTOS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Polígonos de desmatamentos: ano agrícola 2014-2015 gerados no LEMAF – UFLA;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Geração de </a:t>
            </a:r>
            <a:r>
              <a:rPr lang="pt-BR" dirty="0" err="1"/>
              <a:t>centróides</a:t>
            </a:r>
            <a:r>
              <a:rPr lang="pt-BR" dirty="0"/>
              <a:t>;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Mapa de </a:t>
            </a:r>
            <a:r>
              <a:rPr lang="pt-BR" dirty="0" err="1"/>
              <a:t>Kernel</a:t>
            </a:r>
            <a:r>
              <a:rPr lang="pt-BR" dirty="0"/>
              <a:t>;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3200400"/>
            <a:ext cx="7696200" cy="38862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DECLIVIDADE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Afeta a taxa de erosão do solo;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Dados de altitude: </a:t>
            </a:r>
            <a:r>
              <a:rPr lang="pt-BR" dirty="0" err="1"/>
              <a:t>Topodata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2971800"/>
            <a:ext cx="7696200" cy="4114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PROXIMIDADE À REDE HIDROGRÁFICA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Rede de drenagem monitorada do </a:t>
            </a:r>
            <a:r>
              <a:rPr lang="pt-BR" dirty="0" smtClean="0"/>
              <a:t>IGAM;</a:t>
            </a:r>
          </a:p>
          <a:p>
            <a:pPr algn="just">
              <a:buClr>
                <a:schemeClr val="accent1"/>
              </a:buClr>
            </a:pPr>
            <a:r>
              <a:rPr lang="pt-BR" dirty="0" err="1" smtClean="0"/>
              <a:t>Raster</a:t>
            </a:r>
            <a:r>
              <a:rPr lang="pt-BR" dirty="0" smtClean="0"/>
              <a:t> </a:t>
            </a:r>
            <a:r>
              <a:rPr lang="pt-BR" dirty="0"/>
              <a:t>de proximidade aos corpos d’água;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Ponderar </a:t>
            </a:r>
            <a:r>
              <a:rPr lang="pt-BR" dirty="0"/>
              <a:t>a distância de cada pixel até a rede </a:t>
            </a:r>
            <a:r>
              <a:rPr lang="pt-BR" dirty="0" smtClean="0"/>
              <a:t>hidrográfica.</a:t>
            </a:r>
            <a:endParaRPr lang="pt-BR" dirty="0"/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2819400"/>
            <a:ext cx="7696200" cy="42672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SUSCEPTIBILIDADE À EROSÃO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Principal agente na redução da produtividade de solos;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Zoneamento </a:t>
            </a:r>
            <a:r>
              <a:rPr lang="pt-BR" dirty="0"/>
              <a:t>Ecológico-Econômico de Minas </a:t>
            </a:r>
            <a:r>
              <a:rPr lang="pt-BR" dirty="0" smtClean="0"/>
              <a:t>Gerais;</a:t>
            </a:r>
            <a:endParaRPr lang="pt-BR" dirty="0"/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7696200" cy="41910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PRIORIDADE PARA CONSERVAÇÃO DA FLORA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Conectividade florestal;</a:t>
            </a:r>
            <a:endParaRPr lang="pt-BR" dirty="0"/>
          </a:p>
          <a:p>
            <a:pPr algn="just">
              <a:buClr>
                <a:schemeClr val="accent1"/>
              </a:buClr>
            </a:pPr>
            <a:r>
              <a:rPr lang="pt-BR" dirty="0" smtClean="0"/>
              <a:t>Zoneamento </a:t>
            </a:r>
            <a:r>
              <a:rPr lang="pt-BR" dirty="0"/>
              <a:t>Ecológico-Econômico de Minas </a:t>
            </a:r>
            <a:r>
              <a:rPr lang="pt-BR" dirty="0" smtClean="0"/>
              <a:t>Gerais.</a:t>
            </a:r>
            <a:endParaRPr lang="pt-BR" dirty="0"/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7696200" cy="41910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VULNERABILIDADE NATURAL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Incapacidade de resistir e/ou recuperar-se após distúrbios; 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Zoneamento </a:t>
            </a:r>
            <a:r>
              <a:rPr lang="pt-BR" dirty="0"/>
              <a:t>Ecológico-Econômico de Minas </a:t>
            </a:r>
            <a:r>
              <a:rPr lang="pt-BR" dirty="0" smtClean="0"/>
              <a:t>Gerais;</a:t>
            </a:r>
            <a:endParaRPr lang="pt-BR" dirty="0"/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7696200" cy="41910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DENSIDADE DEMOGRÁFICA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Interfere de forma direta </a:t>
            </a:r>
            <a:r>
              <a:rPr lang="pt-BR" dirty="0" smtClean="0"/>
              <a:t>na </a:t>
            </a:r>
            <a:r>
              <a:rPr lang="pt-BR" dirty="0"/>
              <a:t>manutenção e estabilidade do ambiente;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IBGE </a:t>
            </a:r>
            <a:r>
              <a:rPr lang="pt-BR" dirty="0"/>
              <a:t>(2011</a:t>
            </a:r>
            <a:r>
              <a:rPr lang="pt-BR" dirty="0" smtClean="0"/>
              <a:t>);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2514600"/>
            <a:ext cx="7696200" cy="45720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RESTRIÇÕES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Áreas </a:t>
            </a:r>
            <a:r>
              <a:rPr lang="pt-BR" dirty="0" smtClean="0"/>
              <a:t>inaptas ao </a:t>
            </a:r>
            <a:r>
              <a:rPr lang="pt-BR" dirty="0"/>
              <a:t>processo de recuperação;</a:t>
            </a:r>
          </a:p>
          <a:p>
            <a:pPr algn="just">
              <a:buClr>
                <a:schemeClr val="accent1"/>
              </a:buClr>
            </a:pPr>
            <a:r>
              <a:rPr lang="pt-BR" dirty="0"/>
              <a:t>Mapa de Flora Nativa do </a:t>
            </a:r>
            <a:r>
              <a:rPr lang="pt-BR" dirty="0" smtClean="0"/>
              <a:t>IFMG;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Água</a:t>
            </a:r>
            <a:r>
              <a:rPr lang="pt-BR" dirty="0"/>
              <a:t>, cobertura vegetal de porte arbóreo (remanescentes nativos e plantações de eucalipto) e </a:t>
            </a:r>
            <a:r>
              <a:rPr lang="pt-BR" dirty="0" smtClean="0"/>
              <a:t>área urbana;</a:t>
            </a:r>
            <a:endParaRPr lang="pt-BR" dirty="0"/>
          </a:p>
          <a:p>
            <a:pPr algn="just">
              <a:buClr>
                <a:schemeClr val="accent1"/>
              </a:buClr>
            </a:pPr>
            <a:r>
              <a:rPr lang="pt-BR" dirty="0"/>
              <a:t>Restrição: 0 e Potencial: 1.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7696200" cy="4343400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 dirty="0"/>
              <a:t>AHP desenvolvida por </a:t>
            </a:r>
            <a:r>
              <a:rPr lang="pt-BR" dirty="0" err="1"/>
              <a:t>Saaty</a:t>
            </a:r>
            <a:r>
              <a:rPr lang="pt-BR" dirty="0"/>
              <a:t> (1980): Escala de 9 pontos - Comparação Pareada</a:t>
            </a:r>
            <a:r>
              <a:rPr lang="pt-BR" dirty="0" smtClean="0"/>
              <a:t>;</a:t>
            </a:r>
            <a:endParaRPr lang="pt-BR" dirty="0"/>
          </a:p>
          <a:p>
            <a:pPr algn="just">
              <a:buClr>
                <a:schemeClr val="accent1"/>
              </a:buClr>
            </a:pPr>
            <a:r>
              <a:rPr lang="pt-BR" dirty="0"/>
              <a:t>Grau de importância dos fatores: autores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Definição dos Fatores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tx1"/>
                </a:solidFill>
              </a:rPr>
              <a:t>AHP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68" y="4648200"/>
            <a:ext cx="6553200" cy="17526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295400" y="5257800"/>
            <a:ext cx="7696200" cy="1828800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 dirty="0" smtClean="0"/>
              <a:t>Avaliação da matriz de comparação pareada: TC &lt; 0,1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Definição dos Fatores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tx1"/>
                </a:solidFill>
              </a:rPr>
              <a:t>AHP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6629400" y="3810000"/>
            <a:ext cx="22860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Taxa de consistência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975217" y="3810000"/>
            <a:ext cx="2377583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Comparação pareada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038600" y="3810000"/>
            <a:ext cx="19050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pesos</a:t>
            </a:r>
            <a:endParaRPr lang="pt-BR" sz="3000" dirty="0">
              <a:solidFill>
                <a:schemeClr val="tx1"/>
              </a:solidFill>
            </a:endParaRPr>
          </a:p>
        </p:txBody>
      </p:sp>
      <p:cxnSp>
        <p:nvCxnSpPr>
          <p:cNvPr id="19" name="Conector de seta reta 18"/>
          <p:cNvCxnSpPr>
            <a:stCxn id="17" idx="3"/>
            <a:endCxn id="18" idx="1"/>
          </p:cNvCxnSpPr>
          <p:nvPr/>
        </p:nvCxnSpPr>
        <p:spPr>
          <a:xfrm>
            <a:off x="3352800" y="43053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8" idx="3"/>
            <a:endCxn id="14" idx="1"/>
          </p:cNvCxnSpPr>
          <p:nvPr/>
        </p:nvCxnSpPr>
        <p:spPr>
          <a:xfrm>
            <a:off x="5943600" y="43053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927" y="38862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Áreas prioritárias para recuperação florestal, na </a:t>
            </a:r>
            <a:r>
              <a:rPr lang="pt-BR" sz="3200" dirty="0" err="1"/>
              <a:t>sub-bacia</a:t>
            </a:r>
            <a:r>
              <a:rPr lang="pt-BR" sz="3200" dirty="0"/>
              <a:t> do Rio </a:t>
            </a:r>
            <a:r>
              <a:rPr lang="pt-BR" sz="3200" dirty="0" smtClean="0"/>
              <a:t>Araçuaí - </a:t>
            </a:r>
            <a:r>
              <a:rPr lang="pt-BR" sz="3200" dirty="0"/>
              <a:t>MG, através da análise </a:t>
            </a:r>
            <a:r>
              <a:rPr lang="pt-BR" sz="3200" dirty="0" smtClean="0"/>
              <a:t>multicritério</a:t>
            </a:r>
            <a:endParaRPr lang="en-PH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4102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i="0" dirty="0" smtClean="0"/>
              <a:t>Discentes: Júlia Vaz Tostes </a:t>
            </a:r>
            <a:r>
              <a:rPr lang="pt-BR" sz="2200" i="0" dirty="0" err="1" smtClean="0"/>
              <a:t>Miluzzi</a:t>
            </a:r>
            <a:r>
              <a:rPr lang="pt-BR" sz="2200" i="0" dirty="0" smtClean="0"/>
              <a:t> de Oliveira (UEMS)</a:t>
            </a:r>
          </a:p>
          <a:p>
            <a:pPr algn="ctr"/>
            <a:r>
              <a:rPr lang="pt-BR" sz="2200" i="0" dirty="0" smtClean="0"/>
              <a:t>                     Juliana Maria Ferreira de Souza Diniz (INPE)</a:t>
            </a:r>
            <a:endParaRPr lang="pt-BR" sz="2200" i="0" dirty="0"/>
          </a:p>
          <a:p>
            <a:pPr algn="ctr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729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7696200" cy="43434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(“</a:t>
            </a:r>
            <a:r>
              <a:rPr lang="pt-BR" dirty="0" err="1"/>
              <a:t>proximidade_rede_hidrografica</a:t>
            </a:r>
            <a:r>
              <a:rPr lang="pt-BR" dirty="0"/>
              <a:t>"*</a:t>
            </a:r>
            <a:r>
              <a:rPr lang="pt-BR" dirty="0">
                <a:solidFill>
                  <a:srgbClr val="FF0000"/>
                </a:solidFill>
              </a:rPr>
              <a:t>peso1</a:t>
            </a:r>
            <a:r>
              <a:rPr lang="pt-BR" dirty="0"/>
              <a:t>+"Vulnerabilidade_erosao"*</a:t>
            </a:r>
            <a:r>
              <a:rPr lang="pt-BR" dirty="0">
                <a:solidFill>
                  <a:srgbClr val="FF0000"/>
                </a:solidFill>
              </a:rPr>
              <a:t>peso2</a:t>
            </a:r>
            <a:r>
              <a:rPr lang="pt-BR" dirty="0"/>
              <a:t>+"declividade"*</a:t>
            </a:r>
            <a:r>
              <a:rPr lang="pt-BR" dirty="0">
                <a:solidFill>
                  <a:srgbClr val="FF0000"/>
                </a:solidFill>
              </a:rPr>
              <a:t>peso3</a:t>
            </a:r>
            <a:r>
              <a:rPr lang="pt-BR" dirty="0"/>
              <a:t>+"Mapa_kernel"*</a:t>
            </a:r>
            <a:r>
              <a:rPr lang="pt-BR" dirty="0">
                <a:solidFill>
                  <a:srgbClr val="FF0000"/>
                </a:solidFill>
              </a:rPr>
              <a:t>peso4</a:t>
            </a:r>
            <a:r>
              <a:rPr lang="pt-BR" dirty="0"/>
              <a:t>+"densidade_demografica"*</a:t>
            </a:r>
            <a:r>
              <a:rPr lang="pt-BR" dirty="0">
                <a:solidFill>
                  <a:srgbClr val="FF0000"/>
                </a:solidFill>
              </a:rPr>
              <a:t>peso5</a:t>
            </a:r>
            <a:r>
              <a:rPr lang="pt-BR" dirty="0"/>
              <a:t>+"vulnerabilidade_natural"*</a:t>
            </a:r>
            <a:r>
              <a:rPr lang="pt-BR" dirty="0">
                <a:solidFill>
                  <a:srgbClr val="FF0000"/>
                </a:solidFill>
              </a:rPr>
              <a:t>peso6</a:t>
            </a:r>
            <a:r>
              <a:rPr lang="pt-BR" dirty="0"/>
              <a:t>+"prioridade_conservacao_flora"*</a:t>
            </a:r>
            <a:r>
              <a:rPr lang="pt-BR" dirty="0">
                <a:solidFill>
                  <a:srgbClr val="FF0000"/>
                </a:solidFill>
              </a:rPr>
              <a:t>peso7</a:t>
            </a:r>
            <a:r>
              <a:rPr lang="pt-BR" dirty="0"/>
              <a:t>)*"</a:t>
            </a:r>
            <a:r>
              <a:rPr lang="pt-BR" dirty="0" err="1"/>
              <a:t>Mapa_restricao</a:t>
            </a:r>
            <a:r>
              <a:rPr lang="pt-BR" dirty="0"/>
              <a:t>"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Definição dos Fatores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tx1"/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295400" y="3276600"/>
            <a:ext cx="7696200" cy="38100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Divisão dos resultados em classes de intervalos iguais para análise da distribuição dessas classes na área de estudo.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Definição dos Fatores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tx1"/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MAPA DE DENSIDADE DE DESMATAMENTOS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97" y="1828800"/>
            <a:ext cx="6601603" cy="472852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pic>
        <p:nvPicPr>
          <p:cNvPr id="7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96" y="1828800"/>
            <a:ext cx="6601603" cy="472852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MAPA DE DECLIVIDADE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7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95" y="1828800"/>
            <a:ext cx="6601603" cy="472852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PROXIMIDADE À REDE HIDROGRÁFICA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94" y="1828800"/>
            <a:ext cx="6601603" cy="472852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SUSCEPTIBILIDADE À EROSÃO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7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3" y="1828799"/>
            <a:ext cx="6616843" cy="472852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PRIORIDADE PARA CONSERVAÇÃO DA FLORA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2" y="1828799"/>
            <a:ext cx="6616843" cy="472852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VULNERABILIDADE NATURAL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7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1" y="1828799"/>
            <a:ext cx="6616843" cy="472852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DENSIDADE DEMOGRÁFICA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1" y="1828799"/>
            <a:ext cx="6616843" cy="472852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RESTRIÇÃO A RECUPERAÇÃO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Introdução</a:t>
            </a:r>
            <a:r>
              <a:rPr lang="en-PH" dirty="0" smtClean="0"/>
              <a:t>:</a:t>
            </a:r>
            <a:endParaRPr lang="en-PH" dirty="0"/>
          </a:p>
        </p:txBody>
      </p:sp>
      <p:pic>
        <p:nvPicPr>
          <p:cNvPr id="9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409521"/>
              </p:ext>
            </p:extLst>
          </p:nvPr>
        </p:nvGraphicFramePr>
        <p:xfrm>
          <a:off x="838200" y="17526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044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GERAÇÃO DOS PESOS</a:t>
            </a:r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Matriz de comparação pareada      TC=0,097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7391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mtClean="0"/>
              <a:t>Resultados e discussão:</a:t>
            </a:r>
            <a:endParaRPr lang="en-PH" dirty="0"/>
          </a:p>
        </p:txBody>
      </p:sp>
      <p:sp>
        <p:nvSpPr>
          <p:cNvPr id="6" name="Seta para a direita 5"/>
          <p:cNvSpPr/>
          <p:nvPr/>
        </p:nvSpPr>
        <p:spPr>
          <a:xfrm>
            <a:off x="6629400" y="18669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44265"/>
              </p:ext>
            </p:extLst>
          </p:nvPr>
        </p:nvGraphicFramePr>
        <p:xfrm>
          <a:off x="1295403" y="2667000"/>
          <a:ext cx="7543799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1094139"/>
                <a:gridCol w="921380"/>
                <a:gridCol w="921380"/>
                <a:gridCol w="921380"/>
                <a:gridCol w="921380"/>
                <a:gridCol w="921380"/>
                <a:gridCol w="921380"/>
                <a:gridCol w="92138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Fatores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endParaRPr lang="pt-BR" sz="250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pt-BR" sz="25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GERAÇÃO DOS PESOS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Pesos gerados para cada fator.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7391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mtClean="0"/>
              <a:t>Resultados e discussão:</a:t>
            </a:r>
            <a:endParaRPr lang="en-PH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49135"/>
              </p:ext>
            </p:extLst>
          </p:nvPr>
        </p:nvGraphicFramePr>
        <p:xfrm>
          <a:off x="1371600" y="2971800"/>
          <a:ext cx="7391400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09258"/>
                <a:gridCol w="5850242"/>
                <a:gridCol w="123190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Fatores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Pesos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Proximidade a Hidrografia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0,3190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à Erosão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0,2691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Declividade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0,2083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 Desmatamento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0,1123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Demográfica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0,0325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Natural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0,0348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Grau de conservação da Flora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0,0239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7467600" y="3429000"/>
            <a:ext cx="12954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GERAÇÃO DOS PESOS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algn="just">
              <a:buClr>
                <a:schemeClr val="accent1"/>
              </a:buClr>
            </a:pPr>
            <a:r>
              <a:rPr lang="pt-BR" dirty="0" smtClean="0"/>
              <a:t>Souza </a:t>
            </a:r>
            <a:r>
              <a:rPr lang="pt-BR" dirty="0"/>
              <a:t>(2015</a:t>
            </a:r>
            <a:r>
              <a:rPr lang="pt-BR" dirty="0" smtClean="0"/>
              <a:t>): também </a:t>
            </a:r>
            <a:r>
              <a:rPr lang="pt-BR" dirty="0"/>
              <a:t>obteve maior peso para esse </a:t>
            </a:r>
            <a:r>
              <a:rPr lang="pt-BR" dirty="0" smtClean="0"/>
              <a:t>fator; </a:t>
            </a:r>
          </a:p>
          <a:p>
            <a:pPr algn="just">
              <a:buClr>
                <a:schemeClr val="accent1"/>
              </a:buClr>
            </a:pPr>
            <a:endParaRPr lang="pt-BR" dirty="0" smtClean="0"/>
          </a:p>
          <a:p>
            <a:pPr algn="just">
              <a:buClr>
                <a:schemeClr val="accent1"/>
              </a:buClr>
            </a:pPr>
            <a:r>
              <a:rPr lang="pt-BR" dirty="0" smtClean="0"/>
              <a:t>Sartori </a:t>
            </a:r>
            <a:r>
              <a:rPr lang="pt-BR" dirty="0"/>
              <a:t>(</a:t>
            </a:r>
            <a:r>
              <a:rPr lang="pt-BR" dirty="0" smtClean="0"/>
              <a:t>2010): obteve </a:t>
            </a:r>
            <a:r>
              <a:rPr lang="pt-BR" dirty="0"/>
              <a:t>o terceiro maior peso de influência para esse fator.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7391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mtClean="0"/>
              <a:t>Resultados e discussão:</a:t>
            </a:r>
            <a:endParaRPr lang="en-PH" dirty="0"/>
          </a:p>
        </p:txBody>
      </p:sp>
      <p:pic>
        <p:nvPicPr>
          <p:cNvPr id="6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GERAÇÃO DOS PESOS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Pesos gerados para cada fator.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7391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mtClean="0"/>
              <a:t>Resultados e discussão:</a:t>
            </a:r>
            <a:endParaRPr lang="en-PH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2806"/>
              </p:ext>
            </p:extLst>
          </p:nvPr>
        </p:nvGraphicFramePr>
        <p:xfrm>
          <a:off x="1371600" y="2971800"/>
          <a:ext cx="7391400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09258"/>
                <a:gridCol w="5850242"/>
                <a:gridCol w="123190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Fatores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Pesos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Proximidade a Hidrografia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0,3190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à Erosão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0,2691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Declividade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0,2083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 Desmatamento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0,1123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Demográfica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0,0325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Natural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0,0348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Grau de conservação da Flora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0,0239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7467600" y="3886200"/>
            <a:ext cx="12954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GERAÇÃO DOS PESOS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algn="just">
              <a:buClr>
                <a:schemeClr val="accent1"/>
              </a:buClr>
            </a:pPr>
            <a:r>
              <a:rPr lang="pt-BR" dirty="0" err="1" smtClean="0"/>
              <a:t>Antonello</a:t>
            </a:r>
            <a:r>
              <a:rPr lang="pt-BR" dirty="0" smtClean="0"/>
              <a:t> </a:t>
            </a:r>
            <a:r>
              <a:rPr lang="pt-BR" dirty="0"/>
              <a:t>(2008) e </a:t>
            </a:r>
            <a:r>
              <a:rPr lang="pt-BR" dirty="0" err="1"/>
              <a:t>Vetorazzi</a:t>
            </a:r>
            <a:r>
              <a:rPr lang="pt-BR" dirty="0"/>
              <a:t> (2006</a:t>
            </a:r>
            <a:r>
              <a:rPr lang="pt-BR" dirty="0" smtClean="0"/>
              <a:t>) </a:t>
            </a:r>
            <a:r>
              <a:rPr lang="pt-BR" dirty="0"/>
              <a:t>encontraram resultados muito </a:t>
            </a:r>
            <a:r>
              <a:rPr lang="pt-BR" dirty="0" smtClean="0"/>
              <a:t>similares:  Proximidade </a:t>
            </a:r>
            <a:r>
              <a:rPr lang="pt-BR" dirty="0"/>
              <a:t>à Rede Hidrográfica e </a:t>
            </a:r>
            <a:r>
              <a:rPr lang="pt-BR" dirty="0" err="1"/>
              <a:t>Erodibilidade</a:t>
            </a:r>
            <a:r>
              <a:rPr lang="pt-BR" dirty="0"/>
              <a:t> do </a:t>
            </a:r>
            <a:r>
              <a:rPr lang="pt-BR" dirty="0" smtClean="0"/>
              <a:t>Solo; </a:t>
            </a:r>
          </a:p>
          <a:p>
            <a:pPr algn="just">
              <a:buClr>
                <a:schemeClr val="accent1"/>
              </a:buClr>
            </a:pPr>
            <a:endParaRPr lang="pt-BR" dirty="0" smtClean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7391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mtClean="0"/>
              <a:t>Resultados e discussão:</a:t>
            </a:r>
            <a:endParaRPr lang="en-PH" dirty="0"/>
          </a:p>
        </p:txBody>
      </p:sp>
      <p:pic>
        <p:nvPicPr>
          <p:cNvPr id="6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GERAÇÃO DOS PESOS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algn="just">
              <a:buClr>
                <a:schemeClr val="accent1"/>
              </a:buClr>
            </a:pPr>
            <a:r>
              <a:rPr lang="pt-BR" dirty="0"/>
              <a:t>Souza (2015): também encontrou valores muito próximos para os fatores Vulnerabilidade a Erosão e Declividade.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7391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mtClean="0"/>
              <a:t>Resultados e discussão:</a:t>
            </a:r>
            <a:endParaRPr lang="en-PH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14100"/>
              </p:ext>
            </p:extLst>
          </p:nvPr>
        </p:nvGraphicFramePr>
        <p:xfrm>
          <a:off x="1371600" y="1676400"/>
          <a:ext cx="7391400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09258"/>
                <a:gridCol w="5850242"/>
                <a:gridCol w="123190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Fatores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Pesos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Proximidade a Hidrografia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0,3190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à Erosão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0,2691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Declividade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0,2083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 Desmatamento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0,1123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Demográfica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0,0325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Natural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0,0348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Grau de conservação da Flora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0,0239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7467600" y="2514600"/>
            <a:ext cx="1295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GERAÇÃO DOS PESOS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Pesos gerados para cada fator.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7391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mtClean="0"/>
              <a:t>Resultados e discussão:</a:t>
            </a:r>
            <a:endParaRPr lang="en-PH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40585"/>
              </p:ext>
            </p:extLst>
          </p:nvPr>
        </p:nvGraphicFramePr>
        <p:xfrm>
          <a:off x="1371600" y="2971800"/>
          <a:ext cx="7391400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09258"/>
                <a:gridCol w="5850242"/>
                <a:gridCol w="123190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Fatores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Pesos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Proximidade a Hidrografia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0,3190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à Erosão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0,2691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Declividade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0,2083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 Desmatamento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0,1123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Demográfica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0,0325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Natural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0,0348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Grau de conservação da Flora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0,0239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7467600" y="4724400"/>
            <a:ext cx="12954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GERAÇÃO DOS PESOS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Pesos gerados para cada fator.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7391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mtClean="0"/>
              <a:t>Resultados e discussão:</a:t>
            </a:r>
            <a:endParaRPr lang="en-PH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1031"/>
              </p:ext>
            </p:extLst>
          </p:nvPr>
        </p:nvGraphicFramePr>
        <p:xfrm>
          <a:off x="1371600" y="2971800"/>
          <a:ext cx="7391400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09258"/>
                <a:gridCol w="5850242"/>
                <a:gridCol w="123190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Fatores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Pesos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Proximidade a Hidrografia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0,3190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à Erosão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0,2691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Declividade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0,2083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 Desmatamento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0,1123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Densidade Demográfica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0,0325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Vulnerabilidade Natural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0,0348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pt-BR" sz="25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Grau de conservação da Flora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0,0239</a:t>
                      </a:r>
                      <a:endParaRPr lang="pt-B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7391400" y="5029200"/>
            <a:ext cx="1447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74035" y="4648200"/>
            <a:ext cx="6964965" cy="190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V</a:t>
            </a:r>
            <a:r>
              <a:rPr lang="pt-BR" sz="3200" b="1" dirty="0" smtClean="0"/>
              <a:t>alores </a:t>
            </a:r>
            <a:r>
              <a:rPr lang="pt-BR" sz="3200" b="1" dirty="0"/>
              <a:t>muito similares, contribuindo muito pouco para a análise, totalizando </a:t>
            </a:r>
            <a:r>
              <a:rPr lang="pt-BR" sz="3200" b="1" dirty="0" smtClean="0"/>
              <a:t>menos </a:t>
            </a:r>
            <a:r>
              <a:rPr lang="pt-BR" sz="3200" b="1" dirty="0"/>
              <a:t>de 10% de </a:t>
            </a:r>
            <a:r>
              <a:rPr lang="pt-BR" sz="3200" b="1" dirty="0" smtClean="0"/>
              <a:t>influência</a:t>
            </a:r>
            <a:endParaRPr lang="pt-BR" sz="3200" b="1" dirty="0"/>
          </a:p>
        </p:txBody>
      </p:sp>
      <p:pic>
        <p:nvPicPr>
          <p:cNvPr id="10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ÁREAS PRIORITÁRIAS PARA RECUPERAÇÃO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0" y="1828799"/>
            <a:ext cx="6616843" cy="4728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ÁREAS PRIORITÁRIAS PARA RECUPERAÇÃO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dirty="0" smtClean="0"/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/>
              <a:t>C</a:t>
            </a:r>
            <a:r>
              <a:rPr lang="pt-BR" dirty="0" smtClean="0"/>
              <a:t>erta </a:t>
            </a:r>
            <a:r>
              <a:rPr lang="pt-BR" dirty="0"/>
              <a:t>tendência de associação aos corpos d’água e </a:t>
            </a:r>
            <a:r>
              <a:rPr lang="pt-BR" dirty="0" smtClean="0"/>
              <a:t>áreas vulneráveis </a:t>
            </a:r>
            <a:r>
              <a:rPr lang="pt-BR" dirty="0"/>
              <a:t>à </a:t>
            </a:r>
            <a:r>
              <a:rPr lang="pt-BR" dirty="0" smtClean="0"/>
              <a:t>erosão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/>
              <a:t> 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/>
              <a:t>Os </a:t>
            </a:r>
            <a:r>
              <a:rPr lang="pt-BR" dirty="0"/>
              <a:t>dois fatores </a:t>
            </a:r>
            <a:r>
              <a:rPr lang="pt-BR" dirty="0" smtClean="0"/>
              <a:t>considerados </a:t>
            </a:r>
            <a:r>
              <a:rPr lang="pt-BR" dirty="0"/>
              <a:t>principais (de maior peso) para a geração do </a:t>
            </a:r>
            <a:r>
              <a:rPr lang="pt-BR" dirty="0" smtClean="0"/>
              <a:t>mapa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 rot="5400000">
            <a:off x="4648200" y="35814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Objetivo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6962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PH" dirty="0" smtClean="0"/>
              <a:t>	</a:t>
            </a:r>
            <a:r>
              <a:rPr lang="pt-BR" dirty="0" smtClean="0"/>
              <a:t>Determinar, </a:t>
            </a:r>
            <a:r>
              <a:rPr lang="pt-BR" dirty="0"/>
              <a:t>utilizando a </a:t>
            </a:r>
            <a:r>
              <a:rPr lang="pt-BR" dirty="0" smtClean="0"/>
              <a:t>AMC, </a:t>
            </a:r>
            <a:r>
              <a:rPr lang="pt-BR" dirty="0"/>
              <a:t>através da </a:t>
            </a:r>
            <a:r>
              <a:rPr lang="pt-BR" dirty="0" smtClean="0"/>
              <a:t>CLP, </a:t>
            </a:r>
            <a:r>
              <a:rPr lang="pt-BR" dirty="0"/>
              <a:t>áreas prioritárias para recuperação florestal na </a:t>
            </a:r>
            <a:r>
              <a:rPr lang="pt-BR" dirty="0" err="1"/>
              <a:t>sub-bacia</a:t>
            </a:r>
            <a:r>
              <a:rPr lang="pt-BR" dirty="0"/>
              <a:t> </a:t>
            </a:r>
            <a:r>
              <a:rPr lang="pt-BR" dirty="0" smtClean="0"/>
              <a:t>do Rio Araçuaí (bacia do Rio Jequitinhonha) - MG.</a:t>
            </a:r>
            <a:endParaRPr lang="en-PH" dirty="0" smtClean="0"/>
          </a:p>
        </p:txBody>
      </p:sp>
      <p:pic>
        <p:nvPicPr>
          <p:cNvPr id="6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ÁREAS PRIORITÁRIAS PARA RECUPERAÇÃO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8792550" cy="3352800"/>
          </a:xfrm>
          <a:prstGeom prst="rect">
            <a:avLst/>
          </a:prstGeom>
          <a:ln>
            <a:noFill/>
          </a:ln>
        </p:spPr>
      </p:pic>
      <p:sp>
        <p:nvSpPr>
          <p:cNvPr id="8" name="Elipse 7"/>
          <p:cNvSpPr/>
          <p:nvPr/>
        </p:nvSpPr>
        <p:spPr>
          <a:xfrm rot="2883008">
            <a:off x="406178" y="2697479"/>
            <a:ext cx="11811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rot="2883008">
            <a:off x="3301777" y="2697477"/>
            <a:ext cx="11811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rot="2883008">
            <a:off x="6185123" y="2682237"/>
            <a:ext cx="11811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1230" y="5608320"/>
            <a:ext cx="9057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                 PRIORITÁRIAS                SUSCEPTIBILIDADE                  PROXIMIDADE </a:t>
            </a:r>
          </a:p>
          <a:p>
            <a:r>
              <a:rPr lang="pt-BR" sz="2000" b="1" dirty="0" smtClean="0"/>
              <a:t>                                                                   À EROSÃO                       À </a:t>
            </a:r>
            <a:r>
              <a:rPr lang="pt-BR" sz="2000" b="1" dirty="0"/>
              <a:t>HIDROGRAFIA</a:t>
            </a:r>
          </a:p>
          <a:p>
            <a:endParaRPr lang="pt-BR" sz="2000" b="1" dirty="0"/>
          </a:p>
        </p:txBody>
      </p:sp>
      <p:pic>
        <p:nvPicPr>
          <p:cNvPr id="12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Resultados</a:t>
            </a:r>
            <a:r>
              <a:rPr lang="en-PH" dirty="0" smtClean="0"/>
              <a:t> e </a:t>
            </a:r>
            <a:r>
              <a:rPr lang="en-PH" dirty="0" err="1" smtClean="0"/>
              <a:t>discussão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/>
              <a:t>ÁREAS PRIORITÁRIAS PARA RECUPERAÇÃO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pt-BR" dirty="0" smtClean="0">
                <a:effectLst/>
              </a:rPr>
              <a:t> </a:t>
            </a:r>
            <a:endParaRPr lang="pt-BR" dirty="0">
              <a:effectLst/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pt-BR" dirty="0">
              <a:effectLst/>
            </a:endParaRPr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8792550" cy="3352800"/>
          </a:xfrm>
          <a:prstGeom prst="rect">
            <a:avLst/>
          </a:prstGeom>
          <a:ln>
            <a:noFill/>
          </a:ln>
        </p:spPr>
      </p:pic>
      <p:sp>
        <p:nvSpPr>
          <p:cNvPr id="12" name="Elipse 11"/>
          <p:cNvSpPr/>
          <p:nvPr/>
        </p:nvSpPr>
        <p:spPr>
          <a:xfrm>
            <a:off x="1981200" y="3048000"/>
            <a:ext cx="1447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648200" y="3048000"/>
            <a:ext cx="1447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467600" y="3048000"/>
            <a:ext cx="1447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1230" y="5608320"/>
            <a:ext cx="9057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                 PRIORITÁRIAS                SUSCEPTIBILIDADE                  PROXIMIDADE </a:t>
            </a:r>
          </a:p>
          <a:p>
            <a:r>
              <a:rPr lang="pt-BR" sz="2000" b="1" dirty="0" smtClean="0"/>
              <a:t>                                                                   À EROSÃO                       À </a:t>
            </a:r>
            <a:r>
              <a:rPr lang="pt-BR" sz="2000" b="1" dirty="0"/>
              <a:t>HIDROGRAFIA</a:t>
            </a:r>
          </a:p>
          <a:p>
            <a:endParaRPr lang="pt-BR" sz="2000" b="1" dirty="0"/>
          </a:p>
        </p:txBody>
      </p:sp>
      <p:pic>
        <p:nvPicPr>
          <p:cNvPr id="11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Conclusões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696200" cy="5562600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 dirty="0" smtClean="0"/>
              <a:t>Visualização </a:t>
            </a:r>
            <a:r>
              <a:rPr lang="pt-BR" dirty="0"/>
              <a:t>da influência dos </a:t>
            </a:r>
            <a:r>
              <a:rPr lang="pt-BR" dirty="0" smtClean="0"/>
              <a:t>fatores: facilidade </a:t>
            </a:r>
            <a:r>
              <a:rPr lang="pt-BR" dirty="0"/>
              <a:t>para elaboração de um programa de recuperação e alocação de </a:t>
            </a:r>
            <a:r>
              <a:rPr lang="pt-BR" dirty="0" smtClean="0"/>
              <a:t>esforços;</a:t>
            </a:r>
          </a:p>
          <a:p>
            <a:pPr algn="just">
              <a:buClr>
                <a:schemeClr val="accent1"/>
              </a:buClr>
            </a:pPr>
            <a:endParaRPr lang="pt-BR" dirty="0"/>
          </a:p>
          <a:p>
            <a:pPr algn="just">
              <a:buClr>
                <a:schemeClr val="accent1"/>
              </a:buClr>
            </a:pPr>
            <a:r>
              <a:rPr lang="pt-BR" dirty="0" smtClean="0"/>
              <a:t>Densidade </a:t>
            </a:r>
            <a:r>
              <a:rPr lang="pt-BR" dirty="0"/>
              <a:t>de ocupação </a:t>
            </a:r>
            <a:r>
              <a:rPr lang="pt-BR" dirty="0" smtClean="0"/>
              <a:t>humana: maior </a:t>
            </a:r>
            <a:r>
              <a:rPr lang="pt-BR" dirty="0"/>
              <a:t>entendimento da </a:t>
            </a:r>
            <a:r>
              <a:rPr lang="pt-BR" dirty="0" smtClean="0"/>
              <a:t>relação </a:t>
            </a:r>
            <a:r>
              <a:rPr lang="pt-BR" dirty="0"/>
              <a:t>com os fatores considerados </a:t>
            </a:r>
            <a:r>
              <a:rPr lang="pt-BR" dirty="0" smtClean="0"/>
              <a:t>ambientais.</a:t>
            </a:r>
            <a:endParaRPr lang="pt-BR" dirty="0"/>
          </a:p>
          <a:p>
            <a:pPr algn="just">
              <a:buClr>
                <a:schemeClr val="accent1"/>
              </a:buClr>
            </a:pPr>
            <a:endParaRPr lang="pt-BR" dirty="0"/>
          </a:p>
        </p:txBody>
      </p:sp>
      <p:pic>
        <p:nvPicPr>
          <p:cNvPr id="6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Conclusões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endParaRPr lang="pt-BR" dirty="0" smtClean="0"/>
          </a:p>
          <a:p>
            <a:pPr algn="just">
              <a:buClr>
                <a:schemeClr val="accent1"/>
              </a:buClr>
            </a:pPr>
            <a:r>
              <a:rPr lang="pt-BR" dirty="0" smtClean="0"/>
              <a:t>AMC adequada </a:t>
            </a:r>
            <a:r>
              <a:rPr lang="pt-BR" dirty="0"/>
              <a:t>ao mapeamento de áreas </a:t>
            </a:r>
            <a:r>
              <a:rPr lang="pt-BR" dirty="0" smtClean="0"/>
              <a:t>prioritárias;</a:t>
            </a:r>
            <a:endParaRPr lang="pt-BR" dirty="0"/>
          </a:p>
          <a:p>
            <a:pPr algn="just">
              <a:buClr>
                <a:schemeClr val="accent1"/>
              </a:buClr>
            </a:pPr>
            <a:r>
              <a:rPr lang="pt-BR" dirty="0" smtClean="0"/>
              <a:t>Proximidade </a:t>
            </a:r>
            <a:r>
              <a:rPr lang="pt-BR" dirty="0"/>
              <a:t>à </a:t>
            </a:r>
            <a:r>
              <a:rPr lang="pt-BR" dirty="0" smtClean="0"/>
              <a:t>Hidrografia </a:t>
            </a:r>
            <a:r>
              <a:rPr lang="pt-BR" dirty="0"/>
              <a:t>foi o fator considerado </a:t>
            </a:r>
            <a:r>
              <a:rPr lang="pt-BR" dirty="0" smtClean="0"/>
              <a:t>mais </a:t>
            </a:r>
            <a:r>
              <a:rPr lang="pt-BR" dirty="0"/>
              <a:t>importante na definição </a:t>
            </a:r>
            <a:r>
              <a:rPr lang="pt-BR" dirty="0" smtClean="0"/>
              <a:t>de </a:t>
            </a:r>
            <a:r>
              <a:rPr lang="pt-BR" dirty="0"/>
              <a:t>áreas de Recuperação </a:t>
            </a:r>
            <a:r>
              <a:rPr lang="pt-BR" dirty="0" smtClean="0"/>
              <a:t>Florestal;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Importância na </a:t>
            </a:r>
            <a:r>
              <a:rPr lang="pt-BR" dirty="0"/>
              <a:t>orientação de políticas públicas </a:t>
            </a:r>
            <a:r>
              <a:rPr lang="pt-BR" dirty="0" smtClean="0"/>
              <a:t>com potencial </a:t>
            </a:r>
            <a:r>
              <a:rPr lang="pt-BR" dirty="0"/>
              <a:t>para utilização em toda a Bacia do Rio Jequitinhonha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err="1" smtClean="0"/>
              <a:t>Referências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696200" cy="5715000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endParaRPr lang="pt-BR" sz="1500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sz="1500" dirty="0" smtClean="0"/>
              <a:t>ANTONELLO</a:t>
            </a:r>
            <a:r>
              <a:rPr lang="pt-BR" sz="1500" dirty="0"/>
              <a:t>, S. L. </a:t>
            </a:r>
            <a:r>
              <a:rPr lang="pt-BR" sz="1500" b="1" dirty="0"/>
              <a:t>Um sistema de planejamento e gestão para bacias hidrográficas com o uso de análise multicritérios</a:t>
            </a:r>
            <a:r>
              <a:rPr lang="pt-BR" sz="1500" dirty="0"/>
              <a:t>. 2008. 130 p. Tese (Doutorado em Ecologia Aplicada) – Escola Superior de Agricultura Luiz de Queiroz, Universidade de São Paulo, Piracicaba, 2008</a:t>
            </a:r>
            <a:r>
              <a:rPr lang="pt-BR" sz="1500" dirty="0" smtClean="0"/>
              <a:t>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sz="1500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sz="1500" dirty="0"/>
              <a:t>SAATY, T.L. </a:t>
            </a:r>
            <a:r>
              <a:rPr lang="pt-BR" sz="1500" b="1" dirty="0" err="1"/>
              <a:t>Analytical</a:t>
            </a:r>
            <a:r>
              <a:rPr lang="pt-BR" sz="1500" b="1" dirty="0"/>
              <a:t> </a:t>
            </a:r>
            <a:r>
              <a:rPr lang="pt-BR" sz="1500" b="1" dirty="0" err="1"/>
              <a:t>Hierarchy</a:t>
            </a:r>
            <a:r>
              <a:rPr lang="pt-BR" sz="1500" b="1" dirty="0"/>
              <a:t> </a:t>
            </a:r>
            <a:r>
              <a:rPr lang="pt-BR" sz="1500" b="1" dirty="0" err="1"/>
              <a:t>Process</a:t>
            </a:r>
            <a:r>
              <a:rPr lang="pt-BR" sz="1500" dirty="0"/>
              <a:t>: Planning, </a:t>
            </a:r>
            <a:r>
              <a:rPr lang="pt-BR" sz="1500" dirty="0" err="1"/>
              <a:t>Priority</a:t>
            </a:r>
            <a:r>
              <a:rPr lang="pt-BR" sz="1500" dirty="0"/>
              <a:t> Setting, </a:t>
            </a:r>
            <a:r>
              <a:rPr lang="pt-BR" sz="1500" dirty="0" err="1"/>
              <a:t>Resource</a:t>
            </a:r>
            <a:r>
              <a:rPr lang="pt-BR" sz="1500" dirty="0"/>
              <a:t> </a:t>
            </a:r>
            <a:r>
              <a:rPr lang="pt-BR" sz="1500" dirty="0" err="1"/>
              <a:t>Allocation</a:t>
            </a:r>
            <a:r>
              <a:rPr lang="pt-BR" sz="1500" dirty="0"/>
              <a:t>. McGraw-Hill, New York, NY, USA, 1980.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sz="1500" dirty="0" smtClean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sz="1500" dirty="0" smtClean="0"/>
              <a:t>SARTORI</a:t>
            </a:r>
            <a:r>
              <a:rPr lang="pt-BR" sz="1500" dirty="0"/>
              <a:t>, A. A. </a:t>
            </a:r>
            <a:r>
              <a:rPr lang="pt-BR" sz="1500" b="1" dirty="0"/>
              <a:t>Análise multicritérios, na definição de áreas prioritárias à conectividade entre fragmentos florestais</a:t>
            </a:r>
            <a:r>
              <a:rPr lang="pt-BR" sz="1500" dirty="0"/>
              <a:t>. 2010. 98 p. Dissertação (Mestrado em Energia na Agricultura) – Faculdade de Ciências Agronômicas, Universidade Estadual Paulista – Botucatu, Botucatu, 2010</a:t>
            </a:r>
            <a:r>
              <a:rPr lang="pt-BR" sz="1500" dirty="0" smtClean="0"/>
              <a:t>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sz="1500" dirty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sz="1600" dirty="0"/>
              <a:t>SOUZA, C. M. </a:t>
            </a:r>
            <a:r>
              <a:rPr lang="pt-BR" sz="1600" b="1" dirty="0"/>
              <a:t>Definição de áreas prioritárias para recuperação na Bacia do Rio Grande, através da Análise Multicritério, em ambiente SIG</a:t>
            </a:r>
            <a:r>
              <a:rPr lang="pt-BR" sz="1600" dirty="0"/>
              <a:t>. 2015. 46 p. Monografia (Bacharel em Engenharia Florestal) – Universidade Federal de Lavras, Lavras, 201.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sz="1600" dirty="0"/>
          </a:p>
          <a:p>
            <a:pPr marL="0" indent="0" algn="just">
              <a:buClr>
                <a:schemeClr val="accent1"/>
              </a:buClr>
              <a:buNone/>
            </a:pPr>
            <a:r>
              <a:rPr lang="pt-BR" sz="1600" dirty="0"/>
              <a:t>VETTORAZZI, C. C. </a:t>
            </a:r>
            <a:r>
              <a:rPr lang="pt-BR" sz="1600" b="1" dirty="0"/>
              <a:t>Avaliação Multicritérios, em ambiente SIG, na definição de áreas prioritárias à restauração florestal visando à conservação de recursos hídricos</a:t>
            </a:r>
            <a:r>
              <a:rPr lang="pt-BR" sz="1600" dirty="0"/>
              <a:t>. 2006. 150 p. Tese (Livre Docente em Topografia) – Escola Superior de Agricultura Luiz de Queiroz, Universidade de São Paulo, Piracicaba, 2006.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t-BR" sz="1500" dirty="0"/>
          </a:p>
          <a:p>
            <a:pPr marL="0" indent="0" algn="just">
              <a:buClr>
                <a:schemeClr val="accent1"/>
              </a:buClr>
              <a:buNone/>
            </a:pPr>
            <a:endParaRPr lang="pt-BR" sz="1500" dirty="0" smtClean="0"/>
          </a:p>
        </p:txBody>
      </p:sp>
      <p:pic>
        <p:nvPicPr>
          <p:cNvPr id="8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495800"/>
            <a:ext cx="6705600" cy="685800"/>
          </a:xfrm>
        </p:spPr>
        <p:txBody>
          <a:bodyPr>
            <a:noAutofit/>
          </a:bodyPr>
          <a:lstStyle/>
          <a:p>
            <a:r>
              <a:rPr lang="en-PH" sz="9000" dirty="0" smtClean="0"/>
              <a:t>OBRIGADA!</a:t>
            </a:r>
            <a:endParaRPr lang="en-PH" sz="9000" dirty="0"/>
          </a:p>
        </p:txBody>
      </p:sp>
    </p:spTree>
    <p:extLst>
      <p:ext uri="{BB962C8B-B14F-4D97-AF65-F5344CB8AC3E}">
        <p14:creationId xmlns:p14="http://schemas.microsoft.com/office/powerpoint/2010/main" val="1051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6019800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</a:pPr>
            <a:r>
              <a:rPr lang="pt-BR" dirty="0" smtClean="0"/>
              <a:t>ÁREA DE ESTUDO</a:t>
            </a:r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6433820" cy="4732655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effectLst/>
        </p:spPr>
      </p:pic>
      <p:pic>
        <p:nvPicPr>
          <p:cNvPr id="7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30480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3048000"/>
            <a:ext cx="1066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AHP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3048000"/>
            <a:ext cx="10668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CLP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3048000"/>
            <a:ext cx="222504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Classificação</a:t>
            </a:r>
            <a:endParaRPr lang="pt-BR" sz="3000" dirty="0">
              <a:solidFill>
                <a:schemeClr val="tx1"/>
              </a:solidFill>
            </a:endParaRP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35433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3543300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3543300"/>
            <a:ext cx="3657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6019800" y="3901440"/>
            <a:ext cx="24384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Normalização dos </a:t>
            </a:r>
            <a:r>
              <a:rPr lang="pt-BR" sz="3000" dirty="0" err="1" smtClean="0">
                <a:solidFill>
                  <a:schemeClr val="tx1"/>
                </a:solidFill>
              </a:rPr>
              <a:t>PI’s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71600" y="3901440"/>
            <a:ext cx="16764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Lista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733800" y="3901440"/>
            <a:ext cx="16002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Filtro</a:t>
            </a:r>
            <a:endParaRPr lang="pt-BR" sz="3000" dirty="0">
              <a:solidFill>
                <a:schemeClr val="tx1"/>
              </a:solidFill>
            </a:endParaRPr>
          </a:p>
        </p:txBody>
      </p:sp>
      <p:cxnSp>
        <p:nvCxnSpPr>
          <p:cNvPr id="19" name="Conector de seta reta 18"/>
          <p:cNvCxnSpPr>
            <a:stCxn id="17" idx="3"/>
            <a:endCxn id="18" idx="1"/>
          </p:cNvCxnSpPr>
          <p:nvPr/>
        </p:nvCxnSpPr>
        <p:spPr>
          <a:xfrm>
            <a:off x="3048000" y="439674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endCxn id="14" idx="1"/>
          </p:cNvCxnSpPr>
          <p:nvPr/>
        </p:nvCxnSpPr>
        <p:spPr>
          <a:xfrm>
            <a:off x="5334000" y="439674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696200" cy="4648200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 dirty="0" smtClean="0"/>
              <a:t>Densidade </a:t>
            </a:r>
            <a:r>
              <a:rPr lang="pt-BR" dirty="0"/>
              <a:t>de </a:t>
            </a:r>
            <a:r>
              <a:rPr lang="pt-BR" dirty="0" smtClean="0"/>
              <a:t>Desmatamentos;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Declividade</a:t>
            </a:r>
            <a:r>
              <a:rPr lang="pt-BR" dirty="0"/>
              <a:t>;</a:t>
            </a:r>
            <a:r>
              <a:rPr lang="pt-BR" dirty="0" smtClean="0"/>
              <a:t> 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Proximidade </a:t>
            </a:r>
            <a:r>
              <a:rPr lang="pt-BR" dirty="0"/>
              <a:t>a Rede </a:t>
            </a:r>
            <a:r>
              <a:rPr lang="pt-BR" dirty="0" smtClean="0"/>
              <a:t>Hidrográfica; 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Susceptibilidade </a:t>
            </a:r>
            <a:r>
              <a:rPr lang="pt-BR" dirty="0"/>
              <a:t>à </a:t>
            </a:r>
            <a:r>
              <a:rPr lang="pt-BR" dirty="0" smtClean="0"/>
              <a:t>Erosão</a:t>
            </a:r>
            <a:r>
              <a:rPr lang="pt-BR" dirty="0"/>
              <a:t>;</a:t>
            </a:r>
            <a:r>
              <a:rPr lang="pt-BR" dirty="0" smtClean="0"/>
              <a:t> 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Prioridade </a:t>
            </a:r>
            <a:r>
              <a:rPr lang="pt-BR" dirty="0"/>
              <a:t>para Conservação da </a:t>
            </a:r>
            <a:r>
              <a:rPr lang="pt-BR" dirty="0" smtClean="0"/>
              <a:t>Flora</a:t>
            </a:r>
            <a:r>
              <a:rPr lang="pt-BR" dirty="0"/>
              <a:t>;</a:t>
            </a:r>
            <a:r>
              <a:rPr lang="pt-BR" dirty="0" smtClean="0"/>
              <a:t> 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Vulnerabilidade Natural;</a:t>
            </a:r>
          </a:p>
          <a:p>
            <a:pPr algn="just">
              <a:buClr>
                <a:schemeClr val="accent1"/>
              </a:buClr>
            </a:pPr>
            <a:r>
              <a:rPr lang="pt-BR" dirty="0" smtClean="0"/>
              <a:t>Densidade Demográfica</a:t>
            </a:r>
            <a:r>
              <a:rPr lang="pt-BR" dirty="0"/>
              <a:t>.</a:t>
            </a:r>
            <a:endParaRPr lang="en-PH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391400" cy="762000"/>
          </a:xfrm>
        </p:spPr>
        <p:txBody>
          <a:bodyPr/>
          <a:lstStyle/>
          <a:p>
            <a:pPr algn="l"/>
            <a:r>
              <a:rPr lang="en-PH" dirty="0" smtClean="0"/>
              <a:t>Material e </a:t>
            </a:r>
            <a:r>
              <a:rPr lang="en-PH" dirty="0" err="1" smtClean="0"/>
              <a:t>Métodos</a:t>
            </a:r>
            <a:r>
              <a:rPr lang="en-PH" dirty="0" smtClean="0"/>
              <a:t>:</a:t>
            </a:r>
            <a:endParaRPr lang="en-PH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95400" y="2895600"/>
            <a:ext cx="7696200" cy="4191000"/>
          </a:xfrm>
        </p:spPr>
        <p:txBody>
          <a:bodyPr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 dirty="0" smtClean="0"/>
              <a:t>Todos os </a:t>
            </a:r>
            <a:r>
              <a:rPr lang="pt-BR" dirty="0" err="1" smtClean="0"/>
              <a:t>PI’s</a:t>
            </a:r>
            <a:r>
              <a:rPr lang="pt-BR" dirty="0" smtClean="0"/>
              <a:t>: </a:t>
            </a:r>
            <a:r>
              <a:rPr lang="pt-BR" dirty="0" err="1" smtClean="0"/>
              <a:t>Raster</a:t>
            </a:r>
            <a:r>
              <a:rPr lang="pt-BR" dirty="0" smtClean="0"/>
              <a:t>;</a:t>
            </a:r>
          </a:p>
          <a:p>
            <a:pPr algn="just">
              <a:buClr>
                <a:schemeClr val="accent1"/>
              </a:buClr>
            </a:pPr>
            <a:endParaRPr lang="pt-BR" dirty="0"/>
          </a:p>
          <a:p>
            <a:pPr algn="just">
              <a:buClr>
                <a:schemeClr val="accent1"/>
              </a:buClr>
            </a:pPr>
            <a:r>
              <a:rPr lang="pt-BR" dirty="0" smtClean="0"/>
              <a:t>Normalização: Comparação de </a:t>
            </a:r>
            <a:r>
              <a:rPr lang="pt-BR" dirty="0"/>
              <a:t>fatores com diferentes escalas de </a:t>
            </a:r>
            <a:r>
              <a:rPr lang="pt-BR" dirty="0" smtClean="0"/>
              <a:t>valores.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9200" y="1295400"/>
            <a:ext cx="2133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solidFill>
                  <a:schemeClr val="tx1"/>
                </a:solidFill>
              </a:rPr>
              <a:t>Definição dos Fatores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AHP</a:t>
            </a:r>
            <a:endParaRPr lang="pt-BR" sz="3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57800" y="1295400"/>
            <a:ext cx="106680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CLP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690360" y="1295400"/>
            <a:ext cx="2225040" cy="99060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Classificação</a:t>
            </a:r>
          </a:p>
        </p:txBody>
      </p:sp>
      <p:cxnSp>
        <p:nvCxnSpPr>
          <p:cNvPr id="7" name="Conector de seta reta 6"/>
          <p:cNvCxnSpPr>
            <a:stCxn id="5" idx="3"/>
            <a:endCxn id="8" idx="1"/>
          </p:cNvCxnSpPr>
          <p:nvPr/>
        </p:nvCxnSpPr>
        <p:spPr>
          <a:xfrm>
            <a:off x="3352800" y="1790700"/>
            <a:ext cx="4572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8" idx="3"/>
            <a:endCxn id="10" idx="1"/>
          </p:cNvCxnSpPr>
          <p:nvPr/>
        </p:nvCxnSpPr>
        <p:spPr>
          <a:xfrm>
            <a:off x="4876800" y="1790700"/>
            <a:ext cx="3810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3"/>
          </p:cNvCxnSpPr>
          <p:nvPr/>
        </p:nvCxnSpPr>
        <p:spPr>
          <a:xfrm>
            <a:off x="6324600" y="1790700"/>
            <a:ext cx="36576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Júlia\Desktop\Mestrado\Disciplinas\Seminários\Apresentar\uem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3"/>
          <a:stretch/>
        </p:blipFill>
        <p:spPr bwMode="auto">
          <a:xfrm>
            <a:off x="0" y="96837"/>
            <a:ext cx="1413116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2" y="64807"/>
            <a:ext cx="1097565" cy="8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5532</TotalTime>
  <Words>2392</Words>
  <Application>Microsoft Office PowerPoint</Application>
  <PresentationFormat>Apresentação na tela (4:3)</PresentationFormat>
  <Paragraphs>530</Paragraphs>
  <Slides>45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Office Theme</vt:lpstr>
      <vt:lpstr>INSTITUTO NACIONAL DE PESQUISAS ESPACIAIS - INPE</vt:lpstr>
      <vt:lpstr>Áreas prioritárias para recuperação florestal, na sub-bacia do Rio Araçuaí - MG, através da análise multicritério</vt:lpstr>
      <vt:lpstr>Introdução:</vt:lpstr>
      <vt:lpstr>Objetivo: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Material e Métodos:</vt:lpstr>
      <vt:lpstr>Resultados e discussão:</vt:lpstr>
      <vt:lpstr>Resultados e discussão:</vt:lpstr>
      <vt:lpstr>Resultados e discussão:</vt:lpstr>
      <vt:lpstr>Resultados e discussão:</vt:lpstr>
      <vt:lpstr>Resultados e discussão:</vt:lpstr>
      <vt:lpstr>Resultados e discussão:</vt:lpstr>
      <vt:lpstr>Resultados e discussão:</vt:lpstr>
      <vt:lpstr>Resultados e discussão: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e discussão:</vt:lpstr>
      <vt:lpstr>Resultados e discussão:</vt:lpstr>
      <vt:lpstr>Resultados e discussão:</vt:lpstr>
      <vt:lpstr>Resultados e discussão:</vt:lpstr>
      <vt:lpstr>Conclusões:</vt:lpstr>
      <vt:lpstr>Conclusões:</vt:lpstr>
      <vt:lpstr>Referências: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Júlia</dc:creator>
  <cp:lastModifiedBy>Juju</cp:lastModifiedBy>
  <cp:revision>274</cp:revision>
  <dcterms:created xsi:type="dcterms:W3CDTF">2006-08-16T00:00:00Z</dcterms:created>
  <dcterms:modified xsi:type="dcterms:W3CDTF">2017-06-13T11:05:00Z</dcterms:modified>
</cp:coreProperties>
</file>