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7" r:id="rId2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06" autoAdjust="0"/>
    <p:restoredTop sz="94660"/>
  </p:normalViewPr>
  <p:slideViewPr>
    <p:cSldViewPr snapToGrid="0">
      <p:cViewPr varScale="1">
        <p:scale>
          <a:sx n="70" d="100"/>
          <a:sy n="70" d="100"/>
        </p:scale>
        <p:origin x="1368"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884C69-476A-603F-4991-C5D83ED493C7}"/>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177DA1A-027B-9C7E-B339-88CA0A4587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1611B017-03B0-FF27-8787-472D9376FAB6}"/>
              </a:ext>
            </a:extLst>
          </p:cNvPr>
          <p:cNvSpPr>
            <a:spLocks noGrp="1"/>
          </p:cNvSpPr>
          <p:nvPr>
            <p:ph type="dt" sz="half" idx="10"/>
          </p:nvPr>
        </p:nvSpPr>
        <p:spPr/>
        <p:txBody>
          <a:bodyPr/>
          <a:lstStyle/>
          <a:p>
            <a:fld id="{23531D78-8899-4CDF-8E9B-C8250A33A159}" type="datetimeFigureOut">
              <a:rPr lang="pt-BR" smtClean="0"/>
              <a:t>14/07/2025</a:t>
            </a:fld>
            <a:endParaRPr lang="pt-BR"/>
          </a:p>
        </p:txBody>
      </p:sp>
      <p:sp>
        <p:nvSpPr>
          <p:cNvPr id="5" name="Espaço Reservado para Rodapé 4">
            <a:extLst>
              <a:ext uri="{FF2B5EF4-FFF2-40B4-BE49-F238E27FC236}">
                <a16:creationId xmlns:a16="http://schemas.microsoft.com/office/drawing/2014/main" id="{9F8415D0-0C59-3295-3357-261D47FB2EF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A578BD3-A88E-A6C4-41B6-CD3DD68CFA6F}"/>
              </a:ext>
            </a:extLst>
          </p:cNvPr>
          <p:cNvSpPr>
            <a:spLocks noGrp="1"/>
          </p:cNvSpPr>
          <p:nvPr>
            <p:ph type="sldNum" sz="quarter" idx="12"/>
          </p:nvPr>
        </p:nvSpPr>
        <p:spPr/>
        <p:txBody>
          <a:bodyPr/>
          <a:lstStyle/>
          <a:p>
            <a:fld id="{5FCE032A-E14F-49D7-83CB-AFC7BA6A8DC1}" type="slidenum">
              <a:rPr lang="pt-BR" smtClean="0"/>
              <a:t>‹nº›</a:t>
            </a:fld>
            <a:endParaRPr lang="pt-BR"/>
          </a:p>
        </p:txBody>
      </p:sp>
    </p:spTree>
    <p:extLst>
      <p:ext uri="{BB962C8B-B14F-4D97-AF65-F5344CB8AC3E}">
        <p14:creationId xmlns:p14="http://schemas.microsoft.com/office/powerpoint/2010/main" val="134465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88A297-6FDF-7918-1DE7-B861FA519535}"/>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49F16FA2-4D6E-8B7E-6B3C-06B5C81E4CD4}"/>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ED75565-FF65-4F3D-3DE9-035CA5A919F5}"/>
              </a:ext>
            </a:extLst>
          </p:cNvPr>
          <p:cNvSpPr>
            <a:spLocks noGrp="1"/>
          </p:cNvSpPr>
          <p:nvPr>
            <p:ph type="dt" sz="half" idx="10"/>
          </p:nvPr>
        </p:nvSpPr>
        <p:spPr/>
        <p:txBody>
          <a:bodyPr/>
          <a:lstStyle/>
          <a:p>
            <a:fld id="{23531D78-8899-4CDF-8E9B-C8250A33A159}" type="datetimeFigureOut">
              <a:rPr lang="pt-BR" smtClean="0"/>
              <a:t>14/07/2025</a:t>
            </a:fld>
            <a:endParaRPr lang="pt-BR"/>
          </a:p>
        </p:txBody>
      </p:sp>
      <p:sp>
        <p:nvSpPr>
          <p:cNvPr id="5" name="Espaço Reservado para Rodapé 4">
            <a:extLst>
              <a:ext uri="{FF2B5EF4-FFF2-40B4-BE49-F238E27FC236}">
                <a16:creationId xmlns:a16="http://schemas.microsoft.com/office/drawing/2014/main" id="{4447C44C-9FAF-220D-0A81-7EC7A0364E6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CDE89D2-2502-3452-72EA-2814AAE72141}"/>
              </a:ext>
            </a:extLst>
          </p:cNvPr>
          <p:cNvSpPr>
            <a:spLocks noGrp="1"/>
          </p:cNvSpPr>
          <p:nvPr>
            <p:ph type="sldNum" sz="quarter" idx="12"/>
          </p:nvPr>
        </p:nvSpPr>
        <p:spPr/>
        <p:txBody>
          <a:bodyPr/>
          <a:lstStyle/>
          <a:p>
            <a:fld id="{5FCE032A-E14F-49D7-83CB-AFC7BA6A8DC1}" type="slidenum">
              <a:rPr lang="pt-BR" smtClean="0"/>
              <a:t>‹nº›</a:t>
            </a:fld>
            <a:endParaRPr lang="pt-BR"/>
          </a:p>
        </p:txBody>
      </p:sp>
    </p:spTree>
    <p:extLst>
      <p:ext uri="{BB962C8B-B14F-4D97-AF65-F5344CB8AC3E}">
        <p14:creationId xmlns:p14="http://schemas.microsoft.com/office/powerpoint/2010/main" val="232063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F199BCE-EBE2-79B2-DD4F-BB96F5EFC10C}"/>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41F58E58-BFDE-F892-DFEB-A587B6EB89D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1BB7A8E-7B43-0B87-8194-F99CCD803780}"/>
              </a:ext>
            </a:extLst>
          </p:cNvPr>
          <p:cNvSpPr>
            <a:spLocks noGrp="1"/>
          </p:cNvSpPr>
          <p:nvPr>
            <p:ph type="dt" sz="half" idx="10"/>
          </p:nvPr>
        </p:nvSpPr>
        <p:spPr/>
        <p:txBody>
          <a:bodyPr/>
          <a:lstStyle/>
          <a:p>
            <a:fld id="{23531D78-8899-4CDF-8E9B-C8250A33A159}" type="datetimeFigureOut">
              <a:rPr lang="pt-BR" smtClean="0"/>
              <a:t>14/07/2025</a:t>
            </a:fld>
            <a:endParaRPr lang="pt-BR"/>
          </a:p>
        </p:txBody>
      </p:sp>
      <p:sp>
        <p:nvSpPr>
          <p:cNvPr id="5" name="Espaço Reservado para Rodapé 4">
            <a:extLst>
              <a:ext uri="{FF2B5EF4-FFF2-40B4-BE49-F238E27FC236}">
                <a16:creationId xmlns:a16="http://schemas.microsoft.com/office/drawing/2014/main" id="{FA099F18-59B5-EA52-D8DE-8D8763F8799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F5573C2-8CAF-9E76-1AF5-72DF72739B43}"/>
              </a:ext>
            </a:extLst>
          </p:cNvPr>
          <p:cNvSpPr>
            <a:spLocks noGrp="1"/>
          </p:cNvSpPr>
          <p:nvPr>
            <p:ph type="sldNum" sz="quarter" idx="12"/>
          </p:nvPr>
        </p:nvSpPr>
        <p:spPr/>
        <p:txBody>
          <a:bodyPr/>
          <a:lstStyle/>
          <a:p>
            <a:fld id="{5FCE032A-E14F-49D7-83CB-AFC7BA6A8DC1}" type="slidenum">
              <a:rPr lang="pt-BR" smtClean="0"/>
              <a:t>‹nº›</a:t>
            </a:fld>
            <a:endParaRPr lang="pt-BR"/>
          </a:p>
        </p:txBody>
      </p:sp>
    </p:spTree>
    <p:extLst>
      <p:ext uri="{BB962C8B-B14F-4D97-AF65-F5344CB8AC3E}">
        <p14:creationId xmlns:p14="http://schemas.microsoft.com/office/powerpoint/2010/main" val="197117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A829B-3BD8-CD0B-F82C-98853A43D7B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60F9025-6496-1A71-A221-77C63236CEC4}"/>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EC6ACA6-9C85-12D8-3326-5827DF1C9A09}"/>
              </a:ext>
            </a:extLst>
          </p:cNvPr>
          <p:cNvSpPr>
            <a:spLocks noGrp="1"/>
          </p:cNvSpPr>
          <p:nvPr>
            <p:ph type="dt" sz="half" idx="10"/>
          </p:nvPr>
        </p:nvSpPr>
        <p:spPr/>
        <p:txBody>
          <a:bodyPr/>
          <a:lstStyle/>
          <a:p>
            <a:fld id="{23531D78-8899-4CDF-8E9B-C8250A33A159}" type="datetimeFigureOut">
              <a:rPr lang="pt-BR" smtClean="0"/>
              <a:t>14/07/2025</a:t>
            </a:fld>
            <a:endParaRPr lang="pt-BR"/>
          </a:p>
        </p:txBody>
      </p:sp>
      <p:sp>
        <p:nvSpPr>
          <p:cNvPr id="5" name="Espaço Reservado para Rodapé 4">
            <a:extLst>
              <a:ext uri="{FF2B5EF4-FFF2-40B4-BE49-F238E27FC236}">
                <a16:creationId xmlns:a16="http://schemas.microsoft.com/office/drawing/2014/main" id="{56B41F15-C693-F554-66F5-2BE1E38B441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BF6F315-896F-B8B9-07ED-C39EBA41A3A4}"/>
              </a:ext>
            </a:extLst>
          </p:cNvPr>
          <p:cNvSpPr>
            <a:spLocks noGrp="1"/>
          </p:cNvSpPr>
          <p:nvPr>
            <p:ph type="sldNum" sz="quarter" idx="12"/>
          </p:nvPr>
        </p:nvSpPr>
        <p:spPr/>
        <p:txBody>
          <a:bodyPr/>
          <a:lstStyle/>
          <a:p>
            <a:fld id="{5FCE032A-E14F-49D7-83CB-AFC7BA6A8DC1}" type="slidenum">
              <a:rPr lang="pt-BR" smtClean="0"/>
              <a:t>‹nº›</a:t>
            </a:fld>
            <a:endParaRPr lang="pt-BR"/>
          </a:p>
        </p:txBody>
      </p:sp>
    </p:spTree>
    <p:extLst>
      <p:ext uri="{BB962C8B-B14F-4D97-AF65-F5344CB8AC3E}">
        <p14:creationId xmlns:p14="http://schemas.microsoft.com/office/powerpoint/2010/main" val="1990783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3A3CC6-AF93-8E20-605B-41499F1B34B4}"/>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1F2BDA2F-EE68-CD3B-DF6F-8C06296CCD1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0DE7185F-F581-136D-2B05-14914562C29D}"/>
              </a:ext>
            </a:extLst>
          </p:cNvPr>
          <p:cNvSpPr>
            <a:spLocks noGrp="1"/>
          </p:cNvSpPr>
          <p:nvPr>
            <p:ph type="dt" sz="half" idx="10"/>
          </p:nvPr>
        </p:nvSpPr>
        <p:spPr/>
        <p:txBody>
          <a:bodyPr/>
          <a:lstStyle/>
          <a:p>
            <a:fld id="{23531D78-8899-4CDF-8E9B-C8250A33A159}" type="datetimeFigureOut">
              <a:rPr lang="pt-BR" smtClean="0"/>
              <a:t>14/07/2025</a:t>
            </a:fld>
            <a:endParaRPr lang="pt-BR"/>
          </a:p>
        </p:txBody>
      </p:sp>
      <p:sp>
        <p:nvSpPr>
          <p:cNvPr id="5" name="Espaço Reservado para Rodapé 4">
            <a:extLst>
              <a:ext uri="{FF2B5EF4-FFF2-40B4-BE49-F238E27FC236}">
                <a16:creationId xmlns:a16="http://schemas.microsoft.com/office/drawing/2014/main" id="{66F9C3AF-24F7-7839-765B-44EC4B1EB71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168C6E7-6E08-CA89-9EF4-08A068BCB118}"/>
              </a:ext>
            </a:extLst>
          </p:cNvPr>
          <p:cNvSpPr>
            <a:spLocks noGrp="1"/>
          </p:cNvSpPr>
          <p:nvPr>
            <p:ph type="sldNum" sz="quarter" idx="12"/>
          </p:nvPr>
        </p:nvSpPr>
        <p:spPr/>
        <p:txBody>
          <a:bodyPr/>
          <a:lstStyle/>
          <a:p>
            <a:fld id="{5FCE032A-E14F-49D7-83CB-AFC7BA6A8DC1}" type="slidenum">
              <a:rPr lang="pt-BR" smtClean="0"/>
              <a:t>‹nº›</a:t>
            </a:fld>
            <a:endParaRPr lang="pt-BR"/>
          </a:p>
        </p:txBody>
      </p:sp>
    </p:spTree>
    <p:extLst>
      <p:ext uri="{BB962C8B-B14F-4D97-AF65-F5344CB8AC3E}">
        <p14:creationId xmlns:p14="http://schemas.microsoft.com/office/powerpoint/2010/main" val="3065029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5C1612-DE5A-58F1-BFA5-611891C0D08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DD81206-F659-82B4-DACE-C28EADA7A7C8}"/>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972EA95E-291E-3851-AD09-86E4481BD119}"/>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62F0C21-3BD8-BED7-97FB-F55054100360}"/>
              </a:ext>
            </a:extLst>
          </p:cNvPr>
          <p:cNvSpPr>
            <a:spLocks noGrp="1"/>
          </p:cNvSpPr>
          <p:nvPr>
            <p:ph type="dt" sz="half" idx="10"/>
          </p:nvPr>
        </p:nvSpPr>
        <p:spPr/>
        <p:txBody>
          <a:bodyPr/>
          <a:lstStyle/>
          <a:p>
            <a:fld id="{23531D78-8899-4CDF-8E9B-C8250A33A159}" type="datetimeFigureOut">
              <a:rPr lang="pt-BR" smtClean="0"/>
              <a:t>14/07/2025</a:t>
            </a:fld>
            <a:endParaRPr lang="pt-BR"/>
          </a:p>
        </p:txBody>
      </p:sp>
      <p:sp>
        <p:nvSpPr>
          <p:cNvPr id="6" name="Espaço Reservado para Rodapé 5">
            <a:extLst>
              <a:ext uri="{FF2B5EF4-FFF2-40B4-BE49-F238E27FC236}">
                <a16:creationId xmlns:a16="http://schemas.microsoft.com/office/drawing/2014/main" id="{E019E8E2-2508-2072-DF7F-F403AAB2949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F637DB0-CE7D-869E-5EC1-6C5E5B35D297}"/>
              </a:ext>
            </a:extLst>
          </p:cNvPr>
          <p:cNvSpPr>
            <a:spLocks noGrp="1"/>
          </p:cNvSpPr>
          <p:nvPr>
            <p:ph type="sldNum" sz="quarter" idx="12"/>
          </p:nvPr>
        </p:nvSpPr>
        <p:spPr/>
        <p:txBody>
          <a:bodyPr/>
          <a:lstStyle/>
          <a:p>
            <a:fld id="{5FCE032A-E14F-49D7-83CB-AFC7BA6A8DC1}" type="slidenum">
              <a:rPr lang="pt-BR" smtClean="0"/>
              <a:t>‹nº›</a:t>
            </a:fld>
            <a:endParaRPr lang="pt-BR"/>
          </a:p>
        </p:txBody>
      </p:sp>
    </p:spTree>
    <p:extLst>
      <p:ext uri="{BB962C8B-B14F-4D97-AF65-F5344CB8AC3E}">
        <p14:creationId xmlns:p14="http://schemas.microsoft.com/office/powerpoint/2010/main" val="2269155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E09FEB-9C74-38BE-1923-CF799481079D}"/>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8D4F06A7-F9DC-CFF8-EAEA-93D42B8CD1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D1A9C868-D822-92DC-13D3-B48B37F01FC1}"/>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10082E29-E6B4-F7A4-0C21-A134971809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80E74B1F-E83D-7444-FD97-AB3FD6772454}"/>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44CF14E7-2859-27E9-F912-68197C412DF8}"/>
              </a:ext>
            </a:extLst>
          </p:cNvPr>
          <p:cNvSpPr>
            <a:spLocks noGrp="1"/>
          </p:cNvSpPr>
          <p:nvPr>
            <p:ph type="dt" sz="half" idx="10"/>
          </p:nvPr>
        </p:nvSpPr>
        <p:spPr/>
        <p:txBody>
          <a:bodyPr/>
          <a:lstStyle/>
          <a:p>
            <a:fld id="{23531D78-8899-4CDF-8E9B-C8250A33A159}" type="datetimeFigureOut">
              <a:rPr lang="pt-BR" smtClean="0"/>
              <a:t>14/07/2025</a:t>
            </a:fld>
            <a:endParaRPr lang="pt-BR"/>
          </a:p>
        </p:txBody>
      </p:sp>
      <p:sp>
        <p:nvSpPr>
          <p:cNvPr id="8" name="Espaço Reservado para Rodapé 7">
            <a:extLst>
              <a:ext uri="{FF2B5EF4-FFF2-40B4-BE49-F238E27FC236}">
                <a16:creationId xmlns:a16="http://schemas.microsoft.com/office/drawing/2014/main" id="{D63B5F95-E83A-E388-6FEE-DAC8E7B22B41}"/>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5D8EF66D-4CD5-E1A0-C8DF-441346E59067}"/>
              </a:ext>
            </a:extLst>
          </p:cNvPr>
          <p:cNvSpPr>
            <a:spLocks noGrp="1"/>
          </p:cNvSpPr>
          <p:nvPr>
            <p:ph type="sldNum" sz="quarter" idx="12"/>
          </p:nvPr>
        </p:nvSpPr>
        <p:spPr/>
        <p:txBody>
          <a:bodyPr/>
          <a:lstStyle/>
          <a:p>
            <a:fld id="{5FCE032A-E14F-49D7-83CB-AFC7BA6A8DC1}" type="slidenum">
              <a:rPr lang="pt-BR" smtClean="0"/>
              <a:t>‹nº›</a:t>
            </a:fld>
            <a:endParaRPr lang="pt-BR"/>
          </a:p>
        </p:txBody>
      </p:sp>
    </p:spTree>
    <p:extLst>
      <p:ext uri="{BB962C8B-B14F-4D97-AF65-F5344CB8AC3E}">
        <p14:creationId xmlns:p14="http://schemas.microsoft.com/office/powerpoint/2010/main" val="3650197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9F5507-F09C-87DA-1B14-D78FE3611EBD}"/>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5C045CB1-335E-F1C2-5577-22D29B86D773}"/>
              </a:ext>
            </a:extLst>
          </p:cNvPr>
          <p:cNvSpPr>
            <a:spLocks noGrp="1"/>
          </p:cNvSpPr>
          <p:nvPr>
            <p:ph type="dt" sz="half" idx="10"/>
          </p:nvPr>
        </p:nvSpPr>
        <p:spPr/>
        <p:txBody>
          <a:bodyPr/>
          <a:lstStyle/>
          <a:p>
            <a:fld id="{23531D78-8899-4CDF-8E9B-C8250A33A159}" type="datetimeFigureOut">
              <a:rPr lang="pt-BR" smtClean="0"/>
              <a:t>14/07/2025</a:t>
            </a:fld>
            <a:endParaRPr lang="pt-BR"/>
          </a:p>
        </p:txBody>
      </p:sp>
      <p:sp>
        <p:nvSpPr>
          <p:cNvPr id="4" name="Espaço Reservado para Rodapé 3">
            <a:extLst>
              <a:ext uri="{FF2B5EF4-FFF2-40B4-BE49-F238E27FC236}">
                <a16:creationId xmlns:a16="http://schemas.microsoft.com/office/drawing/2014/main" id="{3194AEB9-F29D-5D3E-BF6B-7759D20F0E1B}"/>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A70FF76D-19BE-D37D-E2FC-8D592DB6F19B}"/>
              </a:ext>
            </a:extLst>
          </p:cNvPr>
          <p:cNvSpPr>
            <a:spLocks noGrp="1"/>
          </p:cNvSpPr>
          <p:nvPr>
            <p:ph type="sldNum" sz="quarter" idx="12"/>
          </p:nvPr>
        </p:nvSpPr>
        <p:spPr/>
        <p:txBody>
          <a:bodyPr/>
          <a:lstStyle/>
          <a:p>
            <a:fld id="{5FCE032A-E14F-49D7-83CB-AFC7BA6A8DC1}" type="slidenum">
              <a:rPr lang="pt-BR" smtClean="0"/>
              <a:t>‹nº›</a:t>
            </a:fld>
            <a:endParaRPr lang="pt-BR"/>
          </a:p>
        </p:txBody>
      </p:sp>
    </p:spTree>
    <p:extLst>
      <p:ext uri="{BB962C8B-B14F-4D97-AF65-F5344CB8AC3E}">
        <p14:creationId xmlns:p14="http://schemas.microsoft.com/office/powerpoint/2010/main" val="2512649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32F8DC83-6058-21CD-6A6E-B32DC22D48EF}"/>
              </a:ext>
            </a:extLst>
          </p:cNvPr>
          <p:cNvSpPr>
            <a:spLocks noGrp="1"/>
          </p:cNvSpPr>
          <p:nvPr>
            <p:ph type="dt" sz="half" idx="10"/>
          </p:nvPr>
        </p:nvSpPr>
        <p:spPr/>
        <p:txBody>
          <a:bodyPr/>
          <a:lstStyle/>
          <a:p>
            <a:fld id="{23531D78-8899-4CDF-8E9B-C8250A33A159}" type="datetimeFigureOut">
              <a:rPr lang="pt-BR" smtClean="0"/>
              <a:t>14/07/2025</a:t>
            </a:fld>
            <a:endParaRPr lang="pt-BR"/>
          </a:p>
        </p:txBody>
      </p:sp>
      <p:sp>
        <p:nvSpPr>
          <p:cNvPr id="3" name="Espaço Reservado para Rodapé 2">
            <a:extLst>
              <a:ext uri="{FF2B5EF4-FFF2-40B4-BE49-F238E27FC236}">
                <a16:creationId xmlns:a16="http://schemas.microsoft.com/office/drawing/2014/main" id="{8AFA4F4B-8A43-0104-77BC-2ADEED07D9CB}"/>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C6A7C66C-246F-EBE0-CDE9-FF2E37DDBD15}"/>
              </a:ext>
            </a:extLst>
          </p:cNvPr>
          <p:cNvSpPr>
            <a:spLocks noGrp="1"/>
          </p:cNvSpPr>
          <p:nvPr>
            <p:ph type="sldNum" sz="quarter" idx="12"/>
          </p:nvPr>
        </p:nvSpPr>
        <p:spPr/>
        <p:txBody>
          <a:bodyPr/>
          <a:lstStyle/>
          <a:p>
            <a:fld id="{5FCE032A-E14F-49D7-83CB-AFC7BA6A8DC1}" type="slidenum">
              <a:rPr lang="pt-BR" smtClean="0"/>
              <a:t>‹nº›</a:t>
            </a:fld>
            <a:endParaRPr lang="pt-BR"/>
          </a:p>
        </p:txBody>
      </p:sp>
    </p:spTree>
    <p:extLst>
      <p:ext uri="{BB962C8B-B14F-4D97-AF65-F5344CB8AC3E}">
        <p14:creationId xmlns:p14="http://schemas.microsoft.com/office/powerpoint/2010/main" val="1210065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BBC326-E8D4-520B-5145-AD71C0B663D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A660DBA0-846F-A3A4-0612-E62F6D239C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959D57D8-6F24-5AB0-7CE1-AEB345A6D9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D0C0B34-DB1C-3584-481D-BEF3837E162E}"/>
              </a:ext>
            </a:extLst>
          </p:cNvPr>
          <p:cNvSpPr>
            <a:spLocks noGrp="1"/>
          </p:cNvSpPr>
          <p:nvPr>
            <p:ph type="dt" sz="half" idx="10"/>
          </p:nvPr>
        </p:nvSpPr>
        <p:spPr/>
        <p:txBody>
          <a:bodyPr/>
          <a:lstStyle/>
          <a:p>
            <a:fld id="{23531D78-8899-4CDF-8E9B-C8250A33A159}" type="datetimeFigureOut">
              <a:rPr lang="pt-BR" smtClean="0"/>
              <a:t>14/07/2025</a:t>
            </a:fld>
            <a:endParaRPr lang="pt-BR"/>
          </a:p>
        </p:txBody>
      </p:sp>
      <p:sp>
        <p:nvSpPr>
          <p:cNvPr id="6" name="Espaço Reservado para Rodapé 5">
            <a:extLst>
              <a:ext uri="{FF2B5EF4-FFF2-40B4-BE49-F238E27FC236}">
                <a16:creationId xmlns:a16="http://schemas.microsoft.com/office/drawing/2014/main" id="{168DF86C-C3D1-3540-72AC-94175A95B4C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C1BEC53-8307-76E6-6E82-CBB4021A0596}"/>
              </a:ext>
            </a:extLst>
          </p:cNvPr>
          <p:cNvSpPr>
            <a:spLocks noGrp="1"/>
          </p:cNvSpPr>
          <p:nvPr>
            <p:ph type="sldNum" sz="quarter" idx="12"/>
          </p:nvPr>
        </p:nvSpPr>
        <p:spPr/>
        <p:txBody>
          <a:bodyPr/>
          <a:lstStyle/>
          <a:p>
            <a:fld id="{5FCE032A-E14F-49D7-83CB-AFC7BA6A8DC1}" type="slidenum">
              <a:rPr lang="pt-BR" smtClean="0"/>
              <a:t>‹nº›</a:t>
            </a:fld>
            <a:endParaRPr lang="pt-BR"/>
          </a:p>
        </p:txBody>
      </p:sp>
    </p:spTree>
    <p:extLst>
      <p:ext uri="{BB962C8B-B14F-4D97-AF65-F5344CB8AC3E}">
        <p14:creationId xmlns:p14="http://schemas.microsoft.com/office/powerpoint/2010/main" val="3791029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1CAC8D-421C-6B01-651E-1BDAE0D2A97D}"/>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C06C9593-EE78-7290-D7D7-7D92C67863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E761FA95-F50A-C2D1-480F-43C8A57F25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F782C1D-9810-FB2C-EE07-6E41AEDE96C0}"/>
              </a:ext>
            </a:extLst>
          </p:cNvPr>
          <p:cNvSpPr>
            <a:spLocks noGrp="1"/>
          </p:cNvSpPr>
          <p:nvPr>
            <p:ph type="dt" sz="half" idx="10"/>
          </p:nvPr>
        </p:nvSpPr>
        <p:spPr/>
        <p:txBody>
          <a:bodyPr/>
          <a:lstStyle/>
          <a:p>
            <a:fld id="{23531D78-8899-4CDF-8E9B-C8250A33A159}" type="datetimeFigureOut">
              <a:rPr lang="pt-BR" smtClean="0"/>
              <a:t>14/07/2025</a:t>
            </a:fld>
            <a:endParaRPr lang="pt-BR"/>
          </a:p>
        </p:txBody>
      </p:sp>
      <p:sp>
        <p:nvSpPr>
          <p:cNvPr id="6" name="Espaço Reservado para Rodapé 5">
            <a:extLst>
              <a:ext uri="{FF2B5EF4-FFF2-40B4-BE49-F238E27FC236}">
                <a16:creationId xmlns:a16="http://schemas.microsoft.com/office/drawing/2014/main" id="{3E5B2701-AFC6-FDA8-84CD-8460A76DF23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B7674D2-61CA-99DC-BC8A-E5EB5C1129DE}"/>
              </a:ext>
            </a:extLst>
          </p:cNvPr>
          <p:cNvSpPr>
            <a:spLocks noGrp="1"/>
          </p:cNvSpPr>
          <p:nvPr>
            <p:ph type="sldNum" sz="quarter" idx="12"/>
          </p:nvPr>
        </p:nvSpPr>
        <p:spPr/>
        <p:txBody>
          <a:bodyPr/>
          <a:lstStyle/>
          <a:p>
            <a:fld id="{5FCE032A-E14F-49D7-83CB-AFC7BA6A8DC1}" type="slidenum">
              <a:rPr lang="pt-BR" smtClean="0"/>
              <a:t>‹nº›</a:t>
            </a:fld>
            <a:endParaRPr lang="pt-BR"/>
          </a:p>
        </p:txBody>
      </p:sp>
    </p:spTree>
    <p:extLst>
      <p:ext uri="{BB962C8B-B14F-4D97-AF65-F5344CB8AC3E}">
        <p14:creationId xmlns:p14="http://schemas.microsoft.com/office/powerpoint/2010/main" val="2438057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0F6B9421-6376-768D-BEF1-13984308BB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F2CD7B79-1AEE-4EA2-CEBC-0B19E510B4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FABE77A-FE38-EA62-8D2A-00F6DB166F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3531D78-8899-4CDF-8E9B-C8250A33A159}" type="datetimeFigureOut">
              <a:rPr lang="pt-BR" smtClean="0"/>
              <a:t>14/07/2025</a:t>
            </a:fld>
            <a:endParaRPr lang="pt-BR"/>
          </a:p>
        </p:txBody>
      </p:sp>
      <p:sp>
        <p:nvSpPr>
          <p:cNvPr id="5" name="Espaço Reservado para Rodapé 4">
            <a:extLst>
              <a:ext uri="{FF2B5EF4-FFF2-40B4-BE49-F238E27FC236}">
                <a16:creationId xmlns:a16="http://schemas.microsoft.com/office/drawing/2014/main" id="{A9EE663A-353D-B303-E39E-28B077818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t-BR"/>
          </a:p>
        </p:txBody>
      </p:sp>
      <p:sp>
        <p:nvSpPr>
          <p:cNvPr id="6" name="Espaço Reservado para Número de Slide 5">
            <a:extLst>
              <a:ext uri="{FF2B5EF4-FFF2-40B4-BE49-F238E27FC236}">
                <a16:creationId xmlns:a16="http://schemas.microsoft.com/office/drawing/2014/main" id="{3E000619-99A1-1167-E2B3-D12E136882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CE032A-E14F-49D7-83CB-AFC7BA6A8DC1}" type="slidenum">
              <a:rPr lang="pt-BR" smtClean="0"/>
              <a:t>‹nº›</a:t>
            </a:fld>
            <a:endParaRPr lang="pt-BR"/>
          </a:p>
        </p:txBody>
      </p:sp>
    </p:spTree>
    <p:extLst>
      <p:ext uri="{BB962C8B-B14F-4D97-AF65-F5344CB8AC3E}">
        <p14:creationId xmlns:p14="http://schemas.microsoft.com/office/powerpoint/2010/main" val="2862925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3C42C-02FC-8AF5-9741-FF4B80E0E6C0}"/>
              </a:ext>
            </a:extLst>
          </p:cNvPr>
          <p:cNvSpPr>
            <a:spLocks noGrp="1"/>
          </p:cNvSpPr>
          <p:nvPr>
            <p:ph type="ctrTitle"/>
          </p:nvPr>
        </p:nvSpPr>
        <p:spPr>
          <a:xfrm>
            <a:off x="1524000" y="1269434"/>
            <a:ext cx="9144000" cy="1169534"/>
          </a:xfrm>
        </p:spPr>
        <p:txBody>
          <a:bodyPr/>
          <a:lstStyle/>
          <a:p>
            <a:r>
              <a:rPr lang="pt-BR" dirty="0"/>
              <a:t>Apresentação de artigo</a:t>
            </a:r>
          </a:p>
        </p:txBody>
      </p:sp>
      <p:sp>
        <p:nvSpPr>
          <p:cNvPr id="3" name="Subtítulo 2">
            <a:extLst>
              <a:ext uri="{FF2B5EF4-FFF2-40B4-BE49-F238E27FC236}">
                <a16:creationId xmlns:a16="http://schemas.microsoft.com/office/drawing/2014/main" id="{23377A10-39F1-61AC-65B0-66F3F1DA5AD8}"/>
              </a:ext>
            </a:extLst>
          </p:cNvPr>
          <p:cNvSpPr>
            <a:spLocks noGrp="1"/>
          </p:cNvSpPr>
          <p:nvPr>
            <p:ph type="subTitle" idx="1"/>
          </p:nvPr>
        </p:nvSpPr>
        <p:spPr/>
        <p:txBody>
          <a:bodyPr/>
          <a:lstStyle/>
          <a:p>
            <a:r>
              <a:rPr lang="pt-BR" dirty="0"/>
              <a:t>Discente: Heitor Martins Guimarães.</a:t>
            </a:r>
          </a:p>
          <a:p>
            <a:r>
              <a:rPr lang="pt-BR" dirty="0"/>
              <a:t>Disciplina: População, espaço e ambiente.</a:t>
            </a:r>
          </a:p>
          <a:p>
            <a:r>
              <a:rPr lang="pt-BR" dirty="0"/>
              <a:t>Docentes: Silvana Amaral e Antonio Miguel V. Monteiro.</a:t>
            </a:r>
          </a:p>
        </p:txBody>
      </p:sp>
    </p:spTree>
    <p:extLst>
      <p:ext uri="{BB962C8B-B14F-4D97-AF65-F5344CB8AC3E}">
        <p14:creationId xmlns:p14="http://schemas.microsoft.com/office/powerpoint/2010/main" val="3749284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08AB2F-F053-23D4-44EC-C38654E7B36D}"/>
              </a:ext>
            </a:extLst>
          </p:cNvPr>
          <p:cNvSpPr>
            <a:spLocks noGrp="1"/>
          </p:cNvSpPr>
          <p:nvPr>
            <p:ph type="title"/>
          </p:nvPr>
        </p:nvSpPr>
        <p:spPr/>
        <p:txBody>
          <a:bodyPr/>
          <a:lstStyle/>
          <a:p>
            <a:r>
              <a:rPr lang="en-US" dirty="0"/>
              <a:t>3. </a:t>
            </a:r>
            <a:r>
              <a:rPr lang="en-US" dirty="0" err="1"/>
              <a:t>IMMerSe</a:t>
            </a:r>
            <a:r>
              <a:rPr lang="en-US" dirty="0"/>
              <a:t> development and application</a:t>
            </a:r>
            <a:endParaRPr lang="pt-BR" dirty="0"/>
          </a:p>
        </p:txBody>
      </p:sp>
      <p:sp>
        <p:nvSpPr>
          <p:cNvPr id="3" name="Espaço Reservado para Conteúdo 2">
            <a:extLst>
              <a:ext uri="{FF2B5EF4-FFF2-40B4-BE49-F238E27FC236}">
                <a16:creationId xmlns:a16="http://schemas.microsoft.com/office/drawing/2014/main" id="{7C1CDEC1-8A14-0F3F-66C6-EE4AB4DB5F33}"/>
              </a:ext>
            </a:extLst>
          </p:cNvPr>
          <p:cNvSpPr>
            <a:spLocks noGrp="1"/>
          </p:cNvSpPr>
          <p:nvPr>
            <p:ph idx="1"/>
          </p:nvPr>
        </p:nvSpPr>
        <p:spPr/>
        <p:txBody>
          <a:bodyPr/>
          <a:lstStyle/>
          <a:p>
            <a:r>
              <a:rPr lang="pt-BR" dirty="0"/>
              <a:t>Colaboração -&gt; validação.</a:t>
            </a:r>
          </a:p>
          <a:p>
            <a:endParaRPr lang="pt-BR" dirty="0"/>
          </a:p>
          <a:p>
            <a:r>
              <a:rPr lang="pt-BR" dirty="0"/>
              <a:t>Trabalho de </a:t>
            </a:r>
            <a:r>
              <a:rPr lang="pt-BR" i="1" dirty="0"/>
              <a:t>stakeholders</a:t>
            </a:r>
            <a:r>
              <a:rPr lang="pt-BR" dirty="0"/>
              <a:t> locais, por meio de plataforma “SIM” (Sistema de Informações Metropolitanas)</a:t>
            </a:r>
          </a:p>
          <a:p>
            <a:endParaRPr lang="pt-BR" dirty="0"/>
          </a:p>
          <a:p>
            <a:r>
              <a:rPr lang="pt-BR" dirty="0"/>
              <a:t>Crítica ao artigo: continua dependendo de informações locais.</a:t>
            </a:r>
          </a:p>
        </p:txBody>
      </p:sp>
    </p:spTree>
    <p:extLst>
      <p:ext uri="{BB962C8B-B14F-4D97-AF65-F5344CB8AC3E}">
        <p14:creationId xmlns:p14="http://schemas.microsoft.com/office/powerpoint/2010/main" val="3385222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8069C-674D-2CCD-FB35-3D0EF247605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5AEBF07-71F2-86F6-15DC-1011DDAB5CE2}"/>
              </a:ext>
            </a:extLst>
          </p:cNvPr>
          <p:cNvSpPr>
            <a:spLocks noGrp="1"/>
          </p:cNvSpPr>
          <p:nvPr>
            <p:ph type="title"/>
          </p:nvPr>
        </p:nvSpPr>
        <p:spPr/>
        <p:txBody>
          <a:bodyPr/>
          <a:lstStyle/>
          <a:p>
            <a:r>
              <a:rPr lang="en-US" dirty="0"/>
              <a:t>3. </a:t>
            </a:r>
            <a:r>
              <a:rPr lang="en-US" dirty="0" err="1"/>
              <a:t>IMMerSe</a:t>
            </a:r>
            <a:r>
              <a:rPr lang="en-US" dirty="0"/>
              <a:t> development and application</a:t>
            </a:r>
            <a:endParaRPr lang="pt-BR" dirty="0"/>
          </a:p>
        </p:txBody>
      </p:sp>
      <p:sp>
        <p:nvSpPr>
          <p:cNvPr id="3" name="Espaço Reservado para Conteúdo 2">
            <a:extLst>
              <a:ext uri="{FF2B5EF4-FFF2-40B4-BE49-F238E27FC236}">
                <a16:creationId xmlns:a16="http://schemas.microsoft.com/office/drawing/2014/main" id="{E9128BD6-08C8-DEDA-4894-FA6FB8004375}"/>
              </a:ext>
            </a:extLst>
          </p:cNvPr>
          <p:cNvSpPr>
            <a:spLocks noGrp="1"/>
          </p:cNvSpPr>
          <p:nvPr>
            <p:ph idx="1"/>
          </p:nvPr>
        </p:nvSpPr>
        <p:spPr>
          <a:xfrm>
            <a:off x="838200" y="2326368"/>
            <a:ext cx="10515600" cy="4351338"/>
          </a:xfrm>
        </p:spPr>
        <p:txBody>
          <a:bodyPr/>
          <a:lstStyle/>
          <a:p>
            <a:r>
              <a:rPr lang="pt-BR" dirty="0"/>
              <a:t>Construção das tipologias -&gt; parte do trab. colaborativo e </a:t>
            </a:r>
            <a:r>
              <a:rPr lang="pt-BR" dirty="0" err="1"/>
              <a:t>Denaldi</a:t>
            </a:r>
            <a:r>
              <a:rPr lang="pt-BR" dirty="0"/>
              <a:t> (2018).</a:t>
            </a:r>
          </a:p>
          <a:p>
            <a:endParaRPr lang="pt-BR" dirty="0"/>
          </a:p>
          <a:p>
            <a:r>
              <a:rPr lang="pt-BR" dirty="0"/>
              <a:t>Escolha da MRBS pela diversidade de tipologias.</a:t>
            </a:r>
          </a:p>
          <a:p>
            <a:endParaRPr lang="pt-BR" dirty="0"/>
          </a:p>
          <a:p>
            <a:endParaRPr lang="pt-BR" dirty="0"/>
          </a:p>
          <a:p>
            <a:endParaRPr lang="pt-BR" dirty="0"/>
          </a:p>
          <a:p>
            <a:endParaRPr lang="pt-BR" dirty="0"/>
          </a:p>
        </p:txBody>
      </p:sp>
    </p:spTree>
    <p:extLst>
      <p:ext uri="{BB962C8B-B14F-4D97-AF65-F5344CB8AC3E}">
        <p14:creationId xmlns:p14="http://schemas.microsoft.com/office/powerpoint/2010/main" val="2519729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4D7A69-4C31-290D-4451-6D540D545E0E}"/>
              </a:ext>
            </a:extLst>
          </p:cNvPr>
          <p:cNvSpPr>
            <a:spLocks noGrp="1"/>
          </p:cNvSpPr>
          <p:nvPr>
            <p:ph type="title"/>
          </p:nvPr>
        </p:nvSpPr>
        <p:spPr/>
        <p:txBody>
          <a:bodyPr/>
          <a:lstStyle/>
          <a:p>
            <a:r>
              <a:rPr lang="en-US" sz="2400" dirty="0"/>
              <a:t>3. </a:t>
            </a:r>
            <a:r>
              <a:rPr lang="en-US" sz="2400" dirty="0" err="1"/>
              <a:t>IMMerSe</a:t>
            </a:r>
            <a:r>
              <a:rPr lang="en-US" sz="2400" dirty="0"/>
              <a:t> development and application</a:t>
            </a:r>
            <a:br>
              <a:rPr lang="en-US" dirty="0"/>
            </a:br>
            <a:r>
              <a:rPr lang="en-US" sz="3600" dirty="0"/>
              <a:t>3.3 Creating and integrating variables </a:t>
            </a:r>
            <a:endParaRPr lang="pt-BR" dirty="0"/>
          </a:p>
        </p:txBody>
      </p:sp>
      <p:sp>
        <p:nvSpPr>
          <p:cNvPr id="3" name="Espaço Reservado para Conteúdo 2">
            <a:extLst>
              <a:ext uri="{FF2B5EF4-FFF2-40B4-BE49-F238E27FC236}">
                <a16:creationId xmlns:a16="http://schemas.microsoft.com/office/drawing/2014/main" id="{E17D866D-AC94-5EC5-5EAC-636EA303F1A3}"/>
              </a:ext>
            </a:extLst>
          </p:cNvPr>
          <p:cNvSpPr>
            <a:spLocks noGrp="1"/>
          </p:cNvSpPr>
          <p:nvPr>
            <p:ph idx="1"/>
          </p:nvPr>
        </p:nvSpPr>
        <p:spPr/>
        <p:txBody>
          <a:bodyPr/>
          <a:lstStyle/>
          <a:p>
            <a:r>
              <a:rPr lang="pt-BR" dirty="0"/>
              <a:t>(a) </a:t>
            </a:r>
            <a:r>
              <a:rPr lang="pt-BR" dirty="0" err="1"/>
              <a:t>physical</a:t>
            </a:r>
            <a:r>
              <a:rPr lang="pt-BR" dirty="0"/>
              <a:t> </a:t>
            </a:r>
            <a:r>
              <a:rPr lang="pt-BR" dirty="0" err="1"/>
              <a:t>environmental</a:t>
            </a:r>
            <a:r>
              <a:rPr lang="pt-BR" dirty="0"/>
              <a:t> </a:t>
            </a:r>
            <a:r>
              <a:rPr lang="pt-BR" dirty="0" err="1"/>
              <a:t>characteristics</a:t>
            </a:r>
            <a:endParaRPr lang="pt-BR" dirty="0"/>
          </a:p>
          <a:p>
            <a:r>
              <a:rPr lang="pt-BR" dirty="0"/>
              <a:t>(b) </a:t>
            </a:r>
            <a:r>
              <a:rPr lang="pt-BR" dirty="0" err="1"/>
              <a:t>urban</a:t>
            </a:r>
            <a:r>
              <a:rPr lang="pt-BR" dirty="0"/>
              <a:t> </a:t>
            </a:r>
            <a:r>
              <a:rPr lang="pt-BR" dirty="0" err="1"/>
              <a:t>form</a:t>
            </a:r>
            <a:endParaRPr lang="pt-BR" dirty="0"/>
          </a:p>
          <a:p>
            <a:r>
              <a:rPr lang="pt-BR" dirty="0"/>
              <a:t>(c) </a:t>
            </a:r>
            <a:r>
              <a:rPr lang="pt-BR" dirty="0" err="1"/>
              <a:t>household</a:t>
            </a:r>
            <a:r>
              <a:rPr lang="pt-BR" dirty="0"/>
              <a:t> </a:t>
            </a:r>
            <a:r>
              <a:rPr lang="pt-BR" dirty="0" err="1"/>
              <a:t>characteristics</a:t>
            </a:r>
            <a:endParaRPr lang="pt-BR" dirty="0"/>
          </a:p>
          <a:p>
            <a:endParaRPr lang="pt-BR" dirty="0"/>
          </a:p>
          <a:p>
            <a:r>
              <a:rPr lang="pt-BR" dirty="0"/>
              <a:t>Construídas baseadas em: 1) IBGE; 2) Bases de dados cartográficos do estado de SP; 3) Remote </a:t>
            </a:r>
            <a:r>
              <a:rPr lang="pt-BR" dirty="0" err="1"/>
              <a:t>sensing</a:t>
            </a:r>
            <a:r>
              <a:rPr lang="pt-BR" dirty="0"/>
              <a:t> data; 4) </a:t>
            </a:r>
            <a:r>
              <a:rPr lang="pt-BR" dirty="0" err="1"/>
              <a:t>OpenStreetMap</a:t>
            </a:r>
            <a:r>
              <a:rPr lang="pt-BR" dirty="0"/>
              <a:t>.</a:t>
            </a:r>
          </a:p>
          <a:p>
            <a:endParaRPr lang="pt-BR" dirty="0"/>
          </a:p>
          <a:p>
            <a:r>
              <a:rPr lang="pt-BR" dirty="0"/>
              <a:t>Harmonização dos dados.</a:t>
            </a:r>
          </a:p>
        </p:txBody>
      </p:sp>
    </p:spTree>
    <p:extLst>
      <p:ext uri="{BB962C8B-B14F-4D97-AF65-F5344CB8AC3E}">
        <p14:creationId xmlns:p14="http://schemas.microsoft.com/office/powerpoint/2010/main" val="3555117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C3E1C4-CE5A-A4D3-806E-7B896E29FDDC}"/>
              </a:ext>
            </a:extLst>
          </p:cNvPr>
          <p:cNvSpPr>
            <a:spLocks noGrp="1"/>
          </p:cNvSpPr>
          <p:nvPr>
            <p:ph type="title"/>
          </p:nvPr>
        </p:nvSpPr>
        <p:spPr/>
        <p:txBody>
          <a:bodyPr/>
          <a:lstStyle/>
          <a:p>
            <a:r>
              <a:rPr lang="en-US" dirty="0"/>
              <a:t>3. </a:t>
            </a:r>
            <a:r>
              <a:rPr lang="en-US" dirty="0" err="1"/>
              <a:t>IMMerSe</a:t>
            </a:r>
            <a:r>
              <a:rPr lang="en-US" dirty="0"/>
              <a:t> development and application</a:t>
            </a:r>
            <a:endParaRPr lang="pt-BR" dirty="0"/>
          </a:p>
        </p:txBody>
      </p:sp>
      <p:sp>
        <p:nvSpPr>
          <p:cNvPr id="3" name="Espaço Reservado para Conteúdo 2">
            <a:extLst>
              <a:ext uri="{FF2B5EF4-FFF2-40B4-BE49-F238E27FC236}">
                <a16:creationId xmlns:a16="http://schemas.microsoft.com/office/drawing/2014/main" id="{44E7271C-3EFE-D51E-4DC6-4A0A5433E9FA}"/>
              </a:ext>
            </a:extLst>
          </p:cNvPr>
          <p:cNvSpPr>
            <a:spLocks noGrp="1"/>
          </p:cNvSpPr>
          <p:nvPr>
            <p:ph idx="1"/>
          </p:nvPr>
        </p:nvSpPr>
        <p:spPr/>
        <p:txBody>
          <a:bodyPr/>
          <a:lstStyle/>
          <a:p>
            <a:r>
              <a:rPr lang="pt-BR" dirty="0"/>
              <a:t>Uso de modelos de regressão para geração de superfícies de probabilidade.</a:t>
            </a:r>
          </a:p>
          <a:p>
            <a:endParaRPr lang="pt-BR" dirty="0"/>
          </a:p>
          <a:p>
            <a:r>
              <a:rPr lang="pt-BR" dirty="0" err="1"/>
              <a:t>Pseudoausência</a:t>
            </a:r>
            <a:r>
              <a:rPr lang="pt-BR" dirty="0"/>
              <a:t>.</a:t>
            </a:r>
          </a:p>
          <a:p>
            <a:endParaRPr lang="pt-BR" dirty="0"/>
          </a:p>
          <a:p>
            <a:r>
              <a:rPr lang="en-US" sz="2400" dirty="0"/>
              <a:t>“The agreement/disagreement between different layers of information indicates a lower/higher degree of un certainty about the presence of precarious settlements.” p. 7</a:t>
            </a:r>
            <a:endParaRPr lang="pt-BR" sz="2400" dirty="0"/>
          </a:p>
        </p:txBody>
      </p:sp>
    </p:spTree>
    <p:extLst>
      <p:ext uri="{BB962C8B-B14F-4D97-AF65-F5344CB8AC3E}">
        <p14:creationId xmlns:p14="http://schemas.microsoft.com/office/powerpoint/2010/main" val="8921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E4C3EF-9EEF-AF57-4436-2BF85BC615FE}"/>
              </a:ext>
            </a:extLst>
          </p:cNvPr>
          <p:cNvSpPr>
            <a:spLocks noGrp="1"/>
          </p:cNvSpPr>
          <p:nvPr>
            <p:ph type="title"/>
          </p:nvPr>
        </p:nvSpPr>
        <p:spPr>
          <a:xfrm>
            <a:off x="1289956" y="365125"/>
            <a:ext cx="9612086" cy="1325563"/>
          </a:xfrm>
        </p:spPr>
        <p:txBody>
          <a:bodyPr/>
          <a:lstStyle/>
          <a:p>
            <a:r>
              <a:rPr lang="en-US" dirty="0"/>
              <a:t>3. </a:t>
            </a:r>
            <a:r>
              <a:rPr lang="en-US" dirty="0" err="1"/>
              <a:t>IMMerSe</a:t>
            </a:r>
            <a:r>
              <a:rPr lang="en-US" dirty="0"/>
              <a:t> development and application</a:t>
            </a:r>
            <a:endParaRPr lang="pt-BR" dirty="0"/>
          </a:p>
        </p:txBody>
      </p:sp>
      <p:pic>
        <p:nvPicPr>
          <p:cNvPr id="5" name="Espaço Reservado para Conteúdo 4">
            <a:extLst>
              <a:ext uri="{FF2B5EF4-FFF2-40B4-BE49-F238E27FC236}">
                <a16:creationId xmlns:a16="http://schemas.microsoft.com/office/drawing/2014/main" id="{5B795D6D-3B22-87CE-FA75-39957B28E3A1}"/>
              </a:ext>
            </a:extLst>
          </p:cNvPr>
          <p:cNvPicPr>
            <a:picLocks noGrp="1" noChangeAspect="1"/>
          </p:cNvPicPr>
          <p:nvPr>
            <p:ph idx="1"/>
          </p:nvPr>
        </p:nvPicPr>
        <p:blipFill>
          <a:blip r:embed="rId2"/>
          <a:stretch>
            <a:fillRect/>
          </a:stretch>
        </p:blipFill>
        <p:spPr>
          <a:xfrm>
            <a:off x="2060347" y="1825625"/>
            <a:ext cx="8071305" cy="4351338"/>
          </a:xfrm>
        </p:spPr>
      </p:pic>
    </p:spTree>
    <p:extLst>
      <p:ext uri="{BB962C8B-B14F-4D97-AF65-F5344CB8AC3E}">
        <p14:creationId xmlns:p14="http://schemas.microsoft.com/office/powerpoint/2010/main" val="22723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A268B4-FCD8-AD24-16AE-3FA70AD1C3B5}"/>
              </a:ext>
            </a:extLst>
          </p:cNvPr>
          <p:cNvSpPr>
            <a:spLocks noGrp="1"/>
          </p:cNvSpPr>
          <p:nvPr>
            <p:ph type="title"/>
          </p:nvPr>
        </p:nvSpPr>
        <p:spPr/>
        <p:txBody>
          <a:bodyPr/>
          <a:lstStyle/>
          <a:p>
            <a:r>
              <a:rPr lang="pt-BR" dirty="0"/>
              <a:t>4. </a:t>
            </a:r>
            <a:r>
              <a:rPr lang="pt-BR" dirty="0" err="1"/>
              <a:t>Results</a:t>
            </a:r>
            <a:r>
              <a:rPr lang="pt-BR" dirty="0"/>
              <a:t> </a:t>
            </a:r>
            <a:r>
              <a:rPr lang="pt-BR" dirty="0" err="1"/>
              <a:t>and</a:t>
            </a:r>
            <a:r>
              <a:rPr lang="pt-BR" dirty="0"/>
              <a:t> </a:t>
            </a:r>
            <a:r>
              <a:rPr lang="pt-BR" dirty="0" err="1"/>
              <a:t>discussion</a:t>
            </a:r>
            <a:r>
              <a:rPr lang="pt-BR" dirty="0"/>
              <a:t> </a:t>
            </a:r>
          </a:p>
        </p:txBody>
      </p:sp>
      <p:sp>
        <p:nvSpPr>
          <p:cNvPr id="3" name="Espaço Reservado para Conteúdo 2">
            <a:extLst>
              <a:ext uri="{FF2B5EF4-FFF2-40B4-BE49-F238E27FC236}">
                <a16:creationId xmlns:a16="http://schemas.microsoft.com/office/drawing/2014/main" id="{A4863DAD-6C6A-CFE4-6774-9EC2684F656C}"/>
              </a:ext>
            </a:extLst>
          </p:cNvPr>
          <p:cNvSpPr>
            <a:spLocks noGrp="1"/>
          </p:cNvSpPr>
          <p:nvPr>
            <p:ph idx="1"/>
          </p:nvPr>
        </p:nvSpPr>
        <p:spPr>
          <a:xfrm>
            <a:off x="838200" y="2191884"/>
            <a:ext cx="10341429" cy="2474232"/>
          </a:xfrm>
        </p:spPr>
        <p:txBody>
          <a:bodyPr/>
          <a:lstStyle/>
          <a:p>
            <a:r>
              <a:rPr lang="pt-BR" dirty="0"/>
              <a:t>Modelos de regressão linear mais generalistas ao ABC.</a:t>
            </a:r>
          </a:p>
          <a:p>
            <a:endParaRPr lang="pt-BR" dirty="0"/>
          </a:p>
          <a:p>
            <a:r>
              <a:rPr lang="pt-BR" dirty="0"/>
              <a:t>Fatores de pop. e ambiente ignorados: densidade pop. e manguezais.</a:t>
            </a:r>
          </a:p>
          <a:p>
            <a:endParaRPr lang="pt-BR" dirty="0"/>
          </a:p>
          <a:p>
            <a:endParaRPr lang="pt-BR" dirty="0"/>
          </a:p>
        </p:txBody>
      </p:sp>
    </p:spTree>
    <p:extLst>
      <p:ext uri="{BB962C8B-B14F-4D97-AF65-F5344CB8AC3E}">
        <p14:creationId xmlns:p14="http://schemas.microsoft.com/office/powerpoint/2010/main" val="3447588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7EC776-A0C8-BB11-7A47-E29675016453}"/>
              </a:ext>
            </a:extLst>
          </p:cNvPr>
          <p:cNvSpPr>
            <a:spLocks noGrp="1"/>
          </p:cNvSpPr>
          <p:nvPr>
            <p:ph type="title"/>
          </p:nvPr>
        </p:nvSpPr>
        <p:spPr/>
        <p:txBody>
          <a:bodyPr/>
          <a:lstStyle/>
          <a:p>
            <a:r>
              <a:rPr lang="pt-BR" dirty="0"/>
              <a:t>4. </a:t>
            </a:r>
            <a:r>
              <a:rPr lang="pt-BR" dirty="0" err="1"/>
              <a:t>Results</a:t>
            </a:r>
            <a:r>
              <a:rPr lang="pt-BR" dirty="0"/>
              <a:t> </a:t>
            </a:r>
            <a:r>
              <a:rPr lang="pt-BR" dirty="0" err="1"/>
              <a:t>and</a:t>
            </a:r>
            <a:r>
              <a:rPr lang="pt-BR" dirty="0"/>
              <a:t> </a:t>
            </a:r>
            <a:r>
              <a:rPr lang="pt-BR" dirty="0" err="1"/>
              <a:t>discussion</a:t>
            </a:r>
            <a:r>
              <a:rPr lang="pt-BR" dirty="0"/>
              <a:t> </a:t>
            </a:r>
          </a:p>
        </p:txBody>
      </p:sp>
      <p:sp>
        <p:nvSpPr>
          <p:cNvPr id="3" name="Espaço Reservado para Conteúdo 2">
            <a:extLst>
              <a:ext uri="{FF2B5EF4-FFF2-40B4-BE49-F238E27FC236}">
                <a16:creationId xmlns:a16="http://schemas.microsoft.com/office/drawing/2014/main" id="{399CB47C-DE3F-D9E2-6424-C6F6609B8D80}"/>
              </a:ext>
            </a:extLst>
          </p:cNvPr>
          <p:cNvSpPr>
            <a:spLocks noGrp="1"/>
          </p:cNvSpPr>
          <p:nvPr>
            <p:ph idx="1"/>
          </p:nvPr>
        </p:nvSpPr>
        <p:spPr>
          <a:xfrm>
            <a:off x="838200" y="2077584"/>
            <a:ext cx="10515600" cy="4551816"/>
          </a:xfrm>
        </p:spPr>
        <p:txBody>
          <a:bodyPr>
            <a:normAutofit fontScale="92500"/>
          </a:bodyPr>
          <a:lstStyle/>
          <a:p>
            <a:r>
              <a:rPr lang="en-US" sz="2400" dirty="0"/>
              <a:t>“[…] areas characterized by a regular urban layout, with paved and tree-lined streets (SHAPE and DEVELOP), are less likely to be identified as precarious.” p. 8</a:t>
            </a:r>
          </a:p>
          <a:p>
            <a:endParaRPr lang="en-US" dirty="0"/>
          </a:p>
          <a:p>
            <a:r>
              <a:rPr lang="en-US" sz="2700" dirty="0" err="1"/>
              <a:t>Questões</a:t>
            </a:r>
            <a:r>
              <a:rPr lang="en-US" sz="2700" dirty="0"/>
              <a:t> </a:t>
            </a:r>
            <a:r>
              <a:rPr lang="en-US" sz="2700" dirty="0" err="1"/>
              <a:t>sanitárias</a:t>
            </a:r>
            <a:r>
              <a:rPr lang="en-US" sz="2700" dirty="0"/>
              <a:t> -&gt; </a:t>
            </a:r>
            <a:r>
              <a:rPr lang="en-US" sz="2700" dirty="0" err="1"/>
              <a:t>centrais</a:t>
            </a:r>
            <a:r>
              <a:rPr lang="en-US" sz="2700" dirty="0"/>
              <a:t>.</a:t>
            </a:r>
          </a:p>
          <a:p>
            <a:endParaRPr lang="en-US" sz="2700" dirty="0"/>
          </a:p>
          <a:p>
            <a:r>
              <a:rPr lang="en-US" sz="2700" dirty="0"/>
              <a:t>Low proportion of apartment-type households (except in the city of Santos), the increase in population density increases the odds of being a precarious area. </a:t>
            </a:r>
          </a:p>
          <a:p>
            <a:r>
              <a:rPr lang="en-US" sz="2700" dirty="0"/>
              <a:t>Protected areas and </a:t>
            </a:r>
            <a:r>
              <a:rPr lang="en-US" sz="2700" dirty="0" err="1"/>
              <a:t>neighbourhoods</a:t>
            </a:r>
            <a:r>
              <a:rPr lang="en-US" sz="2700" dirty="0"/>
              <a:t> with higher average of residents per households are less likely to be considered non-precarious.</a:t>
            </a:r>
            <a:endParaRPr lang="pt-BR" sz="2700" dirty="0"/>
          </a:p>
        </p:txBody>
      </p:sp>
    </p:spTree>
    <p:extLst>
      <p:ext uri="{BB962C8B-B14F-4D97-AF65-F5344CB8AC3E}">
        <p14:creationId xmlns:p14="http://schemas.microsoft.com/office/powerpoint/2010/main" val="1007638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FCE306-C14E-EBE6-3654-A2BDE26BCF80}"/>
              </a:ext>
            </a:extLst>
          </p:cNvPr>
          <p:cNvSpPr>
            <a:spLocks noGrp="1"/>
          </p:cNvSpPr>
          <p:nvPr>
            <p:ph type="title"/>
          </p:nvPr>
        </p:nvSpPr>
        <p:spPr>
          <a:xfrm>
            <a:off x="838200" y="365125"/>
            <a:ext cx="5148943" cy="766989"/>
          </a:xfrm>
        </p:spPr>
        <p:txBody>
          <a:bodyPr>
            <a:normAutofit fontScale="90000"/>
          </a:bodyPr>
          <a:lstStyle/>
          <a:p>
            <a:r>
              <a:rPr lang="pt-BR" dirty="0"/>
              <a:t>4. </a:t>
            </a:r>
            <a:r>
              <a:rPr lang="pt-BR" dirty="0" err="1"/>
              <a:t>Results</a:t>
            </a:r>
            <a:r>
              <a:rPr lang="pt-BR" dirty="0"/>
              <a:t> </a:t>
            </a:r>
            <a:r>
              <a:rPr lang="pt-BR" dirty="0" err="1"/>
              <a:t>and</a:t>
            </a:r>
            <a:r>
              <a:rPr lang="pt-BR" dirty="0"/>
              <a:t> </a:t>
            </a:r>
            <a:r>
              <a:rPr lang="pt-BR" dirty="0" err="1"/>
              <a:t>discussion</a:t>
            </a:r>
            <a:r>
              <a:rPr lang="pt-BR" dirty="0"/>
              <a:t> </a:t>
            </a:r>
          </a:p>
        </p:txBody>
      </p:sp>
      <p:sp>
        <p:nvSpPr>
          <p:cNvPr id="3" name="Espaço Reservado para Conteúdo 2">
            <a:extLst>
              <a:ext uri="{FF2B5EF4-FFF2-40B4-BE49-F238E27FC236}">
                <a16:creationId xmlns:a16="http://schemas.microsoft.com/office/drawing/2014/main" id="{05645941-18B1-E75B-5539-28151AF584B2}"/>
              </a:ext>
            </a:extLst>
          </p:cNvPr>
          <p:cNvSpPr>
            <a:spLocks noGrp="1"/>
          </p:cNvSpPr>
          <p:nvPr>
            <p:ph idx="1"/>
          </p:nvPr>
        </p:nvSpPr>
        <p:spPr>
          <a:xfrm>
            <a:off x="0" y="1455510"/>
            <a:ext cx="6085114" cy="5402489"/>
          </a:xfrm>
        </p:spPr>
        <p:txBody>
          <a:bodyPr>
            <a:normAutofit/>
          </a:bodyPr>
          <a:lstStyle/>
          <a:p>
            <a:r>
              <a:rPr lang="en-US" dirty="0"/>
              <a:t>“</a:t>
            </a:r>
            <a:r>
              <a:rPr lang="en-US" sz="2400" dirty="0"/>
              <a:t>The results of the classification for Baixada </a:t>
            </a:r>
            <a:r>
              <a:rPr lang="en-US" sz="2400" dirty="0" err="1"/>
              <a:t>Santista</a:t>
            </a:r>
            <a:r>
              <a:rPr lang="en-US" sz="2400" dirty="0"/>
              <a:t> revealed a predominance of non-precarious areas close to the seashore and increased precariousness levels in areas that are distant from the sea, especially those on steep hillslopes or close to water courses.” p. 9</a:t>
            </a:r>
          </a:p>
          <a:p>
            <a:endParaRPr lang="en-US" sz="2400" dirty="0"/>
          </a:p>
          <a:p>
            <a:r>
              <a:rPr lang="en-US" sz="2400" dirty="0" err="1"/>
              <a:t>Crítica</a:t>
            </a:r>
            <a:r>
              <a:rPr lang="en-US" sz="2400" dirty="0"/>
              <a:t>: </a:t>
            </a:r>
            <a:r>
              <a:rPr lang="en-US" sz="2400" dirty="0" err="1"/>
              <a:t>tipologia</a:t>
            </a:r>
            <a:r>
              <a:rPr lang="en-US" sz="2400" dirty="0"/>
              <a:t> 1 </a:t>
            </a:r>
            <a:r>
              <a:rPr lang="en-US" sz="2400" dirty="0" err="1"/>
              <a:t>não</a:t>
            </a:r>
            <a:r>
              <a:rPr lang="en-US" sz="2400" dirty="0"/>
              <a:t> </a:t>
            </a:r>
            <a:r>
              <a:rPr lang="en-US" sz="2400" dirty="0" err="1"/>
              <a:t>aborda</a:t>
            </a:r>
            <a:r>
              <a:rPr lang="en-US" sz="2400" dirty="0"/>
              <a:t> a </a:t>
            </a:r>
            <a:r>
              <a:rPr lang="en-US" sz="2400" dirty="0" err="1"/>
              <a:t>questão</a:t>
            </a:r>
            <a:r>
              <a:rPr lang="en-US" sz="2400" dirty="0"/>
              <a:t> </a:t>
            </a:r>
            <a:r>
              <a:rPr lang="en-US" sz="2400" dirty="0" err="1"/>
              <a:t>ambiental</a:t>
            </a:r>
            <a:r>
              <a:rPr lang="en-US" sz="2400" dirty="0"/>
              <a:t> </a:t>
            </a:r>
            <a:r>
              <a:rPr lang="en-US" sz="2400" dirty="0" err="1"/>
              <a:t>diretamente</a:t>
            </a:r>
            <a:r>
              <a:rPr lang="en-US" sz="2400" dirty="0"/>
              <a:t> </a:t>
            </a:r>
            <a:r>
              <a:rPr lang="en-US" sz="2400" dirty="0" err="1"/>
              <a:t>em</a:t>
            </a:r>
            <a:r>
              <a:rPr lang="en-US" sz="2400" dirty="0"/>
              <a:t> </a:t>
            </a:r>
            <a:r>
              <a:rPr lang="en-US" sz="2400" dirty="0" err="1"/>
              <a:t>sua</a:t>
            </a:r>
            <a:r>
              <a:rPr lang="en-US" sz="2400" dirty="0"/>
              <a:t> </a:t>
            </a:r>
            <a:r>
              <a:rPr lang="en-US" sz="2400" dirty="0" err="1"/>
              <a:t>definição</a:t>
            </a:r>
            <a:r>
              <a:rPr lang="en-US" sz="2400" dirty="0"/>
              <a:t>.</a:t>
            </a:r>
          </a:p>
          <a:p>
            <a:endParaRPr lang="en-US" sz="2400" dirty="0"/>
          </a:p>
          <a:p>
            <a:r>
              <a:rPr lang="en-US" sz="2400" dirty="0" err="1"/>
              <a:t>Apesar</a:t>
            </a:r>
            <a:r>
              <a:rPr lang="en-US" sz="2400" dirty="0"/>
              <a:t> de a </a:t>
            </a:r>
            <a:r>
              <a:rPr lang="en-US" sz="2400" dirty="0" err="1"/>
              <a:t>variável</a:t>
            </a:r>
            <a:r>
              <a:rPr lang="en-US" sz="2400" dirty="0"/>
              <a:t> </a:t>
            </a:r>
            <a:r>
              <a:rPr lang="en-US" sz="2400" dirty="0" err="1"/>
              <a:t>entrar</a:t>
            </a:r>
            <a:r>
              <a:rPr lang="en-US" sz="2400" dirty="0"/>
              <a:t> </a:t>
            </a:r>
            <a:r>
              <a:rPr lang="en-US" sz="2400" dirty="0" err="1"/>
              <a:t>na</a:t>
            </a:r>
            <a:r>
              <a:rPr lang="en-US" sz="2400" dirty="0"/>
              <a:t> </a:t>
            </a:r>
            <a:r>
              <a:rPr lang="en-US" sz="2400" dirty="0" err="1"/>
              <a:t>modelagem</a:t>
            </a:r>
            <a:r>
              <a:rPr lang="en-US" sz="2400" dirty="0"/>
              <a:t> da </a:t>
            </a:r>
            <a:r>
              <a:rPr lang="en-US" sz="2400" dirty="0" err="1"/>
              <a:t>regressão</a:t>
            </a:r>
            <a:r>
              <a:rPr lang="en-US" sz="2400" dirty="0"/>
              <a:t> linear, </a:t>
            </a:r>
            <a:r>
              <a:rPr lang="en-US" sz="2400" dirty="0" err="1"/>
              <a:t>conforme</a:t>
            </a:r>
            <a:r>
              <a:rPr lang="en-US" sz="2400" dirty="0"/>
              <a:t> </a:t>
            </a:r>
            <a:r>
              <a:rPr lang="en-US" sz="2400" dirty="0" err="1"/>
              <a:t>imagem</a:t>
            </a:r>
            <a:r>
              <a:rPr lang="en-US" sz="2400" dirty="0"/>
              <a:t> à </a:t>
            </a:r>
            <a:r>
              <a:rPr lang="en-US" sz="2400" dirty="0" err="1"/>
              <a:t>direita</a:t>
            </a:r>
            <a:r>
              <a:rPr lang="en-US" sz="2400" dirty="0"/>
              <a:t>:</a:t>
            </a:r>
          </a:p>
          <a:p>
            <a:endParaRPr lang="en-US" sz="2400" dirty="0"/>
          </a:p>
          <a:p>
            <a:endParaRPr lang="pt-BR" dirty="0"/>
          </a:p>
        </p:txBody>
      </p:sp>
      <p:pic>
        <p:nvPicPr>
          <p:cNvPr id="5" name="Imagem 4">
            <a:extLst>
              <a:ext uri="{FF2B5EF4-FFF2-40B4-BE49-F238E27FC236}">
                <a16:creationId xmlns:a16="http://schemas.microsoft.com/office/drawing/2014/main" id="{B3BC3B66-F802-AFCF-1186-5BCFF94A2122}"/>
              </a:ext>
            </a:extLst>
          </p:cNvPr>
          <p:cNvPicPr>
            <a:picLocks noChangeAspect="1"/>
          </p:cNvPicPr>
          <p:nvPr/>
        </p:nvPicPr>
        <p:blipFill>
          <a:blip r:embed="rId2"/>
          <a:srcRect l="2885"/>
          <a:stretch>
            <a:fillRect/>
          </a:stretch>
        </p:blipFill>
        <p:spPr>
          <a:xfrm>
            <a:off x="5987143" y="1362415"/>
            <a:ext cx="6085115" cy="4285569"/>
          </a:xfrm>
          <a:prstGeom prst="rect">
            <a:avLst/>
          </a:prstGeom>
          <a:ln>
            <a:solidFill>
              <a:schemeClr val="tx2"/>
            </a:solidFill>
          </a:ln>
        </p:spPr>
      </p:pic>
    </p:spTree>
    <p:extLst>
      <p:ext uri="{BB962C8B-B14F-4D97-AF65-F5344CB8AC3E}">
        <p14:creationId xmlns:p14="http://schemas.microsoft.com/office/powerpoint/2010/main" val="357933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ACE70921-B978-F610-4F66-0DBBE10678D0}"/>
              </a:ext>
            </a:extLst>
          </p:cNvPr>
          <p:cNvPicPr>
            <a:picLocks noChangeAspect="1"/>
          </p:cNvPicPr>
          <p:nvPr/>
        </p:nvPicPr>
        <p:blipFill>
          <a:blip r:embed="rId2"/>
          <a:stretch>
            <a:fillRect/>
          </a:stretch>
        </p:blipFill>
        <p:spPr>
          <a:xfrm>
            <a:off x="0" y="1797836"/>
            <a:ext cx="12192000" cy="3262328"/>
          </a:xfrm>
          <a:prstGeom prst="rect">
            <a:avLst/>
          </a:prstGeom>
        </p:spPr>
      </p:pic>
    </p:spTree>
    <p:extLst>
      <p:ext uri="{BB962C8B-B14F-4D97-AF65-F5344CB8AC3E}">
        <p14:creationId xmlns:p14="http://schemas.microsoft.com/office/powerpoint/2010/main" val="93183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CC8A7C-E7C3-316B-7792-57E569044691}"/>
              </a:ext>
            </a:extLst>
          </p:cNvPr>
          <p:cNvSpPr>
            <a:spLocks noGrp="1"/>
          </p:cNvSpPr>
          <p:nvPr>
            <p:ph type="title"/>
          </p:nvPr>
        </p:nvSpPr>
        <p:spPr/>
        <p:txBody>
          <a:bodyPr/>
          <a:lstStyle/>
          <a:p>
            <a:r>
              <a:rPr lang="pt-BR" dirty="0"/>
              <a:t>Comentários</a:t>
            </a:r>
          </a:p>
        </p:txBody>
      </p:sp>
      <p:sp>
        <p:nvSpPr>
          <p:cNvPr id="3" name="Espaço Reservado para Conteúdo 2">
            <a:extLst>
              <a:ext uri="{FF2B5EF4-FFF2-40B4-BE49-F238E27FC236}">
                <a16:creationId xmlns:a16="http://schemas.microsoft.com/office/drawing/2014/main" id="{D3AD69B0-164C-D958-CDE1-FB673736105A}"/>
              </a:ext>
            </a:extLst>
          </p:cNvPr>
          <p:cNvSpPr>
            <a:spLocks noGrp="1"/>
          </p:cNvSpPr>
          <p:nvPr>
            <p:ph idx="1"/>
          </p:nvPr>
        </p:nvSpPr>
        <p:spPr/>
        <p:txBody>
          <a:bodyPr/>
          <a:lstStyle/>
          <a:p>
            <a:r>
              <a:rPr lang="pt-BR" dirty="0"/>
              <a:t>A relação entre população e ambiente poderia ter sido mais explorada. Por que áreas mais distantes do mar e próximas a cursos d’água apresentaram maior ocorrência de áreas precárias?</a:t>
            </a:r>
          </a:p>
          <a:p>
            <a:endParaRPr lang="pt-BR" dirty="0"/>
          </a:p>
          <a:p>
            <a:r>
              <a:rPr lang="pt-BR" dirty="0"/>
              <a:t>Como se relaciona o fato de o modelo ter indicado que PA foram vistas como menos chance de haver PS? Isso pode levar a conclusões sobre desmatamento? O modelo acertou nesse aspecto?</a:t>
            </a:r>
          </a:p>
        </p:txBody>
      </p:sp>
    </p:spTree>
    <p:extLst>
      <p:ext uri="{BB962C8B-B14F-4D97-AF65-F5344CB8AC3E}">
        <p14:creationId xmlns:p14="http://schemas.microsoft.com/office/powerpoint/2010/main" val="2164197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D91DE9-47BF-6FBA-99BB-3DDF8A37576C}"/>
              </a:ext>
            </a:extLst>
          </p:cNvPr>
          <p:cNvSpPr>
            <a:spLocks noGrp="1"/>
          </p:cNvSpPr>
          <p:nvPr>
            <p:ph type="title"/>
          </p:nvPr>
        </p:nvSpPr>
        <p:spPr>
          <a:xfrm>
            <a:off x="838200" y="1007382"/>
            <a:ext cx="10515600" cy="1325563"/>
          </a:xfrm>
        </p:spPr>
        <p:txBody>
          <a:bodyPr>
            <a:normAutofit fontScale="90000"/>
          </a:bodyPr>
          <a:lstStyle/>
          <a:p>
            <a:pPr algn="ctr"/>
            <a:r>
              <a:rPr lang="en-US" b="1" dirty="0" err="1"/>
              <a:t>Análise</a:t>
            </a:r>
            <a:r>
              <a:rPr lang="en-US" b="1" dirty="0"/>
              <a:t> do </a:t>
            </a:r>
            <a:r>
              <a:rPr lang="en-US" b="1" dirty="0" err="1"/>
              <a:t>artigo</a:t>
            </a:r>
            <a:r>
              <a:rPr lang="en-US" b="1" dirty="0"/>
              <a:t>: </a:t>
            </a:r>
            <a:r>
              <a:rPr lang="en-US" dirty="0" err="1"/>
              <a:t>IMMerSe</a:t>
            </a:r>
            <a:r>
              <a:rPr lang="en-US" dirty="0"/>
              <a:t>: An integrated methodology for mapping and classifying precarious settlements </a:t>
            </a:r>
            <a:endParaRPr lang="pt-BR" dirty="0"/>
          </a:p>
        </p:txBody>
      </p:sp>
      <p:sp>
        <p:nvSpPr>
          <p:cNvPr id="3" name="Espaço Reservado para Conteúdo 2">
            <a:extLst>
              <a:ext uri="{FF2B5EF4-FFF2-40B4-BE49-F238E27FC236}">
                <a16:creationId xmlns:a16="http://schemas.microsoft.com/office/drawing/2014/main" id="{D2BE1426-89AA-E80A-ED23-033256AE1952}"/>
              </a:ext>
            </a:extLst>
          </p:cNvPr>
          <p:cNvSpPr>
            <a:spLocks noGrp="1"/>
          </p:cNvSpPr>
          <p:nvPr>
            <p:ph idx="1"/>
          </p:nvPr>
        </p:nvSpPr>
        <p:spPr>
          <a:xfrm>
            <a:off x="947056" y="3044825"/>
            <a:ext cx="10624457" cy="2463346"/>
          </a:xfrm>
        </p:spPr>
        <p:txBody>
          <a:bodyPr>
            <a:normAutofit/>
          </a:bodyPr>
          <a:lstStyle/>
          <a:p>
            <a:pPr marL="0" indent="0" algn="just">
              <a:buNone/>
            </a:pPr>
            <a:r>
              <a:rPr lang="pt-BR" sz="2400" dirty="0"/>
              <a:t>Autoria: Flávia da Fonseca Feitosa, Vitor Vieira Vasconcelos, Carolina Moutinho Duque de Pinho, Guilherme </a:t>
            </a:r>
            <a:r>
              <a:rPr lang="pt-BR" sz="2400" dirty="0" err="1"/>
              <a:t>Frizzi</a:t>
            </a:r>
            <a:r>
              <a:rPr lang="pt-BR" sz="2400" dirty="0"/>
              <a:t> Galdino da Silva, Gilmara da Silva Gonçalves, Lana Carolina Correa </a:t>
            </a:r>
            <a:r>
              <a:rPr lang="pt-BR" sz="2400" dirty="0" err="1"/>
              <a:t>Danna</a:t>
            </a:r>
            <a:r>
              <a:rPr lang="pt-BR" sz="2400" dirty="0"/>
              <a:t>, Flávia Seixas Lisboa.</a:t>
            </a:r>
          </a:p>
          <a:p>
            <a:pPr marL="0" indent="0" algn="just">
              <a:buNone/>
            </a:pPr>
            <a:endParaRPr lang="pt-BR" sz="2400" dirty="0"/>
          </a:p>
          <a:p>
            <a:pPr marL="0" indent="0" algn="just">
              <a:buNone/>
            </a:pPr>
            <a:r>
              <a:rPr lang="pt-BR" sz="2400" dirty="0"/>
              <a:t>Publicado em: 2021.</a:t>
            </a:r>
          </a:p>
        </p:txBody>
      </p:sp>
    </p:spTree>
    <p:extLst>
      <p:ext uri="{BB962C8B-B14F-4D97-AF65-F5344CB8AC3E}">
        <p14:creationId xmlns:p14="http://schemas.microsoft.com/office/powerpoint/2010/main" val="1547147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6DCB1D-887A-83C1-5273-8828E7EE1A9F}"/>
              </a:ext>
            </a:extLst>
          </p:cNvPr>
          <p:cNvSpPr>
            <a:spLocks noGrp="1"/>
          </p:cNvSpPr>
          <p:nvPr>
            <p:ph type="title"/>
          </p:nvPr>
        </p:nvSpPr>
        <p:spPr/>
        <p:txBody>
          <a:bodyPr/>
          <a:lstStyle/>
          <a:p>
            <a:r>
              <a:rPr lang="pt-BR" dirty="0"/>
              <a:t>4. </a:t>
            </a:r>
            <a:r>
              <a:rPr lang="pt-BR" dirty="0" err="1"/>
              <a:t>Results</a:t>
            </a:r>
            <a:r>
              <a:rPr lang="pt-BR" dirty="0"/>
              <a:t> </a:t>
            </a:r>
            <a:r>
              <a:rPr lang="pt-BR" dirty="0" err="1"/>
              <a:t>and</a:t>
            </a:r>
            <a:r>
              <a:rPr lang="pt-BR" dirty="0"/>
              <a:t> </a:t>
            </a:r>
            <a:r>
              <a:rPr lang="pt-BR" dirty="0" err="1"/>
              <a:t>discussion</a:t>
            </a:r>
            <a:r>
              <a:rPr lang="pt-BR" dirty="0"/>
              <a:t> </a:t>
            </a:r>
          </a:p>
        </p:txBody>
      </p:sp>
      <p:sp>
        <p:nvSpPr>
          <p:cNvPr id="3" name="Espaço Reservado para Conteúdo 2">
            <a:extLst>
              <a:ext uri="{FF2B5EF4-FFF2-40B4-BE49-F238E27FC236}">
                <a16:creationId xmlns:a16="http://schemas.microsoft.com/office/drawing/2014/main" id="{0B271C7E-AE43-82D4-C197-3239215C5969}"/>
              </a:ext>
            </a:extLst>
          </p:cNvPr>
          <p:cNvSpPr>
            <a:spLocks noGrp="1"/>
          </p:cNvSpPr>
          <p:nvPr>
            <p:ph idx="1"/>
          </p:nvPr>
        </p:nvSpPr>
        <p:spPr/>
        <p:txBody>
          <a:bodyPr>
            <a:normAutofit fontScale="92500" lnSpcReduction="20000"/>
          </a:bodyPr>
          <a:lstStyle/>
          <a:p>
            <a:r>
              <a:rPr lang="en-US" dirty="0"/>
              <a:t>“The classification of T5 settlements often captures new precarious areas that have not yet been recognized by the local government, which represents one of the main potentialities of the methodology.” p. 9</a:t>
            </a:r>
          </a:p>
          <a:p>
            <a:endParaRPr lang="en-US" dirty="0"/>
          </a:p>
          <a:p>
            <a:r>
              <a:rPr lang="en-US" dirty="0"/>
              <a:t>“Considering the seven cities of the ABC Region, only São Caetano do Sul did not present any area classified as precarious settlement, coin </a:t>
            </a:r>
            <a:r>
              <a:rPr lang="en-US" dirty="0" err="1"/>
              <a:t>ciding</a:t>
            </a:r>
            <a:r>
              <a:rPr lang="en-US" dirty="0"/>
              <a:t> with the reality of the municipality, which has the highest Human Development Index (HDI) in Brazil.” p. 10</a:t>
            </a:r>
          </a:p>
          <a:p>
            <a:endParaRPr lang="en-US" dirty="0"/>
          </a:p>
          <a:p>
            <a:r>
              <a:rPr lang="en-US" dirty="0"/>
              <a:t>“Divergences between the two layers of information were found more frequently in low density areas, mainly in watershed protection areas […].” p. 10</a:t>
            </a:r>
            <a:endParaRPr lang="pt-BR" dirty="0"/>
          </a:p>
        </p:txBody>
      </p:sp>
    </p:spTree>
    <p:extLst>
      <p:ext uri="{BB962C8B-B14F-4D97-AF65-F5344CB8AC3E}">
        <p14:creationId xmlns:p14="http://schemas.microsoft.com/office/powerpoint/2010/main" val="3564393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1E3AB3-8478-9559-6FFC-0CA4E47F1EA1}"/>
              </a:ext>
            </a:extLst>
          </p:cNvPr>
          <p:cNvSpPr>
            <a:spLocks noGrp="1"/>
          </p:cNvSpPr>
          <p:nvPr>
            <p:ph type="title"/>
          </p:nvPr>
        </p:nvSpPr>
        <p:spPr/>
        <p:txBody>
          <a:bodyPr/>
          <a:lstStyle/>
          <a:p>
            <a:r>
              <a:rPr lang="pt-BR" dirty="0"/>
              <a:t>4. </a:t>
            </a:r>
            <a:r>
              <a:rPr lang="pt-BR" dirty="0" err="1"/>
              <a:t>Results</a:t>
            </a:r>
            <a:r>
              <a:rPr lang="pt-BR" dirty="0"/>
              <a:t> </a:t>
            </a:r>
            <a:r>
              <a:rPr lang="pt-BR" dirty="0" err="1"/>
              <a:t>and</a:t>
            </a:r>
            <a:r>
              <a:rPr lang="pt-BR" dirty="0"/>
              <a:t> </a:t>
            </a:r>
            <a:r>
              <a:rPr lang="pt-BR" dirty="0" err="1"/>
              <a:t>discussion</a:t>
            </a:r>
            <a:r>
              <a:rPr lang="pt-BR" dirty="0"/>
              <a:t> </a:t>
            </a:r>
          </a:p>
        </p:txBody>
      </p:sp>
      <p:sp>
        <p:nvSpPr>
          <p:cNvPr id="3" name="Espaço Reservado para Conteúdo 2">
            <a:extLst>
              <a:ext uri="{FF2B5EF4-FFF2-40B4-BE49-F238E27FC236}">
                <a16:creationId xmlns:a16="http://schemas.microsoft.com/office/drawing/2014/main" id="{FD9DC127-302E-57F8-895D-C2A39668B16C}"/>
              </a:ext>
            </a:extLst>
          </p:cNvPr>
          <p:cNvSpPr>
            <a:spLocks noGrp="1"/>
          </p:cNvSpPr>
          <p:nvPr>
            <p:ph idx="1"/>
          </p:nvPr>
        </p:nvSpPr>
        <p:spPr>
          <a:xfrm>
            <a:off x="838200" y="2506662"/>
            <a:ext cx="10515600" cy="4351338"/>
          </a:xfrm>
        </p:spPr>
        <p:txBody>
          <a:bodyPr/>
          <a:lstStyle/>
          <a:p>
            <a:r>
              <a:rPr lang="pt-BR" dirty="0"/>
              <a:t>Conclusões que não levam em conta o contexto são perigosas:</a:t>
            </a:r>
          </a:p>
          <a:p>
            <a:endParaRPr lang="pt-BR" dirty="0"/>
          </a:p>
          <a:p>
            <a:pPr marL="0" indent="0">
              <a:buNone/>
            </a:pPr>
            <a:r>
              <a:rPr lang="pt-BR" dirty="0"/>
              <a:t> “</a:t>
            </a:r>
            <a:r>
              <a:rPr lang="en-US" dirty="0"/>
              <a:t>While high slope areas in the MRBS are mostly precarious, the same is not necessarily observed in the ABC Region (including in the watershed protection areas).” p. 10</a:t>
            </a:r>
            <a:endParaRPr lang="pt-BR" dirty="0"/>
          </a:p>
        </p:txBody>
      </p:sp>
    </p:spTree>
    <p:extLst>
      <p:ext uri="{BB962C8B-B14F-4D97-AF65-F5344CB8AC3E}">
        <p14:creationId xmlns:p14="http://schemas.microsoft.com/office/powerpoint/2010/main" val="1452816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2C316E-D3E2-8762-176A-C0ACD9DCFE32}"/>
              </a:ext>
            </a:extLst>
          </p:cNvPr>
          <p:cNvSpPr>
            <a:spLocks noGrp="1"/>
          </p:cNvSpPr>
          <p:nvPr>
            <p:ph type="title"/>
          </p:nvPr>
        </p:nvSpPr>
        <p:spPr/>
        <p:txBody>
          <a:bodyPr/>
          <a:lstStyle/>
          <a:p>
            <a:r>
              <a:rPr lang="pt-BR" dirty="0"/>
              <a:t>Conclusões</a:t>
            </a:r>
          </a:p>
        </p:txBody>
      </p:sp>
      <p:pic>
        <p:nvPicPr>
          <p:cNvPr id="5" name="Espaço Reservado para Conteúdo 4">
            <a:extLst>
              <a:ext uri="{FF2B5EF4-FFF2-40B4-BE49-F238E27FC236}">
                <a16:creationId xmlns:a16="http://schemas.microsoft.com/office/drawing/2014/main" id="{15BEC597-B40D-D25F-C93A-F8A747BF1E81}"/>
              </a:ext>
            </a:extLst>
          </p:cNvPr>
          <p:cNvPicPr>
            <a:picLocks noGrp="1" noChangeAspect="1"/>
          </p:cNvPicPr>
          <p:nvPr>
            <p:ph idx="1"/>
          </p:nvPr>
        </p:nvPicPr>
        <p:blipFill>
          <a:blip r:embed="rId2"/>
          <a:stretch>
            <a:fillRect/>
          </a:stretch>
        </p:blipFill>
        <p:spPr>
          <a:xfrm>
            <a:off x="62702" y="1690688"/>
            <a:ext cx="12066595" cy="5043261"/>
          </a:xfrm>
        </p:spPr>
      </p:pic>
    </p:spTree>
    <p:extLst>
      <p:ext uri="{BB962C8B-B14F-4D97-AF65-F5344CB8AC3E}">
        <p14:creationId xmlns:p14="http://schemas.microsoft.com/office/powerpoint/2010/main" val="740222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CE9AC3-49FC-8D50-20E7-DECBA9089B57}"/>
              </a:ext>
            </a:extLst>
          </p:cNvPr>
          <p:cNvSpPr>
            <a:spLocks noGrp="1"/>
          </p:cNvSpPr>
          <p:nvPr>
            <p:ph type="title"/>
          </p:nvPr>
        </p:nvSpPr>
        <p:spPr/>
        <p:txBody>
          <a:bodyPr/>
          <a:lstStyle/>
          <a:p>
            <a:r>
              <a:rPr lang="pt-BR" dirty="0"/>
              <a:t>Conclusões</a:t>
            </a:r>
          </a:p>
        </p:txBody>
      </p:sp>
      <p:sp>
        <p:nvSpPr>
          <p:cNvPr id="3" name="Espaço Reservado para Conteúdo 2">
            <a:extLst>
              <a:ext uri="{FF2B5EF4-FFF2-40B4-BE49-F238E27FC236}">
                <a16:creationId xmlns:a16="http://schemas.microsoft.com/office/drawing/2014/main" id="{639E55D7-3720-5D0B-AD7A-3BB52BA12378}"/>
              </a:ext>
            </a:extLst>
          </p:cNvPr>
          <p:cNvSpPr>
            <a:spLocks noGrp="1"/>
          </p:cNvSpPr>
          <p:nvPr>
            <p:ph idx="1"/>
          </p:nvPr>
        </p:nvSpPr>
        <p:spPr/>
        <p:txBody>
          <a:bodyPr/>
          <a:lstStyle/>
          <a:p>
            <a:r>
              <a:rPr lang="en-US" dirty="0"/>
              <a:t>“Such procedure highlights the impossibility of establishing ‘universal variables’ for this purpose. For example, precarious settlements do not necessarily have high population density or irregular-shaped plots and streets, which are features that are commonly considered in models for their identification.” p. 12</a:t>
            </a:r>
            <a:endParaRPr lang="pt-BR" dirty="0"/>
          </a:p>
        </p:txBody>
      </p:sp>
    </p:spTree>
    <p:extLst>
      <p:ext uri="{BB962C8B-B14F-4D97-AF65-F5344CB8AC3E}">
        <p14:creationId xmlns:p14="http://schemas.microsoft.com/office/powerpoint/2010/main" val="1455008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D64EF-5F25-DDEF-FD8D-A5ADAFCAEBD8}"/>
              </a:ext>
            </a:extLst>
          </p:cNvPr>
          <p:cNvSpPr>
            <a:spLocks noGrp="1"/>
          </p:cNvSpPr>
          <p:nvPr>
            <p:ph type="title"/>
          </p:nvPr>
        </p:nvSpPr>
        <p:spPr>
          <a:xfrm>
            <a:off x="838200" y="180068"/>
            <a:ext cx="10515600" cy="1325563"/>
          </a:xfrm>
        </p:spPr>
        <p:txBody>
          <a:bodyPr/>
          <a:lstStyle/>
          <a:p>
            <a:r>
              <a:rPr lang="pt-BR" dirty="0"/>
              <a:t>1. Introdução</a:t>
            </a:r>
          </a:p>
        </p:txBody>
      </p:sp>
      <p:sp>
        <p:nvSpPr>
          <p:cNvPr id="3" name="Espaço Reservado para Conteúdo 2">
            <a:extLst>
              <a:ext uri="{FF2B5EF4-FFF2-40B4-BE49-F238E27FC236}">
                <a16:creationId xmlns:a16="http://schemas.microsoft.com/office/drawing/2014/main" id="{42E5FF41-6B3B-FB9A-5DC1-88C6D8EFD308}"/>
              </a:ext>
            </a:extLst>
          </p:cNvPr>
          <p:cNvSpPr>
            <a:spLocks noGrp="1"/>
          </p:cNvSpPr>
          <p:nvPr>
            <p:ph idx="1"/>
          </p:nvPr>
        </p:nvSpPr>
        <p:spPr>
          <a:xfrm>
            <a:off x="838199" y="1825624"/>
            <a:ext cx="11005457" cy="4727575"/>
          </a:xfrm>
        </p:spPr>
        <p:txBody>
          <a:bodyPr/>
          <a:lstStyle/>
          <a:p>
            <a:r>
              <a:rPr lang="pt-BR" dirty="0"/>
              <a:t>Estimativas da ONU Habitat – mais de 1 bilhão de pessoas vivendo em assentamentos precários.</a:t>
            </a:r>
          </a:p>
          <a:p>
            <a:endParaRPr lang="pt-BR" dirty="0"/>
          </a:p>
          <a:p>
            <a:r>
              <a:rPr lang="pt-BR" dirty="0"/>
              <a:t>Falta de informações atualizadas.</a:t>
            </a:r>
          </a:p>
          <a:p>
            <a:endParaRPr lang="pt-BR" dirty="0"/>
          </a:p>
          <a:p>
            <a:r>
              <a:rPr lang="pt-BR" dirty="0"/>
              <a:t>Abordagens possíveis:</a:t>
            </a:r>
          </a:p>
          <a:p>
            <a:pPr marL="0" indent="0">
              <a:buNone/>
            </a:pPr>
            <a:r>
              <a:rPr lang="pt-BR" dirty="0"/>
              <a:t>1) Censos – materiais não duráveis, não-saneamento, superlotação;</a:t>
            </a:r>
          </a:p>
          <a:p>
            <a:pPr marL="0" indent="0">
              <a:buNone/>
            </a:pPr>
            <a:r>
              <a:rPr lang="pt-BR" dirty="0"/>
              <a:t>2) Remote </a:t>
            </a:r>
            <a:r>
              <a:rPr lang="pt-BR" dirty="0" err="1"/>
              <a:t>Sensing</a:t>
            </a:r>
            <a:r>
              <a:rPr lang="pt-BR" dirty="0"/>
              <a:t>;</a:t>
            </a:r>
          </a:p>
          <a:p>
            <a:pPr marL="0" indent="0">
              <a:buNone/>
            </a:pPr>
            <a:r>
              <a:rPr lang="pt-BR" dirty="0"/>
              <a:t>3) Modelos de classificação combinando 1) e 2).</a:t>
            </a:r>
          </a:p>
        </p:txBody>
      </p:sp>
    </p:spTree>
    <p:extLst>
      <p:ext uri="{BB962C8B-B14F-4D97-AF65-F5344CB8AC3E}">
        <p14:creationId xmlns:p14="http://schemas.microsoft.com/office/powerpoint/2010/main" val="1245888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A8E24E-59CB-9630-B15D-AB21931F1A03}"/>
              </a:ext>
            </a:extLst>
          </p:cNvPr>
          <p:cNvSpPr>
            <a:spLocks noGrp="1"/>
          </p:cNvSpPr>
          <p:nvPr>
            <p:ph type="title"/>
          </p:nvPr>
        </p:nvSpPr>
        <p:spPr/>
        <p:txBody>
          <a:bodyPr/>
          <a:lstStyle/>
          <a:p>
            <a:r>
              <a:rPr lang="pt-BR" dirty="0"/>
              <a:t>1. Introdução</a:t>
            </a:r>
          </a:p>
        </p:txBody>
      </p:sp>
      <p:sp>
        <p:nvSpPr>
          <p:cNvPr id="3" name="Espaço Reservado para Conteúdo 2">
            <a:extLst>
              <a:ext uri="{FF2B5EF4-FFF2-40B4-BE49-F238E27FC236}">
                <a16:creationId xmlns:a16="http://schemas.microsoft.com/office/drawing/2014/main" id="{7C58BA63-9B1A-1FD7-1368-E70EE14C6BBB}"/>
              </a:ext>
            </a:extLst>
          </p:cNvPr>
          <p:cNvSpPr>
            <a:spLocks noGrp="1"/>
          </p:cNvSpPr>
          <p:nvPr>
            <p:ph idx="1"/>
          </p:nvPr>
        </p:nvSpPr>
        <p:spPr/>
        <p:txBody>
          <a:bodyPr>
            <a:normAutofit/>
          </a:bodyPr>
          <a:lstStyle/>
          <a:p>
            <a:r>
              <a:rPr lang="en-US" dirty="0" err="1"/>
              <a:t>IMMerSe</a:t>
            </a:r>
            <a:r>
              <a:rPr lang="en-US" dirty="0"/>
              <a:t> (Integrated Methodology for Mapping and classifying precarious Settlements), </a:t>
            </a:r>
            <a:r>
              <a:rPr lang="en-US" dirty="0" err="1"/>
              <a:t>identificação</a:t>
            </a:r>
            <a:r>
              <a:rPr lang="en-US" dirty="0"/>
              <a:t> e </a:t>
            </a:r>
            <a:r>
              <a:rPr lang="en-US" dirty="0" err="1"/>
              <a:t>classificação</a:t>
            </a:r>
            <a:r>
              <a:rPr lang="en-US" dirty="0"/>
              <a:t> </a:t>
            </a:r>
            <a:r>
              <a:rPr lang="en-US" dirty="0" err="1"/>
              <a:t>em</a:t>
            </a:r>
            <a:r>
              <a:rPr lang="en-US" dirty="0"/>
              <a:t> </a:t>
            </a:r>
            <a:r>
              <a:rPr lang="en-US" dirty="0" err="1"/>
              <a:t>tipologias</a:t>
            </a:r>
            <a:r>
              <a:rPr lang="en-US" dirty="0"/>
              <a:t>.</a:t>
            </a:r>
          </a:p>
          <a:p>
            <a:endParaRPr lang="en-US" dirty="0"/>
          </a:p>
          <a:p>
            <a:r>
              <a:rPr lang="en-US" dirty="0" err="1"/>
              <a:t>Contribuição</a:t>
            </a:r>
            <a:r>
              <a:rPr lang="en-US" dirty="0"/>
              <a:t> de </a:t>
            </a:r>
            <a:r>
              <a:rPr lang="en-US" dirty="0" err="1"/>
              <a:t>diferentes</a:t>
            </a:r>
            <a:r>
              <a:rPr lang="en-US" dirty="0"/>
              <a:t> </a:t>
            </a:r>
            <a:r>
              <a:rPr lang="en-US" i="1" dirty="0"/>
              <a:t>stakeholders.</a:t>
            </a:r>
          </a:p>
          <a:p>
            <a:endParaRPr lang="en-US" i="1" dirty="0"/>
          </a:p>
          <a:p>
            <a:r>
              <a:rPr lang="en-US" dirty="0"/>
              <a:t>MAPPA (</a:t>
            </a:r>
            <a:r>
              <a:rPr lang="en-US" dirty="0" err="1"/>
              <a:t>Metodologia</a:t>
            </a:r>
            <a:r>
              <a:rPr lang="en-US" dirty="0"/>
              <a:t> para </a:t>
            </a:r>
            <a:r>
              <a:rPr lang="en-US" dirty="0" err="1"/>
              <a:t>identificação</a:t>
            </a:r>
            <a:r>
              <a:rPr lang="en-US" dirty="0"/>
              <a:t> e </a:t>
            </a:r>
            <a:r>
              <a:rPr lang="en-US" dirty="0" err="1"/>
              <a:t>caracterização</a:t>
            </a:r>
            <a:r>
              <a:rPr lang="en-US" dirty="0"/>
              <a:t> de </a:t>
            </a:r>
            <a:r>
              <a:rPr lang="en-US" dirty="0" err="1"/>
              <a:t>Assentamentos</a:t>
            </a:r>
            <a:r>
              <a:rPr lang="en-US" dirty="0"/>
              <a:t> </a:t>
            </a:r>
            <a:r>
              <a:rPr lang="en-US" dirty="0" err="1"/>
              <a:t>Precários</a:t>
            </a:r>
            <a:r>
              <a:rPr lang="en-US" dirty="0"/>
              <a:t> </a:t>
            </a:r>
            <a:r>
              <a:rPr lang="en-US" dirty="0" err="1"/>
              <a:t>em</a:t>
            </a:r>
            <a:r>
              <a:rPr lang="en-US" dirty="0"/>
              <a:t> </a:t>
            </a:r>
            <a:r>
              <a:rPr lang="en-US" dirty="0" err="1"/>
              <a:t>regiões</a:t>
            </a:r>
            <a:r>
              <a:rPr lang="en-US" dirty="0"/>
              <a:t> </a:t>
            </a:r>
            <a:r>
              <a:rPr lang="en-US" dirty="0" err="1"/>
              <a:t>metropolitanas</a:t>
            </a:r>
            <a:r>
              <a:rPr lang="en-US" dirty="0"/>
              <a:t> </a:t>
            </a:r>
            <a:r>
              <a:rPr lang="en-US" dirty="0" err="1"/>
              <a:t>PAulistas</a:t>
            </a:r>
            <a:r>
              <a:rPr lang="en-US" dirty="0"/>
              <a:t>).</a:t>
            </a:r>
            <a:endParaRPr lang="pt-BR" dirty="0"/>
          </a:p>
        </p:txBody>
      </p:sp>
    </p:spTree>
    <p:extLst>
      <p:ext uri="{BB962C8B-B14F-4D97-AF65-F5344CB8AC3E}">
        <p14:creationId xmlns:p14="http://schemas.microsoft.com/office/powerpoint/2010/main" val="556705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CEA8C-065E-79AC-E144-BB39C96DF6B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93061A6-526E-452B-1B76-9D39191FE020}"/>
              </a:ext>
            </a:extLst>
          </p:cNvPr>
          <p:cNvSpPr>
            <a:spLocks noGrp="1"/>
          </p:cNvSpPr>
          <p:nvPr>
            <p:ph type="title"/>
          </p:nvPr>
        </p:nvSpPr>
        <p:spPr/>
        <p:txBody>
          <a:bodyPr/>
          <a:lstStyle/>
          <a:p>
            <a:r>
              <a:rPr lang="pt-BR" dirty="0"/>
              <a:t>1. Introdução</a:t>
            </a:r>
          </a:p>
        </p:txBody>
      </p:sp>
      <p:sp>
        <p:nvSpPr>
          <p:cNvPr id="3" name="Espaço Reservado para Conteúdo 2">
            <a:extLst>
              <a:ext uri="{FF2B5EF4-FFF2-40B4-BE49-F238E27FC236}">
                <a16:creationId xmlns:a16="http://schemas.microsoft.com/office/drawing/2014/main" id="{4951AF68-601A-4BBC-7E3B-F3B5DB09475A}"/>
              </a:ext>
            </a:extLst>
          </p:cNvPr>
          <p:cNvSpPr>
            <a:spLocks noGrp="1"/>
          </p:cNvSpPr>
          <p:nvPr>
            <p:ph idx="1"/>
          </p:nvPr>
        </p:nvSpPr>
        <p:spPr>
          <a:xfrm>
            <a:off x="838200" y="2141537"/>
            <a:ext cx="10515600" cy="4351338"/>
          </a:xfrm>
        </p:spPr>
        <p:txBody>
          <a:bodyPr>
            <a:normAutofit/>
          </a:bodyPr>
          <a:lstStyle/>
          <a:p>
            <a:r>
              <a:rPr lang="en-US" dirty="0"/>
              <a:t>Dados a </a:t>
            </a:r>
            <a:r>
              <a:rPr lang="en-US" dirty="0" err="1"/>
              <a:t>nível</a:t>
            </a:r>
            <a:r>
              <a:rPr lang="en-US" dirty="0"/>
              <a:t> do </a:t>
            </a:r>
            <a:r>
              <a:rPr lang="en-US" dirty="0" err="1"/>
              <a:t>domicílio</a:t>
            </a:r>
            <a:r>
              <a:rPr lang="en-US" dirty="0"/>
              <a:t>.</a:t>
            </a:r>
          </a:p>
          <a:p>
            <a:endParaRPr lang="en-US" i="1" dirty="0"/>
          </a:p>
          <a:p>
            <a:r>
              <a:rPr lang="en-US" dirty="0"/>
              <a:t>AGSNs </a:t>
            </a:r>
            <a:r>
              <a:rPr lang="en-US" dirty="0" err="1"/>
              <a:t>definidos</a:t>
            </a:r>
            <a:r>
              <a:rPr lang="en-US" dirty="0"/>
              <a:t> antes dos censos </a:t>
            </a:r>
            <a:r>
              <a:rPr lang="en-US" dirty="0" err="1"/>
              <a:t>serem</a:t>
            </a:r>
            <a:r>
              <a:rPr lang="en-US" dirty="0"/>
              <a:t> </a:t>
            </a:r>
            <a:r>
              <a:rPr lang="en-US" dirty="0" err="1"/>
              <a:t>realizados</a:t>
            </a:r>
            <a:r>
              <a:rPr lang="en-US" dirty="0"/>
              <a:t>.</a:t>
            </a:r>
          </a:p>
          <a:p>
            <a:endParaRPr lang="en-US" dirty="0"/>
          </a:p>
          <a:p>
            <a:r>
              <a:rPr lang="en-US" dirty="0"/>
              <a:t>A </a:t>
            </a:r>
            <a:r>
              <a:rPr lang="en-US" dirty="0" err="1"/>
              <a:t>maioria</a:t>
            </a:r>
            <a:r>
              <a:rPr lang="en-US" dirty="0"/>
              <a:t> dos </a:t>
            </a:r>
            <a:r>
              <a:rPr lang="en-US" dirty="0" err="1"/>
              <a:t>municípios</a:t>
            </a:r>
            <a:r>
              <a:rPr lang="en-US" dirty="0"/>
              <a:t> </a:t>
            </a:r>
            <a:r>
              <a:rPr lang="en-US" dirty="0" err="1"/>
              <a:t>carece</a:t>
            </a:r>
            <a:r>
              <a:rPr lang="en-US" dirty="0"/>
              <a:t> de </a:t>
            </a:r>
            <a:r>
              <a:rPr lang="en-US" dirty="0" err="1"/>
              <a:t>recursos</a:t>
            </a:r>
            <a:r>
              <a:rPr lang="en-US" dirty="0"/>
              <a:t> </a:t>
            </a:r>
            <a:r>
              <a:rPr lang="en-US" dirty="0" err="1"/>
              <a:t>próprios</a:t>
            </a:r>
            <a:r>
              <a:rPr lang="en-US" dirty="0"/>
              <a:t> para </a:t>
            </a:r>
            <a:r>
              <a:rPr lang="en-US" dirty="0" err="1"/>
              <a:t>fazer</a:t>
            </a:r>
            <a:r>
              <a:rPr lang="en-US" dirty="0"/>
              <a:t> </a:t>
            </a:r>
            <a:r>
              <a:rPr lang="en-US" dirty="0" err="1"/>
              <a:t>os</a:t>
            </a:r>
            <a:r>
              <a:rPr lang="en-US" dirty="0"/>
              <a:t> </a:t>
            </a:r>
            <a:r>
              <a:rPr lang="en-US" dirty="0" err="1"/>
              <a:t>próprios</a:t>
            </a:r>
            <a:r>
              <a:rPr lang="en-US" dirty="0"/>
              <a:t> </a:t>
            </a:r>
            <a:r>
              <a:rPr lang="en-US" i="1" dirty="0"/>
              <a:t>surveys</a:t>
            </a:r>
            <a:r>
              <a:rPr lang="en-US" dirty="0"/>
              <a:t>.</a:t>
            </a:r>
            <a:endParaRPr lang="pt-BR" dirty="0"/>
          </a:p>
        </p:txBody>
      </p:sp>
    </p:spTree>
    <p:extLst>
      <p:ext uri="{BB962C8B-B14F-4D97-AF65-F5344CB8AC3E}">
        <p14:creationId xmlns:p14="http://schemas.microsoft.com/office/powerpoint/2010/main" val="776150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0BAFA-7D13-B833-891C-D0682828CB1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BF01D25-07B8-DB52-4164-08727495668F}"/>
              </a:ext>
            </a:extLst>
          </p:cNvPr>
          <p:cNvSpPr>
            <a:spLocks noGrp="1"/>
          </p:cNvSpPr>
          <p:nvPr>
            <p:ph type="title"/>
          </p:nvPr>
        </p:nvSpPr>
        <p:spPr/>
        <p:txBody>
          <a:bodyPr/>
          <a:lstStyle/>
          <a:p>
            <a:r>
              <a:rPr lang="pt-BR" dirty="0"/>
              <a:t>1. Introdução</a:t>
            </a:r>
          </a:p>
        </p:txBody>
      </p:sp>
      <p:sp>
        <p:nvSpPr>
          <p:cNvPr id="3" name="Espaço Reservado para Conteúdo 2">
            <a:extLst>
              <a:ext uri="{FF2B5EF4-FFF2-40B4-BE49-F238E27FC236}">
                <a16:creationId xmlns:a16="http://schemas.microsoft.com/office/drawing/2014/main" id="{4D30C954-0E6A-B683-5D49-AC06B4C6C5B0}"/>
              </a:ext>
            </a:extLst>
          </p:cNvPr>
          <p:cNvSpPr>
            <a:spLocks noGrp="1"/>
          </p:cNvSpPr>
          <p:nvPr>
            <p:ph idx="1"/>
          </p:nvPr>
        </p:nvSpPr>
        <p:spPr>
          <a:xfrm>
            <a:off x="838200" y="2239283"/>
            <a:ext cx="10515600" cy="4351338"/>
          </a:xfrm>
        </p:spPr>
        <p:txBody>
          <a:bodyPr>
            <a:normAutofit/>
          </a:bodyPr>
          <a:lstStyle/>
          <a:p>
            <a:r>
              <a:rPr lang="en-US" dirty="0"/>
              <a:t>Remotely-sensed land cover variables: texture, pavement, and type of roof.</a:t>
            </a:r>
          </a:p>
          <a:p>
            <a:endParaRPr lang="en-US" dirty="0"/>
          </a:p>
          <a:p>
            <a:r>
              <a:rPr lang="en-US" i="1" dirty="0"/>
              <a:t>Framework </a:t>
            </a:r>
            <a:r>
              <a:rPr lang="en-US" dirty="0"/>
              <a:t>da </a:t>
            </a:r>
            <a:r>
              <a:rPr lang="en-US" dirty="0" err="1"/>
              <a:t>classificação</a:t>
            </a:r>
            <a:r>
              <a:rPr lang="en-US" dirty="0"/>
              <a:t>: simples e </a:t>
            </a:r>
            <a:r>
              <a:rPr lang="en-US" dirty="0" err="1"/>
              <a:t>flexível</a:t>
            </a:r>
            <a:r>
              <a:rPr lang="en-US" dirty="0"/>
              <a:t>.</a:t>
            </a:r>
          </a:p>
          <a:p>
            <a:endParaRPr lang="en-US" i="1" dirty="0"/>
          </a:p>
          <a:p>
            <a:r>
              <a:rPr lang="en-US" dirty="0"/>
              <a:t>Classes de </a:t>
            </a:r>
            <a:r>
              <a:rPr lang="en-US" dirty="0" err="1"/>
              <a:t>tipologia</a:t>
            </a:r>
            <a:r>
              <a:rPr lang="en-US" dirty="0"/>
              <a:t>: </a:t>
            </a:r>
            <a:r>
              <a:rPr lang="en-US" dirty="0" err="1"/>
              <a:t>categóricas</a:t>
            </a:r>
            <a:r>
              <a:rPr lang="en-US" dirty="0"/>
              <a:t>.</a:t>
            </a:r>
          </a:p>
        </p:txBody>
      </p:sp>
    </p:spTree>
    <p:extLst>
      <p:ext uri="{BB962C8B-B14F-4D97-AF65-F5344CB8AC3E}">
        <p14:creationId xmlns:p14="http://schemas.microsoft.com/office/powerpoint/2010/main" val="967739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73F531-4E26-35E4-EAD5-B6D3CF6A72E2}"/>
              </a:ext>
            </a:extLst>
          </p:cNvPr>
          <p:cNvSpPr>
            <a:spLocks noGrp="1"/>
          </p:cNvSpPr>
          <p:nvPr>
            <p:ph type="title"/>
          </p:nvPr>
        </p:nvSpPr>
        <p:spPr>
          <a:xfrm>
            <a:off x="539049" y="476477"/>
            <a:ext cx="4169228" cy="875846"/>
          </a:xfrm>
        </p:spPr>
        <p:txBody>
          <a:bodyPr>
            <a:normAutofit fontScale="90000"/>
          </a:bodyPr>
          <a:lstStyle/>
          <a:p>
            <a:r>
              <a:rPr lang="pt-BR" dirty="0"/>
              <a:t>2. Áreas de estudo</a:t>
            </a:r>
          </a:p>
        </p:txBody>
      </p:sp>
      <p:sp>
        <p:nvSpPr>
          <p:cNvPr id="3" name="Espaço Reservado para Conteúdo 2">
            <a:extLst>
              <a:ext uri="{FF2B5EF4-FFF2-40B4-BE49-F238E27FC236}">
                <a16:creationId xmlns:a16="http://schemas.microsoft.com/office/drawing/2014/main" id="{6B61B83F-5B93-57B8-BFA7-AB46D345BBCB}"/>
              </a:ext>
            </a:extLst>
          </p:cNvPr>
          <p:cNvSpPr>
            <a:spLocks noGrp="1"/>
          </p:cNvSpPr>
          <p:nvPr>
            <p:ph idx="1"/>
          </p:nvPr>
        </p:nvSpPr>
        <p:spPr>
          <a:xfrm>
            <a:off x="305110" y="1807028"/>
            <a:ext cx="4637107" cy="5050972"/>
          </a:xfrm>
        </p:spPr>
        <p:txBody>
          <a:bodyPr>
            <a:normAutofit/>
          </a:bodyPr>
          <a:lstStyle/>
          <a:p>
            <a:pPr algn="just"/>
            <a:r>
              <a:rPr lang="pt-BR" sz="2400" dirty="0"/>
              <a:t>Metropolitan </a:t>
            </a:r>
            <a:r>
              <a:rPr lang="pt-BR" sz="2400" dirty="0" err="1"/>
              <a:t>Region</a:t>
            </a:r>
            <a:r>
              <a:rPr lang="pt-BR" sz="2400" dirty="0"/>
              <a:t> </a:t>
            </a:r>
            <a:r>
              <a:rPr lang="pt-BR" sz="2400" dirty="0" err="1"/>
              <a:t>of</a:t>
            </a:r>
            <a:r>
              <a:rPr lang="pt-BR" sz="2400" dirty="0"/>
              <a:t> Baixada Santista (MRBS) – estado de São Paulo (Brasil).</a:t>
            </a:r>
          </a:p>
          <a:p>
            <a:pPr algn="just"/>
            <a:endParaRPr lang="pt-BR" sz="2400" dirty="0"/>
          </a:p>
          <a:p>
            <a:pPr algn="just"/>
            <a:r>
              <a:rPr lang="pt-BR" sz="2400" dirty="0"/>
              <a:t>The ABC </a:t>
            </a:r>
            <a:r>
              <a:rPr lang="pt-BR" sz="2400" dirty="0" err="1"/>
              <a:t>Region</a:t>
            </a:r>
            <a:r>
              <a:rPr lang="pt-BR" sz="2400" dirty="0"/>
              <a:t> – estado de São Paulo (Brasil). ABC: </a:t>
            </a:r>
            <a:r>
              <a:rPr lang="en-US" sz="2400" dirty="0"/>
              <a:t>Santo </a:t>
            </a:r>
            <a:r>
              <a:rPr lang="en-US" sz="2400" dirty="0">
                <a:highlight>
                  <a:srgbClr val="00FF00"/>
                </a:highlight>
              </a:rPr>
              <a:t>A</a:t>
            </a:r>
            <a:r>
              <a:rPr lang="en-US" sz="2400" dirty="0"/>
              <a:t>ndré, São </a:t>
            </a:r>
            <a:r>
              <a:rPr lang="en-US" sz="2400" dirty="0">
                <a:highlight>
                  <a:srgbClr val="00FF00"/>
                </a:highlight>
              </a:rPr>
              <a:t>B</a:t>
            </a:r>
            <a:r>
              <a:rPr lang="en-US" sz="2400" dirty="0"/>
              <a:t>ernardo do Campo e São </a:t>
            </a:r>
            <a:r>
              <a:rPr lang="en-US" sz="2400" dirty="0">
                <a:highlight>
                  <a:srgbClr val="00FF00"/>
                </a:highlight>
              </a:rPr>
              <a:t>C</a:t>
            </a:r>
            <a:r>
              <a:rPr lang="en-US" sz="2400" dirty="0"/>
              <a:t>aetano do Sul. Mas a </a:t>
            </a:r>
            <a:r>
              <a:rPr lang="en-US" sz="2400" dirty="0" err="1"/>
              <a:t>região</a:t>
            </a:r>
            <a:r>
              <a:rPr lang="en-US" sz="2400" dirty="0"/>
              <a:t> </a:t>
            </a:r>
            <a:r>
              <a:rPr lang="en-US" sz="2400" dirty="0" err="1"/>
              <a:t>compreende</a:t>
            </a:r>
            <a:r>
              <a:rPr lang="en-US" sz="2400" dirty="0"/>
              <a:t> 7 </a:t>
            </a:r>
            <a:r>
              <a:rPr lang="en-US" sz="2400" dirty="0" err="1"/>
              <a:t>municípios</a:t>
            </a:r>
            <a:r>
              <a:rPr lang="en-US" sz="2400" dirty="0"/>
              <a:t> e 2.5m de hab.</a:t>
            </a:r>
            <a:endParaRPr lang="pt-BR" sz="2400" dirty="0"/>
          </a:p>
        </p:txBody>
      </p:sp>
      <p:pic>
        <p:nvPicPr>
          <p:cNvPr id="5" name="Imagem 4">
            <a:extLst>
              <a:ext uri="{FF2B5EF4-FFF2-40B4-BE49-F238E27FC236}">
                <a16:creationId xmlns:a16="http://schemas.microsoft.com/office/drawing/2014/main" id="{43473B5D-B71F-B6F4-4F04-01912B12350F}"/>
              </a:ext>
            </a:extLst>
          </p:cNvPr>
          <p:cNvPicPr>
            <a:picLocks noChangeAspect="1"/>
          </p:cNvPicPr>
          <p:nvPr/>
        </p:nvPicPr>
        <p:blipFill>
          <a:blip r:embed="rId2"/>
          <a:stretch>
            <a:fillRect/>
          </a:stretch>
        </p:blipFill>
        <p:spPr>
          <a:xfrm>
            <a:off x="5127377" y="43550"/>
            <a:ext cx="6792273" cy="6449325"/>
          </a:xfrm>
          <a:prstGeom prst="rect">
            <a:avLst/>
          </a:prstGeom>
        </p:spPr>
      </p:pic>
      <p:pic>
        <p:nvPicPr>
          <p:cNvPr id="7" name="Imagem 6">
            <a:extLst>
              <a:ext uri="{FF2B5EF4-FFF2-40B4-BE49-F238E27FC236}">
                <a16:creationId xmlns:a16="http://schemas.microsoft.com/office/drawing/2014/main" id="{CA060480-236C-CD09-437F-17579B796747}"/>
              </a:ext>
            </a:extLst>
          </p:cNvPr>
          <p:cNvPicPr>
            <a:picLocks noChangeAspect="1"/>
          </p:cNvPicPr>
          <p:nvPr/>
        </p:nvPicPr>
        <p:blipFill>
          <a:blip r:embed="rId3"/>
          <a:stretch>
            <a:fillRect/>
          </a:stretch>
        </p:blipFill>
        <p:spPr>
          <a:xfrm>
            <a:off x="5127377" y="6514646"/>
            <a:ext cx="3391373" cy="228632"/>
          </a:xfrm>
          <a:prstGeom prst="rect">
            <a:avLst/>
          </a:prstGeom>
        </p:spPr>
      </p:pic>
      <p:pic>
        <p:nvPicPr>
          <p:cNvPr id="9" name="Imagem 8">
            <a:extLst>
              <a:ext uri="{FF2B5EF4-FFF2-40B4-BE49-F238E27FC236}">
                <a16:creationId xmlns:a16="http://schemas.microsoft.com/office/drawing/2014/main" id="{45171861-A691-2AA9-6C7E-B0B436A1C886}"/>
              </a:ext>
            </a:extLst>
          </p:cNvPr>
          <p:cNvPicPr>
            <a:picLocks noChangeAspect="1"/>
          </p:cNvPicPr>
          <p:nvPr/>
        </p:nvPicPr>
        <p:blipFill>
          <a:blip r:embed="rId4"/>
          <a:stretch>
            <a:fillRect/>
          </a:stretch>
        </p:blipFill>
        <p:spPr>
          <a:xfrm>
            <a:off x="8657461" y="6535058"/>
            <a:ext cx="1190791" cy="219106"/>
          </a:xfrm>
          <a:prstGeom prst="rect">
            <a:avLst/>
          </a:prstGeom>
        </p:spPr>
      </p:pic>
    </p:spTree>
    <p:extLst>
      <p:ext uri="{BB962C8B-B14F-4D97-AF65-F5344CB8AC3E}">
        <p14:creationId xmlns:p14="http://schemas.microsoft.com/office/powerpoint/2010/main" val="965355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879269-2747-C956-CCD2-B6940FC195C4}"/>
              </a:ext>
            </a:extLst>
          </p:cNvPr>
          <p:cNvSpPr>
            <a:spLocks noGrp="1"/>
          </p:cNvSpPr>
          <p:nvPr>
            <p:ph type="title"/>
          </p:nvPr>
        </p:nvSpPr>
        <p:spPr>
          <a:xfrm>
            <a:off x="1371599" y="365125"/>
            <a:ext cx="9448800" cy="1325563"/>
          </a:xfrm>
        </p:spPr>
        <p:txBody>
          <a:bodyPr/>
          <a:lstStyle/>
          <a:p>
            <a:r>
              <a:rPr lang="en-US" dirty="0"/>
              <a:t>3. </a:t>
            </a:r>
            <a:r>
              <a:rPr lang="en-US" dirty="0" err="1"/>
              <a:t>IMMerSe</a:t>
            </a:r>
            <a:r>
              <a:rPr lang="en-US" dirty="0"/>
              <a:t> development and application</a:t>
            </a:r>
            <a:endParaRPr lang="pt-BR" dirty="0"/>
          </a:p>
        </p:txBody>
      </p:sp>
      <p:pic>
        <p:nvPicPr>
          <p:cNvPr id="5" name="Imagem 4">
            <a:extLst>
              <a:ext uri="{FF2B5EF4-FFF2-40B4-BE49-F238E27FC236}">
                <a16:creationId xmlns:a16="http://schemas.microsoft.com/office/drawing/2014/main" id="{E99ECD06-2336-9A03-67AE-3D15FC2F478B}"/>
              </a:ext>
            </a:extLst>
          </p:cNvPr>
          <p:cNvPicPr>
            <a:picLocks noChangeAspect="1"/>
          </p:cNvPicPr>
          <p:nvPr/>
        </p:nvPicPr>
        <p:blipFill>
          <a:blip r:embed="rId2"/>
          <a:stretch>
            <a:fillRect/>
          </a:stretch>
        </p:blipFill>
        <p:spPr>
          <a:xfrm>
            <a:off x="361149" y="1840105"/>
            <a:ext cx="11469701" cy="3743847"/>
          </a:xfrm>
          <a:prstGeom prst="rect">
            <a:avLst/>
          </a:prstGeom>
        </p:spPr>
      </p:pic>
    </p:spTree>
    <p:extLst>
      <p:ext uri="{BB962C8B-B14F-4D97-AF65-F5344CB8AC3E}">
        <p14:creationId xmlns:p14="http://schemas.microsoft.com/office/powerpoint/2010/main" val="280014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28465-4199-CD1B-D10A-C66BD6E5F22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F299AD6-AAE2-7045-4B27-23B9342A2D0E}"/>
              </a:ext>
            </a:extLst>
          </p:cNvPr>
          <p:cNvSpPr>
            <a:spLocks noGrp="1"/>
          </p:cNvSpPr>
          <p:nvPr>
            <p:ph type="title"/>
          </p:nvPr>
        </p:nvSpPr>
        <p:spPr>
          <a:xfrm>
            <a:off x="-97972" y="1889579"/>
            <a:ext cx="4147457" cy="3172732"/>
          </a:xfrm>
        </p:spPr>
        <p:txBody>
          <a:bodyPr>
            <a:normAutofit/>
          </a:bodyPr>
          <a:lstStyle/>
          <a:p>
            <a:pPr algn="ctr"/>
            <a:r>
              <a:rPr lang="en-US" sz="3200" dirty="0"/>
              <a:t>3. </a:t>
            </a:r>
            <a:r>
              <a:rPr lang="en-US" sz="3200" dirty="0" err="1"/>
              <a:t>IMMerSe</a:t>
            </a:r>
            <a:r>
              <a:rPr lang="en-US" sz="3200" dirty="0"/>
              <a:t> development and application</a:t>
            </a:r>
            <a:endParaRPr lang="pt-BR" sz="3200" dirty="0"/>
          </a:p>
        </p:txBody>
      </p:sp>
      <p:pic>
        <p:nvPicPr>
          <p:cNvPr id="4" name="Imagem 3">
            <a:extLst>
              <a:ext uri="{FF2B5EF4-FFF2-40B4-BE49-F238E27FC236}">
                <a16:creationId xmlns:a16="http://schemas.microsoft.com/office/drawing/2014/main" id="{08FA34E3-7ECD-D4AE-4C38-38C4765BECB0}"/>
              </a:ext>
            </a:extLst>
          </p:cNvPr>
          <p:cNvPicPr>
            <a:picLocks noChangeAspect="1"/>
          </p:cNvPicPr>
          <p:nvPr/>
        </p:nvPicPr>
        <p:blipFill>
          <a:blip r:embed="rId2"/>
          <a:stretch>
            <a:fillRect/>
          </a:stretch>
        </p:blipFill>
        <p:spPr>
          <a:xfrm>
            <a:off x="3951514" y="46945"/>
            <a:ext cx="8240486" cy="6858000"/>
          </a:xfrm>
          <a:prstGeom prst="rect">
            <a:avLst/>
          </a:prstGeom>
        </p:spPr>
      </p:pic>
    </p:spTree>
    <p:extLst>
      <p:ext uri="{BB962C8B-B14F-4D97-AF65-F5344CB8AC3E}">
        <p14:creationId xmlns:p14="http://schemas.microsoft.com/office/powerpoint/2010/main" val="183959110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203</TotalTime>
  <Words>976</Words>
  <Application>Microsoft Office PowerPoint</Application>
  <PresentationFormat>Widescreen</PresentationFormat>
  <Paragraphs>102</Paragraphs>
  <Slides>23</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23</vt:i4>
      </vt:variant>
    </vt:vector>
  </HeadingPairs>
  <TitlesOfParts>
    <vt:vector size="27" baseType="lpstr">
      <vt:lpstr>Aptos</vt:lpstr>
      <vt:lpstr>Aptos Display</vt:lpstr>
      <vt:lpstr>Arial</vt:lpstr>
      <vt:lpstr>Tema do Office</vt:lpstr>
      <vt:lpstr>Apresentação de artigo</vt:lpstr>
      <vt:lpstr>Análise do artigo: IMMerSe: An integrated methodology for mapping and classifying precarious settlements </vt:lpstr>
      <vt:lpstr>1. Introdução</vt:lpstr>
      <vt:lpstr>1. Introdução</vt:lpstr>
      <vt:lpstr>1. Introdução</vt:lpstr>
      <vt:lpstr>1. Introdução</vt:lpstr>
      <vt:lpstr>2. Áreas de estudo</vt:lpstr>
      <vt:lpstr>3. IMMerSe development and application</vt:lpstr>
      <vt:lpstr>3. IMMerSe development and application</vt:lpstr>
      <vt:lpstr>3. IMMerSe development and application</vt:lpstr>
      <vt:lpstr>3. IMMerSe development and application</vt:lpstr>
      <vt:lpstr>3. IMMerSe development and application 3.3 Creating and integrating variables </vt:lpstr>
      <vt:lpstr>3. IMMerSe development and application</vt:lpstr>
      <vt:lpstr>3. IMMerSe development and application</vt:lpstr>
      <vt:lpstr>4. Results and discussion </vt:lpstr>
      <vt:lpstr>4. Results and discussion </vt:lpstr>
      <vt:lpstr>4. Results and discussion </vt:lpstr>
      <vt:lpstr>Apresentação do PowerPoint</vt:lpstr>
      <vt:lpstr>Comentários</vt:lpstr>
      <vt:lpstr>4. Results and discussion </vt:lpstr>
      <vt:lpstr>4. Results and discussion </vt:lpstr>
      <vt:lpstr>Conclusões</vt:lpstr>
      <vt:lpstr>Conclusões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Heitor Martins</dc:creator>
  <cp:lastModifiedBy>Heitor Martins</cp:lastModifiedBy>
  <cp:revision>30</cp:revision>
  <dcterms:created xsi:type="dcterms:W3CDTF">2025-07-14T11:52:12Z</dcterms:created>
  <dcterms:modified xsi:type="dcterms:W3CDTF">2025-07-14T15:15:43Z</dcterms:modified>
</cp:coreProperties>
</file>