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11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8"/>
  </p:notesMasterIdLst>
  <p:sldIdLst>
    <p:sldId id="321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1" r:id="rId22"/>
    <p:sldId id="342" r:id="rId23"/>
    <p:sldId id="343" r:id="rId24"/>
    <p:sldId id="344" r:id="rId25"/>
    <p:sldId id="345" r:id="rId26"/>
    <p:sldId id="346" r:id="rId27"/>
    <p:sldId id="347" r:id="rId28"/>
    <p:sldId id="348" r:id="rId29"/>
    <p:sldId id="349" r:id="rId30"/>
    <p:sldId id="350" r:id="rId31"/>
    <p:sldId id="351" r:id="rId32"/>
    <p:sldId id="352" r:id="rId33"/>
    <p:sldId id="353" r:id="rId34"/>
    <p:sldId id="354" r:id="rId35"/>
    <p:sldId id="355" r:id="rId36"/>
    <p:sldId id="356" r:id="rId37"/>
    <p:sldId id="357" r:id="rId38"/>
    <p:sldId id="358" r:id="rId39"/>
    <p:sldId id="359" r:id="rId40"/>
    <p:sldId id="360" r:id="rId41"/>
    <p:sldId id="361" r:id="rId42"/>
    <p:sldId id="362" r:id="rId43"/>
    <p:sldId id="363" r:id="rId44"/>
    <p:sldId id="364" r:id="rId45"/>
    <p:sldId id="365" r:id="rId46"/>
    <p:sldId id="366" r:id="rId47"/>
    <p:sldId id="367" r:id="rId48"/>
    <p:sldId id="368" r:id="rId49"/>
    <p:sldId id="369" r:id="rId50"/>
    <p:sldId id="370" r:id="rId51"/>
    <p:sldId id="371" r:id="rId52"/>
    <p:sldId id="372" r:id="rId53"/>
    <p:sldId id="282" r:id="rId54"/>
    <p:sldId id="283" r:id="rId55"/>
    <p:sldId id="284" r:id="rId56"/>
    <p:sldId id="285" r:id="rId57"/>
    <p:sldId id="286" r:id="rId58"/>
    <p:sldId id="287" r:id="rId59"/>
    <p:sldId id="288" r:id="rId60"/>
    <p:sldId id="289" r:id="rId61"/>
    <p:sldId id="290" r:id="rId62"/>
    <p:sldId id="291" r:id="rId63"/>
    <p:sldId id="292" r:id="rId64"/>
    <p:sldId id="293" r:id="rId65"/>
    <p:sldId id="294" r:id="rId66"/>
    <p:sldId id="295" r:id="rId67"/>
    <p:sldId id="296" r:id="rId68"/>
    <p:sldId id="297" r:id="rId69"/>
    <p:sldId id="298" r:id="rId70"/>
    <p:sldId id="299" r:id="rId71"/>
    <p:sldId id="300" r:id="rId72"/>
    <p:sldId id="301" r:id="rId73"/>
    <p:sldId id="302" r:id="rId74"/>
    <p:sldId id="303" r:id="rId75"/>
    <p:sldId id="304" r:id="rId76"/>
    <p:sldId id="305" r:id="rId77"/>
    <p:sldId id="306" r:id="rId78"/>
    <p:sldId id="307" r:id="rId79"/>
    <p:sldId id="308" r:id="rId80"/>
    <p:sldId id="309" r:id="rId81"/>
    <p:sldId id="310" r:id="rId82"/>
    <p:sldId id="311" r:id="rId83"/>
    <p:sldId id="312" r:id="rId84"/>
    <p:sldId id="313" r:id="rId85"/>
    <p:sldId id="314" r:id="rId86"/>
    <p:sldId id="315" r:id="rId87"/>
    <p:sldId id="316" r:id="rId88"/>
    <p:sldId id="317" r:id="rId89"/>
    <p:sldId id="318" r:id="rId90"/>
    <p:sldId id="319" r:id="rId91"/>
    <p:sldId id="320" r:id="rId92"/>
    <p:sldId id="259" r:id="rId93"/>
    <p:sldId id="260" r:id="rId94"/>
    <p:sldId id="261" r:id="rId95"/>
    <p:sldId id="262" r:id="rId96"/>
    <p:sldId id="263" r:id="rId97"/>
    <p:sldId id="264" r:id="rId98"/>
    <p:sldId id="265" r:id="rId99"/>
    <p:sldId id="266" r:id="rId100"/>
    <p:sldId id="267" r:id="rId101"/>
    <p:sldId id="268" r:id="rId102"/>
    <p:sldId id="269" r:id="rId103"/>
    <p:sldId id="270" r:id="rId104"/>
    <p:sldId id="271" r:id="rId105"/>
    <p:sldId id="272" r:id="rId106"/>
    <p:sldId id="273" r:id="rId107"/>
    <p:sldId id="274" r:id="rId108"/>
    <p:sldId id="275" r:id="rId109"/>
    <p:sldId id="276" r:id="rId110"/>
    <p:sldId id="277" r:id="rId111"/>
    <p:sldId id="278" r:id="rId112"/>
    <p:sldId id="279" r:id="rId113"/>
    <p:sldId id="280" r:id="rId114"/>
    <p:sldId id="281" r:id="rId115"/>
    <p:sldId id="257" r:id="rId116"/>
    <p:sldId id="258" r:id="rId1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viewProps" Target="viewProps.xml"/><Relationship Id="rId125" Type="http://schemas.microsoft.com/office/2016/11/relationships/changesInfo" Target="changesInfos/changesInfo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vana kampel" userId="75884ea5-e76e-406c-a066-d253d281d689" providerId="ADAL" clId="{5EB3CD8A-CD58-4BA7-B2A7-0FA2231490BB}"/>
    <pc:docChg chg="addSld delSld">
      <pc:chgData name="silvana kampel" userId="75884ea5-e76e-406c-a066-d253d281d689" providerId="ADAL" clId="{5EB3CD8A-CD58-4BA7-B2A7-0FA2231490BB}" dt="2026-08-19T13:02:23.490" v="2" actId="680"/>
      <pc:docMkLst>
        <pc:docMk/>
      </pc:docMkLst>
      <pc:sldChg chg="new">
        <pc:chgData name="silvana kampel" userId="75884ea5-e76e-406c-a066-d253d281d689" providerId="ADAL" clId="{5EB3CD8A-CD58-4BA7-B2A7-0FA2231490BB}" dt="2026-08-19T13:02:23.372" v="1" actId="680"/>
        <pc:sldMkLst>
          <pc:docMk/>
          <pc:sldMk cId="673742714" sldId="373"/>
        </pc:sldMkLst>
      </pc:sldChg>
      <pc:sldChg chg="new">
        <pc:chgData name="silvana kampel" userId="75884ea5-e76e-406c-a066-d253d281d689" providerId="ADAL" clId="{5EB3CD8A-CD58-4BA7-B2A7-0FA2231490BB}" dt="2026-08-19T13:02:23.490" v="2" actId="680"/>
        <pc:sldMkLst>
          <pc:docMk/>
          <pc:sldMk cId="609807951" sldId="3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9DA5CE-A54C-420B-A522-1067F743FF7A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1DE0F4-2E56-4DBE-A547-CC59F04112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 Contudo,  quando  são </a:t>
            </a:r>
          </a:p>
          <a:p>
            <a:r>
              <a:rPr lang="pt-BR" dirty="0"/>
              <a:t>apreciadas  as  projeções  para  as populações de cada  um  dos  municípios,  estas  apresentaram  grandes </a:t>
            </a:r>
          </a:p>
          <a:p>
            <a:r>
              <a:rPr lang="pt-BR" dirty="0"/>
              <a:t>discrepâncias  em  relação  aos  dados  captados  pela  contagem.  Este  fato  evidencia  a  volubilidade  do </a:t>
            </a:r>
          </a:p>
          <a:p>
            <a:r>
              <a:rPr lang="pt-BR" dirty="0"/>
              <a:t>processo  de  ocupação  e  fixação  populacional  nesta  área,  com  o  surgimento  de  novos  vetores  de </a:t>
            </a:r>
          </a:p>
          <a:p>
            <a:r>
              <a:rPr lang="pt-BR" dirty="0"/>
              <a:t>crescimento  populacional  na  região. 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91CB-B8D9-4E94-9193-77C2AABE493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18658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118391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497738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243947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747171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6662052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40803976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3776042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776956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0126071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16078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 Contudo,  quando  são </a:t>
            </a:r>
          </a:p>
          <a:p>
            <a:r>
              <a:rPr lang="pt-BR" dirty="0"/>
              <a:t>apreciadas  as  projeções  para  as populações de cada  um  dos  municípios,  estas  apresentaram  grandes </a:t>
            </a:r>
          </a:p>
          <a:p>
            <a:r>
              <a:rPr lang="pt-BR" dirty="0"/>
              <a:t>discrepâncias  em  relação  aos  dados  captados  pela  contagem.  Este  fato  evidencia  a  volubilidade  do </a:t>
            </a:r>
          </a:p>
          <a:p>
            <a:r>
              <a:rPr lang="pt-BR" dirty="0"/>
              <a:t>processo  de  ocupação  e  fixação  populacional  nesta  área,  com  o  surgimento  de  novos  vetores  de </a:t>
            </a:r>
          </a:p>
          <a:p>
            <a:r>
              <a:rPr lang="pt-BR" dirty="0"/>
              <a:t>crescimento  populacional  na  região. 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91CB-B8D9-4E94-9193-77C2AABE493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8563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9521996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1955545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6960725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568503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7883401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3310432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6616108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2702181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2049146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344206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 Contudo,  quando  são </a:t>
            </a:r>
          </a:p>
          <a:p>
            <a:r>
              <a:rPr lang="pt-BR" dirty="0"/>
              <a:t>apreciadas  as  projeções  para  as populações de cada  um  dos  municípios,  estas  apresentaram  grandes </a:t>
            </a:r>
          </a:p>
          <a:p>
            <a:r>
              <a:rPr lang="pt-BR" dirty="0"/>
              <a:t>discrepâncias  em  relação  aos  dados  captados  pela  contagem.  Este  fato  evidencia  a  volubilidade  do </a:t>
            </a:r>
          </a:p>
          <a:p>
            <a:r>
              <a:rPr lang="pt-BR" dirty="0"/>
              <a:t>processo  de  ocupação  e  fixação  populacional  nesta  área,  com  o  surgimento  de  novos  vetores  de </a:t>
            </a:r>
          </a:p>
          <a:p>
            <a:r>
              <a:rPr lang="pt-BR" dirty="0"/>
              <a:t>crescimento  populacional  na  região. 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91CB-B8D9-4E94-9193-77C2AABE493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47120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5477874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7207120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895926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48539775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7473807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3837847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5957852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9588956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Para isso, utilizou-se o setor censitário como unidade espacial e a quantidade de domicílios permanentes ocupados como variável de avaliação. A quantidade de domicílios foi calculada de duas maneiras distintas para cada setor censitário: somando o número de registros no banco de </a:t>
            </a:r>
            <a:r>
              <a:rPr lang="pt-BR" dirty="0" err="1"/>
              <a:t>microdados</a:t>
            </a:r>
            <a:r>
              <a:rPr lang="pt-BR" dirty="0"/>
              <a:t> e somando a quantidade de registros localizados espacialmente com utilização de relacionamentos entre a base geográfica e as bases de endereços e de dados coletados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AE6E60-01D7-4A97-B1A6-C3F8AD401112}" type="slidenum">
              <a:rPr lang="pt-BR" smtClean="0"/>
              <a:pPr>
                <a:defRPr/>
              </a:pPr>
              <a:t>108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44880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 Contudo,  quando  são </a:t>
            </a:r>
          </a:p>
          <a:p>
            <a:r>
              <a:rPr lang="pt-BR" dirty="0"/>
              <a:t>apreciadas  as  projeções  para  as populações de cada  um  dos  municípios,  estas  apresentaram  grandes </a:t>
            </a:r>
          </a:p>
          <a:p>
            <a:r>
              <a:rPr lang="pt-BR" dirty="0"/>
              <a:t>discrepâncias  em  relação  aos  dados  captados  pela  contagem.  Este  fato  evidencia  a  volubilidade  do </a:t>
            </a:r>
          </a:p>
          <a:p>
            <a:r>
              <a:rPr lang="pt-BR" dirty="0"/>
              <a:t>processo  de  ocupação  e  fixação  populacional  nesta  área,  com  o  surgimento  de  novos  vetores  de </a:t>
            </a:r>
          </a:p>
          <a:p>
            <a:r>
              <a:rPr lang="pt-BR" dirty="0"/>
              <a:t>crescimento  populacional  na  região. 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91CB-B8D9-4E94-9193-77C2AABE493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0396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367174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28147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094524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37316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30491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7EC-BC44-4F05-8CD0-414F06D4ED48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F4FB-EC17-4B19-9B9F-995BD9383C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7EC-BC44-4F05-8CD0-414F06D4ED48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F4FB-EC17-4B19-9B9F-995BD9383C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7EC-BC44-4F05-8CD0-414F06D4ED48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F4FB-EC17-4B19-9B9F-995BD9383C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7EC-BC44-4F05-8CD0-414F06D4ED48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F4FB-EC17-4B19-9B9F-995BD9383C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7EC-BC44-4F05-8CD0-414F06D4ED48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F4FB-EC17-4B19-9B9F-995BD9383C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7EC-BC44-4F05-8CD0-414F06D4ED48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F4FB-EC17-4B19-9B9F-995BD9383C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7EC-BC44-4F05-8CD0-414F06D4ED48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F4FB-EC17-4B19-9B9F-995BD9383C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7EC-BC44-4F05-8CD0-414F06D4ED48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F4FB-EC17-4B19-9B9F-995BD9383C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7EC-BC44-4F05-8CD0-414F06D4ED48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F4FB-EC17-4B19-9B9F-995BD9383C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7EC-BC44-4F05-8CD0-414F06D4ED48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F4FB-EC17-4B19-9B9F-995BD9383C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7EC-BC44-4F05-8CD0-414F06D4ED48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F4FB-EC17-4B19-9B9F-995BD9383C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897EC-BC44-4F05-8CD0-414F06D4ED48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DF4FB-EC17-4B19-9B9F-995BD9383C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png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png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7" Type="http://schemas.openxmlformats.org/officeDocument/2006/relationships/image" Target="../media/image50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wmf"/><Relationship Id="rId5" Type="http://schemas.openxmlformats.org/officeDocument/2006/relationships/image" Target="../media/image48.wmf"/><Relationship Id="rId4" Type="http://schemas.openxmlformats.org/officeDocument/2006/relationships/image" Target="../media/image46.e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7" Type="http://schemas.openxmlformats.org/officeDocument/2006/relationships/slide" Target="slide3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slide" Target="slide34.xml"/><Relationship Id="rId5" Type="http://schemas.openxmlformats.org/officeDocument/2006/relationships/slide" Target="slide30.xml"/><Relationship Id="rId4" Type="http://schemas.openxmlformats.org/officeDocument/2006/relationships/image" Target="../media/image46.emf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3" Type="http://schemas.openxmlformats.org/officeDocument/2006/relationships/image" Target="../media/image45.emf"/><Relationship Id="rId7" Type="http://schemas.openxmlformats.org/officeDocument/2006/relationships/image" Target="../media/image5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emf"/><Relationship Id="rId5" Type="http://schemas.openxmlformats.org/officeDocument/2006/relationships/image" Target="../media/image51.emf"/><Relationship Id="rId4" Type="http://schemas.openxmlformats.org/officeDocument/2006/relationships/image" Target="../media/image46.emf"/><Relationship Id="rId9" Type="http://schemas.openxmlformats.org/officeDocument/2006/relationships/image" Target="../media/image54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image" Target="../media/image45.emf"/><Relationship Id="rId7" Type="http://schemas.openxmlformats.org/officeDocument/2006/relationships/image" Target="../media/image5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emf"/><Relationship Id="rId5" Type="http://schemas.openxmlformats.org/officeDocument/2006/relationships/image" Target="../media/image51.emf"/><Relationship Id="rId10" Type="http://schemas.openxmlformats.org/officeDocument/2006/relationships/image" Target="../media/image56.png"/><Relationship Id="rId4" Type="http://schemas.openxmlformats.org/officeDocument/2006/relationships/image" Target="../media/image46.emf"/><Relationship Id="rId9" Type="http://schemas.openxmlformats.org/officeDocument/2006/relationships/slide" Target="slide29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image" Target="../media/image45.emf"/><Relationship Id="rId7" Type="http://schemas.openxmlformats.org/officeDocument/2006/relationships/image" Target="../media/image58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wmf"/><Relationship Id="rId5" Type="http://schemas.openxmlformats.org/officeDocument/2006/relationships/slide" Target="slide29.xml"/><Relationship Id="rId10" Type="http://schemas.openxmlformats.org/officeDocument/2006/relationships/image" Target="../media/image61.emf"/><Relationship Id="rId4" Type="http://schemas.openxmlformats.org/officeDocument/2006/relationships/image" Target="../media/image46.emf"/><Relationship Id="rId9" Type="http://schemas.openxmlformats.org/officeDocument/2006/relationships/image" Target="../media/image60.emf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45.emf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png"/><Relationship Id="rId5" Type="http://schemas.openxmlformats.org/officeDocument/2006/relationships/slide" Target="slide29.xml"/><Relationship Id="rId4" Type="http://schemas.openxmlformats.org/officeDocument/2006/relationships/image" Target="../media/image46.emf"/><Relationship Id="rId9" Type="http://schemas.openxmlformats.org/officeDocument/2006/relationships/image" Target="../media/image65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45.emf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png"/><Relationship Id="rId5" Type="http://schemas.openxmlformats.org/officeDocument/2006/relationships/slide" Target="slide29.xml"/><Relationship Id="rId10" Type="http://schemas.openxmlformats.org/officeDocument/2006/relationships/image" Target="../media/image66.png"/><Relationship Id="rId4" Type="http://schemas.openxmlformats.org/officeDocument/2006/relationships/image" Target="../media/image46.emf"/><Relationship Id="rId9" Type="http://schemas.openxmlformats.org/officeDocument/2006/relationships/image" Target="../media/image65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45.emf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slide" Target="slide29.xml"/><Relationship Id="rId10" Type="http://schemas.openxmlformats.org/officeDocument/2006/relationships/image" Target="../media/image66.png"/><Relationship Id="rId4" Type="http://schemas.openxmlformats.org/officeDocument/2006/relationships/image" Target="../media/image46.emf"/><Relationship Id="rId9" Type="http://schemas.openxmlformats.org/officeDocument/2006/relationships/image" Target="../media/image65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45.emf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png"/><Relationship Id="rId5" Type="http://schemas.openxmlformats.org/officeDocument/2006/relationships/slide" Target="slide29.xml"/><Relationship Id="rId4" Type="http://schemas.openxmlformats.org/officeDocument/2006/relationships/image" Target="../media/image46.emf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45.emf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png"/><Relationship Id="rId5" Type="http://schemas.openxmlformats.org/officeDocument/2006/relationships/slide" Target="slide29.xml"/><Relationship Id="rId10" Type="http://schemas.openxmlformats.org/officeDocument/2006/relationships/image" Target="../media/image74.png"/><Relationship Id="rId4" Type="http://schemas.openxmlformats.org/officeDocument/2006/relationships/image" Target="../media/image46.emf"/><Relationship Id="rId9" Type="http://schemas.openxmlformats.org/officeDocument/2006/relationships/image" Target="../media/image73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45.emf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5.png"/><Relationship Id="rId11" Type="http://schemas.openxmlformats.org/officeDocument/2006/relationships/image" Target="../media/image74.png"/><Relationship Id="rId5" Type="http://schemas.openxmlformats.org/officeDocument/2006/relationships/slide" Target="slide29.xml"/><Relationship Id="rId10" Type="http://schemas.openxmlformats.org/officeDocument/2006/relationships/image" Target="../media/image73.png"/><Relationship Id="rId4" Type="http://schemas.openxmlformats.org/officeDocument/2006/relationships/image" Target="../media/image46.emf"/><Relationship Id="rId9" Type="http://schemas.openxmlformats.org/officeDocument/2006/relationships/image" Target="../media/image7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8.png"/><Relationship Id="rId5" Type="http://schemas.openxmlformats.org/officeDocument/2006/relationships/slide" Target="slide29.xml"/><Relationship Id="rId4" Type="http://schemas.openxmlformats.org/officeDocument/2006/relationships/image" Target="../media/image46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7" Type="http://schemas.openxmlformats.org/officeDocument/2006/relationships/slide" Target="slide35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slide" Target="slide34.xml"/><Relationship Id="rId5" Type="http://schemas.openxmlformats.org/officeDocument/2006/relationships/slide" Target="slide30.xml"/><Relationship Id="rId4" Type="http://schemas.openxmlformats.org/officeDocument/2006/relationships/image" Target="../media/image46.e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7.wmf"/><Relationship Id="rId5" Type="http://schemas.openxmlformats.org/officeDocument/2006/relationships/image" Target="../media/image76.wmf"/><Relationship Id="rId4" Type="http://schemas.openxmlformats.org/officeDocument/2006/relationships/image" Target="../media/image46.e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7" Type="http://schemas.openxmlformats.org/officeDocument/2006/relationships/image" Target="../media/image46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emf"/><Relationship Id="rId5" Type="http://schemas.openxmlformats.org/officeDocument/2006/relationships/image" Target="../media/image80.wmf"/><Relationship Id="rId4" Type="http://schemas.openxmlformats.org/officeDocument/2006/relationships/image" Target="../media/image79.wmf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1.wmf"/><Relationship Id="rId4" Type="http://schemas.openxmlformats.org/officeDocument/2006/relationships/image" Target="../media/image46.emf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w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EE54-ED87-448F-98A2-B115913C37C3}" type="slidenum">
              <a:rPr lang="pt-BR" smtClean="0"/>
              <a:pPr/>
              <a:t>1</a:t>
            </a:fld>
            <a:endParaRPr lang="pt-BR" dirty="0"/>
          </a:p>
        </p:txBody>
      </p:sp>
      <p:pic>
        <p:nvPicPr>
          <p:cNvPr id="4" name="Picture 74" descr="wally"/>
          <p:cNvPicPr>
            <a:picLocks noChangeAspect="1" noChangeArrowheads="1"/>
          </p:cNvPicPr>
          <p:nvPr/>
        </p:nvPicPr>
        <p:blipFill>
          <a:blip r:embed="rId2" cstate="print">
            <a:lum bright="60000" contrast="-70000"/>
          </a:blip>
          <a:stretch>
            <a:fillRect/>
          </a:stretch>
        </p:blipFill>
        <p:spPr bwMode="auto">
          <a:xfrm>
            <a:off x="304800" y="304800"/>
            <a:ext cx="85344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899592" y="945783"/>
            <a:ext cx="7772400" cy="108012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>
            <a:lvl1pPr algn="r">
              <a:defRPr sz="4000"/>
            </a:lvl1pPr>
          </a:lstStyle>
          <a:p>
            <a:pPr defTabSz="914292">
              <a:spcBef>
                <a:spcPct val="0"/>
              </a:spcBef>
              <a:defRPr/>
            </a:pPr>
            <a:r>
              <a:rPr lang="en-US" sz="26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+mj-ea"/>
                <a:cs typeface="Calibri" pitchFamily="34" charset="0"/>
              </a:rPr>
              <a:t>Spatial Approaches in Population Studies: Analytical Methods and Representation Techniques</a:t>
            </a:r>
            <a:endParaRPr lang="en-US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0" name="Rectangle 40"/>
          <p:cNvSpPr>
            <a:spLocks noChangeArrowheads="1"/>
          </p:cNvSpPr>
          <p:nvPr/>
        </p:nvSpPr>
        <p:spPr bwMode="auto">
          <a:xfrm>
            <a:off x="1275829" y="545680"/>
            <a:ext cx="7396163" cy="369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1429" tIns="45714" rIns="91429" bIns="45714" anchor="b">
            <a:spAutoFit/>
          </a:bodyPr>
          <a:lstStyle/>
          <a:p>
            <a:pPr algn="r">
              <a:defRPr/>
            </a:pPr>
            <a:r>
              <a:rPr lang="pt-BR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CST 310 / SER 417: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Population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,</a:t>
            </a:r>
            <a:r>
              <a:rPr lang="pt-BR" b="1" baseline="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pt-BR" b="1" baseline="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Space</a:t>
            </a:r>
            <a:r>
              <a:rPr lang="pt-BR" b="1" baseline="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&amp; </a:t>
            </a:r>
            <a:r>
              <a:rPr lang="pt-BR" b="1" baseline="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Environment</a:t>
            </a:r>
            <a:endParaRPr lang="en-US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41"/>
          <p:cNvSpPr>
            <a:spLocks noChangeArrowheads="1"/>
          </p:cNvSpPr>
          <p:nvPr/>
        </p:nvSpPr>
        <p:spPr bwMode="auto">
          <a:xfrm>
            <a:off x="1786719" y="933548"/>
            <a:ext cx="6858000" cy="76200"/>
          </a:xfrm>
          <a:prstGeom prst="rect">
            <a:avLst/>
          </a:prstGeom>
          <a:solidFill>
            <a:srgbClr val="003399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29" tIns="45714" rIns="91429" bIns="45714" anchor="ctr"/>
          <a:lstStyle/>
          <a:p>
            <a:pPr algn="ctr">
              <a:defRPr/>
            </a:pPr>
            <a:endParaRPr kumimoji="1" lang="en-US">
              <a:latin typeface="Verdana" pitchFamily="34" charset="0"/>
            </a:endParaRPr>
          </a:p>
        </p:txBody>
      </p:sp>
      <p:sp>
        <p:nvSpPr>
          <p:cNvPr id="12" name="Text Box 77"/>
          <p:cNvSpPr txBox="1">
            <a:spLocks noChangeArrowheads="1"/>
          </p:cNvSpPr>
          <p:nvPr/>
        </p:nvSpPr>
        <p:spPr bwMode="auto">
          <a:xfrm>
            <a:off x="1259633" y="332657"/>
            <a:ext cx="75533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29" tIns="45714" rIns="91429" bIns="45714" anchor="ctr" anchorCtr="0">
            <a:noAutofit/>
          </a:bodyPr>
          <a:lstStyle/>
          <a:p>
            <a:pPr algn="r">
              <a:lnSpc>
                <a:spcPct val="40000"/>
              </a:lnSpc>
              <a:spcBef>
                <a:spcPct val="40000"/>
              </a:spcBef>
              <a:defRPr/>
            </a:pPr>
            <a:r>
              <a:rPr lang="en-US" sz="12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Earth System Science  </a:t>
            </a:r>
            <a:r>
              <a:rPr lang="pt-BR" sz="12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&amp;  Remote </a:t>
            </a:r>
            <a:r>
              <a:rPr lang="pt-BR" sz="1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Sensing</a:t>
            </a:r>
            <a:r>
              <a:rPr lang="pt-BR" sz="12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pt-BR" sz="1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Postgraduate</a:t>
            </a:r>
            <a:endParaRPr lang="pt-BR" sz="1200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3" name="Rectangle 78"/>
          <p:cNvSpPr>
            <a:spLocks noChangeArrowheads="1"/>
          </p:cNvSpPr>
          <p:nvPr/>
        </p:nvSpPr>
        <p:spPr bwMode="auto">
          <a:xfrm>
            <a:off x="1259633" y="4806032"/>
            <a:ext cx="6934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/>
          <a:lstStyle/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pt-BR" sz="19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Silvana Amaral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pt-BR" sz="19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Antonio Miguel V. Monteiro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endParaRPr lang="pt-BR" sz="19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defTabSz="914292">
              <a:lnSpc>
                <a:spcPct val="80000"/>
              </a:lnSpc>
              <a:spcBef>
                <a:spcPct val="20000"/>
              </a:spcBef>
              <a:defRPr/>
            </a:pPr>
            <a:r>
              <a:rPr lang="pt-BR" sz="19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{Silvana.amaral@inpe.br, Miguel.monteiro@inpe.br}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pt-BR" sz="19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</p:txBody>
      </p:sp>
      <p:pic>
        <p:nvPicPr>
          <p:cNvPr id="14" name="Picture 22" descr="INPElogocomple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165305"/>
            <a:ext cx="30035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32"/>
          <p:cNvSpPr txBox="1">
            <a:spLocks noChangeArrowheads="1"/>
          </p:cNvSpPr>
          <p:nvPr/>
        </p:nvSpPr>
        <p:spPr bwMode="auto">
          <a:xfrm>
            <a:off x="323528" y="404664"/>
            <a:ext cx="2514600" cy="215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>
              <a:lnSpc>
                <a:spcPct val="40000"/>
              </a:lnSpc>
              <a:spcBef>
                <a:spcPct val="40000"/>
              </a:spcBef>
            </a:pPr>
            <a:r>
              <a:rPr lang="pt-BR" sz="1000" dirty="0">
                <a:latin typeface="Calibri" pitchFamily="34" charset="0"/>
              </a:rPr>
              <a:t>Martin </a:t>
            </a:r>
            <a:r>
              <a:rPr lang="pt-BR" sz="1000" dirty="0" err="1">
                <a:latin typeface="Calibri" pitchFamily="34" charset="0"/>
              </a:rPr>
              <a:t>Handford</a:t>
            </a:r>
            <a:r>
              <a:rPr lang="pt-BR" sz="1000" dirty="0">
                <a:latin typeface="Calibri" pitchFamily="34" charset="0"/>
              </a:rPr>
              <a:t>, </a:t>
            </a:r>
            <a:r>
              <a:rPr lang="pt-BR" sz="1000" i="1" dirty="0" err="1">
                <a:latin typeface="Calibri" pitchFamily="34" charset="0"/>
              </a:rPr>
              <a:t>Where´s</a:t>
            </a:r>
            <a:r>
              <a:rPr lang="pt-BR" sz="1000" i="1" dirty="0">
                <a:latin typeface="Calibri" pitchFamily="34" charset="0"/>
              </a:rPr>
              <a:t> Wally?</a:t>
            </a:r>
            <a:br>
              <a:rPr lang="pt-BR" sz="1000" i="1" dirty="0">
                <a:latin typeface="Calibri" pitchFamily="34" charset="0"/>
              </a:rPr>
            </a:br>
            <a:endParaRPr lang="pt-BR" sz="1000" i="1" dirty="0">
              <a:latin typeface="Calibri" pitchFamily="34" charset="0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429750" y="2150645"/>
            <a:ext cx="8305500" cy="14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ctr" anchorCtr="0" compatLnSpc="1">
            <a:prstTxWarp prst="textNoShape">
              <a:avLst/>
            </a:prstTxWarp>
          </a:bodyPr>
          <a:lstStyle>
            <a:lvl1pPr algn="l" defTabSz="968375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defTabSz="968375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defRPr>
            </a:lvl2pPr>
            <a:lvl3pPr algn="l" defTabSz="968375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defRPr>
            </a:lvl3pPr>
            <a:lvl4pPr algn="l" defTabSz="968375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defRPr>
            </a:lvl4pPr>
            <a:lvl5pPr algn="l" defTabSz="968375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defRPr>
            </a:lvl9pPr>
          </a:lstStyle>
          <a:p>
            <a:r>
              <a:rPr lang="pt-BR" sz="2600" b="0" kern="0" dirty="0">
                <a:effectLst/>
                <a:cs typeface="Times New Roman" pitchFamily="18" charset="0"/>
              </a:rPr>
              <a:t>Relações entre a Dinâmica Demográfica, Estrutura Econômica e Mudanças no Uso e Cobertura da Terra  na área de influência do PIME</a:t>
            </a:r>
            <a:endParaRPr lang="pt-BR" sz="2600" b="0" kern="0" dirty="0">
              <a:effectLst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1116000" y="3721500"/>
            <a:ext cx="6933000" cy="12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>
            <a:lvl1pPr marL="363538" indent="-363538" algn="l" defTabSz="968375" rtl="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85813" indent="-301625" algn="l" defTabSz="968375" rtl="0" eaLnBrk="0" fontAlgn="base" hangingPunct="0">
              <a:spcBef>
                <a:spcPct val="30000"/>
              </a:spcBef>
              <a:spcAft>
                <a:spcPct val="0"/>
              </a:spcAft>
              <a:buChar char="–"/>
              <a:defRPr sz="1900">
                <a:solidFill>
                  <a:schemeClr val="tx1"/>
                </a:solidFill>
                <a:latin typeface="+mn-lt"/>
              </a:defRPr>
            </a:lvl2pPr>
            <a:lvl3pPr marL="1209675" indent="-241300" algn="l" defTabSz="968375" rtl="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700">
                <a:solidFill>
                  <a:schemeClr val="tx1"/>
                </a:solidFill>
                <a:latin typeface="+mn-lt"/>
              </a:defRPr>
            </a:lvl3pPr>
            <a:lvl4pPr marL="1693863" indent="-242888" algn="l" defTabSz="968375" rtl="0" eaLnBrk="0" fontAlgn="base" hangingPunct="0">
              <a:spcBef>
                <a:spcPct val="30000"/>
              </a:spcBef>
              <a:spcAft>
                <a:spcPct val="0"/>
              </a:spcAft>
              <a:buChar char="–"/>
              <a:defRPr sz="1500">
                <a:solidFill>
                  <a:schemeClr val="tx1"/>
                </a:solidFill>
                <a:latin typeface="+mn-lt"/>
              </a:defRPr>
            </a:lvl4pPr>
            <a:lvl5pPr marL="2178050" indent="-242888" algn="l" defTabSz="968375" rtl="0" eaLnBrk="0" fontAlgn="base" hangingPunct="0">
              <a:spcBef>
                <a:spcPct val="3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3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3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3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3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863925">
              <a:spcBef>
                <a:spcPct val="0"/>
              </a:spcBef>
              <a:buNone/>
            </a:pPr>
            <a:r>
              <a:rPr lang="pt-BR" sz="1200" kern="0" dirty="0">
                <a:latin typeface="ZapfHumnst Dm BT" pitchFamily="34" charset="0"/>
              </a:rPr>
              <a:t>Pedro Assump</a:t>
            </a:r>
            <a:r>
              <a:rPr lang="pt-BR" sz="1200" kern="0" dirty="0"/>
              <a:t>ç</a:t>
            </a:r>
            <a:r>
              <a:rPr lang="pt-BR" sz="1200" kern="0" dirty="0">
                <a:latin typeface="ZapfHumnst Dm BT" pitchFamily="34" charset="0"/>
              </a:rPr>
              <a:t>ão Alves </a:t>
            </a:r>
          </a:p>
          <a:p>
            <a:pPr marL="0" indent="0" defTabSz="863925">
              <a:spcBef>
                <a:spcPct val="0"/>
              </a:spcBef>
              <a:buNone/>
            </a:pPr>
            <a:r>
              <a:rPr lang="pt-BR" sz="1200" kern="0" dirty="0">
                <a:latin typeface="ZapfHumnst Dm BT" pitchFamily="34" charset="0"/>
              </a:rPr>
              <a:t>Silvana Amaral</a:t>
            </a:r>
          </a:p>
          <a:p>
            <a:pPr marL="0" indent="0" defTabSz="863925">
              <a:spcBef>
                <a:spcPct val="0"/>
              </a:spcBef>
              <a:buNone/>
            </a:pPr>
            <a:r>
              <a:rPr lang="pt-BR" sz="1200" kern="0" dirty="0">
                <a:latin typeface="ZapfHumnst Dm BT" pitchFamily="34" charset="0"/>
              </a:rPr>
              <a:t>Maria Isabel S. Escada </a:t>
            </a:r>
          </a:p>
          <a:p>
            <a:pPr marL="0" indent="0" defTabSz="863925">
              <a:spcBef>
                <a:spcPct val="0"/>
              </a:spcBef>
              <a:buNone/>
            </a:pPr>
            <a:r>
              <a:rPr lang="pt-BR" sz="1200" kern="0" dirty="0">
                <a:latin typeface="ZapfHumnst Dm BT" pitchFamily="34" charset="0"/>
              </a:rPr>
              <a:t>Antônio Miguel V. Monteiro</a:t>
            </a:r>
          </a:p>
          <a:p>
            <a:pPr marL="0" indent="0" defTabSz="863925">
              <a:buNone/>
            </a:pPr>
            <a:r>
              <a:rPr lang="pt-BR" sz="900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ZapfHumnst Dm BT" pitchFamily="34" charset="0"/>
              </a:rPr>
              <a:t>DPI / INPE</a:t>
            </a: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5148064" y="3645024"/>
            <a:ext cx="3524558" cy="364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6393" tIns="43196" rIns="86393" bIns="43196">
            <a:spAutoFit/>
          </a:bodyPr>
          <a:lstStyle/>
          <a:p>
            <a:r>
              <a:rPr lang="en-US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Geografia</a:t>
            </a: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, v. 35, p. 165-182, 2010. </a:t>
            </a:r>
          </a:p>
        </p:txBody>
      </p:sp>
    </p:spTree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>
              <a:buNone/>
            </a:pPr>
            <a:r>
              <a:rPr lang="pt-BR" sz="2600" i="1" dirty="0"/>
              <a:t>O  que deve ter acontecido com estes municípios?????</a:t>
            </a:r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sz="3000" dirty="0" err="1"/>
              <a:t>Urbanização</a:t>
            </a:r>
            <a:r>
              <a:rPr lang="en-US" sz="3000" dirty="0"/>
              <a:t>, </a:t>
            </a:r>
            <a:r>
              <a:rPr lang="en-US" sz="3000" dirty="0" err="1"/>
              <a:t>Estrutura</a:t>
            </a:r>
            <a:r>
              <a:rPr lang="en-US" sz="3000" dirty="0"/>
              <a:t> </a:t>
            </a:r>
            <a:r>
              <a:rPr lang="en-US" sz="3000" dirty="0" err="1"/>
              <a:t>Etária</a:t>
            </a:r>
            <a:r>
              <a:rPr lang="en-US" sz="3000" dirty="0"/>
              <a:t> e </a:t>
            </a:r>
            <a:r>
              <a:rPr lang="en-US" sz="3000" dirty="0" err="1"/>
              <a:t>mobilidade</a:t>
            </a:r>
            <a:r>
              <a:rPr lang="en-US" sz="3000" dirty="0"/>
              <a:t> …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1000" y="1447801"/>
            <a:ext cx="8229600" cy="4419600"/>
          </a:xfrm>
        </p:spPr>
        <p:txBody>
          <a:bodyPr/>
          <a:lstStyle/>
          <a:p>
            <a:pPr>
              <a:buNone/>
            </a:pPr>
            <a:r>
              <a:rPr lang="pt-BR" sz="2000" dirty="0"/>
              <a:t> -    nas células que </a:t>
            </a:r>
            <a:r>
              <a:rPr lang="pt-BR" sz="2000" b="1" dirty="0"/>
              <a:t>apresentam população</a:t>
            </a:r>
            <a:r>
              <a:rPr lang="pt-BR" sz="2000" dirty="0"/>
              <a:t>, os dados foram ajustados aplicando-se o percentual de erro calculado para o setor onde a mesma se encontra; </a:t>
            </a:r>
          </a:p>
          <a:p>
            <a:pPr>
              <a:buNone/>
            </a:pPr>
            <a:endParaRPr lang="pt-BR" sz="2000" dirty="0"/>
          </a:p>
          <a:p>
            <a:pPr>
              <a:buFontTx/>
              <a:buChar char="-"/>
            </a:pPr>
            <a:r>
              <a:rPr lang="pt-BR" sz="2000" dirty="0"/>
              <a:t>nos casos em que a célula localizava-se </a:t>
            </a:r>
            <a:r>
              <a:rPr lang="pt-BR" sz="2000" b="1" dirty="0"/>
              <a:t>em mais de um setor censitário</a:t>
            </a:r>
            <a:r>
              <a:rPr lang="pt-BR" sz="2000" dirty="0"/>
              <a:t>, foi considerado o erro do setor com maior área dentro da célula; </a:t>
            </a:r>
          </a:p>
          <a:p>
            <a:pPr>
              <a:buFontTx/>
              <a:buChar char="-"/>
            </a:pPr>
            <a:endParaRPr lang="pt-BR" sz="2000" dirty="0"/>
          </a:p>
          <a:p>
            <a:pPr>
              <a:buFontTx/>
              <a:buChar char="-"/>
            </a:pPr>
            <a:r>
              <a:rPr lang="pt-BR" sz="2000" dirty="0"/>
              <a:t>nas células onde a metodologia apontou </a:t>
            </a:r>
            <a:r>
              <a:rPr lang="pt-BR" sz="2000" b="1" dirty="0"/>
              <a:t>ausência de população</a:t>
            </a:r>
            <a:r>
              <a:rPr lang="pt-BR" sz="2000" dirty="0"/>
              <a:t>, o erro relativo à falta de domicílios com coordenadas não foi corrigido, assumindo-se que a população não localizada por meio de coordenadas da Contagem 2007 esteja totalmente distribuída por áreas onde a presença de população foi detectada.</a:t>
            </a:r>
            <a:endParaRPr lang="pt-BR" sz="180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373004" cy="990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pt-BR" sz="1400" b="0" i="0" dirty="0">
                <a:effectLst/>
              </a:rPr>
              <a:t>D’</a:t>
            </a:r>
            <a:r>
              <a:rPr lang="pt-BR" sz="1400" b="0" i="0" dirty="0" err="1">
                <a:effectLst/>
              </a:rPr>
              <a:t>Antona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A.O.</a:t>
            </a:r>
            <a:r>
              <a:rPr lang="pt-BR" sz="1400" b="0" i="0" dirty="0">
                <a:effectLst/>
              </a:rPr>
              <a:t>; Bueno, </a:t>
            </a:r>
            <a:r>
              <a:rPr lang="pt-BR" sz="1400" b="0" i="0" dirty="0" err="1">
                <a:effectLst/>
              </a:rPr>
              <a:t>M.C.</a:t>
            </a:r>
            <a:r>
              <a:rPr lang="pt-BR" sz="1400" b="0" i="0" dirty="0">
                <a:effectLst/>
              </a:rPr>
              <a:t> </a:t>
            </a:r>
            <a:r>
              <a:rPr lang="pt-BR" sz="1400" b="0" i="0" dirty="0" err="1">
                <a:effectLst/>
              </a:rPr>
              <a:t>Dagnino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R.S.</a:t>
            </a:r>
            <a:r>
              <a:rPr lang="pt-BR" sz="1400" b="0" i="0" dirty="0">
                <a:effectLst/>
              </a:rPr>
              <a:t> (2013) Estimativa da população em unidades de conservação na Amazônia Legal brasileira – uma aplicação de grades regulares a partir da Contagem 2007. REBEP  (30) 2, p. 401-428.</a:t>
            </a:r>
          </a:p>
        </p:txBody>
      </p:sp>
    </p:spTree>
  </p:cSld>
  <p:clrMapOvr>
    <a:masterClrMapping/>
  </p:clrMapOvr>
  <p:transition spd="slow">
    <p:wipe dir="r"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1000" y="1447801"/>
            <a:ext cx="8229600" cy="4419600"/>
          </a:xfrm>
        </p:spPr>
        <p:txBody>
          <a:bodyPr/>
          <a:lstStyle/>
          <a:p>
            <a:pPr>
              <a:buNone/>
            </a:pPr>
            <a:r>
              <a:rPr lang="pt-BR" sz="2000" dirty="0"/>
              <a:t> </a:t>
            </a:r>
            <a:r>
              <a:rPr lang="pt-BR" sz="2400" dirty="0"/>
              <a:t>Nas células de aglomerados rurais e urbano (polígonos)</a:t>
            </a:r>
          </a:p>
          <a:p>
            <a:r>
              <a:rPr lang="pt-BR" sz="2400" dirty="0"/>
              <a:t>metodologia de proporcionalidade de área, </a:t>
            </a:r>
          </a:p>
          <a:p>
            <a:pPr lvl="1"/>
            <a:r>
              <a:rPr lang="pt-BR" dirty="0"/>
              <a:t> supõe que a população esteja distribuída  homogeneamente  dentro do  setor  censitário.  </a:t>
            </a:r>
          </a:p>
          <a:p>
            <a:pPr>
              <a:buNone/>
            </a:pPr>
            <a:endParaRPr lang="pt-BR" sz="2400" dirty="0"/>
          </a:p>
          <a:p>
            <a:pPr>
              <a:buNone/>
            </a:pPr>
            <a:r>
              <a:rPr lang="pt-BR" sz="2400" dirty="0"/>
              <a:t>Assim,  a parcela de população equivalente à área do setor censitário que se encontra dentro de uma célula da grade é agregada a esta célula. </a:t>
            </a:r>
          </a:p>
          <a:p>
            <a:pPr>
              <a:buNone/>
            </a:pPr>
            <a:r>
              <a:rPr lang="pt-BR" sz="2400" dirty="0"/>
              <a:t> *  pressuposto de homogeneidade</a:t>
            </a:r>
            <a:endParaRPr lang="pt-BR" sz="180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373004" cy="990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pt-BR" sz="1400" b="0" i="0" dirty="0">
                <a:effectLst/>
              </a:rPr>
              <a:t>D’</a:t>
            </a:r>
            <a:r>
              <a:rPr lang="pt-BR" sz="1400" b="0" i="0" dirty="0" err="1">
                <a:effectLst/>
              </a:rPr>
              <a:t>Antona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A.O.</a:t>
            </a:r>
            <a:r>
              <a:rPr lang="pt-BR" sz="1400" b="0" i="0" dirty="0">
                <a:effectLst/>
              </a:rPr>
              <a:t>; Bueno, </a:t>
            </a:r>
            <a:r>
              <a:rPr lang="pt-BR" sz="1400" b="0" i="0" dirty="0" err="1">
                <a:effectLst/>
              </a:rPr>
              <a:t>M.C.</a:t>
            </a:r>
            <a:r>
              <a:rPr lang="pt-BR" sz="1400" b="0" i="0" dirty="0">
                <a:effectLst/>
              </a:rPr>
              <a:t> </a:t>
            </a:r>
            <a:r>
              <a:rPr lang="pt-BR" sz="1400" b="0" i="0" dirty="0" err="1">
                <a:effectLst/>
              </a:rPr>
              <a:t>Dagnino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R.S.</a:t>
            </a:r>
            <a:r>
              <a:rPr lang="pt-BR" sz="1400" b="0" i="0" dirty="0">
                <a:effectLst/>
              </a:rPr>
              <a:t> (2013) Estimativa da população em unidades de conservação na Amazônia Legal brasileira – uma aplicação de grades regulares a partir da Contagem 2007. REBEP  (30) 2, p. 401-428.</a:t>
            </a:r>
          </a:p>
        </p:txBody>
      </p:sp>
    </p:spTree>
  </p:cSld>
  <p:clrMapOvr>
    <a:masterClrMapping/>
  </p:clrMapOvr>
  <p:transition spd="slow">
    <p:wipe dir="r"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066800"/>
            <a:ext cx="6070656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8396" y="76200"/>
            <a:ext cx="5468004" cy="990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D’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Antona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,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A.O.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; Bueno,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M.C.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Dagnino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,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R.S.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(2013) Estimativa da população em unidades de conservação na Amazônia Legal brasileira – uma aplicação de grades regulares a partir da Contagem 2007. REBEP  (30) 2, p. 401-428.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771198" y="1676400"/>
            <a:ext cx="1981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dirty="0"/>
              <a:t>Setores Rurais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914400" y="5410200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dirty="0"/>
              <a:t>Setores Urbanos e  aglomerados Rurais</a:t>
            </a:r>
          </a:p>
        </p:txBody>
      </p:sp>
    </p:spTree>
  </p:cSld>
  <p:clrMapOvr>
    <a:masterClrMapping/>
  </p:clrMapOvr>
  <p:transition spd="slow">
    <p:wipe dir="r"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>
              <a:buNone/>
            </a:pPr>
            <a:r>
              <a:rPr lang="pt-BR" sz="2400" dirty="0"/>
              <a:t>Sobre a grade consolidada – limites dos polígonos das </a:t>
            </a:r>
            <a:r>
              <a:rPr lang="pt-BR" sz="2400" dirty="0" err="1"/>
              <a:t>Ucs</a:t>
            </a:r>
            <a:endParaRPr lang="pt-BR" sz="2400" dirty="0"/>
          </a:p>
          <a:p>
            <a:pPr lvl="1"/>
            <a:r>
              <a:rPr lang="pt-BR" sz="2000" dirty="0"/>
              <a:t>121 </a:t>
            </a:r>
            <a:r>
              <a:rPr lang="pt-BR" sz="2000" dirty="0" err="1"/>
              <a:t>Ucs</a:t>
            </a:r>
            <a:r>
              <a:rPr lang="pt-BR" sz="2000" dirty="0"/>
              <a:t> federais (43 UCPI e 70 </a:t>
            </a:r>
            <a:r>
              <a:rPr lang="pt-BR" sz="2000" dirty="0" err="1"/>
              <a:t>UCUS</a:t>
            </a:r>
            <a:r>
              <a:rPr lang="pt-BR" sz="2000" dirty="0"/>
              <a:t>)</a:t>
            </a:r>
          </a:p>
          <a:p>
            <a:pPr lvl="1"/>
            <a:r>
              <a:rPr lang="pt-BR" sz="2000" dirty="0"/>
              <a:t>Buffer 10km para computar pop no entorno </a:t>
            </a:r>
            <a:r>
              <a:rPr lang="pt-BR" sz="2000" dirty="0" err="1"/>
              <a:t>tb</a:t>
            </a:r>
            <a:r>
              <a:rPr lang="pt-BR" sz="2000" dirty="0"/>
              <a:t>;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8396" y="76200"/>
            <a:ext cx="5468004" cy="990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D’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Antona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,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A.O.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; Bueno,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M.C.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Dagnino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,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R.S.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(2013) Estimativa da população em unidades de conservação na Amazônia Legal brasileira – uma aplicação de grades regulares a partir da Contagem 2007. REBEP  (30) 2, p. 401-428.</a:t>
            </a:r>
          </a:p>
        </p:txBody>
      </p:sp>
      <p:pic>
        <p:nvPicPr>
          <p:cNvPr id="789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590800"/>
            <a:ext cx="8576442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>
              <a:buNone/>
            </a:pPr>
            <a:r>
              <a:rPr lang="pt-BR" sz="2400" dirty="0"/>
              <a:t>Sobre a grade consolidada – limites dos polígonos das </a:t>
            </a:r>
            <a:r>
              <a:rPr lang="pt-BR" sz="2400" dirty="0" err="1"/>
              <a:t>Ucs</a:t>
            </a:r>
            <a:endParaRPr lang="pt-BR" sz="2400" dirty="0"/>
          </a:p>
          <a:p>
            <a:r>
              <a:rPr lang="pt-BR" sz="2400" dirty="0"/>
              <a:t>121 </a:t>
            </a:r>
            <a:r>
              <a:rPr lang="pt-BR" sz="2400" dirty="0" err="1"/>
              <a:t>Ucs</a:t>
            </a:r>
            <a:r>
              <a:rPr lang="pt-BR" sz="2400" dirty="0"/>
              <a:t> federais (43 UCPI e 70 UCUS)</a:t>
            </a:r>
          </a:p>
          <a:p>
            <a:endParaRPr lang="pt-BR" sz="2400" dirty="0"/>
          </a:p>
          <a:p>
            <a:r>
              <a:rPr lang="pt-BR" sz="2400" dirty="0"/>
              <a:t>Buffer 10km para computar pop no entorno </a:t>
            </a:r>
            <a:r>
              <a:rPr lang="pt-BR" sz="2400" dirty="0" err="1"/>
              <a:t>tb</a:t>
            </a:r>
            <a:r>
              <a:rPr lang="pt-BR" sz="2400" dirty="0"/>
              <a:t>;</a:t>
            </a:r>
          </a:p>
        </p:txBody>
      </p:sp>
      <p:pic>
        <p:nvPicPr>
          <p:cNvPr id="790530" name="Picture 2"/>
          <p:cNvPicPr>
            <a:picLocks noChangeAspect="1" noChangeArrowheads="1"/>
          </p:cNvPicPr>
          <p:nvPr/>
        </p:nvPicPr>
        <p:blipFill>
          <a:blip r:embed="rId2" cstate="print"/>
          <a:srcRect l="9554" t="9915" r="11465" b="8209"/>
          <a:stretch>
            <a:fillRect/>
          </a:stretch>
        </p:blipFill>
        <p:spPr bwMode="auto">
          <a:xfrm rot="5400000">
            <a:off x="1945560" y="-340441"/>
            <a:ext cx="5410200" cy="837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8396" y="76200"/>
            <a:ext cx="5468004" cy="990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D’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Antona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,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A.O.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; Bueno,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M.C.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Dagnino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,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R.S.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(2013) Estimativa da população em unidades de conservação na Amazônia Legal brasileira – uma aplicação de grades regulares a partir da Contagem 2007. REBEP  (30) 2, p. 401-428.</a:t>
            </a:r>
          </a:p>
        </p:txBody>
      </p:sp>
    </p:spTree>
  </p:cSld>
  <p:clrMapOvr>
    <a:masterClrMapping/>
  </p:clrMapOvr>
  <p:transition spd="slow">
    <p:wipe dir="r"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8396" y="76200"/>
            <a:ext cx="5468004" cy="990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D’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Antona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,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A.O.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; Bueno,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M.C.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Dagnino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,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R.S.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(2013) Estimativa da população em unidades de conservação na Amazônia Legal brasileira – uma aplicação de grades regulares a partir da Contagem 2007. REBEP  (30) 2, p. 401-428.</a:t>
            </a:r>
          </a:p>
        </p:txBody>
      </p:sp>
      <p:pic>
        <p:nvPicPr>
          <p:cNvPr id="787458" name="Picture 2"/>
          <p:cNvPicPr>
            <a:picLocks noChangeAspect="1" noChangeArrowheads="1"/>
          </p:cNvPicPr>
          <p:nvPr/>
        </p:nvPicPr>
        <p:blipFill>
          <a:blip r:embed="rId2" cstate="print"/>
          <a:srcRect l="10446" t="11125" r="11592" b="8056"/>
          <a:stretch>
            <a:fillRect/>
          </a:stretch>
        </p:blipFill>
        <p:spPr bwMode="auto">
          <a:xfrm rot="5400000">
            <a:off x="1846731" y="-363069"/>
            <a:ext cx="5486400" cy="84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5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2983" y="1491868"/>
            <a:ext cx="7385269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65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457200"/>
            <a:ext cx="1524000" cy="2158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tângulo 2"/>
          <p:cNvSpPr/>
          <p:nvPr/>
        </p:nvSpPr>
        <p:spPr>
          <a:xfrm>
            <a:off x="76200" y="44068"/>
            <a:ext cx="3429000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dirty="0"/>
              <a:t>ftp://geoftp.ibge.gov.br/recortes_para_fins_estatisticos/grade_estatistica/censo_2010/grade_estatistica.pdf</a:t>
            </a:r>
          </a:p>
        </p:txBody>
      </p:sp>
      <p:sp>
        <p:nvSpPr>
          <p:cNvPr id="5" name="Retângulo 4"/>
          <p:cNvSpPr/>
          <p:nvPr/>
        </p:nvSpPr>
        <p:spPr>
          <a:xfrm>
            <a:off x="4041464" y="1219200"/>
            <a:ext cx="4400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http://mapasinterativos.ibge.gov.br/grade/default.html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152400"/>
            <a:ext cx="914673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tângulo 4"/>
          <p:cNvSpPr/>
          <p:nvPr/>
        </p:nvSpPr>
        <p:spPr>
          <a:xfrm>
            <a:off x="533400" y="838200"/>
            <a:ext cx="8229600" cy="54102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pt-BR" sz="1800" b="1" dirty="0">
                <a:solidFill>
                  <a:srgbClr val="000099"/>
                </a:solidFill>
              </a:rPr>
              <a:t>Dados </a:t>
            </a:r>
            <a:endParaRPr lang="pt-BR" sz="1400" b="1" dirty="0">
              <a:solidFill>
                <a:srgbClr val="000099"/>
              </a:solidFill>
            </a:endParaRPr>
          </a:p>
          <a:p>
            <a:pPr algn="l"/>
            <a:r>
              <a:rPr lang="pt-BR" sz="1400" dirty="0">
                <a:solidFill>
                  <a:srgbClr val="000099"/>
                </a:solidFill>
              </a:rPr>
              <a:t>Dados estatísticos  </a:t>
            </a:r>
            <a:r>
              <a:rPr lang="pt-BR" sz="1400" dirty="0"/>
              <a:t>- microdados do universo do Censo Demográfico 2010</a:t>
            </a:r>
          </a:p>
          <a:p>
            <a:pPr algn="l"/>
            <a:r>
              <a:rPr lang="pt-BR" sz="1400" dirty="0">
                <a:solidFill>
                  <a:srgbClr val="000099"/>
                </a:solidFill>
              </a:rPr>
              <a:t>Dados vetoriais </a:t>
            </a:r>
            <a:r>
              <a:rPr lang="pt-BR" sz="1400" dirty="0"/>
              <a:t>-  aos  pontos  de localização  dos  domicílios  nas  áreas  rurais - CNEFE   </a:t>
            </a:r>
          </a:p>
          <a:p>
            <a:pPr algn="l"/>
            <a:r>
              <a:rPr lang="pt-BR" sz="1400" dirty="0"/>
              <a:t>linhas  vetoriais  das  faces  de  logradouros  e  às  divisões  de  setores  censitários – Base Territorial.  </a:t>
            </a:r>
          </a:p>
          <a:p>
            <a:pPr algn="l"/>
            <a:endParaRPr lang="pt-BR" sz="1400" dirty="0"/>
          </a:p>
          <a:p>
            <a:pPr algn="l"/>
            <a:r>
              <a:rPr lang="pt-BR" sz="1400" dirty="0">
                <a:solidFill>
                  <a:srgbClr val="000099"/>
                </a:solidFill>
              </a:rPr>
              <a:t>Informação auxiliar  </a:t>
            </a:r>
            <a:r>
              <a:rPr lang="pt-BR" sz="1400" dirty="0"/>
              <a:t>- classificações de uso e cobertura das terras: </a:t>
            </a:r>
          </a:p>
          <a:p>
            <a:pPr algn="l"/>
            <a:r>
              <a:rPr lang="pt-BR" sz="1400" dirty="0"/>
              <a:t>•  Projeto de Monitoramento do Desmatamento dos Biomas Brasileiros por  Satélite  –  PMDBBS, (imagens </a:t>
            </a:r>
            <a:r>
              <a:rPr lang="pt-BR" sz="1400" dirty="0" err="1"/>
              <a:t>Landsat</a:t>
            </a:r>
            <a:r>
              <a:rPr lang="pt-BR" sz="1400" dirty="0"/>
              <a:t>-5/TM  - MMA 2007); </a:t>
            </a:r>
          </a:p>
          <a:p>
            <a:pPr algn="l"/>
            <a:r>
              <a:rPr lang="pt-BR" sz="1400" dirty="0"/>
              <a:t>•  Projeto  TERRACLASS  2010 – (</a:t>
            </a:r>
            <a:r>
              <a:rPr lang="pt-BR" sz="1400" dirty="0" err="1"/>
              <a:t>Landsat</a:t>
            </a:r>
            <a:r>
              <a:rPr lang="pt-BR" sz="1400" dirty="0"/>
              <a:t>-5/TM e MODIS – EMBRAPA e INPE </a:t>
            </a:r>
          </a:p>
          <a:p>
            <a:pPr algn="l"/>
            <a:r>
              <a:rPr lang="pt-BR" sz="1400" dirty="0"/>
              <a:t>Classes agrupadas,  sendo  classificadas  como  “povoada”  - com  características </a:t>
            </a:r>
            <a:r>
              <a:rPr lang="pt-BR" sz="1400" dirty="0" err="1"/>
              <a:t>antrópicas</a:t>
            </a:r>
            <a:r>
              <a:rPr lang="pt-BR" sz="1400" dirty="0"/>
              <a:t>  e  como  “não  povoada”  - de características naturais. </a:t>
            </a:r>
          </a:p>
          <a:p>
            <a:pPr algn="l"/>
            <a:endParaRPr lang="pt-BR" sz="1400" dirty="0"/>
          </a:p>
          <a:p>
            <a:pPr algn="l">
              <a:buFont typeface="Arial" pitchFamily="34" charset="0"/>
              <a:buChar char="•"/>
            </a:pPr>
            <a:r>
              <a:rPr lang="pt-BR" sz="1400" dirty="0"/>
              <a:t>  Projeção  Equivalente  de  </a:t>
            </a:r>
            <a:r>
              <a:rPr lang="pt-BR" sz="1400" dirty="0" err="1"/>
              <a:t>Albers</a:t>
            </a:r>
            <a:r>
              <a:rPr lang="pt-BR" sz="1400" dirty="0"/>
              <a:t>  (produto final foi convertido para Projeção Geográfica)</a:t>
            </a:r>
          </a:p>
          <a:p>
            <a:pPr algn="l">
              <a:buFont typeface="Arial" pitchFamily="34" charset="0"/>
              <a:buChar char="•"/>
            </a:pPr>
            <a:r>
              <a:rPr lang="pt-BR" sz="1400" dirty="0"/>
              <a:t> </a:t>
            </a:r>
            <a:r>
              <a:rPr lang="pt-BR" sz="1400" dirty="0" err="1"/>
              <a:t>Datum</a:t>
            </a:r>
            <a:r>
              <a:rPr lang="pt-BR" sz="1400" dirty="0"/>
              <a:t> horizontal SIRGAS2000.</a:t>
            </a:r>
          </a:p>
          <a:p>
            <a:pPr algn="l">
              <a:buFont typeface="Arial" pitchFamily="34" charset="0"/>
              <a:buChar char="•"/>
            </a:pPr>
            <a:r>
              <a:rPr lang="pt-BR" sz="1400" dirty="0"/>
              <a:t> Células de 1 km x 1 km nas áreas rurais e 200 m x 200 m nas áreas urbanas.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5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152400"/>
            <a:ext cx="914673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tângulo 4"/>
          <p:cNvSpPr/>
          <p:nvPr/>
        </p:nvSpPr>
        <p:spPr>
          <a:xfrm>
            <a:off x="533400" y="838200"/>
            <a:ext cx="8229600" cy="54102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pt-BR" sz="1800" b="1" dirty="0">
                <a:solidFill>
                  <a:srgbClr val="000099"/>
                </a:solidFill>
              </a:rPr>
              <a:t>Método Híbrido </a:t>
            </a:r>
            <a:endParaRPr lang="pt-BR" sz="1400" b="1" dirty="0">
              <a:solidFill>
                <a:srgbClr val="000099"/>
              </a:solidFill>
            </a:endParaRPr>
          </a:p>
          <a:p>
            <a:pPr algn="l"/>
            <a:r>
              <a:rPr lang="pt-BR" sz="1400" dirty="0"/>
              <a:t>- Não dava para ser agregação porque grade quantidade de  Registros sem dados de localização</a:t>
            </a:r>
          </a:p>
          <a:p>
            <a:pPr marL="285750" indent="-285750" algn="l">
              <a:buFontTx/>
              <a:buChar char="-"/>
            </a:pPr>
            <a:r>
              <a:rPr lang="pt-BR" sz="1400" dirty="0">
                <a:solidFill>
                  <a:srgbClr val="000099"/>
                </a:solidFill>
              </a:rPr>
              <a:t>Áreas urbana </a:t>
            </a:r>
            <a:r>
              <a:rPr lang="pt-BR" sz="1400" dirty="0"/>
              <a:t>– Malha viária incompleta e ausência de codificação da malha – nas áreas não urbanizadas, áreas urbanas isoladas e aglomerados rurais</a:t>
            </a:r>
          </a:p>
          <a:p>
            <a:pPr marL="285750" indent="-285750" algn="l">
              <a:buFontTx/>
              <a:buChar char="-"/>
            </a:pPr>
            <a:r>
              <a:rPr lang="pt-BR" sz="1400" dirty="0">
                <a:solidFill>
                  <a:srgbClr val="000099"/>
                </a:solidFill>
              </a:rPr>
              <a:t>Áreas rurais </a:t>
            </a:r>
            <a:r>
              <a:rPr lang="pt-BR" sz="1400" dirty="0"/>
              <a:t>– nem todas as edificações tiveram as suas coordenadas geográficas registradas (razões operacionais e/ou técnicas)</a:t>
            </a:r>
          </a:p>
          <a:p>
            <a:pPr marL="285750" indent="-285750" algn="l">
              <a:buFontTx/>
              <a:buChar char="-"/>
            </a:pPr>
            <a:endParaRPr lang="pt-BR" sz="1400" dirty="0"/>
          </a:p>
          <a:p>
            <a:pPr algn="l"/>
            <a:r>
              <a:rPr lang="pt-BR" sz="1400" dirty="0">
                <a:sym typeface="Wingdings" panose="05000000000000000000" pitchFamily="2" charset="2"/>
              </a:rPr>
              <a:t></a:t>
            </a:r>
            <a:r>
              <a:rPr lang="pt-BR" sz="1400" dirty="0"/>
              <a:t> abordagem híbrida, combinando agregação e desagregação.</a:t>
            </a:r>
          </a:p>
          <a:p>
            <a:pPr algn="l"/>
            <a:r>
              <a:rPr lang="pt-BR" sz="1400" dirty="0">
                <a:solidFill>
                  <a:srgbClr val="000099"/>
                </a:solidFill>
              </a:rPr>
              <a:t>AGREGAÇÃO - </a:t>
            </a:r>
            <a:r>
              <a:rPr lang="pt-BR" sz="1400" dirty="0"/>
              <a:t>locais onde a totalidade ou maioria dos registros têm dados  locacionais </a:t>
            </a:r>
          </a:p>
          <a:p>
            <a:pPr algn="l"/>
            <a:r>
              <a:rPr lang="pt-BR" sz="1400" dirty="0"/>
              <a:t>                                          setores censitários com  ausência de localização &lt; 50%,</a:t>
            </a:r>
          </a:p>
          <a:p>
            <a:pPr algn="l"/>
            <a:r>
              <a:rPr lang="pt-BR" sz="1400" dirty="0">
                <a:solidFill>
                  <a:srgbClr val="000099"/>
                </a:solidFill>
              </a:rPr>
              <a:t>DESAGREGAÇÃO - </a:t>
            </a:r>
            <a:r>
              <a:rPr lang="pt-BR" sz="1400" dirty="0"/>
              <a:t>  nos setores censitários com  ausência de localização &gt; 50%</a:t>
            </a:r>
          </a:p>
          <a:p>
            <a:pPr marL="285750" indent="-285750" algn="l">
              <a:buFontTx/>
              <a:buChar char="-"/>
            </a:pPr>
            <a:endParaRPr lang="pt-BR" sz="1400" dirty="0"/>
          </a:p>
          <a:p>
            <a:pPr marL="285750" indent="-285750" algn="l">
              <a:buFontTx/>
              <a:buChar char="-"/>
            </a:pPr>
            <a:r>
              <a:rPr lang="pt-BR" sz="1400" dirty="0"/>
              <a:t>Mesmo com a adoção desta estratégia </a:t>
            </a:r>
            <a:r>
              <a:rPr lang="pt-BR" sz="1400" b="1" i="1" dirty="0"/>
              <a:t>ainda há um percentual de dados que não está representado através da grade estatística</a:t>
            </a:r>
            <a:r>
              <a:rPr lang="pt-BR" sz="1400" dirty="0"/>
              <a:t>, ou seja, o total de população e de domicílios registrado no Censo 2010 é maior do que o valor obtido com a grade estatística. </a:t>
            </a:r>
          </a:p>
          <a:p>
            <a:pPr marL="285750" indent="-285750" algn="l">
              <a:buFontTx/>
              <a:buChar char="-"/>
            </a:pPr>
            <a:r>
              <a:rPr lang="pt-BR" sz="1400" dirty="0"/>
              <a:t>No entanto, esta diferença pode ser considerada desprezível</a:t>
            </a:r>
          </a:p>
        </p:txBody>
      </p:sp>
    </p:spTree>
    <p:extLst>
      <p:ext uri="{BB962C8B-B14F-4D97-AF65-F5344CB8AC3E}">
        <p14:creationId xmlns:p14="http://schemas.microsoft.com/office/powerpoint/2010/main" xmlns="" val="399511915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152400"/>
            <a:ext cx="914673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tângulo 4"/>
          <p:cNvSpPr/>
          <p:nvPr/>
        </p:nvSpPr>
        <p:spPr>
          <a:xfrm>
            <a:off x="304800" y="381000"/>
            <a:ext cx="8229600" cy="54102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pt-BR" sz="1800" b="1" dirty="0">
                <a:solidFill>
                  <a:srgbClr val="000099"/>
                </a:solidFill>
              </a:rPr>
              <a:t>Procedimento</a:t>
            </a:r>
          </a:p>
          <a:p>
            <a:pPr algn="l"/>
            <a:r>
              <a:rPr lang="pt-BR" sz="1600" dirty="0">
                <a:solidFill>
                  <a:srgbClr val="000099"/>
                </a:solidFill>
              </a:rPr>
              <a:t>Árvore de decisão </a:t>
            </a:r>
          </a:p>
          <a:p>
            <a:pPr algn="l"/>
            <a:r>
              <a:rPr lang="pt-BR" sz="1600" dirty="0">
                <a:solidFill>
                  <a:srgbClr val="000099"/>
                </a:solidFill>
              </a:rPr>
              <a:t>para</a:t>
            </a:r>
          </a:p>
          <a:p>
            <a:pPr algn="l"/>
            <a:r>
              <a:rPr lang="pt-BR" sz="1600" dirty="0">
                <a:solidFill>
                  <a:srgbClr val="000099"/>
                </a:solidFill>
              </a:rPr>
              <a:t>Desagregação</a:t>
            </a:r>
            <a:endParaRPr lang="pt-BR" sz="1200" dirty="0"/>
          </a:p>
        </p:txBody>
      </p:sp>
      <p:pic>
        <p:nvPicPr>
          <p:cNvPr id="577538" name="Picture 2"/>
          <p:cNvPicPr>
            <a:picLocks noChangeAspect="1" noChangeArrowheads="1"/>
          </p:cNvPicPr>
          <p:nvPr/>
        </p:nvPicPr>
        <p:blipFill>
          <a:blip r:embed="rId3" cstate="print"/>
          <a:srcRect l="15107" t="30600" r="14394" b="12469"/>
          <a:stretch>
            <a:fillRect/>
          </a:stretch>
        </p:blipFill>
        <p:spPr bwMode="auto">
          <a:xfrm>
            <a:off x="2362200" y="457200"/>
            <a:ext cx="533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Evolução Urbana</a:t>
            </a:r>
            <a:endParaRPr lang="en-US" dirty="0"/>
          </a:p>
        </p:txBody>
      </p:sp>
      <p:pic>
        <p:nvPicPr>
          <p:cNvPr id="182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00" y="909000"/>
            <a:ext cx="7614557" cy="384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8000" y="4797000"/>
            <a:ext cx="8305500" cy="1800000"/>
          </a:xfrm>
        </p:spPr>
        <p:txBody>
          <a:bodyPr/>
          <a:lstStyle/>
          <a:p>
            <a:r>
              <a:rPr lang="pt-PT" sz="1500" dirty="0">
                <a:latin typeface="Calibri" pitchFamily="34" charset="0"/>
              </a:rPr>
              <a:t>Pop Urbana Progressiva (discussões Rural x Urbano) </a:t>
            </a:r>
          </a:p>
          <a:p>
            <a:r>
              <a:rPr lang="pt-PT" sz="1500" dirty="0">
                <a:latin typeface="Calibri" pitchFamily="34" charset="0"/>
              </a:rPr>
              <a:t>PA &lt; BR </a:t>
            </a:r>
          </a:p>
          <a:p>
            <a:r>
              <a:rPr lang="pt-PT" sz="1500" dirty="0">
                <a:latin typeface="Calibri" pitchFamily="34" charset="0"/>
              </a:rPr>
              <a:t>Municípios mais antigos parecem preservar seu papel de centralidade</a:t>
            </a:r>
          </a:p>
          <a:p>
            <a:pPr lvl="1"/>
            <a:r>
              <a:rPr lang="pt-PT" sz="1300" dirty="0">
                <a:latin typeface="Calibri" pitchFamily="34" charset="0"/>
              </a:rPr>
              <a:t>Mercado trabalho (mesmo que informal)</a:t>
            </a:r>
          </a:p>
          <a:p>
            <a:r>
              <a:rPr lang="pt-PT" sz="1500" dirty="0">
                <a:latin typeface="Calibri" pitchFamily="34" charset="0"/>
              </a:rPr>
              <a:t>Criados na década de 90 - dinâmica atrelada a atividades rurais</a:t>
            </a:r>
          </a:p>
          <a:p>
            <a:r>
              <a:rPr lang="pt-PT" sz="1500" dirty="0">
                <a:latin typeface="Calibri" pitchFamily="34" charset="0"/>
              </a:rPr>
              <a:t>Como estas cidades atraem?</a:t>
            </a:r>
            <a:endParaRPr lang="en-US" sz="1900" dirty="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4400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http://mapasinterativos.ibge.gov.br/grade/default.html</a:t>
            </a:r>
          </a:p>
        </p:txBody>
      </p:sp>
      <p:pic>
        <p:nvPicPr>
          <p:cNvPr id="5785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413" y="936434"/>
            <a:ext cx="862388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4400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http://mapasinterativos.ibge.gov.br/grade/default.html</a:t>
            </a:r>
          </a:p>
        </p:txBody>
      </p:sp>
      <p:pic>
        <p:nvPicPr>
          <p:cNvPr id="5785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413" y="936434"/>
            <a:ext cx="862388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85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6077" y="1676400"/>
            <a:ext cx="5807923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399" y="2971800"/>
            <a:ext cx="3354977" cy="3307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057400"/>
            <a:ext cx="8534398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Grades Populacionais </a:t>
            </a:r>
          </a:p>
        </p:txBody>
      </p:sp>
      <p:sp>
        <p:nvSpPr>
          <p:cNvPr id="6" name="Retângulo 5"/>
          <p:cNvSpPr/>
          <p:nvPr/>
        </p:nvSpPr>
        <p:spPr>
          <a:xfrm>
            <a:off x="381000" y="914400"/>
            <a:ext cx="711605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NASA’s Applied Remote Sensing Training Program (ARSET)</a:t>
            </a:r>
          </a:p>
          <a:p>
            <a:pPr algn="l"/>
            <a:r>
              <a:rPr lang="en-US" sz="2000" dirty="0"/>
              <a:t>POPGRID</a:t>
            </a:r>
            <a:endParaRPr lang="pt-BR" sz="2000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5"/>
          <p:cNvPicPr/>
          <p:nvPr/>
        </p:nvPicPr>
        <p:blipFill>
          <a:blip r:embed="rId2" cstate="print"/>
          <a:stretch/>
        </p:blipFill>
        <p:spPr>
          <a:xfrm>
            <a:off x="838200" y="1295400"/>
            <a:ext cx="2971800" cy="1393320"/>
          </a:xfrm>
          <a:prstGeom prst="rect">
            <a:avLst/>
          </a:prstGeom>
          <a:ln w="0">
            <a:noFill/>
          </a:ln>
        </p:spPr>
      </p:pic>
      <p:pic>
        <p:nvPicPr>
          <p:cNvPr id="3" name="Imagem 1"/>
          <p:cNvPicPr/>
          <p:nvPr/>
        </p:nvPicPr>
        <p:blipFill>
          <a:blip r:embed="rId3" cstate="print"/>
          <a:stretch/>
        </p:blipFill>
        <p:spPr>
          <a:xfrm>
            <a:off x="152400" y="2971800"/>
            <a:ext cx="4442520" cy="3102600"/>
          </a:xfrm>
          <a:prstGeom prst="rect">
            <a:avLst/>
          </a:prstGeom>
          <a:ln w="0">
            <a:noFill/>
          </a:ln>
        </p:spPr>
      </p:pic>
      <p:pic>
        <p:nvPicPr>
          <p:cNvPr id="4" name="Imagem 6"/>
          <p:cNvPicPr/>
          <p:nvPr/>
        </p:nvPicPr>
        <p:blipFill>
          <a:blip r:embed="rId4" cstate="print"/>
          <a:srcRect l="10677" t="9933" r="10605" b="33169"/>
          <a:stretch/>
        </p:blipFill>
        <p:spPr>
          <a:xfrm>
            <a:off x="4838400" y="1295400"/>
            <a:ext cx="4305600" cy="4736760"/>
          </a:xfrm>
          <a:prstGeom prst="rect">
            <a:avLst/>
          </a:prstGeom>
          <a:ln w="0">
            <a:noFill/>
          </a:ln>
        </p:spPr>
      </p:pic>
      <p:sp>
        <p:nvSpPr>
          <p:cNvPr id="5" name="CaixaDeTexto 21"/>
          <p:cNvSpPr/>
          <p:nvPr/>
        </p:nvSpPr>
        <p:spPr>
          <a:xfrm>
            <a:off x="228600" y="457200"/>
            <a:ext cx="6629400" cy="62948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t-BR" sz="1400" b="0" strike="noStrike" spc="-1" dirty="0">
                <a:solidFill>
                  <a:srgbClr val="000000"/>
                </a:solidFill>
                <a:latin typeface="Abadi Extra Light"/>
                <a:ea typeface="DejaVu Sans"/>
              </a:rPr>
              <a:t>Caracterizar as áreas urbanizadas das cidades Amazônicas   </a:t>
            </a:r>
            <a:endParaRPr lang="pt-BR" sz="1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1400" b="0" strike="noStrike" spc="-1" dirty="0">
                <a:solidFill>
                  <a:srgbClr val="000000"/>
                </a:solidFill>
                <a:latin typeface="Abadi Extra Light"/>
                <a:ea typeface="DejaVu Sans"/>
              </a:rPr>
              <a:t>Bases Globais e Mapeamentos sistemáticos consideram o “urbano global.</a:t>
            </a:r>
            <a:endParaRPr lang="pt-BR" sz="1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/>
              <a:t>Para Visitar...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7924800" cy="4648200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pt-BR" sz="1500" u="sng" dirty="0">
                <a:latin typeface="Arial" charset="0"/>
              </a:rPr>
              <a:t>http://mapasinterativos.ibge.gov.br/grade/default.html</a:t>
            </a:r>
          </a:p>
          <a:p>
            <a:pPr>
              <a:spcBef>
                <a:spcPct val="40000"/>
              </a:spcBef>
            </a:pPr>
            <a:endParaRPr lang="pt-BR" sz="1500" u="sng" dirty="0">
              <a:latin typeface="Arial" charset="0"/>
            </a:endParaRPr>
          </a:p>
          <a:p>
            <a:pPr>
              <a:spcBef>
                <a:spcPct val="40000"/>
              </a:spcBef>
            </a:pPr>
            <a:r>
              <a:rPr lang="pt-BR" sz="1500" u="sng" dirty="0">
                <a:latin typeface="Arial" charset="0"/>
              </a:rPr>
              <a:t>https://landscan.ornl.gov/</a:t>
            </a:r>
          </a:p>
          <a:p>
            <a:pPr>
              <a:spcBef>
                <a:spcPct val="40000"/>
              </a:spcBef>
            </a:pPr>
            <a:endParaRPr lang="pt-BR" sz="1500" u="sng" dirty="0">
              <a:latin typeface="Arial" charset="0"/>
            </a:endParaRPr>
          </a:p>
          <a:p>
            <a:pPr>
              <a:spcBef>
                <a:spcPct val="40000"/>
              </a:spcBef>
            </a:pPr>
            <a:r>
              <a:rPr lang="pt-BR" sz="1500" u="sng" dirty="0">
                <a:latin typeface="Arial" charset="0"/>
              </a:rPr>
              <a:t>http://sedac.ciesin.columbia.edu/data/collection/gpw-v4</a:t>
            </a:r>
          </a:p>
          <a:p>
            <a:pPr>
              <a:spcBef>
                <a:spcPct val="40000"/>
              </a:spcBef>
              <a:buNone/>
            </a:pPr>
            <a:endParaRPr lang="pt-BR" sz="1500" u="sng" dirty="0">
              <a:latin typeface="Arial" charset="0"/>
            </a:endParaRPr>
          </a:p>
          <a:p>
            <a:pPr>
              <a:spcBef>
                <a:spcPct val="40000"/>
              </a:spcBef>
            </a:pPr>
            <a:r>
              <a:rPr lang="pt-BR" sz="1500" u="sng" dirty="0">
                <a:latin typeface="Arial" charset="0"/>
              </a:rPr>
              <a:t>http://www.geog.leeds.ac.uk/people/a.</a:t>
            </a:r>
            <a:r>
              <a:rPr lang="pt-BR" sz="1500" u="sng" dirty="0" err="1">
                <a:latin typeface="Arial" charset="0"/>
              </a:rPr>
              <a:t>turner</a:t>
            </a:r>
            <a:r>
              <a:rPr lang="pt-BR" sz="1500" u="sng" dirty="0">
                <a:latin typeface="Arial" charset="0"/>
              </a:rPr>
              <a:t>/</a:t>
            </a:r>
            <a:r>
              <a:rPr lang="pt-BR" sz="1500" u="sng" dirty="0" err="1">
                <a:latin typeface="Arial" charset="0"/>
              </a:rPr>
              <a:t>projects</a:t>
            </a:r>
            <a:r>
              <a:rPr lang="pt-BR" sz="1500" u="sng" dirty="0">
                <a:latin typeface="Arial" charset="0"/>
              </a:rPr>
              <a:t>/medalus3/home.htm</a:t>
            </a:r>
          </a:p>
          <a:p>
            <a:pPr>
              <a:spcBef>
                <a:spcPct val="40000"/>
              </a:spcBef>
            </a:pPr>
            <a:endParaRPr lang="pt-BR" sz="1500" u="sng" dirty="0">
              <a:latin typeface="Arial" charset="0"/>
            </a:endParaRPr>
          </a:p>
          <a:p>
            <a:pPr>
              <a:spcBef>
                <a:spcPct val="40000"/>
              </a:spcBef>
            </a:pPr>
            <a:r>
              <a:rPr lang="pt-BR" sz="1500" u="sng" dirty="0">
                <a:latin typeface="Arial" charset="0"/>
              </a:rPr>
              <a:t>http://www.geog.ucsb.edu/~tobler/publications/reprints.html</a:t>
            </a:r>
          </a:p>
          <a:p>
            <a:pPr>
              <a:spcBef>
                <a:spcPct val="40000"/>
              </a:spcBef>
            </a:pPr>
            <a:endParaRPr lang="pt-BR" sz="1500" u="sng" dirty="0">
              <a:latin typeface="Arial" charset="0"/>
            </a:endParaRPr>
          </a:p>
          <a:p>
            <a:pPr>
              <a:spcBef>
                <a:spcPct val="40000"/>
              </a:spcBef>
            </a:pPr>
            <a:r>
              <a:rPr lang="pt-BR" sz="1500" u="sng" dirty="0">
                <a:latin typeface="Arial" charset="0"/>
              </a:rPr>
              <a:t>http://www.worldpop.org.uk/data/data_sources/</a:t>
            </a:r>
          </a:p>
          <a:p>
            <a:pPr>
              <a:spcBef>
                <a:spcPct val="40000"/>
              </a:spcBef>
            </a:pPr>
            <a:endParaRPr lang="pt-BR" sz="1500" u="sng" dirty="0">
              <a:latin typeface="Arial" charset="0"/>
            </a:endParaRPr>
          </a:p>
          <a:p>
            <a:pPr>
              <a:spcBef>
                <a:spcPct val="40000"/>
              </a:spcBef>
            </a:pPr>
            <a:endParaRPr lang="pt-BR" sz="1500" u="sng" dirty="0">
              <a:latin typeface="Arial" charset="0"/>
            </a:endParaRPr>
          </a:p>
          <a:p>
            <a:pPr>
              <a:spcBef>
                <a:spcPct val="40000"/>
              </a:spcBef>
            </a:pPr>
            <a:endParaRPr lang="pt-BR" sz="1500" u="sng" dirty="0">
              <a:latin typeface="Arial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638803" y="838200"/>
            <a:ext cx="424847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PE analysis as a “chair with four legs”: </a:t>
            </a:r>
            <a:r>
              <a:rPr lang="en-US" sz="3200" b="1" dirty="0"/>
              <a:t>population</a:t>
            </a:r>
            <a:r>
              <a:rPr lang="en-US" sz="3200" dirty="0"/>
              <a:t> dynamics, </a:t>
            </a:r>
          </a:p>
          <a:p>
            <a:r>
              <a:rPr lang="en-US" sz="3200" b="1" dirty="0"/>
              <a:t>environmental</a:t>
            </a:r>
            <a:r>
              <a:rPr lang="en-US" sz="3200" dirty="0"/>
              <a:t> dynamics, </a:t>
            </a:r>
          </a:p>
          <a:p>
            <a:r>
              <a:rPr lang="en-US" sz="3200" dirty="0"/>
              <a:t>and the </a:t>
            </a:r>
            <a:r>
              <a:rPr lang="en-US" sz="3200" b="1" dirty="0"/>
              <a:t>influences</a:t>
            </a:r>
            <a:r>
              <a:rPr lang="en-US" sz="3200" dirty="0"/>
              <a:t> of each on the other.</a:t>
            </a:r>
            <a:endParaRPr lang="pt-BR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052736"/>
            <a:ext cx="3505200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755576" y="5661248"/>
            <a:ext cx="3096344" cy="288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A cadeira de Van </a:t>
            </a:r>
            <a:r>
              <a:rPr lang="pt-BR" sz="1200" dirty="0" err="1"/>
              <a:t>Gogh</a:t>
            </a:r>
            <a:r>
              <a:rPr lang="pt-BR" sz="1200" dirty="0"/>
              <a:t> por Vincent van </a:t>
            </a:r>
            <a:r>
              <a:rPr lang="pt-BR" sz="1200" dirty="0" err="1"/>
              <a:t>Gogh</a:t>
            </a:r>
            <a:endParaRPr lang="pt-BR" sz="1200" dirty="0"/>
          </a:p>
        </p:txBody>
      </p:sp>
      <p:sp>
        <p:nvSpPr>
          <p:cNvPr id="6" name="Retângulo 5"/>
          <p:cNvSpPr/>
          <p:nvPr/>
        </p:nvSpPr>
        <p:spPr>
          <a:xfrm>
            <a:off x="4211960" y="6093296"/>
            <a:ext cx="4677884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100" dirty="0"/>
              <a:t>Frederick </a:t>
            </a:r>
            <a:r>
              <a:rPr lang="pt-BR" sz="1100" dirty="0" err="1"/>
              <a:t>A.B.</a:t>
            </a:r>
            <a:r>
              <a:rPr lang="pt-BR" sz="1100" dirty="0"/>
              <a:t>  </a:t>
            </a:r>
            <a:r>
              <a:rPr lang="pt-BR" sz="1100" dirty="0" err="1"/>
              <a:t>Meyerson</a:t>
            </a:r>
            <a:r>
              <a:rPr lang="pt-BR" sz="1100" dirty="0"/>
              <a:t>, </a:t>
            </a:r>
            <a:r>
              <a:rPr lang="pt-BR" sz="1100" dirty="0" err="1"/>
              <a:t>Population</a:t>
            </a:r>
            <a:r>
              <a:rPr lang="pt-BR" sz="1100" dirty="0"/>
              <a:t>  </a:t>
            </a:r>
            <a:r>
              <a:rPr lang="pt-BR" sz="1100" dirty="0" err="1"/>
              <a:t>and</a:t>
            </a:r>
            <a:r>
              <a:rPr lang="pt-BR" sz="1100" dirty="0"/>
              <a:t>  </a:t>
            </a:r>
            <a:r>
              <a:rPr lang="pt-BR" sz="1100" dirty="0" err="1"/>
              <a:t>Environment</a:t>
            </a:r>
            <a:r>
              <a:rPr lang="pt-BR" sz="1100" dirty="0"/>
              <a:t>: </a:t>
            </a:r>
            <a:r>
              <a:rPr lang="pt-BR" sz="1100" dirty="0" err="1"/>
              <a:t>Methods</a:t>
            </a:r>
            <a:r>
              <a:rPr lang="pt-BR" sz="1100" dirty="0"/>
              <a:t>  </a:t>
            </a:r>
            <a:r>
              <a:rPr lang="pt-BR" sz="1100" dirty="0" err="1"/>
              <a:t>of</a:t>
            </a:r>
            <a:r>
              <a:rPr lang="pt-BR" sz="1100" dirty="0"/>
              <a:t>  </a:t>
            </a:r>
            <a:r>
              <a:rPr lang="pt-BR" sz="1100" dirty="0" err="1"/>
              <a:t>Analysis</a:t>
            </a:r>
            <a:endParaRPr lang="pt-BR" sz="1100" dirty="0"/>
          </a:p>
          <a:p>
            <a:r>
              <a:rPr lang="pt-BR" sz="1100" dirty="0"/>
              <a:t>Wolfgang Lutz, Alexia </a:t>
            </a:r>
            <a:r>
              <a:rPr lang="pt-BR" sz="1100" dirty="0" err="1"/>
              <a:t>Prskawetz</a:t>
            </a:r>
            <a:r>
              <a:rPr lang="pt-BR" sz="1100" dirty="0"/>
              <a:t>, &amp; Warren C. </a:t>
            </a:r>
            <a:r>
              <a:rPr lang="pt-BR" sz="1100" dirty="0" err="1"/>
              <a:t>Sanderson</a:t>
            </a:r>
            <a:r>
              <a:rPr lang="pt-BR" sz="1100" dirty="0"/>
              <a:t> (Eds.)</a:t>
            </a:r>
          </a:p>
          <a:p>
            <a:r>
              <a:rPr lang="pt-BR" sz="1100" dirty="0" err="1"/>
              <a:t>New</a:t>
            </a:r>
            <a:r>
              <a:rPr lang="pt-BR" sz="1100" dirty="0"/>
              <a:t> York: </a:t>
            </a:r>
            <a:r>
              <a:rPr lang="pt-BR" sz="1100" dirty="0" err="1"/>
              <a:t>Population</a:t>
            </a:r>
            <a:r>
              <a:rPr lang="pt-BR" sz="1100" dirty="0"/>
              <a:t> </a:t>
            </a:r>
            <a:r>
              <a:rPr lang="pt-BR" sz="1100" dirty="0" err="1"/>
              <a:t>Council</a:t>
            </a:r>
            <a:r>
              <a:rPr lang="pt-BR" sz="1100" dirty="0"/>
              <a:t>, 2002. 251 </a:t>
            </a:r>
            <a:r>
              <a:rPr lang="pt-BR" sz="1100" dirty="0" err="1"/>
              <a:t>pages</a:t>
            </a:r>
            <a:r>
              <a:rPr lang="pt-BR" sz="1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76578031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51520" y="2276872"/>
            <a:ext cx="835292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 P-E research remains an elephant described by a blind committee—but it is a powerful, complex beast that science and policy would be foolish to neglect or ignore </a:t>
            </a:r>
          </a:p>
          <a:p>
            <a:r>
              <a:rPr lang="en-US" sz="3200" dirty="0"/>
              <a:t>			(Frederick A.B. </a:t>
            </a:r>
            <a:r>
              <a:rPr lang="en-US" sz="3200" dirty="0" err="1"/>
              <a:t>Meyerson</a:t>
            </a:r>
            <a:r>
              <a:rPr lang="en-US" sz="3200" dirty="0"/>
              <a:t>)</a:t>
            </a:r>
            <a:endParaRPr lang="pt-BR" sz="3200" dirty="0"/>
          </a:p>
        </p:txBody>
      </p:sp>
      <p:sp>
        <p:nvSpPr>
          <p:cNvPr id="3" name="Retângulo 2"/>
          <p:cNvSpPr/>
          <p:nvPr/>
        </p:nvSpPr>
        <p:spPr>
          <a:xfrm>
            <a:off x="4211960" y="6093296"/>
            <a:ext cx="4677884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100" dirty="0"/>
              <a:t>Frederick </a:t>
            </a:r>
            <a:r>
              <a:rPr lang="pt-BR" sz="1100" dirty="0" err="1"/>
              <a:t>A.B.</a:t>
            </a:r>
            <a:r>
              <a:rPr lang="pt-BR" sz="1100" dirty="0"/>
              <a:t>  </a:t>
            </a:r>
            <a:r>
              <a:rPr lang="pt-BR" sz="1100" dirty="0" err="1"/>
              <a:t>Meyerson</a:t>
            </a:r>
            <a:r>
              <a:rPr lang="pt-BR" sz="1100" dirty="0"/>
              <a:t>, </a:t>
            </a:r>
            <a:r>
              <a:rPr lang="pt-BR" sz="1100" dirty="0" err="1"/>
              <a:t>Population</a:t>
            </a:r>
            <a:r>
              <a:rPr lang="pt-BR" sz="1100" dirty="0"/>
              <a:t>  </a:t>
            </a:r>
            <a:r>
              <a:rPr lang="pt-BR" sz="1100" dirty="0" err="1"/>
              <a:t>and</a:t>
            </a:r>
            <a:r>
              <a:rPr lang="pt-BR" sz="1100" dirty="0"/>
              <a:t>  </a:t>
            </a:r>
            <a:r>
              <a:rPr lang="pt-BR" sz="1100" dirty="0" err="1"/>
              <a:t>Environment</a:t>
            </a:r>
            <a:r>
              <a:rPr lang="pt-BR" sz="1100" dirty="0"/>
              <a:t>: </a:t>
            </a:r>
            <a:r>
              <a:rPr lang="pt-BR" sz="1100" dirty="0" err="1"/>
              <a:t>Methods</a:t>
            </a:r>
            <a:r>
              <a:rPr lang="pt-BR" sz="1100" dirty="0"/>
              <a:t>  </a:t>
            </a:r>
            <a:r>
              <a:rPr lang="pt-BR" sz="1100" dirty="0" err="1"/>
              <a:t>of</a:t>
            </a:r>
            <a:r>
              <a:rPr lang="pt-BR" sz="1100" dirty="0"/>
              <a:t>  </a:t>
            </a:r>
            <a:r>
              <a:rPr lang="pt-BR" sz="1100" dirty="0" err="1"/>
              <a:t>Analysis</a:t>
            </a:r>
            <a:endParaRPr lang="pt-BR" sz="1100" dirty="0"/>
          </a:p>
          <a:p>
            <a:r>
              <a:rPr lang="pt-BR" sz="1100" dirty="0"/>
              <a:t>Wolfgang Lutz, Alexia </a:t>
            </a:r>
            <a:r>
              <a:rPr lang="pt-BR" sz="1100" dirty="0" err="1"/>
              <a:t>Prskawetz</a:t>
            </a:r>
            <a:r>
              <a:rPr lang="pt-BR" sz="1100" dirty="0"/>
              <a:t>, &amp; Warren C. </a:t>
            </a:r>
            <a:r>
              <a:rPr lang="pt-BR" sz="1100" dirty="0" err="1"/>
              <a:t>Sanderson</a:t>
            </a:r>
            <a:r>
              <a:rPr lang="pt-BR" sz="1100" dirty="0"/>
              <a:t> (Eds.)</a:t>
            </a:r>
          </a:p>
          <a:p>
            <a:r>
              <a:rPr lang="pt-BR" sz="1100" dirty="0" err="1"/>
              <a:t>New</a:t>
            </a:r>
            <a:r>
              <a:rPr lang="pt-BR" sz="1100" dirty="0"/>
              <a:t> York: </a:t>
            </a:r>
            <a:r>
              <a:rPr lang="pt-BR" sz="1100" dirty="0" err="1"/>
              <a:t>Population</a:t>
            </a:r>
            <a:r>
              <a:rPr lang="pt-BR" sz="1100" dirty="0"/>
              <a:t> </a:t>
            </a:r>
            <a:r>
              <a:rPr lang="pt-BR" sz="1100" dirty="0" err="1"/>
              <a:t>Council</a:t>
            </a:r>
            <a:r>
              <a:rPr lang="pt-BR" sz="1100" dirty="0"/>
              <a:t>, 2002. 251 </a:t>
            </a:r>
            <a:r>
              <a:rPr lang="pt-BR" sz="1100" dirty="0" err="1"/>
              <a:t>pages</a:t>
            </a:r>
            <a:r>
              <a:rPr lang="pt-BR" sz="1100" dirty="0"/>
              <a:t>.</a:t>
            </a:r>
          </a:p>
        </p:txBody>
      </p:sp>
      <p:sp>
        <p:nvSpPr>
          <p:cNvPr id="6146" name="AutoShape 2" descr="Resultado de imagem para blind elepha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148" name="AutoShape 4" descr="Resultado de imagem para blind elepha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150" name="Picture 6" descr="Resultado de imagem para blind elepha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1872208" cy="1680633"/>
          </a:xfrm>
          <a:prstGeom prst="rect">
            <a:avLst/>
          </a:prstGeom>
          <a:noFill/>
        </p:spPr>
      </p:pic>
      <p:sp>
        <p:nvSpPr>
          <p:cNvPr id="7" name="Retângulo 6"/>
          <p:cNvSpPr/>
          <p:nvPr/>
        </p:nvSpPr>
        <p:spPr>
          <a:xfrm>
            <a:off x="251520" y="1916832"/>
            <a:ext cx="2736304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600" dirty="0"/>
              <a:t>https://blog.qualys.com/securitylabs/2015/09/16/blindelephant-then-and-now</a:t>
            </a:r>
          </a:p>
        </p:txBody>
      </p:sp>
    </p:spTree>
    <p:extLst>
      <p:ext uri="{BB962C8B-B14F-4D97-AF65-F5344CB8AC3E}">
        <p14:creationId xmlns:p14="http://schemas.microsoft.com/office/powerpoint/2010/main" xmlns="" val="3430057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Evolução Urbana</a:t>
            </a:r>
            <a:endParaRPr lang="en-US" dirty="0"/>
          </a:p>
        </p:txBody>
      </p:sp>
      <p:pic>
        <p:nvPicPr>
          <p:cNvPr id="182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00" y="909000"/>
            <a:ext cx="7614557" cy="384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8000" y="4797000"/>
            <a:ext cx="8305500" cy="1800000"/>
          </a:xfrm>
        </p:spPr>
        <p:txBody>
          <a:bodyPr/>
          <a:lstStyle/>
          <a:p>
            <a:r>
              <a:rPr lang="pt-PT" sz="1500" dirty="0">
                <a:latin typeface="Calibri" pitchFamily="34" charset="0"/>
              </a:rPr>
              <a:t>Pop Urbana Progressiva (discussões Rural x Urbano) </a:t>
            </a:r>
          </a:p>
          <a:p>
            <a:r>
              <a:rPr lang="pt-PT" sz="1500" dirty="0">
                <a:latin typeface="Calibri" pitchFamily="34" charset="0"/>
              </a:rPr>
              <a:t>PA &lt; BR </a:t>
            </a:r>
          </a:p>
          <a:p>
            <a:r>
              <a:rPr lang="pt-PT" sz="1500" dirty="0">
                <a:latin typeface="Calibri" pitchFamily="34" charset="0"/>
              </a:rPr>
              <a:t>Municípios mais antigos parecem preservar seu papel de centralidade</a:t>
            </a:r>
          </a:p>
          <a:p>
            <a:pPr lvl="1"/>
            <a:r>
              <a:rPr lang="pt-PT" sz="1300" dirty="0">
                <a:latin typeface="Calibri" pitchFamily="34" charset="0"/>
              </a:rPr>
              <a:t>Mercado trabalho (mesmo que informal)</a:t>
            </a:r>
          </a:p>
          <a:p>
            <a:r>
              <a:rPr lang="pt-PT" sz="1500" dirty="0">
                <a:latin typeface="Calibri" pitchFamily="34" charset="0"/>
              </a:rPr>
              <a:t>Criados na década de 90 - dinâmica atrelada a atividades rurais</a:t>
            </a:r>
          </a:p>
          <a:p>
            <a:r>
              <a:rPr lang="pt-PT" sz="1500" dirty="0">
                <a:latin typeface="Calibri" pitchFamily="34" charset="0"/>
              </a:rPr>
              <a:t>Como estas cidades atraem?</a:t>
            </a:r>
            <a:endParaRPr lang="en-US" sz="1900" dirty="0"/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3492001" y="2565000"/>
            <a:ext cx="4896000" cy="3384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4" rIns="91429" bIns="45714"/>
          <a:lstStyle/>
          <a:p>
            <a:pPr marL="343471" indent="-343471" defTabSz="914921" eaLnBrk="0" hangingPunct="0">
              <a:spcBef>
                <a:spcPts val="1134"/>
              </a:spcBef>
              <a:spcAft>
                <a:spcPts val="567"/>
              </a:spcAft>
              <a:buFontTx/>
              <a:buChar char="•"/>
            </a:pPr>
            <a:r>
              <a:rPr lang="pt-PT" sz="1900" dirty="0">
                <a:latin typeface="Calibri" pitchFamily="34" charset="0"/>
              </a:rPr>
              <a:t>Qual o grau de infraestrutura ?</a:t>
            </a:r>
          </a:p>
          <a:p>
            <a:pPr marL="343471" indent="-343471" defTabSz="914921" eaLnBrk="0" hangingPunct="0">
              <a:spcBef>
                <a:spcPts val="1134"/>
              </a:spcBef>
              <a:spcAft>
                <a:spcPts val="567"/>
              </a:spcAft>
              <a:buFontTx/>
              <a:buChar char="•"/>
            </a:pPr>
            <a:r>
              <a:rPr lang="pt-PT" sz="1900" dirty="0">
                <a:latin typeface="Calibri" pitchFamily="34" charset="0"/>
              </a:rPr>
              <a:t>Saúde, educação influenciam ou apenas aspectos econômico?</a:t>
            </a:r>
          </a:p>
          <a:p>
            <a:pPr marL="343471" indent="-343471" defTabSz="914921" eaLnBrk="0" hangingPunct="0">
              <a:spcBef>
                <a:spcPts val="1134"/>
              </a:spcBef>
              <a:spcAft>
                <a:spcPts val="567"/>
              </a:spcAft>
              <a:buFontTx/>
              <a:buChar char="•"/>
            </a:pPr>
            <a:r>
              <a:rPr lang="pt-PT" sz="1900" dirty="0">
                <a:latin typeface="Calibri" pitchFamily="34" charset="0"/>
              </a:rPr>
              <a:t>Fatores influenciando a rede urbana, conectividade e movimento populacional?</a:t>
            </a:r>
          </a:p>
          <a:p>
            <a:pPr marL="343471" indent="-343471" defTabSz="914921" eaLnBrk="0" hangingPunct="0">
              <a:spcBef>
                <a:spcPts val="1134"/>
              </a:spcBef>
              <a:spcAft>
                <a:spcPts val="567"/>
              </a:spcAft>
              <a:buFontTx/>
              <a:buChar char="•"/>
            </a:pPr>
            <a:r>
              <a:rPr lang="pt-PT" sz="1900" dirty="0">
                <a:latin typeface="Calibri" pitchFamily="34" charset="0"/>
              </a:rPr>
              <a:t>IBGE Cidades:</a:t>
            </a:r>
          </a:p>
          <a:p>
            <a:pPr marL="742436" lvl="1" indent="-284975" defTabSz="914921" eaLnBrk="0" hangingPunct="0">
              <a:spcBef>
                <a:spcPct val="30000"/>
              </a:spcBef>
              <a:spcAft>
                <a:spcPct val="40000"/>
              </a:spcAft>
              <a:buFontTx/>
              <a:buChar char="–"/>
            </a:pPr>
            <a:r>
              <a:rPr lang="pt-PT" sz="1700" dirty="0">
                <a:latin typeface="Calibri" pitchFamily="34" charset="0"/>
              </a:rPr>
              <a:t>Contagem 2007, </a:t>
            </a:r>
          </a:p>
          <a:p>
            <a:pPr marL="742436" lvl="1" indent="-284975" defTabSz="914921" eaLnBrk="0" hangingPunct="0">
              <a:spcBef>
                <a:spcPct val="30000"/>
              </a:spcBef>
              <a:spcAft>
                <a:spcPct val="40000"/>
              </a:spcAft>
              <a:buFontTx/>
              <a:buChar char="–"/>
            </a:pPr>
            <a:r>
              <a:rPr lang="pt-PT" sz="1700" dirty="0">
                <a:latin typeface="Calibri" pitchFamily="34" charset="0"/>
              </a:rPr>
              <a:t>Censo agropecuário 2006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685501" y="0"/>
            <a:ext cx="8305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 anchor="ctr"/>
          <a:lstStyle/>
          <a:p>
            <a:pPr defTabSz="914921" eaLnBrk="0" hangingPunct="0">
              <a:spcBef>
                <a:spcPct val="0"/>
              </a:spcBef>
            </a:pP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1.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Caracterização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da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Dinâmica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Demográfica</a:t>
            </a:r>
            <a:endParaRPr lang="pt-PT" sz="30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18125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001" y="1341000"/>
            <a:ext cx="7938180" cy="483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 bwMode="auto">
          <a:xfrm>
            <a:off x="5796000" y="5661000"/>
            <a:ext cx="2664000" cy="288000"/>
          </a:xfrm>
          <a:prstGeom prst="rect">
            <a:avLst/>
          </a:prstGeom>
          <a:noFill/>
          <a:ln w="31750" cap="flat" cmpd="sng" algn="ctr">
            <a:solidFill>
              <a:srgbClr val="66FF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6" name="Retângulo 5"/>
          <p:cNvSpPr/>
          <p:nvPr/>
        </p:nvSpPr>
        <p:spPr bwMode="auto">
          <a:xfrm>
            <a:off x="6660000" y="3285000"/>
            <a:ext cx="720000" cy="28729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685501" y="0"/>
            <a:ext cx="8305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 anchor="ctr"/>
          <a:lstStyle/>
          <a:p>
            <a:pPr defTabSz="914921" eaLnBrk="0" hangingPunct="0">
              <a:spcBef>
                <a:spcPct val="0"/>
              </a:spcBef>
            </a:pP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1.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Caracterização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da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Dinâmica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Demográfica</a:t>
            </a:r>
            <a:endParaRPr lang="pt-PT" sz="30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1904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000" y="1197000"/>
            <a:ext cx="6334152" cy="38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>
          <a:xfrm>
            <a:off x="1260000" y="5229000"/>
            <a:ext cx="6624000" cy="1472230"/>
          </a:xfrm>
          <a:prstGeom prst="rect">
            <a:avLst/>
          </a:prstGeom>
        </p:spPr>
        <p:txBody>
          <a:bodyPr wrap="square" lIns="86393" tIns="43196" rIns="86393" bIns="43196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pt-BR" dirty="0"/>
              <a:t>  diminuição progressiva da Taxa de Fecundidade Total dessa população, hipótese corroborada pelos dados do </a:t>
            </a:r>
            <a:r>
              <a:rPr lang="pt-BR" dirty="0" err="1"/>
              <a:t>IDB</a:t>
            </a:r>
            <a:r>
              <a:rPr lang="pt-BR" dirty="0"/>
              <a:t> 2006 (DATASUS, 2008)</a:t>
            </a:r>
          </a:p>
          <a:p>
            <a:pPr algn="l">
              <a:buFont typeface="Arial" pitchFamily="34" charset="0"/>
              <a:buChar char="•"/>
            </a:pPr>
            <a:endParaRPr lang="pt-BR" dirty="0"/>
          </a:p>
          <a:p>
            <a:pPr algn="l">
              <a:buFont typeface="Arial" pitchFamily="34" charset="0"/>
              <a:buChar char="•"/>
            </a:pPr>
            <a:r>
              <a:rPr lang="pt-BR" dirty="0"/>
              <a:t>   Mas ....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000" y="444000"/>
            <a:ext cx="5587500" cy="641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5652000" y="1773000"/>
            <a:ext cx="2736000" cy="1195231"/>
          </a:xfrm>
          <a:prstGeom prst="rect">
            <a:avLst/>
          </a:prstGeom>
        </p:spPr>
        <p:txBody>
          <a:bodyPr wrap="square" lIns="86393" tIns="43196" rIns="86393" bIns="43196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pt-BR" dirty="0"/>
              <a:t> Razão de sexo de 100 homens para cada 103 mulheres nas áreas urbanas.</a:t>
            </a:r>
            <a:endParaRPr lang="en-US" dirty="0"/>
          </a:p>
        </p:txBody>
      </p:sp>
      <p:sp>
        <p:nvSpPr>
          <p:cNvPr id="6" name="Retângulo 5"/>
          <p:cNvSpPr/>
          <p:nvPr/>
        </p:nvSpPr>
        <p:spPr>
          <a:xfrm>
            <a:off x="5724000" y="4365000"/>
            <a:ext cx="2448000" cy="1472230"/>
          </a:xfrm>
          <a:prstGeom prst="rect">
            <a:avLst/>
          </a:prstGeom>
        </p:spPr>
        <p:txBody>
          <a:bodyPr wrap="square" lIns="86393" tIns="43196" rIns="86393" bIns="43196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pt-BR" dirty="0"/>
              <a:t> Razão de sexo é de 80 mulheres para cada 100 homens.  </a:t>
            </a:r>
          </a:p>
          <a:p>
            <a:pPr algn="l">
              <a:buFont typeface="Arial" pitchFamily="34" charset="0"/>
              <a:buChar char="•"/>
            </a:pPr>
            <a:endParaRPr lang="pt-BR" dirty="0"/>
          </a:p>
          <a:p>
            <a:pPr algn="l">
              <a:buFont typeface="Arial" pitchFamily="34" charset="0"/>
              <a:buChar char="•"/>
            </a:pPr>
            <a:r>
              <a:rPr lang="pt-BR" dirty="0"/>
              <a:t> o que significa... 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Estrutura etária dos municípios</a:t>
            </a:r>
            <a:endParaRPr lang="en-US" dirty="0"/>
          </a:p>
        </p:txBody>
      </p:sp>
      <p:pic>
        <p:nvPicPr>
          <p:cNvPr id="188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8000" y="1628999"/>
            <a:ext cx="7056000" cy="3998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685501" y="0"/>
            <a:ext cx="8305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 anchor="ctr"/>
          <a:lstStyle/>
          <a:p>
            <a:pPr defTabSz="914921" eaLnBrk="0" hangingPunct="0">
              <a:spcBef>
                <a:spcPct val="0"/>
              </a:spcBef>
            </a:pP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1.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Caracterização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da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Dinâmica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Demográfica</a:t>
            </a:r>
            <a:endParaRPr lang="pt-PT" sz="30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18125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001" y="1341000"/>
            <a:ext cx="7938180" cy="483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 bwMode="auto">
          <a:xfrm>
            <a:off x="6660000" y="4509001"/>
            <a:ext cx="720000" cy="21600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7" name="Retângulo 6"/>
          <p:cNvSpPr/>
          <p:nvPr/>
        </p:nvSpPr>
        <p:spPr bwMode="auto">
          <a:xfrm>
            <a:off x="6660000" y="4252229"/>
            <a:ext cx="720000" cy="216000"/>
          </a:xfrm>
          <a:prstGeom prst="rect">
            <a:avLst/>
          </a:prstGeom>
          <a:noFill/>
          <a:ln w="31750" cap="flat" cmpd="sng" algn="ctr">
            <a:solidFill>
              <a:srgbClr val="66FF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" pitchFamily="34" charset="0"/>
              </a:rPr>
              <a:t>1. </a:t>
            </a:r>
            <a:r>
              <a:rPr lang="en-US" dirty="0" err="1">
                <a:latin typeface="Calibri" pitchFamily="34" charset="0"/>
              </a:rPr>
              <a:t>Caracterização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Dinâmica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Demográfica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t-BR" dirty="0"/>
              <a:t>Mas em Jacareacanga, o erro da estimativa de crescimento populacional foi menor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>
                <a:solidFill>
                  <a:schemeClr val="accent3">
                    <a:lumMod val="65000"/>
                  </a:schemeClr>
                </a:solidFill>
              </a:rPr>
              <a:t>Deve ter mantido sua capacidade de fixação</a:t>
            </a:r>
            <a:endParaRPr lang="en-US" dirty="0">
              <a:solidFill>
                <a:schemeClr val="accent3">
                  <a:lumMod val="65000"/>
                </a:schemeClr>
              </a:solidFill>
            </a:endParaRPr>
          </a:p>
        </p:txBody>
      </p:sp>
      <p:pic>
        <p:nvPicPr>
          <p:cNvPr id="1894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01" y="1917000"/>
            <a:ext cx="7419506" cy="41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" pitchFamily="34" charset="0"/>
              </a:rPr>
              <a:t>1. </a:t>
            </a:r>
            <a:r>
              <a:rPr lang="en-US" dirty="0" err="1">
                <a:latin typeface="Calibri" pitchFamily="34" charset="0"/>
              </a:rPr>
              <a:t>Caracterização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Dinâmica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Demográfica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Infraestrutura e serviços poderiam explicar ??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2000" y="1773000"/>
            <a:ext cx="7278622" cy="42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915000" y="189000"/>
            <a:ext cx="8229000" cy="915000"/>
          </a:xfrm>
        </p:spPr>
        <p:txBody>
          <a:bodyPr/>
          <a:lstStyle/>
          <a:p>
            <a:r>
              <a:rPr lang="pt-BR" dirty="0">
                <a:latin typeface="ZapfHumnst Dm BT" pitchFamily="34" charset="0"/>
              </a:rPr>
              <a:t>Contexto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501" y="1371000"/>
            <a:ext cx="3657000" cy="2592000"/>
          </a:xfrm>
        </p:spPr>
        <p:txBody>
          <a:bodyPr/>
          <a:lstStyle/>
          <a:p>
            <a:pPr marL="323972" indent="-323972" defTabSz="863925"/>
            <a:r>
              <a:rPr lang="pt-BR" sz="1900" dirty="0"/>
              <a:t>Trabalho de campo PIME 2008 </a:t>
            </a:r>
          </a:p>
          <a:p>
            <a:pPr marL="323972" indent="-323972" defTabSz="863925"/>
            <a:r>
              <a:rPr lang="pt-BR" sz="1900" dirty="0"/>
              <a:t>Pará - Área focal São Félix – </a:t>
            </a:r>
            <a:r>
              <a:rPr lang="pt-BR" sz="1900" dirty="0" err="1"/>
              <a:t>Interflúvio</a:t>
            </a:r>
            <a:r>
              <a:rPr lang="pt-BR" sz="1900" dirty="0"/>
              <a:t> rios Xingu e </a:t>
            </a:r>
            <a:r>
              <a:rPr lang="pt-BR" sz="1900" dirty="0" err="1"/>
              <a:t>Iriri</a:t>
            </a:r>
            <a:r>
              <a:rPr lang="pt-BR" sz="1900" dirty="0"/>
              <a:t> </a:t>
            </a:r>
          </a:p>
          <a:p>
            <a:pPr marL="323972" indent="-323972" defTabSz="863925"/>
            <a:r>
              <a:rPr lang="pt-BR" sz="1900" dirty="0"/>
              <a:t>Primeira vez ao longo da BR 163</a:t>
            </a:r>
          </a:p>
          <a:p>
            <a:pPr marL="323972" indent="-323972" defTabSz="863925"/>
            <a:r>
              <a:rPr lang="pt-BR" sz="1900" dirty="0"/>
              <a:t>Integração com demografia/economia</a:t>
            </a:r>
          </a:p>
          <a:p>
            <a:pPr marL="323972" indent="-323972" defTabSz="863925"/>
            <a:endParaRPr lang="pt-BR" sz="1900" dirty="0">
              <a:latin typeface="ZapfHumnst Dm BT" pitchFamily="34" charset="0"/>
            </a:endParaRPr>
          </a:p>
          <a:p>
            <a:pPr marL="323972" indent="-323972" defTabSz="863925"/>
            <a:endParaRPr lang="pt-BR" sz="1900" dirty="0">
              <a:latin typeface="ZapfHumnst Dm BT" pitchFamily="34" charset="0"/>
            </a:endParaRPr>
          </a:p>
        </p:txBody>
      </p:sp>
      <p:pic>
        <p:nvPicPr>
          <p:cNvPr id="140292" name="Picture 4" descr="D:\Ate_ago2008\2008_CampoPIme\moisaco_2008.jpg"/>
          <p:cNvPicPr>
            <a:picLocks noChangeAspect="1" noChangeArrowheads="1"/>
          </p:cNvPicPr>
          <p:nvPr/>
        </p:nvPicPr>
        <p:blipFill>
          <a:blip r:embed="rId2" cstate="print"/>
          <a:srcRect l="29651" t="12390" r="28488" b="13268"/>
          <a:stretch>
            <a:fillRect/>
          </a:stretch>
        </p:blipFill>
        <p:spPr bwMode="auto">
          <a:xfrm>
            <a:off x="4572000" y="980728"/>
            <a:ext cx="4044000" cy="5055000"/>
          </a:xfrm>
          <a:prstGeom prst="rect">
            <a:avLst/>
          </a:prstGeom>
          <a:noFill/>
        </p:spPr>
      </p:pic>
      <p:sp>
        <p:nvSpPr>
          <p:cNvPr id="140293" name="Rectangle 5"/>
          <p:cNvSpPr>
            <a:spLocks noChangeArrowheads="1"/>
          </p:cNvSpPr>
          <p:nvPr/>
        </p:nvSpPr>
        <p:spPr bwMode="auto">
          <a:xfrm>
            <a:off x="457500" y="4191000"/>
            <a:ext cx="7848000" cy="183741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>
              <a:lnSpc>
                <a:spcPct val="90000"/>
              </a:lnSpc>
            </a:pPr>
            <a:r>
              <a:rPr lang="en-US" sz="2000" dirty="0">
                <a:latin typeface="Arial" charset="0"/>
              </a:rPr>
              <a:t>O </a:t>
            </a:r>
            <a:r>
              <a:rPr lang="en-US" sz="2000" dirty="0" err="1">
                <a:latin typeface="Arial" charset="0"/>
              </a:rPr>
              <a:t>que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os</a:t>
            </a:r>
            <a:r>
              <a:rPr lang="en-US" sz="2000" dirty="0">
                <a:latin typeface="Arial" charset="0"/>
              </a:rPr>
              <a:t> dados </a:t>
            </a:r>
            <a:r>
              <a:rPr lang="en-US" sz="2000" dirty="0" err="1">
                <a:latin typeface="Arial" charset="0"/>
              </a:rPr>
              <a:t>atuais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existentes</a:t>
            </a:r>
            <a:r>
              <a:rPr lang="en-US" sz="2000" dirty="0">
                <a:latin typeface="Arial" charset="0"/>
              </a:rPr>
              <a:t> </a:t>
            </a:r>
          </a:p>
          <a:p>
            <a:pPr defTabSz="914921">
              <a:lnSpc>
                <a:spcPct val="90000"/>
              </a:lnSpc>
            </a:pPr>
            <a:r>
              <a:rPr lang="en-US" sz="2000" dirty="0" err="1">
                <a:latin typeface="Arial" charset="0"/>
              </a:rPr>
              <a:t>nos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informam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sobre</a:t>
            </a:r>
            <a:r>
              <a:rPr lang="en-US" sz="2000" dirty="0">
                <a:latin typeface="Arial" charset="0"/>
              </a:rPr>
              <a:t> a </a:t>
            </a:r>
            <a:r>
              <a:rPr lang="en-US" sz="2000" dirty="0" err="1">
                <a:latin typeface="Arial" charset="0"/>
              </a:rPr>
              <a:t>região</a:t>
            </a:r>
            <a:r>
              <a:rPr lang="en-US" sz="2000" dirty="0">
                <a:latin typeface="Arial" charset="0"/>
              </a:rPr>
              <a:t>?</a:t>
            </a:r>
          </a:p>
          <a:p>
            <a:pPr defTabSz="914921">
              <a:lnSpc>
                <a:spcPct val="90000"/>
              </a:lnSpc>
            </a:pPr>
            <a:endParaRPr lang="en-US" sz="2000" dirty="0">
              <a:latin typeface="Arial" charset="0"/>
            </a:endParaRPr>
          </a:p>
          <a:p>
            <a:pPr defTabSz="914921">
              <a:lnSpc>
                <a:spcPct val="90000"/>
              </a:lnSpc>
            </a:pPr>
            <a:endParaRPr lang="en-US" sz="2000" dirty="0">
              <a:latin typeface="Arial" charset="0"/>
            </a:endParaRPr>
          </a:p>
          <a:p>
            <a:pPr defTabSz="914921">
              <a:lnSpc>
                <a:spcPct val="90000"/>
              </a:lnSpc>
            </a:pP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Relações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entre 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dinâmicas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demográfica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e de 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uso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do solo</a:t>
            </a:r>
          </a:p>
          <a:p>
            <a:pPr defTabSz="914921">
              <a:lnSpc>
                <a:spcPct val="90000"/>
              </a:lnSpc>
              <a:buFontTx/>
              <a:buChar char="•"/>
            </a:pPr>
            <a:endParaRPr lang="pt-PT" sz="20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pic>
        <p:nvPicPr>
          <p:cNvPr id="140294" name="Picture 6" descr="logotipos"/>
          <p:cNvPicPr>
            <a:picLocks noChangeAspect="1" noChangeArrowheads="1"/>
          </p:cNvPicPr>
          <p:nvPr/>
        </p:nvPicPr>
        <p:blipFill>
          <a:blip r:embed="rId3" cstate="print"/>
          <a:srcRect l="41026" r="52136"/>
          <a:stretch>
            <a:fillRect/>
          </a:stretch>
        </p:blipFill>
        <p:spPr bwMode="auto">
          <a:xfrm>
            <a:off x="0" y="6349500"/>
            <a:ext cx="609000" cy="508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" pitchFamily="34" charset="0"/>
              </a:rPr>
              <a:t>1. </a:t>
            </a:r>
            <a:r>
              <a:rPr lang="en-US" dirty="0" err="1">
                <a:latin typeface="Calibri" pitchFamily="34" charset="0"/>
              </a:rPr>
              <a:t>Caracterização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Dinâmica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Demográfica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Infraestrutura e serviços poderiam explicar ??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2000" y="1773000"/>
            <a:ext cx="7278622" cy="42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 bwMode="auto">
          <a:xfrm>
            <a:off x="3996000" y="2349000"/>
            <a:ext cx="1728000" cy="352800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68000" y="1917000"/>
            <a:ext cx="3384000" cy="633000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lIns="172785" tIns="86393" rIns="172785" bIns="86393">
            <a:spAutoFit/>
          </a:bodyPr>
          <a:lstStyle/>
          <a:p>
            <a:pPr defTabSz="914921">
              <a:spcBef>
                <a:spcPct val="0"/>
              </a:spcBef>
            </a:pPr>
            <a:r>
              <a:rPr lang="en-US" sz="1900" dirty="0" err="1">
                <a:latin typeface="ZapfHumnst BT" pitchFamily="34" charset="0"/>
                <a:cs typeface="Times New Roman" pitchFamily="18" charset="0"/>
              </a:rPr>
              <a:t>Grau</a:t>
            </a:r>
            <a:r>
              <a:rPr lang="en-US" sz="1900" dirty="0">
                <a:latin typeface="ZapfHumnst BT" pitchFamily="34" charset="0"/>
                <a:cs typeface="Times New Roman" pitchFamily="18" charset="0"/>
              </a:rPr>
              <a:t> de </a:t>
            </a:r>
            <a:r>
              <a:rPr lang="en-US" sz="1900" dirty="0" err="1">
                <a:latin typeface="ZapfHumnst BT" pitchFamily="34" charset="0"/>
                <a:cs typeface="Times New Roman" pitchFamily="18" charset="0"/>
              </a:rPr>
              <a:t>cobertura</a:t>
            </a:r>
            <a:r>
              <a:rPr lang="en-US" sz="1900" dirty="0">
                <a:latin typeface="ZapfHumnst BT" pitchFamily="34" charset="0"/>
                <a:cs typeface="Times New Roman" pitchFamily="18" charset="0"/>
              </a:rPr>
              <a:t> </a:t>
            </a:r>
            <a:r>
              <a:rPr lang="en-US" sz="1900" dirty="0" err="1">
                <a:latin typeface="ZapfHumnst BT" pitchFamily="34" charset="0"/>
                <a:cs typeface="Times New Roman" pitchFamily="18" charset="0"/>
              </a:rPr>
              <a:t>escolar</a:t>
            </a:r>
            <a:r>
              <a:rPr lang="en-US" sz="1900" dirty="0">
                <a:latin typeface="ZapfHumnst BT" pitchFamily="34" charset="0"/>
                <a:cs typeface="Times New Roman" pitchFamily="18" charset="0"/>
              </a:rPr>
              <a:t> de </a:t>
            </a:r>
            <a:r>
              <a:rPr lang="en-US" sz="1900" dirty="0" err="1">
                <a:latin typeface="ZapfHumnst BT" pitchFamily="34" charset="0"/>
                <a:cs typeface="Times New Roman" pitchFamily="18" charset="0"/>
              </a:rPr>
              <a:t>cerca</a:t>
            </a:r>
            <a:r>
              <a:rPr lang="en-US" sz="1900" dirty="0">
                <a:latin typeface="ZapfHumnst BT" pitchFamily="34" charset="0"/>
                <a:cs typeface="Times New Roman" pitchFamily="18" charset="0"/>
              </a:rPr>
              <a:t> de 85% </a:t>
            </a:r>
          </a:p>
          <a:p>
            <a:pPr defTabSz="914921">
              <a:spcBef>
                <a:spcPct val="0"/>
              </a:spcBef>
            </a:pPr>
            <a:r>
              <a:rPr lang="en-US" dirty="0">
                <a:latin typeface="ZapfHumnst BT" pitchFamily="34" charset="0"/>
                <a:cs typeface="Times New Roman" pitchFamily="18" charset="0"/>
              </a:rPr>
              <a:t>(</a:t>
            </a:r>
            <a:r>
              <a:rPr lang="en-US" dirty="0" err="1">
                <a:latin typeface="ZapfHumnst BT" pitchFamily="34" charset="0"/>
                <a:cs typeface="Times New Roman" pitchFamily="18" charset="0"/>
              </a:rPr>
              <a:t>população</a:t>
            </a:r>
            <a:r>
              <a:rPr lang="en-US" dirty="0">
                <a:latin typeface="ZapfHumnst BT" pitchFamily="34" charset="0"/>
                <a:cs typeface="Times New Roman" pitchFamily="18" charset="0"/>
              </a:rPr>
              <a:t> com </a:t>
            </a:r>
            <a:r>
              <a:rPr lang="en-US" dirty="0" err="1">
                <a:latin typeface="ZapfHumnst BT" pitchFamily="34" charset="0"/>
                <a:cs typeface="Times New Roman" pitchFamily="18" charset="0"/>
              </a:rPr>
              <a:t>idade</a:t>
            </a:r>
            <a:r>
              <a:rPr lang="en-US" dirty="0">
                <a:latin typeface="ZapfHumnst BT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ZapfHumnst BT" pitchFamily="34" charset="0"/>
                <a:cs typeface="Times New Roman" pitchFamily="18" charset="0"/>
              </a:rPr>
              <a:t>escolar</a:t>
            </a:r>
            <a:r>
              <a:rPr lang="en-US" dirty="0">
                <a:latin typeface="ZapfHumnst BT" pitchFamily="34" charset="0"/>
                <a:cs typeface="Times New Roman" pitchFamily="18" charset="0"/>
              </a:rPr>
              <a:t> 2000, </a:t>
            </a:r>
            <a:r>
              <a:rPr lang="en-US" dirty="0" err="1">
                <a:latin typeface="ZapfHumnst BT" pitchFamily="34" charset="0"/>
                <a:cs typeface="Times New Roman" pitchFamily="18" charset="0"/>
              </a:rPr>
              <a:t>envelhecida</a:t>
            </a:r>
            <a:r>
              <a:rPr lang="en-US" dirty="0">
                <a:latin typeface="ZapfHumnst BT" pitchFamily="34" charset="0"/>
                <a:cs typeface="Times New Roman" pitchFamily="18" charset="0"/>
              </a:rPr>
              <a:t>)</a:t>
            </a:r>
          </a:p>
          <a:p>
            <a:pPr defTabSz="914921">
              <a:spcBef>
                <a:spcPct val="0"/>
              </a:spcBef>
            </a:pPr>
            <a:r>
              <a:rPr lang="pt-BR" dirty="0">
                <a:latin typeface="ZapfHumnst BT" pitchFamily="34" charset="0"/>
                <a:cs typeface="Times New Roman" pitchFamily="18" charset="0"/>
              </a:rPr>
              <a:t> </a:t>
            </a:r>
          </a:p>
          <a:p>
            <a:pPr defTabSz="914921">
              <a:spcBef>
                <a:spcPct val="0"/>
              </a:spcBef>
            </a:pPr>
            <a:r>
              <a:rPr lang="pt-BR" dirty="0">
                <a:latin typeface="ZapfHumnst BT" pitchFamily="34" charset="0"/>
                <a:cs typeface="Times New Roman" pitchFamily="18" charset="0"/>
                <a:sym typeface="Wingdings" pitchFamily="2" charset="2"/>
              </a:rPr>
              <a:t>  </a:t>
            </a:r>
            <a:r>
              <a:rPr lang="pt-BR" dirty="0">
                <a:latin typeface="ZapfHumnst BT" pitchFamily="34" charset="0"/>
                <a:cs typeface="Times New Roman" pitchFamily="18" charset="0"/>
              </a:rPr>
              <a:t>13% da população </a:t>
            </a:r>
          </a:p>
          <a:p>
            <a:pPr defTabSz="914921">
              <a:spcBef>
                <a:spcPct val="0"/>
              </a:spcBef>
            </a:pPr>
            <a:r>
              <a:rPr lang="pt-BR" dirty="0">
                <a:latin typeface="ZapfHumnst BT" pitchFamily="34" charset="0"/>
                <a:cs typeface="Times New Roman" pitchFamily="18" charset="0"/>
              </a:rPr>
              <a:t>em idade escolar dessa área não teria acesso aos serviços de educação</a:t>
            </a:r>
          </a:p>
          <a:p>
            <a:pPr defTabSz="914921">
              <a:spcBef>
                <a:spcPct val="0"/>
              </a:spcBef>
            </a:pPr>
            <a:endParaRPr lang="pt-BR" dirty="0">
              <a:latin typeface="ZapfHumnst BT" pitchFamily="34" charset="0"/>
              <a:cs typeface="Times New Roman" pitchFamily="18" charset="0"/>
            </a:endParaRPr>
          </a:p>
          <a:p>
            <a:pPr defTabSz="914921">
              <a:spcBef>
                <a:spcPct val="0"/>
              </a:spcBef>
            </a:pPr>
            <a:r>
              <a:rPr lang="pt-BR" dirty="0">
                <a:latin typeface="ZapfHumnst BT" pitchFamily="34" charset="0"/>
                <a:cs typeface="Times New Roman" pitchFamily="18" charset="0"/>
              </a:rPr>
              <a:t>Municípios com melhores relações entre a população em idade escolar em 2000, e o número de matrículas escolares em </a:t>
            </a:r>
          </a:p>
          <a:p>
            <a:pPr defTabSz="914921">
              <a:spcBef>
                <a:spcPct val="0"/>
              </a:spcBef>
            </a:pPr>
            <a:r>
              <a:rPr lang="pt-BR" dirty="0">
                <a:latin typeface="ZapfHumnst BT" pitchFamily="34" charset="0"/>
                <a:cs typeface="Times New Roman" pitchFamily="18" charset="0"/>
              </a:rPr>
              <a:t>2005,  foram:  </a:t>
            </a:r>
          </a:p>
          <a:p>
            <a:pPr defTabSz="914921">
              <a:spcBef>
                <a:spcPct val="0"/>
              </a:spcBef>
            </a:pPr>
            <a:r>
              <a:rPr lang="pt-BR" dirty="0">
                <a:latin typeface="ZapfHumnst BT" pitchFamily="34" charset="0"/>
                <a:cs typeface="Times New Roman" pitchFamily="18" charset="0"/>
              </a:rPr>
              <a:t>Altamira  (92,41%),  </a:t>
            </a:r>
          </a:p>
          <a:p>
            <a:pPr defTabSz="914921">
              <a:spcBef>
                <a:spcPct val="0"/>
              </a:spcBef>
            </a:pPr>
            <a:r>
              <a:rPr lang="pt-BR" dirty="0">
                <a:latin typeface="ZapfHumnst BT" pitchFamily="34" charset="0"/>
                <a:cs typeface="Times New Roman" pitchFamily="18" charset="0"/>
              </a:rPr>
              <a:t>Belterra  (90,60%),  </a:t>
            </a:r>
          </a:p>
          <a:p>
            <a:pPr defTabSz="914921">
              <a:spcBef>
                <a:spcPct val="0"/>
              </a:spcBef>
            </a:pPr>
            <a:r>
              <a:rPr lang="pt-BR" dirty="0">
                <a:latin typeface="ZapfHumnst BT" pitchFamily="34" charset="0"/>
                <a:cs typeface="Times New Roman" pitchFamily="18" charset="0"/>
              </a:rPr>
              <a:t>Itaituba  (85,79%),  </a:t>
            </a:r>
          </a:p>
          <a:p>
            <a:pPr defTabSz="914921">
              <a:spcBef>
                <a:spcPct val="0"/>
              </a:spcBef>
            </a:pPr>
            <a:r>
              <a:rPr lang="pt-BR" dirty="0">
                <a:latin typeface="ZapfHumnst BT" pitchFamily="34" charset="0"/>
                <a:cs typeface="Times New Roman" pitchFamily="18" charset="0"/>
              </a:rPr>
              <a:t>Novo  Progresso  (85,93%), </a:t>
            </a:r>
          </a:p>
          <a:p>
            <a:pPr defTabSz="914921">
              <a:spcBef>
                <a:spcPct val="0"/>
              </a:spcBef>
            </a:pPr>
            <a:r>
              <a:rPr lang="pt-BR" dirty="0">
                <a:latin typeface="ZapfHumnst BT" pitchFamily="34" charset="0"/>
                <a:cs typeface="Times New Roman" pitchFamily="18" charset="0"/>
              </a:rPr>
              <a:t>Rurópolis  (99,34%)  e  </a:t>
            </a:r>
          </a:p>
          <a:p>
            <a:pPr defTabSz="914921">
              <a:spcBef>
                <a:spcPct val="0"/>
              </a:spcBef>
            </a:pPr>
            <a:r>
              <a:rPr lang="pt-BR" dirty="0">
                <a:latin typeface="ZapfHumnst BT" pitchFamily="34" charset="0"/>
                <a:cs typeface="Times New Roman" pitchFamily="18" charset="0"/>
              </a:rPr>
              <a:t>Santarém  (89,32%).</a:t>
            </a:r>
            <a:endParaRPr lang="pt-PT" dirty="0">
              <a:latin typeface="ZapfHumnst BT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" pitchFamily="34" charset="0"/>
              </a:rPr>
              <a:t>1. </a:t>
            </a:r>
            <a:r>
              <a:rPr lang="en-US" dirty="0" err="1">
                <a:latin typeface="Calibri" pitchFamily="34" charset="0"/>
              </a:rPr>
              <a:t>Caracterização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Dinâmica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Demográfica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Infraestrutura e serviços poderiam explicar ??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2000" y="1773000"/>
            <a:ext cx="7278622" cy="42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52000" y="3501000"/>
            <a:ext cx="8424000" cy="1205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72785" tIns="86393" rIns="172785" bIns="86393">
            <a:spAutoFit/>
          </a:bodyPr>
          <a:lstStyle/>
          <a:p>
            <a:pPr defTabSz="914921">
              <a:spcBef>
                <a:spcPct val="0"/>
              </a:spcBef>
              <a:buFontTx/>
              <a:buChar char="•"/>
            </a:pPr>
            <a:r>
              <a:rPr lang="pt-BR" sz="1600" dirty="0">
                <a:latin typeface="ZapfHumnst BT" pitchFamily="34" charset="0"/>
              </a:rPr>
              <a:t>  A infraestrutura de serviços não explica a perda populacional em vários municípios</a:t>
            </a:r>
          </a:p>
          <a:p>
            <a:pPr defTabSz="914921">
              <a:spcBef>
                <a:spcPct val="0"/>
              </a:spcBef>
            </a:pPr>
            <a:endParaRPr lang="pt-BR" sz="1600" dirty="0">
              <a:latin typeface="ZapfHumnst BT" pitchFamily="34" charset="0"/>
            </a:endParaRPr>
          </a:p>
          <a:p>
            <a:pPr defTabSz="914921">
              <a:spcBef>
                <a:spcPct val="0"/>
              </a:spcBef>
              <a:buFontTx/>
              <a:buChar char="•"/>
            </a:pPr>
            <a:r>
              <a:rPr lang="pt-BR" sz="1600" dirty="0">
                <a:latin typeface="ZapfHumnst BT" pitchFamily="34" charset="0"/>
              </a:rPr>
              <a:t>  Dinâmica econômica (PIB- 2005) indicador do papel deste município na conectividade deste circuito da rede urbana amazônica</a:t>
            </a:r>
            <a:r>
              <a:rPr lang="pt-BR" sz="1600" dirty="0">
                <a:latin typeface="ZapfHumnst BT" pitchFamily="34" charset="0"/>
                <a:cs typeface="Times New Roman" pitchFamily="18" charset="0"/>
              </a:rPr>
              <a:t>.</a:t>
            </a:r>
            <a:endParaRPr lang="pt-BR" sz="2400" dirty="0">
              <a:latin typeface="ZapfHumnst BT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1900" dirty="0"/>
              <a:t>ESTRUTURA ECONÔMICA, PADRÃO DE USO DO SOLO E EVOLUÇÃO DO </a:t>
            </a:r>
            <a:br>
              <a:rPr lang="pt-BR" sz="1900" dirty="0"/>
            </a:br>
            <a:r>
              <a:rPr lang="pt-BR" sz="1900" dirty="0"/>
              <a:t>DESMATAMENTO</a:t>
            </a:r>
            <a:endParaRPr lang="en-US" sz="19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00" y="1125000"/>
            <a:ext cx="7671407" cy="3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1900" dirty="0"/>
              <a:t>ESTRUTURA ECONÔMICA, PADRÃO DE USO DO SOLO E EVOLUÇÃO DO </a:t>
            </a:r>
            <a:br>
              <a:rPr lang="pt-BR" sz="1900" dirty="0"/>
            </a:br>
            <a:r>
              <a:rPr lang="pt-BR" sz="1900" dirty="0"/>
              <a:t>DESMATAMENTO</a:t>
            </a:r>
            <a:endParaRPr lang="en-US" sz="19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00" y="1125000"/>
            <a:ext cx="7671407" cy="3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84000" y="5373000"/>
            <a:ext cx="7924500" cy="1107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>
              <a:spcBef>
                <a:spcPct val="0"/>
              </a:spcBef>
            </a:pPr>
            <a:r>
              <a:rPr lang="pt-BR" sz="1600" dirty="0">
                <a:latin typeface="ZapfHumnst BT" pitchFamily="34" charset="0"/>
                <a:cs typeface="Times New Roman" pitchFamily="18" charset="0"/>
              </a:rPr>
              <a:t>Como esperado: Maior participação dos setores indústria e serviços nos municípios com maior grau de  urbanização e maior tempo de emancipação. </a:t>
            </a:r>
          </a:p>
          <a:p>
            <a:pPr defTabSz="914921">
              <a:spcBef>
                <a:spcPct val="0"/>
              </a:spcBef>
            </a:pPr>
            <a:endParaRPr lang="pt-BR" sz="1600" dirty="0">
              <a:latin typeface="ZapfHumnst BT" pitchFamily="34" charset="0"/>
              <a:cs typeface="Times New Roman" pitchFamily="18" charset="0"/>
            </a:endParaRPr>
          </a:p>
          <a:p>
            <a:pPr defTabSz="914921">
              <a:spcBef>
                <a:spcPct val="0"/>
              </a:spcBef>
            </a:pPr>
            <a:r>
              <a:rPr lang="pt-BR" sz="1600" dirty="0">
                <a:latin typeface="ZapfHumnst BT" pitchFamily="34" charset="0"/>
                <a:cs typeface="Times New Roman" pitchFamily="18" charset="0"/>
              </a:rPr>
              <a:t>Outros municípios associados a atividade agropecuária.</a:t>
            </a:r>
          </a:p>
        </p:txBody>
      </p:sp>
      <p:sp>
        <p:nvSpPr>
          <p:cNvPr id="7" name="Retângulo 6"/>
          <p:cNvSpPr/>
          <p:nvPr/>
        </p:nvSpPr>
        <p:spPr bwMode="auto">
          <a:xfrm>
            <a:off x="1044000" y="2205000"/>
            <a:ext cx="4804049" cy="216000"/>
          </a:xfrm>
          <a:prstGeom prst="rect">
            <a:avLst/>
          </a:prstGeom>
          <a:noFill/>
          <a:ln w="3175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8" name="Retângulo 7"/>
          <p:cNvSpPr/>
          <p:nvPr/>
        </p:nvSpPr>
        <p:spPr bwMode="auto">
          <a:xfrm>
            <a:off x="1063952" y="4036229"/>
            <a:ext cx="4804049" cy="216000"/>
          </a:xfrm>
          <a:prstGeom prst="rect">
            <a:avLst/>
          </a:prstGeom>
          <a:noFill/>
          <a:ln w="3175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9" name="Retângulo 8"/>
          <p:cNvSpPr/>
          <p:nvPr/>
        </p:nvSpPr>
        <p:spPr bwMode="auto">
          <a:xfrm>
            <a:off x="1063952" y="2873820"/>
            <a:ext cx="4804049" cy="216000"/>
          </a:xfrm>
          <a:prstGeom prst="rect">
            <a:avLst/>
          </a:prstGeom>
          <a:noFill/>
          <a:ln w="3175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1900" dirty="0"/>
              <a:t>ESTRUTURA ECONÔMICA, PADRÃO DE USO DO SOLO E EVOLUÇÃO DO </a:t>
            </a:r>
            <a:br>
              <a:rPr lang="pt-BR" sz="1900" dirty="0"/>
            </a:br>
            <a:r>
              <a:rPr lang="pt-BR" sz="1900" dirty="0"/>
              <a:t>DESMATAMENTO</a:t>
            </a:r>
            <a:endParaRPr lang="en-US" sz="19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sz="1900" dirty="0"/>
              <a:t>a maior participação relativa dos setores indústria e serviço, na formação do PIB municipal de 2005, indicam uma maior capacidade de inserção da população migrante no mercado de trabalho </a:t>
            </a:r>
            <a:r>
              <a:rPr lang="pt-BR" sz="1900" dirty="0">
                <a:sym typeface="Wingdings" pitchFamily="2" charset="2"/>
              </a:rPr>
              <a:t> urbanização de Altamira, Itaituba e Santarém</a:t>
            </a:r>
            <a:endParaRPr lang="en-US" sz="19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00" y="1125000"/>
            <a:ext cx="7671407" cy="3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 bwMode="auto">
          <a:xfrm>
            <a:off x="3760049" y="2205000"/>
            <a:ext cx="2088000" cy="216000"/>
          </a:xfrm>
          <a:prstGeom prst="rect">
            <a:avLst/>
          </a:prstGeom>
          <a:noFill/>
          <a:ln w="31750" cap="flat" cmpd="sng" algn="ctr">
            <a:solidFill>
              <a:srgbClr val="66FF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7" name="Retângulo 6"/>
          <p:cNvSpPr/>
          <p:nvPr/>
        </p:nvSpPr>
        <p:spPr bwMode="auto">
          <a:xfrm>
            <a:off x="3780000" y="4036229"/>
            <a:ext cx="2088000" cy="216000"/>
          </a:xfrm>
          <a:prstGeom prst="rect">
            <a:avLst/>
          </a:prstGeom>
          <a:noFill/>
          <a:ln w="31750" cap="flat" cmpd="sng" algn="ctr">
            <a:solidFill>
              <a:srgbClr val="66FF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8" name="Retângulo 7"/>
          <p:cNvSpPr/>
          <p:nvPr/>
        </p:nvSpPr>
        <p:spPr bwMode="auto">
          <a:xfrm>
            <a:off x="3780000" y="2873820"/>
            <a:ext cx="2088000" cy="216000"/>
          </a:xfrm>
          <a:prstGeom prst="rect">
            <a:avLst/>
          </a:prstGeom>
          <a:noFill/>
          <a:ln w="31750" cap="flat" cmpd="sng" algn="ctr">
            <a:solidFill>
              <a:srgbClr val="66FF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1900" dirty="0"/>
              <a:t>ESTRUTURA ECONÔMICA, PADRÃO DE USO DO SOLO E EVOLUÇÃO DO </a:t>
            </a:r>
            <a:br>
              <a:rPr lang="pt-BR" sz="1900" dirty="0"/>
            </a:br>
            <a:r>
              <a:rPr lang="pt-BR" sz="1900" dirty="0"/>
              <a:t>DESMATAMENTO</a:t>
            </a:r>
            <a:endParaRPr lang="en-US" sz="19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sz="1700" dirty="0"/>
              <a:t>forte relação entre a  participação  dos  setores  industrial  e  de  serviços  na  formação  do  PIB  municipal  de  2005,  com  a  capacidade dos diferentes municípios coletarem impostos</a:t>
            </a:r>
          </a:p>
          <a:p>
            <a:r>
              <a:rPr lang="pt-BR" sz="1700" dirty="0">
                <a:sym typeface="Wingdings" pitchFamily="2" charset="2"/>
              </a:rPr>
              <a:t> alto grau de dependência das transferências  intergovernamentais  para  realizar  investimentos  em  infraestrutura  concentração de serviços nos municípios maiores.</a:t>
            </a:r>
            <a:endParaRPr lang="en-US" sz="17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00" y="1125000"/>
            <a:ext cx="7671407" cy="3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 bwMode="auto">
          <a:xfrm>
            <a:off x="6876000" y="1577820"/>
            <a:ext cx="1152000" cy="576000"/>
          </a:xfrm>
          <a:prstGeom prst="rect">
            <a:avLst/>
          </a:prstGeom>
          <a:noFill/>
          <a:ln w="317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7" name="Retângulo 6"/>
          <p:cNvSpPr/>
          <p:nvPr/>
        </p:nvSpPr>
        <p:spPr bwMode="auto">
          <a:xfrm>
            <a:off x="3770459" y="1937820"/>
            <a:ext cx="2088000" cy="216000"/>
          </a:xfrm>
          <a:prstGeom prst="rect">
            <a:avLst/>
          </a:prstGeom>
          <a:noFill/>
          <a:ln w="317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1900" dirty="0"/>
              <a:t>ESTRUTURA ECONÔMICA, PADRÃO DE USO DO SOLO E EVOLUÇÃO DO </a:t>
            </a:r>
            <a:br>
              <a:rPr lang="pt-BR" sz="1900" dirty="0"/>
            </a:br>
            <a:r>
              <a:rPr lang="pt-BR" sz="1900" dirty="0"/>
              <a:t>DESMATAMENTO</a:t>
            </a:r>
            <a:endParaRPr lang="en-US" sz="19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sz="1700" dirty="0" err="1"/>
              <a:t>STR</a:t>
            </a:r>
            <a:r>
              <a:rPr lang="pt-BR" sz="1700" dirty="0"/>
              <a:t> – tamanho da população x contribuição agropecuária </a:t>
            </a:r>
            <a:r>
              <a:rPr lang="pt-BR" sz="1700" dirty="0">
                <a:sym typeface="Wingdings" pitchFamily="2" charset="2"/>
              </a:rPr>
              <a:t> expansão  da  cultura  de  soja  na  região,  processo acompanhado  por  uma  grande  concentração  fundiária  e  consequente  expulsão  de  populações  rurais </a:t>
            </a:r>
            <a:endParaRPr lang="pt-BR" sz="17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00" y="1125000"/>
            <a:ext cx="7671407" cy="3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 bwMode="auto">
          <a:xfrm>
            <a:off x="2690459" y="4056180"/>
            <a:ext cx="1008000" cy="21600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1900" dirty="0"/>
              <a:t>ESTRUTURA ECONÔMICA, PADRÃO DE USO DO SOLO E EVOLUÇÃO DO </a:t>
            </a:r>
            <a:br>
              <a:rPr lang="pt-BR" sz="1900" dirty="0"/>
            </a:br>
            <a:r>
              <a:rPr lang="pt-BR" sz="1900" dirty="0"/>
              <a:t>DESMATAMENTO</a:t>
            </a:r>
            <a:endParaRPr lang="en-US" sz="19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00" y="1125000"/>
            <a:ext cx="7671407" cy="3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 bwMode="auto">
          <a:xfrm>
            <a:off x="1044000" y="2637000"/>
            <a:ext cx="4824000" cy="21600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40000" y="2997000"/>
            <a:ext cx="8077500" cy="2664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/>
          <a:lstStyle/>
          <a:p>
            <a:pPr marL="343471" indent="-343471" defTabSz="914921" eaLnBrk="0" hangingPunct="0">
              <a:spcBef>
                <a:spcPct val="30000"/>
              </a:spcBef>
            </a:pPr>
            <a:r>
              <a:rPr lang="pt-PT" sz="1900" dirty="0">
                <a:latin typeface="Calibri" pitchFamily="34" charset="0"/>
              </a:rPr>
              <a:t>Belterra</a:t>
            </a: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r>
              <a:rPr lang="pt-PT" sz="1500" dirty="0">
                <a:latin typeface="Calibri" pitchFamily="34" charset="0"/>
              </a:rPr>
              <a:t>Elevada participação do setor agropecuário (modernização)</a:t>
            </a: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r>
              <a:rPr lang="pt-PT" sz="1500" dirty="0">
                <a:latin typeface="Calibri" pitchFamily="34" charset="0"/>
              </a:rPr>
              <a:t>Baixo grau de urbanização em 2000</a:t>
            </a: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r>
              <a:rPr lang="pt-PT" sz="1500" dirty="0">
                <a:latin typeface="Calibri" pitchFamily="34" charset="0"/>
              </a:rPr>
              <a:t>Taxas de crescimento populacional negativas, entre 2000 e 2007</a:t>
            </a: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endParaRPr lang="pt-PT" sz="1500" dirty="0">
              <a:latin typeface="Calibri" pitchFamily="34" charset="0"/>
            </a:endParaRP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r>
              <a:rPr lang="pt-PT" sz="1500" dirty="0">
                <a:latin typeface="Calibri" pitchFamily="34" charset="0"/>
              </a:rPr>
              <a:t>Fatores de expulsão associados à modernização dos processos produtivos dessa região. Historicamente acompanhados de concentração fundiária, um dos principais fatores que levam a expulsão de populações camponesas.  </a:t>
            </a: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endParaRPr lang="pt-PT" sz="1700" dirty="0">
              <a:latin typeface="Calibri" pitchFamily="34" charset="0"/>
            </a:endParaRPr>
          </a:p>
          <a:p>
            <a:pPr marL="343471" indent="-343471" defTabSz="914921" eaLnBrk="0" hangingPunct="0">
              <a:spcBef>
                <a:spcPct val="100000"/>
              </a:spcBef>
            </a:pPr>
            <a:r>
              <a:rPr lang="pt-PT" sz="17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Questão fundiária é central para compreender o processo de evasão populacional observado na região sul do Pará.</a:t>
            </a:r>
          </a:p>
        </p:txBody>
      </p:sp>
      <p:sp>
        <p:nvSpPr>
          <p:cNvPr id="8" name="Seta para baixo 7"/>
          <p:cNvSpPr/>
          <p:nvPr/>
        </p:nvSpPr>
        <p:spPr bwMode="auto">
          <a:xfrm>
            <a:off x="4428000" y="5517000"/>
            <a:ext cx="576000" cy="2880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solidFill>
                <a:schemeClr val="tx1"/>
              </a:solidFill>
              <a:latin typeface="Arial Unicode MS" pitchFamily="34" charset="-128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1900" dirty="0"/>
              <a:t>ESTRUTURA ECONÔMICA, PADRÃO DE USO DO SOLO E EVOLUÇÃO DO </a:t>
            </a:r>
            <a:br>
              <a:rPr lang="pt-BR" sz="1900" dirty="0"/>
            </a:br>
            <a:r>
              <a:rPr lang="pt-BR" sz="1900" dirty="0"/>
              <a:t>DESMATAMENTO</a:t>
            </a:r>
            <a:endParaRPr lang="en-US" sz="19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00" y="1197000"/>
            <a:ext cx="7671407" cy="3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12000" y="4177624"/>
            <a:ext cx="8217000" cy="208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/>
          <a:lstStyle/>
          <a:p>
            <a:pPr marL="343471" indent="-343471" defTabSz="914921" eaLnBrk="0" hangingPunct="0">
              <a:spcBef>
                <a:spcPct val="30000"/>
              </a:spcBef>
            </a:pPr>
            <a:r>
              <a:rPr lang="pt-PT" sz="1700" b="1" dirty="0">
                <a:latin typeface="Calibri" pitchFamily="34" charset="0"/>
              </a:rPr>
              <a:t>Placas e Rurópolis</a:t>
            </a: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r>
              <a:rPr lang="pt-PT" sz="1500" dirty="0">
                <a:latin typeface="Calibri" pitchFamily="34" charset="0"/>
              </a:rPr>
              <a:t>Crescimento populacional, 2000 e 2007 positivo de 4,23% a.a</a:t>
            </a: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endParaRPr lang="pt-PT" sz="1500" dirty="0">
              <a:latin typeface="Calibri" pitchFamily="34" charset="0"/>
            </a:endParaRP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r>
              <a:rPr lang="pt-PT" sz="1500" dirty="0">
                <a:latin typeface="Calibri" pitchFamily="34" charset="0"/>
              </a:rPr>
              <a:t> Grande poder de atração migratória e fixação populacional nestas localidades. </a:t>
            </a: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r>
              <a:rPr lang="pt-PT" sz="1500" dirty="0">
                <a:latin typeface="Calibri" pitchFamily="34" charset="0"/>
              </a:rPr>
              <a:t>Capacidade de inserirem novos trabalhadores em seu mercado de trabalho, principalmente o rural.  </a:t>
            </a: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r>
              <a:rPr lang="pt-PT" sz="1500" dirty="0">
                <a:latin typeface="Calibri" pitchFamily="34" charset="0"/>
              </a:rPr>
              <a:t>Áreas declivosas / mecanização – menor pressão imobiliária</a:t>
            </a: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r>
              <a:rPr lang="pt-PT" sz="1500" dirty="0">
                <a:latin typeface="Calibri" pitchFamily="34" charset="0"/>
              </a:rPr>
              <a:t>Agricultura familiar – capacidade de reprodução social</a:t>
            </a:r>
          </a:p>
        </p:txBody>
      </p:sp>
      <p:sp>
        <p:nvSpPr>
          <p:cNvPr id="8" name="Retângulo 7"/>
          <p:cNvSpPr/>
          <p:nvPr/>
        </p:nvSpPr>
        <p:spPr bwMode="auto">
          <a:xfrm>
            <a:off x="1044000" y="3645000"/>
            <a:ext cx="6984000" cy="43200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924000" y="4780497"/>
            <a:ext cx="346713" cy="406506"/>
          </a:xfrm>
          <a:prstGeom prst="downArrow">
            <a:avLst>
              <a:gd name="adj1" fmla="val 50000"/>
              <a:gd name="adj2" fmla="val 25000"/>
            </a:avLst>
          </a:prstGeom>
          <a:noFill/>
          <a:ln w="28575">
            <a:solidFill>
              <a:srgbClr val="FF9999"/>
            </a:solidFill>
            <a:miter lim="800000"/>
            <a:headEnd/>
            <a:tailEnd/>
          </a:ln>
          <a:effectLst/>
        </p:spPr>
        <p:txBody>
          <a:bodyPr wrap="none" lIns="86393" tIns="43196" rIns="86393" bIns="43196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1900" dirty="0"/>
              <a:t>ESTRUTURA ECONÔMICA, PADRÃO DE USO DO SOLO E EVOLUÇÃO DO </a:t>
            </a:r>
            <a:br>
              <a:rPr lang="pt-BR" sz="1900" dirty="0"/>
            </a:br>
            <a:r>
              <a:rPr lang="pt-BR" sz="1900" dirty="0"/>
              <a:t>DESMATAMENTO</a:t>
            </a:r>
            <a:endParaRPr lang="en-US" sz="19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sz="1700" dirty="0"/>
              <a:t>Novo Progresso  – A elevada participação do setor agropecuário  na  formação  do  PIB  deste  município,  associado  à  diminuição  do  poder  de  atração migratória  e  fixação  populacional,  no  decorrer  dos  anos  de  2000  a  2007,  indicam  um  processo  de concentração  da  posse  da  terra </a:t>
            </a:r>
            <a:r>
              <a:rPr lang="pt-BR" sz="1700" dirty="0">
                <a:sym typeface="Wingdings" pitchFamily="2" charset="2"/>
              </a:rPr>
              <a:t> Mudança do processo produtivo?</a:t>
            </a:r>
            <a:endParaRPr lang="pt-BR" sz="17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00" y="1125000"/>
            <a:ext cx="7671407" cy="3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 bwMode="auto">
          <a:xfrm>
            <a:off x="2700000" y="3357000"/>
            <a:ext cx="1008000" cy="21600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762000"/>
            <a:ext cx="8229000" cy="4069500"/>
          </a:xfrm>
          <a:noFill/>
          <a:ln/>
        </p:spPr>
        <p:txBody>
          <a:bodyPr/>
          <a:lstStyle/>
          <a:p>
            <a:pPr algn="ctr">
              <a:spcBef>
                <a:spcPct val="50000"/>
              </a:spcBef>
              <a:buFontTx/>
              <a:buNone/>
            </a:pPr>
            <a:endParaRPr lang="pt-BR" sz="2600" dirty="0">
              <a:latin typeface="ZapfHumnst Dm BT" pitchFamily="34" charset="0"/>
            </a:endParaRPr>
          </a:p>
          <a:p>
            <a:r>
              <a:rPr lang="pt-BR" sz="2300" dirty="0"/>
              <a:t>Distrito Florestal Sustentável – BR163 (13 municípios, 190 km</a:t>
            </a:r>
            <a:r>
              <a:rPr lang="pt-BR" sz="2300" baseline="30000" dirty="0"/>
              <a:t>2</a:t>
            </a:r>
            <a:r>
              <a:rPr lang="pt-BR" sz="2300" dirty="0"/>
              <a:t>)</a:t>
            </a:r>
          </a:p>
          <a:p>
            <a:r>
              <a:rPr lang="pt-BR" sz="2300" dirty="0"/>
              <a:t>Fronteira São Félix, Ourilândia e Tucumã</a:t>
            </a:r>
          </a:p>
          <a:p>
            <a:r>
              <a:rPr lang="pt-BR" sz="2300" dirty="0"/>
              <a:t>Dados IBGE, ZEE-BR163 e literatura </a:t>
            </a:r>
          </a:p>
          <a:p>
            <a:endParaRPr lang="pt-BR" sz="1900" dirty="0">
              <a:latin typeface="ZapfHumnst Dm BT" pitchFamily="34" charset="0"/>
            </a:endParaRPr>
          </a:p>
          <a:p>
            <a:r>
              <a:rPr lang="pt-BR" sz="1900" dirty="0">
                <a:latin typeface="ZapfHumnst Dm BT" pitchFamily="34" charset="0"/>
              </a:rPr>
              <a:t>Interpreta</a:t>
            </a:r>
            <a:r>
              <a:rPr lang="pt-BR" sz="1900" dirty="0"/>
              <a:t>ç</a:t>
            </a:r>
            <a:r>
              <a:rPr lang="pt-BR" sz="1900" dirty="0">
                <a:latin typeface="ZapfHumnst Dm BT" pitchFamily="34" charset="0"/>
              </a:rPr>
              <a:t>ão base IBGE e</a:t>
            </a:r>
          </a:p>
          <a:p>
            <a:pPr>
              <a:buFontTx/>
              <a:buNone/>
            </a:pPr>
            <a:r>
              <a:rPr lang="pt-BR" sz="1900" dirty="0">
                <a:latin typeface="ZapfHumnst Dm BT" pitchFamily="34" charset="0"/>
              </a:rPr>
              <a:t>     literatura</a:t>
            </a:r>
          </a:p>
        </p:txBody>
      </p:sp>
      <p:sp>
        <p:nvSpPr>
          <p:cNvPr id="141316" name="Text Box 4"/>
          <p:cNvSpPr txBox="1">
            <a:spLocks noChangeArrowheads="1"/>
          </p:cNvSpPr>
          <p:nvPr/>
        </p:nvSpPr>
        <p:spPr bwMode="auto">
          <a:xfrm>
            <a:off x="685501" y="381000"/>
            <a:ext cx="8001000" cy="519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/>
            <a:r>
              <a:rPr lang="pt-BR" sz="2800" dirty="0">
                <a:latin typeface="ZapfHumnst Dm BT" pitchFamily="34" charset="0"/>
              </a:rPr>
              <a:t>Municípios como Unidade de Estudo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ChangeArrowheads="1"/>
          </p:cNvSpPr>
          <p:nvPr/>
        </p:nvSpPr>
        <p:spPr bwMode="auto">
          <a:xfrm>
            <a:off x="685500" y="228000"/>
            <a:ext cx="8230500" cy="6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/>
          <a:lstStyle/>
          <a:p>
            <a:pPr marL="343471" indent="-343471" defTabSz="914921" eaLnBrk="0" hangingPunct="0">
              <a:spcBef>
                <a:spcPct val="30000"/>
              </a:spcBef>
            </a:pPr>
            <a:r>
              <a:rPr lang="en-US" sz="2600" dirty="0" err="1">
                <a:solidFill>
                  <a:schemeClr val="tx2"/>
                </a:solidFill>
                <a:latin typeface="Humnst777 BT" pitchFamily="34" charset="0"/>
              </a:rPr>
              <a:t>Participa</a:t>
            </a:r>
            <a:r>
              <a:rPr lang="en-US" sz="2600" dirty="0" err="1">
                <a:solidFill>
                  <a:schemeClr val="tx2"/>
                </a:solidFill>
                <a:latin typeface="Calibri"/>
              </a:rPr>
              <a:t>ç</a:t>
            </a:r>
            <a:r>
              <a:rPr lang="en-US" sz="2600" dirty="0" err="1">
                <a:solidFill>
                  <a:schemeClr val="tx2"/>
                </a:solidFill>
                <a:latin typeface="Humnst777 BT" pitchFamily="34" charset="0"/>
              </a:rPr>
              <a:t>ão</a:t>
            </a:r>
            <a:r>
              <a:rPr lang="en-US" sz="2600" dirty="0">
                <a:solidFill>
                  <a:schemeClr val="tx2"/>
                </a:solidFill>
                <a:latin typeface="Humnst777 BT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Humnst777 BT" pitchFamily="34" charset="0"/>
              </a:rPr>
              <a:t>Econômica</a:t>
            </a:r>
            <a:endParaRPr lang="en-US" sz="2600" dirty="0">
              <a:solidFill>
                <a:schemeClr val="tx2"/>
              </a:solidFill>
              <a:latin typeface="Humnst777 BT" pitchFamily="34" charset="0"/>
            </a:endParaRPr>
          </a:p>
        </p:txBody>
      </p:sp>
      <p:sp>
        <p:nvSpPr>
          <p:cNvPr id="155652" name="Rectangle 4"/>
          <p:cNvSpPr>
            <a:spLocks noChangeArrowheads="1"/>
          </p:cNvSpPr>
          <p:nvPr/>
        </p:nvSpPr>
        <p:spPr bwMode="auto">
          <a:xfrm>
            <a:off x="762000" y="2598883"/>
            <a:ext cx="8077500" cy="364235"/>
          </a:xfrm>
          <a:prstGeom prst="rect">
            <a:avLst/>
          </a:prstGeom>
          <a:noFill/>
          <a:ln w="57150">
            <a:solidFill>
              <a:srgbClr val="FF99CC"/>
            </a:solidFill>
            <a:miter lim="800000"/>
            <a:headEnd/>
            <a:tailEnd/>
          </a:ln>
          <a:effectLst/>
        </p:spPr>
        <p:txBody>
          <a:bodyPr lIns="86393" tIns="43196" rIns="86393" bIns="43196" anchor="ctr">
            <a:spAutoFit/>
          </a:bodyPr>
          <a:lstStyle/>
          <a:p>
            <a:endParaRPr lang="en-US"/>
          </a:p>
        </p:txBody>
      </p:sp>
      <p:sp>
        <p:nvSpPr>
          <p:cNvPr id="155653" name="Rectangle 5"/>
          <p:cNvSpPr>
            <a:spLocks noChangeArrowheads="1"/>
          </p:cNvSpPr>
          <p:nvPr/>
        </p:nvSpPr>
        <p:spPr bwMode="auto">
          <a:xfrm>
            <a:off x="468000" y="2997000"/>
            <a:ext cx="8424000" cy="2469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/>
          <a:lstStyle/>
          <a:p>
            <a:pPr marL="343471" indent="-343471" defTabSz="914921" eaLnBrk="0" hangingPunct="0">
              <a:spcBef>
                <a:spcPct val="30000"/>
              </a:spcBef>
            </a:pPr>
            <a:r>
              <a:rPr lang="pt-PT" sz="1900" dirty="0">
                <a:latin typeface="Calibri" pitchFamily="34" charset="0"/>
              </a:rPr>
              <a:t>Novo Progresso</a:t>
            </a: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r>
              <a:rPr lang="pt-PT" sz="1900" dirty="0">
                <a:latin typeface="Calibri" pitchFamily="34" charset="0"/>
              </a:rPr>
              <a:t>Elevada participação do setor agropecuário na formação do PIB</a:t>
            </a: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r>
              <a:rPr lang="pt-PT" sz="1900" dirty="0">
                <a:latin typeface="Calibri" pitchFamily="34" charset="0"/>
              </a:rPr>
              <a:t>Tem infraestrutura, mas foi onde IBGE mais errou na estimativa </a:t>
            </a: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r>
              <a:rPr lang="pt-PT" sz="1900" dirty="0">
                <a:latin typeface="Calibri" pitchFamily="34" charset="0"/>
              </a:rPr>
              <a:t>diminuição do poder de atração migratória e fixação populacional, no decorrer dos anos de 2000 a 2007 </a:t>
            </a:r>
            <a:endParaRPr lang="pt-PT" sz="1700" dirty="0">
              <a:latin typeface="Calibri" pitchFamily="34" charset="0"/>
            </a:endParaRPr>
          </a:p>
          <a:p>
            <a:pPr marL="343471" indent="-343471" defTabSz="914921" eaLnBrk="0" hangingPunct="0">
              <a:spcBef>
                <a:spcPct val="30000"/>
              </a:spcBef>
            </a:pPr>
            <a:r>
              <a:rPr lang="pt-PT" sz="1700" dirty="0">
                <a:latin typeface="Calibri" pitchFamily="34" charset="0"/>
              </a:rPr>
              <a:t>              </a:t>
            </a:r>
            <a:r>
              <a:rPr lang="pt-PT" sz="2300" dirty="0">
                <a:latin typeface="Calibri" pitchFamily="34" charset="0"/>
              </a:rPr>
              <a:t>Processo de concentração da posse da terra. (soja??)</a:t>
            </a: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r>
              <a:rPr lang="pt-PT" sz="1500" dirty="0">
                <a:latin typeface="Calibri" pitchFamily="34" charset="0"/>
              </a:rPr>
              <a:t>Área de evasão agrícola, fator de expulsão por processo de mudança em sua estrutura produtiva (</a:t>
            </a:r>
            <a:r>
              <a:rPr lang="pt-PT" sz="1100" dirty="0">
                <a:latin typeface="Calibri" pitchFamily="34" charset="0"/>
              </a:rPr>
              <a:t>Singer, 1977)</a:t>
            </a:r>
            <a:endParaRPr lang="pt-PT" sz="1500" dirty="0">
              <a:latin typeface="Calibri" pitchFamily="34" charset="0"/>
            </a:endParaRPr>
          </a:p>
        </p:txBody>
      </p:sp>
      <p:sp>
        <p:nvSpPr>
          <p:cNvPr id="155654" name="AutoShape 6"/>
          <p:cNvSpPr>
            <a:spLocks noChangeArrowheads="1"/>
          </p:cNvSpPr>
          <p:nvPr/>
        </p:nvSpPr>
        <p:spPr bwMode="auto">
          <a:xfrm>
            <a:off x="4356000" y="5643747"/>
            <a:ext cx="346713" cy="406506"/>
          </a:xfrm>
          <a:prstGeom prst="downArrow">
            <a:avLst>
              <a:gd name="adj1" fmla="val 50000"/>
              <a:gd name="adj2" fmla="val 25000"/>
            </a:avLst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86393" tIns="43196" rIns="86393" bIns="43196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685500" y="228000"/>
            <a:ext cx="8230500" cy="6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/>
          <a:lstStyle/>
          <a:p>
            <a:pPr marL="343471" indent="-343471" defTabSz="914921" eaLnBrk="0" hangingPunct="0">
              <a:spcBef>
                <a:spcPct val="30000"/>
              </a:spcBef>
            </a:pPr>
            <a:r>
              <a:rPr lang="en-US" sz="2600" dirty="0" err="1">
                <a:solidFill>
                  <a:schemeClr val="tx2"/>
                </a:solidFill>
                <a:latin typeface="Humnst777 BT" pitchFamily="34" charset="0"/>
              </a:rPr>
              <a:t>Participa</a:t>
            </a:r>
            <a:r>
              <a:rPr lang="en-US" sz="2600" dirty="0" err="1">
                <a:solidFill>
                  <a:schemeClr val="tx2"/>
                </a:solidFill>
                <a:latin typeface="Calibri"/>
              </a:rPr>
              <a:t>ç</a:t>
            </a:r>
            <a:r>
              <a:rPr lang="en-US" sz="2600" dirty="0" err="1">
                <a:solidFill>
                  <a:schemeClr val="tx2"/>
                </a:solidFill>
                <a:latin typeface="Humnst777 BT" pitchFamily="34" charset="0"/>
              </a:rPr>
              <a:t>ão</a:t>
            </a:r>
            <a:r>
              <a:rPr lang="en-US" sz="2600" dirty="0">
                <a:solidFill>
                  <a:schemeClr val="tx2"/>
                </a:solidFill>
                <a:latin typeface="Humnst777 BT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Humnst777 BT" pitchFamily="34" charset="0"/>
              </a:rPr>
              <a:t>Econômica</a:t>
            </a:r>
            <a:endParaRPr lang="en-US" sz="2600" dirty="0">
              <a:solidFill>
                <a:schemeClr val="tx2"/>
              </a:solidFill>
              <a:latin typeface="Humnst777 BT" pitchFamily="34" charset="0"/>
            </a:endParaRPr>
          </a:p>
        </p:txBody>
      </p:sp>
      <p:sp>
        <p:nvSpPr>
          <p:cNvPr id="156676" name="Rectangle 4"/>
          <p:cNvSpPr>
            <a:spLocks noChangeArrowheads="1"/>
          </p:cNvSpPr>
          <p:nvPr/>
        </p:nvSpPr>
        <p:spPr bwMode="auto">
          <a:xfrm>
            <a:off x="762000" y="2598883"/>
            <a:ext cx="8077500" cy="364235"/>
          </a:xfrm>
          <a:prstGeom prst="rect">
            <a:avLst/>
          </a:prstGeom>
          <a:noFill/>
          <a:ln w="57150">
            <a:solidFill>
              <a:srgbClr val="FF99CC"/>
            </a:solidFill>
            <a:miter lim="800000"/>
            <a:headEnd/>
            <a:tailEnd/>
          </a:ln>
          <a:effectLst/>
        </p:spPr>
        <p:txBody>
          <a:bodyPr lIns="86393" tIns="43196" rIns="86393" bIns="43196" anchor="ctr">
            <a:spAutoFit/>
          </a:bodyPr>
          <a:lstStyle/>
          <a:p>
            <a:endParaRPr lang="en-US"/>
          </a:p>
        </p:txBody>
      </p:sp>
      <p:sp>
        <p:nvSpPr>
          <p:cNvPr id="156677" name="Rectangle 5"/>
          <p:cNvSpPr>
            <a:spLocks noChangeArrowheads="1"/>
          </p:cNvSpPr>
          <p:nvPr/>
        </p:nvSpPr>
        <p:spPr bwMode="auto">
          <a:xfrm>
            <a:off x="540000" y="2997000"/>
            <a:ext cx="8280000" cy="259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/>
          <a:lstStyle/>
          <a:p>
            <a:pPr marL="343471" indent="-343471" defTabSz="914921" eaLnBrk="0" hangingPunct="0">
              <a:spcBef>
                <a:spcPct val="30000"/>
              </a:spcBef>
            </a:pPr>
            <a:r>
              <a:rPr lang="pt-PT" sz="2300" dirty="0">
                <a:latin typeface="Calibri" pitchFamily="34" charset="0"/>
              </a:rPr>
              <a:t>Novo Progresso</a:t>
            </a:r>
          </a:p>
          <a:p>
            <a:pPr marL="343471" indent="-343471" defTabSz="914921" eaLnBrk="0" hangingPunct="0">
              <a:spcBef>
                <a:spcPct val="30000"/>
              </a:spcBef>
            </a:pPr>
            <a:endParaRPr lang="pt-PT" sz="2300" dirty="0">
              <a:latin typeface="Calibri" pitchFamily="34" charset="0"/>
            </a:endParaRP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r>
              <a:rPr lang="pt-PT" sz="1700" dirty="0">
                <a:latin typeface="Calibri" pitchFamily="34" charset="0"/>
              </a:rPr>
              <a:t>ZEE BR-163 (2007)- processo mais intenso de mecanização da agricultura concentrado na região de influência de Santarém. </a:t>
            </a: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r>
              <a:rPr lang="pt-PT" sz="1700" dirty="0">
                <a:latin typeface="Calibri" pitchFamily="34" charset="0"/>
              </a:rPr>
              <a:t>NP é região de pecuária extensiva</a:t>
            </a: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endParaRPr lang="pt-PT" sz="1700" dirty="0">
              <a:latin typeface="Calibri" pitchFamily="34" charset="0"/>
            </a:endParaRP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r>
              <a:rPr lang="pt-PT" sz="1700" dirty="0">
                <a:latin typeface="Calibri" pitchFamily="34" charset="0"/>
              </a:rPr>
              <a:t>Evasão agrícola NP -&gt; processo de concentração fundiária, capitaneado pela expansão de atividades pecuárias e não de atividades agrícolas ligadas à cultura de grãos.</a:t>
            </a: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endParaRPr lang="pt-PT" sz="1700" dirty="0">
              <a:latin typeface="Calibri" pitchFamily="34" charset="0"/>
            </a:endParaRPr>
          </a:p>
          <a:p>
            <a:pPr marL="343471" indent="-343471" defTabSz="914921" eaLnBrk="0" hangingPunct="0">
              <a:spcBef>
                <a:spcPct val="30000"/>
              </a:spcBef>
              <a:buFontTx/>
              <a:buChar char="•"/>
            </a:pPr>
            <a:r>
              <a:rPr lang="pt-PT" sz="1700" dirty="0">
                <a:latin typeface="Calibri" pitchFamily="34" charset="0"/>
              </a:rPr>
              <a:t>NP – associação assentamentos e madeireiros....</a:t>
            </a:r>
          </a:p>
          <a:p>
            <a:pPr marL="343471" indent="-343471" defTabSz="914921" eaLnBrk="0" hangingPunct="0">
              <a:spcBef>
                <a:spcPct val="30000"/>
              </a:spcBef>
            </a:pPr>
            <a:endParaRPr lang="pt-PT" sz="1700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2600" dirty="0"/>
              <a:t>Ciclo de apropriação</a:t>
            </a:r>
          </a:p>
        </p:txBody>
      </p:sp>
      <p:sp>
        <p:nvSpPr>
          <p:cNvPr id="157699" name="Rectangle 3"/>
          <p:cNvSpPr>
            <a:spLocks noChangeArrowheads="1"/>
          </p:cNvSpPr>
          <p:nvPr/>
        </p:nvSpPr>
        <p:spPr bwMode="auto">
          <a:xfrm>
            <a:off x="762001" y="990000"/>
            <a:ext cx="8032500" cy="642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>
              <a:spcBef>
                <a:spcPct val="20000"/>
              </a:spcBef>
            </a:pPr>
            <a:r>
              <a:rPr lang="pt-PT" b="1" dirty="0">
                <a:latin typeface="Arial" charset="0"/>
              </a:rPr>
              <a:t>Ciclo:  Assentamentos, madeireiras, estradas, sem estradas, $ terra cai, evasão (ciclos de 3-4 anos), grandes produtores</a:t>
            </a:r>
          </a:p>
        </p:txBody>
      </p:sp>
      <p:sp>
        <p:nvSpPr>
          <p:cNvPr id="157700" name="Text Box 4"/>
          <p:cNvSpPr txBox="1">
            <a:spLocks noChangeArrowheads="1"/>
          </p:cNvSpPr>
          <p:nvPr/>
        </p:nvSpPr>
        <p:spPr bwMode="auto">
          <a:xfrm>
            <a:off x="1066500" y="2514000"/>
            <a:ext cx="2134500" cy="708000"/>
          </a:xfrm>
          <a:prstGeom prst="rect">
            <a:avLst/>
          </a:prstGeom>
          <a:noFill/>
          <a:ln w="63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/>
            <a:r>
              <a:rPr lang="en-US" sz="2000" dirty="0" err="1">
                <a:latin typeface="Arial" charset="0"/>
              </a:rPr>
              <a:t>Assentamentos</a:t>
            </a:r>
            <a:r>
              <a:rPr lang="en-US" sz="2000" dirty="0">
                <a:latin typeface="Arial" charset="0"/>
              </a:rPr>
              <a:t> + </a:t>
            </a:r>
            <a:r>
              <a:rPr lang="en-US" sz="2000" dirty="0" err="1">
                <a:latin typeface="Arial" charset="0"/>
              </a:rPr>
              <a:t>madeireiras</a:t>
            </a:r>
            <a:endParaRPr lang="pt-PT" sz="2000" dirty="0">
              <a:latin typeface="Arial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058000" y="1904998"/>
            <a:ext cx="2895000" cy="521773"/>
            <a:chOff x="1296" y="1200"/>
            <a:chExt cx="1824" cy="329"/>
          </a:xfrm>
        </p:grpSpPr>
        <p:sp>
          <p:nvSpPr>
            <p:cNvPr id="157702" name="Text Box 6"/>
            <p:cNvSpPr txBox="1">
              <a:spLocks noChangeArrowheads="1"/>
            </p:cNvSpPr>
            <p:nvPr/>
          </p:nvSpPr>
          <p:spPr bwMode="auto">
            <a:xfrm>
              <a:off x="2304" y="1200"/>
              <a:ext cx="816" cy="256"/>
            </a:xfrm>
            <a:prstGeom prst="rect">
              <a:avLst/>
            </a:prstGeom>
            <a:solidFill>
              <a:srgbClr val="CCFFCC">
                <a:alpha val="50000"/>
              </a:srgbClr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lIns="96771" tIns="48385" rIns="96771" bIns="48385">
              <a:spAutoFit/>
            </a:bodyPr>
            <a:lstStyle/>
            <a:p>
              <a:pPr defTabSz="914921"/>
              <a:r>
                <a:rPr lang="en-US" sz="2000" dirty="0" err="1">
                  <a:latin typeface="Arial" charset="0"/>
                </a:rPr>
                <a:t>estradas</a:t>
              </a:r>
              <a:endParaRPr lang="pt-PT" sz="2000" dirty="0">
                <a:latin typeface="Arial" charset="0"/>
              </a:endParaRPr>
            </a:p>
          </p:txBody>
        </p:sp>
        <p:sp>
          <p:nvSpPr>
            <p:cNvPr id="157703" name="Freeform 7"/>
            <p:cNvSpPr>
              <a:spLocks/>
            </p:cNvSpPr>
            <p:nvPr/>
          </p:nvSpPr>
          <p:spPr bwMode="auto">
            <a:xfrm>
              <a:off x="1296" y="1296"/>
              <a:ext cx="116" cy="233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480" y="56"/>
                </a:cxn>
                <a:cxn ang="0">
                  <a:pos x="960" y="8"/>
                </a:cxn>
              </a:cxnLst>
              <a:rect l="0" t="0" r="r" b="b"/>
              <a:pathLst>
                <a:path w="960" h="344">
                  <a:moveTo>
                    <a:pt x="0" y="344"/>
                  </a:moveTo>
                  <a:cubicBezTo>
                    <a:pt x="160" y="228"/>
                    <a:pt x="320" y="112"/>
                    <a:pt x="480" y="56"/>
                  </a:cubicBezTo>
                  <a:cubicBezTo>
                    <a:pt x="640" y="0"/>
                    <a:pt x="800" y="4"/>
                    <a:pt x="960" y="8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 type="triangl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953000" y="2064345"/>
            <a:ext cx="1981500" cy="1164345"/>
            <a:chOff x="3120" y="1300"/>
            <a:chExt cx="1248" cy="734"/>
          </a:xfrm>
        </p:grpSpPr>
        <p:sp>
          <p:nvSpPr>
            <p:cNvPr id="157705" name="Text Box 9"/>
            <p:cNvSpPr txBox="1">
              <a:spLocks noChangeArrowheads="1"/>
            </p:cNvSpPr>
            <p:nvPr/>
          </p:nvSpPr>
          <p:spPr bwMode="auto">
            <a:xfrm>
              <a:off x="3504" y="1584"/>
              <a:ext cx="864" cy="450"/>
            </a:xfrm>
            <a:prstGeom prst="rect">
              <a:avLst/>
            </a:prstGeom>
            <a:solidFill>
              <a:srgbClr val="00FF00">
                <a:alpha val="50000"/>
              </a:srgbClr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lIns="96771" tIns="48385" rIns="96771" bIns="48385">
              <a:spAutoFit/>
            </a:bodyPr>
            <a:lstStyle/>
            <a:p>
              <a:pPr defTabSz="914921"/>
              <a:r>
                <a:rPr lang="en-US" sz="2000" dirty="0" err="1">
                  <a:latin typeface="Arial" charset="0"/>
                </a:rPr>
                <a:t>Acesso</a:t>
              </a:r>
              <a:r>
                <a:rPr lang="en-US" sz="2000" dirty="0">
                  <a:latin typeface="Arial" charset="0"/>
                </a:rPr>
                <a:t> a </a:t>
              </a:r>
              <a:r>
                <a:rPr lang="en-US" sz="2000" dirty="0" err="1">
                  <a:latin typeface="Arial" charset="0"/>
                </a:rPr>
                <a:t>mercados</a:t>
              </a:r>
              <a:endParaRPr lang="pt-PT" sz="2000" dirty="0">
                <a:latin typeface="Arial" charset="0"/>
              </a:endParaRPr>
            </a:p>
          </p:txBody>
        </p:sp>
        <p:sp>
          <p:nvSpPr>
            <p:cNvPr id="157706" name="Freeform 10"/>
            <p:cNvSpPr>
              <a:spLocks/>
            </p:cNvSpPr>
            <p:nvPr/>
          </p:nvSpPr>
          <p:spPr bwMode="auto">
            <a:xfrm>
              <a:off x="3120" y="1300"/>
              <a:ext cx="116" cy="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" y="48"/>
                </a:cxn>
                <a:cxn ang="0">
                  <a:pos x="816" y="240"/>
                </a:cxn>
              </a:cxnLst>
              <a:rect l="0" t="0" r="r" b="b"/>
              <a:pathLst>
                <a:path w="816" h="240">
                  <a:moveTo>
                    <a:pt x="0" y="0"/>
                  </a:moveTo>
                  <a:cubicBezTo>
                    <a:pt x="220" y="4"/>
                    <a:pt x="440" y="8"/>
                    <a:pt x="576" y="48"/>
                  </a:cubicBezTo>
                  <a:cubicBezTo>
                    <a:pt x="712" y="88"/>
                    <a:pt x="764" y="164"/>
                    <a:pt x="816" y="240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 type="triangl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3733501" y="3332542"/>
            <a:ext cx="1556307" cy="578467"/>
            <a:chOff x="2352" y="2099"/>
            <a:chExt cx="980" cy="365"/>
          </a:xfrm>
        </p:grpSpPr>
        <p:sp>
          <p:nvSpPr>
            <p:cNvPr id="157708" name="Text Box 12"/>
            <p:cNvSpPr txBox="1">
              <a:spLocks noChangeArrowheads="1"/>
            </p:cNvSpPr>
            <p:nvPr/>
          </p:nvSpPr>
          <p:spPr bwMode="auto">
            <a:xfrm>
              <a:off x="2352" y="2208"/>
              <a:ext cx="816" cy="256"/>
            </a:xfrm>
            <a:prstGeom prst="rect">
              <a:avLst/>
            </a:prstGeom>
            <a:solidFill>
              <a:srgbClr val="993300">
                <a:alpha val="50000"/>
              </a:srgbClr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lIns="96771" tIns="48385" rIns="96771" bIns="48385">
              <a:spAutoFit/>
            </a:bodyPr>
            <a:lstStyle/>
            <a:p>
              <a:pPr defTabSz="914921"/>
              <a:r>
                <a:rPr lang="en-US" sz="2000" dirty="0">
                  <a:latin typeface="Arial" charset="0"/>
                </a:rPr>
                <a:t>$ terra </a:t>
              </a:r>
              <a:endParaRPr lang="pt-PT" sz="2000" dirty="0">
                <a:latin typeface="Arial" charset="0"/>
              </a:endParaRPr>
            </a:p>
          </p:txBody>
        </p:sp>
        <p:sp>
          <p:nvSpPr>
            <p:cNvPr id="157709" name="Freeform 13"/>
            <p:cNvSpPr>
              <a:spLocks/>
            </p:cNvSpPr>
            <p:nvPr/>
          </p:nvSpPr>
          <p:spPr bwMode="auto">
            <a:xfrm>
              <a:off x="3216" y="2099"/>
              <a:ext cx="116" cy="233"/>
            </a:xfrm>
            <a:custGeom>
              <a:avLst/>
              <a:gdLst/>
              <a:ahLst/>
              <a:cxnLst>
                <a:cxn ang="0">
                  <a:pos x="720" y="0"/>
                </a:cxn>
                <a:cxn ang="0">
                  <a:pos x="480" y="336"/>
                </a:cxn>
                <a:cxn ang="0">
                  <a:pos x="0" y="384"/>
                </a:cxn>
              </a:cxnLst>
              <a:rect l="0" t="0" r="r" b="b"/>
              <a:pathLst>
                <a:path w="720" h="400">
                  <a:moveTo>
                    <a:pt x="720" y="0"/>
                  </a:moveTo>
                  <a:cubicBezTo>
                    <a:pt x="660" y="136"/>
                    <a:pt x="600" y="272"/>
                    <a:pt x="480" y="336"/>
                  </a:cubicBezTo>
                  <a:cubicBezTo>
                    <a:pt x="360" y="400"/>
                    <a:pt x="180" y="392"/>
                    <a:pt x="0" y="384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 type="triangl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2439000" y="3701482"/>
            <a:ext cx="1371000" cy="1656961"/>
            <a:chOff x="1536" y="2332"/>
            <a:chExt cx="864" cy="1043"/>
          </a:xfrm>
        </p:grpSpPr>
        <p:sp>
          <p:nvSpPr>
            <p:cNvPr id="157711" name="Text Box 15"/>
            <p:cNvSpPr txBox="1">
              <a:spLocks noChangeArrowheads="1"/>
            </p:cNvSpPr>
            <p:nvPr/>
          </p:nvSpPr>
          <p:spPr bwMode="auto">
            <a:xfrm>
              <a:off x="1536" y="3120"/>
              <a:ext cx="720" cy="255"/>
            </a:xfrm>
            <a:prstGeom prst="rect">
              <a:avLst/>
            </a:prstGeom>
            <a:solidFill>
              <a:srgbClr val="FFFF99">
                <a:alpha val="50000"/>
              </a:srgbClr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lIns="96771" tIns="48385" rIns="96771" bIns="48385">
              <a:spAutoFit/>
            </a:bodyPr>
            <a:lstStyle/>
            <a:p>
              <a:pPr defTabSz="914921"/>
              <a:r>
                <a:rPr lang="en-US" sz="2000" dirty="0" err="1">
                  <a:latin typeface="Arial" charset="0"/>
                </a:rPr>
                <a:t>Fixação</a:t>
              </a:r>
              <a:endParaRPr lang="pt-PT" sz="2000" dirty="0">
                <a:latin typeface="Arial" charset="0"/>
              </a:endParaRPr>
            </a:p>
          </p:txBody>
        </p:sp>
        <p:sp>
          <p:nvSpPr>
            <p:cNvPr id="157712" name="Text Box 16"/>
            <p:cNvSpPr txBox="1">
              <a:spLocks noChangeArrowheads="1"/>
            </p:cNvSpPr>
            <p:nvPr/>
          </p:nvSpPr>
          <p:spPr bwMode="auto">
            <a:xfrm>
              <a:off x="1872" y="2592"/>
              <a:ext cx="528" cy="25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6771" tIns="48385" rIns="96771" bIns="48385">
              <a:spAutoFit/>
            </a:bodyPr>
            <a:lstStyle/>
            <a:p>
              <a:pPr defTabSz="914921"/>
              <a:r>
                <a:rPr lang="en-US" sz="2000" dirty="0">
                  <a:latin typeface="Arial" charset="0"/>
                </a:rPr>
                <a:t>( + )</a:t>
              </a:r>
              <a:endParaRPr lang="pt-PT" sz="2000" dirty="0">
                <a:latin typeface="Arial" charset="0"/>
              </a:endParaRPr>
            </a:p>
          </p:txBody>
        </p:sp>
        <p:sp>
          <p:nvSpPr>
            <p:cNvPr id="157713" name="Freeform 17"/>
            <p:cNvSpPr>
              <a:spLocks/>
            </p:cNvSpPr>
            <p:nvPr/>
          </p:nvSpPr>
          <p:spPr bwMode="auto">
            <a:xfrm>
              <a:off x="2112" y="2332"/>
              <a:ext cx="116" cy="232"/>
            </a:xfrm>
            <a:custGeom>
              <a:avLst/>
              <a:gdLst/>
              <a:ahLst/>
              <a:cxnLst>
                <a:cxn ang="0">
                  <a:pos x="240" y="0"/>
                </a:cxn>
                <a:cxn ang="0">
                  <a:pos x="48" y="48"/>
                </a:cxn>
                <a:cxn ang="0">
                  <a:pos x="0" y="288"/>
                </a:cxn>
              </a:cxnLst>
              <a:rect l="0" t="0" r="r" b="b"/>
              <a:pathLst>
                <a:path w="240" h="288">
                  <a:moveTo>
                    <a:pt x="240" y="0"/>
                  </a:moveTo>
                  <a:cubicBezTo>
                    <a:pt x="164" y="0"/>
                    <a:pt x="88" y="0"/>
                    <a:pt x="48" y="48"/>
                  </a:cubicBezTo>
                  <a:cubicBezTo>
                    <a:pt x="8" y="96"/>
                    <a:pt x="4" y="192"/>
                    <a:pt x="0" y="288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 type="triangl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57714" name="Line 18"/>
            <p:cNvSpPr>
              <a:spLocks noChangeShapeType="1"/>
            </p:cNvSpPr>
            <p:nvPr/>
          </p:nvSpPr>
          <p:spPr bwMode="auto">
            <a:xfrm>
              <a:off x="2112" y="2880"/>
              <a:ext cx="0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3582000" y="4648500"/>
            <a:ext cx="2514000" cy="1827615"/>
            <a:chOff x="2256" y="2928"/>
            <a:chExt cx="1584" cy="1151"/>
          </a:xfrm>
        </p:grpSpPr>
        <p:sp>
          <p:nvSpPr>
            <p:cNvPr id="157716" name="Text Box 20"/>
            <p:cNvSpPr txBox="1">
              <a:spLocks noChangeArrowheads="1"/>
            </p:cNvSpPr>
            <p:nvPr/>
          </p:nvSpPr>
          <p:spPr bwMode="auto">
            <a:xfrm>
              <a:off x="3120" y="3072"/>
              <a:ext cx="720" cy="255"/>
            </a:xfrm>
            <a:prstGeom prst="rect">
              <a:avLst/>
            </a:prstGeom>
            <a:solidFill>
              <a:srgbClr val="FF00FF">
                <a:alpha val="50000"/>
              </a:srgbClr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lIns="96771" tIns="48385" rIns="96771" bIns="48385">
              <a:spAutoFit/>
            </a:bodyPr>
            <a:lstStyle/>
            <a:p>
              <a:pPr defTabSz="914921"/>
              <a:r>
                <a:rPr lang="en-US" sz="2000" dirty="0" err="1">
                  <a:latin typeface="Arial" charset="0"/>
                </a:rPr>
                <a:t>Evasão</a:t>
              </a:r>
              <a:endParaRPr lang="pt-PT" sz="2000" dirty="0">
                <a:latin typeface="Arial" charset="0"/>
              </a:endParaRPr>
            </a:p>
          </p:txBody>
        </p:sp>
        <p:sp>
          <p:nvSpPr>
            <p:cNvPr id="157717" name="Text Box 21"/>
            <p:cNvSpPr txBox="1">
              <a:spLocks noChangeArrowheads="1"/>
            </p:cNvSpPr>
            <p:nvPr/>
          </p:nvSpPr>
          <p:spPr bwMode="auto">
            <a:xfrm>
              <a:off x="2304" y="3552"/>
              <a:ext cx="1008" cy="527"/>
            </a:xfrm>
            <a:prstGeom prst="rect">
              <a:avLst/>
            </a:prstGeom>
            <a:solidFill>
              <a:srgbClr val="FFFF99">
                <a:alpha val="50000"/>
              </a:srgbClr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lIns="96771" tIns="48385" rIns="96771" bIns="48385">
              <a:spAutoFit/>
            </a:bodyPr>
            <a:lstStyle/>
            <a:p>
              <a:pPr defTabSz="914921"/>
              <a:r>
                <a:rPr lang="en-US" sz="1600" dirty="0" err="1">
                  <a:latin typeface="Arial" charset="0"/>
                </a:rPr>
                <a:t>Capitaliza</a:t>
              </a:r>
              <a:r>
                <a:rPr lang="en-US" sz="1600" dirty="0">
                  <a:latin typeface="Arial" charset="0"/>
                </a:rPr>
                <a:t> e </a:t>
              </a:r>
              <a:r>
                <a:rPr lang="en-US" sz="1600" dirty="0" err="1">
                  <a:latin typeface="Arial" charset="0"/>
                </a:rPr>
                <a:t>busca</a:t>
              </a:r>
              <a:r>
                <a:rPr lang="en-US" sz="1600" dirty="0">
                  <a:latin typeface="Arial" charset="0"/>
                </a:rPr>
                <a:t> </a:t>
              </a:r>
              <a:r>
                <a:rPr lang="en-US" sz="1600" dirty="0" err="1">
                  <a:latin typeface="Arial" charset="0"/>
                </a:rPr>
                <a:t>outra</a:t>
              </a:r>
              <a:r>
                <a:rPr lang="en-US" sz="1600" dirty="0">
                  <a:latin typeface="Arial" charset="0"/>
                </a:rPr>
                <a:t> </a:t>
              </a:r>
              <a:r>
                <a:rPr lang="en-US" sz="1600" dirty="0" err="1">
                  <a:latin typeface="Arial" charset="0"/>
                </a:rPr>
                <a:t>áreas</a:t>
              </a:r>
              <a:endParaRPr lang="pt-PT" sz="1600" dirty="0">
                <a:latin typeface="Arial" charset="0"/>
              </a:endParaRPr>
            </a:p>
          </p:txBody>
        </p:sp>
        <p:sp>
          <p:nvSpPr>
            <p:cNvPr id="157718" name="Line 22"/>
            <p:cNvSpPr>
              <a:spLocks noChangeShapeType="1"/>
            </p:cNvSpPr>
            <p:nvPr/>
          </p:nvSpPr>
          <p:spPr bwMode="auto">
            <a:xfrm>
              <a:off x="2256" y="2928"/>
              <a:ext cx="288" cy="52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57719" name="Freeform 23"/>
            <p:cNvSpPr>
              <a:spLocks/>
            </p:cNvSpPr>
            <p:nvPr/>
          </p:nvSpPr>
          <p:spPr bwMode="auto">
            <a:xfrm>
              <a:off x="3360" y="3532"/>
              <a:ext cx="116" cy="233"/>
            </a:xfrm>
            <a:custGeom>
              <a:avLst/>
              <a:gdLst/>
              <a:ahLst/>
              <a:cxnLst>
                <a:cxn ang="0">
                  <a:pos x="0" y="576"/>
                </a:cxn>
                <a:cxn ang="0">
                  <a:pos x="144" y="480"/>
                </a:cxn>
                <a:cxn ang="0">
                  <a:pos x="240" y="336"/>
                </a:cxn>
                <a:cxn ang="0">
                  <a:pos x="240" y="0"/>
                </a:cxn>
              </a:cxnLst>
              <a:rect l="0" t="0" r="r" b="b"/>
              <a:pathLst>
                <a:path w="256" h="576">
                  <a:moveTo>
                    <a:pt x="0" y="576"/>
                  </a:moveTo>
                  <a:cubicBezTo>
                    <a:pt x="52" y="548"/>
                    <a:pt x="104" y="520"/>
                    <a:pt x="144" y="480"/>
                  </a:cubicBezTo>
                  <a:cubicBezTo>
                    <a:pt x="184" y="440"/>
                    <a:pt x="224" y="416"/>
                    <a:pt x="240" y="336"/>
                  </a:cubicBezTo>
                  <a:cubicBezTo>
                    <a:pt x="256" y="256"/>
                    <a:pt x="248" y="128"/>
                    <a:pt x="240" y="0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 type="triangl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2600" dirty="0"/>
              <a:t>Ciclo de apropriação</a:t>
            </a:r>
          </a:p>
        </p:txBody>
      </p:sp>
      <p:sp>
        <p:nvSpPr>
          <p:cNvPr id="158723" name="Rectangle 3"/>
          <p:cNvSpPr>
            <a:spLocks noChangeArrowheads="1"/>
          </p:cNvSpPr>
          <p:nvPr/>
        </p:nvSpPr>
        <p:spPr bwMode="auto">
          <a:xfrm>
            <a:off x="762001" y="990000"/>
            <a:ext cx="8032500" cy="642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>
              <a:spcBef>
                <a:spcPct val="20000"/>
              </a:spcBef>
            </a:pPr>
            <a:r>
              <a:rPr lang="pt-PT" b="1" dirty="0">
                <a:latin typeface="Arial" charset="0"/>
              </a:rPr>
              <a:t>Ciclo:  Assentamentos, madeireiras, estradas, sem estradas, $ terra cai, evasão (ciclos de 3-4 anos), grandes produtores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733501" y="3332542"/>
            <a:ext cx="1556307" cy="578467"/>
            <a:chOff x="2352" y="2099"/>
            <a:chExt cx="980" cy="365"/>
          </a:xfrm>
        </p:grpSpPr>
        <p:sp>
          <p:nvSpPr>
            <p:cNvPr id="158725" name="Text Box 5"/>
            <p:cNvSpPr txBox="1">
              <a:spLocks noChangeArrowheads="1"/>
            </p:cNvSpPr>
            <p:nvPr/>
          </p:nvSpPr>
          <p:spPr bwMode="auto">
            <a:xfrm>
              <a:off x="2352" y="2208"/>
              <a:ext cx="816" cy="256"/>
            </a:xfrm>
            <a:prstGeom prst="rect">
              <a:avLst/>
            </a:prstGeom>
            <a:solidFill>
              <a:srgbClr val="993300">
                <a:alpha val="50000"/>
              </a:srgbClr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lIns="96771" tIns="48385" rIns="96771" bIns="48385">
              <a:spAutoFit/>
            </a:bodyPr>
            <a:lstStyle/>
            <a:p>
              <a:pPr defTabSz="914921"/>
              <a:r>
                <a:rPr lang="en-US" sz="2000" dirty="0">
                  <a:latin typeface="Arial" charset="0"/>
                </a:rPr>
                <a:t>$ terra </a:t>
              </a:r>
              <a:endParaRPr lang="pt-PT" sz="2000" dirty="0">
                <a:latin typeface="Arial" charset="0"/>
              </a:endParaRPr>
            </a:p>
          </p:txBody>
        </p:sp>
        <p:sp>
          <p:nvSpPr>
            <p:cNvPr id="158726" name="Freeform 6"/>
            <p:cNvSpPr>
              <a:spLocks/>
            </p:cNvSpPr>
            <p:nvPr/>
          </p:nvSpPr>
          <p:spPr bwMode="auto">
            <a:xfrm>
              <a:off x="3216" y="2099"/>
              <a:ext cx="116" cy="233"/>
            </a:xfrm>
            <a:custGeom>
              <a:avLst/>
              <a:gdLst/>
              <a:ahLst/>
              <a:cxnLst>
                <a:cxn ang="0">
                  <a:pos x="720" y="0"/>
                </a:cxn>
                <a:cxn ang="0">
                  <a:pos x="480" y="336"/>
                </a:cxn>
                <a:cxn ang="0">
                  <a:pos x="0" y="384"/>
                </a:cxn>
              </a:cxnLst>
              <a:rect l="0" t="0" r="r" b="b"/>
              <a:pathLst>
                <a:path w="720" h="400">
                  <a:moveTo>
                    <a:pt x="720" y="0"/>
                  </a:moveTo>
                  <a:cubicBezTo>
                    <a:pt x="660" y="136"/>
                    <a:pt x="600" y="272"/>
                    <a:pt x="480" y="336"/>
                  </a:cubicBezTo>
                  <a:cubicBezTo>
                    <a:pt x="360" y="400"/>
                    <a:pt x="180" y="392"/>
                    <a:pt x="0" y="384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 type="triangl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915000" y="2514000"/>
            <a:ext cx="2667000" cy="762000"/>
            <a:chOff x="576" y="1584"/>
            <a:chExt cx="1680" cy="480"/>
          </a:xfrm>
        </p:grpSpPr>
        <p:sp>
          <p:nvSpPr>
            <p:cNvPr id="158728" name="Text Box 8"/>
            <p:cNvSpPr txBox="1">
              <a:spLocks noChangeArrowheads="1"/>
            </p:cNvSpPr>
            <p:nvPr/>
          </p:nvSpPr>
          <p:spPr bwMode="auto">
            <a:xfrm>
              <a:off x="672" y="1584"/>
              <a:ext cx="1344" cy="446"/>
            </a:xfrm>
            <a:prstGeom prst="rect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lIns="96771" tIns="48385" rIns="96771" bIns="48385">
              <a:spAutoFit/>
            </a:bodyPr>
            <a:lstStyle/>
            <a:p>
              <a:pPr defTabSz="914921"/>
              <a:r>
                <a:rPr lang="en-US" sz="2000" dirty="0" err="1">
                  <a:latin typeface="Arial" charset="0"/>
                </a:rPr>
                <a:t>Assentamentos</a:t>
              </a:r>
              <a:r>
                <a:rPr lang="en-US" sz="2000" dirty="0">
                  <a:latin typeface="Arial" charset="0"/>
                </a:rPr>
                <a:t> + </a:t>
              </a:r>
              <a:r>
                <a:rPr lang="en-US" sz="2000" dirty="0" err="1">
                  <a:latin typeface="Arial" charset="0"/>
                </a:rPr>
                <a:t>madeireiras</a:t>
              </a:r>
              <a:endParaRPr lang="pt-PT" sz="2000" dirty="0">
                <a:latin typeface="Arial" charset="0"/>
              </a:endParaRPr>
            </a:p>
          </p:txBody>
        </p:sp>
        <p:sp>
          <p:nvSpPr>
            <p:cNvPr id="158729" name="Line 9"/>
            <p:cNvSpPr>
              <a:spLocks noChangeShapeType="1"/>
            </p:cNvSpPr>
            <p:nvPr/>
          </p:nvSpPr>
          <p:spPr bwMode="auto">
            <a:xfrm>
              <a:off x="576" y="1776"/>
              <a:ext cx="1584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58730" name="Line 10"/>
            <p:cNvSpPr>
              <a:spLocks noChangeShapeType="1"/>
            </p:cNvSpPr>
            <p:nvPr/>
          </p:nvSpPr>
          <p:spPr bwMode="auto">
            <a:xfrm flipV="1">
              <a:off x="576" y="1824"/>
              <a:ext cx="168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058000" y="1904998"/>
            <a:ext cx="3048000" cy="521773"/>
            <a:chOff x="1296" y="1200"/>
            <a:chExt cx="1920" cy="329"/>
          </a:xfrm>
        </p:grpSpPr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1296" y="1200"/>
              <a:ext cx="1824" cy="329"/>
              <a:chOff x="1296" y="1200"/>
              <a:chExt cx="1824" cy="329"/>
            </a:xfrm>
          </p:grpSpPr>
          <p:sp>
            <p:nvSpPr>
              <p:cNvPr id="158733" name="Text Box 13"/>
              <p:cNvSpPr txBox="1">
                <a:spLocks noChangeArrowheads="1"/>
              </p:cNvSpPr>
              <p:nvPr/>
            </p:nvSpPr>
            <p:spPr bwMode="auto">
              <a:xfrm>
                <a:off x="2304" y="1200"/>
                <a:ext cx="816" cy="256"/>
              </a:xfrm>
              <a:prstGeom prst="rect">
                <a:avLst/>
              </a:prstGeom>
              <a:solidFill>
                <a:srgbClr val="CCFFCC">
                  <a:alpha val="50000"/>
                </a:srgbClr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lIns="96771" tIns="48385" rIns="96771" bIns="48385">
                <a:spAutoFit/>
              </a:bodyPr>
              <a:lstStyle/>
              <a:p>
                <a:pPr defTabSz="914921"/>
                <a:r>
                  <a:rPr lang="en-US" sz="2000" dirty="0" err="1">
                    <a:latin typeface="Arial" charset="0"/>
                  </a:rPr>
                  <a:t>estradas</a:t>
                </a:r>
                <a:endParaRPr lang="pt-PT" sz="2000" dirty="0">
                  <a:latin typeface="Arial" charset="0"/>
                </a:endParaRPr>
              </a:p>
            </p:txBody>
          </p:sp>
          <p:sp>
            <p:nvSpPr>
              <p:cNvPr id="158734" name="Freeform 14"/>
              <p:cNvSpPr>
                <a:spLocks/>
              </p:cNvSpPr>
              <p:nvPr/>
            </p:nvSpPr>
            <p:spPr bwMode="auto">
              <a:xfrm>
                <a:off x="1296" y="1296"/>
                <a:ext cx="116" cy="233"/>
              </a:xfrm>
              <a:custGeom>
                <a:avLst/>
                <a:gdLst/>
                <a:ahLst/>
                <a:cxnLst>
                  <a:cxn ang="0">
                    <a:pos x="0" y="344"/>
                  </a:cxn>
                  <a:cxn ang="0">
                    <a:pos x="480" y="56"/>
                  </a:cxn>
                  <a:cxn ang="0">
                    <a:pos x="960" y="8"/>
                  </a:cxn>
                </a:cxnLst>
                <a:rect l="0" t="0" r="r" b="b"/>
                <a:pathLst>
                  <a:path w="960" h="344">
                    <a:moveTo>
                      <a:pt x="0" y="344"/>
                    </a:moveTo>
                    <a:cubicBezTo>
                      <a:pt x="160" y="228"/>
                      <a:pt x="320" y="112"/>
                      <a:pt x="480" y="56"/>
                    </a:cubicBezTo>
                    <a:cubicBezTo>
                      <a:pt x="640" y="0"/>
                      <a:pt x="800" y="4"/>
                      <a:pt x="960" y="8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 type="triangl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58735" name="Line 15"/>
            <p:cNvSpPr>
              <a:spLocks noChangeShapeType="1"/>
            </p:cNvSpPr>
            <p:nvPr/>
          </p:nvSpPr>
          <p:spPr bwMode="auto">
            <a:xfrm flipV="1">
              <a:off x="2208" y="1200"/>
              <a:ext cx="1008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4953000" y="2064346"/>
            <a:ext cx="2286000" cy="1288154"/>
            <a:chOff x="3120" y="1300"/>
            <a:chExt cx="1440" cy="812"/>
          </a:xfrm>
        </p:grpSpPr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3120" y="1300"/>
              <a:ext cx="1248" cy="734"/>
              <a:chOff x="3120" y="1300"/>
              <a:chExt cx="1248" cy="734"/>
            </a:xfrm>
          </p:grpSpPr>
          <p:sp>
            <p:nvSpPr>
              <p:cNvPr id="158738" name="Text Box 18"/>
              <p:cNvSpPr txBox="1">
                <a:spLocks noChangeArrowheads="1"/>
              </p:cNvSpPr>
              <p:nvPr/>
            </p:nvSpPr>
            <p:spPr bwMode="auto">
              <a:xfrm>
                <a:off x="3504" y="1584"/>
                <a:ext cx="864" cy="450"/>
              </a:xfrm>
              <a:prstGeom prst="rect">
                <a:avLst/>
              </a:prstGeom>
              <a:solidFill>
                <a:srgbClr val="00FF00">
                  <a:alpha val="50000"/>
                </a:srgbClr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lIns="96771" tIns="48385" rIns="96771" bIns="48385">
                <a:spAutoFit/>
              </a:bodyPr>
              <a:lstStyle/>
              <a:p>
                <a:pPr defTabSz="914921"/>
                <a:r>
                  <a:rPr lang="en-US" sz="2000" dirty="0" err="1">
                    <a:latin typeface="Arial" charset="0"/>
                  </a:rPr>
                  <a:t>Acesso</a:t>
                </a:r>
                <a:r>
                  <a:rPr lang="en-US" sz="2000" dirty="0">
                    <a:latin typeface="Arial" charset="0"/>
                  </a:rPr>
                  <a:t> a </a:t>
                </a:r>
                <a:r>
                  <a:rPr lang="en-US" sz="2000" dirty="0" err="1">
                    <a:latin typeface="Arial" charset="0"/>
                  </a:rPr>
                  <a:t>mercados</a:t>
                </a:r>
                <a:endParaRPr lang="pt-PT" sz="2000" dirty="0">
                  <a:latin typeface="Arial" charset="0"/>
                </a:endParaRPr>
              </a:p>
            </p:txBody>
          </p:sp>
          <p:sp>
            <p:nvSpPr>
              <p:cNvPr id="158739" name="Freeform 19"/>
              <p:cNvSpPr>
                <a:spLocks/>
              </p:cNvSpPr>
              <p:nvPr/>
            </p:nvSpPr>
            <p:spPr bwMode="auto">
              <a:xfrm>
                <a:off x="3120" y="1300"/>
                <a:ext cx="116" cy="23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6" y="48"/>
                  </a:cxn>
                  <a:cxn ang="0">
                    <a:pos x="816" y="240"/>
                  </a:cxn>
                </a:cxnLst>
                <a:rect l="0" t="0" r="r" b="b"/>
                <a:pathLst>
                  <a:path w="816" h="240">
                    <a:moveTo>
                      <a:pt x="0" y="0"/>
                    </a:moveTo>
                    <a:cubicBezTo>
                      <a:pt x="220" y="4"/>
                      <a:pt x="440" y="8"/>
                      <a:pt x="576" y="48"/>
                    </a:cubicBezTo>
                    <a:cubicBezTo>
                      <a:pt x="712" y="88"/>
                      <a:pt x="764" y="164"/>
                      <a:pt x="816" y="24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 type="triangl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58740" name="Line 20"/>
            <p:cNvSpPr>
              <a:spLocks noChangeShapeType="1"/>
            </p:cNvSpPr>
            <p:nvPr/>
          </p:nvSpPr>
          <p:spPr bwMode="auto">
            <a:xfrm flipV="1">
              <a:off x="3360" y="1536"/>
              <a:ext cx="120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4228500" y="3937104"/>
            <a:ext cx="1486500" cy="659342"/>
            <a:chOff x="2664" y="2480"/>
            <a:chExt cx="936" cy="415"/>
          </a:xfrm>
        </p:grpSpPr>
        <p:sp>
          <p:nvSpPr>
            <p:cNvPr id="158742" name="Text Box 22"/>
            <p:cNvSpPr txBox="1">
              <a:spLocks noChangeArrowheads="1"/>
            </p:cNvSpPr>
            <p:nvPr/>
          </p:nvSpPr>
          <p:spPr bwMode="auto">
            <a:xfrm>
              <a:off x="3072" y="2640"/>
              <a:ext cx="528" cy="25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6771" tIns="48385" rIns="96771" bIns="48385">
              <a:spAutoFit/>
            </a:bodyPr>
            <a:lstStyle/>
            <a:p>
              <a:pPr defTabSz="914921"/>
              <a:r>
                <a:rPr lang="en-US" sz="2000" dirty="0">
                  <a:latin typeface="Arial" charset="0"/>
                </a:rPr>
                <a:t>( - )</a:t>
              </a:r>
              <a:endParaRPr lang="pt-PT" sz="2000" dirty="0">
                <a:latin typeface="Arial" charset="0"/>
              </a:endParaRPr>
            </a:p>
          </p:txBody>
        </p:sp>
        <p:sp>
          <p:nvSpPr>
            <p:cNvPr id="158743" name="Freeform 23"/>
            <p:cNvSpPr>
              <a:spLocks/>
            </p:cNvSpPr>
            <p:nvPr/>
          </p:nvSpPr>
          <p:spPr bwMode="auto">
            <a:xfrm>
              <a:off x="2664" y="2480"/>
              <a:ext cx="116" cy="232"/>
            </a:xfrm>
            <a:custGeom>
              <a:avLst/>
              <a:gdLst/>
              <a:ahLst/>
              <a:cxnLst>
                <a:cxn ang="0">
                  <a:pos x="72" y="48"/>
                </a:cxn>
                <a:cxn ang="0">
                  <a:pos x="24" y="48"/>
                </a:cxn>
                <a:cxn ang="0">
                  <a:pos x="72" y="336"/>
                </a:cxn>
                <a:cxn ang="0">
                  <a:pos x="456" y="384"/>
                </a:cxn>
              </a:cxnLst>
              <a:rect l="0" t="0" r="r" b="b"/>
              <a:pathLst>
                <a:path w="456" h="392">
                  <a:moveTo>
                    <a:pt x="72" y="48"/>
                  </a:moveTo>
                  <a:cubicBezTo>
                    <a:pt x="48" y="24"/>
                    <a:pt x="24" y="0"/>
                    <a:pt x="24" y="48"/>
                  </a:cubicBezTo>
                  <a:cubicBezTo>
                    <a:pt x="24" y="96"/>
                    <a:pt x="0" y="280"/>
                    <a:pt x="72" y="336"/>
                  </a:cubicBezTo>
                  <a:cubicBezTo>
                    <a:pt x="144" y="392"/>
                    <a:pt x="300" y="388"/>
                    <a:pt x="456" y="384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 type="triangl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9" name="Group 24"/>
          <p:cNvGrpSpPr>
            <a:grpSpLocks/>
          </p:cNvGrpSpPr>
          <p:nvPr/>
        </p:nvGrpSpPr>
        <p:grpSpPr bwMode="auto">
          <a:xfrm>
            <a:off x="5487000" y="4114500"/>
            <a:ext cx="2437500" cy="929207"/>
            <a:chOff x="3456" y="2592"/>
            <a:chExt cx="1536" cy="585"/>
          </a:xfrm>
        </p:grpSpPr>
        <p:sp>
          <p:nvSpPr>
            <p:cNvPr id="158745" name="Line 25"/>
            <p:cNvSpPr>
              <a:spLocks noChangeShapeType="1"/>
            </p:cNvSpPr>
            <p:nvPr/>
          </p:nvSpPr>
          <p:spPr bwMode="auto">
            <a:xfrm>
              <a:off x="3456" y="2784"/>
              <a:ext cx="33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58746" name="Text Box 26"/>
            <p:cNvSpPr txBox="1">
              <a:spLocks noChangeArrowheads="1"/>
            </p:cNvSpPr>
            <p:nvPr/>
          </p:nvSpPr>
          <p:spPr bwMode="auto">
            <a:xfrm>
              <a:off x="3936" y="2592"/>
              <a:ext cx="1056" cy="585"/>
            </a:xfrm>
            <a:prstGeom prst="rect">
              <a:avLst/>
            </a:prstGeom>
            <a:solidFill>
              <a:srgbClr val="CC99FF">
                <a:alpha val="50000"/>
              </a:srgbClr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lIns="96771" tIns="48385" rIns="96771" bIns="48385">
              <a:spAutoFit/>
            </a:bodyPr>
            <a:lstStyle/>
            <a:p>
              <a:pPr defTabSz="914921"/>
              <a:r>
                <a:rPr lang="en-US" dirty="0" err="1">
                  <a:latin typeface="Arial" charset="0"/>
                </a:rPr>
                <a:t>Impossibilita</a:t>
              </a:r>
              <a:r>
                <a:rPr lang="en-US" dirty="0">
                  <a:latin typeface="Arial" charset="0"/>
                </a:rPr>
                <a:t> </a:t>
              </a:r>
              <a:r>
                <a:rPr lang="en-US" dirty="0" err="1">
                  <a:latin typeface="Arial" charset="0"/>
                </a:rPr>
                <a:t>reprodução</a:t>
              </a:r>
              <a:r>
                <a:rPr lang="en-US" dirty="0">
                  <a:latin typeface="Arial" charset="0"/>
                </a:rPr>
                <a:t> social</a:t>
              </a:r>
              <a:endParaRPr lang="pt-PT" dirty="0">
                <a:latin typeface="Arial" charset="0"/>
              </a:endParaRPr>
            </a:p>
          </p:txBody>
        </p:sp>
      </p:grpSp>
      <p:grpSp>
        <p:nvGrpSpPr>
          <p:cNvPr id="10" name="Group 27"/>
          <p:cNvGrpSpPr>
            <a:grpSpLocks/>
          </p:cNvGrpSpPr>
          <p:nvPr/>
        </p:nvGrpSpPr>
        <p:grpSpPr bwMode="auto">
          <a:xfrm>
            <a:off x="5943000" y="5105999"/>
            <a:ext cx="2515500" cy="1490108"/>
            <a:chOff x="3744" y="3216"/>
            <a:chExt cx="1584" cy="939"/>
          </a:xfrm>
        </p:grpSpPr>
        <p:grpSp>
          <p:nvGrpSpPr>
            <p:cNvPr id="11" name="Group 28"/>
            <p:cNvGrpSpPr>
              <a:grpSpLocks/>
            </p:cNvGrpSpPr>
            <p:nvPr/>
          </p:nvGrpSpPr>
          <p:grpSpPr bwMode="auto">
            <a:xfrm>
              <a:off x="4080" y="3216"/>
              <a:ext cx="720" cy="496"/>
              <a:chOff x="4080" y="3216"/>
              <a:chExt cx="720" cy="496"/>
            </a:xfrm>
          </p:grpSpPr>
          <p:sp>
            <p:nvSpPr>
              <p:cNvPr id="158749" name="Text Box 29"/>
              <p:cNvSpPr txBox="1">
                <a:spLocks noChangeArrowheads="1"/>
              </p:cNvSpPr>
              <p:nvPr/>
            </p:nvSpPr>
            <p:spPr bwMode="auto">
              <a:xfrm>
                <a:off x="4080" y="3456"/>
                <a:ext cx="720" cy="256"/>
              </a:xfrm>
              <a:prstGeom prst="rect">
                <a:avLst/>
              </a:prstGeom>
              <a:solidFill>
                <a:srgbClr val="FF00FF">
                  <a:alpha val="50000"/>
                </a:srgbClr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lIns="96771" tIns="48385" rIns="96771" bIns="48385">
                <a:spAutoFit/>
              </a:bodyPr>
              <a:lstStyle/>
              <a:p>
                <a:pPr defTabSz="914921"/>
                <a:r>
                  <a:rPr lang="en-US" sz="2000" dirty="0" err="1">
                    <a:latin typeface="Arial" charset="0"/>
                  </a:rPr>
                  <a:t>Evasão</a:t>
                </a:r>
                <a:endParaRPr lang="pt-PT" sz="2000" dirty="0">
                  <a:latin typeface="Arial" charset="0"/>
                </a:endParaRPr>
              </a:p>
            </p:txBody>
          </p:sp>
          <p:sp>
            <p:nvSpPr>
              <p:cNvPr id="158750" name="Line 30"/>
              <p:cNvSpPr>
                <a:spLocks noChangeShapeType="1"/>
              </p:cNvSpPr>
              <p:nvPr/>
            </p:nvSpPr>
            <p:spPr bwMode="auto">
              <a:xfrm>
                <a:off x="4464" y="3216"/>
                <a:ext cx="0" cy="24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58751" name="Text Box 31"/>
            <p:cNvSpPr txBox="1">
              <a:spLocks noChangeArrowheads="1"/>
            </p:cNvSpPr>
            <p:nvPr/>
          </p:nvSpPr>
          <p:spPr bwMode="auto">
            <a:xfrm>
              <a:off x="3744" y="3744"/>
              <a:ext cx="1584" cy="41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6771" tIns="48385" rIns="96771" bIns="48385">
              <a:spAutoFit/>
            </a:bodyPr>
            <a:lstStyle/>
            <a:p>
              <a:pPr defTabSz="914921"/>
              <a:r>
                <a:rPr lang="en-US" dirty="0">
                  <a:latin typeface="Arial" charset="0"/>
                </a:rPr>
                <a:t>(</a:t>
              </a:r>
              <a:r>
                <a:rPr lang="en-US" dirty="0" err="1">
                  <a:latin typeface="Arial" charset="0"/>
                </a:rPr>
                <a:t>Pecuária</a:t>
              </a:r>
              <a:r>
                <a:rPr lang="en-US" dirty="0">
                  <a:latin typeface="Arial" charset="0"/>
                </a:rPr>
                <a:t> </a:t>
              </a:r>
              <a:r>
                <a:rPr lang="en-US" dirty="0" err="1">
                  <a:latin typeface="Arial" charset="0"/>
                </a:rPr>
                <a:t>não</a:t>
              </a:r>
              <a:r>
                <a:rPr lang="en-US" dirty="0">
                  <a:latin typeface="Arial" charset="0"/>
                </a:rPr>
                <a:t> “</a:t>
              </a:r>
              <a:r>
                <a:rPr lang="en-US" dirty="0" err="1">
                  <a:latin typeface="Arial" charset="0"/>
                </a:rPr>
                <a:t>precisa</a:t>
              </a:r>
              <a:r>
                <a:rPr lang="en-US" dirty="0">
                  <a:latin typeface="Arial" charset="0"/>
                </a:rPr>
                <a:t>” de </a:t>
              </a:r>
              <a:r>
                <a:rPr lang="en-US" dirty="0" err="1">
                  <a:latin typeface="Arial" charset="0"/>
                </a:rPr>
                <a:t>estradas</a:t>
              </a:r>
              <a:r>
                <a:rPr lang="en-US" dirty="0">
                  <a:latin typeface="Arial" charset="0"/>
                </a:rPr>
                <a:t>)</a:t>
              </a:r>
              <a:endParaRPr lang="pt-PT" dirty="0"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81000"/>
            <a:ext cx="8001000" cy="598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7459" name="Rectangle 3"/>
          <p:cNvSpPr>
            <a:spLocks noChangeArrowheads="1"/>
          </p:cNvSpPr>
          <p:nvPr/>
        </p:nvSpPr>
        <p:spPr bwMode="auto">
          <a:xfrm>
            <a:off x="7011001" y="3322632"/>
            <a:ext cx="174538" cy="36423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86393" tIns="43196" rIns="86393" bIns="43196" anchor="ctr">
            <a:spAutoFit/>
          </a:bodyPr>
          <a:lstStyle/>
          <a:p>
            <a:endParaRPr lang="en-US"/>
          </a:p>
        </p:txBody>
      </p:sp>
      <p:sp>
        <p:nvSpPr>
          <p:cNvPr id="147460" name="Text Box 4"/>
          <p:cNvSpPr txBox="1">
            <a:spLocks noChangeArrowheads="1"/>
          </p:cNvSpPr>
          <p:nvPr/>
        </p:nvSpPr>
        <p:spPr bwMode="auto">
          <a:xfrm>
            <a:off x="534000" y="304501"/>
            <a:ext cx="6096000" cy="519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/>
            <a:r>
              <a:rPr lang="en-US" sz="2800" dirty="0" err="1">
                <a:solidFill>
                  <a:schemeClr val="tx2"/>
                </a:solidFill>
                <a:latin typeface="ZapfHumnst Dm BT" pitchFamily="34" charset="0"/>
              </a:rPr>
              <a:t>Taxas</a:t>
            </a:r>
            <a:r>
              <a:rPr lang="en-US" sz="2800" dirty="0">
                <a:solidFill>
                  <a:schemeClr val="tx2"/>
                </a:solidFill>
                <a:latin typeface="ZapfHumnst Dm BT" pitchFamily="34" charset="0"/>
              </a:rPr>
              <a:t> de </a:t>
            </a:r>
            <a:r>
              <a:rPr lang="en-US" sz="2800" dirty="0" err="1">
                <a:solidFill>
                  <a:schemeClr val="tx2"/>
                </a:solidFill>
                <a:latin typeface="ZapfHumnst Dm BT" pitchFamily="34" charset="0"/>
              </a:rPr>
              <a:t>Crescimento</a:t>
            </a:r>
            <a:r>
              <a:rPr lang="en-US" sz="2800" dirty="0">
                <a:solidFill>
                  <a:schemeClr val="tx2"/>
                </a:solidFill>
                <a:latin typeface="ZapfHumnst Dm BT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ZapfHumnst Dm BT" pitchFamily="34" charset="0"/>
              </a:rPr>
              <a:t>anual</a:t>
            </a:r>
            <a:endParaRPr lang="pt-PT" sz="2800" dirty="0">
              <a:solidFill>
                <a:schemeClr val="tx2"/>
              </a:solidFill>
              <a:latin typeface="ZapfHumnst Dm BT" pitchFamily="34" charset="0"/>
            </a:endParaRPr>
          </a:p>
        </p:txBody>
      </p:sp>
      <p:sp>
        <p:nvSpPr>
          <p:cNvPr id="147461" name="Rectangle 5"/>
          <p:cNvSpPr>
            <a:spLocks noChangeArrowheads="1"/>
          </p:cNvSpPr>
          <p:nvPr/>
        </p:nvSpPr>
        <p:spPr bwMode="auto">
          <a:xfrm>
            <a:off x="990000" y="1701000"/>
            <a:ext cx="5958000" cy="42480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86393" tIns="43196" rIns="86393" bIns="43196" anchor="ctr">
            <a:noAutofit/>
          </a:bodyPr>
          <a:lstStyle/>
          <a:p>
            <a:endParaRPr lang="en-US"/>
          </a:p>
        </p:txBody>
      </p:sp>
      <p:sp>
        <p:nvSpPr>
          <p:cNvPr id="147462" name="Rectangle 6"/>
          <p:cNvSpPr>
            <a:spLocks noChangeArrowheads="1"/>
          </p:cNvSpPr>
          <p:nvPr/>
        </p:nvSpPr>
        <p:spPr bwMode="auto">
          <a:xfrm>
            <a:off x="1260000" y="2061000"/>
            <a:ext cx="5104500" cy="34901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Arial" charset="0"/>
              </a:rPr>
              <a:t> </a:t>
            </a:r>
            <a:r>
              <a:rPr lang="pt-BR" sz="2000" dirty="0">
                <a:latin typeface="ZapfHumnst BT" pitchFamily="34" charset="0"/>
              </a:rPr>
              <a:t>Projeção do IBGE</a:t>
            </a:r>
          </a:p>
          <a:p>
            <a:pPr defTabSz="914921">
              <a:spcBef>
                <a:spcPct val="20000"/>
              </a:spcBef>
            </a:pPr>
            <a:r>
              <a:rPr lang="pt-BR" sz="2000" dirty="0">
                <a:latin typeface="ZapfHumnst BT" pitchFamily="34" charset="0"/>
              </a:rPr>
              <a:t>Modelos de crescimento x o que aconteceu:</a:t>
            </a:r>
          </a:p>
          <a:p>
            <a:pPr defTabSz="914921">
              <a:spcBef>
                <a:spcPct val="20000"/>
              </a:spcBef>
              <a:buFontTx/>
              <a:buChar char="•"/>
            </a:pPr>
            <a:r>
              <a:rPr lang="pt-BR" sz="1600" dirty="0">
                <a:latin typeface="ZapfHumnst BT" pitchFamily="34" charset="0"/>
              </a:rPr>
              <a:t> Velocidade dos processos de transformação</a:t>
            </a:r>
          </a:p>
          <a:p>
            <a:pPr defTabSz="914921">
              <a:spcBef>
                <a:spcPct val="20000"/>
              </a:spcBef>
            </a:pPr>
            <a:r>
              <a:rPr lang="pt-BR" sz="1600" dirty="0">
                <a:latin typeface="ZapfHumnst BT" pitchFamily="34" charset="0"/>
              </a:rPr>
              <a:t> </a:t>
            </a:r>
          </a:p>
          <a:p>
            <a:pPr marL="457461" lvl="1" defTabSz="914921">
              <a:spcBef>
                <a:spcPct val="20000"/>
              </a:spcBef>
              <a:buFontTx/>
              <a:buChar char="•"/>
            </a:pPr>
            <a:r>
              <a:rPr lang="pt-BR" sz="1900" dirty="0">
                <a:latin typeface="ZapfHumnst BT" pitchFamily="34" charset="0"/>
              </a:rPr>
              <a:t>  </a:t>
            </a:r>
            <a:r>
              <a:rPr lang="pt-BR" sz="1700" dirty="0">
                <a:latin typeface="ZapfHumnst BT" pitchFamily="34" charset="0"/>
              </a:rPr>
              <a:t>Processo acelerado de  Desmatamento ?</a:t>
            </a:r>
          </a:p>
          <a:p>
            <a:pPr marL="457461" lvl="1" defTabSz="914921">
              <a:spcBef>
                <a:spcPct val="20000"/>
              </a:spcBef>
              <a:buFontTx/>
              <a:buChar char="•"/>
            </a:pPr>
            <a:endParaRPr lang="pt-BR" sz="2600" dirty="0">
              <a:latin typeface="ZapfHumnst BT" pitchFamily="34" charset="0"/>
            </a:endParaRPr>
          </a:p>
          <a:p>
            <a:pPr defTabSz="914921">
              <a:spcBef>
                <a:spcPct val="20000"/>
              </a:spcBef>
            </a:pPr>
            <a:r>
              <a:rPr lang="pt-BR" sz="2000" dirty="0">
                <a:latin typeface="ZapfHumnst BT" pitchFamily="34" charset="0"/>
              </a:rPr>
              <a:t>Processos norteando a ocupação e para onde estavam se dirigindo estas pessoas?</a:t>
            </a:r>
          </a:p>
          <a:p>
            <a:pPr defTabSz="914921">
              <a:spcBef>
                <a:spcPct val="20000"/>
              </a:spcBef>
            </a:pPr>
            <a:endParaRPr lang="pt-BR" sz="1600" dirty="0">
              <a:latin typeface="ZapfHumnst BT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501" y="153000"/>
            <a:ext cx="8229000" cy="762000"/>
          </a:xfrm>
        </p:spPr>
        <p:txBody>
          <a:bodyPr/>
          <a:lstStyle/>
          <a:p>
            <a:r>
              <a:rPr lang="pt-BR" sz="2600" dirty="0" err="1"/>
              <a:t>DFS</a:t>
            </a:r>
            <a:r>
              <a:rPr lang="pt-BR" sz="2600" dirty="0"/>
              <a:t> como política para gestão territorial</a:t>
            </a:r>
          </a:p>
        </p:txBody>
      </p:sp>
      <p:sp>
        <p:nvSpPr>
          <p:cNvPr id="161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068000" y="1197000"/>
            <a:ext cx="4717500" cy="5334000"/>
          </a:xfrm>
          <a:solidFill>
            <a:schemeClr val="bg1"/>
          </a:solidFill>
        </p:spPr>
        <p:txBody>
          <a:bodyPr/>
          <a:lstStyle/>
          <a:p>
            <a:pPr marL="323972" indent="-323972" defTabSz="863925">
              <a:buNone/>
            </a:pPr>
            <a:r>
              <a:rPr lang="pt-BR" sz="1800" dirty="0">
                <a:latin typeface="ZapfHumnst Dm BT" pitchFamily="34" charset="0"/>
                <a:cs typeface="Times New Roman" pitchFamily="18" charset="0"/>
              </a:rPr>
              <a:t>ZEE </a:t>
            </a:r>
            <a:r>
              <a:rPr lang="pt-BR" sz="1800" dirty="0">
                <a:cs typeface="Times New Roman" pitchFamily="18" charset="0"/>
              </a:rPr>
              <a:t>–</a:t>
            </a:r>
            <a:r>
              <a:rPr lang="pt-BR" sz="1800" dirty="0">
                <a:latin typeface="ZapfHumnst Dm BT" pitchFamily="34" charset="0"/>
                <a:cs typeface="Times New Roman" pitchFamily="18" charset="0"/>
              </a:rPr>
              <a:t> quais são as situa</a:t>
            </a:r>
            <a:r>
              <a:rPr lang="pt-BR" sz="1800" dirty="0">
                <a:cs typeface="Times New Roman" pitchFamily="18" charset="0"/>
              </a:rPr>
              <a:t>ç</a:t>
            </a:r>
            <a:r>
              <a:rPr lang="pt-BR" sz="1800" dirty="0">
                <a:latin typeface="ZapfHumnst Dm BT" pitchFamily="34" charset="0"/>
                <a:cs typeface="Times New Roman" pitchFamily="18" charset="0"/>
              </a:rPr>
              <a:t>ões?</a:t>
            </a:r>
            <a:r>
              <a:rPr lang="pt-BR" sz="1400" dirty="0">
                <a:latin typeface="ZapfHumnst Dm BT" pitchFamily="34" charset="0"/>
                <a:cs typeface="Times New Roman" pitchFamily="18" charset="0"/>
              </a:rPr>
              <a:t> </a:t>
            </a:r>
            <a:endParaRPr lang="pt-BR" sz="1400" dirty="0">
              <a:latin typeface="ZapfHumnst Dm BT" pitchFamily="34" charset="0"/>
            </a:endParaRPr>
          </a:p>
          <a:p>
            <a:pPr marL="323972" indent="-323972" defTabSz="863925"/>
            <a:r>
              <a:rPr lang="pt-BR" sz="1400" dirty="0">
                <a:latin typeface="ZapfHumnst Dm BT"/>
              </a:rPr>
              <a:t>Altamira, Itaituba e Santarém – agricultura familiar e várias conexões </a:t>
            </a:r>
          </a:p>
          <a:p>
            <a:pPr marL="323972" indent="-323972" defTabSz="863925"/>
            <a:r>
              <a:rPr lang="pt-BR" sz="1400" dirty="0">
                <a:latin typeface="ZapfHumnst Dm BT"/>
              </a:rPr>
              <a:t>Novo Progresso – floresta impactada ou pastagem – acesso:</a:t>
            </a:r>
          </a:p>
          <a:p>
            <a:pPr marL="701939" lvl="1" indent="-269977" defTabSz="863925"/>
            <a:r>
              <a:rPr lang="pt-BR" sz="1300" dirty="0">
                <a:latin typeface="ZapfHumnst Dm BT"/>
              </a:rPr>
              <a:t>Rede para escoar produção – promove acesso a mercados pelos pequenos produtores e ao mesmo tempo facilita especulação imobiliária (valor da terra) evasão?</a:t>
            </a:r>
          </a:p>
          <a:p>
            <a:pPr marL="701939" lvl="1" indent="-269977" defTabSz="863925"/>
            <a:r>
              <a:rPr lang="pt-BR" sz="1300" dirty="0">
                <a:latin typeface="ZapfHumnst Dm BT"/>
              </a:rPr>
              <a:t>Mas se populações ficarem isoladas e não se reproduzirem, também gera evasão.</a:t>
            </a:r>
          </a:p>
          <a:p>
            <a:pPr marL="323972" indent="-323972" defTabSz="863925"/>
            <a:endParaRPr lang="pt-BR" sz="1400" dirty="0">
              <a:latin typeface="ZapfHumnst Dm BT"/>
            </a:endParaRPr>
          </a:p>
          <a:p>
            <a:pPr marL="323972" indent="-323972" defTabSz="863925"/>
            <a:r>
              <a:rPr lang="pt-BR" sz="1400" dirty="0">
                <a:latin typeface="ZapfHumnst Dm BT"/>
              </a:rPr>
              <a:t>Conectividade -  importante para produção social e acesso ao mercado (“2 gumes”)</a:t>
            </a:r>
          </a:p>
          <a:p>
            <a:pPr marL="323972" indent="-323972" defTabSz="863925"/>
            <a:endParaRPr lang="pt-BR" sz="1400" dirty="0">
              <a:latin typeface="ZapfHumnst Dm BT"/>
            </a:endParaRPr>
          </a:p>
          <a:p>
            <a:pPr marL="323972" indent="-323972" defTabSz="863925"/>
            <a:r>
              <a:rPr lang="pt-BR" sz="1400" dirty="0">
                <a:latin typeface="ZapfHumnst Dm BT"/>
              </a:rPr>
              <a:t>Mas qual a relação com desmatamento?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300" dirty="0"/>
              <a:t>EVOLUÇÃO DO DESMATAMENTO</a:t>
            </a:r>
            <a:endParaRPr lang="en-US" sz="23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5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00" y="1557000"/>
            <a:ext cx="7802728" cy="379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ext Box 2"/>
          <p:cNvSpPr txBox="1">
            <a:spLocks noChangeArrowheads="1"/>
          </p:cNvSpPr>
          <p:nvPr/>
        </p:nvSpPr>
        <p:spPr bwMode="auto">
          <a:xfrm>
            <a:off x="324000" y="117000"/>
            <a:ext cx="8154000" cy="86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>
              <a:spcBef>
                <a:spcPct val="0"/>
              </a:spcBef>
              <a:tabLst>
                <a:tab pos="5525521" algn="l"/>
              </a:tabLst>
            </a:pPr>
            <a:r>
              <a:rPr lang="en-US" sz="2400" dirty="0" err="1">
                <a:latin typeface="Humnst777 BT" pitchFamily="34" charset="0"/>
                <a:cs typeface="Times New Roman" pitchFamily="18" charset="0"/>
              </a:rPr>
              <a:t>Desmatamento</a:t>
            </a:r>
            <a:r>
              <a:rPr lang="en-US" sz="2400" dirty="0">
                <a:latin typeface="Humnst777 BT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Humnst777 BT" pitchFamily="34" charset="0"/>
                <a:cs typeface="Times New Roman" pitchFamily="18" charset="0"/>
              </a:rPr>
              <a:t>nos</a:t>
            </a:r>
            <a:r>
              <a:rPr lang="en-US" sz="2400" dirty="0">
                <a:latin typeface="Humnst777 BT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Humnst777 BT" pitchFamily="34" charset="0"/>
                <a:cs typeface="Times New Roman" pitchFamily="18" charset="0"/>
              </a:rPr>
              <a:t>municípios</a:t>
            </a:r>
            <a:r>
              <a:rPr lang="en-US" sz="2400" dirty="0">
                <a:latin typeface="Humnst777 BT" pitchFamily="34" charset="0"/>
                <a:cs typeface="Times New Roman" pitchFamily="18" charset="0"/>
              </a:rPr>
              <a:t> do DFS </a:t>
            </a:r>
            <a:r>
              <a:rPr lang="en-US" sz="2400" dirty="0" err="1">
                <a:latin typeface="Humnst777 BT" pitchFamily="34" charset="0"/>
                <a:cs typeface="Times New Roman" pitchFamily="18" charset="0"/>
              </a:rPr>
              <a:t>da</a:t>
            </a:r>
            <a:r>
              <a:rPr lang="en-US" sz="2400" dirty="0">
                <a:latin typeface="Humnst777 BT" pitchFamily="34" charset="0"/>
                <a:cs typeface="Times New Roman" pitchFamily="18" charset="0"/>
              </a:rPr>
              <a:t> BR-163 entre 2000/2006 (PRODES)</a:t>
            </a:r>
            <a:endParaRPr lang="pt-PT" sz="2400" dirty="0">
              <a:latin typeface="Humnst777 BT" pitchFamily="34" charset="0"/>
              <a:cs typeface="Times New Roman" pitchFamily="18" charset="0"/>
            </a:endParaRPr>
          </a:p>
        </p:txBody>
      </p:sp>
      <p:sp>
        <p:nvSpPr>
          <p:cNvPr id="162819" name="Text Box 3"/>
          <p:cNvSpPr txBox="1">
            <a:spLocks noChangeArrowheads="1"/>
          </p:cNvSpPr>
          <p:nvPr/>
        </p:nvSpPr>
        <p:spPr bwMode="auto">
          <a:xfrm>
            <a:off x="685501" y="5410500"/>
            <a:ext cx="8001000" cy="1012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>
              <a:spcBef>
                <a:spcPct val="20000"/>
              </a:spcBef>
              <a:buFontTx/>
              <a:buChar char="•"/>
            </a:pPr>
            <a:r>
              <a:rPr lang="pt-BR" dirty="0">
                <a:latin typeface="ZapfHumnst BT" pitchFamily="34" charset="0"/>
                <a:cs typeface="Times New Roman" pitchFamily="18" charset="0"/>
              </a:rPr>
              <a:t> 40% do desmatamento nesta região ocorreu entre 2000 e 2006</a:t>
            </a:r>
          </a:p>
          <a:p>
            <a:pPr defTabSz="914921">
              <a:spcBef>
                <a:spcPct val="20000"/>
              </a:spcBef>
              <a:buFontTx/>
              <a:buChar char="•"/>
            </a:pPr>
            <a:r>
              <a:rPr lang="pt-BR" dirty="0">
                <a:latin typeface="ZapfHumnst BT" pitchFamily="34" charset="0"/>
                <a:cs typeface="Times New Roman" pitchFamily="18" charset="0"/>
              </a:rPr>
              <a:t> Incremento populacional deste conjunto de municípios entre 2000 e 2007 foi de apenas </a:t>
            </a:r>
            <a:r>
              <a:rPr lang="pt-BR" b="1" dirty="0">
                <a:latin typeface="ZapfHumnst BT" pitchFamily="34" charset="0"/>
                <a:cs typeface="Times New Roman" pitchFamily="18" charset="0"/>
              </a:rPr>
              <a:t>13,4%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85500" y="1143000"/>
            <a:ext cx="7924500" cy="4029000"/>
            <a:chOff x="480" y="602"/>
            <a:chExt cx="4992" cy="2538"/>
          </a:xfrm>
        </p:grpSpPr>
        <p:sp>
          <p:nvSpPr>
            <p:cNvPr id="162821" name="Text Box 5"/>
            <p:cNvSpPr txBox="1">
              <a:spLocks noChangeArrowheads="1"/>
            </p:cNvSpPr>
            <p:nvPr/>
          </p:nvSpPr>
          <p:spPr bwMode="auto">
            <a:xfrm>
              <a:off x="2390" y="602"/>
              <a:ext cx="2074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6771" tIns="48385" rIns="96771" bIns="48385">
              <a:spAutoFit/>
            </a:bodyPr>
            <a:lstStyle/>
            <a:p>
              <a:pPr defTabSz="914921">
                <a:spcBef>
                  <a:spcPct val="0"/>
                </a:spcBef>
              </a:pPr>
              <a:endParaRPr lang="pt-PT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62822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0" y="672"/>
              <a:ext cx="4992" cy="246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</p:pic>
        <p:sp>
          <p:nvSpPr>
            <p:cNvPr id="162823" name="Rectangle 7"/>
            <p:cNvSpPr>
              <a:spLocks noChangeArrowheads="1"/>
            </p:cNvSpPr>
            <p:nvPr/>
          </p:nvSpPr>
          <p:spPr bwMode="auto">
            <a:xfrm>
              <a:off x="576" y="2692"/>
              <a:ext cx="4896" cy="233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2824" name="Rectangle 8"/>
            <p:cNvSpPr>
              <a:spLocks noChangeArrowheads="1"/>
            </p:cNvSpPr>
            <p:nvPr/>
          </p:nvSpPr>
          <p:spPr bwMode="auto">
            <a:xfrm>
              <a:off x="564" y="868"/>
              <a:ext cx="4896" cy="233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ext Box 2"/>
          <p:cNvSpPr txBox="1">
            <a:spLocks noChangeArrowheads="1"/>
          </p:cNvSpPr>
          <p:nvPr/>
        </p:nvSpPr>
        <p:spPr bwMode="auto">
          <a:xfrm>
            <a:off x="396000" y="85500"/>
            <a:ext cx="8154000" cy="86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>
              <a:spcBef>
                <a:spcPct val="0"/>
              </a:spcBef>
              <a:tabLst>
                <a:tab pos="5525521" algn="l"/>
              </a:tabLst>
            </a:pPr>
            <a:r>
              <a:rPr lang="en-US" sz="2400" dirty="0" err="1">
                <a:latin typeface="Humnst777 BT" pitchFamily="34" charset="0"/>
                <a:cs typeface="Times New Roman" pitchFamily="18" charset="0"/>
              </a:rPr>
              <a:t>Desmatamento</a:t>
            </a:r>
            <a:r>
              <a:rPr lang="en-US" sz="2400" dirty="0">
                <a:latin typeface="Humnst777 BT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Humnst777 BT" pitchFamily="34" charset="0"/>
                <a:cs typeface="Times New Roman" pitchFamily="18" charset="0"/>
              </a:rPr>
              <a:t>nos</a:t>
            </a:r>
            <a:r>
              <a:rPr lang="en-US" sz="2400" dirty="0">
                <a:latin typeface="Humnst777 BT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Humnst777 BT" pitchFamily="34" charset="0"/>
                <a:cs typeface="Times New Roman" pitchFamily="18" charset="0"/>
              </a:rPr>
              <a:t>municípios</a:t>
            </a:r>
            <a:r>
              <a:rPr lang="en-US" sz="2400" dirty="0">
                <a:latin typeface="Humnst777 BT" pitchFamily="34" charset="0"/>
                <a:cs typeface="Times New Roman" pitchFamily="18" charset="0"/>
              </a:rPr>
              <a:t> do DFS </a:t>
            </a:r>
            <a:r>
              <a:rPr lang="en-US" sz="2400" dirty="0" err="1">
                <a:latin typeface="Humnst777 BT" pitchFamily="34" charset="0"/>
                <a:cs typeface="Times New Roman" pitchFamily="18" charset="0"/>
              </a:rPr>
              <a:t>da</a:t>
            </a:r>
            <a:r>
              <a:rPr lang="en-US" sz="2400" dirty="0">
                <a:latin typeface="Humnst777 BT" pitchFamily="34" charset="0"/>
                <a:cs typeface="Times New Roman" pitchFamily="18" charset="0"/>
              </a:rPr>
              <a:t> BR-163 entre 2000/2006 (PRODES)</a:t>
            </a:r>
            <a:endParaRPr lang="pt-PT" sz="2400" dirty="0">
              <a:latin typeface="Humnst777 BT" pitchFamily="34" charset="0"/>
              <a:cs typeface="Times New Roman" pitchFamily="18" charset="0"/>
            </a:endParaRPr>
          </a:p>
        </p:txBody>
      </p:sp>
      <p:sp>
        <p:nvSpPr>
          <p:cNvPr id="163843" name="Text Box 3"/>
          <p:cNvSpPr txBox="1">
            <a:spLocks noChangeArrowheads="1"/>
          </p:cNvSpPr>
          <p:nvPr/>
        </p:nvSpPr>
        <p:spPr bwMode="auto">
          <a:xfrm>
            <a:off x="685501" y="5410500"/>
            <a:ext cx="8001000" cy="1012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>
              <a:spcBef>
                <a:spcPct val="20000"/>
              </a:spcBef>
              <a:buFontTx/>
              <a:buChar char="•"/>
            </a:pPr>
            <a:r>
              <a:rPr lang="pt-BR" dirty="0">
                <a:latin typeface="ZapfHumnst BT" pitchFamily="34" charset="0"/>
                <a:cs typeface="Times New Roman" pitchFamily="18" charset="0"/>
              </a:rPr>
              <a:t> 40% do desmatamento nesta região ocorreu entre 2000 e 2006</a:t>
            </a:r>
          </a:p>
          <a:p>
            <a:pPr defTabSz="914921">
              <a:spcBef>
                <a:spcPct val="20000"/>
              </a:spcBef>
              <a:buFontTx/>
              <a:buChar char="•"/>
            </a:pPr>
            <a:r>
              <a:rPr lang="pt-BR" dirty="0">
                <a:latin typeface="ZapfHumnst BT" pitchFamily="34" charset="0"/>
                <a:cs typeface="Times New Roman" pitchFamily="18" charset="0"/>
              </a:rPr>
              <a:t> Incremento populacional deste conjunto de municípios entre 2000 e 2007 foi de apenas </a:t>
            </a:r>
            <a:r>
              <a:rPr lang="pt-BR" b="1" dirty="0">
                <a:latin typeface="ZapfHumnst BT" pitchFamily="34" charset="0"/>
                <a:cs typeface="Times New Roman" pitchFamily="18" charset="0"/>
              </a:rPr>
              <a:t>13,4%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85500" y="1143000"/>
            <a:ext cx="7924500" cy="4029000"/>
            <a:chOff x="480" y="602"/>
            <a:chExt cx="4992" cy="2538"/>
          </a:xfrm>
        </p:grpSpPr>
        <p:sp>
          <p:nvSpPr>
            <p:cNvPr id="163845" name="Text Box 5"/>
            <p:cNvSpPr txBox="1">
              <a:spLocks noChangeArrowheads="1"/>
            </p:cNvSpPr>
            <p:nvPr/>
          </p:nvSpPr>
          <p:spPr bwMode="auto">
            <a:xfrm>
              <a:off x="2390" y="602"/>
              <a:ext cx="2074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6771" tIns="48385" rIns="96771" bIns="48385">
              <a:spAutoFit/>
            </a:bodyPr>
            <a:lstStyle/>
            <a:p>
              <a:pPr defTabSz="914921">
                <a:spcBef>
                  <a:spcPct val="0"/>
                </a:spcBef>
              </a:pPr>
              <a:endParaRPr lang="pt-PT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63846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0" y="672"/>
              <a:ext cx="4992" cy="246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</p:pic>
        <p:sp>
          <p:nvSpPr>
            <p:cNvPr id="163847" name="Rectangle 7"/>
            <p:cNvSpPr>
              <a:spLocks noChangeArrowheads="1"/>
            </p:cNvSpPr>
            <p:nvPr/>
          </p:nvSpPr>
          <p:spPr bwMode="auto">
            <a:xfrm>
              <a:off x="576" y="2692"/>
              <a:ext cx="4896" cy="233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3848" name="Rectangle 8"/>
            <p:cNvSpPr>
              <a:spLocks noChangeArrowheads="1"/>
            </p:cNvSpPr>
            <p:nvPr/>
          </p:nvSpPr>
          <p:spPr bwMode="auto">
            <a:xfrm>
              <a:off x="564" y="868"/>
              <a:ext cx="4896" cy="233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63851" name="Text Box 11"/>
          <p:cNvSpPr txBox="1">
            <a:spLocks noChangeArrowheads="1"/>
          </p:cNvSpPr>
          <p:nvPr/>
        </p:nvSpPr>
        <p:spPr bwMode="auto">
          <a:xfrm>
            <a:off x="2088288" y="1973178"/>
            <a:ext cx="5664316" cy="23452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4" rIns="91429" bIns="45714">
            <a:spAutoFit/>
          </a:bodyPr>
          <a:lstStyle/>
          <a:p>
            <a:pPr defTabSz="914921">
              <a:spcBef>
                <a:spcPct val="30000"/>
              </a:spcBef>
            </a:pPr>
            <a:r>
              <a:rPr lang="en-US" dirty="0">
                <a:latin typeface="ZapfHumnst BT" pitchFamily="34" charset="0"/>
                <a:cs typeface="Times New Roman" pitchFamily="18" charset="0"/>
              </a:rPr>
              <a:t>SFX – principal </a:t>
            </a:r>
            <a:r>
              <a:rPr lang="en-US" dirty="0" err="1">
                <a:latin typeface="ZapfHumnst BT" pitchFamily="34" charset="0"/>
                <a:cs typeface="Times New Roman" pitchFamily="18" charset="0"/>
              </a:rPr>
              <a:t>fronteira</a:t>
            </a:r>
            <a:r>
              <a:rPr lang="en-US" dirty="0">
                <a:latin typeface="ZapfHumnst BT" pitchFamily="34" charset="0"/>
                <a:cs typeface="Times New Roman" pitchFamily="18" charset="0"/>
              </a:rPr>
              <a:t>  - </a:t>
            </a:r>
            <a:r>
              <a:rPr lang="en-US" dirty="0" err="1">
                <a:latin typeface="ZapfHumnst BT" pitchFamily="34" charset="0"/>
                <a:cs typeface="Times New Roman" pitchFamily="18" charset="0"/>
              </a:rPr>
              <a:t>pecuária</a:t>
            </a:r>
            <a:endParaRPr lang="en-US" dirty="0">
              <a:latin typeface="ZapfHumnst BT" pitchFamily="34" charset="0"/>
              <a:cs typeface="Times New Roman" pitchFamily="18" charset="0"/>
            </a:endParaRPr>
          </a:p>
          <a:p>
            <a:pPr defTabSz="914921">
              <a:spcBef>
                <a:spcPct val="30000"/>
              </a:spcBef>
            </a:pPr>
            <a:r>
              <a:rPr lang="en-US" dirty="0">
                <a:latin typeface="ZapfHumnst BT" pitchFamily="34" charset="0"/>
                <a:cs typeface="Times New Roman" pitchFamily="18" charset="0"/>
              </a:rPr>
              <a:t>Altamira  – </a:t>
            </a:r>
            <a:r>
              <a:rPr lang="en-US" dirty="0" err="1">
                <a:latin typeface="ZapfHumnst BT" pitchFamily="34" charset="0"/>
                <a:cs typeface="Times New Roman" pitchFamily="18" charset="0"/>
              </a:rPr>
              <a:t>centro</a:t>
            </a:r>
            <a:r>
              <a:rPr lang="en-US" dirty="0">
                <a:latin typeface="ZapfHumnst BT" pitchFamily="34" charset="0"/>
                <a:cs typeface="Times New Roman" pitchFamily="18" charset="0"/>
              </a:rPr>
              <a:t> regional, </a:t>
            </a:r>
            <a:r>
              <a:rPr lang="en-US" dirty="0" err="1">
                <a:latin typeface="ZapfHumnst BT" pitchFamily="34" charset="0"/>
                <a:cs typeface="Times New Roman" pitchFamily="18" charset="0"/>
              </a:rPr>
              <a:t>urbanizada</a:t>
            </a:r>
            <a:r>
              <a:rPr lang="en-US" dirty="0">
                <a:latin typeface="ZapfHumnst BT" pitchFamily="34" charset="0"/>
                <a:cs typeface="Times New Roman" pitchFamily="18" charset="0"/>
              </a:rPr>
              <a:t> e </a:t>
            </a:r>
            <a:r>
              <a:rPr lang="en-US" dirty="0" err="1">
                <a:latin typeface="ZapfHumnst BT" pitchFamily="34" charset="0"/>
                <a:cs typeface="Times New Roman" pitchFamily="18" charset="0"/>
              </a:rPr>
              <a:t>agricultura</a:t>
            </a:r>
            <a:r>
              <a:rPr lang="en-US" dirty="0">
                <a:latin typeface="ZapfHumnst BT" pitchFamily="34" charset="0"/>
                <a:cs typeface="Times New Roman" pitchFamily="18" charset="0"/>
              </a:rPr>
              <a:t> familiar</a:t>
            </a:r>
          </a:p>
          <a:p>
            <a:pPr defTabSz="914921">
              <a:spcBef>
                <a:spcPct val="0"/>
              </a:spcBef>
            </a:pPr>
            <a:endParaRPr lang="en-US" dirty="0">
              <a:latin typeface="ZapfHumnst BT" pitchFamily="34" charset="0"/>
              <a:cs typeface="Times New Roman" pitchFamily="18" charset="0"/>
            </a:endParaRPr>
          </a:p>
          <a:p>
            <a:pPr defTabSz="914921">
              <a:spcBef>
                <a:spcPct val="0"/>
              </a:spcBef>
            </a:pPr>
            <a:r>
              <a:rPr lang="en-US" dirty="0">
                <a:latin typeface="ZapfHumnst BT" pitchFamily="34" charset="0"/>
                <a:cs typeface="Times New Roman" pitchFamily="18" charset="0"/>
              </a:rPr>
              <a:t>… </a:t>
            </a:r>
            <a:r>
              <a:rPr lang="en-US" dirty="0" err="1">
                <a:latin typeface="ZapfHumnst BT" pitchFamily="34" charset="0"/>
                <a:cs typeface="Times New Roman" pitchFamily="18" charset="0"/>
              </a:rPr>
              <a:t>Associar</a:t>
            </a:r>
            <a:r>
              <a:rPr lang="en-US" dirty="0">
                <a:latin typeface="ZapfHumnst BT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ZapfHumnst BT" pitchFamily="34" charset="0"/>
                <a:cs typeface="Times New Roman" pitchFamily="18" charset="0"/>
              </a:rPr>
              <a:t>os</a:t>
            </a:r>
            <a:r>
              <a:rPr lang="en-US" dirty="0">
                <a:latin typeface="ZapfHumnst BT" pitchFamily="34" charset="0"/>
                <a:cs typeface="Times New Roman" pitchFamily="18" charset="0"/>
              </a:rPr>
              <a:t> dados de </a:t>
            </a:r>
            <a:r>
              <a:rPr lang="en-US" dirty="0" err="1">
                <a:latin typeface="ZapfHumnst BT" pitchFamily="34" charset="0"/>
                <a:cs typeface="Times New Roman" pitchFamily="18" charset="0"/>
              </a:rPr>
              <a:t>desmatamento</a:t>
            </a:r>
            <a:r>
              <a:rPr lang="en-US" dirty="0">
                <a:latin typeface="ZapfHumnst BT" pitchFamily="34" charset="0"/>
                <a:cs typeface="Times New Roman" pitchFamily="18" charset="0"/>
              </a:rPr>
              <a:t> com </a:t>
            </a:r>
            <a:r>
              <a:rPr lang="en-US" dirty="0" err="1">
                <a:latin typeface="ZapfHumnst BT" pitchFamily="34" charset="0"/>
                <a:cs typeface="Times New Roman" pitchFamily="18" charset="0"/>
              </a:rPr>
              <a:t>uso</a:t>
            </a:r>
            <a:r>
              <a:rPr lang="en-US" dirty="0">
                <a:latin typeface="ZapfHumnst BT" pitchFamily="34" charset="0"/>
                <a:cs typeface="Times New Roman" pitchFamily="18" charset="0"/>
              </a:rPr>
              <a:t> do solo dos dados </a:t>
            </a:r>
            <a:r>
              <a:rPr lang="en-US" dirty="0" err="1">
                <a:latin typeface="ZapfHumnst BT" pitchFamily="34" charset="0"/>
                <a:cs typeface="Times New Roman" pitchFamily="18" charset="0"/>
              </a:rPr>
              <a:t>preliminares</a:t>
            </a:r>
            <a:r>
              <a:rPr lang="en-US" dirty="0">
                <a:latin typeface="ZapfHumnst BT" pitchFamily="34" charset="0"/>
                <a:cs typeface="Times New Roman" pitchFamily="18" charset="0"/>
              </a:rPr>
              <a:t> do  </a:t>
            </a:r>
            <a:r>
              <a:rPr lang="en-US" dirty="0" err="1">
                <a:latin typeface="ZapfHumnst BT" pitchFamily="34" charset="0"/>
                <a:cs typeface="Times New Roman" pitchFamily="18" charset="0"/>
              </a:rPr>
              <a:t>Censo</a:t>
            </a:r>
            <a:r>
              <a:rPr lang="en-US" dirty="0">
                <a:latin typeface="ZapfHumnst BT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ZapfHumnst BT" pitchFamily="34" charset="0"/>
                <a:cs typeface="Times New Roman" pitchFamily="18" charset="0"/>
              </a:rPr>
              <a:t>Agropecuário</a:t>
            </a:r>
            <a:r>
              <a:rPr lang="en-US" dirty="0">
                <a:latin typeface="ZapfHumnst BT" pitchFamily="34" charset="0"/>
                <a:cs typeface="Times New Roman" pitchFamily="18" charset="0"/>
              </a:rPr>
              <a:t> de 2006</a:t>
            </a:r>
          </a:p>
          <a:p>
            <a:pPr defTabSz="914921">
              <a:spcBef>
                <a:spcPct val="0"/>
              </a:spcBef>
            </a:pPr>
            <a:r>
              <a:rPr lang="en-US" sz="1400" dirty="0">
                <a:latin typeface="ZapfHumnst BT" pitchFamily="34" charset="0"/>
                <a:cs typeface="Times New Roman" pitchFamily="18" charset="0"/>
              </a:rPr>
              <a:t>(</a:t>
            </a:r>
            <a:r>
              <a:rPr lang="en-US" sz="1400" dirty="0" err="1">
                <a:latin typeface="ZapfHumnst BT" pitchFamily="34" charset="0"/>
                <a:cs typeface="Times New Roman" pitchFamily="18" charset="0"/>
              </a:rPr>
              <a:t>quais</a:t>
            </a:r>
            <a:r>
              <a:rPr lang="en-US" sz="1400" dirty="0">
                <a:latin typeface="ZapfHumnst BT" pitchFamily="34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ZapfHumnst BT" pitchFamily="34" charset="0"/>
                <a:cs typeface="Times New Roman" pitchFamily="18" charset="0"/>
              </a:rPr>
              <a:t>seriam</a:t>
            </a:r>
            <a:r>
              <a:rPr lang="en-US" sz="1400" dirty="0">
                <a:latin typeface="ZapfHumnst BT" pitchFamily="34" charset="0"/>
                <a:cs typeface="Times New Roman" pitchFamily="18" charset="0"/>
              </a:rPr>
              <a:t> as </a:t>
            </a:r>
            <a:r>
              <a:rPr lang="en-US" sz="1400" i="1" dirty="0">
                <a:latin typeface="ZapfHumnst BT" pitchFamily="34" charset="0"/>
                <a:cs typeface="Times New Roman" pitchFamily="18" charset="0"/>
              </a:rPr>
              <a:t>proxies </a:t>
            </a:r>
            <a:r>
              <a:rPr lang="en-US" sz="1400" dirty="0">
                <a:latin typeface="ZapfHumnst BT" pitchFamily="34" charset="0"/>
                <a:cs typeface="Times New Roman" pitchFamily="18" charset="0"/>
              </a:rPr>
              <a:t>de </a:t>
            </a:r>
            <a:r>
              <a:rPr lang="en-US" sz="1400" dirty="0" err="1">
                <a:latin typeface="ZapfHumnst BT" pitchFamily="34" charset="0"/>
                <a:cs typeface="Times New Roman" pitchFamily="18" charset="0"/>
              </a:rPr>
              <a:t>desmatamento</a:t>
            </a:r>
            <a:r>
              <a:rPr lang="en-US" sz="1400" dirty="0">
                <a:latin typeface="ZapfHumnst BT" pitchFamily="34" charset="0"/>
                <a:cs typeface="Times New Roman" pitchFamily="18" charset="0"/>
              </a:rPr>
              <a:t>?)</a:t>
            </a:r>
            <a:endParaRPr lang="en-US" dirty="0">
              <a:latin typeface="ZapfHumnst BT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ext Box 2"/>
          <p:cNvSpPr txBox="1">
            <a:spLocks noChangeArrowheads="1"/>
          </p:cNvSpPr>
          <p:nvPr/>
        </p:nvSpPr>
        <p:spPr bwMode="auto">
          <a:xfrm>
            <a:off x="409500" y="144000"/>
            <a:ext cx="8734500" cy="123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>
              <a:spcBef>
                <a:spcPct val="0"/>
              </a:spcBef>
            </a:pPr>
            <a:r>
              <a:rPr lang="pt-PT" sz="2400" dirty="0">
                <a:latin typeface="Humnst777 BT" pitchFamily="34" charset="0"/>
                <a:cs typeface="Times New Roman" pitchFamily="18" charset="0"/>
              </a:rPr>
              <a:t>Uso e Ocupação do Solo em Estabelecimentos </a:t>
            </a:r>
            <a:endParaRPr lang="en-US" sz="2400" dirty="0">
              <a:latin typeface="Humnst777 BT" pitchFamily="34" charset="0"/>
              <a:cs typeface="Times New Roman" pitchFamily="18" charset="0"/>
            </a:endParaRPr>
          </a:p>
          <a:p>
            <a:pPr defTabSz="914921">
              <a:spcBef>
                <a:spcPct val="0"/>
              </a:spcBef>
            </a:pPr>
            <a:r>
              <a:rPr lang="pt-PT" sz="2400" dirty="0">
                <a:latin typeface="Humnst777 BT" pitchFamily="34" charset="0"/>
                <a:cs typeface="Times New Roman" pitchFamily="18" charset="0"/>
              </a:rPr>
              <a:t>Agropecuários dos Municípios do DFS da BR-163</a:t>
            </a:r>
            <a:endParaRPr lang="en-US" sz="2400" dirty="0">
              <a:latin typeface="Arial" charset="0"/>
              <a:cs typeface="Times New Roman" pitchFamily="18" charset="0"/>
            </a:endParaRPr>
          </a:p>
          <a:p>
            <a:pPr defTabSz="914921">
              <a:spcBef>
                <a:spcPct val="0"/>
              </a:spcBef>
            </a:pPr>
            <a:r>
              <a:rPr lang="pt-PT" sz="2400" dirty="0">
                <a:latin typeface="ZapfHumnst BT" pitchFamily="34" charset="0"/>
                <a:cs typeface="Times New Roman" pitchFamily="18" charset="0"/>
              </a:rPr>
              <a:t> </a:t>
            </a:r>
            <a:r>
              <a:rPr lang="pt-PT" sz="1400" dirty="0">
                <a:latin typeface="ZapfHumnst BT" pitchFamily="34" charset="0"/>
                <a:cs typeface="Times New Roman" pitchFamily="18" charset="0"/>
              </a:rPr>
              <a:t>segundo os dados preliminares do Censo Agropecuário de 2006</a:t>
            </a:r>
            <a:r>
              <a:rPr lang="pt-PT" sz="900" dirty="0">
                <a:latin typeface="ZapfHumnst BT" pitchFamily="34" charset="0"/>
                <a:cs typeface="Times New Roman" pitchFamily="18" charset="0"/>
              </a:rPr>
              <a:t>.</a:t>
            </a:r>
            <a:r>
              <a:rPr lang="pt-PT" sz="1400" dirty="0">
                <a:latin typeface="ZapfHumnst BT" pitchFamily="34" charset="0"/>
                <a:cs typeface="Times New Roman" pitchFamily="18" charset="0"/>
              </a:rPr>
              <a:t> 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40000" y="1341000"/>
            <a:ext cx="7975600" cy="3988237"/>
            <a:chOff x="478" y="915"/>
            <a:chExt cx="5024" cy="3265"/>
          </a:xfrm>
        </p:grpSpPr>
        <p:sp>
          <p:nvSpPr>
            <p:cNvPr id="164869" name="Rectangle 5"/>
            <p:cNvSpPr>
              <a:spLocks noChangeArrowheads="1"/>
            </p:cNvSpPr>
            <p:nvPr/>
          </p:nvSpPr>
          <p:spPr bwMode="auto">
            <a:xfrm>
              <a:off x="2065" y="3223"/>
              <a:ext cx="590" cy="30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endParaRPr lang="en-US"/>
            </a:p>
          </p:txBody>
        </p:sp>
        <p:sp>
          <p:nvSpPr>
            <p:cNvPr id="164870" name="Rectangle 6"/>
            <p:cNvSpPr>
              <a:spLocks noChangeArrowheads="1"/>
            </p:cNvSpPr>
            <p:nvPr/>
          </p:nvSpPr>
          <p:spPr bwMode="auto">
            <a:xfrm>
              <a:off x="3063" y="3223"/>
              <a:ext cx="635" cy="302"/>
            </a:xfrm>
            <a:prstGeom prst="rect">
              <a:avLst/>
            </a:prstGeom>
            <a:noFill/>
            <a:ln w="28575">
              <a:solidFill>
                <a:srgbClr val="00FF00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endParaRPr lang="en-US"/>
            </a:p>
          </p:txBody>
        </p:sp>
        <p:sp>
          <p:nvSpPr>
            <p:cNvPr id="164871" name="Rectangle 7"/>
            <p:cNvSpPr>
              <a:spLocks noChangeArrowheads="1"/>
            </p:cNvSpPr>
            <p:nvPr/>
          </p:nvSpPr>
          <p:spPr bwMode="auto">
            <a:xfrm>
              <a:off x="4787" y="1867"/>
              <a:ext cx="499" cy="302"/>
            </a:xfrm>
            <a:prstGeom prst="rect">
              <a:avLst/>
            </a:prstGeom>
            <a:noFill/>
            <a:ln w="28575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endParaRPr lang="en-US"/>
            </a:p>
          </p:txBody>
        </p:sp>
        <p:sp>
          <p:nvSpPr>
            <p:cNvPr id="164872" name="Rectangle 8"/>
            <p:cNvSpPr>
              <a:spLocks noChangeArrowheads="1"/>
            </p:cNvSpPr>
            <p:nvPr/>
          </p:nvSpPr>
          <p:spPr bwMode="auto">
            <a:xfrm>
              <a:off x="4741" y="2840"/>
              <a:ext cx="480" cy="302"/>
            </a:xfrm>
            <a:prstGeom prst="rect">
              <a:avLst/>
            </a:prstGeom>
            <a:noFill/>
            <a:ln w="28575">
              <a:solidFill>
                <a:srgbClr val="FF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64873" name="Text Box 9"/>
          <p:cNvSpPr txBox="1">
            <a:spLocks noChangeArrowheads="1"/>
          </p:cNvSpPr>
          <p:nvPr/>
        </p:nvSpPr>
        <p:spPr bwMode="auto">
          <a:xfrm>
            <a:off x="432000" y="5373000"/>
            <a:ext cx="8460000" cy="10710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lIns="91429" tIns="45714" rIns="91429" bIns="45714">
            <a:spAutoFit/>
          </a:bodyPr>
          <a:lstStyle/>
          <a:p>
            <a:pPr defTabSz="914921">
              <a:lnSpc>
                <a:spcPct val="120000"/>
              </a:lnSpc>
              <a:spcBef>
                <a:spcPct val="0"/>
              </a:spcBef>
            </a:pPr>
            <a:r>
              <a:rPr lang="pt-BR" sz="1700" dirty="0">
                <a:latin typeface="ZapfHumnst BT" pitchFamily="34" charset="0"/>
              </a:rPr>
              <a:t>Pastagens – predominantes</a:t>
            </a:r>
          </a:p>
          <a:p>
            <a:pPr defTabSz="914921">
              <a:lnSpc>
                <a:spcPct val="120000"/>
              </a:lnSpc>
              <a:spcBef>
                <a:spcPct val="0"/>
              </a:spcBef>
            </a:pPr>
            <a:r>
              <a:rPr lang="pt-BR" sz="1700" dirty="0">
                <a:latin typeface="ZapfHumnst BT" pitchFamily="34" charset="0"/>
              </a:rPr>
              <a:t>Floresta – complicado- dados são declarados</a:t>
            </a:r>
          </a:p>
          <a:p>
            <a:pPr algn="r" defTabSz="914921">
              <a:lnSpc>
                <a:spcPct val="120000"/>
              </a:lnSpc>
              <a:spcBef>
                <a:spcPct val="0"/>
              </a:spcBef>
            </a:pPr>
            <a:r>
              <a:rPr lang="pt-BR" sz="1700" dirty="0">
                <a:latin typeface="ZapfHumnst BT" pitchFamily="34" charset="0"/>
              </a:rPr>
              <a:t>Lavouras temporárias com maior participação   =&gt; </a:t>
            </a:r>
            <a:r>
              <a:rPr lang="pt-BR" sz="1700" i="1" dirty="0" err="1">
                <a:latin typeface="ZapfHumnst BT" pitchFamily="34" charset="0"/>
              </a:rPr>
              <a:t>proxy</a:t>
            </a:r>
            <a:r>
              <a:rPr lang="pt-BR" sz="1700" dirty="0">
                <a:latin typeface="ZapfHumnst BT" pitchFamily="34" charset="0"/>
              </a:rPr>
              <a:t> da Soja (</a:t>
            </a:r>
            <a:r>
              <a:rPr lang="pt-BR" sz="1000" dirty="0">
                <a:latin typeface="ZapfHumnst BT" pitchFamily="34" charset="0"/>
              </a:rPr>
              <a:t>não específica no censo</a:t>
            </a:r>
            <a:r>
              <a:rPr lang="pt-BR" sz="1700" dirty="0">
                <a:latin typeface="ZapfHumnst BT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685501" y="0"/>
            <a:ext cx="8305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 anchor="ctr"/>
          <a:lstStyle/>
          <a:p>
            <a:pPr defTabSz="914921" eaLnBrk="0" hangingPunct="0">
              <a:spcBef>
                <a:spcPct val="0"/>
              </a:spcBef>
            </a:pP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O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que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mostram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os</a:t>
            </a:r>
            <a:r>
              <a:rPr lang="en-US" sz="3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Censos</a:t>
            </a:r>
            <a:r>
              <a:rPr lang="en-US" sz="3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/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Contagem</a:t>
            </a:r>
            <a:r>
              <a:rPr lang="en-US" sz="3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?</a:t>
            </a:r>
            <a:endParaRPr lang="pt-PT" sz="30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42339" name="Rectangle 3"/>
          <p:cNvSpPr>
            <a:spLocks noChangeArrowheads="1"/>
          </p:cNvSpPr>
          <p:nvPr/>
        </p:nvSpPr>
        <p:spPr bwMode="auto">
          <a:xfrm>
            <a:off x="612000" y="1125000"/>
            <a:ext cx="7771500" cy="175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/>
          <a:lstStyle/>
          <a:p>
            <a:pPr marL="343471" indent="-343471" defTabSz="914921" eaLnBrk="0" hangingPunct="0"/>
            <a:r>
              <a:rPr lang="pt-PT" sz="1700" dirty="0">
                <a:latin typeface="Calibri" pitchFamily="34" charset="0"/>
              </a:rPr>
              <a:t>DFS – década de 80 crescia mais que Brasil e Pará</a:t>
            </a:r>
          </a:p>
          <a:p>
            <a:pPr marL="742436" lvl="1" indent="-284975" defTabSz="914921" eaLnBrk="0" hangingPunct="0">
              <a:spcBef>
                <a:spcPct val="30000"/>
              </a:spcBef>
              <a:buFontTx/>
              <a:buChar char="–"/>
            </a:pPr>
            <a:r>
              <a:rPr lang="pt-PT" sz="1500" dirty="0">
                <a:latin typeface="Calibri" pitchFamily="34" charset="0"/>
              </a:rPr>
              <a:t>Entre 1991 e 2000 – DFS – perdeu capacidade de atração e fixação;</a:t>
            </a:r>
          </a:p>
          <a:p>
            <a:pPr marL="742436" lvl="1" indent="-284975" defTabSz="914921" eaLnBrk="0" hangingPunct="0">
              <a:spcBef>
                <a:spcPct val="30000"/>
              </a:spcBef>
              <a:buFontTx/>
              <a:buChar char="–"/>
            </a:pPr>
            <a:r>
              <a:rPr lang="pt-PT" sz="1500" dirty="0">
                <a:latin typeface="Calibri" pitchFamily="34" charset="0"/>
              </a:rPr>
              <a:t>A taxa de fecundidade total continuava alta =&gt; ocorreu evasão populacional. </a:t>
            </a:r>
          </a:p>
          <a:p>
            <a:pPr marL="742436" lvl="1" indent="-284975" defTabSz="914921" eaLnBrk="0" hangingPunct="0">
              <a:spcBef>
                <a:spcPct val="30000"/>
              </a:spcBef>
              <a:buFontTx/>
              <a:buChar char="–"/>
            </a:pPr>
            <a:r>
              <a:rPr lang="pt-PT" sz="1500" dirty="0">
                <a:latin typeface="Calibri" pitchFamily="34" charset="0"/>
              </a:rPr>
              <a:t>Década de 90 – metade dos municípios só tem dados no censo 2000; criação de novos municípios</a:t>
            </a:r>
          </a:p>
          <a:p>
            <a:pPr marL="742436" lvl="1" indent="-284975" defTabSz="914921" eaLnBrk="0" hangingPunct="0">
              <a:spcBef>
                <a:spcPct val="30000"/>
              </a:spcBef>
              <a:buFontTx/>
              <a:buChar char="–"/>
            </a:pPr>
            <a:r>
              <a:rPr lang="pt-PT" sz="1500" dirty="0">
                <a:latin typeface="Calibri" pitchFamily="34" charset="0"/>
              </a:rPr>
              <a:t>A perda da capacidade de atração aconteceu em alguns municípios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908000" y="3213000"/>
            <a:ext cx="6072000" cy="3244500"/>
            <a:chOff x="576" y="2208"/>
            <a:chExt cx="3552" cy="1824"/>
          </a:xfrm>
        </p:grpSpPr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Text Box 2"/>
          <p:cNvSpPr txBox="1">
            <a:spLocks noChangeArrowheads="1"/>
          </p:cNvSpPr>
          <p:nvPr/>
        </p:nvSpPr>
        <p:spPr bwMode="auto">
          <a:xfrm>
            <a:off x="1080000" y="144000"/>
            <a:ext cx="7315500" cy="86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>
              <a:spcBef>
                <a:spcPct val="0"/>
              </a:spcBef>
            </a:pPr>
            <a:r>
              <a:rPr lang="pt-PT" sz="2400" dirty="0">
                <a:latin typeface="Humnst777 BT" pitchFamily="34" charset="0"/>
                <a:cs typeface="Times New Roman" pitchFamily="18" charset="0"/>
              </a:rPr>
              <a:t>Densidade Demográfica e</a:t>
            </a:r>
            <a:r>
              <a:rPr lang="en-US" sz="2400" dirty="0">
                <a:latin typeface="Humnst777 BT" pitchFamily="34" charset="0"/>
                <a:cs typeface="Times New Roman" pitchFamily="18" charset="0"/>
              </a:rPr>
              <a:t> </a:t>
            </a:r>
            <a:r>
              <a:rPr lang="pt-PT" sz="2400" dirty="0">
                <a:latin typeface="Humnst777 BT" pitchFamily="34" charset="0"/>
                <a:cs typeface="Times New Roman" pitchFamily="18" charset="0"/>
              </a:rPr>
              <a:t>Densidade de cabeças de Gado nos municípios do DFS da BR-163</a:t>
            </a:r>
            <a:r>
              <a:rPr lang="pt-PT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65891" name="Text Box 3"/>
          <p:cNvSpPr txBox="1">
            <a:spLocks noChangeArrowheads="1"/>
          </p:cNvSpPr>
          <p:nvPr/>
        </p:nvSpPr>
        <p:spPr bwMode="auto">
          <a:xfrm>
            <a:off x="1143000" y="4953000"/>
            <a:ext cx="7315500" cy="136959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/>
            <a:r>
              <a:rPr lang="pt-BR" sz="2000" dirty="0">
                <a:latin typeface="ZapfHumnst BT" pitchFamily="34" charset="0"/>
              </a:rPr>
              <a:t>Conjunto de municípios,  pessoas e a atividade Pecuária</a:t>
            </a:r>
          </a:p>
          <a:p>
            <a:pPr defTabSz="914921"/>
            <a:endParaRPr lang="pt-BR" sz="2000" dirty="0">
              <a:latin typeface="ZapfHumnst BT" pitchFamily="34" charset="0"/>
            </a:endParaRPr>
          </a:p>
          <a:p>
            <a:pPr defTabSz="914921"/>
            <a:r>
              <a:rPr lang="pt-BR" sz="2000" dirty="0">
                <a:latin typeface="ZapfHumnst BT" pitchFamily="34" charset="0"/>
              </a:rPr>
              <a:t>“Densidade de gado/km</a:t>
            </a:r>
            <a:r>
              <a:rPr lang="pt-BR" sz="2000" baseline="30000" dirty="0">
                <a:latin typeface="ZapfHumnst BT" pitchFamily="34" charset="0"/>
              </a:rPr>
              <a:t>2</a:t>
            </a:r>
            <a:r>
              <a:rPr lang="pt-BR" sz="2000" dirty="0">
                <a:latin typeface="ZapfHumnst BT" pitchFamily="34" charset="0"/>
              </a:rPr>
              <a:t> supera em muito a densidade de pessoas por km</a:t>
            </a:r>
            <a:r>
              <a:rPr lang="pt-BR" sz="2000" baseline="30000" dirty="0">
                <a:latin typeface="ZapfHumnst BT" pitchFamily="34" charset="0"/>
              </a:rPr>
              <a:t>2</a:t>
            </a:r>
            <a:r>
              <a:rPr lang="pt-BR" sz="2000" dirty="0">
                <a:latin typeface="ZapfHumnst BT" pitchFamily="34" charset="0"/>
              </a:rPr>
              <a:t>”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990001" y="1296000"/>
            <a:ext cx="7468500" cy="3644302"/>
            <a:chOff x="720" y="624"/>
            <a:chExt cx="4704" cy="2296"/>
          </a:xfrm>
        </p:grpSpPr>
        <p:sp>
          <p:nvSpPr>
            <p:cNvPr id="165894" name="Rectangle 6"/>
            <p:cNvSpPr>
              <a:spLocks noChangeArrowheads="1"/>
            </p:cNvSpPr>
            <p:nvPr/>
          </p:nvSpPr>
          <p:spPr bwMode="auto">
            <a:xfrm>
              <a:off x="4656" y="1852"/>
              <a:ext cx="576" cy="233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5895" name="Rectangle 7" descr="5%"/>
            <p:cNvSpPr>
              <a:spLocks noChangeArrowheads="1"/>
            </p:cNvSpPr>
            <p:nvPr/>
          </p:nvSpPr>
          <p:spPr bwMode="auto">
            <a:xfrm>
              <a:off x="4656" y="2668"/>
              <a:ext cx="116" cy="233"/>
            </a:xfrm>
            <a:prstGeom prst="rect">
              <a:avLst/>
            </a:prstGeom>
            <a:noFill/>
            <a:ln w="57150">
              <a:solidFill>
                <a:srgbClr val="FF00FF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65896" name="Rectangle 8" descr="5%"/>
            <p:cNvSpPr>
              <a:spLocks noChangeArrowheads="1"/>
            </p:cNvSpPr>
            <p:nvPr/>
          </p:nvSpPr>
          <p:spPr bwMode="auto">
            <a:xfrm>
              <a:off x="4656" y="1852"/>
              <a:ext cx="116" cy="233"/>
            </a:xfrm>
            <a:prstGeom prst="rect">
              <a:avLst/>
            </a:prstGeom>
            <a:noFill/>
            <a:ln w="57150">
              <a:solidFill>
                <a:srgbClr val="CCFFFF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540000" y="0"/>
            <a:ext cx="8229000" cy="915000"/>
          </a:xfrm>
        </p:spPr>
        <p:txBody>
          <a:bodyPr/>
          <a:lstStyle/>
          <a:p>
            <a:r>
              <a:rPr lang="pt-BR" sz="2600" dirty="0" err="1">
                <a:cs typeface="Times New Roman" pitchFamily="18" charset="0"/>
              </a:rPr>
              <a:t>DFS</a:t>
            </a:r>
            <a:r>
              <a:rPr lang="pt-BR" sz="2600" dirty="0">
                <a:cs typeface="Times New Roman" pitchFamily="18" charset="0"/>
              </a:rPr>
              <a:t> como pol</a:t>
            </a:r>
            <a:r>
              <a:rPr lang="pt-BR" sz="2600" dirty="0">
                <a:latin typeface="Humnst777 BT"/>
                <a:cs typeface="Times New Roman" pitchFamily="18" charset="0"/>
              </a:rPr>
              <a:t>í</a:t>
            </a:r>
            <a:r>
              <a:rPr lang="pt-BR" sz="2600" dirty="0">
                <a:cs typeface="Times New Roman" pitchFamily="18" charset="0"/>
              </a:rPr>
              <a:t>tica para gestão territorial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000" y="981000"/>
            <a:ext cx="6249000" cy="5485500"/>
          </a:xfrm>
          <a:solidFill>
            <a:schemeClr val="bg1"/>
          </a:solidFill>
        </p:spPr>
        <p:txBody>
          <a:bodyPr/>
          <a:lstStyle/>
          <a:p>
            <a:pPr marL="323972" indent="-323972" defTabSz="863925">
              <a:buNone/>
            </a:pPr>
            <a:r>
              <a:rPr lang="pt-BR" sz="1800" dirty="0">
                <a:latin typeface="ZapfHumnst Dm BT" pitchFamily="34" charset="0"/>
              </a:rPr>
              <a:t>Par</a:t>
            </a:r>
            <a:r>
              <a:rPr lang="pt-BR" sz="1800" dirty="0"/>
              <a:t>á</a:t>
            </a:r>
            <a:r>
              <a:rPr lang="pt-BR" sz="1800" dirty="0">
                <a:latin typeface="ZapfHumnst Dm BT" pitchFamily="34" charset="0"/>
              </a:rPr>
              <a:t>  lugar </a:t>
            </a:r>
            <a:r>
              <a:rPr lang="pt-BR" sz="1800" dirty="0"/>
              <a:t>“</a:t>
            </a:r>
            <a:r>
              <a:rPr lang="pt-BR" sz="1800" dirty="0">
                <a:latin typeface="ZapfHumnst Dm BT" pitchFamily="34" charset="0"/>
              </a:rPr>
              <a:t>plural</a:t>
            </a:r>
            <a:r>
              <a:rPr lang="pt-BR" sz="1800" dirty="0"/>
              <a:t>”</a:t>
            </a:r>
            <a:r>
              <a:rPr lang="pt-BR" sz="1400" dirty="0">
                <a:latin typeface="ZapfHumnst Dm BT" pitchFamily="34" charset="0"/>
                <a:cs typeface="Times New Roman" pitchFamily="18" charset="0"/>
              </a:rPr>
              <a:t> </a:t>
            </a:r>
          </a:p>
          <a:p>
            <a:pPr marL="323972" indent="-323972" defTabSz="863925">
              <a:buNone/>
            </a:pPr>
            <a:endParaRPr lang="pt-BR" sz="1400" dirty="0">
              <a:latin typeface="ZapfHumnst Dm BT" pitchFamily="34" charset="0"/>
            </a:endParaRPr>
          </a:p>
          <a:p>
            <a:pPr marL="323972" indent="-323972" defTabSz="863925"/>
            <a:r>
              <a:rPr lang="pt-BR" sz="1700" dirty="0"/>
              <a:t>Processos de desmatamento e dinâmica populacional completamente heterogêneos</a:t>
            </a:r>
          </a:p>
          <a:p>
            <a:pPr marL="323972" indent="-323972" defTabSz="863925"/>
            <a:endParaRPr lang="pt-BR" sz="1700" dirty="0"/>
          </a:p>
          <a:p>
            <a:pPr marL="323972" indent="-323972" defTabSz="863925"/>
            <a:r>
              <a:rPr lang="pt-BR" sz="1700" dirty="0"/>
              <a:t>Fluxo migratório como dinâmica social: se a pop não pode se reproduzir socialmente, vai para um lugar com mais condição de trabalho ou de saúde/educação. </a:t>
            </a:r>
          </a:p>
          <a:p>
            <a:pPr marL="323972" indent="-323972" defTabSz="863925"/>
            <a:endParaRPr lang="pt-BR" sz="1700" dirty="0"/>
          </a:p>
          <a:p>
            <a:pPr marL="323972" indent="-323972" defTabSz="863925"/>
            <a:r>
              <a:rPr lang="pt-BR" sz="1700" dirty="0"/>
              <a:t>Dialética: atração populacional e </a:t>
            </a:r>
            <a:r>
              <a:rPr lang="pt-BR" sz="1700" dirty="0" err="1"/>
              <a:t>infra-estrutura</a:t>
            </a:r>
            <a:endParaRPr lang="pt-BR" sz="1700" dirty="0"/>
          </a:p>
          <a:p>
            <a:pPr marL="323972" indent="-323972" defTabSz="863925"/>
            <a:endParaRPr lang="pt-BR" sz="1700" dirty="0"/>
          </a:p>
          <a:p>
            <a:pPr marL="323972" indent="-323972" defTabSz="863925"/>
            <a:r>
              <a:rPr lang="pt-BR" sz="1700" dirty="0"/>
              <a:t>Pressão populacional sobre o desmatamento – nestes 6 anos foi o período que a população menos cresceu na região.</a:t>
            </a:r>
          </a:p>
          <a:p>
            <a:pPr marL="323972" indent="-323972" defTabSz="863925"/>
            <a:endParaRPr lang="pt-BR" sz="1700" dirty="0"/>
          </a:p>
          <a:p>
            <a:pPr marL="323972" indent="-323972" defTabSz="863925"/>
            <a:r>
              <a:rPr lang="pt-BR" sz="1700" dirty="0"/>
              <a:t>Hoje é a pressão do crescimento econômico. Quem chega hoje está muito mais capitalizado para investir na região, diferente dos movimentos migratórios das décadas anteriores.</a:t>
            </a:r>
          </a:p>
        </p:txBody>
      </p:sp>
      <p:pic>
        <p:nvPicPr>
          <p:cNvPr id="166916" name="Picture 4" descr="D:\Ate_ago2008\2008_CampoPIme\DADOS_DIAS_CAMPO\130908\Pentax_optio\100_1109\IMGP2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000" y="1066500"/>
            <a:ext cx="1716000" cy="1288500"/>
          </a:xfrm>
          <a:prstGeom prst="rect">
            <a:avLst/>
          </a:prstGeom>
          <a:noFill/>
        </p:spPr>
      </p:pic>
      <p:pic>
        <p:nvPicPr>
          <p:cNvPr id="166917" name="Picture 5" descr="D:\Ate_ago2008\2008_CampoPIme\DADOS_DIAS_CAMPO\130908\Pentax_optio\100_1109\IMGP2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000" y="2439000"/>
            <a:ext cx="1716000" cy="1287000"/>
          </a:xfrm>
          <a:prstGeom prst="rect">
            <a:avLst/>
          </a:prstGeom>
          <a:noFill/>
        </p:spPr>
      </p:pic>
      <p:pic>
        <p:nvPicPr>
          <p:cNvPr id="166918" name="Picture 6" descr="D:\Ate_ago2008\2008_CampoPIme\DADOS_DIAS_CAMPO\130908\Pentax_optio\102_1309\IMGP20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6000" y="5181001"/>
            <a:ext cx="1716000" cy="1288500"/>
          </a:xfrm>
          <a:prstGeom prst="rect">
            <a:avLst/>
          </a:prstGeom>
          <a:noFill/>
        </p:spPr>
      </p:pic>
      <p:pic>
        <p:nvPicPr>
          <p:cNvPr id="166919" name="Picture 7" descr="D:\Ate_ago2008\2008_CampoPIme\DADOS_DIAS_CAMPO\130908\Pentax_optio\102_1309\IMGP20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6000" y="3810000"/>
            <a:ext cx="1716000" cy="1287000"/>
          </a:xfrm>
          <a:prstGeom prst="rect">
            <a:avLst/>
          </a:prstGeom>
          <a:noFill/>
        </p:spPr>
      </p:pic>
      <p:sp>
        <p:nvSpPr>
          <p:cNvPr id="166920" name="Text Box 8"/>
          <p:cNvSpPr txBox="1">
            <a:spLocks noChangeArrowheads="1"/>
          </p:cNvSpPr>
          <p:nvPr/>
        </p:nvSpPr>
        <p:spPr bwMode="auto">
          <a:xfrm>
            <a:off x="7053000" y="6435001"/>
            <a:ext cx="1677000" cy="2445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/>
            <a:r>
              <a:rPr lang="pt-BR" sz="1000" dirty="0">
                <a:latin typeface="ZapfHumnst BT" pitchFamily="34" charset="0"/>
              </a:rPr>
              <a:t>Santarém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62501" y="1066501"/>
            <a:ext cx="4723500" cy="5487000"/>
          </a:xfrm>
          <a:solidFill>
            <a:schemeClr val="bg1"/>
          </a:solidFill>
        </p:spPr>
        <p:txBody>
          <a:bodyPr/>
          <a:lstStyle/>
          <a:p>
            <a:pPr marL="323972" indent="-323972" defTabSz="863925">
              <a:buNone/>
            </a:pPr>
            <a:r>
              <a:rPr lang="pt-BR" sz="2300" dirty="0"/>
              <a:t>Pará - Lugar “plural”</a:t>
            </a:r>
            <a:r>
              <a:rPr lang="pt-BR" sz="2300" dirty="0">
                <a:cs typeface="Times New Roman" pitchFamily="18" charset="0"/>
              </a:rPr>
              <a:t> </a:t>
            </a:r>
          </a:p>
          <a:p>
            <a:pPr marL="323972" indent="-323972" defTabSz="863925">
              <a:buNone/>
            </a:pPr>
            <a:endParaRPr lang="pt-BR" sz="2300" dirty="0">
              <a:cs typeface="Times New Roman" pitchFamily="18" charset="0"/>
            </a:endParaRPr>
          </a:p>
          <a:p>
            <a:pPr marL="323972" indent="-323972" defTabSz="863925">
              <a:buNone/>
            </a:pPr>
            <a:r>
              <a:rPr lang="pt-BR" sz="1700" dirty="0">
                <a:cs typeface="Times New Roman" pitchFamily="18" charset="0"/>
              </a:rPr>
              <a:t>DFS: um complexo geoeconômico e social capaz de promover desenvolvimento local integrado com atividades baseadas na exploração vegetal. </a:t>
            </a:r>
            <a:endParaRPr lang="pt-BR" sz="1700" dirty="0"/>
          </a:p>
          <a:p>
            <a:pPr marL="323972" indent="-323972" defTabSz="863925"/>
            <a:endParaRPr lang="pt-BR" sz="1700" dirty="0"/>
          </a:p>
          <a:p>
            <a:pPr marL="323972" indent="-323972" defTabSz="863925"/>
            <a:r>
              <a:rPr lang="pt-BR" sz="1700" dirty="0"/>
              <a:t>Diferentes ESCALAS para analisar dinâmica </a:t>
            </a:r>
          </a:p>
          <a:p>
            <a:pPr marL="323972" indent="-323972" defTabSz="863925"/>
            <a:endParaRPr lang="pt-BR" sz="1700" dirty="0"/>
          </a:p>
          <a:p>
            <a:pPr marL="323972" indent="-323972" defTabSz="863925"/>
            <a:r>
              <a:rPr lang="pt-BR" sz="1700" dirty="0"/>
              <a:t>Múltiplas situações – diferentes fatores</a:t>
            </a:r>
          </a:p>
          <a:p>
            <a:pPr marL="323972" indent="-323972" defTabSz="863925"/>
            <a:endParaRPr lang="pt-BR" sz="1700" dirty="0"/>
          </a:p>
          <a:p>
            <a:pPr marL="323972" indent="-323972" defTabSz="863925"/>
            <a:r>
              <a:rPr lang="pt-BR" sz="1700" dirty="0"/>
              <a:t>Políticas públicas efetivas -&gt;  traçar as dinâmicas de produção social e econômica para as diferentes áreas  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title"/>
          </p:nvPr>
        </p:nvSpPr>
        <p:spPr>
          <a:xfrm>
            <a:off x="534000" y="0"/>
            <a:ext cx="8229000" cy="915000"/>
          </a:xfrm>
          <a:noFill/>
          <a:ln/>
        </p:spPr>
        <p:txBody>
          <a:bodyPr/>
          <a:lstStyle/>
          <a:p>
            <a:r>
              <a:rPr lang="pt-BR" sz="2600" dirty="0" err="1">
                <a:cs typeface="Times New Roman" pitchFamily="18" charset="0"/>
              </a:rPr>
              <a:t>DFS</a:t>
            </a:r>
            <a:r>
              <a:rPr lang="pt-BR" sz="2600" dirty="0">
                <a:cs typeface="Times New Roman" pitchFamily="18" charset="0"/>
              </a:rPr>
              <a:t> como pol</a:t>
            </a:r>
            <a:r>
              <a:rPr lang="pt-BR" sz="2600" dirty="0">
                <a:latin typeface="Humnst777 BT"/>
                <a:cs typeface="Times New Roman" pitchFamily="18" charset="0"/>
              </a:rPr>
              <a:t>í</a:t>
            </a:r>
            <a:r>
              <a:rPr lang="pt-BR" sz="2600" dirty="0">
                <a:cs typeface="Times New Roman" pitchFamily="18" charset="0"/>
              </a:rPr>
              <a:t>tica para gestão territorial</a:t>
            </a:r>
          </a:p>
        </p:txBody>
      </p:sp>
      <p:pic>
        <p:nvPicPr>
          <p:cNvPr id="1679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000" y="1389000"/>
            <a:ext cx="1981500" cy="1488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</p:pic>
      <p:pic>
        <p:nvPicPr>
          <p:cNvPr id="16794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000" y="4437001"/>
            <a:ext cx="1981500" cy="14865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</p:pic>
      <p:pic>
        <p:nvPicPr>
          <p:cNvPr id="167942" name="Picture 6" descr="D:\Ate_ago2008\2008_CampoPIme\DADOS_DIAS_CAMPO\130908\SONY\DSC087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000" y="2913001"/>
            <a:ext cx="1981500" cy="1486500"/>
          </a:xfrm>
          <a:prstGeom prst="rect">
            <a:avLst/>
          </a:prstGeom>
          <a:noFill/>
        </p:spPr>
      </p:pic>
      <p:pic>
        <p:nvPicPr>
          <p:cNvPr id="167943" name="Picture 7" descr="D:\Ate_ago2008\2008_CampoPIme\DADOS_DIAS_CAMPO\170908\Pentax_Optio\100_1609\IMGP22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9000" y="1143000"/>
            <a:ext cx="1731000" cy="1297500"/>
          </a:xfrm>
          <a:prstGeom prst="rect">
            <a:avLst/>
          </a:prstGeom>
          <a:noFill/>
        </p:spPr>
      </p:pic>
      <p:pic>
        <p:nvPicPr>
          <p:cNvPr id="167944" name="Picture 8" descr="D:\Ate_ago2008\2008_CampoPIme\DADOS_DIAS_CAMPO\150908\Pentax_Optio\IMGP2250.JPG"/>
          <p:cNvPicPr>
            <a:picLocks noChangeAspect="1" noChangeArrowheads="1"/>
          </p:cNvPicPr>
          <p:nvPr/>
        </p:nvPicPr>
        <p:blipFill>
          <a:blip r:embed="rId6" cstate="print"/>
          <a:srcRect r="24222" b="24234"/>
          <a:stretch>
            <a:fillRect/>
          </a:stretch>
        </p:blipFill>
        <p:spPr bwMode="auto">
          <a:xfrm>
            <a:off x="7239000" y="5334000"/>
            <a:ext cx="1731000" cy="1297500"/>
          </a:xfrm>
          <a:prstGeom prst="rect">
            <a:avLst/>
          </a:prstGeom>
          <a:noFill/>
        </p:spPr>
      </p:pic>
      <p:pic>
        <p:nvPicPr>
          <p:cNvPr id="167945" name="Picture 9" descr="D:\Ate_ago2008\2008_CampoPIme\DADOS_DIAS_CAMPO\150908\Pentax_Optio\IMGP218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9000" y="3886500"/>
            <a:ext cx="1731000" cy="1296000"/>
          </a:xfrm>
          <a:prstGeom prst="rect">
            <a:avLst/>
          </a:prstGeom>
          <a:noFill/>
        </p:spPr>
      </p:pic>
      <p:pic>
        <p:nvPicPr>
          <p:cNvPr id="167946" name="Picture 10" descr="D:\Ate_ago2008\2008_CampoPIme\DADOS_DIAS_CAMPO\170908\Pentax_Optio\100_1609\IMGP227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9000" y="2514000"/>
            <a:ext cx="1731000" cy="1297500"/>
          </a:xfrm>
          <a:prstGeom prst="rect">
            <a:avLst/>
          </a:prstGeom>
          <a:noFill/>
        </p:spPr>
      </p:pic>
      <p:sp>
        <p:nvSpPr>
          <p:cNvPr id="167947" name="Text Box 11"/>
          <p:cNvSpPr txBox="1">
            <a:spLocks noChangeArrowheads="1"/>
          </p:cNvSpPr>
          <p:nvPr/>
        </p:nvSpPr>
        <p:spPr bwMode="auto">
          <a:xfrm>
            <a:off x="7239000" y="6613500"/>
            <a:ext cx="1677000" cy="2445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/>
            <a:r>
              <a:rPr lang="pt-BR" sz="1000" dirty="0">
                <a:latin typeface="ZapfHumnst BT" pitchFamily="34" charset="0"/>
              </a:rPr>
              <a:t>Itaituba</a:t>
            </a:r>
          </a:p>
        </p:txBody>
      </p:sp>
      <p:sp>
        <p:nvSpPr>
          <p:cNvPr id="167948" name="Text Box 12"/>
          <p:cNvSpPr txBox="1">
            <a:spLocks noChangeArrowheads="1"/>
          </p:cNvSpPr>
          <p:nvPr/>
        </p:nvSpPr>
        <p:spPr bwMode="auto">
          <a:xfrm>
            <a:off x="396000" y="5961001"/>
            <a:ext cx="1677000" cy="2445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defTabSz="914921"/>
            <a:r>
              <a:rPr lang="pt-BR" sz="1000" dirty="0" err="1">
                <a:latin typeface="ZapfHumnst BT" pitchFamily="34" charset="0"/>
              </a:rPr>
              <a:t>Belterra</a:t>
            </a:r>
            <a:endParaRPr lang="pt-BR" sz="1000" dirty="0">
              <a:latin typeface="ZapfHumnst BT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501" y="228000"/>
            <a:ext cx="8839500" cy="414000"/>
          </a:xfrm>
        </p:spPr>
        <p:txBody>
          <a:bodyPr>
            <a:normAutofit fontScale="90000"/>
          </a:bodyPr>
          <a:lstStyle/>
          <a:p>
            <a:r>
              <a:rPr lang="pt-BR" sz="2600" dirty="0">
                <a:latin typeface="ZapfHumnst Dm BT" pitchFamily="34" charset="0"/>
              </a:rPr>
              <a:t>Novo Progresso</a:t>
            </a:r>
          </a:p>
        </p:txBody>
      </p:sp>
      <p:pic>
        <p:nvPicPr>
          <p:cNvPr id="168963" name="Picture 3" descr="D:\Ate_ago2008\2008_CampoPIme\DADOS_DIAS_CAMPO\180908\Pentax_Optio\IMGP25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501" y="990000"/>
            <a:ext cx="3459000" cy="2595000"/>
          </a:xfrm>
          <a:prstGeom prst="rect">
            <a:avLst/>
          </a:prstGeom>
          <a:noFill/>
        </p:spPr>
      </p:pic>
      <p:pic>
        <p:nvPicPr>
          <p:cNvPr id="168964" name="Picture 4" descr="D:\Ate_ago2008\2008_CampoPIme\DADOS_DIAS_CAMPO\180908\Pentax_Optio\IMGP25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001" y="3886501"/>
            <a:ext cx="3460500" cy="2593500"/>
          </a:xfrm>
          <a:prstGeom prst="rect">
            <a:avLst/>
          </a:prstGeom>
          <a:noFill/>
        </p:spPr>
      </p:pic>
      <p:pic>
        <p:nvPicPr>
          <p:cNvPr id="168965" name="Picture 5" descr="D:\Ate_ago2008\2008_CampoPIme\DADOS_DIAS_CAMPO\180908\Pentax_Optio\IMGP25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6000" y="990000"/>
            <a:ext cx="3459000" cy="2595000"/>
          </a:xfrm>
          <a:prstGeom prst="rect">
            <a:avLst/>
          </a:prstGeom>
          <a:noFill/>
        </p:spPr>
      </p:pic>
      <p:pic>
        <p:nvPicPr>
          <p:cNvPr id="168966" name="Picture 6" descr="D:\Ate_ago2008\2008_CampoPIme\DADOS_DIAS_CAMPO\180908\Pentax_Optio\IMGP25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9501" y="3810000"/>
            <a:ext cx="3459000" cy="259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Referências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  <a:p>
            <a:pPr>
              <a:buFontTx/>
              <a:buNone/>
            </a:pPr>
            <a:r>
              <a:rPr lang="pt-BR"/>
              <a:t>Alves, P. A., Amaral, S., Escada, M. I. S. &amp; Monteiro, A. M. V. (2010). Explorando as relações entre a dinâmica demográfica, estrutura econômica e no uso e cobertura da terra no sul do Pará: lições para o Distrito Florestal Sustentável da BR-163. </a:t>
            </a:r>
            <a:r>
              <a:rPr lang="pt-BR" b="1">
                <a:solidFill>
                  <a:srgbClr val="990000"/>
                </a:solidFill>
                <a:latin typeface="Verdana" pitchFamily="34" charset="0"/>
                <a:cs typeface="Times New Roman" pitchFamily="18" charset="0"/>
              </a:rPr>
              <a:t>Geografia</a:t>
            </a:r>
            <a:r>
              <a:rPr lang="pt-BR"/>
              <a:t>, 35(1):165-182</a:t>
            </a:r>
          </a:p>
          <a:p>
            <a:endParaRPr lang="pt-BR"/>
          </a:p>
          <a:p>
            <a:pPr>
              <a:buFontTx/>
              <a:buNone/>
            </a:pPr>
            <a:endParaRPr lang="pt-BR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Population</a:t>
            </a:r>
            <a:r>
              <a:rPr lang="pt-BR" dirty="0"/>
              <a:t> &amp; </a:t>
            </a:r>
            <a:r>
              <a:rPr lang="pt-BR" dirty="0" err="1"/>
              <a:t>Environment</a:t>
            </a:r>
            <a:r>
              <a:rPr lang="pt-BR" dirty="0"/>
              <a:t> </a:t>
            </a:r>
            <a:r>
              <a:rPr lang="pt-BR" sz="1900" dirty="0"/>
              <a:t>(Amaral </a:t>
            </a:r>
            <a:r>
              <a:rPr lang="pt-BR" sz="1900" dirty="0" err="1"/>
              <a:t>et</a:t>
            </a:r>
            <a:r>
              <a:rPr lang="pt-BR" sz="1900" dirty="0"/>
              <a:t> al., 2012)</a:t>
            </a:r>
            <a:endParaRPr lang="en-US" sz="19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How remote sensing data, spatial analysis methodologies and census tract data can improve the representation of spatial distribution of population for environmental related studies: the cases of Marabá and the Sustainable Forest District-BR163, Pará, Brazilian Amazon.</a:t>
            </a:r>
          </a:p>
          <a:p>
            <a:pPr>
              <a:buNone/>
            </a:pPr>
            <a:r>
              <a:rPr lang="pt-BR" sz="1300" dirty="0"/>
              <a:t>          Silvana Amaral · André Augusto </a:t>
            </a:r>
            <a:r>
              <a:rPr lang="pt-BR" sz="1300" dirty="0" err="1"/>
              <a:t>Gavlak</a:t>
            </a:r>
            <a:r>
              <a:rPr lang="pt-BR" sz="1300" dirty="0"/>
              <a:t> · Maria Isabel Sobral Escada · Antônio Miguel Vieira Monteiro</a:t>
            </a:r>
            <a:endParaRPr lang="en-US" sz="1300" dirty="0"/>
          </a:p>
          <a:p>
            <a:endParaRPr lang="en-US" dirty="0"/>
          </a:p>
        </p:txBody>
      </p:sp>
      <p:pic>
        <p:nvPicPr>
          <p:cNvPr id="183297" name="Picture 19"/>
          <p:cNvPicPr>
            <a:picLocks noChangeAspect="1" noChangeArrowheads="1"/>
          </p:cNvPicPr>
          <p:nvPr/>
        </p:nvPicPr>
        <p:blipFill>
          <a:blip r:embed="rId2" cstate="print"/>
          <a:srcRect l="67416" t="29182" r="13576" b="9085"/>
          <a:stretch>
            <a:fillRect/>
          </a:stretch>
        </p:blipFill>
        <p:spPr bwMode="auto">
          <a:xfrm>
            <a:off x="5508000" y="2637001"/>
            <a:ext cx="3168000" cy="38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298" name="Imagem 0" descr="AreaEstudoFull_2.png"/>
          <p:cNvPicPr>
            <a:picLocks noChangeAspect="1" noChangeArrowheads="1"/>
          </p:cNvPicPr>
          <p:nvPr/>
        </p:nvPicPr>
        <p:blipFill>
          <a:blip r:embed="rId3" cstate="print"/>
          <a:srcRect t="1845"/>
          <a:stretch>
            <a:fillRect/>
          </a:stretch>
        </p:blipFill>
        <p:spPr bwMode="auto">
          <a:xfrm>
            <a:off x="324000" y="2781000"/>
            <a:ext cx="5040000" cy="3812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241" y="405000"/>
            <a:ext cx="9008759" cy="64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4501" y="0"/>
            <a:ext cx="8839500" cy="687000"/>
          </a:xfrm>
        </p:spPr>
        <p:txBody>
          <a:bodyPr>
            <a:normAutofit fontScale="90000"/>
          </a:bodyPr>
          <a:lstStyle/>
          <a:p>
            <a:r>
              <a:rPr lang="pt-BR" dirty="0"/>
              <a:t>POEN (2012) </a:t>
            </a:r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POEN (2012) </a:t>
            </a:r>
            <a:endParaRPr lang="en-US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324002" y="1341002"/>
          <a:ext cx="8495998" cy="5040000"/>
        </p:xfrm>
        <a:graphic>
          <a:graphicData uri="http://schemas.openxmlformats.org/drawingml/2006/table">
            <a:tbl>
              <a:tblPr/>
              <a:tblGrid>
                <a:gridCol w="24896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776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979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88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0194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8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Community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Fieldwork Population - 2010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Population Density Surface 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Population - 2007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Differences (%) 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129 do Bode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413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342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71 (17.2%)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São Jorge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3000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2111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889 (29.6%)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Galiléia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124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76 (38.0%)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Divinópolis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3000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2464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536 (17.9%)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Itapacuru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 (46.0%)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Itacimpasa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800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733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67 (8.4%)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Nova Canaã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225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255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-30 (-13.3%)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Nova Esperança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936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-136 (-17.0%)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Bela Vista do Caracol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9000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8897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103 (1.1%)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Jamanxim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3500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2990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510 (14.6%)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Moraes Almeida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3000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2989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 (0.4%)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Alvorada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5000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4852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148 (3.0%)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Água Azul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832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-32 (-4.0%)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Santa Júlia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640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 (20%)0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Três Bueiros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750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697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53 (7.1%)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Riozinho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600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521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79 (13.2%)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Santa Luzia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198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42 (17.5%)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Aruri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163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37 (18.5%)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Tucunaré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 (35.7%)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</a:tbl>
          </a:graphicData>
        </a:graphic>
      </p:graphicFrame>
      <p:sp>
        <p:nvSpPr>
          <p:cNvPr id="209921" name="Rectangle 1"/>
          <p:cNvSpPr>
            <a:spLocks noChangeArrowheads="1"/>
          </p:cNvSpPr>
          <p:nvPr/>
        </p:nvSpPr>
        <p:spPr bwMode="auto">
          <a:xfrm>
            <a:off x="828000" y="908277"/>
            <a:ext cx="7452000" cy="641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393" tIns="43196" rIns="86393" bIns="43196" numCol="1" anchor="ctr" anchorCtr="0" compatLnSpc="1">
            <a:prstTxWarp prst="textNoShape">
              <a:avLst/>
            </a:prstTxWarp>
            <a:spAutoFit/>
          </a:bodyPr>
          <a:lstStyle/>
          <a:p>
            <a:pPr indent="170985" defTabSz="863925"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>
                <a:latin typeface="Arial" pitchFamily="34" charset="0"/>
                <a:ea typeface="Times New Roman" pitchFamily="18" charset="0"/>
              </a:rPr>
              <a:t>Table 5 </a:t>
            </a:r>
            <a:r>
              <a:rPr lang="en-US" sz="900" dirty="0">
                <a:latin typeface="Arial" pitchFamily="34" charset="0"/>
                <a:ea typeface="Times New Roman" pitchFamily="18" charset="0"/>
              </a:rPr>
              <a:t>Population estimates obtained from key-informants in the field (2010) and from the population density surface (2007) for communities visited during the fieldwork. </a:t>
            </a:r>
            <a:endParaRPr lang="en-US" sz="800" dirty="0">
              <a:latin typeface="Arial" pitchFamily="34" charset="0"/>
            </a:endParaRPr>
          </a:p>
          <a:p>
            <a:pPr indent="170985" defTabSz="863925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700" dirty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POEN (2012) </a:t>
            </a:r>
            <a:endParaRPr lang="en-US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612000" y="1066500"/>
            <a:ext cx="8151000" cy="2434500"/>
          </a:xfrm>
        </p:spPr>
        <p:txBody>
          <a:bodyPr>
            <a:normAutofit fontScale="47500" lnSpcReduction="20000"/>
          </a:bodyPr>
          <a:lstStyle/>
          <a:p>
            <a:r>
              <a:rPr lang="en-US" dirty="0" err="1"/>
              <a:t>Municípios</a:t>
            </a:r>
            <a:r>
              <a:rPr lang="en-US" dirty="0"/>
              <a:t> </a:t>
            </a:r>
            <a:r>
              <a:rPr lang="en-US" dirty="0" err="1"/>
              <a:t>SFD-BR163</a:t>
            </a:r>
            <a:r>
              <a:rPr lang="en-US" dirty="0"/>
              <a:t>:  (2000) = 476,656 inhabitants, (2007) = 532,457</a:t>
            </a:r>
          </a:p>
          <a:p>
            <a:endParaRPr lang="en-US" dirty="0"/>
          </a:p>
          <a:p>
            <a:r>
              <a:rPr lang="en-US" dirty="0" err="1"/>
              <a:t>Taxa</a:t>
            </a:r>
            <a:r>
              <a:rPr lang="en-US" dirty="0"/>
              <a:t> de 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acumulado</a:t>
            </a:r>
            <a:r>
              <a:rPr lang="en-US" dirty="0"/>
              <a:t> de 11.7% </a:t>
            </a:r>
          </a:p>
          <a:p>
            <a:endParaRPr lang="en-US" dirty="0"/>
          </a:p>
          <a:p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invés</a:t>
            </a:r>
            <a:r>
              <a:rPr lang="en-US" dirty="0"/>
              <a:t> de </a:t>
            </a:r>
            <a:r>
              <a:rPr lang="en-US" dirty="0" err="1"/>
              <a:t>intensificação</a:t>
            </a:r>
            <a:r>
              <a:rPr lang="en-US" dirty="0"/>
              <a:t> de </a:t>
            </a:r>
            <a:r>
              <a:rPr lang="en-US" dirty="0" err="1"/>
              <a:t>densidade</a:t>
            </a:r>
            <a:r>
              <a:rPr lang="en-US" dirty="0"/>
              <a:t> </a:t>
            </a:r>
            <a:r>
              <a:rPr lang="en-US" dirty="0" err="1"/>
              <a:t>populacional</a:t>
            </a:r>
            <a:r>
              <a:rPr lang="en-US" dirty="0"/>
              <a:t> das </a:t>
            </a:r>
            <a:r>
              <a:rPr lang="en-US" dirty="0" err="1"/>
              <a:t>áreas</a:t>
            </a:r>
            <a:r>
              <a:rPr lang="en-US" dirty="0"/>
              <a:t> </a:t>
            </a:r>
            <a:r>
              <a:rPr lang="en-US" dirty="0" err="1"/>
              <a:t>ocupadas</a:t>
            </a:r>
            <a:r>
              <a:rPr lang="en-US" dirty="0"/>
              <a:t> </a:t>
            </a:r>
            <a:r>
              <a:rPr lang="en-US" dirty="0" err="1"/>
              <a:t>anteriormente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  pop </a:t>
            </a:r>
            <a:r>
              <a:rPr lang="en-US" dirty="0" err="1">
                <a:sym typeface="Wingdings" pitchFamily="2" charset="2"/>
              </a:rPr>
              <a:t>dispersa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pelo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território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da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/>
              <a:t>SFD-BR163</a:t>
            </a:r>
            <a:r>
              <a:rPr lang="en-US" dirty="0"/>
              <a:t> </a:t>
            </a:r>
          </a:p>
          <a:p>
            <a:endParaRPr lang="pt-BR" dirty="0"/>
          </a:p>
          <a:p>
            <a:endParaRPr lang="pt-BR" dirty="0"/>
          </a:p>
          <a:p>
            <a:pPr>
              <a:buNone/>
            </a:pPr>
            <a:r>
              <a:rPr lang="pt-BR" dirty="0"/>
              <a:t>Três grandes evidências espaciais....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241" y="405000"/>
            <a:ext cx="9008759" cy="64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4501" y="0"/>
            <a:ext cx="8839500" cy="687000"/>
          </a:xfrm>
        </p:spPr>
        <p:txBody>
          <a:bodyPr/>
          <a:lstStyle/>
          <a:p>
            <a:r>
              <a:rPr lang="pt-BR" sz="2300" dirty="0"/>
              <a:t>POEN (2012) </a:t>
            </a:r>
            <a:endParaRPr lang="en-US" sz="2300" dirty="0"/>
          </a:p>
        </p:txBody>
      </p:sp>
      <p:sp>
        <p:nvSpPr>
          <p:cNvPr id="6" name="Elipse 5"/>
          <p:cNvSpPr/>
          <p:nvPr/>
        </p:nvSpPr>
        <p:spPr bwMode="auto">
          <a:xfrm>
            <a:off x="6444000" y="621000"/>
            <a:ext cx="1512000" cy="403985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7" name="Elipse 6"/>
          <p:cNvSpPr/>
          <p:nvPr/>
        </p:nvSpPr>
        <p:spPr bwMode="auto">
          <a:xfrm>
            <a:off x="6444000" y="2133000"/>
            <a:ext cx="1296000" cy="403985"/>
          </a:xfrm>
          <a:prstGeom prst="ellipse">
            <a:avLst/>
          </a:prstGeom>
          <a:noFill/>
          <a:ln w="317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8" name="Elipse 7"/>
          <p:cNvSpPr/>
          <p:nvPr/>
        </p:nvSpPr>
        <p:spPr bwMode="auto">
          <a:xfrm>
            <a:off x="6732000" y="3645000"/>
            <a:ext cx="1152000" cy="403985"/>
          </a:xfrm>
          <a:prstGeom prst="ellipse">
            <a:avLst/>
          </a:prstGeom>
          <a:noFill/>
          <a:ln w="3175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492000" y="4365000"/>
            <a:ext cx="2304000" cy="1318342"/>
          </a:xfrm>
          <a:prstGeom prst="rect">
            <a:avLst/>
          </a:prstGeom>
          <a:solidFill>
            <a:schemeClr val="bg1"/>
          </a:solidFill>
        </p:spPr>
        <p:txBody>
          <a:bodyPr wrap="square" lIns="86393" tIns="43196" rIns="86393" bIns="43196" rtlCol="0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1100" dirty="0"/>
              <a:t> </a:t>
            </a:r>
            <a:r>
              <a:rPr lang="pt-BR" sz="1100" dirty="0"/>
              <a:t>Concentração: N, calha do Amazonas, e próximo a Santarém; </a:t>
            </a:r>
          </a:p>
          <a:p>
            <a:pPr algn="l">
              <a:buFont typeface="Arial" pitchFamily="34" charset="0"/>
              <a:buChar char="•"/>
            </a:pPr>
            <a:r>
              <a:rPr lang="en-US" sz="1100" dirty="0"/>
              <a:t> </a:t>
            </a:r>
            <a:r>
              <a:rPr lang="en-US" sz="1100" dirty="0" err="1"/>
              <a:t>Concentração</a:t>
            </a:r>
            <a:r>
              <a:rPr lang="en-US" sz="1100" dirty="0"/>
              <a:t> no </a:t>
            </a:r>
            <a:r>
              <a:rPr lang="en-US" sz="1100" dirty="0" err="1"/>
              <a:t>eixo</a:t>
            </a:r>
            <a:r>
              <a:rPr lang="en-US" sz="1100" dirty="0"/>
              <a:t> </a:t>
            </a:r>
            <a:r>
              <a:rPr lang="en-US" sz="1100" dirty="0" err="1"/>
              <a:t>Rurópolis-Itaituba-Trairão</a:t>
            </a:r>
            <a:r>
              <a:rPr lang="en-US" sz="1100" dirty="0"/>
              <a:t>, </a:t>
            </a:r>
            <a:r>
              <a:rPr lang="en-US" sz="1100" dirty="0" err="1"/>
              <a:t>Transamazônica</a:t>
            </a:r>
            <a:r>
              <a:rPr lang="en-US" sz="1100" dirty="0"/>
              <a:t>  e  BR-163 (2000) – </a:t>
            </a:r>
            <a:r>
              <a:rPr lang="en-US" sz="1100" dirty="0" err="1"/>
              <a:t>não</a:t>
            </a:r>
            <a:r>
              <a:rPr lang="en-US" sz="1100" dirty="0"/>
              <a:t> se </a:t>
            </a:r>
            <a:r>
              <a:rPr lang="en-US" sz="1100" dirty="0" err="1"/>
              <a:t>repete</a:t>
            </a:r>
            <a:r>
              <a:rPr lang="en-US" sz="1100" dirty="0"/>
              <a:t> </a:t>
            </a:r>
            <a:r>
              <a:rPr lang="en-US" sz="1100" dirty="0" err="1"/>
              <a:t>em</a:t>
            </a:r>
            <a:r>
              <a:rPr lang="en-US" sz="1100" dirty="0"/>
              <a:t> 2007 </a:t>
            </a:r>
          </a:p>
          <a:p>
            <a:pPr algn="l">
              <a:buFont typeface="Arial" pitchFamily="34" charset="0"/>
              <a:buChar char="•"/>
            </a:pPr>
            <a:r>
              <a:rPr lang="en-US" sz="1100" dirty="0" err="1"/>
              <a:t>Decréscimo</a:t>
            </a:r>
            <a:r>
              <a:rPr lang="en-US" sz="1100" dirty="0"/>
              <a:t> pop </a:t>
            </a:r>
            <a:r>
              <a:rPr lang="en-US" sz="1100" dirty="0" err="1"/>
              <a:t>em</a:t>
            </a:r>
            <a:r>
              <a:rPr lang="en-US" sz="1100" dirty="0"/>
              <a:t> </a:t>
            </a:r>
            <a:r>
              <a:rPr lang="en-US" sz="1100" dirty="0" err="1"/>
              <a:t>Trairão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685501" y="0"/>
            <a:ext cx="8305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 anchor="ctr"/>
          <a:lstStyle/>
          <a:p>
            <a:pPr defTabSz="914921" eaLnBrk="0" hangingPunct="0">
              <a:spcBef>
                <a:spcPct val="0"/>
              </a:spcBef>
            </a:pP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1.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Caracterização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da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Dinâmica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Demográfica</a:t>
            </a:r>
            <a:endParaRPr lang="pt-PT" sz="30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18125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01" y="1341000"/>
            <a:ext cx="7938180" cy="483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>
          <a:xfrm>
            <a:off x="828000" y="6165000"/>
            <a:ext cx="5544000" cy="641233"/>
          </a:xfrm>
          <a:prstGeom prst="rect">
            <a:avLst/>
          </a:prstGeom>
        </p:spPr>
        <p:txBody>
          <a:bodyPr wrap="square" lIns="86393" tIns="43196" rIns="86393" bIns="43196">
            <a:spAutoFit/>
          </a:bodyPr>
          <a:lstStyle/>
          <a:p>
            <a:r>
              <a:rPr lang="pt-BR" dirty="0" err="1"/>
              <a:t>TFT</a:t>
            </a:r>
            <a:r>
              <a:rPr lang="pt-BR" dirty="0"/>
              <a:t> igual a 3,9916 filhos por mulher em idade reprodutiva em 1991</a:t>
            </a:r>
            <a:endParaRPr lang="en-US" dirty="0"/>
          </a:p>
        </p:txBody>
      </p:sp>
      <p:sp>
        <p:nvSpPr>
          <p:cNvPr id="17" name="Retângulo 16"/>
          <p:cNvSpPr/>
          <p:nvPr/>
        </p:nvSpPr>
        <p:spPr>
          <a:xfrm>
            <a:off x="684000" y="6381000"/>
            <a:ext cx="7632000" cy="641233"/>
          </a:xfrm>
          <a:prstGeom prst="rect">
            <a:avLst/>
          </a:prstGeom>
        </p:spPr>
        <p:txBody>
          <a:bodyPr wrap="square" lIns="86393" tIns="43196" rIns="86393" bIns="43196">
            <a:spAutoFit/>
          </a:bodyPr>
          <a:lstStyle/>
          <a:p>
            <a:r>
              <a:rPr lang="pt-BR" dirty="0" err="1"/>
              <a:t>TFT</a:t>
            </a:r>
            <a:r>
              <a:rPr lang="pt-BR" dirty="0"/>
              <a:t> do estado do Pará, no ano 2000, ainda de 3,16 filhos por  mulher em idade reprodutiva</a:t>
            </a: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POEN (2012) </a:t>
            </a:r>
            <a:endParaRPr lang="en-US" dirty="0"/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</p:nvPr>
        </p:nvGraphicFramePr>
        <p:xfrm>
          <a:off x="756000" y="1701000"/>
          <a:ext cx="7848001" cy="4636800"/>
        </p:xfrm>
        <a:graphic>
          <a:graphicData uri="http://schemas.openxmlformats.org/drawingml/2006/table">
            <a:tbl>
              <a:tblPr/>
              <a:tblGrid>
                <a:gridCol w="11211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11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211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211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211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2114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2114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604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Locality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Municipality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Municipality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2007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Cells inside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SFD-BR163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2000 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Cells inside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SFD-BR163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2007 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Cells inside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SFD-BR163         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2007-2000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3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Brazil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169799170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183987291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3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8.36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3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Pará State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6192307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7065573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3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14.10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Altamira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77439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92105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3286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5548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2263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68.87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Aveiro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15518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1883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11954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17238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5283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-44.19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Belterra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14594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12707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14573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12707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-1866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-12.80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Itaituba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94750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118194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95653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117450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21797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22.79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Jacareacanga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24024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37073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12919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19515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6596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51.06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Juruti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31198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33775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28980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33909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4928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17.00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03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Novo Progresso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24948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21598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24666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21583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-3083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-12.50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Óbidos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46490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46793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2919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1291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-1628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39.28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Placas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13394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17898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5170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7200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2031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88.11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Prainha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27301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26436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1404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2640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1237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26.68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Rurópolis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24660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32950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26011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32950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6939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4.00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Santarém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262538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274285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233057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242380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9322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14.04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Trairão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14042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16097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14064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16039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1975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-55.77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403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SFD-BR163 TOTAL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565907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641737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476656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532457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55802</a:t>
                      </a:r>
                      <a:endParaRPr lang="en-US" sz="2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11.71</a:t>
                      </a:r>
                      <a:endParaRPr lang="en-US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800" marR="648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9" name="Retângulo 8"/>
          <p:cNvSpPr/>
          <p:nvPr/>
        </p:nvSpPr>
        <p:spPr>
          <a:xfrm>
            <a:off x="540000" y="1125001"/>
            <a:ext cx="8136000" cy="395012"/>
          </a:xfrm>
          <a:prstGeom prst="rect">
            <a:avLst/>
          </a:prstGeom>
        </p:spPr>
        <p:txBody>
          <a:bodyPr wrap="square" lIns="86393" tIns="43196" rIns="86393" bIns="43196">
            <a:spAutoFit/>
          </a:bodyPr>
          <a:lstStyle/>
          <a:p>
            <a:r>
              <a:rPr lang="en-US" sz="1000" b="1" dirty="0"/>
              <a:t>Table 6 </a:t>
            </a:r>
            <a:r>
              <a:rPr lang="en-US" sz="1000" dirty="0"/>
              <a:t>Total resident population for municipalities of SFD-BR163 for 2000 (IBGE Demographic Census, 2000), and 2007 (IBGE- Population Count, 2007), and the results from density surfaces for those cells of municipalities contained in SFD-BR163 physical limits.</a:t>
            </a:r>
          </a:p>
        </p:txBody>
      </p:sp>
      <p:sp>
        <p:nvSpPr>
          <p:cNvPr id="10" name="Retângulo 9"/>
          <p:cNvSpPr/>
          <p:nvPr/>
        </p:nvSpPr>
        <p:spPr bwMode="auto">
          <a:xfrm>
            <a:off x="828000" y="3501000"/>
            <a:ext cx="7560000" cy="28729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11" name="Retângulo 10"/>
          <p:cNvSpPr/>
          <p:nvPr/>
        </p:nvSpPr>
        <p:spPr bwMode="auto">
          <a:xfrm>
            <a:off x="828000" y="5733000"/>
            <a:ext cx="7488000" cy="28729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13" name="Retângulo 12"/>
          <p:cNvSpPr/>
          <p:nvPr/>
        </p:nvSpPr>
        <p:spPr bwMode="auto">
          <a:xfrm>
            <a:off x="756000" y="4365000"/>
            <a:ext cx="7632000" cy="28729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14" name="Retângulo 13"/>
          <p:cNvSpPr/>
          <p:nvPr/>
        </p:nvSpPr>
        <p:spPr bwMode="auto">
          <a:xfrm>
            <a:off x="612000" y="3933000"/>
            <a:ext cx="8136000" cy="287290"/>
          </a:xfrm>
          <a:prstGeom prst="rect">
            <a:avLst/>
          </a:prstGeom>
          <a:solidFill>
            <a:srgbClr val="FF0000">
              <a:alpha val="23000"/>
            </a:srgbClr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16" name="Retângulo 15"/>
          <p:cNvSpPr/>
          <p:nvPr/>
        </p:nvSpPr>
        <p:spPr bwMode="auto">
          <a:xfrm>
            <a:off x="828000" y="3285000"/>
            <a:ext cx="7560000" cy="28729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7452000" y="1773001"/>
            <a:ext cx="1224000" cy="256513"/>
          </a:xfrm>
          <a:prstGeom prst="rect">
            <a:avLst/>
          </a:prstGeom>
          <a:noFill/>
        </p:spPr>
        <p:txBody>
          <a:bodyPr wrap="square" lIns="86393" tIns="43196" rIns="86393" bIns="43196" rtlCol="0">
            <a:spAutoFit/>
          </a:bodyPr>
          <a:lstStyle/>
          <a:p>
            <a:r>
              <a:rPr lang="en-US" sz="1100" b="1" dirty="0">
                <a:latin typeface="Times New Roman" pitchFamily="18" charset="0"/>
                <a:cs typeface="Times New Roman" pitchFamily="18" charset="0"/>
              </a:rPr>
              <a:t>Dif cell/ </a:t>
            </a:r>
            <a:r>
              <a:rPr lang="en-US" sz="1100" b="1" dirty="0" err="1">
                <a:latin typeface="Times New Roman" pitchFamily="18" charset="0"/>
                <a:cs typeface="Times New Roman" pitchFamily="18" charset="0"/>
              </a:rPr>
              <a:t>cell2000</a:t>
            </a:r>
            <a:endParaRPr 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POEN (2012) </a:t>
            </a:r>
            <a:endParaRPr lang="en-US" dirty="0"/>
          </a:p>
        </p:txBody>
      </p:sp>
      <p:pic>
        <p:nvPicPr>
          <p:cNvPr id="2109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000" y="3213000"/>
            <a:ext cx="8590891" cy="3376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612000" y="1066500"/>
            <a:ext cx="8151000" cy="24345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/>
              <a:t>Novo Progresso</a:t>
            </a:r>
          </a:p>
          <a:p>
            <a:r>
              <a:rPr lang="en-US" dirty="0" err="1"/>
              <a:t>Intenso</a:t>
            </a:r>
            <a:r>
              <a:rPr lang="en-US" dirty="0"/>
              <a:t> </a:t>
            </a:r>
            <a:r>
              <a:rPr lang="en-US" dirty="0" err="1"/>
              <a:t>Fluxo</a:t>
            </a:r>
            <a:r>
              <a:rPr lang="en-US" dirty="0"/>
              <a:t>  </a:t>
            </a:r>
            <a:r>
              <a:rPr lang="en-US" dirty="0" err="1"/>
              <a:t>migratório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2000s</a:t>
            </a:r>
            <a:r>
              <a:rPr lang="en-US" dirty="0"/>
              <a:t>  </a:t>
            </a:r>
          </a:p>
          <a:p>
            <a:r>
              <a:rPr lang="en-US" dirty="0" err="1"/>
              <a:t>Homens</a:t>
            </a:r>
            <a:r>
              <a:rPr lang="en-US" dirty="0"/>
              <a:t> ,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ativa</a:t>
            </a:r>
            <a:r>
              <a:rPr lang="en-US" dirty="0"/>
              <a:t> (20 – 40 y) </a:t>
            </a:r>
            <a:r>
              <a:rPr lang="en-US" dirty="0" err="1"/>
              <a:t>foram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Novo Progresso </a:t>
            </a:r>
            <a:r>
              <a:rPr lang="en-US" dirty="0" err="1"/>
              <a:t>trabalhar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serrarias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cidade</a:t>
            </a:r>
            <a:r>
              <a:rPr lang="en-US" dirty="0"/>
              <a:t>. </a:t>
            </a:r>
          </a:p>
          <a:p>
            <a:r>
              <a:rPr lang="en-US" dirty="0" err="1"/>
              <a:t>Combate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desmatamento</a:t>
            </a:r>
            <a:r>
              <a:rPr lang="en-US" dirty="0"/>
              <a:t> </a:t>
            </a:r>
            <a:r>
              <a:rPr lang="en-US" dirty="0" err="1"/>
              <a:t>ilegal</a:t>
            </a:r>
            <a:r>
              <a:rPr lang="en-US" dirty="0"/>
              <a:t> e </a:t>
            </a:r>
            <a:r>
              <a:rPr lang="en-US" dirty="0" err="1"/>
              <a:t>extração</a:t>
            </a:r>
            <a:r>
              <a:rPr lang="en-US" dirty="0"/>
              <a:t> de </a:t>
            </a:r>
            <a:r>
              <a:rPr lang="en-US" dirty="0" err="1"/>
              <a:t>madeira</a:t>
            </a:r>
            <a:r>
              <a:rPr lang="en-US" dirty="0"/>
              <a:t> + </a:t>
            </a:r>
            <a:r>
              <a:rPr lang="en-US" dirty="0" err="1"/>
              <a:t>criação</a:t>
            </a:r>
            <a:r>
              <a:rPr lang="en-US" dirty="0"/>
              <a:t> de </a:t>
            </a:r>
            <a:r>
              <a:rPr lang="en-US" dirty="0" err="1"/>
              <a:t>UCs</a:t>
            </a:r>
            <a:r>
              <a:rPr lang="en-US" dirty="0"/>
              <a:t>  </a:t>
            </a:r>
            <a:r>
              <a:rPr lang="en-US" dirty="0" err="1"/>
              <a:t>em</a:t>
            </a:r>
            <a:r>
              <a:rPr lang="en-US" dirty="0"/>
              <a:t> 2006 </a:t>
            </a:r>
            <a:r>
              <a:rPr lang="en-US" dirty="0">
                <a:sym typeface="Wingdings" pitchFamily="2" charset="2"/>
              </a:rPr>
              <a:t> </a:t>
            </a:r>
            <a:r>
              <a:rPr lang="en-US" dirty="0" err="1">
                <a:sym typeface="Wingdings" pitchFamily="2" charset="2"/>
              </a:rPr>
              <a:t>redução</a:t>
            </a:r>
            <a:r>
              <a:rPr lang="en-US" dirty="0">
                <a:sym typeface="Wingdings" pitchFamily="2" charset="2"/>
              </a:rPr>
              <a:t> de ~ 3000 </a:t>
            </a:r>
            <a:r>
              <a:rPr lang="en-US" dirty="0" err="1">
                <a:sym typeface="Wingdings" pitchFamily="2" charset="2"/>
              </a:rPr>
              <a:t>habitantes</a:t>
            </a:r>
            <a:r>
              <a:rPr lang="en-US" dirty="0">
                <a:sym typeface="Wingdings" pitchFamily="2" charset="2"/>
              </a:rPr>
              <a:t> entre </a:t>
            </a:r>
            <a:r>
              <a:rPr lang="en-US" dirty="0"/>
              <a:t>2000 to 2007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2" descr="D:\Ate_ago2008\2008_CampoPIme\DADOS_DIAS_CAMPO\140908\Pentax_optio\IMGP2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00"/>
            <a:ext cx="9144000" cy="6859500"/>
          </a:xfrm>
          <a:prstGeom prst="rect">
            <a:avLst/>
          </a:prstGeom>
          <a:noFill/>
        </p:spPr>
      </p:pic>
      <p:sp>
        <p:nvSpPr>
          <p:cNvPr id="16998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501" y="1981501"/>
            <a:ext cx="8229000" cy="1143000"/>
          </a:xfrm>
        </p:spPr>
        <p:txBody>
          <a:bodyPr/>
          <a:lstStyle/>
          <a:p>
            <a:r>
              <a:rPr lang="pt-BR" dirty="0">
                <a:latin typeface="ZapfHumnst Dm BT" pitchFamily="34" charset="0"/>
              </a:rPr>
              <a:t>Obrigada!</a:t>
            </a:r>
          </a:p>
        </p:txBody>
      </p:sp>
      <p:sp>
        <p:nvSpPr>
          <p:cNvPr id="169988" name="Rectangle 4"/>
          <p:cNvSpPr>
            <a:spLocks noChangeArrowheads="1"/>
          </p:cNvSpPr>
          <p:nvPr/>
        </p:nvSpPr>
        <p:spPr bwMode="auto">
          <a:xfrm>
            <a:off x="1371000" y="5791501"/>
            <a:ext cx="7087500" cy="60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 anchor="ctr"/>
          <a:lstStyle/>
          <a:p>
            <a:pPr defTabSz="914921" eaLnBrk="0" hangingPunct="0">
              <a:spcBef>
                <a:spcPct val="0"/>
              </a:spcBef>
            </a:pPr>
            <a:r>
              <a:rPr lang="en-US" sz="1700" b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silvana@dpi.inpe.br</a:t>
            </a:r>
            <a:endParaRPr lang="pt-PT" sz="1700" b="1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0075" y="504825"/>
            <a:ext cx="6384925" cy="228600"/>
          </a:xfrm>
          <a:noFill/>
        </p:spPr>
        <p:txBody>
          <a:bodyPr>
            <a:normAutofit fontScale="90000"/>
          </a:bodyPr>
          <a:lstStyle/>
          <a:p>
            <a:r>
              <a:rPr lang="en-US" sz="2000">
                <a:effectLst/>
              </a:rPr>
              <a:t>Exemplo didático…</a:t>
            </a:r>
            <a:endParaRPr lang="pt-BR" sz="2000">
              <a:effectLst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057400"/>
            <a:ext cx="8001000" cy="457200"/>
          </a:xfrm>
        </p:spPr>
        <p:txBody>
          <a:bodyPr/>
          <a:lstStyle/>
          <a:p>
            <a:pPr marL="342900" indent="-342900" defTabSz="914400">
              <a:lnSpc>
                <a:spcPct val="90000"/>
              </a:lnSpc>
            </a:pPr>
            <a:r>
              <a:rPr lang="pt-BR" sz="2500"/>
              <a:t>Perspectiva e Objeto de estudo  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990600" y="3505200"/>
            <a:ext cx="2362200" cy="13398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 b="1">
                <a:solidFill>
                  <a:schemeClr val="folHlink"/>
                </a:solidFill>
                <a:latin typeface="Tahoma" pitchFamily="34" charset="0"/>
              </a:rPr>
              <a:t>Dinâmica Populacional e Assentamentos Humanos</a:t>
            </a:r>
            <a:endParaRPr lang="en-GB" sz="2000" b="1">
              <a:solidFill>
                <a:schemeClr val="folHlink"/>
              </a:solidFill>
              <a:latin typeface="Tahoma" pitchFamily="34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581400" y="2743200"/>
            <a:ext cx="5181600" cy="2928938"/>
            <a:chOff x="2256" y="1728"/>
            <a:chExt cx="3264" cy="1845"/>
          </a:xfrm>
        </p:grpSpPr>
        <p:sp>
          <p:nvSpPr>
            <p:cNvPr id="16391" name="AutoShape 6"/>
            <p:cNvSpPr>
              <a:spLocks noChangeArrowheads="1"/>
            </p:cNvSpPr>
            <p:nvPr/>
          </p:nvSpPr>
          <p:spPr bwMode="auto">
            <a:xfrm>
              <a:off x="2256" y="2352"/>
              <a:ext cx="720" cy="720"/>
            </a:xfrm>
            <a:custGeom>
              <a:avLst/>
              <a:gdLst>
                <a:gd name="T0" fmla="*/ 18 w 21600"/>
                <a:gd name="T1" fmla="*/ 0 h 21600"/>
                <a:gd name="T2" fmla="*/ 0 w 21600"/>
                <a:gd name="T3" fmla="*/ 12 h 21600"/>
                <a:gd name="T4" fmla="*/ 18 w 21600"/>
                <a:gd name="T5" fmla="*/ 24 h 21600"/>
                <a:gd name="T6" fmla="*/ 24 w 21600"/>
                <a:gd name="T7" fmla="*/ 12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6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6392" name="Picture 7" descr="C:\DADOS\Tese_f\APRESENTAÇAO\LandScan_RO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72" y="1728"/>
              <a:ext cx="2448" cy="1845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16390" name="Text Box 8"/>
          <p:cNvSpPr txBox="1">
            <a:spLocks noChangeArrowheads="1"/>
          </p:cNvSpPr>
          <p:nvPr/>
        </p:nvSpPr>
        <p:spPr bwMode="auto">
          <a:xfrm>
            <a:off x="6248400" y="4876800"/>
            <a:ext cx="1447800" cy="6413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800">
                <a:solidFill>
                  <a:schemeClr val="bg1"/>
                </a:solidFill>
                <a:latin typeface="Tahoma" pitchFamily="34" charset="0"/>
              </a:rPr>
              <a:t>Geração de Território</a:t>
            </a:r>
            <a:endParaRPr lang="en-US" sz="1800">
              <a:solidFill>
                <a:schemeClr val="bg1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00075" y="504825"/>
            <a:ext cx="6384925" cy="228600"/>
          </a:xfrm>
          <a:noFill/>
        </p:spPr>
        <p:txBody>
          <a:bodyPr>
            <a:normAutofit fontScale="90000"/>
          </a:bodyPr>
          <a:lstStyle/>
          <a:p>
            <a:r>
              <a:rPr lang="pt-BR" sz="2000" dirty="0">
                <a:effectLst/>
              </a:rPr>
              <a:t>DP &amp; DPHA – Pensando Marabá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8382000" cy="4343400"/>
          </a:xfrm>
        </p:spPr>
        <p:txBody>
          <a:bodyPr/>
          <a:lstStyle/>
          <a:p>
            <a:r>
              <a:rPr lang="pt-BR" sz="2300"/>
              <a:t>Para entender mobilidade:</a:t>
            </a:r>
          </a:p>
          <a:p>
            <a:pPr lvl="1"/>
            <a:r>
              <a:rPr lang="pt-BR" sz="2100"/>
              <a:t>Núcleos urbanos - ocorrência e conectividade</a:t>
            </a:r>
          </a:p>
          <a:p>
            <a:pPr lvl="1"/>
            <a:r>
              <a:rPr lang="pt-BR" sz="2100"/>
              <a:t>Informações demográficas (migração) – INCRA, ONGs? </a:t>
            </a:r>
          </a:p>
          <a:p>
            <a:pPr lvl="1"/>
            <a:r>
              <a:rPr lang="pt-BR" sz="2100"/>
              <a:t>Estradas a acessos / vicinais</a:t>
            </a:r>
          </a:p>
          <a:p>
            <a:pPr lvl="1"/>
            <a:r>
              <a:rPr lang="pt-BR" sz="2100"/>
              <a:t>População ribeirinha</a:t>
            </a:r>
          </a:p>
          <a:p>
            <a:pPr lvl="1"/>
            <a:r>
              <a:rPr lang="pt-BR" sz="2100"/>
              <a:t>Indicadores das redes técnicas, físicas e sociais </a:t>
            </a:r>
          </a:p>
          <a:p>
            <a:pPr lvl="1"/>
            <a:endParaRPr lang="pt-BR" sz="2100"/>
          </a:p>
          <a:p>
            <a:pPr lvl="1"/>
            <a:r>
              <a:rPr lang="pt-BR" sz="2100"/>
              <a:t>Energia elétrica – produção e consumo (*)</a:t>
            </a:r>
          </a:p>
          <a:p>
            <a:pPr lvl="1"/>
            <a:endParaRPr lang="pt-BR" sz="21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00075" y="504825"/>
            <a:ext cx="6384925" cy="228600"/>
          </a:xfrm>
          <a:noFill/>
        </p:spPr>
        <p:txBody>
          <a:bodyPr>
            <a:normAutofit fontScale="90000"/>
          </a:bodyPr>
          <a:lstStyle/>
          <a:p>
            <a:r>
              <a:rPr lang="pt-BR" sz="2000">
                <a:effectLst/>
              </a:rPr>
              <a:t>DP&amp;AHA – O que temos...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81200"/>
            <a:ext cx="8077200" cy="4191000"/>
          </a:xfrm>
        </p:spPr>
        <p:txBody>
          <a:bodyPr/>
          <a:lstStyle/>
          <a:p>
            <a:r>
              <a:rPr lang="pt-BR" sz="2500"/>
              <a:t>Marabá</a:t>
            </a:r>
          </a:p>
          <a:p>
            <a:pPr lvl="1"/>
            <a:r>
              <a:rPr lang="pt-BR" sz="2100"/>
              <a:t>15.137,4 km</a:t>
            </a:r>
            <a:r>
              <a:rPr lang="pt-BR" sz="2100" baseline="30000"/>
              <a:t>2</a:t>
            </a:r>
            <a:r>
              <a:rPr lang="pt-BR" sz="2100"/>
              <a:t> município</a:t>
            </a:r>
          </a:p>
          <a:p>
            <a:pPr lvl="1"/>
            <a:r>
              <a:rPr lang="pt-BR" sz="2100"/>
              <a:t>População</a:t>
            </a:r>
          </a:p>
          <a:p>
            <a:pPr lvl="1"/>
            <a:endParaRPr lang="pt-BR" sz="2100"/>
          </a:p>
          <a:p>
            <a:pPr lvl="1"/>
            <a:endParaRPr lang="pt-BR" sz="2100"/>
          </a:p>
          <a:p>
            <a:pPr lvl="1"/>
            <a:endParaRPr lang="pt-BR" sz="2100"/>
          </a:p>
          <a:p>
            <a:pPr lvl="1"/>
            <a:endParaRPr lang="pt-BR" sz="2100"/>
          </a:p>
          <a:p>
            <a:pPr lvl="1"/>
            <a:endParaRPr lang="pt-BR" sz="2100"/>
          </a:p>
          <a:p>
            <a:pPr lvl="1"/>
            <a:r>
              <a:rPr lang="pt-BR" sz="2100"/>
              <a:t>Como encontra-se distribuída esta população?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2971800"/>
            <a:ext cx="5710238" cy="15938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209800"/>
            <a:ext cx="8066088" cy="41529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>
          <a:xfrm>
            <a:off x="600075" y="504825"/>
            <a:ext cx="6384925" cy="228600"/>
          </a:xfrm>
          <a:noFill/>
        </p:spPr>
        <p:txBody>
          <a:bodyPr>
            <a:normAutofit fontScale="90000"/>
          </a:bodyPr>
          <a:lstStyle/>
          <a:p>
            <a:r>
              <a:rPr lang="pt-BR" sz="2000">
                <a:effectLst/>
              </a:rPr>
              <a:t>DP&amp;AHA – O que temos...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62000" y="1828800"/>
            <a:ext cx="7848600" cy="457200"/>
          </a:xfrm>
          <a:noFill/>
        </p:spPr>
        <p:txBody>
          <a:bodyPr/>
          <a:lstStyle/>
          <a:p>
            <a:pPr marL="342900" indent="-342900" defTabSz="914400">
              <a:lnSpc>
                <a:spcPct val="90000"/>
              </a:lnSpc>
            </a:pPr>
            <a:r>
              <a:rPr lang="pt-BR" sz="2500"/>
              <a:t>Luzes Noturnas – Escala Global</a:t>
            </a: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 flipV="1">
            <a:off x="6705600" y="3810000"/>
            <a:ext cx="457200" cy="3810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Line 6"/>
          <p:cNvSpPr>
            <a:spLocks noChangeShapeType="1"/>
          </p:cNvSpPr>
          <p:nvPr/>
        </p:nvSpPr>
        <p:spPr bwMode="auto">
          <a:xfrm>
            <a:off x="7086600" y="2743200"/>
            <a:ext cx="381000" cy="457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209800"/>
            <a:ext cx="7974013" cy="41052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>
          <a:xfrm>
            <a:off x="600075" y="504825"/>
            <a:ext cx="6384925" cy="228600"/>
          </a:xfrm>
          <a:noFill/>
        </p:spPr>
        <p:txBody>
          <a:bodyPr>
            <a:normAutofit fontScale="90000"/>
          </a:bodyPr>
          <a:lstStyle/>
          <a:p>
            <a:r>
              <a:rPr lang="pt-BR" sz="2000">
                <a:effectLst/>
              </a:rPr>
              <a:t>DP&amp;AHA – O que temos...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62000" y="1828800"/>
            <a:ext cx="7848600" cy="457200"/>
          </a:xfrm>
          <a:noFill/>
        </p:spPr>
        <p:txBody>
          <a:bodyPr/>
          <a:lstStyle/>
          <a:p>
            <a:pPr marL="342900" indent="-342900" defTabSz="914400">
              <a:lnSpc>
                <a:spcPct val="90000"/>
              </a:lnSpc>
            </a:pPr>
            <a:r>
              <a:rPr lang="pt-BR" sz="2500"/>
              <a:t>Setores Censitários 2000 * 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0075" y="504825"/>
            <a:ext cx="6384925" cy="228600"/>
          </a:xfrm>
          <a:noFill/>
        </p:spPr>
        <p:txBody>
          <a:bodyPr>
            <a:normAutofit fontScale="90000"/>
          </a:bodyPr>
          <a:lstStyle/>
          <a:p>
            <a:r>
              <a:rPr lang="pt-BR" sz="2000">
                <a:effectLst/>
              </a:rPr>
              <a:t>DP&amp;AHA – O que temos...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828800"/>
            <a:ext cx="7848600" cy="457200"/>
          </a:xfrm>
          <a:noFill/>
        </p:spPr>
        <p:txBody>
          <a:bodyPr/>
          <a:lstStyle/>
          <a:p>
            <a:pPr marL="342900" indent="-342900" defTabSz="914400">
              <a:lnSpc>
                <a:spcPct val="90000"/>
              </a:lnSpc>
            </a:pPr>
            <a:r>
              <a:rPr lang="pt-BR" sz="2500"/>
              <a:t>Setores Censitários 2000 * - Densidade Populacional 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209800"/>
            <a:ext cx="8078788" cy="4191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0075" y="504825"/>
            <a:ext cx="6384925" cy="228600"/>
          </a:xfrm>
          <a:noFill/>
        </p:spPr>
        <p:txBody>
          <a:bodyPr>
            <a:normAutofit fontScale="90000"/>
          </a:bodyPr>
          <a:lstStyle/>
          <a:p>
            <a:r>
              <a:rPr lang="pt-BR" sz="2000">
                <a:effectLst/>
              </a:rPr>
              <a:t>DP&amp;AHA – O que temos...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828800"/>
            <a:ext cx="7848600" cy="457200"/>
          </a:xfrm>
          <a:noFill/>
        </p:spPr>
        <p:txBody>
          <a:bodyPr/>
          <a:lstStyle/>
          <a:p>
            <a:pPr marL="342900" indent="-342900" defTabSz="914400">
              <a:lnSpc>
                <a:spcPct val="90000"/>
              </a:lnSpc>
            </a:pPr>
            <a:r>
              <a:rPr lang="pt-BR" sz="2500"/>
              <a:t>Setores Censitários 2000 * - Heterogeneidade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62000" y="2286000"/>
            <a:ext cx="7980363" cy="4095750"/>
            <a:chOff x="480" y="1392"/>
            <a:chExt cx="5027" cy="2580"/>
          </a:xfrm>
        </p:grpSpPr>
        <p:pic>
          <p:nvPicPr>
            <p:cNvPr id="23557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" y="1392"/>
              <a:ext cx="5027" cy="258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  <p:sp>
          <p:nvSpPr>
            <p:cNvPr id="23558" name="Rectangle 6"/>
            <p:cNvSpPr>
              <a:spLocks noChangeArrowheads="1"/>
            </p:cNvSpPr>
            <p:nvPr/>
          </p:nvSpPr>
          <p:spPr bwMode="auto">
            <a:xfrm>
              <a:off x="1392" y="1920"/>
              <a:ext cx="1344" cy="100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59" name="Rectangle 7"/>
            <p:cNvSpPr>
              <a:spLocks noChangeArrowheads="1"/>
            </p:cNvSpPr>
            <p:nvPr/>
          </p:nvSpPr>
          <p:spPr bwMode="auto">
            <a:xfrm>
              <a:off x="1392" y="1920"/>
              <a:ext cx="1344" cy="100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685501" y="0"/>
            <a:ext cx="8305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 anchor="ctr"/>
          <a:lstStyle/>
          <a:p>
            <a:pPr defTabSz="914921" eaLnBrk="0" hangingPunct="0">
              <a:spcBef>
                <a:spcPct val="0"/>
              </a:spcBef>
            </a:pP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1.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Caracterização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da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Dinâmica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Demográfica</a:t>
            </a:r>
            <a:endParaRPr lang="pt-PT" sz="30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18125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01" y="1341000"/>
            <a:ext cx="7938180" cy="483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>
          <a:xfrm>
            <a:off x="828000" y="6165000"/>
            <a:ext cx="5544000" cy="641233"/>
          </a:xfrm>
          <a:prstGeom prst="rect">
            <a:avLst/>
          </a:prstGeom>
        </p:spPr>
        <p:txBody>
          <a:bodyPr wrap="square" lIns="86393" tIns="43196" rIns="86393" bIns="43196">
            <a:spAutoFit/>
          </a:bodyPr>
          <a:lstStyle/>
          <a:p>
            <a:r>
              <a:rPr lang="pt-BR" dirty="0" err="1"/>
              <a:t>TFT</a:t>
            </a:r>
            <a:r>
              <a:rPr lang="pt-BR" dirty="0"/>
              <a:t> igual a 3,9916 filhos por mulher em idade reprodutiva em 1991</a:t>
            </a:r>
            <a:endParaRPr lang="en-US" dirty="0"/>
          </a:p>
        </p:txBody>
      </p:sp>
      <p:grpSp>
        <p:nvGrpSpPr>
          <p:cNvPr id="2" name="Grupo 18"/>
          <p:cNvGrpSpPr/>
          <p:nvPr/>
        </p:nvGrpSpPr>
        <p:grpSpPr>
          <a:xfrm>
            <a:off x="1980000" y="3069001"/>
            <a:ext cx="1224000" cy="2807999"/>
            <a:chOff x="2095500" y="3248026"/>
            <a:chExt cx="1295400" cy="2971799"/>
          </a:xfrm>
        </p:grpSpPr>
        <p:sp>
          <p:nvSpPr>
            <p:cNvPr id="12" name="Retângulo 11"/>
            <p:cNvSpPr/>
            <p:nvPr/>
          </p:nvSpPr>
          <p:spPr bwMode="auto">
            <a:xfrm>
              <a:off x="2095500" y="3248026"/>
              <a:ext cx="1295400" cy="228599"/>
            </a:xfrm>
            <a:prstGeom prst="rect">
              <a:avLst/>
            </a:prstGeom>
            <a:noFill/>
            <a:ln w="31750" cap="flat" cmpd="sng" algn="ctr">
              <a:solidFill>
                <a:srgbClr val="66FF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defTabSz="863925" fontAlgn="base">
                <a:spcBef>
                  <a:spcPct val="50000"/>
                </a:spcBef>
                <a:spcAft>
                  <a:spcPct val="0"/>
                </a:spcAft>
              </a:pPr>
              <a:endParaRPr lang="en-US" sz="1300" dirty="0">
                <a:latin typeface="Arial Unicode MS" pitchFamily="34" charset="-128"/>
              </a:endParaRPr>
            </a:p>
          </p:txBody>
        </p:sp>
        <p:sp>
          <p:nvSpPr>
            <p:cNvPr id="13" name="Retângulo 12"/>
            <p:cNvSpPr/>
            <p:nvPr/>
          </p:nvSpPr>
          <p:spPr bwMode="auto">
            <a:xfrm>
              <a:off x="2171700" y="5991226"/>
              <a:ext cx="1219200" cy="228599"/>
            </a:xfrm>
            <a:prstGeom prst="rect">
              <a:avLst/>
            </a:prstGeom>
            <a:noFill/>
            <a:ln w="31750" cap="flat" cmpd="sng" algn="ctr">
              <a:solidFill>
                <a:srgbClr val="66FF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defTabSz="863925" fontAlgn="base">
                <a:spcBef>
                  <a:spcPct val="50000"/>
                </a:spcBef>
                <a:spcAft>
                  <a:spcPct val="0"/>
                </a:spcAft>
              </a:pPr>
              <a:endParaRPr lang="en-US" sz="1300" dirty="0">
                <a:latin typeface="Arial Unicode MS" pitchFamily="34" charset="-128"/>
              </a:endParaRPr>
            </a:p>
          </p:txBody>
        </p:sp>
      </p:grpSp>
      <p:sp>
        <p:nvSpPr>
          <p:cNvPr id="17" name="Retângulo 16"/>
          <p:cNvSpPr/>
          <p:nvPr/>
        </p:nvSpPr>
        <p:spPr>
          <a:xfrm>
            <a:off x="684000" y="6381000"/>
            <a:ext cx="7632000" cy="641233"/>
          </a:xfrm>
          <a:prstGeom prst="rect">
            <a:avLst/>
          </a:prstGeom>
        </p:spPr>
        <p:txBody>
          <a:bodyPr wrap="square" lIns="86393" tIns="43196" rIns="86393" bIns="43196">
            <a:spAutoFit/>
          </a:bodyPr>
          <a:lstStyle/>
          <a:p>
            <a:r>
              <a:rPr lang="pt-BR" dirty="0" err="1"/>
              <a:t>TFT</a:t>
            </a:r>
            <a:r>
              <a:rPr lang="pt-BR" dirty="0"/>
              <a:t> do estado do Pará, no ano 2000, ainda de 3,16 filhos por  mulher em idade reprodutiva</a:t>
            </a:r>
            <a:endParaRPr 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371600"/>
            <a:ext cx="6710363" cy="494823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>
          <a:xfrm>
            <a:off x="600075" y="504825"/>
            <a:ext cx="6384925" cy="228600"/>
          </a:xfrm>
          <a:noFill/>
        </p:spPr>
        <p:txBody>
          <a:bodyPr>
            <a:normAutofit fontScale="90000"/>
          </a:bodyPr>
          <a:lstStyle/>
          <a:p>
            <a:r>
              <a:rPr lang="pt-BR" sz="2000">
                <a:effectLst/>
              </a:rPr>
              <a:t>DP&amp;AHA – O que temos...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DADOS\miguel\GEOMA\APOIO_S\maraba_SC_TM_det_gri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371600"/>
            <a:ext cx="6705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>
          <a:xfrm>
            <a:off x="600075" y="504825"/>
            <a:ext cx="6384925" cy="228600"/>
          </a:xfrm>
          <a:noFill/>
        </p:spPr>
        <p:txBody>
          <a:bodyPr>
            <a:normAutofit fontScale="90000"/>
          </a:bodyPr>
          <a:lstStyle/>
          <a:p>
            <a:r>
              <a:rPr lang="pt-BR" sz="2000">
                <a:effectLst/>
              </a:rPr>
              <a:t>DP&amp;AHA – O que temos...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00075" y="504825"/>
            <a:ext cx="6384925" cy="228600"/>
          </a:xfrm>
          <a:noFill/>
        </p:spPr>
        <p:txBody>
          <a:bodyPr>
            <a:normAutofit fontScale="90000"/>
          </a:bodyPr>
          <a:lstStyle/>
          <a:p>
            <a:r>
              <a:rPr lang="pt-BR" sz="2000">
                <a:effectLst/>
              </a:rPr>
              <a:t>DP&amp;AHA – O que temos...</a:t>
            </a:r>
          </a:p>
        </p:txBody>
      </p:sp>
      <p:pic>
        <p:nvPicPr>
          <p:cNvPr id="26627" name="Picture 10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524000"/>
            <a:ext cx="6705600" cy="49149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4267200" y="47244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 b="1">
                <a:latin typeface="Arial" charset="0"/>
              </a:rPr>
              <a:t>Redistribuição de setores censitários para células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81000" y="1905000"/>
            <a:ext cx="3048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buFontTx/>
              <a:buChar char="•"/>
            </a:pPr>
            <a:r>
              <a:rPr lang="pt-BR" sz="1900">
                <a:latin typeface="ZapfHumnst BT" pitchFamily="34" charset="0"/>
              </a:rPr>
              <a:t>Incluir  heterogeneidade </a:t>
            </a:r>
          </a:p>
          <a:p>
            <a:pPr marL="363538" indent="-363538" algn="l" defTabSz="968375" eaLnBrk="0" hangingPunct="0">
              <a:lnSpc>
                <a:spcPct val="90000"/>
              </a:lnSpc>
              <a:buFontTx/>
              <a:buChar char="•"/>
            </a:pPr>
            <a:r>
              <a:rPr lang="pt-BR" sz="1900">
                <a:latin typeface="ZapfHumnst BT" pitchFamily="34" charset="0"/>
              </a:rPr>
              <a:t>Setores Censitários de um município</a:t>
            </a:r>
          </a:p>
          <a:p>
            <a:pPr marL="363538" indent="-363538" algn="l" defTabSz="968375" eaLnBrk="0" hangingPunct="0">
              <a:lnSpc>
                <a:spcPct val="90000"/>
              </a:lnSpc>
              <a:buFontTx/>
              <a:buChar char="•"/>
            </a:pPr>
            <a:r>
              <a:rPr lang="pt-BR" sz="1900">
                <a:latin typeface="ZapfHumnst BT" pitchFamily="34" charset="0"/>
              </a:rPr>
              <a:t>Considerações / Método</a:t>
            </a:r>
          </a:p>
          <a:p>
            <a:pPr marL="785813" lvl="1" indent="-301625" algn="l" defTabSz="968375" eaLnBrk="0" hangingPunct="0">
              <a:lnSpc>
                <a:spcPct val="90000"/>
              </a:lnSpc>
              <a:buFontTx/>
              <a:buChar char="–"/>
            </a:pPr>
            <a:r>
              <a:rPr lang="pt-BR" sz="1800">
                <a:latin typeface="ZapfHumnst BT" pitchFamily="34" charset="0"/>
              </a:rPr>
              <a:t>Água e floresta   Restrição de células </a:t>
            </a:r>
          </a:p>
          <a:p>
            <a:pPr marL="785813" lvl="1" indent="-301625" algn="l" defTabSz="968375" eaLnBrk="0" hangingPunct="0">
              <a:lnSpc>
                <a:spcPct val="90000"/>
              </a:lnSpc>
              <a:buFontTx/>
              <a:buChar char="–"/>
            </a:pPr>
            <a:r>
              <a:rPr lang="pt-BR" sz="1800">
                <a:latin typeface="ZapfHumnst BT" pitchFamily="34" charset="0"/>
              </a:rPr>
              <a:t>Variáveis para indicar presença -&gt; Superfície de população</a:t>
            </a:r>
          </a:p>
          <a:p>
            <a:pPr marL="785813" lvl="1" indent="-301625" algn="l" defTabSz="968375" eaLnBrk="0" hangingPunct="0">
              <a:lnSpc>
                <a:spcPct val="90000"/>
              </a:lnSpc>
              <a:buFontTx/>
              <a:buChar char="–"/>
            </a:pPr>
            <a:r>
              <a:rPr lang="pt-BR" sz="1800">
                <a:latin typeface="ZapfHumnst BT" pitchFamily="34" charset="0"/>
              </a:rPr>
              <a:t>Relação entre as variáveis -&gt; Redistribuição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458200" cy="700088"/>
          </a:xfrm>
          <a:noFill/>
        </p:spPr>
        <p:txBody>
          <a:bodyPr/>
          <a:lstStyle/>
          <a:p>
            <a:r>
              <a:rPr lang="pt-BR" sz="2800">
                <a:effectLst/>
              </a:rPr>
              <a:t>População em Marabá</a:t>
            </a:r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2688" y="32988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9200" y="32988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81763" y="32988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1828800" y="1066800"/>
            <a:ext cx="701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30000"/>
              </a:spcBef>
            </a:pPr>
            <a:r>
              <a:rPr lang="pt-BR" sz="2900">
                <a:latin typeface="ZapfHumnst BT" pitchFamily="34" charset="0"/>
              </a:rPr>
              <a:t>Desagregando no município...</a:t>
            </a:r>
            <a:endParaRPr lang="pt-BR" sz="2900" i="1">
              <a:latin typeface="ZapfHumnst BT" pitchFamily="34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619500" y="2933700"/>
            <a:ext cx="800100" cy="1028700"/>
            <a:chOff x="2280" y="1848"/>
            <a:chExt cx="504" cy="648"/>
          </a:xfrm>
        </p:grpSpPr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2280" y="1848"/>
              <a:ext cx="504" cy="432"/>
              <a:chOff x="2268" y="8105"/>
              <a:chExt cx="1260" cy="1080"/>
            </a:xfrm>
          </p:grpSpPr>
          <p:sp>
            <p:nvSpPr>
              <p:cNvPr id="27791" name="Rectangle 11"/>
              <p:cNvSpPr>
                <a:spLocks noChangeArrowheads="1"/>
              </p:cNvSpPr>
              <p:nvPr/>
            </p:nvSpPr>
            <p:spPr bwMode="auto">
              <a:xfrm>
                <a:off x="2268" y="8105"/>
                <a:ext cx="720" cy="720"/>
              </a:xfrm>
              <a:prstGeom prst="rect">
                <a:avLst/>
              </a:prstGeom>
              <a:solidFill>
                <a:srgbClr val="FF99CC"/>
              </a:solidFill>
              <a:ln w="9525">
                <a:solidFill>
                  <a:srgbClr val="808080"/>
                </a:solidFill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792" name="Rectangle 12"/>
              <p:cNvSpPr>
                <a:spLocks noChangeArrowheads="1"/>
              </p:cNvSpPr>
              <p:nvPr/>
            </p:nvSpPr>
            <p:spPr bwMode="auto">
              <a:xfrm>
                <a:off x="2988" y="8105"/>
                <a:ext cx="540" cy="360"/>
              </a:xfrm>
              <a:prstGeom prst="rect">
                <a:avLst/>
              </a:prstGeom>
              <a:solidFill>
                <a:srgbClr val="FFCC99"/>
              </a:solidFill>
              <a:ln w="9525">
                <a:solidFill>
                  <a:srgbClr val="808080"/>
                </a:solidFill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793" name="Rectangle 13"/>
              <p:cNvSpPr>
                <a:spLocks noChangeArrowheads="1"/>
              </p:cNvSpPr>
              <p:nvPr/>
            </p:nvSpPr>
            <p:spPr bwMode="auto">
              <a:xfrm>
                <a:off x="2988" y="8465"/>
                <a:ext cx="540" cy="360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808080"/>
                </a:solidFill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794" name="Rectangle 14"/>
              <p:cNvSpPr>
                <a:spLocks noChangeArrowheads="1"/>
              </p:cNvSpPr>
              <p:nvPr/>
            </p:nvSpPr>
            <p:spPr bwMode="auto">
              <a:xfrm>
                <a:off x="2268" y="8825"/>
                <a:ext cx="1260" cy="360"/>
              </a:xfrm>
              <a:prstGeom prst="rect">
                <a:avLst/>
              </a:prstGeom>
              <a:solidFill>
                <a:srgbClr val="00CCFF"/>
              </a:solidFill>
              <a:ln w="9525">
                <a:solidFill>
                  <a:srgbClr val="808080"/>
                </a:solidFill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27790" name="Text Box 15"/>
            <p:cNvSpPr txBox="1">
              <a:spLocks noChangeArrowheads="1"/>
            </p:cNvSpPr>
            <p:nvPr/>
          </p:nvSpPr>
          <p:spPr bwMode="auto">
            <a:xfrm>
              <a:off x="2280" y="2280"/>
              <a:ext cx="504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sm" len="sm"/>
            </a:ln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pt-BR">
                  <a:solidFill>
                    <a:srgbClr val="FFFFFF"/>
                  </a:solidFill>
                  <a:latin typeface="Arial" charset="0"/>
                </a:rPr>
                <a:t>Limites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pt-BR">
                  <a:solidFill>
                    <a:srgbClr val="FFFFFF"/>
                  </a:solidFill>
                  <a:latin typeface="Arial" charset="0"/>
                </a:rPr>
                <a:t>Poligonais</a:t>
              </a: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467225" y="2362200"/>
            <a:ext cx="2027238" cy="1941513"/>
            <a:chOff x="2814" y="1488"/>
            <a:chExt cx="1277" cy="1223"/>
          </a:xfrm>
        </p:grpSpPr>
        <p:pic>
          <p:nvPicPr>
            <p:cNvPr id="27731" name="Picture 1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29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32" name="Picture 1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37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33" name="Picture 1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45" y="2078"/>
              <a:ext cx="7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34" name="Picture 2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52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35" name="Picture 2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60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36" name="Picture 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68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37" name="Picture 2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76" y="2078"/>
              <a:ext cx="7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38" name="Picture 2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83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39" name="Picture 2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91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40" name="Picture 2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99" y="2078"/>
              <a:ext cx="7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41" name="Picture 2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06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42" name="Picture 2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14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43" name="Picture 2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22" y="2078"/>
              <a:ext cx="7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44" name="Picture 3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29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45" name="Picture 3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37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46" name="Picture 3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52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47" name="Picture 3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60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48" name="Picture 3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75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49" name="Picture 3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83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50" name="Picture 3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91" y="2078"/>
              <a:ext cx="7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51" name="Picture 3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98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52" name="Picture 3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06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53" name="Picture 3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14" y="2078"/>
              <a:ext cx="7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54" name="Picture 4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21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55" name="Picture 4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29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56" name="Picture 4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37" y="2078"/>
              <a:ext cx="7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57" name="Picture 4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44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58" name="Picture 4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52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59" name="Picture 4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60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60" name="Picture 4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68" y="2078"/>
              <a:ext cx="7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61" name="Picture 4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75" y="2078"/>
              <a:ext cx="8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62" name="Picture 48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087" y="2078"/>
              <a:ext cx="4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63" name="Picture 4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087" y="2078"/>
              <a:ext cx="4" cy="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764" name="Rectangle 50"/>
            <p:cNvSpPr>
              <a:spLocks noChangeArrowheads="1"/>
            </p:cNvSpPr>
            <p:nvPr/>
          </p:nvSpPr>
          <p:spPr bwMode="auto">
            <a:xfrm>
              <a:off x="3024" y="1535"/>
              <a:ext cx="288" cy="28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808080"/>
              </a:solidFill>
              <a:miter lim="800000"/>
              <a:headEnd/>
              <a:tailEnd type="none" w="sm" len="sm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65" name="Rectangle 51"/>
            <p:cNvSpPr>
              <a:spLocks noChangeArrowheads="1"/>
            </p:cNvSpPr>
            <p:nvPr/>
          </p:nvSpPr>
          <p:spPr bwMode="auto">
            <a:xfrm>
              <a:off x="3312" y="1535"/>
              <a:ext cx="216" cy="14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808080"/>
              </a:solidFill>
              <a:miter lim="800000"/>
              <a:headEnd/>
              <a:tailEnd type="none" w="sm" len="sm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66" name="Rectangle 52"/>
            <p:cNvSpPr>
              <a:spLocks noChangeArrowheads="1"/>
            </p:cNvSpPr>
            <p:nvPr/>
          </p:nvSpPr>
          <p:spPr bwMode="auto">
            <a:xfrm>
              <a:off x="3312" y="1679"/>
              <a:ext cx="216" cy="144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808080"/>
              </a:solidFill>
              <a:miter lim="800000"/>
              <a:headEnd/>
              <a:tailEnd type="none" w="sm" len="sm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67" name="Rectangle 53"/>
            <p:cNvSpPr>
              <a:spLocks noChangeArrowheads="1"/>
            </p:cNvSpPr>
            <p:nvPr/>
          </p:nvSpPr>
          <p:spPr bwMode="auto">
            <a:xfrm>
              <a:off x="3024" y="1823"/>
              <a:ext cx="504" cy="144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rgbClr val="808080"/>
              </a:solidFill>
              <a:miter lim="800000"/>
              <a:headEnd/>
              <a:tailEnd type="none" w="sm" len="sm"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5" name="Group 54"/>
            <p:cNvGrpSpPr>
              <a:grpSpLocks/>
            </p:cNvGrpSpPr>
            <p:nvPr/>
          </p:nvGrpSpPr>
          <p:grpSpPr bwMode="auto">
            <a:xfrm>
              <a:off x="3120" y="1631"/>
              <a:ext cx="792" cy="720"/>
              <a:chOff x="3048" y="9785"/>
              <a:chExt cx="1980" cy="1800"/>
            </a:xfrm>
          </p:grpSpPr>
          <p:sp>
            <p:nvSpPr>
              <p:cNvPr id="27785" name="Rectangle 55"/>
              <p:cNvSpPr>
                <a:spLocks noChangeArrowheads="1"/>
              </p:cNvSpPr>
              <p:nvPr/>
            </p:nvSpPr>
            <p:spPr bwMode="auto">
              <a:xfrm>
                <a:off x="3048" y="9785"/>
                <a:ext cx="1260" cy="108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808080"/>
                </a:solidFill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786" name="Rectangle 56"/>
              <p:cNvSpPr>
                <a:spLocks noChangeArrowheads="1"/>
              </p:cNvSpPr>
              <p:nvPr/>
            </p:nvSpPr>
            <p:spPr bwMode="auto">
              <a:xfrm>
                <a:off x="3288" y="10025"/>
                <a:ext cx="1260" cy="108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808080"/>
                </a:solidFill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787" name="Rectangle 57"/>
              <p:cNvSpPr>
                <a:spLocks noChangeArrowheads="1"/>
              </p:cNvSpPr>
              <p:nvPr/>
            </p:nvSpPr>
            <p:spPr bwMode="auto">
              <a:xfrm>
                <a:off x="3528" y="10265"/>
                <a:ext cx="1260" cy="108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808080"/>
                </a:solidFill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788" name="Rectangle 58"/>
              <p:cNvSpPr>
                <a:spLocks noChangeArrowheads="1"/>
              </p:cNvSpPr>
              <p:nvPr/>
            </p:nvSpPr>
            <p:spPr bwMode="auto">
              <a:xfrm>
                <a:off x="3768" y="10505"/>
                <a:ext cx="1260" cy="108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808080"/>
                </a:solidFill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" name="Group 59"/>
            <p:cNvGrpSpPr>
              <a:grpSpLocks/>
            </p:cNvGrpSpPr>
            <p:nvPr/>
          </p:nvGrpSpPr>
          <p:grpSpPr bwMode="auto">
            <a:xfrm>
              <a:off x="3510" y="2021"/>
              <a:ext cx="504" cy="432"/>
              <a:chOff x="7128" y="8105"/>
              <a:chExt cx="1260" cy="1080"/>
            </a:xfrm>
          </p:grpSpPr>
          <p:sp>
            <p:nvSpPr>
              <p:cNvPr id="27773" name="Rectangle 60"/>
              <p:cNvSpPr>
                <a:spLocks noChangeArrowheads="1"/>
              </p:cNvSpPr>
              <p:nvPr/>
            </p:nvSpPr>
            <p:spPr bwMode="auto">
              <a:xfrm>
                <a:off x="7128" y="8105"/>
                <a:ext cx="1260" cy="1080"/>
              </a:xfrm>
              <a:prstGeom prst="rect">
                <a:avLst/>
              </a:prstGeom>
              <a:noFill/>
              <a:ln w="9525">
                <a:solidFill>
                  <a:srgbClr val="333333"/>
                </a:solidFill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774" name="Line 61"/>
              <p:cNvSpPr>
                <a:spLocks noChangeShapeType="1"/>
              </p:cNvSpPr>
              <p:nvPr/>
            </p:nvSpPr>
            <p:spPr bwMode="auto">
              <a:xfrm>
                <a:off x="7308" y="8105"/>
                <a:ext cx="0" cy="1080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75" name="Line 62"/>
              <p:cNvSpPr>
                <a:spLocks noChangeShapeType="1"/>
              </p:cNvSpPr>
              <p:nvPr/>
            </p:nvSpPr>
            <p:spPr bwMode="auto">
              <a:xfrm>
                <a:off x="7488" y="8105"/>
                <a:ext cx="0" cy="1080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76" name="Line 63"/>
              <p:cNvSpPr>
                <a:spLocks noChangeShapeType="1"/>
              </p:cNvSpPr>
              <p:nvPr/>
            </p:nvSpPr>
            <p:spPr bwMode="auto">
              <a:xfrm>
                <a:off x="7668" y="8105"/>
                <a:ext cx="0" cy="1080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77" name="Line 64"/>
              <p:cNvSpPr>
                <a:spLocks noChangeShapeType="1"/>
              </p:cNvSpPr>
              <p:nvPr/>
            </p:nvSpPr>
            <p:spPr bwMode="auto">
              <a:xfrm>
                <a:off x="7848" y="8105"/>
                <a:ext cx="0" cy="1080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78" name="Line 65"/>
              <p:cNvSpPr>
                <a:spLocks noChangeShapeType="1"/>
              </p:cNvSpPr>
              <p:nvPr/>
            </p:nvSpPr>
            <p:spPr bwMode="auto">
              <a:xfrm>
                <a:off x="8028" y="8105"/>
                <a:ext cx="0" cy="1080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79" name="Line 66"/>
              <p:cNvSpPr>
                <a:spLocks noChangeShapeType="1"/>
              </p:cNvSpPr>
              <p:nvPr/>
            </p:nvSpPr>
            <p:spPr bwMode="auto">
              <a:xfrm>
                <a:off x="8208" y="8105"/>
                <a:ext cx="0" cy="1080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80" name="Line 67"/>
              <p:cNvSpPr>
                <a:spLocks noChangeShapeType="1"/>
              </p:cNvSpPr>
              <p:nvPr/>
            </p:nvSpPr>
            <p:spPr bwMode="auto">
              <a:xfrm>
                <a:off x="7128" y="9005"/>
                <a:ext cx="1260" cy="0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81" name="Line 68"/>
              <p:cNvSpPr>
                <a:spLocks noChangeShapeType="1"/>
              </p:cNvSpPr>
              <p:nvPr/>
            </p:nvSpPr>
            <p:spPr bwMode="auto">
              <a:xfrm>
                <a:off x="7128" y="8285"/>
                <a:ext cx="1260" cy="0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82" name="Line 69"/>
              <p:cNvSpPr>
                <a:spLocks noChangeShapeType="1"/>
              </p:cNvSpPr>
              <p:nvPr/>
            </p:nvSpPr>
            <p:spPr bwMode="auto">
              <a:xfrm>
                <a:off x="7128" y="8465"/>
                <a:ext cx="1260" cy="0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83" name="Line 70"/>
              <p:cNvSpPr>
                <a:spLocks noChangeShapeType="1"/>
              </p:cNvSpPr>
              <p:nvPr/>
            </p:nvSpPr>
            <p:spPr bwMode="auto">
              <a:xfrm>
                <a:off x="7128" y="8645"/>
                <a:ext cx="1260" cy="0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84" name="Line 71"/>
              <p:cNvSpPr>
                <a:spLocks noChangeShapeType="1"/>
              </p:cNvSpPr>
              <p:nvPr/>
            </p:nvSpPr>
            <p:spPr bwMode="auto">
              <a:xfrm>
                <a:off x="7128" y="8825"/>
                <a:ext cx="1260" cy="0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770" name="Text Box 72"/>
            <p:cNvSpPr txBox="1">
              <a:spLocks noChangeArrowheads="1"/>
            </p:cNvSpPr>
            <p:nvPr/>
          </p:nvSpPr>
          <p:spPr bwMode="auto">
            <a:xfrm>
              <a:off x="3120" y="2496"/>
              <a:ext cx="912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sm" len="sm"/>
            </a:ln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pt-BR">
                  <a:solidFill>
                    <a:srgbClr val="FFFFFF"/>
                  </a:solidFill>
                  <a:latin typeface="Arial" charset="0"/>
                </a:rPr>
                <a:t>Modelo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pt-BR">
                  <a:solidFill>
                    <a:srgbClr val="FFFFFF"/>
                  </a:solidFill>
                  <a:latin typeface="Arial" charset="0"/>
                </a:rPr>
                <a:t>Superfície Adjacente</a:t>
              </a:r>
            </a:p>
          </p:txBody>
        </p:sp>
        <p:sp>
          <p:nvSpPr>
            <p:cNvPr id="27771" name="Rectangle 73"/>
            <p:cNvSpPr>
              <a:spLocks noChangeArrowheads="1"/>
            </p:cNvSpPr>
            <p:nvPr/>
          </p:nvSpPr>
          <p:spPr bwMode="auto">
            <a:xfrm>
              <a:off x="2976" y="1488"/>
              <a:ext cx="1080" cy="1223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 type="none" w="sm" len="sm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72" name="AutoShape 74"/>
            <p:cNvSpPr>
              <a:spLocks noChangeArrowheads="1"/>
            </p:cNvSpPr>
            <p:nvPr/>
          </p:nvSpPr>
          <p:spPr bwMode="auto">
            <a:xfrm>
              <a:off x="2814" y="1992"/>
              <a:ext cx="144" cy="144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 type="none" w="sm" len="sm"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7" name="Group 75"/>
          <p:cNvGrpSpPr>
            <a:grpSpLocks/>
          </p:cNvGrpSpPr>
          <p:nvPr/>
        </p:nvGrpSpPr>
        <p:grpSpPr bwMode="auto">
          <a:xfrm>
            <a:off x="6524625" y="2819400"/>
            <a:ext cx="1276350" cy="904875"/>
            <a:chOff x="4110" y="1776"/>
            <a:chExt cx="804" cy="570"/>
          </a:xfrm>
        </p:grpSpPr>
        <p:sp>
          <p:nvSpPr>
            <p:cNvPr id="27710" name="Text Box 76"/>
            <p:cNvSpPr txBox="1">
              <a:spLocks noChangeArrowheads="1"/>
            </p:cNvSpPr>
            <p:nvPr/>
          </p:nvSpPr>
          <p:spPr bwMode="auto">
            <a:xfrm>
              <a:off x="4224" y="2208"/>
              <a:ext cx="690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sm" len="sm"/>
            </a:ln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pt-BR">
                  <a:solidFill>
                    <a:srgbClr val="FFFFFF"/>
                  </a:solidFill>
                  <a:latin typeface="Arial" charset="0"/>
                </a:rPr>
                <a:t>Redistribuição</a:t>
              </a:r>
            </a:p>
          </p:txBody>
        </p:sp>
        <p:grpSp>
          <p:nvGrpSpPr>
            <p:cNvPr id="8" name="Group 77"/>
            <p:cNvGrpSpPr>
              <a:grpSpLocks/>
            </p:cNvGrpSpPr>
            <p:nvPr/>
          </p:nvGrpSpPr>
          <p:grpSpPr bwMode="auto">
            <a:xfrm>
              <a:off x="4110" y="1776"/>
              <a:ext cx="690" cy="432"/>
              <a:chOff x="4110" y="1776"/>
              <a:chExt cx="690" cy="432"/>
            </a:xfrm>
          </p:grpSpPr>
          <p:grpSp>
            <p:nvGrpSpPr>
              <p:cNvPr id="9" name="Group 78"/>
              <p:cNvGrpSpPr>
                <a:grpSpLocks/>
              </p:cNvGrpSpPr>
              <p:nvPr/>
            </p:nvGrpSpPr>
            <p:grpSpPr bwMode="auto">
              <a:xfrm>
                <a:off x="4296" y="1776"/>
                <a:ext cx="504" cy="432"/>
                <a:chOff x="2268" y="8105"/>
                <a:chExt cx="1260" cy="1080"/>
              </a:xfrm>
            </p:grpSpPr>
            <p:sp>
              <p:nvSpPr>
                <p:cNvPr id="27727" name="Rectangle 79"/>
                <p:cNvSpPr>
                  <a:spLocks noChangeArrowheads="1"/>
                </p:cNvSpPr>
                <p:nvPr/>
              </p:nvSpPr>
              <p:spPr bwMode="auto">
                <a:xfrm>
                  <a:off x="2268" y="8105"/>
                  <a:ext cx="720" cy="720"/>
                </a:xfrm>
                <a:prstGeom prst="rect">
                  <a:avLst/>
                </a:prstGeom>
                <a:solidFill>
                  <a:srgbClr val="FF99CC"/>
                </a:solidFill>
                <a:ln w="9525">
                  <a:solidFill>
                    <a:srgbClr val="808080"/>
                  </a:solidFill>
                  <a:miter lim="800000"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7728" name="Rectangle 80"/>
                <p:cNvSpPr>
                  <a:spLocks noChangeArrowheads="1"/>
                </p:cNvSpPr>
                <p:nvPr/>
              </p:nvSpPr>
              <p:spPr bwMode="auto">
                <a:xfrm>
                  <a:off x="2988" y="8105"/>
                  <a:ext cx="540" cy="36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808080"/>
                  </a:solidFill>
                  <a:miter lim="800000"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7729" name="Rectangle 81"/>
                <p:cNvSpPr>
                  <a:spLocks noChangeArrowheads="1"/>
                </p:cNvSpPr>
                <p:nvPr/>
              </p:nvSpPr>
              <p:spPr bwMode="auto">
                <a:xfrm>
                  <a:off x="2988" y="8465"/>
                  <a:ext cx="540" cy="360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solidFill>
                    <a:srgbClr val="808080"/>
                  </a:solidFill>
                  <a:miter lim="800000"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7730" name="Rectangle 82"/>
                <p:cNvSpPr>
                  <a:spLocks noChangeArrowheads="1"/>
                </p:cNvSpPr>
                <p:nvPr/>
              </p:nvSpPr>
              <p:spPr bwMode="auto">
                <a:xfrm>
                  <a:off x="2268" y="8825"/>
                  <a:ext cx="1260" cy="36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808080"/>
                  </a:solidFill>
                  <a:miter lim="800000"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10" name="Group 83"/>
              <p:cNvGrpSpPr>
                <a:grpSpLocks/>
              </p:cNvGrpSpPr>
              <p:nvPr/>
            </p:nvGrpSpPr>
            <p:grpSpPr bwMode="auto">
              <a:xfrm>
                <a:off x="4296" y="1776"/>
                <a:ext cx="504" cy="432"/>
                <a:chOff x="7128" y="8105"/>
                <a:chExt cx="1260" cy="1080"/>
              </a:xfrm>
            </p:grpSpPr>
            <p:sp>
              <p:nvSpPr>
                <p:cNvPr id="27715" name="Rectangle 84"/>
                <p:cNvSpPr>
                  <a:spLocks noChangeArrowheads="1"/>
                </p:cNvSpPr>
                <p:nvPr/>
              </p:nvSpPr>
              <p:spPr bwMode="auto">
                <a:xfrm>
                  <a:off x="7128" y="8105"/>
                  <a:ext cx="1260" cy="1080"/>
                </a:xfrm>
                <a:prstGeom prst="rect">
                  <a:avLst/>
                </a:prstGeom>
                <a:noFill/>
                <a:ln w="9525">
                  <a:solidFill>
                    <a:srgbClr val="808080"/>
                  </a:solidFill>
                  <a:miter lim="800000"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7716" name="Line 85"/>
                <p:cNvSpPr>
                  <a:spLocks noChangeShapeType="1"/>
                </p:cNvSpPr>
                <p:nvPr/>
              </p:nvSpPr>
              <p:spPr bwMode="auto">
                <a:xfrm>
                  <a:off x="7308" y="8105"/>
                  <a:ext cx="0" cy="1080"/>
                </a:xfrm>
                <a:prstGeom prst="line">
                  <a:avLst/>
                </a:prstGeom>
                <a:noFill/>
                <a:ln w="9525">
                  <a:solidFill>
                    <a:srgbClr val="808080"/>
                  </a:solidFill>
                  <a:round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17" name="Line 86"/>
                <p:cNvSpPr>
                  <a:spLocks noChangeShapeType="1"/>
                </p:cNvSpPr>
                <p:nvPr/>
              </p:nvSpPr>
              <p:spPr bwMode="auto">
                <a:xfrm>
                  <a:off x="7488" y="8105"/>
                  <a:ext cx="0" cy="1080"/>
                </a:xfrm>
                <a:prstGeom prst="line">
                  <a:avLst/>
                </a:prstGeom>
                <a:noFill/>
                <a:ln w="9525">
                  <a:solidFill>
                    <a:srgbClr val="808080"/>
                  </a:solidFill>
                  <a:round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18" name="Line 87"/>
                <p:cNvSpPr>
                  <a:spLocks noChangeShapeType="1"/>
                </p:cNvSpPr>
                <p:nvPr/>
              </p:nvSpPr>
              <p:spPr bwMode="auto">
                <a:xfrm>
                  <a:off x="7668" y="8105"/>
                  <a:ext cx="0" cy="1080"/>
                </a:xfrm>
                <a:prstGeom prst="line">
                  <a:avLst/>
                </a:prstGeom>
                <a:noFill/>
                <a:ln w="9525">
                  <a:solidFill>
                    <a:srgbClr val="808080"/>
                  </a:solidFill>
                  <a:round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19" name="Line 88"/>
                <p:cNvSpPr>
                  <a:spLocks noChangeShapeType="1"/>
                </p:cNvSpPr>
                <p:nvPr/>
              </p:nvSpPr>
              <p:spPr bwMode="auto">
                <a:xfrm>
                  <a:off x="7848" y="8105"/>
                  <a:ext cx="0" cy="1080"/>
                </a:xfrm>
                <a:prstGeom prst="line">
                  <a:avLst/>
                </a:prstGeom>
                <a:noFill/>
                <a:ln w="9525">
                  <a:solidFill>
                    <a:srgbClr val="808080"/>
                  </a:solidFill>
                  <a:round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0" name="Line 89"/>
                <p:cNvSpPr>
                  <a:spLocks noChangeShapeType="1"/>
                </p:cNvSpPr>
                <p:nvPr/>
              </p:nvSpPr>
              <p:spPr bwMode="auto">
                <a:xfrm>
                  <a:off x="8028" y="8105"/>
                  <a:ext cx="0" cy="1080"/>
                </a:xfrm>
                <a:prstGeom prst="line">
                  <a:avLst/>
                </a:prstGeom>
                <a:noFill/>
                <a:ln w="9525">
                  <a:solidFill>
                    <a:srgbClr val="808080"/>
                  </a:solidFill>
                  <a:round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1" name="Line 90"/>
                <p:cNvSpPr>
                  <a:spLocks noChangeShapeType="1"/>
                </p:cNvSpPr>
                <p:nvPr/>
              </p:nvSpPr>
              <p:spPr bwMode="auto">
                <a:xfrm>
                  <a:off x="8208" y="8105"/>
                  <a:ext cx="0" cy="1080"/>
                </a:xfrm>
                <a:prstGeom prst="line">
                  <a:avLst/>
                </a:prstGeom>
                <a:noFill/>
                <a:ln w="9525">
                  <a:solidFill>
                    <a:srgbClr val="808080"/>
                  </a:solidFill>
                  <a:round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2" name="Line 91"/>
                <p:cNvSpPr>
                  <a:spLocks noChangeShapeType="1"/>
                </p:cNvSpPr>
                <p:nvPr/>
              </p:nvSpPr>
              <p:spPr bwMode="auto">
                <a:xfrm>
                  <a:off x="7128" y="9005"/>
                  <a:ext cx="1260" cy="0"/>
                </a:xfrm>
                <a:prstGeom prst="line">
                  <a:avLst/>
                </a:prstGeom>
                <a:noFill/>
                <a:ln w="9525">
                  <a:solidFill>
                    <a:srgbClr val="808080"/>
                  </a:solidFill>
                  <a:round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3" name="Line 92"/>
                <p:cNvSpPr>
                  <a:spLocks noChangeShapeType="1"/>
                </p:cNvSpPr>
                <p:nvPr/>
              </p:nvSpPr>
              <p:spPr bwMode="auto">
                <a:xfrm>
                  <a:off x="7128" y="8285"/>
                  <a:ext cx="1260" cy="0"/>
                </a:xfrm>
                <a:prstGeom prst="line">
                  <a:avLst/>
                </a:prstGeom>
                <a:noFill/>
                <a:ln w="9525">
                  <a:solidFill>
                    <a:srgbClr val="808080"/>
                  </a:solidFill>
                  <a:round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4" name="Line 93"/>
                <p:cNvSpPr>
                  <a:spLocks noChangeShapeType="1"/>
                </p:cNvSpPr>
                <p:nvPr/>
              </p:nvSpPr>
              <p:spPr bwMode="auto">
                <a:xfrm>
                  <a:off x="7128" y="8465"/>
                  <a:ext cx="1260" cy="0"/>
                </a:xfrm>
                <a:prstGeom prst="line">
                  <a:avLst/>
                </a:prstGeom>
                <a:noFill/>
                <a:ln w="9525">
                  <a:solidFill>
                    <a:srgbClr val="808080"/>
                  </a:solidFill>
                  <a:round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5" name="Line 94"/>
                <p:cNvSpPr>
                  <a:spLocks noChangeShapeType="1"/>
                </p:cNvSpPr>
                <p:nvPr/>
              </p:nvSpPr>
              <p:spPr bwMode="auto">
                <a:xfrm>
                  <a:off x="7128" y="8645"/>
                  <a:ext cx="1260" cy="0"/>
                </a:xfrm>
                <a:prstGeom prst="line">
                  <a:avLst/>
                </a:prstGeom>
                <a:noFill/>
                <a:ln w="9525">
                  <a:solidFill>
                    <a:srgbClr val="808080"/>
                  </a:solidFill>
                  <a:round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6" name="Line 95"/>
                <p:cNvSpPr>
                  <a:spLocks noChangeShapeType="1"/>
                </p:cNvSpPr>
                <p:nvPr/>
              </p:nvSpPr>
              <p:spPr bwMode="auto">
                <a:xfrm>
                  <a:off x="7128" y="8825"/>
                  <a:ext cx="1260" cy="0"/>
                </a:xfrm>
                <a:prstGeom prst="line">
                  <a:avLst/>
                </a:prstGeom>
                <a:noFill/>
                <a:ln w="9525">
                  <a:solidFill>
                    <a:srgbClr val="808080"/>
                  </a:solidFill>
                  <a:round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7714" name="AutoShape 96"/>
              <p:cNvSpPr>
                <a:spLocks noChangeArrowheads="1"/>
              </p:cNvSpPr>
              <p:nvPr/>
            </p:nvSpPr>
            <p:spPr bwMode="auto">
              <a:xfrm>
                <a:off x="4110" y="1968"/>
                <a:ext cx="144" cy="144"/>
              </a:xfrm>
              <a:prstGeom prst="rightArrow">
                <a:avLst>
                  <a:gd name="adj1" fmla="val 50000"/>
                  <a:gd name="adj2" fmla="val 25000"/>
                </a:avLst>
              </a:prstGeom>
              <a:solidFill>
                <a:srgbClr val="FFFFFF"/>
              </a:solidFill>
              <a:ln w="9525">
                <a:solidFill>
                  <a:srgbClr val="808080"/>
                </a:solidFill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11" name="Group 97"/>
          <p:cNvGrpSpPr>
            <a:grpSpLocks/>
          </p:cNvGrpSpPr>
          <p:nvPr/>
        </p:nvGrpSpPr>
        <p:grpSpPr bwMode="auto">
          <a:xfrm>
            <a:off x="7677150" y="2819400"/>
            <a:ext cx="1085850" cy="1028700"/>
            <a:chOff x="4836" y="1776"/>
            <a:chExt cx="684" cy="648"/>
          </a:xfrm>
        </p:grpSpPr>
        <p:grpSp>
          <p:nvGrpSpPr>
            <p:cNvPr id="12" name="Group 98"/>
            <p:cNvGrpSpPr>
              <a:grpSpLocks/>
            </p:cNvGrpSpPr>
            <p:nvPr/>
          </p:nvGrpSpPr>
          <p:grpSpPr bwMode="auto">
            <a:xfrm>
              <a:off x="5016" y="1776"/>
              <a:ext cx="504" cy="432"/>
              <a:chOff x="8928" y="8105"/>
              <a:chExt cx="1260" cy="1080"/>
            </a:xfrm>
          </p:grpSpPr>
          <p:sp>
            <p:nvSpPr>
              <p:cNvPr id="27666" name="Rectangle 99"/>
              <p:cNvSpPr>
                <a:spLocks noChangeArrowheads="1"/>
              </p:cNvSpPr>
              <p:nvPr/>
            </p:nvSpPr>
            <p:spPr bwMode="auto">
              <a:xfrm>
                <a:off x="8928" y="8105"/>
                <a:ext cx="720" cy="720"/>
              </a:xfrm>
              <a:prstGeom prst="rect">
                <a:avLst/>
              </a:prstGeom>
              <a:solidFill>
                <a:srgbClr val="FF99CC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67" name="Rectangle 100"/>
              <p:cNvSpPr>
                <a:spLocks noChangeArrowheads="1"/>
              </p:cNvSpPr>
              <p:nvPr/>
            </p:nvSpPr>
            <p:spPr bwMode="auto">
              <a:xfrm>
                <a:off x="8928" y="8105"/>
                <a:ext cx="180" cy="180"/>
              </a:xfrm>
              <a:prstGeom prst="rect">
                <a:avLst/>
              </a:prstGeom>
              <a:solidFill>
                <a:srgbClr val="FFCC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68" name="Rectangle 101"/>
              <p:cNvSpPr>
                <a:spLocks noChangeArrowheads="1"/>
              </p:cNvSpPr>
              <p:nvPr/>
            </p:nvSpPr>
            <p:spPr bwMode="auto">
              <a:xfrm>
                <a:off x="9108" y="8105"/>
                <a:ext cx="180" cy="180"/>
              </a:xfrm>
              <a:prstGeom prst="rect">
                <a:avLst/>
              </a:prstGeom>
              <a:solidFill>
                <a:srgbClr val="FFE1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69" name="Rectangle 102"/>
              <p:cNvSpPr>
                <a:spLocks noChangeArrowheads="1"/>
              </p:cNvSpPr>
              <p:nvPr/>
            </p:nvSpPr>
            <p:spPr bwMode="auto">
              <a:xfrm>
                <a:off x="9288" y="8105"/>
                <a:ext cx="180" cy="180"/>
              </a:xfrm>
              <a:prstGeom prst="rect">
                <a:avLst/>
              </a:prstGeom>
              <a:solidFill>
                <a:srgbClr val="FFE1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70" name="Rectangle 103"/>
              <p:cNvSpPr>
                <a:spLocks noChangeArrowheads="1"/>
              </p:cNvSpPr>
              <p:nvPr/>
            </p:nvSpPr>
            <p:spPr bwMode="auto">
              <a:xfrm>
                <a:off x="9468" y="8105"/>
                <a:ext cx="180" cy="180"/>
              </a:xfrm>
              <a:prstGeom prst="rect">
                <a:avLst/>
              </a:prstGeom>
              <a:solidFill>
                <a:srgbClr val="FFE1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71" name="Rectangle 104"/>
              <p:cNvSpPr>
                <a:spLocks noChangeArrowheads="1"/>
              </p:cNvSpPr>
              <p:nvPr/>
            </p:nvSpPr>
            <p:spPr bwMode="auto">
              <a:xfrm>
                <a:off x="8928" y="8285"/>
                <a:ext cx="180" cy="180"/>
              </a:xfrm>
              <a:prstGeom prst="rect">
                <a:avLst/>
              </a:prstGeom>
              <a:solidFill>
                <a:srgbClr val="FFE1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72" name="Rectangle 105"/>
              <p:cNvSpPr>
                <a:spLocks noChangeArrowheads="1"/>
              </p:cNvSpPr>
              <p:nvPr/>
            </p:nvSpPr>
            <p:spPr bwMode="auto">
              <a:xfrm>
                <a:off x="9108" y="8285"/>
                <a:ext cx="180" cy="180"/>
              </a:xfrm>
              <a:prstGeom prst="rect">
                <a:avLst/>
              </a:prstGeom>
              <a:solidFill>
                <a:srgbClr val="FA7AA5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73" name="Rectangle 106"/>
              <p:cNvSpPr>
                <a:spLocks noChangeArrowheads="1"/>
              </p:cNvSpPr>
              <p:nvPr/>
            </p:nvSpPr>
            <p:spPr bwMode="auto">
              <a:xfrm>
                <a:off x="9288" y="8285"/>
                <a:ext cx="180" cy="180"/>
              </a:xfrm>
              <a:prstGeom prst="rect">
                <a:avLst/>
              </a:prstGeom>
              <a:solidFill>
                <a:srgbClr val="FFE1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74" name="Rectangle 107"/>
              <p:cNvSpPr>
                <a:spLocks noChangeArrowheads="1"/>
              </p:cNvSpPr>
              <p:nvPr/>
            </p:nvSpPr>
            <p:spPr bwMode="auto">
              <a:xfrm>
                <a:off x="9288" y="8645"/>
                <a:ext cx="180" cy="180"/>
              </a:xfrm>
              <a:prstGeom prst="rect">
                <a:avLst/>
              </a:prstGeom>
              <a:solidFill>
                <a:srgbClr val="FFE1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75" name="Rectangle 108"/>
              <p:cNvSpPr>
                <a:spLocks noChangeArrowheads="1"/>
              </p:cNvSpPr>
              <p:nvPr/>
            </p:nvSpPr>
            <p:spPr bwMode="auto">
              <a:xfrm>
                <a:off x="9468" y="8285"/>
                <a:ext cx="180" cy="180"/>
              </a:xfrm>
              <a:prstGeom prst="rect">
                <a:avLst/>
              </a:prstGeom>
              <a:solidFill>
                <a:srgbClr val="FFE1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76" name="Rectangle 109"/>
              <p:cNvSpPr>
                <a:spLocks noChangeArrowheads="1"/>
              </p:cNvSpPr>
              <p:nvPr/>
            </p:nvSpPr>
            <p:spPr bwMode="auto">
              <a:xfrm>
                <a:off x="8928" y="8465"/>
                <a:ext cx="180" cy="180"/>
              </a:xfrm>
              <a:prstGeom prst="rect">
                <a:avLst/>
              </a:prstGeom>
              <a:solidFill>
                <a:srgbClr val="FFE1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77" name="Rectangle 110"/>
              <p:cNvSpPr>
                <a:spLocks noChangeArrowheads="1"/>
              </p:cNvSpPr>
              <p:nvPr/>
            </p:nvSpPr>
            <p:spPr bwMode="auto">
              <a:xfrm>
                <a:off x="8928" y="8645"/>
                <a:ext cx="180" cy="180"/>
              </a:xfrm>
              <a:prstGeom prst="rect">
                <a:avLst/>
              </a:prstGeom>
              <a:solidFill>
                <a:srgbClr val="FFE1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78" name="Rectangle 111"/>
              <p:cNvSpPr>
                <a:spLocks noChangeArrowheads="1"/>
              </p:cNvSpPr>
              <p:nvPr/>
            </p:nvSpPr>
            <p:spPr bwMode="auto">
              <a:xfrm>
                <a:off x="9108" y="8465"/>
                <a:ext cx="180" cy="180"/>
              </a:xfrm>
              <a:prstGeom prst="rect">
                <a:avLst/>
              </a:prstGeom>
              <a:solidFill>
                <a:srgbClr val="FFE1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79" name="Rectangle 112"/>
              <p:cNvSpPr>
                <a:spLocks noChangeArrowheads="1"/>
              </p:cNvSpPr>
              <p:nvPr/>
            </p:nvSpPr>
            <p:spPr bwMode="auto">
              <a:xfrm>
                <a:off x="9108" y="8645"/>
                <a:ext cx="180" cy="180"/>
              </a:xfrm>
              <a:prstGeom prst="rect">
                <a:avLst/>
              </a:prstGeom>
              <a:solidFill>
                <a:srgbClr val="FFE1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80" name="Rectangle 113"/>
              <p:cNvSpPr>
                <a:spLocks noChangeArrowheads="1"/>
              </p:cNvSpPr>
              <p:nvPr/>
            </p:nvSpPr>
            <p:spPr bwMode="auto">
              <a:xfrm>
                <a:off x="9288" y="8465"/>
                <a:ext cx="180" cy="180"/>
              </a:xfrm>
              <a:prstGeom prst="rect">
                <a:avLst/>
              </a:prstGeom>
              <a:solidFill>
                <a:srgbClr val="FA7AA5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81" name="Rectangle 114"/>
              <p:cNvSpPr>
                <a:spLocks noChangeArrowheads="1"/>
              </p:cNvSpPr>
              <p:nvPr/>
            </p:nvSpPr>
            <p:spPr bwMode="auto">
              <a:xfrm>
                <a:off x="9468" y="8465"/>
                <a:ext cx="180" cy="180"/>
              </a:xfrm>
              <a:prstGeom prst="rect">
                <a:avLst/>
              </a:prstGeom>
              <a:solidFill>
                <a:srgbClr val="FA7AA5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82" name="Rectangle 115"/>
              <p:cNvSpPr>
                <a:spLocks noChangeArrowheads="1"/>
              </p:cNvSpPr>
              <p:nvPr/>
            </p:nvSpPr>
            <p:spPr bwMode="auto">
              <a:xfrm>
                <a:off x="9468" y="8645"/>
                <a:ext cx="180" cy="180"/>
              </a:xfrm>
              <a:prstGeom prst="rect">
                <a:avLst/>
              </a:prstGeom>
              <a:solidFill>
                <a:srgbClr val="FA7AA5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83" name="Rectangle 116"/>
              <p:cNvSpPr>
                <a:spLocks noChangeArrowheads="1"/>
              </p:cNvSpPr>
              <p:nvPr/>
            </p:nvSpPr>
            <p:spPr bwMode="auto">
              <a:xfrm>
                <a:off x="9648" y="8105"/>
                <a:ext cx="180" cy="180"/>
              </a:xfrm>
              <a:prstGeom prst="rect">
                <a:avLst/>
              </a:prstGeom>
              <a:solidFill>
                <a:srgbClr val="FFDDBB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84" name="Rectangle 117"/>
              <p:cNvSpPr>
                <a:spLocks noChangeArrowheads="1"/>
              </p:cNvSpPr>
              <p:nvPr/>
            </p:nvSpPr>
            <p:spPr bwMode="auto">
              <a:xfrm>
                <a:off x="9828" y="8105"/>
                <a:ext cx="180" cy="180"/>
              </a:xfrm>
              <a:prstGeom prst="rect">
                <a:avLst/>
              </a:prstGeom>
              <a:solidFill>
                <a:srgbClr val="FFDDBB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85" name="Rectangle 118"/>
              <p:cNvSpPr>
                <a:spLocks noChangeArrowheads="1"/>
              </p:cNvSpPr>
              <p:nvPr/>
            </p:nvSpPr>
            <p:spPr bwMode="auto">
              <a:xfrm>
                <a:off x="10008" y="8105"/>
                <a:ext cx="180" cy="180"/>
              </a:xfrm>
              <a:prstGeom prst="rect">
                <a:avLst/>
              </a:prstGeom>
              <a:solidFill>
                <a:srgbClr val="FFDDBB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86" name="Rectangle 119"/>
              <p:cNvSpPr>
                <a:spLocks noChangeArrowheads="1"/>
              </p:cNvSpPr>
              <p:nvPr/>
            </p:nvSpPr>
            <p:spPr bwMode="auto">
              <a:xfrm>
                <a:off x="10008" y="8465"/>
                <a:ext cx="180" cy="180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87" name="Rectangle 120"/>
              <p:cNvSpPr>
                <a:spLocks noChangeArrowheads="1"/>
              </p:cNvSpPr>
              <p:nvPr/>
            </p:nvSpPr>
            <p:spPr bwMode="auto">
              <a:xfrm>
                <a:off x="9468" y="8825"/>
                <a:ext cx="180" cy="180"/>
              </a:xfrm>
              <a:prstGeom prst="rect">
                <a:avLst/>
              </a:prstGeom>
              <a:solidFill>
                <a:srgbClr val="00ADD6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88" name="Rectangle 121"/>
              <p:cNvSpPr>
                <a:spLocks noChangeArrowheads="1"/>
              </p:cNvSpPr>
              <p:nvPr/>
            </p:nvSpPr>
            <p:spPr bwMode="auto">
              <a:xfrm>
                <a:off x="9648" y="8285"/>
                <a:ext cx="180" cy="180"/>
              </a:xfrm>
              <a:prstGeom prst="rect">
                <a:avLst/>
              </a:prstGeom>
              <a:solidFill>
                <a:srgbClr val="FFA449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89" name="Rectangle 122"/>
              <p:cNvSpPr>
                <a:spLocks noChangeArrowheads="1"/>
              </p:cNvSpPr>
              <p:nvPr/>
            </p:nvSpPr>
            <p:spPr bwMode="auto">
              <a:xfrm>
                <a:off x="9828" y="8285"/>
                <a:ext cx="180" cy="180"/>
              </a:xfrm>
              <a:prstGeom prst="rect">
                <a:avLst/>
              </a:prstGeom>
              <a:solidFill>
                <a:srgbClr val="FFA449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90" name="Rectangle 123"/>
              <p:cNvSpPr>
                <a:spLocks noChangeArrowheads="1"/>
              </p:cNvSpPr>
              <p:nvPr/>
            </p:nvSpPr>
            <p:spPr bwMode="auto">
              <a:xfrm>
                <a:off x="10008" y="8285"/>
                <a:ext cx="180" cy="180"/>
              </a:xfrm>
              <a:prstGeom prst="rect">
                <a:avLst/>
              </a:prstGeom>
              <a:solidFill>
                <a:srgbClr val="FFDDBB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91" name="Rectangle 124"/>
              <p:cNvSpPr>
                <a:spLocks noChangeArrowheads="1"/>
              </p:cNvSpPr>
              <p:nvPr/>
            </p:nvSpPr>
            <p:spPr bwMode="auto">
              <a:xfrm>
                <a:off x="9828" y="8645"/>
                <a:ext cx="180" cy="180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92" name="Rectangle 125"/>
              <p:cNvSpPr>
                <a:spLocks noChangeArrowheads="1"/>
              </p:cNvSpPr>
              <p:nvPr/>
            </p:nvSpPr>
            <p:spPr bwMode="auto">
              <a:xfrm>
                <a:off x="10008" y="8645"/>
                <a:ext cx="180" cy="180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93" name="Rectangle 126"/>
              <p:cNvSpPr>
                <a:spLocks noChangeArrowheads="1"/>
              </p:cNvSpPr>
              <p:nvPr/>
            </p:nvSpPr>
            <p:spPr bwMode="auto">
              <a:xfrm>
                <a:off x="9828" y="8465"/>
                <a:ext cx="180" cy="180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94" name="Rectangle 127"/>
              <p:cNvSpPr>
                <a:spLocks noChangeArrowheads="1"/>
              </p:cNvSpPr>
              <p:nvPr/>
            </p:nvSpPr>
            <p:spPr bwMode="auto">
              <a:xfrm>
                <a:off x="9648" y="8465"/>
                <a:ext cx="180" cy="180"/>
              </a:xfrm>
              <a:prstGeom prst="rect">
                <a:avLst/>
              </a:prstGeom>
              <a:solidFill>
                <a:srgbClr val="53FF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95" name="Rectangle 128"/>
              <p:cNvSpPr>
                <a:spLocks noChangeArrowheads="1"/>
              </p:cNvSpPr>
              <p:nvPr/>
            </p:nvSpPr>
            <p:spPr bwMode="auto">
              <a:xfrm>
                <a:off x="9648" y="8645"/>
                <a:ext cx="180" cy="180"/>
              </a:xfrm>
              <a:prstGeom prst="rect">
                <a:avLst/>
              </a:prstGeom>
              <a:solidFill>
                <a:srgbClr val="53FF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96" name="Rectangle 129"/>
              <p:cNvSpPr>
                <a:spLocks noChangeArrowheads="1"/>
              </p:cNvSpPr>
              <p:nvPr/>
            </p:nvSpPr>
            <p:spPr bwMode="auto">
              <a:xfrm>
                <a:off x="9468" y="9005"/>
                <a:ext cx="180" cy="180"/>
              </a:xfrm>
              <a:prstGeom prst="rect">
                <a:avLst/>
              </a:prstGeom>
              <a:solidFill>
                <a:srgbClr val="00ADD6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97" name="Rectangle 130"/>
              <p:cNvSpPr>
                <a:spLocks noChangeArrowheads="1"/>
              </p:cNvSpPr>
              <p:nvPr/>
            </p:nvSpPr>
            <p:spPr bwMode="auto">
              <a:xfrm>
                <a:off x="9108" y="9005"/>
                <a:ext cx="180" cy="180"/>
              </a:xfrm>
              <a:prstGeom prst="rect">
                <a:avLst/>
              </a:prstGeom>
              <a:solidFill>
                <a:srgbClr val="00ADD6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98" name="Rectangle 131"/>
              <p:cNvSpPr>
                <a:spLocks noChangeArrowheads="1"/>
              </p:cNvSpPr>
              <p:nvPr/>
            </p:nvSpPr>
            <p:spPr bwMode="auto">
              <a:xfrm>
                <a:off x="9288" y="9005"/>
                <a:ext cx="180" cy="180"/>
              </a:xfrm>
              <a:prstGeom prst="rect">
                <a:avLst/>
              </a:prstGeom>
              <a:solidFill>
                <a:srgbClr val="00ADD6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99" name="Rectangle 132"/>
              <p:cNvSpPr>
                <a:spLocks noChangeArrowheads="1"/>
              </p:cNvSpPr>
              <p:nvPr/>
            </p:nvSpPr>
            <p:spPr bwMode="auto">
              <a:xfrm>
                <a:off x="8928" y="9005"/>
                <a:ext cx="180" cy="180"/>
              </a:xfrm>
              <a:prstGeom prst="rect">
                <a:avLst/>
              </a:prstGeom>
              <a:solidFill>
                <a:srgbClr val="D5F7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700" name="Rectangle 133"/>
              <p:cNvSpPr>
                <a:spLocks noChangeArrowheads="1"/>
              </p:cNvSpPr>
              <p:nvPr/>
            </p:nvSpPr>
            <p:spPr bwMode="auto">
              <a:xfrm>
                <a:off x="9648" y="8825"/>
                <a:ext cx="180" cy="180"/>
              </a:xfrm>
              <a:prstGeom prst="rect">
                <a:avLst/>
              </a:prstGeom>
              <a:solidFill>
                <a:srgbClr val="00ADD6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701" name="Rectangle 134"/>
              <p:cNvSpPr>
                <a:spLocks noChangeArrowheads="1"/>
              </p:cNvSpPr>
              <p:nvPr/>
            </p:nvSpPr>
            <p:spPr bwMode="auto">
              <a:xfrm>
                <a:off x="8928" y="8825"/>
                <a:ext cx="180" cy="180"/>
              </a:xfrm>
              <a:prstGeom prst="rect">
                <a:avLst/>
              </a:prstGeom>
              <a:solidFill>
                <a:srgbClr val="D5F7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702" name="Rectangle 135"/>
              <p:cNvSpPr>
                <a:spLocks noChangeArrowheads="1"/>
              </p:cNvSpPr>
              <p:nvPr/>
            </p:nvSpPr>
            <p:spPr bwMode="auto">
              <a:xfrm>
                <a:off x="9108" y="8825"/>
                <a:ext cx="180" cy="180"/>
              </a:xfrm>
              <a:prstGeom prst="rect">
                <a:avLst/>
              </a:prstGeom>
              <a:solidFill>
                <a:srgbClr val="D5F7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703" name="Rectangle 136"/>
              <p:cNvSpPr>
                <a:spLocks noChangeArrowheads="1"/>
              </p:cNvSpPr>
              <p:nvPr/>
            </p:nvSpPr>
            <p:spPr bwMode="auto">
              <a:xfrm>
                <a:off x="9288" y="8825"/>
                <a:ext cx="180" cy="180"/>
              </a:xfrm>
              <a:prstGeom prst="rect">
                <a:avLst/>
              </a:prstGeom>
              <a:solidFill>
                <a:srgbClr val="D5F7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704" name="Rectangle 137"/>
              <p:cNvSpPr>
                <a:spLocks noChangeArrowheads="1"/>
              </p:cNvSpPr>
              <p:nvPr/>
            </p:nvSpPr>
            <p:spPr bwMode="auto">
              <a:xfrm>
                <a:off x="9828" y="8825"/>
                <a:ext cx="180" cy="180"/>
              </a:xfrm>
              <a:prstGeom prst="rect">
                <a:avLst/>
              </a:prstGeom>
              <a:solidFill>
                <a:srgbClr val="D5F7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705" name="Rectangle 138"/>
              <p:cNvSpPr>
                <a:spLocks noChangeArrowheads="1"/>
              </p:cNvSpPr>
              <p:nvPr/>
            </p:nvSpPr>
            <p:spPr bwMode="auto">
              <a:xfrm>
                <a:off x="9648" y="9005"/>
                <a:ext cx="180" cy="180"/>
              </a:xfrm>
              <a:prstGeom prst="rect">
                <a:avLst/>
              </a:prstGeom>
              <a:solidFill>
                <a:srgbClr val="D5F7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706" name="Rectangle 139"/>
              <p:cNvSpPr>
                <a:spLocks noChangeArrowheads="1"/>
              </p:cNvSpPr>
              <p:nvPr/>
            </p:nvSpPr>
            <p:spPr bwMode="auto">
              <a:xfrm>
                <a:off x="9828" y="8825"/>
                <a:ext cx="180" cy="180"/>
              </a:xfrm>
              <a:prstGeom prst="rect">
                <a:avLst/>
              </a:prstGeom>
              <a:solidFill>
                <a:srgbClr val="00ADD6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707" name="Rectangle 140"/>
              <p:cNvSpPr>
                <a:spLocks noChangeArrowheads="1"/>
              </p:cNvSpPr>
              <p:nvPr/>
            </p:nvSpPr>
            <p:spPr bwMode="auto">
              <a:xfrm>
                <a:off x="9828" y="9005"/>
                <a:ext cx="180" cy="180"/>
              </a:xfrm>
              <a:prstGeom prst="rect">
                <a:avLst/>
              </a:prstGeom>
              <a:solidFill>
                <a:srgbClr val="D5F7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708" name="Rectangle 141"/>
              <p:cNvSpPr>
                <a:spLocks noChangeArrowheads="1"/>
              </p:cNvSpPr>
              <p:nvPr/>
            </p:nvSpPr>
            <p:spPr bwMode="auto">
              <a:xfrm>
                <a:off x="10008" y="8825"/>
                <a:ext cx="180" cy="180"/>
              </a:xfrm>
              <a:prstGeom prst="rect">
                <a:avLst/>
              </a:prstGeom>
              <a:solidFill>
                <a:srgbClr val="D5F7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709" name="Rectangle 142"/>
              <p:cNvSpPr>
                <a:spLocks noChangeArrowheads="1"/>
              </p:cNvSpPr>
              <p:nvPr/>
            </p:nvSpPr>
            <p:spPr bwMode="auto">
              <a:xfrm>
                <a:off x="10008" y="9005"/>
                <a:ext cx="180" cy="180"/>
              </a:xfrm>
              <a:prstGeom prst="rect">
                <a:avLst/>
              </a:prstGeom>
              <a:solidFill>
                <a:srgbClr val="D5F7FF"/>
              </a:solidFill>
              <a:ln w="9525">
                <a:noFill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27664" name="Text Box 143"/>
            <p:cNvSpPr txBox="1">
              <a:spLocks noChangeArrowheads="1"/>
            </p:cNvSpPr>
            <p:nvPr/>
          </p:nvSpPr>
          <p:spPr bwMode="auto">
            <a:xfrm>
              <a:off x="5016" y="2208"/>
              <a:ext cx="504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sm" len="sm"/>
            </a:ln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pt-BR">
                  <a:solidFill>
                    <a:srgbClr val="FFFFFF"/>
                  </a:solidFill>
                  <a:latin typeface="Arial" charset="0"/>
                </a:rPr>
                <a:t>População em células</a:t>
              </a:r>
            </a:p>
          </p:txBody>
        </p:sp>
        <p:sp>
          <p:nvSpPr>
            <p:cNvPr id="27665" name="AutoShape 144"/>
            <p:cNvSpPr>
              <a:spLocks noChangeArrowheads="1"/>
            </p:cNvSpPr>
            <p:nvPr/>
          </p:nvSpPr>
          <p:spPr bwMode="auto">
            <a:xfrm>
              <a:off x="4836" y="1944"/>
              <a:ext cx="144" cy="144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 type="none" w="sm" len="sm"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7661" name="Rectangle 145"/>
          <p:cNvSpPr>
            <a:spLocks noChangeArrowheads="1"/>
          </p:cNvSpPr>
          <p:nvPr/>
        </p:nvSpPr>
        <p:spPr bwMode="auto">
          <a:xfrm>
            <a:off x="3505200" y="2133600"/>
            <a:ext cx="5372100" cy="2286000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27662" name="Rectangle 147"/>
          <p:cNvSpPr>
            <a:spLocks noChangeArrowheads="1"/>
          </p:cNvSpPr>
          <p:nvPr/>
        </p:nvSpPr>
        <p:spPr bwMode="auto">
          <a:xfrm>
            <a:off x="5486400" y="3155950"/>
            <a:ext cx="990600" cy="838200"/>
          </a:xfrm>
          <a:prstGeom prst="rect">
            <a:avLst/>
          </a:prstGeom>
          <a:noFill/>
          <a:ln w="635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pt-BR"/>
          </a:p>
        </p:txBody>
      </p:sp>
    </p:spTree>
  </p:cSld>
  <p:clrMapOvr>
    <a:masterClrMapping/>
  </p:clrMapOvr>
  <p:transition>
    <p:wipe dir="r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609600" y="1295400"/>
            <a:ext cx="3352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2100">
                <a:latin typeface="ZapfHumnst BT" pitchFamily="34" charset="0"/>
              </a:rPr>
              <a:t>Imagens de satélite 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2100">
                <a:latin typeface="ZapfHumnst BT" pitchFamily="34" charset="0"/>
              </a:rPr>
              <a:t>Classes Água e Floresta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2100">
                <a:latin typeface="ZapfHumnst BT" pitchFamily="34" charset="0"/>
              </a:rPr>
              <a:t>CBERS para região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2100">
                <a:latin typeface="ZapfHumnst BT" pitchFamily="34" charset="0"/>
              </a:rPr>
              <a:t>Landsat para município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2100">
                <a:latin typeface="ZapfHumnst BT" pitchFamily="34" charset="0"/>
              </a:rPr>
              <a:t>Técnicas simples de classificação digital 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2100">
                <a:latin typeface="ZapfHumnst BT" pitchFamily="34" charset="0"/>
              </a:rPr>
              <a:t>Células 95% </a:t>
            </a: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2688" y="32988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9200" y="32988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81763" y="32988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228600" y="381000"/>
            <a:ext cx="701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30000"/>
              </a:spcBef>
            </a:pPr>
            <a:r>
              <a:rPr lang="pt-BR" sz="2900" dirty="0">
                <a:latin typeface="ZapfHumnst BT" pitchFamily="34" charset="0"/>
              </a:rPr>
              <a:t>Método </a:t>
            </a:r>
            <a:r>
              <a:rPr lang="pt-BR" sz="2900" dirty="0" err="1">
                <a:latin typeface="ZapfHumnst BT" pitchFamily="34" charset="0"/>
              </a:rPr>
              <a:t>Dasimétrico</a:t>
            </a:r>
            <a:endParaRPr lang="pt-BR" sz="2900" i="1" dirty="0">
              <a:latin typeface="ZapfHumnst BT" pitchFamily="34" charset="0"/>
            </a:endParaRPr>
          </a:p>
        </p:txBody>
      </p:sp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1143000"/>
            <a:ext cx="4545013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19075" y="1143000"/>
            <a:ext cx="8591550" cy="5334000"/>
            <a:chOff x="138" y="720"/>
            <a:chExt cx="5412" cy="3360"/>
          </a:xfrm>
        </p:grpSpPr>
        <p:pic>
          <p:nvPicPr>
            <p:cNvPr id="28681" name="Picture 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736" y="720"/>
              <a:ext cx="2814" cy="3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2" name="Picture 9"/>
            <p:cNvPicPr>
              <a:picLocks noChangeAspect="1" noChangeArrowheads="1"/>
            </p:cNvPicPr>
            <p:nvPr/>
          </p:nvPicPr>
          <p:blipFill>
            <a:blip r:embed="rId7" cstate="print"/>
            <a:srcRect l="17503" r="16522"/>
            <a:stretch>
              <a:fillRect/>
            </a:stretch>
          </p:blipFill>
          <p:spPr bwMode="auto">
            <a:xfrm>
              <a:off x="138" y="2976"/>
              <a:ext cx="2694" cy="1104"/>
            </a:xfrm>
            <a:prstGeom prst="rect">
              <a:avLst/>
            </a:prstGeom>
            <a:noFill/>
            <a:ln w="38100" cmpd="dbl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457200" y="1600200"/>
            <a:ext cx="7924800" cy="4343400"/>
          </a:xfrm>
          <a:prstGeom prst="rect">
            <a:avLst/>
          </a:prstGeom>
          <a:solidFill>
            <a:srgbClr val="02062A"/>
          </a:solidFill>
          <a:ln w="38100" cmpd="dbl">
            <a:solidFill>
              <a:srgbClr val="00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pic>
        <p:nvPicPr>
          <p:cNvPr id="29699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4588" y="37560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1100" y="37560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7560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Rectangle 15"/>
          <p:cNvSpPr>
            <a:spLocks noChangeArrowheads="1"/>
          </p:cNvSpPr>
          <p:nvPr/>
        </p:nvSpPr>
        <p:spPr bwMode="auto">
          <a:xfrm>
            <a:off x="533400" y="1676400"/>
            <a:ext cx="7696200" cy="4114800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838200" y="4267200"/>
            <a:ext cx="7077075" cy="828675"/>
            <a:chOff x="528" y="2688"/>
            <a:chExt cx="4458" cy="522"/>
          </a:xfrm>
        </p:grpSpPr>
        <p:sp>
          <p:nvSpPr>
            <p:cNvPr id="29756" name="Text Box 27"/>
            <p:cNvSpPr txBox="1">
              <a:spLocks noChangeArrowheads="1"/>
            </p:cNvSpPr>
            <p:nvPr/>
          </p:nvSpPr>
          <p:spPr bwMode="auto">
            <a:xfrm>
              <a:off x="2592" y="2880"/>
              <a:ext cx="816" cy="210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prstDash val="lgDash"/>
              <a:miter lim="800000"/>
              <a:headEnd/>
              <a:tailEnd type="none" w="sm" len="sm"/>
            </a:ln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Operadores</a:t>
              </a:r>
            </a:p>
          </p:txBody>
        </p:sp>
        <p:sp>
          <p:nvSpPr>
            <p:cNvPr id="29757" name="Text Box 28"/>
            <p:cNvSpPr txBox="1">
              <a:spLocks noChangeArrowheads="1"/>
            </p:cNvSpPr>
            <p:nvPr/>
          </p:nvSpPr>
          <p:spPr bwMode="auto">
            <a:xfrm>
              <a:off x="3792" y="2784"/>
              <a:ext cx="1194" cy="426"/>
            </a:xfrm>
            <a:prstGeom prst="rect">
              <a:avLst/>
            </a:prstGeom>
            <a:noFill/>
            <a:ln w="25400" cmpd="dbl">
              <a:solidFill>
                <a:srgbClr val="969696"/>
              </a:solidFill>
              <a:miter lim="800000"/>
              <a:headEnd/>
              <a:tailEnd type="none" w="sm" len="sm"/>
            </a:ln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Média Simples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Média Ponderada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Fuzzy Mín, Máx e Gama</a:t>
              </a:r>
            </a:p>
            <a:p>
              <a:pPr eaLnBrk="0" hangingPunct="0">
                <a:spcBef>
                  <a:spcPct val="0"/>
                </a:spcBef>
              </a:pPr>
              <a:endParaRPr lang="pt-BR" sz="1200">
                <a:latin typeface="Arial" charset="0"/>
              </a:endParaRPr>
            </a:p>
          </p:txBody>
        </p:sp>
        <p:sp>
          <p:nvSpPr>
            <p:cNvPr id="29758" name="Line 29"/>
            <p:cNvSpPr>
              <a:spLocks noChangeShapeType="1"/>
            </p:cNvSpPr>
            <p:nvPr/>
          </p:nvSpPr>
          <p:spPr bwMode="auto">
            <a:xfrm>
              <a:off x="2208" y="2976"/>
              <a:ext cx="384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29759" name="Line 30"/>
            <p:cNvSpPr>
              <a:spLocks noChangeShapeType="1"/>
            </p:cNvSpPr>
            <p:nvPr/>
          </p:nvSpPr>
          <p:spPr bwMode="auto">
            <a:xfrm>
              <a:off x="3408" y="2976"/>
              <a:ext cx="384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3" name="Group 48"/>
            <p:cNvGrpSpPr>
              <a:grpSpLocks/>
            </p:cNvGrpSpPr>
            <p:nvPr/>
          </p:nvGrpSpPr>
          <p:grpSpPr bwMode="auto">
            <a:xfrm>
              <a:off x="528" y="2688"/>
              <a:ext cx="1704" cy="402"/>
              <a:chOff x="528" y="2640"/>
              <a:chExt cx="1704" cy="402"/>
            </a:xfrm>
          </p:grpSpPr>
          <p:sp>
            <p:nvSpPr>
              <p:cNvPr id="29761" name="Text Box 49"/>
              <p:cNvSpPr txBox="1">
                <a:spLocks noChangeArrowheads="1"/>
              </p:cNvSpPr>
              <p:nvPr/>
            </p:nvSpPr>
            <p:spPr bwMode="auto">
              <a:xfrm>
                <a:off x="528" y="2832"/>
                <a:ext cx="1704" cy="210"/>
              </a:xfrm>
              <a:prstGeom prst="rect">
                <a:avLst/>
              </a:prstGeom>
              <a:noFill/>
              <a:ln w="9525">
                <a:solidFill>
                  <a:srgbClr val="C0C0C0"/>
                </a:solidFill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pt-BR" sz="1200">
                    <a:solidFill>
                      <a:srgbClr val="FFFFFF"/>
                    </a:solidFill>
                    <a:latin typeface="Arial" charset="0"/>
                  </a:rPr>
                  <a:t>Relação entre as variáveis</a:t>
                </a:r>
              </a:p>
            </p:txBody>
          </p:sp>
          <p:sp>
            <p:nvSpPr>
              <p:cNvPr id="29762" name="AutoShape 50"/>
              <p:cNvSpPr>
                <a:spLocks noChangeArrowheads="1"/>
              </p:cNvSpPr>
              <p:nvPr/>
            </p:nvSpPr>
            <p:spPr bwMode="auto">
              <a:xfrm>
                <a:off x="1296" y="2640"/>
                <a:ext cx="144" cy="144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pt-BR"/>
              </a:p>
            </p:txBody>
          </p:sp>
        </p:grpSp>
      </p:grpSp>
      <p:grpSp>
        <p:nvGrpSpPr>
          <p:cNvPr id="4" name="Group 63"/>
          <p:cNvGrpSpPr>
            <a:grpSpLocks/>
          </p:cNvGrpSpPr>
          <p:nvPr/>
        </p:nvGrpSpPr>
        <p:grpSpPr bwMode="auto">
          <a:xfrm>
            <a:off x="914400" y="4953000"/>
            <a:ext cx="7000875" cy="609600"/>
            <a:chOff x="576" y="3120"/>
            <a:chExt cx="4410" cy="384"/>
          </a:xfrm>
        </p:grpSpPr>
        <p:sp>
          <p:nvSpPr>
            <p:cNvPr id="29749" name="Text Box 31"/>
            <p:cNvSpPr txBox="1">
              <a:spLocks noChangeArrowheads="1"/>
            </p:cNvSpPr>
            <p:nvPr/>
          </p:nvSpPr>
          <p:spPr bwMode="auto">
            <a:xfrm>
              <a:off x="2496" y="3312"/>
              <a:ext cx="1056" cy="192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prstDash val="lgDash"/>
              <a:miter lim="800000"/>
              <a:headEnd/>
              <a:tailEnd type="none" w="sm" len="sm"/>
            </a:ln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Ponderação setor</a:t>
              </a:r>
            </a:p>
          </p:txBody>
        </p:sp>
        <p:sp>
          <p:nvSpPr>
            <p:cNvPr id="29750" name="Text Box 32"/>
            <p:cNvSpPr txBox="1">
              <a:spLocks noChangeArrowheads="1"/>
            </p:cNvSpPr>
            <p:nvPr/>
          </p:nvSpPr>
          <p:spPr bwMode="auto">
            <a:xfrm>
              <a:off x="3840" y="3312"/>
              <a:ext cx="1146" cy="192"/>
            </a:xfrm>
            <a:prstGeom prst="rect">
              <a:avLst/>
            </a:prstGeom>
            <a:noFill/>
            <a:ln w="25400" cmpd="dbl">
              <a:solidFill>
                <a:srgbClr val="969696"/>
              </a:solidFill>
              <a:miter lim="800000"/>
              <a:headEnd/>
              <a:tailEnd type="none" w="sm" len="sm"/>
            </a:ln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Potencial de População</a:t>
              </a:r>
            </a:p>
          </p:txBody>
        </p:sp>
        <p:sp>
          <p:nvSpPr>
            <p:cNvPr id="29751" name="Line 33"/>
            <p:cNvSpPr>
              <a:spLocks noChangeShapeType="1"/>
            </p:cNvSpPr>
            <p:nvPr/>
          </p:nvSpPr>
          <p:spPr bwMode="auto">
            <a:xfrm>
              <a:off x="2208" y="3408"/>
              <a:ext cx="24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29752" name="Line 34"/>
            <p:cNvSpPr>
              <a:spLocks noChangeShapeType="1"/>
            </p:cNvSpPr>
            <p:nvPr/>
          </p:nvSpPr>
          <p:spPr bwMode="auto">
            <a:xfrm>
              <a:off x="3552" y="3408"/>
              <a:ext cx="24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5" name="Group 51"/>
            <p:cNvGrpSpPr>
              <a:grpSpLocks/>
            </p:cNvGrpSpPr>
            <p:nvPr/>
          </p:nvGrpSpPr>
          <p:grpSpPr bwMode="auto">
            <a:xfrm>
              <a:off x="576" y="3120"/>
              <a:ext cx="1632" cy="384"/>
              <a:chOff x="576" y="3072"/>
              <a:chExt cx="1632" cy="384"/>
            </a:xfrm>
          </p:grpSpPr>
          <p:sp>
            <p:nvSpPr>
              <p:cNvPr id="29754" name="Text Box 52"/>
              <p:cNvSpPr txBox="1">
                <a:spLocks noChangeArrowheads="1"/>
              </p:cNvSpPr>
              <p:nvPr/>
            </p:nvSpPr>
            <p:spPr bwMode="auto">
              <a:xfrm>
                <a:off x="576" y="3264"/>
                <a:ext cx="1632" cy="192"/>
              </a:xfrm>
              <a:prstGeom prst="rect">
                <a:avLst/>
              </a:prstGeom>
              <a:noFill/>
              <a:ln w="9525">
                <a:solidFill>
                  <a:srgbClr val="C0C0C0"/>
                </a:solidFill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pt-BR" sz="1200">
                    <a:solidFill>
                      <a:srgbClr val="FFFFFF"/>
                    </a:solidFill>
                    <a:latin typeface="Arial" charset="0"/>
                  </a:rPr>
                  <a:t>Superfície Adjacente</a:t>
                </a:r>
              </a:p>
            </p:txBody>
          </p:sp>
          <p:sp>
            <p:nvSpPr>
              <p:cNvPr id="29755" name="AutoShape 53"/>
              <p:cNvSpPr>
                <a:spLocks noChangeArrowheads="1"/>
              </p:cNvSpPr>
              <p:nvPr/>
            </p:nvSpPr>
            <p:spPr bwMode="auto">
              <a:xfrm>
                <a:off x="1320" y="3072"/>
                <a:ext cx="144" cy="144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pt-BR"/>
              </a:p>
            </p:txBody>
          </p:sp>
        </p:grpSp>
      </p:grpSp>
      <p:grpSp>
        <p:nvGrpSpPr>
          <p:cNvPr id="6" name="Group 66"/>
          <p:cNvGrpSpPr>
            <a:grpSpLocks/>
          </p:cNvGrpSpPr>
          <p:nvPr/>
        </p:nvGrpSpPr>
        <p:grpSpPr bwMode="auto">
          <a:xfrm>
            <a:off x="1066800" y="2438400"/>
            <a:ext cx="4724400" cy="762000"/>
            <a:chOff x="672" y="1536"/>
            <a:chExt cx="2976" cy="480"/>
          </a:xfrm>
        </p:grpSpPr>
        <p:grpSp>
          <p:nvGrpSpPr>
            <p:cNvPr id="7" name="Group 59"/>
            <p:cNvGrpSpPr>
              <a:grpSpLocks/>
            </p:cNvGrpSpPr>
            <p:nvPr/>
          </p:nvGrpSpPr>
          <p:grpSpPr bwMode="auto">
            <a:xfrm>
              <a:off x="672" y="1536"/>
              <a:ext cx="2832" cy="480"/>
              <a:chOff x="672" y="1536"/>
              <a:chExt cx="2832" cy="480"/>
            </a:xfrm>
          </p:grpSpPr>
          <p:sp>
            <p:nvSpPr>
              <p:cNvPr id="29745" name="Text Box 35"/>
              <p:cNvSpPr txBox="1">
                <a:spLocks noChangeArrowheads="1"/>
              </p:cNvSpPr>
              <p:nvPr/>
            </p:nvSpPr>
            <p:spPr bwMode="auto">
              <a:xfrm>
                <a:off x="672" y="1728"/>
                <a:ext cx="1344" cy="144"/>
              </a:xfrm>
              <a:prstGeom prst="rect">
                <a:avLst/>
              </a:prstGeom>
              <a:noFill/>
              <a:ln w="9525">
                <a:solidFill>
                  <a:srgbClr val="C0C0C0"/>
                </a:solidFill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pt-BR" sz="1200">
                    <a:solidFill>
                      <a:srgbClr val="FFFFFF"/>
                    </a:solidFill>
                    <a:latin typeface="Arial" charset="0"/>
                  </a:rPr>
                  <a:t>Variáveis x População</a:t>
                </a:r>
              </a:p>
            </p:txBody>
          </p:sp>
          <p:sp>
            <p:nvSpPr>
              <p:cNvPr id="29746" name="Text Box 36"/>
              <p:cNvSpPr txBox="1">
                <a:spLocks noChangeArrowheads="1"/>
              </p:cNvSpPr>
              <p:nvPr/>
            </p:nvSpPr>
            <p:spPr bwMode="auto">
              <a:xfrm>
                <a:off x="2496" y="1680"/>
                <a:ext cx="1008" cy="336"/>
              </a:xfrm>
              <a:prstGeom prst="rect">
                <a:avLst/>
              </a:prstGeom>
              <a:noFill/>
              <a:ln w="38100" cmpd="dbl">
                <a:solidFill>
                  <a:srgbClr val="C0C0C0"/>
                </a:solidFill>
                <a:prstDash val="lgDash"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pt-BR" sz="1200">
                    <a:solidFill>
                      <a:srgbClr val="FFFFFF"/>
                    </a:solidFill>
                    <a:latin typeface="Arial" charset="0"/>
                  </a:rPr>
                  <a:t>Valores médios</a:t>
                </a:r>
              </a:p>
              <a:p>
                <a:pPr eaLnBrk="0" hangingPunct="0">
                  <a:spcBef>
                    <a:spcPct val="0"/>
                  </a:spcBef>
                </a:pPr>
                <a:r>
                  <a:rPr lang="pt-BR" sz="1200">
                    <a:solidFill>
                      <a:srgbClr val="FFFFFF"/>
                    </a:solidFill>
                    <a:latin typeface="Arial" charset="0"/>
                  </a:rPr>
                  <a:t> Buffer distritos (PA)</a:t>
                </a:r>
              </a:p>
            </p:txBody>
          </p:sp>
          <p:sp>
            <p:nvSpPr>
              <p:cNvPr id="29747" name="Line 37"/>
              <p:cNvSpPr>
                <a:spLocks noChangeShapeType="1"/>
              </p:cNvSpPr>
              <p:nvPr/>
            </p:nvSpPr>
            <p:spPr bwMode="auto">
              <a:xfrm>
                <a:off x="2016" y="1824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748" name="AutoShape 38"/>
              <p:cNvSpPr>
                <a:spLocks noChangeArrowheads="1"/>
              </p:cNvSpPr>
              <p:nvPr/>
            </p:nvSpPr>
            <p:spPr bwMode="auto">
              <a:xfrm>
                <a:off x="1296" y="1536"/>
                <a:ext cx="144" cy="144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pt-BR"/>
              </a:p>
            </p:txBody>
          </p:sp>
        </p:grpSp>
        <p:sp>
          <p:nvSpPr>
            <p:cNvPr id="29744" name="AutoShape 54">
              <a:hlinkClick r:id="rId5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3552" y="1872"/>
              <a:ext cx="96" cy="96"/>
            </a:xfrm>
            <a:prstGeom prst="actionButtonForwardNex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8" name="Group 67"/>
          <p:cNvGrpSpPr>
            <a:grpSpLocks/>
          </p:cNvGrpSpPr>
          <p:nvPr/>
        </p:nvGrpSpPr>
        <p:grpSpPr bwMode="auto">
          <a:xfrm>
            <a:off x="914400" y="3505200"/>
            <a:ext cx="7162800" cy="762000"/>
            <a:chOff x="576" y="2208"/>
            <a:chExt cx="4512" cy="480"/>
          </a:xfrm>
        </p:grpSpPr>
        <p:grpSp>
          <p:nvGrpSpPr>
            <p:cNvPr id="9" name="Group 65"/>
            <p:cNvGrpSpPr>
              <a:grpSpLocks/>
            </p:cNvGrpSpPr>
            <p:nvPr/>
          </p:nvGrpSpPr>
          <p:grpSpPr bwMode="auto">
            <a:xfrm>
              <a:off x="576" y="2208"/>
              <a:ext cx="4368" cy="480"/>
              <a:chOff x="576" y="2208"/>
              <a:chExt cx="4368" cy="480"/>
            </a:xfrm>
          </p:grpSpPr>
          <p:sp>
            <p:nvSpPr>
              <p:cNvPr id="29734" name="Text Box 21"/>
              <p:cNvSpPr txBox="1">
                <a:spLocks noChangeArrowheads="1"/>
              </p:cNvSpPr>
              <p:nvPr/>
            </p:nvSpPr>
            <p:spPr bwMode="auto">
              <a:xfrm>
                <a:off x="2448" y="2496"/>
                <a:ext cx="1104" cy="192"/>
              </a:xfrm>
              <a:prstGeom prst="rect">
                <a:avLst/>
              </a:prstGeom>
              <a:noFill/>
              <a:ln w="9525">
                <a:solidFill>
                  <a:srgbClr val="C0C0C0"/>
                </a:solidFill>
                <a:prstDash val="lgDash"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pt-BR" sz="1200">
                    <a:solidFill>
                      <a:srgbClr val="FFFFFF"/>
                    </a:solidFill>
                    <a:latin typeface="Arial" charset="0"/>
                  </a:rPr>
                  <a:t>Função Quadrática</a:t>
                </a:r>
              </a:p>
            </p:txBody>
          </p:sp>
          <p:grpSp>
            <p:nvGrpSpPr>
              <p:cNvPr id="10" name="Group 22"/>
              <p:cNvGrpSpPr>
                <a:grpSpLocks/>
              </p:cNvGrpSpPr>
              <p:nvPr/>
            </p:nvGrpSpPr>
            <p:grpSpPr bwMode="auto">
              <a:xfrm>
                <a:off x="4416" y="2208"/>
                <a:ext cx="528" cy="456"/>
                <a:chOff x="8388" y="12425"/>
                <a:chExt cx="903" cy="900"/>
              </a:xfrm>
            </p:grpSpPr>
            <p:sp>
              <p:nvSpPr>
                <p:cNvPr id="29741" name="Rectangle 23"/>
                <p:cNvSpPr>
                  <a:spLocks noChangeArrowheads="1"/>
                </p:cNvSpPr>
                <p:nvPr/>
              </p:nvSpPr>
              <p:spPr bwMode="auto">
                <a:xfrm>
                  <a:off x="8391" y="12425"/>
                  <a:ext cx="900" cy="9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808080"/>
                  </a:solidFill>
                  <a:miter lim="800000"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9742" name="Freeform 24"/>
                <p:cNvSpPr>
                  <a:spLocks/>
                </p:cNvSpPr>
                <p:nvPr/>
              </p:nvSpPr>
              <p:spPr bwMode="auto">
                <a:xfrm>
                  <a:off x="8388" y="12563"/>
                  <a:ext cx="903" cy="762"/>
                </a:xfrm>
                <a:custGeom>
                  <a:avLst/>
                  <a:gdLst>
                    <a:gd name="T0" fmla="*/ 0 w 1073"/>
                    <a:gd name="T1" fmla="*/ 18 h 652"/>
                    <a:gd name="T2" fmla="*/ 272 w 1073"/>
                    <a:gd name="T3" fmla="*/ 61 h 652"/>
                    <a:gd name="T4" fmla="*/ 335 w 1073"/>
                    <a:gd name="T5" fmla="*/ 175 h 652"/>
                    <a:gd name="T6" fmla="*/ 360 w 1073"/>
                    <a:gd name="T7" fmla="*/ 228 h 652"/>
                    <a:gd name="T8" fmla="*/ 373 w 1073"/>
                    <a:gd name="T9" fmla="*/ 254 h 652"/>
                    <a:gd name="T10" fmla="*/ 436 w 1073"/>
                    <a:gd name="T11" fmla="*/ 394 h 652"/>
                    <a:gd name="T12" fmla="*/ 537 w 1073"/>
                    <a:gd name="T13" fmla="*/ 569 h 652"/>
                    <a:gd name="T14" fmla="*/ 802 w 1073"/>
                    <a:gd name="T15" fmla="*/ 744 h 652"/>
                    <a:gd name="T16" fmla="*/ 903 w 1073"/>
                    <a:gd name="T17" fmla="*/ 762 h 65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73"/>
                    <a:gd name="T28" fmla="*/ 0 h 652"/>
                    <a:gd name="T29" fmla="*/ 1073 w 1073"/>
                    <a:gd name="T30" fmla="*/ 652 h 65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73" h="652">
                      <a:moveTo>
                        <a:pt x="0" y="15"/>
                      </a:moveTo>
                      <a:cubicBezTo>
                        <a:pt x="112" y="0"/>
                        <a:pt x="217" y="20"/>
                        <a:pt x="323" y="52"/>
                      </a:cubicBezTo>
                      <a:cubicBezTo>
                        <a:pt x="347" y="88"/>
                        <a:pt x="372" y="117"/>
                        <a:pt x="398" y="150"/>
                      </a:cubicBezTo>
                      <a:cubicBezTo>
                        <a:pt x="409" y="164"/>
                        <a:pt x="418" y="180"/>
                        <a:pt x="428" y="195"/>
                      </a:cubicBezTo>
                      <a:cubicBezTo>
                        <a:pt x="433" y="202"/>
                        <a:pt x="443" y="217"/>
                        <a:pt x="443" y="217"/>
                      </a:cubicBezTo>
                      <a:cubicBezTo>
                        <a:pt x="457" y="263"/>
                        <a:pt x="491" y="298"/>
                        <a:pt x="518" y="337"/>
                      </a:cubicBezTo>
                      <a:cubicBezTo>
                        <a:pt x="552" y="385"/>
                        <a:pt x="589" y="455"/>
                        <a:pt x="638" y="487"/>
                      </a:cubicBezTo>
                      <a:cubicBezTo>
                        <a:pt x="706" y="592"/>
                        <a:pt x="841" y="609"/>
                        <a:pt x="953" y="637"/>
                      </a:cubicBezTo>
                      <a:cubicBezTo>
                        <a:pt x="993" y="647"/>
                        <a:pt x="1032" y="652"/>
                        <a:pt x="1073" y="652"/>
                      </a:cubicBezTo>
                    </a:path>
                  </a:pathLst>
                </a:custGeom>
                <a:noFill/>
                <a:ln w="25400" cap="flat" cmpd="sng">
                  <a:solidFill>
                    <a:srgbClr val="808080"/>
                  </a:solidFill>
                  <a:prstDash val="solid"/>
                  <a:round/>
                  <a:headEnd type="none" w="med" len="med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9736" name="Line 25"/>
              <p:cNvSpPr>
                <a:spLocks noChangeShapeType="1"/>
              </p:cNvSpPr>
              <p:nvPr/>
            </p:nvSpPr>
            <p:spPr bwMode="auto">
              <a:xfrm>
                <a:off x="2160" y="259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737" name="Line 26"/>
              <p:cNvSpPr>
                <a:spLocks noChangeShapeType="1"/>
              </p:cNvSpPr>
              <p:nvPr/>
            </p:nvSpPr>
            <p:spPr bwMode="auto">
              <a:xfrm>
                <a:off x="3552" y="2592"/>
                <a:ext cx="864" cy="0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11" name="Group 45"/>
              <p:cNvGrpSpPr>
                <a:grpSpLocks/>
              </p:cNvGrpSpPr>
              <p:nvPr/>
            </p:nvGrpSpPr>
            <p:grpSpPr bwMode="auto">
              <a:xfrm>
                <a:off x="576" y="2304"/>
                <a:ext cx="1584" cy="384"/>
                <a:chOff x="576" y="2256"/>
                <a:chExt cx="1584" cy="384"/>
              </a:xfrm>
            </p:grpSpPr>
            <p:sp>
              <p:nvSpPr>
                <p:cNvPr id="29739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576" y="2448"/>
                  <a:ext cx="1584" cy="192"/>
                </a:xfrm>
                <a:prstGeom prst="rect">
                  <a:avLst/>
                </a:prstGeom>
                <a:noFill/>
                <a:ln w="9525">
                  <a:solidFill>
                    <a:srgbClr val="C0C0C0"/>
                  </a:solidFill>
                  <a:miter lim="800000"/>
                  <a:headEnd/>
                  <a:tailEnd type="none" w="sm" len="sm"/>
                </a:ln>
              </p:spPr>
              <p:txBody>
                <a:bodyPr/>
                <a:lstStyle/>
                <a:p>
                  <a:pPr algn="l" eaLnBrk="0" hangingPunct="0">
                    <a:spcBef>
                      <a:spcPct val="0"/>
                    </a:spcBef>
                  </a:pPr>
                  <a:r>
                    <a:rPr lang="pt-BR" sz="1200">
                      <a:solidFill>
                        <a:srgbClr val="FFFFFF"/>
                      </a:solidFill>
                      <a:latin typeface="Arial" charset="0"/>
                    </a:rPr>
                    <a:t>Valores – Pertinência Fuzzy</a:t>
                  </a:r>
                </a:p>
              </p:txBody>
            </p:sp>
            <p:sp>
              <p:nvSpPr>
                <p:cNvPr id="29740" name="AutoShape 47"/>
                <p:cNvSpPr>
                  <a:spLocks noChangeArrowheads="1"/>
                </p:cNvSpPr>
                <p:nvPr/>
              </p:nvSpPr>
              <p:spPr bwMode="auto">
                <a:xfrm>
                  <a:off x="1296" y="2256"/>
                  <a:ext cx="144" cy="144"/>
                </a:xfrm>
                <a:prstGeom prst="downArrow">
                  <a:avLst>
                    <a:gd name="adj1" fmla="val 50000"/>
                    <a:gd name="adj2" fmla="val 25000"/>
                  </a:avLst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endParaRPr lang="pt-BR"/>
                </a:p>
              </p:txBody>
            </p:sp>
          </p:grpSp>
        </p:grpSp>
        <p:sp>
          <p:nvSpPr>
            <p:cNvPr id="29733" name="AutoShape 55">
              <a:hlinkClick r:id="rId6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4992" y="2592"/>
              <a:ext cx="96" cy="96"/>
            </a:xfrm>
            <a:prstGeom prst="actionButtonForwardNex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pt-BR"/>
            </a:p>
          </p:txBody>
        </p:sp>
      </p:grpSp>
      <p:sp>
        <p:nvSpPr>
          <p:cNvPr id="29707" name="Rectangle 14"/>
          <p:cNvSpPr>
            <a:spLocks noChangeArrowheads="1"/>
          </p:cNvSpPr>
          <p:nvPr/>
        </p:nvSpPr>
        <p:spPr bwMode="auto">
          <a:xfrm>
            <a:off x="457200" y="381000"/>
            <a:ext cx="701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30000"/>
              </a:spcBef>
            </a:pPr>
            <a:r>
              <a:rPr lang="pt-BR" sz="2900">
                <a:latin typeface="ZapfHumnst BT" pitchFamily="34" charset="0"/>
              </a:rPr>
              <a:t>Método Multivariado</a:t>
            </a:r>
            <a:endParaRPr lang="pt-BR" sz="2100">
              <a:latin typeface="ZapfHumnst BT" pitchFamily="34" charset="0"/>
            </a:endParaRPr>
          </a:p>
        </p:txBody>
      </p:sp>
      <p:grpSp>
        <p:nvGrpSpPr>
          <p:cNvPr id="12" name="Group 57"/>
          <p:cNvGrpSpPr>
            <a:grpSpLocks/>
          </p:cNvGrpSpPr>
          <p:nvPr/>
        </p:nvGrpSpPr>
        <p:grpSpPr bwMode="auto">
          <a:xfrm>
            <a:off x="914400" y="1828800"/>
            <a:ext cx="7086600" cy="1066800"/>
            <a:chOff x="576" y="1152"/>
            <a:chExt cx="4464" cy="672"/>
          </a:xfrm>
        </p:grpSpPr>
        <p:sp>
          <p:nvSpPr>
            <p:cNvPr id="29727" name="Text Box 16"/>
            <p:cNvSpPr txBox="1">
              <a:spLocks noChangeArrowheads="1"/>
            </p:cNvSpPr>
            <p:nvPr/>
          </p:nvSpPr>
          <p:spPr bwMode="auto">
            <a:xfrm>
              <a:off x="2592" y="1248"/>
              <a:ext cx="864" cy="288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prstDash val="lgDash"/>
              <a:miter lim="800000"/>
              <a:headEnd/>
              <a:tailEnd type="none" w="sm" len="sm"/>
            </a:ln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Empírico / Literatura</a:t>
              </a:r>
            </a:p>
          </p:txBody>
        </p:sp>
        <p:sp>
          <p:nvSpPr>
            <p:cNvPr id="29728" name="Text Box 17"/>
            <p:cNvSpPr txBox="1">
              <a:spLocks noChangeArrowheads="1"/>
            </p:cNvSpPr>
            <p:nvPr/>
          </p:nvSpPr>
          <p:spPr bwMode="auto">
            <a:xfrm>
              <a:off x="3696" y="1152"/>
              <a:ext cx="1344" cy="672"/>
            </a:xfrm>
            <a:prstGeom prst="rect">
              <a:avLst/>
            </a:prstGeom>
            <a:noFill/>
            <a:ln w="25400" cmpd="dbl">
              <a:solidFill>
                <a:srgbClr val="969696"/>
              </a:solidFill>
              <a:miter lim="800000"/>
              <a:headEnd/>
              <a:tailEnd type="none" w="sm" len="sm"/>
            </a:ln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Distância Vias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Distância Rios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Distância Centros Urbanos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Cobertura Florestal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Declividade</a:t>
              </a:r>
            </a:p>
            <a:p>
              <a:pPr eaLnBrk="0" hangingPunct="0">
                <a:spcBef>
                  <a:spcPct val="0"/>
                </a:spcBef>
              </a:pPr>
              <a:endParaRPr lang="pt-BR" sz="1200">
                <a:latin typeface="Arial" charset="0"/>
              </a:endParaRPr>
            </a:p>
          </p:txBody>
        </p:sp>
        <p:sp>
          <p:nvSpPr>
            <p:cNvPr id="29729" name="Text Box 18"/>
            <p:cNvSpPr txBox="1">
              <a:spLocks noChangeArrowheads="1"/>
            </p:cNvSpPr>
            <p:nvPr/>
          </p:nvSpPr>
          <p:spPr bwMode="auto">
            <a:xfrm>
              <a:off x="576" y="1296"/>
              <a:ext cx="1536" cy="192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 type="none" w="sm" len="sm"/>
            </a:ln>
          </p:spPr>
          <p:txBody>
            <a:bodyPr/>
            <a:lstStyle/>
            <a:p>
              <a:pPr algn="l"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Seleção Variáveis Indicadoras</a:t>
              </a:r>
            </a:p>
          </p:txBody>
        </p:sp>
        <p:sp>
          <p:nvSpPr>
            <p:cNvPr id="29730" name="Line 19"/>
            <p:cNvSpPr>
              <a:spLocks noChangeShapeType="1"/>
            </p:cNvSpPr>
            <p:nvPr/>
          </p:nvSpPr>
          <p:spPr bwMode="auto">
            <a:xfrm>
              <a:off x="2112" y="1392"/>
              <a:ext cx="432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29731" name="Line 20"/>
            <p:cNvSpPr>
              <a:spLocks noChangeShapeType="1"/>
            </p:cNvSpPr>
            <p:nvPr/>
          </p:nvSpPr>
          <p:spPr bwMode="auto">
            <a:xfrm>
              <a:off x="3456" y="1392"/>
              <a:ext cx="192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29709" name="Rectangle 56"/>
          <p:cNvSpPr>
            <a:spLocks noChangeArrowheads="1"/>
          </p:cNvSpPr>
          <p:nvPr/>
        </p:nvSpPr>
        <p:spPr bwMode="auto">
          <a:xfrm>
            <a:off x="457200" y="1066800"/>
            <a:ext cx="701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30000"/>
              </a:spcBef>
            </a:pPr>
            <a:r>
              <a:rPr lang="pt-BR" sz="2100">
                <a:latin typeface="ZapfHumnst BT" pitchFamily="34" charset="0"/>
              </a:rPr>
              <a:t>Inferir superfície que descreva distribuição </a:t>
            </a:r>
          </a:p>
        </p:txBody>
      </p:sp>
      <p:grpSp>
        <p:nvGrpSpPr>
          <p:cNvPr id="13" name="Group 69"/>
          <p:cNvGrpSpPr>
            <a:grpSpLocks/>
          </p:cNvGrpSpPr>
          <p:nvPr/>
        </p:nvGrpSpPr>
        <p:grpSpPr bwMode="auto">
          <a:xfrm>
            <a:off x="914400" y="2971800"/>
            <a:ext cx="6248400" cy="800100"/>
            <a:chOff x="576" y="1872"/>
            <a:chExt cx="3936" cy="504"/>
          </a:xfrm>
        </p:grpSpPr>
        <p:grpSp>
          <p:nvGrpSpPr>
            <p:cNvPr id="14" name="Group 60"/>
            <p:cNvGrpSpPr>
              <a:grpSpLocks/>
            </p:cNvGrpSpPr>
            <p:nvPr/>
          </p:nvGrpSpPr>
          <p:grpSpPr bwMode="auto">
            <a:xfrm>
              <a:off x="576" y="1872"/>
              <a:ext cx="3768" cy="504"/>
              <a:chOff x="576" y="1872"/>
              <a:chExt cx="3768" cy="504"/>
            </a:xfrm>
          </p:grpSpPr>
          <p:grpSp>
            <p:nvGrpSpPr>
              <p:cNvPr id="15" name="Group 3"/>
              <p:cNvGrpSpPr>
                <a:grpSpLocks/>
              </p:cNvGrpSpPr>
              <p:nvPr/>
            </p:nvGrpSpPr>
            <p:grpSpPr bwMode="auto">
              <a:xfrm>
                <a:off x="3744" y="1872"/>
                <a:ext cx="600" cy="504"/>
                <a:chOff x="8568" y="4682"/>
                <a:chExt cx="1080" cy="1080"/>
              </a:xfrm>
            </p:grpSpPr>
            <p:grpSp>
              <p:nvGrpSpPr>
                <p:cNvPr id="16" name="Group 4"/>
                <p:cNvGrpSpPr>
                  <a:grpSpLocks/>
                </p:cNvGrpSpPr>
                <p:nvPr/>
              </p:nvGrpSpPr>
              <p:grpSpPr bwMode="auto">
                <a:xfrm>
                  <a:off x="8748" y="4865"/>
                  <a:ext cx="720" cy="765"/>
                  <a:chOff x="7848" y="7955"/>
                  <a:chExt cx="720" cy="765"/>
                </a:xfrm>
              </p:grpSpPr>
              <p:sp>
                <p:nvSpPr>
                  <p:cNvPr id="29722" name="AutoShape 5"/>
                  <p:cNvSpPr>
                    <a:spLocks noChangeArrowheads="1"/>
                  </p:cNvSpPr>
                  <p:nvPr/>
                </p:nvSpPr>
                <p:spPr bwMode="auto">
                  <a:xfrm>
                    <a:off x="7848" y="8540"/>
                    <a:ext cx="720" cy="180"/>
                  </a:xfrm>
                  <a:prstGeom prst="parallelogram">
                    <a:avLst>
                      <a:gd name="adj" fmla="val 100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969696"/>
                    </a:solidFill>
                    <a:miter lim="800000"/>
                    <a:headEnd/>
                    <a:tailEnd type="none" w="sm" len="sm"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723" name="AutoShape 6"/>
                  <p:cNvSpPr>
                    <a:spLocks noChangeArrowheads="1"/>
                  </p:cNvSpPr>
                  <p:nvPr/>
                </p:nvSpPr>
                <p:spPr bwMode="auto">
                  <a:xfrm>
                    <a:off x="7848" y="8405"/>
                    <a:ext cx="720" cy="180"/>
                  </a:xfrm>
                  <a:prstGeom prst="parallelogram">
                    <a:avLst>
                      <a:gd name="adj" fmla="val 100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969696"/>
                    </a:solidFill>
                    <a:miter lim="800000"/>
                    <a:headEnd/>
                    <a:tailEnd type="none" w="sm" len="sm"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724" name="AutoShape 7"/>
                  <p:cNvSpPr>
                    <a:spLocks noChangeArrowheads="1"/>
                  </p:cNvSpPr>
                  <p:nvPr/>
                </p:nvSpPr>
                <p:spPr bwMode="auto">
                  <a:xfrm>
                    <a:off x="7848" y="8255"/>
                    <a:ext cx="720" cy="180"/>
                  </a:xfrm>
                  <a:prstGeom prst="parallelogram">
                    <a:avLst>
                      <a:gd name="adj" fmla="val 100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969696"/>
                    </a:solidFill>
                    <a:miter lim="800000"/>
                    <a:headEnd/>
                    <a:tailEnd type="none" w="sm" len="sm"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725" name="AutoShape 8"/>
                  <p:cNvSpPr>
                    <a:spLocks noChangeArrowheads="1"/>
                  </p:cNvSpPr>
                  <p:nvPr/>
                </p:nvSpPr>
                <p:spPr bwMode="auto">
                  <a:xfrm>
                    <a:off x="7848" y="8105"/>
                    <a:ext cx="720" cy="180"/>
                  </a:xfrm>
                  <a:prstGeom prst="parallelogram">
                    <a:avLst>
                      <a:gd name="adj" fmla="val 100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969696"/>
                    </a:solidFill>
                    <a:miter lim="800000"/>
                    <a:headEnd/>
                    <a:tailEnd type="none" w="sm" len="sm"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726" name="AutoShape 9"/>
                  <p:cNvSpPr>
                    <a:spLocks noChangeArrowheads="1"/>
                  </p:cNvSpPr>
                  <p:nvPr/>
                </p:nvSpPr>
                <p:spPr bwMode="auto">
                  <a:xfrm>
                    <a:off x="7848" y="7955"/>
                    <a:ext cx="720" cy="180"/>
                  </a:xfrm>
                  <a:prstGeom prst="parallelogram">
                    <a:avLst>
                      <a:gd name="adj" fmla="val 100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969696"/>
                    </a:solidFill>
                    <a:miter lim="800000"/>
                    <a:headEnd/>
                    <a:tailEnd type="none" w="sm" len="sm"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</p:grpSp>
            <p:sp>
              <p:nvSpPr>
                <p:cNvPr id="29721" name="Rectangle 10"/>
                <p:cNvSpPr>
                  <a:spLocks noChangeArrowheads="1"/>
                </p:cNvSpPr>
                <p:nvPr/>
              </p:nvSpPr>
              <p:spPr bwMode="auto">
                <a:xfrm>
                  <a:off x="8568" y="4682"/>
                  <a:ext cx="1080" cy="1080"/>
                </a:xfrm>
                <a:prstGeom prst="rect">
                  <a:avLst/>
                </a:prstGeom>
                <a:noFill/>
                <a:ln w="9525">
                  <a:solidFill>
                    <a:srgbClr val="969696"/>
                  </a:solidFill>
                  <a:miter lim="800000"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sp>
            <p:nvSpPr>
              <p:cNvPr id="29714" name="Text Box 39"/>
              <p:cNvSpPr txBox="1">
                <a:spLocks noChangeArrowheads="1"/>
              </p:cNvSpPr>
              <p:nvPr/>
            </p:nvSpPr>
            <p:spPr bwMode="auto">
              <a:xfrm>
                <a:off x="2496" y="2112"/>
                <a:ext cx="1008" cy="168"/>
              </a:xfrm>
              <a:prstGeom prst="rect">
                <a:avLst/>
              </a:prstGeom>
              <a:noFill/>
              <a:ln w="9525">
                <a:solidFill>
                  <a:srgbClr val="C0C0C0"/>
                </a:solidFill>
                <a:prstDash val="lgDash"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pt-BR" sz="1200">
                    <a:solidFill>
                      <a:srgbClr val="FFFFFF"/>
                    </a:solidFill>
                    <a:latin typeface="Arial" charset="0"/>
                  </a:rPr>
                  <a:t>SR &amp; SIG</a:t>
                </a:r>
              </a:p>
            </p:txBody>
          </p:sp>
          <p:sp>
            <p:nvSpPr>
              <p:cNvPr id="29715" name="Line 40"/>
              <p:cNvSpPr>
                <a:spLocks noChangeShapeType="1"/>
              </p:cNvSpPr>
              <p:nvPr/>
            </p:nvSpPr>
            <p:spPr bwMode="auto">
              <a:xfrm>
                <a:off x="2208" y="220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716" name="Line 41"/>
              <p:cNvSpPr>
                <a:spLocks noChangeShapeType="1"/>
              </p:cNvSpPr>
              <p:nvPr/>
            </p:nvSpPr>
            <p:spPr bwMode="auto">
              <a:xfrm>
                <a:off x="3504" y="2208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17" name="Group 42"/>
              <p:cNvGrpSpPr>
                <a:grpSpLocks/>
              </p:cNvGrpSpPr>
              <p:nvPr/>
            </p:nvGrpSpPr>
            <p:grpSpPr bwMode="auto">
              <a:xfrm>
                <a:off x="576" y="1920"/>
                <a:ext cx="1608" cy="354"/>
                <a:chOff x="576" y="1872"/>
                <a:chExt cx="1608" cy="354"/>
              </a:xfrm>
            </p:grpSpPr>
            <p:sp>
              <p:nvSpPr>
                <p:cNvPr id="29718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576" y="2064"/>
                  <a:ext cx="1608" cy="162"/>
                </a:xfrm>
                <a:prstGeom prst="rect">
                  <a:avLst/>
                </a:prstGeom>
                <a:noFill/>
                <a:ln w="9525">
                  <a:solidFill>
                    <a:srgbClr val="C0C0C0"/>
                  </a:solidFill>
                  <a:miter lim="800000"/>
                  <a:headEnd/>
                  <a:tailEnd type="none" w="sm" len="sm"/>
                </a:ln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</a:pPr>
                  <a:r>
                    <a:rPr lang="pt-BR" sz="1200">
                      <a:solidFill>
                        <a:srgbClr val="FFFFFF"/>
                      </a:solidFill>
                      <a:latin typeface="Arial" charset="0"/>
                    </a:rPr>
                    <a:t>Dados locais p/ variáveis</a:t>
                  </a:r>
                </a:p>
              </p:txBody>
            </p:sp>
            <p:sp>
              <p:nvSpPr>
                <p:cNvPr id="29719" name="AutoShape 44"/>
                <p:cNvSpPr>
                  <a:spLocks noChangeArrowheads="1"/>
                </p:cNvSpPr>
                <p:nvPr/>
              </p:nvSpPr>
              <p:spPr bwMode="auto">
                <a:xfrm>
                  <a:off x="1296" y="1872"/>
                  <a:ext cx="144" cy="144"/>
                </a:xfrm>
                <a:prstGeom prst="downArrow">
                  <a:avLst>
                    <a:gd name="adj1" fmla="val 50000"/>
                    <a:gd name="adj2" fmla="val 25000"/>
                  </a:avLst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endParaRPr lang="pt-BR"/>
                </a:p>
              </p:txBody>
            </p:sp>
          </p:grpSp>
        </p:grpSp>
        <p:sp>
          <p:nvSpPr>
            <p:cNvPr id="29712" name="AutoShape 68">
              <a:hlinkClick r:id="rId7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4416" y="2016"/>
              <a:ext cx="96" cy="96"/>
            </a:xfrm>
            <a:prstGeom prst="actionButtonForwardNex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pt-BR"/>
            </a:p>
          </p:txBody>
        </p:sp>
      </p:grpSp>
    </p:spTree>
  </p:cSld>
  <p:clrMapOvr>
    <a:masterClrMapping/>
  </p:clrMapOvr>
  <p:transition>
    <p:wipe dir="r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6858000" cy="533400"/>
          </a:xfrm>
          <a:noFill/>
        </p:spPr>
        <p:txBody>
          <a:bodyPr>
            <a:normAutofit fontScale="90000"/>
          </a:bodyPr>
          <a:lstStyle/>
          <a:p>
            <a:r>
              <a:rPr lang="pt-BR" sz="2000" dirty="0">
                <a:effectLst/>
              </a:rPr>
              <a:t>Método Multivariado – Contribuição relativa das variáveis </a:t>
            </a:r>
            <a:r>
              <a:rPr lang="pt-BR" sz="2000" dirty="0" err="1">
                <a:effectLst/>
              </a:rPr>
              <a:t>preditoras</a:t>
            </a:r>
            <a:r>
              <a:rPr lang="pt-BR" sz="2000" dirty="0">
                <a:effectLst/>
              </a:rPr>
              <a:t> </a:t>
            </a: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4588" y="37560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1100" y="37560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7560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228600" y="1524000"/>
            <a:ext cx="2514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900">
                <a:latin typeface="ZapfHumnst BT" pitchFamily="34" charset="0"/>
              </a:rPr>
              <a:t>Distritos do PA 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900">
                <a:latin typeface="ZapfHumnst BT" pitchFamily="34" charset="0"/>
              </a:rPr>
              <a:t>Área de Influência 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900">
                <a:latin typeface="ZapfHumnst BT" pitchFamily="34" charset="0"/>
              </a:rPr>
              <a:t>Média das distâncias a vias, distância a rios, declividade 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900">
                <a:latin typeface="ZapfHumnst BT" pitchFamily="34" charset="0"/>
              </a:rPr>
              <a:t>Distância a centros urbanos – Viz + Próx. 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900">
                <a:latin typeface="ZapfHumnst BT" pitchFamily="34" charset="0"/>
              </a:rPr>
              <a:t>Percentagem Floresta                   5% &lt; x &lt; 99%</a:t>
            </a:r>
          </a:p>
        </p:txBody>
      </p:sp>
      <p:pic>
        <p:nvPicPr>
          <p:cNvPr id="30727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4191000"/>
            <a:ext cx="27717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2200" y="1371600"/>
            <a:ext cx="26765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95600" y="4191000"/>
            <a:ext cx="277177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0" name="AutoShape 11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400800"/>
            <a:ext cx="204788" cy="204788"/>
          </a:xfrm>
          <a:prstGeom prst="actionButtonBackPrevious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pt-BR"/>
          </a:p>
        </p:txBody>
      </p:sp>
      <p:pic>
        <p:nvPicPr>
          <p:cNvPr id="30731" name="Picture 12"/>
          <p:cNvPicPr>
            <a:picLocks noChangeAspect="1" noChangeArrowheads="1"/>
          </p:cNvPicPr>
          <p:nvPr/>
        </p:nvPicPr>
        <p:blipFill>
          <a:blip r:embed="rId9" cstate="print"/>
          <a:srcRect l="15884" t="12601" r="16298" b="8055"/>
          <a:stretch>
            <a:fillRect/>
          </a:stretch>
        </p:blipFill>
        <p:spPr bwMode="auto">
          <a:xfrm>
            <a:off x="2819400" y="838200"/>
            <a:ext cx="3200400" cy="29956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 anchor="b"/>
          <a:lstStyle/>
          <a:p>
            <a:pPr eaLnBrk="1" hangingPunct="1"/>
            <a:r>
              <a:rPr lang="pt-BR">
                <a:effectLst/>
              </a:rPr>
              <a:t>Classificação contínua</a:t>
            </a:r>
          </a:p>
        </p:txBody>
      </p:sp>
      <p:sp>
        <p:nvSpPr>
          <p:cNvPr id="7024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990600"/>
            <a:ext cx="8534400" cy="3429000"/>
          </a:xfrm>
        </p:spPr>
        <p:txBody>
          <a:bodyPr/>
          <a:lstStyle/>
          <a:p>
            <a:pPr marL="342900" indent="-342900" defTabSz="914400" eaLnBrk="1" hangingPunct="1">
              <a:spcBef>
                <a:spcPts val="500"/>
              </a:spcBef>
              <a:spcAft>
                <a:spcPts val="500"/>
              </a:spcAft>
              <a:defRPr/>
            </a:pPr>
            <a:r>
              <a:rPr lang="pt-BR" sz="1700" dirty="0"/>
              <a:t>A análise espacial em SIG será muito melhor realizada com uso da técnicas de classificação contínua: os dados são transformados para o espaço de referência [0,1] e processados por combinação numérica, através de média ponderada</a:t>
            </a:r>
            <a:r>
              <a:rPr lang="pt-BR" sz="17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ou </a:t>
            </a:r>
            <a:r>
              <a:rPr lang="pt-BR" sz="1700" dirty="0"/>
              <a:t>inferência “</a:t>
            </a:r>
            <a:r>
              <a:rPr lang="pt-BR" sz="1700" dirty="0" err="1"/>
              <a:t>fuzzy</a:t>
            </a:r>
            <a:r>
              <a:rPr lang="pt-BR" sz="1700" dirty="0"/>
              <a:t>” </a:t>
            </a:r>
          </a:p>
          <a:p>
            <a:pPr marL="342900" indent="-342900" defTabSz="914400" eaLnBrk="1" hangingPunct="1">
              <a:lnSpc>
                <a:spcPct val="0"/>
              </a:lnSpc>
              <a:spcBef>
                <a:spcPts val="500"/>
              </a:spcBef>
              <a:spcAft>
                <a:spcPts val="500"/>
              </a:spcAft>
              <a:defRPr/>
            </a:pPr>
            <a:endParaRPr lang="pt-BR" sz="1700" dirty="0"/>
          </a:p>
          <a:p>
            <a:pPr marL="342900" indent="-342900" defTabSz="914400" eaLnBrk="1" hangingPunct="1">
              <a:lnSpc>
                <a:spcPct val="10000"/>
              </a:lnSpc>
              <a:spcBef>
                <a:spcPts val="500"/>
              </a:spcBef>
              <a:spcAft>
                <a:spcPts val="500"/>
              </a:spcAft>
              <a:buFontTx/>
              <a:buNone/>
              <a:defRPr/>
            </a:pPr>
            <a:endParaRPr lang="pt-BR" sz="1700" dirty="0"/>
          </a:p>
          <a:p>
            <a:pPr marL="342900" indent="-342900" defTabSz="914400" eaLnBrk="1" hangingPunct="1">
              <a:spcBef>
                <a:spcPts val="500"/>
              </a:spcBef>
              <a:spcAft>
                <a:spcPts val="500"/>
              </a:spcAft>
              <a:defRPr/>
            </a:pPr>
            <a:r>
              <a:rPr lang="pt-BR" sz="1700" dirty="0"/>
              <a:t>Isto nos permite construir cenários (por exemplo, risco de 10%, 20% ou 40%), que indicam os diferentes compromissos de tomada de decisão =&gt; maior flexibilidade e um entendimento muito maior sobre os problemas espaciais</a:t>
            </a:r>
          </a:p>
        </p:txBody>
      </p:sp>
      <p:sp>
        <p:nvSpPr>
          <p:cNvPr id="31748" name="Rectangle 1027"/>
          <p:cNvSpPr>
            <a:spLocks noChangeArrowheads="1"/>
          </p:cNvSpPr>
          <p:nvPr/>
        </p:nvSpPr>
        <p:spPr bwMode="auto">
          <a:xfrm>
            <a:off x="304800" y="3429000"/>
            <a:ext cx="74723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ts val="800"/>
              </a:spcBef>
              <a:spcAft>
                <a:spcPts val="900"/>
              </a:spcAft>
              <a:buFontTx/>
              <a:buChar char="•"/>
            </a:pPr>
            <a:r>
              <a:rPr lang="pt-BR" sz="1300">
                <a:latin typeface="ZapfHumnst BT" pitchFamily="34" charset="0"/>
              </a:rPr>
              <a:t>Lógica Fuzzy: Introduzida por Lofti Zadeh (1960s), como um meio de modelar incertezas da linguagem natural</a:t>
            </a:r>
          </a:p>
          <a:p>
            <a:pPr marL="342900" indent="-342900" algn="l">
              <a:lnSpc>
                <a:spcPct val="90000"/>
              </a:lnSpc>
              <a:spcBef>
                <a:spcPts val="800"/>
              </a:spcBef>
              <a:spcAft>
                <a:spcPts val="900"/>
              </a:spcAft>
              <a:buFontTx/>
              <a:buChar char="•"/>
            </a:pPr>
            <a:r>
              <a:rPr lang="pt-BR" sz="1300">
                <a:latin typeface="ZapfHumnst BT" pitchFamily="34" charset="0"/>
              </a:rPr>
              <a:t>Lógica Fuzzy é uma extensão da lógica Booleana:  “verdade parcial”, valores entre “completamente verdadeiro” e “completamente falso”</a:t>
            </a:r>
          </a:p>
          <a:p>
            <a:pPr marL="342900" indent="-342900" algn="l">
              <a:lnSpc>
                <a:spcPct val="90000"/>
              </a:lnSpc>
              <a:spcBef>
                <a:spcPts val="800"/>
              </a:spcBef>
              <a:spcAft>
                <a:spcPts val="900"/>
              </a:spcAft>
              <a:buFontTx/>
              <a:buChar char="•"/>
            </a:pPr>
            <a:endParaRPr lang="pt-BR" sz="1700">
              <a:latin typeface="ZapfHumnst BT" pitchFamily="34" charset="0"/>
            </a:endParaRPr>
          </a:p>
        </p:txBody>
      </p:sp>
      <p:grpSp>
        <p:nvGrpSpPr>
          <p:cNvPr id="2" name="Group 1083"/>
          <p:cNvGrpSpPr>
            <a:grpSpLocks/>
          </p:cNvGrpSpPr>
          <p:nvPr/>
        </p:nvGrpSpPr>
        <p:grpSpPr bwMode="auto">
          <a:xfrm>
            <a:off x="914400" y="4572000"/>
            <a:ext cx="7473950" cy="2057400"/>
            <a:chOff x="524" y="2688"/>
            <a:chExt cx="4708" cy="1296"/>
          </a:xfrm>
        </p:grpSpPr>
        <p:sp>
          <p:nvSpPr>
            <p:cNvPr id="31750" name="Rectangle 1029"/>
            <p:cNvSpPr>
              <a:spLocks noChangeArrowheads="1"/>
            </p:cNvSpPr>
            <p:nvPr/>
          </p:nvSpPr>
          <p:spPr bwMode="auto">
            <a:xfrm>
              <a:off x="588" y="2688"/>
              <a:ext cx="2292" cy="1296"/>
            </a:xfrm>
            <a:prstGeom prst="rect">
              <a:avLst/>
            </a:prstGeom>
            <a:solidFill>
              <a:schemeClr val="bg1"/>
            </a:solidFill>
            <a:ln w="12700" cap="sq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l">
                <a:spcBef>
                  <a:spcPct val="0"/>
                </a:spcBef>
              </a:pPr>
              <a:endParaRPr lang="pt-BR" sz="1800">
                <a:latin typeface="Arial" charset="0"/>
              </a:endParaRPr>
            </a:p>
          </p:txBody>
        </p:sp>
        <p:sp>
          <p:nvSpPr>
            <p:cNvPr id="31751" name="Line 1032"/>
            <p:cNvSpPr>
              <a:spLocks noChangeShapeType="1"/>
            </p:cNvSpPr>
            <p:nvPr/>
          </p:nvSpPr>
          <p:spPr bwMode="auto">
            <a:xfrm>
              <a:off x="794" y="2784"/>
              <a:ext cx="0" cy="735"/>
            </a:xfrm>
            <a:prstGeom prst="line">
              <a:avLst/>
            </a:prstGeom>
            <a:noFill/>
            <a:ln w="12700" cap="sq">
              <a:solidFill>
                <a:srgbClr val="003399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2" name="Line 1033"/>
            <p:cNvSpPr>
              <a:spLocks noChangeShapeType="1"/>
            </p:cNvSpPr>
            <p:nvPr/>
          </p:nvSpPr>
          <p:spPr bwMode="auto">
            <a:xfrm>
              <a:off x="794" y="3519"/>
              <a:ext cx="1116" cy="0"/>
            </a:xfrm>
            <a:prstGeom prst="line">
              <a:avLst/>
            </a:prstGeom>
            <a:noFill/>
            <a:ln w="12700" cap="sq">
              <a:solidFill>
                <a:srgbClr val="003399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3" name="Line 1034"/>
            <p:cNvSpPr>
              <a:spLocks noChangeShapeType="1"/>
            </p:cNvSpPr>
            <p:nvPr/>
          </p:nvSpPr>
          <p:spPr bwMode="auto">
            <a:xfrm>
              <a:off x="794" y="3519"/>
              <a:ext cx="524" cy="0"/>
            </a:xfrm>
            <a:prstGeom prst="line">
              <a:avLst/>
            </a:prstGeom>
            <a:noFill/>
            <a:ln w="19050" cap="sq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4" name="Line 1035"/>
            <p:cNvSpPr>
              <a:spLocks noChangeShapeType="1"/>
            </p:cNvSpPr>
            <p:nvPr/>
          </p:nvSpPr>
          <p:spPr bwMode="auto">
            <a:xfrm>
              <a:off x="1318" y="3033"/>
              <a:ext cx="524" cy="0"/>
            </a:xfrm>
            <a:prstGeom prst="line">
              <a:avLst/>
            </a:prstGeom>
            <a:noFill/>
            <a:ln w="19050" cap="sq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5" name="Line 1036"/>
            <p:cNvSpPr>
              <a:spLocks noChangeShapeType="1"/>
            </p:cNvSpPr>
            <p:nvPr/>
          </p:nvSpPr>
          <p:spPr bwMode="auto">
            <a:xfrm>
              <a:off x="1318" y="3033"/>
              <a:ext cx="0" cy="486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6" name="Line 1037"/>
            <p:cNvSpPr>
              <a:spLocks noChangeShapeType="1"/>
            </p:cNvSpPr>
            <p:nvPr/>
          </p:nvSpPr>
          <p:spPr bwMode="auto">
            <a:xfrm>
              <a:off x="794" y="3034"/>
              <a:ext cx="524" cy="0"/>
            </a:xfrm>
            <a:prstGeom prst="line">
              <a:avLst/>
            </a:prstGeom>
            <a:noFill/>
            <a:ln w="12700">
              <a:solidFill>
                <a:srgbClr val="99FF99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7" name="Text Box 1038" descr="Confetes pequenos"/>
            <p:cNvSpPr txBox="1">
              <a:spLocks noChangeArrowheads="1"/>
            </p:cNvSpPr>
            <p:nvPr/>
          </p:nvSpPr>
          <p:spPr bwMode="auto">
            <a:xfrm>
              <a:off x="624" y="3392"/>
              <a:ext cx="186" cy="21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kumimoji="1" lang="pt-BR" sz="1600">
                  <a:latin typeface="Tahoma" pitchFamily="34" charset="0"/>
                </a:rPr>
                <a:t>0</a:t>
              </a:r>
            </a:p>
          </p:txBody>
        </p:sp>
        <p:sp>
          <p:nvSpPr>
            <p:cNvPr id="652303" name="Text Box 1039" descr="Confetes pequenos"/>
            <p:cNvSpPr txBox="1">
              <a:spLocks noChangeArrowheads="1"/>
            </p:cNvSpPr>
            <p:nvPr/>
          </p:nvSpPr>
          <p:spPr bwMode="auto">
            <a:xfrm>
              <a:off x="624" y="2940"/>
              <a:ext cx="186" cy="213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kumimoji="1" lang="pt-BR" sz="16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1</a:t>
              </a:r>
            </a:p>
          </p:txBody>
        </p:sp>
        <p:sp>
          <p:nvSpPr>
            <p:cNvPr id="31759" name="Text Box 1040" descr="Confetes pequenos"/>
            <p:cNvSpPr txBox="1">
              <a:spLocks noChangeArrowheads="1"/>
            </p:cNvSpPr>
            <p:nvPr/>
          </p:nvSpPr>
          <p:spPr bwMode="auto">
            <a:xfrm>
              <a:off x="871" y="3321"/>
              <a:ext cx="406" cy="21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kumimoji="1" lang="pt-BR" sz="1600">
                  <a:latin typeface="Tahoma" pitchFamily="34" charset="0"/>
                </a:rPr>
                <a:t>Falso</a:t>
              </a:r>
            </a:p>
          </p:txBody>
        </p:sp>
        <p:sp>
          <p:nvSpPr>
            <p:cNvPr id="31760" name="Text Box 1041" descr="Confetes pequenos"/>
            <p:cNvSpPr txBox="1">
              <a:spLocks noChangeArrowheads="1"/>
            </p:cNvSpPr>
            <p:nvPr/>
          </p:nvSpPr>
          <p:spPr bwMode="auto">
            <a:xfrm>
              <a:off x="1274" y="2835"/>
              <a:ext cx="581" cy="21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kumimoji="1" lang="pt-BR" sz="1600">
                  <a:latin typeface="Tahoma" pitchFamily="34" charset="0"/>
                </a:rPr>
                <a:t>Verdade</a:t>
              </a:r>
            </a:p>
          </p:txBody>
        </p:sp>
        <p:sp>
          <p:nvSpPr>
            <p:cNvPr id="31761" name="Text Box 1042" descr="Confetes pequenos"/>
            <p:cNvSpPr txBox="1">
              <a:spLocks noChangeArrowheads="1"/>
            </p:cNvSpPr>
            <p:nvPr/>
          </p:nvSpPr>
          <p:spPr bwMode="auto">
            <a:xfrm>
              <a:off x="1163" y="3720"/>
              <a:ext cx="1175" cy="25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kumimoji="1" lang="pt-BR" sz="2000">
                  <a:latin typeface="Tahoma" pitchFamily="34" charset="0"/>
                </a:rPr>
                <a:t>Lógica Boleana</a:t>
              </a:r>
            </a:p>
          </p:txBody>
        </p:sp>
        <p:sp>
          <p:nvSpPr>
            <p:cNvPr id="31762" name="Text Box 1043" descr="Confetes pequenos"/>
            <p:cNvSpPr txBox="1">
              <a:spLocks noChangeArrowheads="1"/>
            </p:cNvSpPr>
            <p:nvPr/>
          </p:nvSpPr>
          <p:spPr bwMode="auto">
            <a:xfrm>
              <a:off x="1762" y="3518"/>
              <a:ext cx="180" cy="231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kumimoji="1" lang="pt-BR" sz="1800">
                  <a:latin typeface="Tahoma" pitchFamily="34" charset="0"/>
                </a:rPr>
                <a:t>z</a:t>
              </a:r>
            </a:p>
          </p:txBody>
        </p:sp>
        <p:grpSp>
          <p:nvGrpSpPr>
            <p:cNvPr id="3" name="Group 1044"/>
            <p:cNvGrpSpPr>
              <a:grpSpLocks/>
            </p:cNvGrpSpPr>
            <p:nvPr/>
          </p:nvGrpSpPr>
          <p:grpSpPr bwMode="auto">
            <a:xfrm>
              <a:off x="2028" y="2808"/>
              <a:ext cx="784" cy="819"/>
              <a:chOff x="1072" y="2949"/>
              <a:chExt cx="727" cy="717"/>
            </a:xfrm>
          </p:grpSpPr>
          <p:sp>
            <p:nvSpPr>
              <p:cNvPr id="31782" name="Freeform 1045"/>
              <p:cNvSpPr>
                <a:spLocks/>
              </p:cNvSpPr>
              <p:nvPr/>
            </p:nvSpPr>
            <p:spPr bwMode="auto">
              <a:xfrm>
                <a:off x="1072" y="2949"/>
                <a:ext cx="425" cy="664"/>
              </a:xfrm>
              <a:custGeom>
                <a:avLst/>
                <a:gdLst>
                  <a:gd name="T0" fmla="*/ 242 w 425"/>
                  <a:gd name="T1" fmla="*/ 0 h 664"/>
                  <a:gd name="T2" fmla="*/ 208 w 425"/>
                  <a:gd name="T3" fmla="*/ 45 h 664"/>
                  <a:gd name="T4" fmla="*/ 54 w 425"/>
                  <a:gd name="T5" fmla="*/ 85 h 664"/>
                  <a:gd name="T6" fmla="*/ 14 w 425"/>
                  <a:gd name="T7" fmla="*/ 131 h 664"/>
                  <a:gd name="T8" fmla="*/ 31 w 425"/>
                  <a:gd name="T9" fmla="*/ 245 h 664"/>
                  <a:gd name="T10" fmla="*/ 54 w 425"/>
                  <a:gd name="T11" fmla="*/ 543 h 664"/>
                  <a:gd name="T12" fmla="*/ 105 w 425"/>
                  <a:gd name="T13" fmla="*/ 617 h 664"/>
                  <a:gd name="T14" fmla="*/ 425 w 425"/>
                  <a:gd name="T15" fmla="*/ 508 h 664"/>
                  <a:gd name="T16" fmla="*/ 419 w 425"/>
                  <a:gd name="T17" fmla="*/ 434 h 664"/>
                  <a:gd name="T18" fmla="*/ 408 w 425"/>
                  <a:gd name="T19" fmla="*/ 417 h 664"/>
                  <a:gd name="T20" fmla="*/ 391 w 425"/>
                  <a:gd name="T21" fmla="*/ 348 h 664"/>
                  <a:gd name="T22" fmla="*/ 414 w 425"/>
                  <a:gd name="T23" fmla="*/ 183 h 664"/>
                  <a:gd name="T24" fmla="*/ 317 w 425"/>
                  <a:gd name="T25" fmla="*/ 148 h 664"/>
                  <a:gd name="T26" fmla="*/ 299 w 425"/>
                  <a:gd name="T27" fmla="*/ 108 h 664"/>
                  <a:gd name="T28" fmla="*/ 294 w 425"/>
                  <a:gd name="T29" fmla="*/ 45 h 664"/>
                  <a:gd name="T30" fmla="*/ 254 w 425"/>
                  <a:gd name="T31" fmla="*/ 40 h 664"/>
                  <a:gd name="T32" fmla="*/ 248 w 425"/>
                  <a:gd name="T33" fmla="*/ 5 h 664"/>
                  <a:gd name="T34" fmla="*/ 242 w 425"/>
                  <a:gd name="T35" fmla="*/ 0 h 66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25"/>
                  <a:gd name="T55" fmla="*/ 0 h 664"/>
                  <a:gd name="T56" fmla="*/ 425 w 425"/>
                  <a:gd name="T57" fmla="*/ 664 h 66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25" h="664">
                    <a:moveTo>
                      <a:pt x="242" y="0"/>
                    </a:moveTo>
                    <a:cubicBezTo>
                      <a:pt x="235" y="23"/>
                      <a:pt x="233" y="38"/>
                      <a:pt x="208" y="45"/>
                    </a:cubicBezTo>
                    <a:cubicBezTo>
                      <a:pt x="163" y="90"/>
                      <a:pt x="137" y="74"/>
                      <a:pt x="54" y="85"/>
                    </a:cubicBezTo>
                    <a:cubicBezTo>
                      <a:pt x="20" y="119"/>
                      <a:pt x="32" y="103"/>
                      <a:pt x="14" y="131"/>
                    </a:cubicBezTo>
                    <a:cubicBezTo>
                      <a:pt x="3" y="186"/>
                      <a:pt x="0" y="195"/>
                      <a:pt x="31" y="245"/>
                    </a:cubicBezTo>
                    <a:cubicBezTo>
                      <a:pt x="59" y="345"/>
                      <a:pt x="46" y="421"/>
                      <a:pt x="54" y="543"/>
                    </a:cubicBezTo>
                    <a:cubicBezTo>
                      <a:pt x="56" y="567"/>
                      <a:pt x="84" y="610"/>
                      <a:pt x="105" y="617"/>
                    </a:cubicBezTo>
                    <a:cubicBezTo>
                      <a:pt x="340" y="602"/>
                      <a:pt x="370" y="664"/>
                      <a:pt x="425" y="508"/>
                    </a:cubicBezTo>
                    <a:cubicBezTo>
                      <a:pt x="423" y="483"/>
                      <a:pt x="424" y="458"/>
                      <a:pt x="419" y="434"/>
                    </a:cubicBezTo>
                    <a:cubicBezTo>
                      <a:pt x="418" y="427"/>
                      <a:pt x="411" y="423"/>
                      <a:pt x="408" y="417"/>
                    </a:cubicBezTo>
                    <a:cubicBezTo>
                      <a:pt x="399" y="397"/>
                      <a:pt x="395" y="369"/>
                      <a:pt x="391" y="348"/>
                    </a:cubicBezTo>
                    <a:cubicBezTo>
                      <a:pt x="397" y="293"/>
                      <a:pt x="404" y="238"/>
                      <a:pt x="414" y="183"/>
                    </a:cubicBezTo>
                    <a:cubicBezTo>
                      <a:pt x="399" y="125"/>
                      <a:pt x="422" y="184"/>
                      <a:pt x="317" y="148"/>
                    </a:cubicBezTo>
                    <a:cubicBezTo>
                      <a:pt x="312" y="146"/>
                      <a:pt x="301" y="115"/>
                      <a:pt x="299" y="108"/>
                    </a:cubicBezTo>
                    <a:cubicBezTo>
                      <a:pt x="297" y="87"/>
                      <a:pt x="306" y="63"/>
                      <a:pt x="294" y="45"/>
                    </a:cubicBezTo>
                    <a:cubicBezTo>
                      <a:pt x="287" y="34"/>
                      <a:pt x="264" y="49"/>
                      <a:pt x="254" y="40"/>
                    </a:cubicBezTo>
                    <a:cubicBezTo>
                      <a:pt x="245" y="32"/>
                      <a:pt x="251" y="16"/>
                      <a:pt x="248" y="5"/>
                    </a:cubicBezTo>
                    <a:cubicBezTo>
                      <a:pt x="247" y="3"/>
                      <a:pt x="244" y="2"/>
                      <a:pt x="242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 w="12700" cap="sq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83" name="Freeform 1046"/>
              <p:cNvSpPr>
                <a:spLocks/>
              </p:cNvSpPr>
              <p:nvPr/>
            </p:nvSpPr>
            <p:spPr bwMode="auto">
              <a:xfrm>
                <a:off x="1317" y="2989"/>
                <a:ext cx="482" cy="677"/>
              </a:xfrm>
              <a:custGeom>
                <a:avLst/>
                <a:gdLst>
                  <a:gd name="T0" fmla="*/ 60 w 482"/>
                  <a:gd name="T1" fmla="*/ 91 h 677"/>
                  <a:gd name="T2" fmla="*/ 123 w 482"/>
                  <a:gd name="T3" fmla="*/ 34 h 677"/>
                  <a:gd name="T4" fmla="*/ 169 w 482"/>
                  <a:gd name="T5" fmla="*/ 0 h 677"/>
                  <a:gd name="T6" fmla="*/ 220 w 482"/>
                  <a:gd name="T7" fmla="*/ 5 h 677"/>
                  <a:gd name="T8" fmla="*/ 237 w 482"/>
                  <a:gd name="T9" fmla="*/ 40 h 677"/>
                  <a:gd name="T10" fmla="*/ 277 w 482"/>
                  <a:gd name="T11" fmla="*/ 74 h 677"/>
                  <a:gd name="T12" fmla="*/ 369 w 482"/>
                  <a:gd name="T13" fmla="*/ 125 h 677"/>
                  <a:gd name="T14" fmla="*/ 397 w 482"/>
                  <a:gd name="T15" fmla="*/ 165 h 677"/>
                  <a:gd name="T16" fmla="*/ 477 w 482"/>
                  <a:gd name="T17" fmla="*/ 251 h 677"/>
                  <a:gd name="T18" fmla="*/ 386 w 482"/>
                  <a:gd name="T19" fmla="*/ 365 h 677"/>
                  <a:gd name="T20" fmla="*/ 357 w 482"/>
                  <a:gd name="T21" fmla="*/ 417 h 677"/>
                  <a:gd name="T22" fmla="*/ 294 w 482"/>
                  <a:gd name="T23" fmla="*/ 645 h 677"/>
                  <a:gd name="T24" fmla="*/ 237 w 482"/>
                  <a:gd name="T25" fmla="*/ 674 h 677"/>
                  <a:gd name="T26" fmla="*/ 112 w 482"/>
                  <a:gd name="T27" fmla="*/ 634 h 677"/>
                  <a:gd name="T28" fmla="*/ 66 w 482"/>
                  <a:gd name="T29" fmla="*/ 508 h 677"/>
                  <a:gd name="T30" fmla="*/ 94 w 482"/>
                  <a:gd name="T31" fmla="*/ 348 h 677"/>
                  <a:gd name="T32" fmla="*/ 77 w 482"/>
                  <a:gd name="T33" fmla="*/ 240 h 677"/>
                  <a:gd name="T34" fmla="*/ 60 w 482"/>
                  <a:gd name="T35" fmla="*/ 91 h 67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82"/>
                  <a:gd name="T55" fmla="*/ 0 h 677"/>
                  <a:gd name="T56" fmla="*/ 482 w 482"/>
                  <a:gd name="T57" fmla="*/ 677 h 67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82" h="677">
                    <a:moveTo>
                      <a:pt x="60" y="91"/>
                    </a:moveTo>
                    <a:cubicBezTo>
                      <a:pt x="85" y="75"/>
                      <a:pt x="98" y="50"/>
                      <a:pt x="123" y="34"/>
                    </a:cubicBezTo>
                    <a:cubicBezTo>
                      <a:pt x="136" y="13"/>
                      <a:pt x="149" y="13"/>
                      <a:pt x="169" y="0"/>
                    </a:cubicBezTo>
                    <a:cubicBezTo>
                      <a:pt x="186" y="2"/>
                      <a:pt x="204" y="1"/>
                      <a:pt x="220" y="5"/>
                    </a:cubicBezTo>
                    <a:cubicBezTo>
                      <a:pt x="237" y="10"/>
                      <a:pt x="232" y="29"/>
                      <a:pt x="237" y="40"/>
                    </a:cubicBezTo>
                    <a:cubicBezTo>
                      <a:pt x="245" y="55"/>
                      <a:pt x="262" y="69"/>
                      <a:pt x="277" y="74"/>
                    </a:cubicBezTo>
                    <a:cubicBezTo>
                      <a:pt x="303" y="93"/>
                      <a:pt x="339" y="111"/>
                      <a:pt x="369" y="125"/>
                    </a:cubicBezTo>
                    <a:cubicBezTo>
                      <a:pt x="383" y="140"/>
                      <a:pt x="391" y="145"/>
                      <a:pt x="397" y="165"/>
                    </a:cubicBezTo>
                    <a:cubicBezTo>
                      <a:pt x="405" y="249"/>
                      <a:pt x="393" y="236"/>
                      <a:pt x="477" y="251"/>
                    </a:cubicBezTo>
                    <a:cubicBezTo>
                      <a:pt x="470" y="357"/>
                      <a:pt x="482" y="346"/>
                      <a:pt x="386" y="365"/>
                    </a:cubicBezTo>
                    <a:cubicBezTo>
                      <a:pt x="371" y="380"/>
                      <a:pt x="364" y="397"/>
                      <a:pt x="357" y="417"/>
                    </a:cubicBezTo>
                    <a:cubicBezTo>
                      <a:pt x="356" y="449"/>
                      <a:pt x="360" y="627"/>
                      <a:pt x="294" y="645"/>
                    </a:cubicBezTo>
                    <a:cubicBezTo>
                      <a:pt x="286" y="675"/>
                      <a:pt x="267" y="669"/>
                      <a:pt x="237" y="674"/>
                    </a:cubicBezTo>
                    <a:cubicBezTo>
                      <a:pt x="158" y="664"/>
                      <a:pt x="155" y="677"/>
                      <a:pt x="112" y="634"/>
                    </a:cubicBezTo>
                    <a:cubicBezTo>
                      <a:pt x="99" y="596"/>
                      <a:pt x="93" y="538"/>
                      <a:pt x="66" y="508"/>
                    </a:cubicBezTo>
                    <a:cubicBezTo>
                      <a:pt x="53" y="447"/>
                      <a:pt x="0" y="365"/>
                      <a:pt x="94" y="348"/>
                    </a:cubicBezTo>
                    <a:cubicBezTo>
                      <a:pt x="107" y="311"/>
                      <a:pt x="122" y="253"/>
                      <a:pt x="77" y="240"/>
                    </a:cubicBezTo>
                    <a:cubicBezTo>
                      <a:pt x="35" y="194"/>
                      <a:pt x="66" y="233"/>
                      <a:pt x="60" y="91"/>
                    </a:cubicBezTo>
                    <a:close/>
                  </a:path>
                </a:pathLst>
              </a:custGeom>
              <a:solidFill>
                <a:srgbClr val="FFFF00"/>
              </a:solidFill>
              <a:ln w="12700" cap="sq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2311" name="Text Box 1047" descr="Confetes pequenos"/>
              <p:cNvSpPr txBox="1">
                <a:spLocks noChangeArrowheads="1"/>
              </p:cNvSpPr>
              <p:nvPr/>
            </p:nvSpPr>
            <p:spPr bwMode="auto">
              <a:xfrm>
                <a:off x="1163" y="3183"/>
                <a:ext cx="185" cy="219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0"/>
                  </a:spcBef>
                  <a:defRPr/>
                </a:pPr>
                <a:r>
                  <a:rPr kumimoji="1" lang="pt-BR" sz="200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itchFamily="34" charset="0"/>
                  </a:rPr>
                  <a:t>F</a:t>
                </a:r>
              </a:p>
            </p:txBody>
          </p:sp>
          <p:sp>
            <p:nvSpPr>
              <p:cNvPr id="652312" name="Text Box 1048" descr="Confetes pequenos"/>
              <p:cNvSpPr txBox="1">
                <a:spLocks noChangeArrowheads="1"/>
              </p:cNvSpPr>
              <p:nvPr/>
            </p:nvSpPr>
            <p:spPr bwMode="auto">
              <a:xfrm>
                <a:off x="1467" y="3235"/>
                <a:ext cx="196" cy="21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0"/>
                  </a:spcBef>
                  <a:defRPr/>
                </a:pPr>
                <a:r>
                  <a:rPr kumimoji="1" lang="pt-BR" sz="200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itchFamily="34" charset="0"/>
                  </a:rPr>
                  <a:t>V</a:t>
                </a:r>
              </a:p>
            </p:txBody>
          </p:sp>
        </p:grpSp>
        <p:sp>
          <p:nvSpPr>
            <p:cNvPr id="31764" name="Text Box 1049" descr="Confetes pequenos"/>
            <p:cNvSpPr txBox="1">
              <a:spLocks noChangeArrowheads="1"/>
            </p:cNvSpPr>
            <p:nvPr/>
          </p:nvSpPr>
          <p:spPr bwMode="auto">
            <a:xfrm>
              <a:off x="524" y="2767"/>
              <a:ext cx="338" cy="21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kumimoji="1" lang="pt-BR" sz="1600">
                  <a:latin typeface="Tahoma" pitchFamily="34" charset="0"/>
                </a:rPr>
                <a:t>F(z)</a:t>
              </a:r>
            </a:p>
          </p:txBody>
        </p:sp>
        <p:sp>
          <p:nvSpPr>
            <p:cNvPr id="31765" name="Rectangle 1051"/>
            <p:cNvSpPr>
              <a:spLocks noChangeArrowheads="1"/>
            </p:cNvSpPr>
            <p:nvPr/>
          </p:nvSpPr>
          <p:spPr bwMode="auto">
            <a:xfrm>
              <a:off x="3120" y="2688"/>
              <a:ext cx="2112" cy="1248"/>
            </a:xfrm>
            <a:prstGeom prst="rect">
              <a:avLst/>
            </a:prstGeom>
            <a:solidFill>
              <a:schemeClr val="bg1"/>
            </a:solidFill>
            <a:ln w="12700" cap="sq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l">
                <a:spcBef>
                  <a:spcPct val="0"/>
                </a:spcBef>
              </a:pPr>
              <a:endParaRPr lang="pt-BR" sz="1800">
                <a:latin typeface="Arial" charset="0"/>
              </a:endParaRPr>
            </a:p>
          </p:txBody>
        </p:sp>
        <p:sp>
          <p:nvSpPr>
            <p:cNvPr id="31766" name="Text Box 1063" descr="Confetes pequenos"/>
            <p:cNvSpPr txBox="1">
              <a:spLocks noChangeArrowheads="1"/>
            </p:cNvSpPr>
            <p:nvPr/>
          </p:nvSpPr>
          <p:spPr bwMode="auto">
            <a:xfrm>
              <a:off x="3786" y="3677"/>
              <a:ext cx="1010" cy="25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kumimoji="1" lang="pt-BR" sz="2000">
                  <a:latin typeface="Tahoma" pitchFamily="34" charset="0"/>
                </a:rPr>
                <a:t>Lógica Fuzzy</a:t>
              </a:r>
            </a:p>
          </p:txBody>
        </p:sp>
        <p:sp>
          <p:nvSpPr>
            <p:cNvPr id="652328" name="Text Box 1064" descr="Confetes pequenos"/>
            <p:cNvSpPr txBox="1">
              <a:spLocks noChangeArrowheads="1"/>
            </p:cNvSpPr>
            <p:nvPr/>
          </p:nvSpPr>
          <p:spPr bwMode="auto">
            <a:xfrm>
              <a:off x="4185" y="3518"/>
              <a:ext cx="180" cy="231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kumimoji="1"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z</a:t>
              </a:r>
            </a:p>
          </p:txBody>
        </p:sp>
        <p:grpSp>
          <p:nvGrpSpPr>
            <p:cNvPr id="4" name="Group 1065"/>
            <p:cNvGrpSpPr>
              <a:grpSpLocks/>
            </p:cNvGrpSpPr>
            <p:nvPr/>
          </p:nvGrpSpPr>
          <p:grpSpPr bwMode="auto">
            <a:xfrm>
              <a:off x="4436" y="2814"/>
              <a:ext cx="724" cy="793"/>
              <a:chOff x="3067" y="2930"/>
              <a:chExt cx="713" cy="701"/>
            </a:xfrm>
          </p:grpSpPr>
          <p:sp>
            <p:nvSpPr>
              <p:cNvPr id="31779" name="Freeform 1066"/>
              <p:cNvSpPr>
                <a:spLocks/>
              </p:cNvSpPr>
              <p:nvPr/>
            </p:nvSpPr>
            <p:spPr bwMode="auto">
              <a:xfrm>
                <a:off x="3067" y="2930"/>
                <a:ext cx="713" cy="701"/>
              </a:xfrm>
              <a:custGeom>
                <a:avLst/>
                <a:gdLst>
                  <a:gd name="T0" fmla="*/ 294 w 713"/>
                  <a:gd name="T1" fmla="*/ 112 h 701"/>
                  <a:gd name="T2" fmla="*/ 291 w 713"/>
                  <a:gd name="T3" fmla="*/ 67 h 701"/>
                  <a:gd name="T4" fmla="*/ 281 w 713"/>
                  <a:gd name="T5" fmla="*/ 32 h 701"/>
                  <a:gd name="T6" fmla="*/ 243 w 713"/>
                  <a:gd name="T7" fmla="*/ 32 h 701"/>
                  <a:gd name="T8" fmla="*/ 236 w 713"/>
                  <a:gd name="T9" fmla="*/ 0 h 701"/>
                  <a:gd name="T10" fmla="*/ 214 w 713"/>
                  <a:gd name="T11" fmla="*/ 32 h 701"/>
                  <a:gd name="T12" fmla="*/ 176 w 713"/>
                  <a:gd name="T13" fmla="*/ 51 h 701"/>
                  <a:gd name="T14" fmla="*/ 121 w 713"/>
                  <a:gd name="T15" fmla="*/ 64 h 701"/>
                  <a:gd name="T16" fmla="*/ 60 w 713"/>
                  <a:gd name="T17" fmla="*/ 67 h 701"/>
                  <a:gd name="T18" fmla="*/ 35 w 713"/>
                  <a:gd name="T19" fmla="*/ 86 h 701"/>
                  <a:gd name="T20" fmla="*/ 6 w 713"/>
                  <a:gd name="T21" fmla="*/ 125 h 701"/>
                  <a:gd name="T22" fmla="*/ 0 w 713"/>
                  <a:gd name="T23" fmla="*/ 189 h 701"/>
                  <a:gd name="T24" fmla="*/ 22 w 713"/>
                  <a:gd name="T25" fmla="*/ 230 h 701"/>
                  <a:gd name="T26" fmla="*/ 38 w 713"/>
                  <a:gd name="T27" fmla="*/ 288 h 701"/>
                  <a:gd name="T28" fmla="*/ 38 w 713"/>
                  <a:gd name="T29" fmla="*/ 358 h 701"/>
                  <a:gd name="T30" fmla="*/ 38 w 713"/>
                  <a:gd name="T31" fmla="*/ 416 h 701"/>
                  <a:gd name="T32" fmla="*/ 38 w 713"/>
                  <a:gd name="T33" fmla="*/ 473 h 701"/>
                  <a:gd name="T34" fmla="*/ 44 w 713"/>
                  <a:gd name="T35" fmla="*/ 534 h 701"/>
                  <a:gd name="T36" fmla="*/ 57 w 713"/>
                  <a:gd name="T37" fmla="*/ 573 h 701"/>
                  <a:gd name="T38" fmla="*/ 83 w 713"/>
                  <a:gd name="T39" fmla="*/ 595 h 701"/>
                  <a:gd name="T40" fmla="*/ 92 w 713"/>
                  <a:gd name="T41" fmla="*/ 611 h 701"/>
                  <a:gd name="T42" fmla="*/ 144 w 713"/>
                  <a:gd name="T43" fmla="*/ 605 h 701"/>
                  <a:gd name="T44" fmla="*/ 224 w 713"/>
                  <a:gd name="T45" fmla="*/ 608 h 701"/>
                  <a:gd name="T46" fmla="*/ 278 w 713"/>
                  <a:gd name="T47" fmla="*/ 601 h 701"/>
                  <a:gd name="T48" fmla="*/ 310 w 713"/>
                  <a:gd name="T49" fmla="*/ 595 h 701"/>
                  <a:gd name="T50" fmla="*/ 329 w 713"/>
                  <a:gd name="T51" fmla="*/ 598 h 701"/>
                  <a:gd name="T52" fmla="*/ 342 w 713"/>
                  <a:gd name="T53" fmla="*/ 646 h 701"/>
                  <a:gd name="T54" fmla="*/ 358 w 713"/>
                  <a:gd name="T55" fmla="*/ 665 h 701"/>
                  <a:gd name="T56" fmla="*/ 390 w 713"/>
                  <a:gd name="T57" fmla="*/ 691 h 701"/>
                  <a:gd name="T58" fmla="*/ 438 w 713"/>
                  <a:gd name="T59" fmla="*/ 701 h 701"/>
                  <a:gd name="T60" fmla="*/ 483 w 713"/>
                  <a:gd name="T61" fmla="*/ 697 h 701"/>
                  <a:gd name="T62" fmla="*/ 518 w 713"/>
                  <a:gd name="T63" fmla="*/ 691 h 701"/>
                  <a:gd name="T64" fmla="*/ 544 w 713"/>
                  <a:gd name="T65" fmla="*/ 669 h 701"/>
                  <a:gd name="T66" fmla="*/ 572 w 713"/>
                  <a:gd name="T67" fmla="*/ 627 h 701"/>
                  <a:gd name="T68" fmla="*/ 592 w 713"/>
                  <a:gd name="T69" fmla="*/ 547 h 701"/>
                  <a:gd name="T70" fmla="*/ 588 w 713"/>
                  <a:gd name="T71" fmla="*/ 480 h 701"/>
                  <a:gd name="T72" fmla="*/ 598 w 713"/>
                  <a:gd name="T73" fmla="*/ 422 h 701"/>
                  <a:gd name="T74" fmla="*/ 620 w 713"/>
                  <a:gd name="T75" fmla="*/ 393 h 701"/>
                  <a:gd name="T76" fmla="*/ 652 w 713"/>
                  <a:gd name="T77" fmla="*/ 381 h 701"/>
                  <a:gd name="T78" fmla="*/ 694 w 713"/>
                  <a:gd name="T79" fmla="*/ 377 h 701"/>
                  <a:gd name="T80" fmla="*/ 710 w 713"/>
                  <a:gd name="T81" fmla="*/ 352 h 701"/>
                  <a:gd name="T82" fmla="*/ 713 w 713"/>
                  <a:gd name="T83" fmla="*/ 304 h 701"/>
                  <a:gd name="T84" fmla="*/ 713 w 713"/>
                  <a:gd name="T85" fmla="*/ 285 h 701"/>
                  <a:gd name="T86" fmla="*/ 678 w 713"/>
                  <a:gd name="T87" fmla="*/ 278 h 701"/>
                  <a:gd name="T88" fmla="*/ 652 w 713"/>
                  <a:gd name="T89" fmla="*/ 275 h 701"/>
                  <a:gd name="T90" fmla="*/ 630 w 713"/>
                  <a:gd name="T91" fmla="*/ 240 h 701"/>
                  <a:gd name="T92" fmla="*/ 636 w 713"/>
                  <a:gd name="T93" fmla="*/ 205 h 701"/>
                  <a:gd name="T94" fmla="*/ 630 w 713"/>
                  <a:gd name="T95" fmla="*/ 176 h 701"/>
                  <a:gd name="T96" fmla="*/ 604 w 713"/>
                  <a:gd name="T97" fmla="*/ 153 h 701"/>
                  <a:gd name="T98" fmla="*/ 572 w 713"/>
                  <a:gd name="T99" fmla="*/ 141 h 701"/>
                  <a:gd name="T100" fmla="*/ 528 w 713"/>
                  <a:gd name="T101" fmla="*/ 112 h 701"/>
                  <a:gd name="T102" fmla="*/ 505 w 713"/>
                  <a:gd name="T103" fmla="*/ 96 h 701"/>
                  <a:gd name="T104" fmla="*/ 476 w 713"/>
                  <a:gd name="T105" fmla="*/ 73 h 701"/>
                  <a:gd name="T106" fmla="*/ 470 w 713"/>
                  <a:gd name="T107" fmla="*/ 51 h 701"/>
                  <a:gd name="T108" fmla="*/ 457 w 713"/>
                  <a:gd name="T109" fmla="*/ 32 h 701"/>
                  <a:gd name="T110" fmla="*/ 425 w 713"/>
                  <a:gd name="T111" fmla="*/ 32 h 701"/>
                  <a:gd name="T112" fmla="*/ 403 w 713"/>
                  <a:gd name="T113" fmla="*/ 32 h 701"/>
                  <a:gd name="T114" fmla="*/ 384 w 713"/>
                  <a:gd name="T115" fmla="*/ 35 h 701"/>
                  <a:gd name="T116" fmla="*/ 368 w 713"/>
                  <a:gd name="T117" fmla="*/ 64 h 701"/>
                  <a:gd name="T118" fmla="*/ 323 w 713"/>
                  <a:gd name="T119" fmla="*/ 89 h 701"/>
                  <a:gd name="T120" fmla="*/ 294 w 713"/>
                  <a:gd name="T121" fmla="*/ 112 h 70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713"/>
                  <a:gd name="T184" fmla="*/ 0 h 701"/>
                  <a:gd name="T185" fmla="*/ 713 w 713"/>
                  <a:gd name="T186" fmla="*/ 701 h 70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713" h="701">
                    <a:moveTo>
                      <a:pt x="294" y="112"/>
                    </a:moveTo>
                    <a:lnTo>
                      <a:pt x="291" y="67"/>
                    </a:lnTo>
                    <a:lnTo>
                      <a:pt x="281" y="32"/>
                    </a:lnTo>
                    <a:lnTo>
                      <a:pt x="243" y="32"/>
                    </a:lnTo>
                    <a:lnTo>
                      <a:pt x="236" y="0"/>
                    </a:lnTo>
                    <a:lnTo>
                      <a:pt x="214" y="32"/>
                    </a:lnTo>
                    <a:lnTo>
                      <a:pt x="176" y="51"/>
                    </a:lnTo>
                    <a:lnTo>
                      <a:pt x="121" y="64"/>
                    </a:lnTo>
                    <a:lnTo>
                      <a:pt x="60" y="67"/>
                    </a:lnTo>
                    <a:lnTo>
                      <a:pt x="35" y="86"/>
                    </a:lnTo>
                    <a:lnTo>
                      <a:pt x="6" y="125"/>
                    </a:lnTo>
                    <a:lnTo>
                      <a:pt x="0" y="189"/>
                    </a:lnTo>
                    <a:lnTo>
                      <a:pt x="22" y="230"/>
                    </a:lnTo>
                    <a:lnTo>
                      <a:pt x="38" y="288"/>
                    </a:lnTo>
                    <a:lnTo>
                      <a:pt x="38" y="358"/>
                    </a:lnTo>
                    <a:lnTo>
                      <a:pt x="38" y="416"/>
                    </a:lnTo>
                    <a:lnTo>
                      <a:pt x="38" y="473"/>
                    </a:lnTo>
                    <a:lnTo>
                      <a:pt x="44" y="534"/>
                    </a:lnTo>
                    <a:lnTo>
                      <a:pt x="57" y="573"/>
                    </a:lnTo>
                    <a:lnTo>
                      <a:pt x="83" y="595"/>
                    </a:lnTo>
                    <a:lnTo>
                      <a:pt x="92" y="611"/>
                    </a:lnTo>
                    <a:lnTo>
                      <a:pt x="144" y="605"/>
                    </a:lnTo>
                    <a:lnTo>
                      <a:pt x="224" y="608"/>
                    </a:lnTo>
                    <a:lnTo>
                      <a:pt x="278" y="601"/>
                    </a:lnTo>
                    <a:lnTo>
                      <a:pt x="310" y="595"/>
                    </a:lnTo>
                    <a:lnTo>
                      <a:pt x="329" y="598"/>
                    </a:lnTo>
                    <a:lnTo>
                      <a:pt x="342" y="646"/>
                    </a:lnTo>
                    <a:lnTo>
                      <a:pt x="358" y="665"/>
                    </a:lnTo>
                    <a:lnTo>
                      <a:pt x="390" y="691"/>
                    </a:lnTo>
                    <a:lnTo>
                      <a:pt x="438" y="701"/>
                    </a:lnTo>
                    <a:lnTo>
                      <a:pt x="483" y="697"/>
                    </a:lnTo>
                    <a:lnTo>
                      <a:pt x="518" y="691"/>
                    </a:lnTo>
                    <a:lnTo>
                      <a:pt x="544" y="669"/>
                    </a:lnTo>
                    <a:lnTo>
                      <a:pt x="572" y="627"/>
                    </a:lnTo>
                    <a:lnTo>
                      <a:pt x="592" y="547"/>
                    </a:lnTo>
                    <a:lnTo>
                      <a:pt x="588" y="480"/>
                    </a:lnTo>
                    <a:lnTo>
                      <a:pt x="598" y="422"/>
                    </a:lnTo>
                    <a:lnTo>
                      <a:pt x="620" y="393"/>
                    </a:lnTo>
                    <a:lnTo>
                      <a:pt x="652" y="381"/>
                    </a:lnTo>
                    <a:lnTo>
                      <a:pt x="694" y="377"/>
                    </a:lnTo>
                    <a:lnTo>
                      <a:pt x="710" y="352"/>
                    </a:lnTo>
                    <a:lnTo>
                      <a:pt x="713" y="304"/>
                    </a:lnTo>
                    <a:lnTo>
                      <a:pt x="713" y="285"/>
                    </a:lnTo>
                    <a:lnTo>
                      <a:pt x="678" y="278"/>
                    </a:lnTo>
                    <a:lnTo>
                      <a:pt x="652" y="275"/>
                    </a:lnTo>
                    <a:lnTo>
                      <a:pt x="630" y="240"/>
                    </a:lnTo>
                    <a:lnTo>
                      <a:pt x="636" y="205"/>
                    </a:lnTo>
                    <a:lnTo>
                      <a:pt x="630" y="176"/>
                    </a:lnTo>
                    <a:lnTo>
                      <a:pt x="604" y="153"/>
                    </a:lnTo>
                    <a:lnTo>
                      <a:pt x="572" y="141"/>
                    </a:lnTo>
                    <a:lnTo>
                      <a:pt x="528" y="112"/>
                    </a:lnTo>
                    <a:lnTo>
                      <a:pt x="505" y="96"/>
                    </a:lnTo>
                    <a:lnTo>
                      <a:pt x="476" y="73"/>
                    </a:lnTo>
                    <a:lnTo>
                      <a:pt x="470" y="51"/>
                    </a:lnTo>
                    <a:lnTo>
                      <a:pt x="457" y="32"/>
                    </a:lnTo>
                    <a:lnTo>
                      <a:pt x="425" y="32"/>
                    </a:lnTo>
                    <a:lnTo>
                      <a:pt x="403" y="32"/>
                    </a:lnTo>
                    <a:lnTo>
                      <a:pt x="384" y="35"/>
                    </a:lnTo>
                    <a:lnTo>
                      <a:pt x="368" y="64"/>
                    </a:lnTo>
                    <a:lnTo>
                      <a:pt x="323" y="89"/>
                    </a:lnTo>
                    <a:lnTo>
                      <a:pt x="294" y="1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0000"/>
                  </a:gs>
                  <a:gs pos="100000">
                    <a:srgbClr val="FFFF00"/>
                  </a:gs>
                </a:gsLst>
                <a:lin ang="0" scaled="1"/>
              </a:gradFill>
              <a:ln w="12700" cap="sq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2331" name="Text Box 1067" descr="Confetes pequenos"/>
              <p:cNvSpPr txBox="1">
                <a:spLocks noChangeArrowheads="1"/>
              </p:cNvSpPr>
              <p:nvPr/>
            </p:nvSpPr>
            <p:spPr bwMode="auto">
              <a:xfrm>
                <a:off x="3444" y="3161"/>
                <a:ext cx="208" cy="220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0"/>
                  </a:spcBef>
                  <a:defRPr/>
                </a:pPr>
                <a:r>
                  <a:rPr kumimoji="1" lang="pt-BR" sz="200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itchFamily="34" charset="0"/>
                  </a:rPr>
                  <a:t>V</a:t>
                </a:r>
              </a:p>
            </p:txBody>
          </p:sp>
          <p:sp>
            <p:nvSpPr>
              <p:cNvPr id="652332" name="Text Box 1068" descr="Confetes pequenos"/>
              <p:cNvSpPr txBox="1">
                <a:spLocks noChangeArrowheads="1"/>
              </p:cNvSpPr>
              <p:nvPr/>
            </p:nvSpPr>
            <p:spPr bwMode="auto">
              <a:xfrm>
                <a:off x="3162" y="3151"/>
                <a:ext cx="195" cy="221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0"/>
                  </a:spcBef>
                  <a:defRPr/>
                </a:pPr>
                <a:r>
                  <a:rPr kumimoji="1" lang="pt-BR" sz="200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itchFamily="34" charset="0"/>
                  </a:rPr>
                  <a:t>F</a:t>
                </a:r>
              </a:p>
            </p:txBody>
          </p:sp>
        </p:grpSp>
        <p:sp>
          <p:nvSpPr>
            <p:cNvPr id="31769" name="Line 1071"/>
            <p:cNvSpPr>
              <a:spLocks noChangeShapeType="1"/>
            </p:cNvSpPr>
            <p:nvPr/>
          </p:nvSpPr>
          <p:spPr bwMode="auto">
            <a:xfrm>
              <a:off x="3242" y="2832"/>
              <a:ext cx="0" cy="735"/>
            </a:xfrm>
            <a:prstGeom prst="line">
              <a:avLst/>
            </a:prstGeom>
            <a:noFill/>
            <a:ln w="12700" cap="sq">
              <a:solidFill>
                <a:srgbClr val="003399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0" name="Line 1072"/>
            <p:cNvSpPr>
              <a:spLocks noChangeShapeType="1"/>
            </p:cNvSpPr>
            <p:nvPr/>
          </p:nvSpPr>
          <p:spPr bwMode="auto">
            <a:xfrm>
              <a:off x="3242" y="3567"/>
              <a:ext cx="1116" cy="0"/>
            </a:xfrm>
            <a:prstGeom prst="line">
              <a:avLst/>
            </a:prstGeom>
            <a:noFill/>
            <a:ln w="12700" cap="sq">
              <a:solidFill>
                <a:srgbClr val="003399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1" name="Line 1073"/>
            <p:cNvSpPr>
              <a:spLocks noChangeShapeType="1"/>
            </p:cNvSpPr>
            <p:nvPr/>
          </p:nvSpPr>
          <p:spPr bwMode="auto">
            <a:xfrm>
              <a:off x="3242" y="3567"/>
              <a:ext cx="524" cy="0"/>
            </a:xfrm>
            <a:prstGeom prst="line">
              <a:avLst/>
            </a:prstGeom>
            <a:noFill/>
            <a:ln w="19050" cap="sq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2" name="Line 1074"/>
            <p:cNvSpPr>
              <a:spLocks noChangeShapeType="1"/>
            </p:cNvSpPr>
            <p:nvPr/>
          </p:nvSpPr>
          <p:spPr bwMode="auto">
            <a:xfrm>
              <a:off x="3888" y="3072"/>
              <a:ext cx="524" cy="0"/>
            </a:xfrm>
            <a:prstGeom prst="line">
              <a:avLst/>
            </a:prstGeom>
            <a:noFill/>
            <a:ln w="19050" cap="sq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3" name="Line 1076"/>
            <p:cNvSpPr>
              <a:spLocks noChangeShapeType="1"/>
            </p:cNvSpPr>
            <p:nvPr/>
          </p:nvSpPr>
          <p:spPr bwMode="auto">
            <a:xfrm>
              <a:off x="3242" y="3082"/>
              <a:ext cx="524" cy="0"/>
            </a:xfrm>
            <a:prstGeom prst="line">
              <a:avLst/>
            </a:prstGeom>
            <a:noFill/>
            <a:ln w="12700">
              <a:solidFill>
                <a:srgbClr val="99FF99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2341" name="Text Box 1077" descr="Confetes pequenos"/>
            <p:cNvSpPr txBox="1">
              <a:spLocks noChangeArrowheads="1"/>
            </p:cNvSpPr>
            <p:nvPr/>
          </p:nvSpPr>
          <p:spPr bwMode="auto">
            <a:xfrm>
              <a:off x="3072" y="3440"/>
              <a:ext cx="186" cy="21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kumimoji="1" lang="pt-BR" sz="16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0</a:t>
              </a:r>
            </a:p>
          </p:txBody>
        </p:sp>
        <p:sp>
          <p:nvSpPr>
            <p:cNvPr id="652342" name="Text Box 1078" descr="Confetes pequenos"/>
            <p:cNvSpPr txBox="1">
              <a:spLocks noChangeArrowheads="1"/>
            </p:cNvSpPr>
            <p:nvPr/>
          </p:nvSpPr>
          <p:spPr bwMode="auto">
            <a:xfrm>
              <a:off x="3072" y="2988"/>
              <a:ext cx="186" cy="213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kumimoji="1" lang="pt-BR" sz="16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1</a:t>
              </a:r>
            </a:p>
          </p:txBody>
        </p:sp>
        <p:sp>
          <p:nvSpPr>
            <p:cNvPr id="31776" name="Text Box 1079" descr="Confetes pequenos"/>
            <p:cNvSpPr txBox="1">
              <a:spLocks noChangeArrowheads="1"/>
            </p:cNvSpPr>
            <p:nvPr/>
          </p:nvSpPr>
          <p:spPr bwMode="auto">
            <a:xfrm>
              <a:off x="3319" y="3369"/>
              <a:ext cx="406" cy="21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kumimoji="1" lang="pt-BR" sz="1600">
                  <a:latin typeface="Tahoma" pitchFamily="34" charset="0"/>
                </a:rPr>
                <a:t>Falso</a:t>
              </a:r>
            </a:p>
          </p:txBody>
        </p:sp>
        <p:sp>
          <p:nvSpPr>
            <p:cNvPr id="31777" name="Text Box 1080" descr="Confetes pequenos"/>
            <p:cNvSpPr txBox="1">
              <a:spLocks noChangeArrowheads="1"/>
            </p:cNvSpPr>
            <p:nvPr/>
          </p:nvSpPr>
          <p:spPr bwMode="auto">
            <a:xfrm>
              <a:off x="3792" y="2880"/>
              <a:ext cx="581" cy="21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kumimoji="1" lang="pt-BR" sz="1600">
                  <a:latin typeface="Tahoma" pitchFamily="34" charset="0"/>
                </a:rPr>
                <a:t>Verdade</a:t>
              </a:r>
            </a:p>
          </p:txBody>
        </p:sp>
        <p:sp>
          <p:nvSpPr>
            <p:cNvPr id="31778" name="Freeform 1082" descr="Confetes pequenos"/>
            <p:cNvSpPr>
              <a:spLocks/>
            </p:cNvSpPr>
            <p:nvPr/>
          </p:nvSpPr>
          <p:spPr bwMode="auto">
            <a:xfrm>
              <a:off x="3648" y="3032"/>
              <a:ext cx="336" cy="560"/>
            </a:xfrm>
            <a:custGeom>
              <a:avLst/>
              <a:gdLst>
                <a:gd name="T0" fmla="*/ 0 w 336"/>
                <a:gd name="T1" fmla="*/ 520 h 560"/>
                <a:gd name="T2" fmla="*/ 96 w 336"/>
                <a:gd name="T3" fmla="*/ 520 h 560"/>
                <a:gd name="T4" fmla="*/ 192 w 336"/>
                <a:gd name="T5" fmla="*/ 280 h 560"/>
                <a:gd name="T6" fmla="*/ 240 w 336"/>
                <a:gd name="T7" fmla="*/ 40 h 560"/>
                <a:gd name="T8" fmla="*/ 336 w 336"/>
                <a:gd name="T9" fmla="*/ 40 h 5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6"/>
                <a:gd name="T16" fmla="*/ 0 h 560"/>
                <a:gd name="T17" fmla="*/ 336 w 336"/>
                <a:gd name="T18" fmla="*/ 560 h 5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6" h="560">
                  <a:moveTo>
                    <a:pt x="0" y="520"/>
                  </a:moveTo>
                  <a:cubicBezTo>
                    <a:pt x="32" y="540"/>
                    <a:pt x="64" y="560"/>
                    <a:pt x="96" y="520"/>
                  </a:cubicBezTo>
                  <a:cubicBezTo>
                    <a:pt x="128" y="480"/>
                    <a:pt x="168" y="360"/>
                    <a:pt x="192" y="280"/>
                  </a:cubicBezTo>
                  <a:cubicBezTo>
                    <a:pt x="216" y="200"/>
                    <a:pt x="216" y="80"/>
                    <a:pt x="240" y="40"/>
                  </a:cubicBezTo>
                  <a:cubicBezTo>
                    <a:pt x="264" y="0"/>
                    <a:pt x="320" y="40"/>
                    <a:pt x="336" y="4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ço Reservado para Número de Slide 3"/>
          <p:cNvSpPr txBox="1">
            <a:spLocks noGrp="1"/>
          </p:cNvSpPr>
          <p:nvPr/>
        </p:nvSpPr>
        <p:spPr bwMode="auto">
          <a:xfrm>
            <a:off x="84138" y="6453188"/>
            <a:ext cx="45561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l">
              <a:spcBef>
                <a:spcPct val="0"/>
              </a:spcBef>
            </a:pPr>
            <a:fld id="{1FC219D2-D475-4107-A651-DE956AA5590D}" type="slidenum">
              <a:rPr lang="pt-BR" sz="1200" b="1">
                <a:latin typeface="Arial" charset="0"/>
              </a:rPr>
              <a:pPr algn="l">
                <a:spcBef>
                  <a:spcPct val="0"/>
                </a:spcBef>
              </a:pPr>
              <a:t>68</a:t>
            </a:fld>
            <a:endParaRPr lang="pt-BR" sz="1200" b="1">
              <a:latin typeface="Arial" charset="0"/>
            </a:endParaRPr>
          </a:p>
        </p:txBody>
      </p:sp>
      <p:sp>
        <p:nvSpPr>
          <p:cNvPr id="32771" name="AutoShap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0"/>
            <a:ext cx="8388350" cy="981075"/>
          </a:xfrm>
          <a:noFill/>
        </p:spPr>
        <p:txBody>
          <a:bodyPr anchor="b"/>
          <a:lstStyle/>
          <a:p>
            <a:pPr eaLnBrk="1" hangingPunct="1"/>
            <a:r>
              <a:rPr lang="en-US" sz="3000">
                <a:effectLst/>
              </a:rPr>
              <a:t>Conjuntos Fuzzy</a:t>
            </a:r>
          </a:p>
        </p:txBody>
      </p:sp>
      <p:sp>
        <p:nvSpPr>
          <p:cNvPr id="32772" name="Rectangle 1031"/>
          <p:cNvSpPr>
            <a:spLocks noChangeArrowheads="1"/>
          </p:cNvSpPr>
          <p:nvPr/>
        </p:nvSpPr>
        <p:spPr bwMode="auto">
          <a:xfrm>
            <a:off x="6318250" y="5711825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73" name="Rectangle 1032"/>
          <p:cNvSpPr>
            <a:spLocks noChangeArrowheads="1"/>
          </p:cNvSpPr>
          <p:nvPr/>
        </p:nvSpPr>
        <p:spPr bwMode="auto">
          <a:xfrm>
            <a:off x="5757863" y="54356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74" name="Rectangle 1033"/>
          <p:cNvSpPr>
            <a:spLocks noChangeArrowheads="1"/>
          </p:cNvSpPr>
          <p:nvPr/>
        </p:nvSpPr>
        <p:spPr bwMode="auto">
          <a:xfrm>
            <a:off x="5757863" y="5281613"/>
            <a:ext cx="4762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75" name="Rectangle 1034"/>
          <p:cNvSpPr>
            <a:spLocks noChangeArrowheads="1"/>
          </p:cNvSpPr>
          <p:nvPr/>
        </p:nvSpPr>
        <p:spPr bwMode="auto">
          <a:xfrm>
            <a:off x="5757863" y="5191125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76" name="Rectangle 1037"/>
          <p:cNvSpPr>
            <a:spLocks noChangeArrowheads="1"/>
          </p:cNvSpPr>
          <p:nvPr/>
        </p:nvSpPr>
        <p:spPr bwMode="auto">
          <a:xfrm>
            <a:off x="5757863" y="4579938"/>
            <a:ext cx="4762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77" name="Rectangle 1040"/>
          <p:cNvSpPr>
            <a:spLocks noChangeArrowheads="1"/>
          </p:cNvSpPr>
          <p:nvPr/>
        </p:nvSpPr>
        <p:spPr bwMode="auto">
          <a:xfrm>
            <a:off x="6110288" y="470535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78" name="Rectangle 1042"/>
          <p:cNvSpPr>
            <a:spLocks noChangeArrowheads="1"/>
          </p:cNvSpPr>
          <p:nvPr/>
        </p:nvSpPr>
        <p:spPr bwMode="auto">
          <a:xfrm>
            <a:off x="5834063" y="4705350"/>
            <a:ext cx="6350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79" name="Rectangle 1043"/>
          <p:cNvSpPr>
            <a:spLocks noChangeArrowheads="1"/>
          </p:cNvSpPr>
          <p:nvPr/>
        </p:nvSpPr>
        <p:spPr bwMode="auto">
          <a:xfrm>
            <a:off x="5121275" y="448945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80" name="Rectangle 1044"/>
          <p:cNvSpPr>
            <a:spLocks noChangeArrowheads="1"/>
          </p:cNvSpPr>
          <p:nvPr/>
        </p:nvSpPr>
        <p:spPr bwMode="auto">
          <a:xfrm>
            <a:off x="5653088" y="470535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81" name="Rectangle 1045"/>
          <p:cNvSpPr>
            <a:spLocks noChangeArrowheads="1"/>
          </p:cNvSpPr>
          <p:nvPr/>
        </p:nvSpPr>
        <p:spPr bwMode="auto">
          <a:xfrm>
            <a:off x="4999038" y="448945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82" name="Rectangle 1046"/>
          <p:cNvSpPr>
            <a:spLocks noChangeArrowheads="1"/>
          </p:cNvSpPr>
          <p:nvPr/>
        </p:nvSpPr>
        <p:spPr bwMode="auto">
          <a:xfrm>
            <a:off x="4970463" y="448945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83" name="Rectangle 1051"/>
          <p:cNvSpPr>
            <a:spLocks noChangeArrowheads="1"/>
          </p:cNvSpPr>
          <p:nvPr/>
        </p:nvSpPr>
        <p:spPr bwMode="auto">
          <a:xfrm>
            <a:off x="5195888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84" name="Rectangle 1052"/>
          <p:cNvSpPr>
            <a:spLocks noChangeArrowheads="1"/>
          </p:cNvSpPr>
          <p:nvPr/>
        </p:nvSpPr>
        <p:spPr bwMode="auto">
          <a:xfrm>
            <a:off x="5788025" y="50800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85" name="Rectangle 1053"/>
          <p:cNvSpPr>
            <a:spLocks noChangeArrowheads="1"/>
          </p:cNvSpPr>
          <p:nvPr/>
        </p:nvSpPr>
        <p:spPr bwMode="auto">
          <a:xfrm>
            <a:off x="5816600" y="50800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86" name="Rectangle 1055"/>
          <p:cNvSpPr>
            <a:spLocks noChangeArrowheads="1"/>
          </p:cNvSpPr>
          <p:nvPr/>
        </p:nvSpPr>
        <p:spPr bwMode="auto">
          <a:xfrm>
            <a:off x="5318125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87" name="Rectangle 1056"/>
          <p:cNvSpPr>
            <a:spLocks noChangeArrowheads="1"/>
          </p:cNvSpPr>
          <p:nvPr/>
        </p:nvSpPr>
        <p:spPr bwMode="auto">
          <a:xfrm>
            <a:off x="5349875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88" name="Rectangle 1058"/>
          <p:cNvSpPr>
            <a:spLocks noChangeArrowheads="1"/>
          </p:cNvSpPr>
          <p:nvPr/>
        </p:nvSpPr>
        <p:spPr bwMode="auto">
          <a:xfrm>
            <a:off x="5972175" y="50800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89" name="Rectangle 1059"/>
          <p:cNvSpPr>
            <a:spLocks noChangeArrowheads="1"/>
          </p:cNvSpPr>
          <p:nvPr/>
        </p:nvSpPr>
        <p:spPr bwMode="auto">
          <a:xfrm>
            <a:off x="6000750" y="50800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90" name="Rectangle 1060"/>
          <p:cNvSpPr>
            <a:spLocks noChangeArrowheads="1"/>
          </p:cNvSpPr>
          <p:nvPr/>
        </p:nvSpPr>
        <p:spPr bwMode="auto">
          <a:xfrm>
            <a:off x="5472113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91" name="Rectangle 1061"/>
          <p:cNvSpPr>
            <a:spLocks noChangeArrowheads="1"/>
          </p:cNvSpPr>
          <p:nvPr/>
        </p:nvSpPr>
        <p:spPr bwMode="auto">
          <a:xfrm>
            <a:off x="6062663" y="50800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92" name="Rectangle 1062"/>
          <p:cNvSpPr>
            <a:spLocks noChangeArrowheads="1"/>
          </p:cNvSpPr>
          <p:nvPr/>
        </p:nvSpPr>
        <p:spPr bwMode="auto">
          <a:xfrm>
            <a:off x="5534025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93" name="Rectangle 1063"/>
          <p:cNvSpPr>
            <a:spLocks noChangeArrowheads="1"/>
          </p:cNvSpPr>
          <p:nvPr/>
        </p:nvSpPr>
        <p:spPr bwMode="auto">
          <a:xfrm>
            <a:off x="5562600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94" name="Rectangle 1064"/>
          <p:cNvSpPr>
            <a:spLocks noChangeArrowheads="1"/>
          </p:cNvSpPr>
          <p:nvPr/>
        </p:nvSpPr>
        <p:spPr bwMode="auto">
          <a:xfrm>
            <a:off x="6154738" y="50800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95" name="Rectangle 1065"/>
          <p:cNvSpPr>
            <a:spLocks noChangeArrowheads="1"/>
          </p:cNvSpPr>
          <p:nvPr/>
        </p:nvSpPr>
        <p:spPr bwMode="auto">
          <a:xfrm>
            <a:off x="5624513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96" name="Rectangle 1067"/>
          <p:cNvSpPr>
            <a:spLocks noChangeArrowheads="1"/>
          </p:cNvSpPr>
          <p:nvPr/>
        </p:nvSpPr>
        <p:spPr bwMode="auto">
          <a:xfrm>
            <a:off x="6245225" y="50800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97" name="Rectangle 1069"/>
          <p:cNvSpPr>
            <a:spLocks noChangeArrowheads="1"/>
          </p:cNvSpPr>
          <p:nvPr/>
        </p:nvSpPr>
        <p:spPr bwMode="auto">
          <a:xfrm>
            <a:off x="5746750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98" name="Rectangle 1070"/>
          <p:cNvSpPr>
            <a:spLocks noChangeArrowheads="1"/>
          </p:cNvSpPr>
          <p:nvPr/>
        </p:nvSpPr>
        <p:spPr bwMode="auto">
          <a:xfrm>
            <a:off x="5775325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799" name="Rectangle 1071"/>
          <p:cNvSpPr>
            <a:spLocks noChangeArrowheads="1"/>
          </p:cNvSpPr>
          <p:nvPr/>
        </p:nvSpPr>
        <p:spPr bwMode="auto">
          <a:xfrm>
            <a:off x="5807075" y="4864100"/>
            <a:ext cx="6350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00" name="Rectangle 1072"/>
          <p:cNvSpPr>
            <a:spLocks noChangeArrowheads="1"/>
          </p:cNvSpPr>
          <p:nvPr/>
        </p:nvSpPr>
        <p:spPr bwMode="auto">
          <a:xfrm>
            <a:off x="5837238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01" name="Rectangle 1073"/>
          <p:cNvSpPr>
            <a:spLocks noChangeArrowheads="1"/>
          </p:cNvSpPr>
          <p:nvPr/>
        </p:nvSpPr>
        <p:spPr bwMode="auto">
          <a:xfrm>
            <a:off x="6429375" y="50800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02" name="Rectangle 1074"/>
          <p:cNvSpPr>
            <a:spLocks noChangeArrowheads="1"/>
          </p:cNvSpPr>
          <p:nvPr/>
        </p:nvSpPr>
        <p:spPr bwMode="auto">
          <a:xfrm>
            <a:off x="6457950" y="5080000"/>
            <a:ext cx="6350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03" name="Rectangle 1076"/>
          <p:cNvSpPr>
            <a:spLocks noChangeArrowheads="1"/>
          </p:cNvSpPr>
          <p:nvPr/>
        </p:nvSpPr>
        <p:spPr bwMode="auto">
          <a:xfrm>
            <a:off x="6519863" y="50800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04" name="Rectangle 1078"/>
          <p:cNvSpPr>
            <a:spLocks noChangeArrowheads="1"/>
          </p:cNvSpPr>
          <p:nvPr/>
        </p:nvSpPr>
        <p:spPr bwMode="auto">
          <a:xfrm>
            <a:off x="6021388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05" name="Rectangle 1079"/>
          <p:cNvSpPr>
            <a:spLocks noChangeArrowheads="1"/>
          </p:cNvSpPr>
          <p:nvPr/>
        </p:nvSpPr>
        <p:spPr bwMode="auto">
          <a:xfrm>
            <a:off x="6613525" y="50800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06" name="Rectangle 1080"/>
          <p:cNvSpPr>
            <a:spLocks noChangeArrowheads="1"/>
          </p:cNvSpPr>
          <p:nvPr/>
        </p:nvSpPr>
        <p:spPr bwMode="auto">
          <a:xfrm>
            <a:off x="6081713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07" name="Rectangle 1081"/>
          <p:cNvSpPr>
            <a:spLocks noChangeArrowheads="1"/>
          </p:cNvSpPr>
          <p:nvPr/>
        </p:nvSpPr>
        <p:spPr bwMode="auto">
          <a:xfrm>
            <a:off x="6113463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08" name="Rectangle 1082"/>
          <p:cNvSpPr>
            <a:spLocks noChangeArrowheads="1"/>
          </p:cNvSpPr>
          <p:nvPr/>
        </p:nvSpPr>
        <p:spPr bwMode="auto">
          <a:xfrm>
            <a:off x="6704013" y="50800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09" name="Rectangle 1083"/>
          <p:cNvSpPr>
            <a:spLocks noChangeArrowheads="1"/>
          </p:cNvSpPr>
          <p:nvPr/>
        </p:nvSpPr>
        <p:spPr bwMode="auto">
          <a:xfrm>
            <a:off x="6175375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10" name="Rectangle 1085"/>
          <p:cNvSpPr>
            <a:spLocks noChangeArrowheads="1"/>
          </p:cNvSpPr>
          <p:nvPr/>
        </p:nvSpPr>
        <p:spPr bwMode="auto">
          <a:xfrm>
            <a:off x="6796088" y="50800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11" name="Rectangle 1087"/>
          <p:cNvSpPr>
            <a:spLocks noChangeArrowheads="1"/>
          </p:cNvSpPr>
          <p:nvPr/>
        </p:nvSpPr>
        <p:spPr bwMode="auto">
          <a:xfrm>
            <a:off x="6297613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12" name="Rectangle 1088"/>
          <p:cNvSpPr>
            <a:spLocks noChangeArrowheads="1"/>
          </p:cNvSpPr>
          <p:nvPr/>
        </p:nvSpPr>
        <p:spPr bwMode="auto">
          <a:xfrm>
            <a:off x="6886575" y="5080000"/>
            <a:ext cx="6350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13" name="Rectangle 1090"/>
          <p:cNvSpPr>
            <a:spLocks noChangeArrowheads="1"/>
          </p:cNvSpPr>
          <p:nvPr/>
        </p:nvSpPr>
        <p:spPr bwMode="auto">
          <a:xfrm>
            <a:off x="6388100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14" name="Rectangle 1091"/>
          <p:cNvSpPr>
            <a:spLocks noChangeArrowheads="1"/>
          </p:cNvSpPr>
          <p:nvPr/>
        </p:nvSpPr>
        <p:spPr bwMode="auto">
          <a:xfrm>
            <a:off x="6978650" y="5080000"/>
            <a:ext cx="6350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15" name="Rectangle 1092"/>
          <p:cNvSpPr>
            <a:spLocks noChangeArrowheads="1"/>
          </p:cNvSpPr>
          <p:nvPr/>
        </p:nvSpPr>
        <p:spPr bwMode="auto">
          <a:xfrm>
            <a:off x="6450013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16" name="Rectangle 1094"/>
          <p:cNvSpPr>
            <a:spLocks noChangeArrowheads="1"/>
          </p:cNvSpPr>
          <p:nvPr/>
        </p:nvSpPr>
        <p:spPr bwMode="auto">
          <a:xfrm>
            <a:off x="7070725" y="50800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17" name="Rectangle 1096"/>
          <p:cNvSpPr>
            <a:spLocks noChangeArrowheads="1"/>
          </p:cNvSpPr>
          <p:nvPr/>
        </p:nvSpPr>
        <p:spPr bwMode="auto">
          <a:xfrm>
            <a:off x="6572250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18" name="Rectangle 1097"/>
          <p:cNvSpPr>
            <a:spLocks noChangeArrowheads="1"/>
          </p:cNvSpPr>
          <p:nvPr/>
        </p:nvSpPr>
        <p:spPr bwMode="auto">
          <a:xfrm>
            <a:off x="7161213" y="50800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19" name="Rectangle 1098"/>
          <p:cNvSpPr>
            <a:spLocks noChangeArrowheads="1"/>
          </p:cNvSpPr>
          <p:nvPr/>
        </p:nvSpPr>
        <p:spPr bwMode="auto">
          <a:xfrm>
            <a:off x="6632575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20" name="Rectangle 1099"/>
          <p:cNvSpPr>
            <a:spLocks noChangeArrowheads="1"/>
          </p:cNvSpPr>
          <p:nvPr/>
        </p:nvSpPr>
        <p:spPr bwMode="auto">
          <a:xfrm>
            <a:off x="6662738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21" name="Rectangle 1100"/>
          <p:cNvSpPr>
            <a:spLocks noChangeArrowheads="1"/>
          </p:cNvSpPr>
          <p:nvPr/>
        </p:nvSpPr>
        <p:spPr bwMode="auto">
          <a:xfrm>
            <a:off x="7254875" y="50800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22" name="Rectangle 1101"/>
          <p:cNvSpPr>
            <a:spLocks noChangeArrowheads="1"/>
          </p:cNvSpPr>
          <p:nvPr/>
        </p:nvSpPr>
        <p:spPr bwMode="auto">
          <a:xfrm>
            <a:off x="6723063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23" name="Rectangle 1103"/>
          <p:cNvSpPr>
            <a:spLocks noChangeArrowheads="1"/>
          </p:cNvSpPr>
          <p:nvPr/>
        </p:nvSpPr>
        <p:spPr bwMode="auto">
          <a:xfrm>
            <a:off x="7345363" y="50800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24" name="Rectangle 1105"/>
          <p:cNvSpPr>
            <a:spLocks noChangeArrowheads="1"/>
          </p:cNvSpPr>
          <p:nvPr/>
        </p:nvSpPr>
        <p:spPr bwMode="auto">
          <a:xfrm>
            <a:off x="7405688" y="5080000"/>
            <a:ext cx="6350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25" name="Rectangle 1107"/>
          <p:cNvSpPr>
            <a:spLocks noChangeArrowheads="1"/>
          </p:cNvSpPr>
          <p:nvPr/>
        </p:nvSpPr>
        <p:spPr bwMode="auto">
          <a:xfrm>
            <a:off x="6113463" y="3778250"/>
            <a:ext cx="4762" cy="26988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26" name="Rectangle 1108"/>
          <p:cNvSpPr>
            <a:spLocks noChangeArrowheads="1"/>
          </p:cNvSpPr>
          <p:nvPr/>
        </p:nvSpPr>
        <p:spPr bwMode="auto">
          <a:xfrm>
            <a:off x="6113463" y="3740150"/>
            <a:ext cx="4762" cy="2381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27" name="Rectangle 1109"/>
          <p:cNvSpPr>
            <a:spLocks noChangeArrowheads="1"/>
          </p:cNvSpPr>
          <p:nvPr/>
        </p:nvSpPr>
        <p:spPr bwMode="auto">
          <a:xfrm>
            <a:off x="6113463" y="3697288"/>
            <a:ext cx="4762" cy="26987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28" name="Rectangle 1110"/>
          <p:cNvSpPr>
            <a:spLocks noChangeArrowheads="1"/>
          </p:cNvSpPr>
          <p:nvPr/>
        </p:nvSpPr>
        <p:spPr bwMode="auto">
          <a:xfrm>
            <a:off x="6113463" y="3659188"/>
            <a:ext cx="4762" cy="2381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29" name="Rectangle 1154"/>
          <p:cNvSpPr>
            <a:spLocks noChangeArrowheads="1"/>
          </p:cNvSpPr>
          <p:nvPr/>
        </p:nvSpPr>
        <p:spPr bwMode="auto">
          <a:xfrm>
            <a:off x="6121400" y="4810125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30" name="Rectangle 1155"/>
          <p:cNvSpPr>
            <a:spLocks noChangeArrowheads="1"/>
          </p:cNvSpPr>
          <p:nvPr/>
        </p:nvSpPr>
        <p:spPr bwMode="auto">
          <a:xfrm>
            <a:off x="6121400" y="4719638"/>
            <a:ext cx="4763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31" name="Rectangle 1156"/>
          <p:cNvSpPr>
            <a:spLocks noChangeArrowheads="1"/>
          </p:cNvSpPr>
          <p:nvPr/>
        </p:nvSpPr>
        <p:spPr bwMode="auto">
          <a:xfrm>
            <a:off x="6121400" y="4503738"/>
            <a:ext cx="4763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32" name="Rectangle 1157"/>
          <p:cNvSpPr>
            <a:spLocks noChangeArrowheads="1"/>
          </p:cNvSpPr>
          <p:nvPr/>
        </p:nvSpPr>
        <p:spPr bwMode="auto">
          <a:xfrm>
            <a:off x="6121400" y="441325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33" name="Rectangle 1158"/>
          <p:cNvSpPr>
            <a:spLocks noChangeArrowheads="1"/>
          </p:cNvSpPr>
          <p:nvPr/>
        </p:nvSpPr>
        <p:spPr bwMode="auto">
          <a:xfrm>
            <a:off x="6121400" y="43815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34" name="Rectangle 1159"/>
          <p:cNvSpPr>
            <a:spLocks noChangeArrowheads="1"/>
          </p:cNvSpPr>
          <p:nvPr/>
        </p:nvSpPr>
        <p:spPr bwMode="auto">
          <a:xfrm>
            <a:off x="6121400" y="4291013"/>
            <a:ext cx="4763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35" name="Rectangle 1160"/>
          <p:cNvSpPr>
            <a:spLocks noChangeArrowheads="1"/>
          </p:cNvSpPr>
          <p:nvPr/>
        </p:nvSpPr>
        <p:spPr bwMode="auto">
          <a:xfrm>
            <a:off x="6121400" y="4198938"/>
            <a:ext cx="4763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36" name="Rectangle 1161"/>
          <p:cNvSpPr>
            <a:spLocks noChangeArrowheads="1"/>
          </p:cNvSpPr>
          <p:nvPr/>
        </p:nvSpPr>
        <p:spPr bwMode="auto">
          <a:xfrm>
            <a:off x="6121400" y="410845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37" name="Rectangle 1162"/>
          <p:cNvSpPr>
            <a:spLocks noChangeArrowheads="1"/>
          </p:cNvSpPr>
          <p:nvPr/>
        </p:nvSpPr>
        <p:spPr bwMode="auto">
          <a:xfrm>
            <a:off x="6121400" y="4017963"/>
            <a:ext cx="4763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38" name="Rectangle 1163"/>
          <p:cNvSpPr>
            <a:spLocks noChangeArrowheads="1"/>
          </p:cNvSpPr>
          <p:nvPr/>
        </p:nvSpPr>
        <p:spPr bwMode="auto">
          <a:xfrm>
            <a:off x="6121400" y="3986213"/>
            <a:ext cx="4763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39" name="Rectangle 1164"/>
          <p:cNvSpPr>
            <a:spLocks noChangeArrowheads="1"/>
          </p:cNvSpPr>
          <p:nvPr/>
        </p:nvSpPr>
        <p:spPr bwMode="auto">
          <a:xfrm>
            <a:off x="6121400" y="3895725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40" name="Rectangle 1165"/>
          <p:cNvSpPr>
            <a:spLocks noChangeArrowheads="1"/>
          </p:cNvSpPr>
          <p:nvPr/>
        </p:nvSpPr>
        <p:spPr bwMode="auto">
          <a:xfrm>
            <a:off x="6121400" y="3802063"/>
            <a:ext cx="4763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41" name="Rectangle 1166"/>
          <p:cNvSpPr>
            <a:spLocks noChangeArrowheads="1"/>
          </p:cNvSpPr>
          <p:nvPr/>
        </p:nvSpPr>
        <p:spPr bwMode="auto">
          <a:xfrm>
            <a:off x="6121400" y="3679825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2842" name="Rectangle 1290"/>
          <p:cNvSpPr>
            <a:spLocks noChangeArrowheads="1"/>
          </p:cNvSpPr>
          <p:nvPr/>
        </p:nvSpPr>
        <p:spPr bwMode="auto">
          <a:xfrm>
            <a:off x="3679825" y="5894388"/>
            <a:ext cx="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accent2"/>
              </a:buClr>
            </a:pPr>
            <a:endParaRPr kumimoji="1" lang="pt-BR" sz="2000">
              <a:solidFill>
                <a:srgbClr val="FFFF00"/>
              </a:solidFill>
              <a:latin typeface="Tahoma" pitchFamily="34" charset="0"/>
            </a:endParaRPr>
          </a:p>
        </p:txBody>
      </p:sp>
      <p:sp>
        <p:nvSpPr>
          <p:cNvPr id="32843" name="Rectangle 1293"/>
          <p:cNvSpPr>
            <a:spLocks noGrp="1" noChangeArrowheads="1"/>
          </p:cNvSpPr>
          <p:nvPr>
            <p:ph type="body" idx="4294967295"/>
          </p:nvPr>
        </p:nvSpPr>
        <p:spPr>
          <a:xfrm>
            <a:off x="504825" y="1122363"/>
            <a:ext cx="7326313" cy="1317625"/>
          </a:xfrm>
          <a:noFill/>
        </p:spPr>
        <p:txBody>
          <a:bodyPr lIns="92065" tIns="46033" rIns="92065" bIns="46033"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pt-BR" sz="2100"/>
              <a:t>Exemplo: Altura de Pessoas                       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pt-BR" sz="1900"/>
              <a:t>S um conjunto fuzzy ALTO, que responderá a pergunta:</a:t>
            </a:r>
          </a:p>
          <a:p>
            <a:pPr lvl="1" eaLnBrk="1" hangingPunct="1">
              <a:lnSpc>
                <a:spcPct val="70000"/>
              </a:lnSpc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pt-BR" sz="1900"/>
              <a:t>   " a que grau uma pessoa “z” é alta?</a:t>
            </a:r>
          </a:p>
          <a:p>
            <a:pPr lvl="1" eaLnBrk="1" hangingPunct="1">
              <a:lnSpc>
                <a:spcPct val="70000"/>
              </a:lnSpc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pt-BR" sz="1900"/>
              <a:t>		</a:t>
            </a:r>
            <a:r>
              <a:rPr lang="pt-BR" sz="2100"/>
              <a:t> </a:t>
            </a:r>
            <a:r>
              <a:rPr lang="pt-BR" sz="1900"/>
              <a:t>Z : S = (z, f(z)) especialistas			</a:t>
            </a:r>
          </a:p>
        </p:txBody>
      </p:sp>
      <p:grpSp>
        <p:nvGrpSpPr>
          <p:cNvPr id="2" name="Group 1295"/>
          <p:cNvGrpSpPr>
            <a:grpSpLocks/>
          </p:cNvGrpSpPr>
          <p:nvPr/>
        </p:nvGrpSpPr>
        <p:grpSpPr bwMode="auto">
          <a:xfrm>
            <a:off x="5334000" y="2743200"/>
            <a:ext cx="3325813" cy="2578100"/>
            <a:chOff x="2912" y="1864"/>
            <a:chExt cx="2095" cy="1624"/>
          </a:xfrm>
        </p:grpSpPr>
        <p:sp>
          <p:nvSpPr>
            <p:cNvPr id="32895" name="Line 1296"/>
            <p:cNvSpPr>
              <a:spLocks noChangeShapeType="1"/>
            </p:cNvSpPr>
            <p:nvPr/>
          </p:nvSpPr>
          <p:spPr bwMode="auto">
            <a:xfrm>
              <a:off x="3258" y="1961"/>
              <a:ext cx="0" cy="1245"/>
            </a:xfrm>
            <a:prstGeom prst="line">
              <a:avLst/>
            </a:prstGeom>
            <a:noFill/>
            <a:ln w="12700" cap="sq">
              <a:solidFill>
                <a:srgbClr val="003399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6" name="Line 1297"/>
            <p:cNvSpPr>
              <a:spLocks noChangeShapeType="1"/>
            </p:cNvSpPr>
            <p:nvPr/>
          </p:nvSpPr>
          <p:spPr bwMode="auto">
            <a:xfrm>
              <a:off x="3258" y="3206"/>
              <a:ext cx="1749" cy="0"/>
            </a:xfrm>
            <a:prstGeom prst="line">
              <a:avLst/>
            </a:prstGeom>
            <a:noFill/>
            <a:ln w="12700" cap="sq">
              <a:solidFill>
                <a:srgbClr val="003399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7" name="Line 1298"/>
            <p:cNvSpPr>
              <a:spLocks noChangeShapeType="1"/>
            </p:cNvSpPr>
            <p:nvPr/>
          </p:nvSpPr>
          <p:spPr bwMode="auto">
            <a:xfrm>
              <a:off x="3258" y="3206"/>
              <a:ext cx="594" cy="0"/>
            </a:xfrm>
            <a:prstGeom prst="line">
              <a:avLst/>
            </a:prstGeom>
            <a:noFill/>
            <a:ln w="19050" cap="sq">
              <a:solidFill>
                <a:srgbClr val="0033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8" name="Line 1299"/>
            <p:cNvSpPr>
              <a:spLocks noChangeShapeType="1"/>
            </p:cNvSpPr>
            <p:nvPr/>
          </p:nvSpPr>
          <p:spPr bwMode="auto">
            <a:xfrm>
              <a:off x="4296" y="2383"/>
              <a:ext cx="604" cy="0"/>
            </a:xfrm>
            <a:prstGeom prst="line">
              <a:avLst/>
            </a:prstGeom>
            <a:noFill/>
            <a:ln w="19050" cap="sq">
              <a:solidFill>
                <a:srgbClr val="0033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9" name="Freeform 1300"/>
            <p:cNvSpPr>
              <a:spLocks/>
            </p:cNvSpPr>
            <p:nvPr/>
          </p:nvSpPr>
          <p:spPr bwMode="auto">
            <a:xfrm>
              <a:off x="3846" y="2392"/>
              <a:ext cx="442" cy="814"/>
            </a:xfrm>
            <a:custGeom>
              <a:avLst/>
              <a:gdLst>
                <a:gd name="T0" fmla="*/ 578 w 338"/>
                <a:gd name="T1" fmla="*/ 0 h 545"/>
                <a:gd name="T2" fmla="*/ 0 w 338"/>
                <a:gd name="T3" fmla="*/ 1216 h 545"/>
                <a:gd name="T4" fmla="*/ 0 60000 65536"/>
                <a:gd name="T5" fmla="*/ 0 60000 65536"/>
                <a:gd name="T6" fmla="*/ 0 w 338"/>
                <a:gd name="T7" fmla="*/ 0 h 545"/>
                <a:gd name="T8" fmla="*/ 338 w 338"/>
                <a:gd name="T9" fmla="*/ 545 h 5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8" h="545">
                  <a:moveTo>
                    <a:pt x="338" y="0"/>
                  </a:moveTo>
                  <a:lnTo>
                    <a:pt x="0" y="545"/>
                  </a:lnTo>
                </a:path>
              </a:pathLst>
            </a:custGeom>
            <a:noFill/>
            <a:ln w="19050">
              <a:solidFill>
                <a:srgbClr val="003399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00" name="Line 1301"/>
            <p:cNvSpPr>
              <a:spLocks noChangeShapeType="1"/>
            </p:cNvSpPr>
            <p:nvPr/>
          </p:nvSpPr>
          <p:spPr bwMode="auto">
            <a:xfrm>
              <a:off x="3258" y="2392"/>
              <a:ext cx="1030" cy="0"/>
            </a:xfrm>
            <a:prstGeom prst="line">
              <a:avLst/>
            </a:prstGeom>
            <a:noFill/>
            <a:ln w="12700">
              <a:solidFill>
                <a:srgbClr val="003399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9318" name="Text Box 1302" descr="Confetes pequenos"/>
            <p:cNvSpPr txBox="1">
              <a:spLocks noChangeArrowheads="1"/>
            </p:cNvSpPr>
            <p:nvPr/>
          </p:nvSpPr>
          <p:spPr bwMode="auto">
            <a:xfrm>
              <a:off x="3042" y="3039"/>
              <a:ext cx="186" cy="21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kumimoji="1" lang="pt-BR" sz="16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0</a:t>
              </a:r>
            </a:p>
          </p:txBody>
        </p:sp>
        <p:sp>
          <p:nvSpPr>
            <p:cNvPr id="599319" name="Text Box 1303" descr="Confetes pequenos"/>
            <p:cNvSpPr txBox="1">
              <a:spLocks noChangeArrowheads="1"/>
            </p:cNvSpPr>
            <p:nvPr/>
          </p:nvSpPr>
          <p:spPr bwMode="auto">
            <a:xfrm>
              <a:off x="3042" y="2268"/>
              <a:ext cx="186" cy="21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kumimoji="1" lang="pt-BR" sz="16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1</a:t>
              </a:r>
            </a:p>
          </p:txBody>
        </p:sp>
        <p:sp>
          <p:nvSpPr>
            <p:cNvPr id="32903" name="Text Box 1304" descr="Confetes pequenos"/>
            <p:cNvSpPr txBox="1">
              <a:spLocks noChangeArrowheads="1"/>
            </p:cNvSpPr>
            <p:nvPr/>
          </p:nvSpPr>
          <p:spPr bwMode="auto">
            <a:xfrm>
              <a:off x="3347" y="2942"/>
              <a:ext cx="481" cy="21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kumimoji="1" lang="pt-BR" sz="1600">
                  <a:latin typeface="Tahoma" pitchFamily="34" charset="0"/>
                </a:rPr>
                <a:t>BAIXO</a:t>
              </a:r>
            </a:p>
          </p:txBody>
        </p:sp>
        <p:sp>
          <p:nvSpPr>
            <p:cNvPr id="32904" name="Text Box 1305" descr="Confetes pequenos"/>
            <p:cNvSpPr txBox="1">
              <a:spLocks noChangeArrowheads="1"/>
            </p:cNvSpPr>
            <p:nvPr/>
          </p:nvSpPr>
          <p:spPr bwMode="auto">
            <a:xfrm>
              <a:off x="4458" y="2095"/>
              <a:ext cx="423" cy="21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kumimoji="1" lang="pt-BR" sz="1600">
                  <a:latin typeface="Tahoma" pitchFamily="34" charset="0"/>
                </a:rPr>
                <a:t>ALTO</a:t>
              </a:r>
            </a:p>
          </p:txBody>
        </p:sp>
        <p:sp>
          <p:nvSpPr>
            <p:cNvPr id="32905" name="Text Box 1306" descr="Confetes pequenos"/>
            <p:cNvSpPr txBox="1">
              <a:spLocks noChangeArrowheads="1"/>
            </p:cNvSpPr>
            <p:nvPr/>
          </p:nvSpPr>
          <p:spPr bwMode="auto">
            <a:xfrm>
              <a:off x="4783" y="3257"/>
              <a:ext cx="180" cy="231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kumimoji="1" lang="pt-BR" sz="1800">
                  <a:latin typeface="Tahoma" pitchFamily="34" charset="0"/>
                </a:rPr>
                <a:t>z</a:t>
              </a:r>
            </a:p>
          </p:txBody>
        </p:sp>
        <p:sp>
          <p:nvSpPr>
            <p:cNvPr id="32906" name="Text Box 1307" descr="Confetes pequenos"/>
            <p:cNvSpPr txBox="1">
              <a:spLocks noChangeArrowheads="1"/>
            </p:cNvSpPr>
            <p:nvPr/>
          </p:nvSpPr>
          <p:spPr bwMode="auto">
            <a:xfrm>
              <a:off x="2912" y="1864"/>
              <a:ext cx="336" cy="231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kumimoji="1" lang="pt-BR" sz="1800">
                  <a:latin typeface="Tahoma" pitchFamily="34" charset="0"/>
                </a:rPr>
                <a:t>f(z)</a:t>
              </a:r>
            </a:p>
          </p:txBody>
        </p:sp>
        <p:sp>
          <p:nvSpPr>
            <p:cNvPr id="32907" name="Line 1308"/>
            <p:cNvSpPr>
              <a:spLocks noChangeShapeType="1"/>
            </p:cNvSpPr>
            <p:nvPr/>
          </p:nvSpPr>
          <p:spPr bwMode="auto">
            <a:xfrm>
              <a:off x="3846" y="3154"/>
              <a:ext cx="0" cy="103"/>
            </a:xfrm>
            <a:prstGeom prst="line">
              <a:avLst/>
            </a:prstGeom>
            <a:noFill/>
            <a:ln w="19050" cap="sq">
              <a:solidFill>
                <a:srgbClr val="0033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08" name="Line 1309"/>
            <p:cNvSpPr>
              <a:spLocks noChangeShapeType="1"/>
            </p:cNvSpPr>
            <p:nvPr/>
          </p:nvSpPr>
          <p:spPr bwMode="auto">
            <a:xfrm>
              <a:off x="4288" y="3154"/>
              <a:ext cx="0" cy="103"/>
            </a:xfrm>
            <a:prstGeom prst="line">
              <a:avLst/>
            </a:prstGeom>
            <a:noFill/>
            <a:ln w="19050" cap="sq">
              <a:solidFill>
                <a:srgbClr val="0033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09" name="Text Box 1310" descr="Confetes pequenos"/>
            <p:cNvSpPr txBox="1">
              <a:spLocks noChangeArrowheads="1"/>
            </p:cNvSpPr>
            <p:nvPr/>
          </p:nvSpPr>
          <p:spPr bwMode="auto">
            <a:xfrm>
              <a:off x="3669" y="3257"/>
              <a:ext cx="318" cy="231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kumimoji="1" lang="pt-BR" sz="1800">
                  <a:latin typeface="Tahoma" pitchFamily="34" charset="0"/>
                </a:rPr>
                <a:t>1.5</a:t>
              </a:r>
            </a:p>
          </p:txBody>
        </p:sp>
        <p:sp>
          <p:nvSpPr>
            <p:cNvPr id="32910" name="Text Box 1311" descr="Confetes pequenos"/>
            <p:cNvSpPr txBox="1">
              <a:spLocks noChangeArrowheads="1"/>
            </p:cNvSpPr>
            <p:nvPr/>
          </p:nvSpPr>
          <p:spPr bwMode="auto">
            <a:xfrm>
              <a:off x="4136" y="3257"/>
              <a:ext cx="318" cy="231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kumimoji="1" lang="pt-BR" sz="1800">
                  <a:latin typeface="Tahoma" pitchFamily="34" charset="0"/>
                </a:rPr>
                <a:t>2.1</a:t>
              </a:r>
            </a:p>
          </p:txBody>
        </p:sp>
        <p:sp>
          <p:nvSpPr>
            <p:cNvPr id="32911" name="Line 1312"/>
            <p:cNvSpPr>
              <a:spLocks noChangeShapeType="1"/>
            </p:cNvSpPr>
            <p:nvPr/>
          </p:nvSpPr>
          <p:spPr bwMode="auto">
            <a:xfrm flipV="1">
              <a:off x="4069" y="2776"/>
              <a:ext cx="0" cy="430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12" name="Line 1313"/>
            <p:cNvSpPr>
              <a:spLocks noChangeShapeType="1"/>
            </p:cNvSpPr>
            <p:nvPr/>
          </p:nvSpPr>
          <p:spPr bwMode="auto">
            <a:xfrm>
              <a:off x="3258" y="2776"/>
              <a:ext cx="821" cy="0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9330" name="Text Box 1314" descr="Confetes pequenos"/>
            <p:cNvSpPr txBox="1">
              <a:spLocks noChangeArrowheads="1"/>
            </p:cNvSpPr>
            <p:nvPr/>
          </p:nvSpPr>
          <p:spPr bwMode="auto">
            <a:xfrm>
              <a:off x="2978" y="2673"/>
              <a:ext cx="295" cy="21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kumimoji="1" lang="pt-BR" sz="16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0.5</a:t>
              </a:r>
            </a:p>
          </p:txBody>
        </p:sp>
      </p:grpSp>
      <p:sp>
        <p:nvSpPr>
          <p:cNvPr id="599331" name="Rectangle 1315"/>
          <p:cNvSpPr>
            <a:spLocks noChangeArrowheads="1"/>
          </p:cNvSpPr>
          <p:nvPr/>
        </p:nvSpPr>
        <p:spPr bwMode="auto">
          <a:xfrm>
            <a:off x="381000" y="5791200"/>
            <a:ext cx="5410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65" tIns="46033" rIns="92065" bIns="46033"/>
          <a:lstStyle/>
          <a:p>
            <a:pPr marL="342900" indent="-1588" algn="l"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SzPct val="95000"/>
              <a:buFont typeface="Wingdings" pitchFamily="2" charset="2"/>
              <a:buChar char="l"/>
              <a:defRPr/>
            </a:pPr>
            <a:r>
              <a:rPr lang="pt-BR" sz="20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   </a:t>
            </a:r>
            <a:r>
              <a:rPr lang="pt-BR" sz="2000">
                <a:latin typeface="Arial" pitchFamily="34" charset="0"/>
              </a:rPr>
              <a:t>Exemplo: ”João é ALTO" = 0.38</a:t>
            </a:r>
            <a:r>
              <a:rPr lang="pt-BR" sz="20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pt-BR" sz="2800">
                <a:latin typeface="Arial" pitchFamily="34" charset="0"/>
              </a:rPr>
              <a:t>	</a:t>
            </a:r>
          </a:p>
        </p:txBody>
      </p:sp>
      <p:grpSp>
        <p:nvGrpSpPr>
          <p:cNvPr id="3" name="Group 1317"/>
          <p:cNvGrpSpPr>
            <a:grpSpLocks noChangeAspect="1"/>
          </p:cNvGrpSpPr>
          <p:nvPr/>
        </p:nvGrpSpPr>
        <p:grpSpPr bwMode="auto">
          <a:xfrm>
            <a:off x="533400" y="3352800"/>
            <a:ext cx="4549775" cy="1438275"/>
            <a:chOff x="336" y="2496"/>
            <a:chExt cx="2866" cy="906"/>
          </a:xfrm>
        </p:grpSpPr>
        <p:sp>
          <p:nvSpPr>
            <p:cNvPr id="32847" name="AutoShape 1316"/>
            <p:cNvSpPr>
              <a:spLocks noChangeAspect="1" noChangeArrowheads="1" noTextEdit="1"/>
            </p:cNvSpPr>
            <p:nvPr/>
          </p:nvSpPr>
          <p:spPr bwMode="auto">
            <a:xfrm>
              <a:off x="336" y="2496"/>
              <a:ext cx="2866" cy="9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48" name="Rectangle 1318"/>
            <p:cNvSpPr>
              <a:spLocks noChangeArrowheads="1"/>
            </p:cNvSpPr>
            <p:nvPr/>
          </p:nvSpPr>
          <p:spPr bwMode="auto">
            <a:xfrm>
              <a:off x="894" y="3026"/>
              <a:ext cx="9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Symbol" pitchFamily="18" charset="2"/>
                </a:rPr>
                <a:t>ï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49" name="Rectangle 1319"/>
            <p:cNvSpPr>
              <a:spLocks noChangeArrowheads="1"/>
            </p:cNvSpPr>
            <p:nvPr/>
          </p:nvSpPr>
          <p:spPr bwMode="auto">
            <a:xfrm>
              <a:off x="894" y="3144"/>
              <a:ext cx="9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Symbol" pitchFamily="18" charset="2"/>
                </a:rPr>
                <a:t>î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50" name="Rectangle 1320"/>
            <p:cNvSpPr>
              <a:spLocks noChangeArrowheads="1"/>
            </p:cNvSpPr>
            <p:nvPr/>
          </p:nvSpPr>
          <p:spPr bwMode="auto">
            <a:xfrm>
              <a:off x="894" y="2690"/>
              <a:ext cx="9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Symbol" pitchFamily="18" charset="2"/>
                </a:rPr>
                <a:t>ï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51" name="Rectangle 1321"/>
            <p:cNvSpPr>
              <a:spLocks noChangeArrowheads="1"/>
            </p:cNvSpPr>
            <p:nvPr/>
          </p:nvSpPr>
          <p:spPr bwMode="auto">
            <a:xfrm>
              <a:off x="894" y="2838"/>
              <a:ext cx="9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Symbol" pitchFamily="18" charset="2"/>
                </a:rPr>
                <a:t>í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52" name="Rectangle 1322"/>
            <p:cNvSpPr>
              <a:spLocks noChangeArrowheads="1"/>
            </p:cNvSpPr>
            <p:nvPr/>
          </p:nvSpPr>
          <p:spPr bwMode="auto">
            <a:xfrm>
              <a:off x="894" y="2526"/>
              <a:ext cx="9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Symbol" pitchFamily="18" charset="2"/>
                </a:rPr>
                <a:t>ì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53" name="Rectangle 1323"/>
            <p:cNvSpPr>
              <a:spLocks noChangeArrowheads="1"/>
            </p:cNvSpPr>
            <p:nvPr/>
          </p:nvSpPr>
          <p:spPr bwMode="auto">
            <a:xfrm>
              <a:off x="2180" y="3094"/>
              <a:ext cx="10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Symbol" pitchFamily="18" charset="2"/>
                </a:rPr>
                <a:t>³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54" name="Rectangle 1324"/>
            <p:cNvSpPr>
              <a:spLocks noChangeArrowheads="1"/>
            </p:cNvSpPr>
            <p:nvPr/>
          </p:nvSpPr>
          <p:spPr bwMode="auto">
            <a:xfrm>
              <a:off x="2810" y="2803"/>
              <a:ext cx="10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Symbol" pitchFamily="18" charset="2"/>
                </a:rPr>
                <a:t>&lt;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55" name="Rectangle 1325"/>
            <p:cNvSpPr>
              <a:spLocks noChangeArrowheads="1"/>
            </p:cNvSpPr>
            <p:nvPr/>
          </p:nvSpPr>
          <p:spPr bwMode="auto">
            <a:xfrm>
              <a:off x="2549" y="2803"/>
              <a:ext cx="10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Symbol" pitchFamily="18" charset="2"/>
                </a:rPr>
                <a:t>&lt;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56" name="Rectangle 1326"/>
            <p:cNvSpPr>
              <a:spLocks noChangeArrowheads="1"/>
            </p:cNvSpPr>
            <p:nvPr/>
          </p:nvSpPr>
          <p:spPr bwMode="auto">
            <a:xfrm>
              <a:off x="1175" y="2803"/>
              <a:ext cx="10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Symbol" pitchFamily="18" charset="2"/>
                </a:rPr>
                <a:t>-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57" name="Rectangle 1327"/>
            <p:cNvSpPr>
              <a:spLocks noChangeArrowheads="1"/>
            </p:cNvSpPr>
            <p:nvPr/>
          </p:nvSpPr>
          <p:spPr bwMode="auto">
            <a:xfrm>
              <a:off x="2141" y="2511"/>
              <a:ext cx="10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Symbol" pitchFamily="18" charset="2"/>
                </a:rPr>
                <a:t>£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58" name="Rectangle 1328"/>
            <p:cNvSpPr>
              <a:spLocks noChangeArrowheads="1"/>
            </p:cNvSpPr>
            <p:nvPr/>
          </p:nvSpPr>
          <p:spPr bwMode="auto">
            <a:xfrm>
              <a:off x="759" y="2803"/>
              <a:ext cx="10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Symbol" pitchFamily="18" charset="2"/>
                </a:rPr>
                <a:t>=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59" name="Rectangle 1329"/>
            <p:cNvSpPr>
              <a:spLocks noChangeArrowheads="1"/>
            </p:cNvSpPr>
            <p:nvPr/>
          </p:nvSpPr>
          <p:spPr bwMode="auto">
            <a:xfrm>
              <a:off x="2456" y="3116"/>
              <a:ext cx="9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60" name="Rectangle 1330"/>
            <p:cNvSpPr>
              <a:spLocks noChangeArrowheads="1"/>
            </p:cNvSpPr>
            <p:nvPr/>
          </p:nvSpPr>
          <p:spPr bwMode="auto">
            <a:xfrm>
              <a:off x="2407" y="3116"/>
              <a:ext cx="4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.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61" name="Rectangle 1331"/>
            <p:cNvSpPr>
              <a:spLocks noChangeArrowheads="1"/>
            </p:cNvSpPr>
            <p:nvPr/>
          </p:nvSpPr>
          <p:spPr bwMode="auto">
            <a:xfrm>
              <a:off x="2310" y="3116"/>
              <a:ext cx="9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62" name="Rectangle 1332"/>
            <p:cNvSpPr>
              <a:spLocks noChangeArrowheads="1"/>
            </p:cNvSpPr>
            <p:nvPr/>
          </p:nvSpPr>
          <p:spPr bwMode="auto">
            <a:xfrm>
              <a:off x="1055" y="3116"/>
              <a:ext cx="4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,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63" name="Rectangle 1333"/>
            <p:cNvSpPr>
              <a:spLocks noChangeArrowheads="1"/>
            </p:cNvSpPr>
            <p:nvPr/>
          </p:nvSpPr>
          <p:spPr bwMode="auto">
            <a:xfrm>
              <a:off x="974" y="3116"/>
              <a:ext cx="9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64" name="Rectangle 1334"/>
            <p:cNvSpPr>
              <a:spLocks noChangeArrowheads="1"/>
            </p:cNvSpPr>
            <p:nvPr/>
          </p:nvSpPr>
          <p:spPr bwMode="auto">
            <a:xfrm>
              <a:off x="3086" y="2825"/>
              <a:ext cx="9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65" name="Rectangle 1335"/>
            <p:cNvSpPr>
              <a:spLocks noChangeArrowheads="1"/>
            </p:cNvSpPr>
            <p:nvPr/>
          </p:nvSpPr>
          <p:spPr bwMode="auto">
            <a:xfrm>
              <a:off x="3037" y="2825"/>
              <a:ext cx="4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.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66" name="Rectangle 1336"/>
            <p:cNvSpPr>
              <a:spLocks noChangeArrowheads="1"/>
            </p:cNvSpPr>
            <p:nvPr/>
          </p:nvSpPr>
          <p:spPr bwMode="auto">
            <a:xfrm>
              <a:off x="2940" y="2825"/>
              <a:ext cx="9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67" name="Rectangle 1337"/>
            <p:cNvSpPr>
              <a:spLocks noChangeArrowheads="1"/>
            </p:cNvSpPr>
            <p:nvPr/>
          </p:nvSpPr>
          <p:spPr bwMode="auto">
            <a:xfrm>
              <a:off x="2440" y="2825"/>
              <a:ext cx="9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68" name="Rectangle 1338"/>
            <p:cNvSpPr>
              <a:spLocks noChangeArrowheads="1"/>
            </p:cNvSpPr>
            <p:nvPr/>
          </p:nvSpPr>
          <p:spPr bwMode="auto">
            <a:xfrm>
              <a:off x="2392" y="2825"/>
              <a:ext cx="4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.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69" name="Rectangle 1339"/>
            <p:cNvSpPr>
              <a:spLocks noChangeArrowheads="1"/>
            </p:cNvSpPr>
            <p:nvPr/>
          </p:nvSpPr>
          <p:spPr bwMode="auto">
            <a:xfrm>
              <a:off x="2295" y="2825"/>
              <a:ext cx="9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70" name="Rectangle 1340"/>
            <p:cNvSpPr>
              <a:spLocks noChangeArrowheads="1"/>
            </p:cNvSpPr>
            <p:nvPr/>
          </p:nvSpPr>
          <p:spPr bwMode="auto">
            <a:xfrm>
              <a:off x="1810" y="2825"/>
              <a:ext cx="9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6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71" name="Rectangle 1341"/>
            <p:cNvSpPr>
              <a:spLocks noChangeArrowheads="1"/>
            </p:cNvSpPr>
            <p:nvPr/>
          </p:nvSpPr>
          <p:spPr bwMode="auto">
            <a:xfrm>
              <a:off x="1762" y="2825"/>
              <a:ext cx="4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.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72" name="Rectangle 1342"/>
            <p:cNvSpPr>
              <a:spLocks noChangeArrowheads="1"/>
            </p:cNvSpPr>
            <p:nvPr/>
          </p:nvSpPr>
          <p:spPr bwMode="auto">
            <a:xfrm>
              <a:off x="1665" y="2825"/>
              <a:ext cx="9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0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73" name="Rectangle 1343"/>
            <p:cNvSpPr>
              <a:spLocks noChangeArrowheads="1"/>
            </p:cNvSpPr>
            <p:nvPr/>
          </p:nvSpPr>
          <p:spPr bwMode="auto">
            <a:xfrm>
              <a:off x="1619" y="2825"/>
              <a:ext cx="53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/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74" name="Rectangle 1344"/>
            <p:cNvSpPr>
              <a:spLocks noChangeArrowheads="1"/>
            </p:cNvSpPr>
            <p:nvPr/>
          </p:nvSpPr>
          <p:spPr bwMode="auto">
            <a:xfrm>
              <a:off x="1527" y="2825"/>
              <a:ext cx="64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)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75" name="Rectangle 1345"/>
            <p:cNvSpPr>
              <a:spLocks noChangeArrowheads="1"/>
            </p:cNvSpPr>
            <p:nvPr/>
          </p:nvSpPr>
          <p:spPr bwMode="auto">
            <a:xfrm>
              <a:off x="1434" y="2825"/>
              <a:ext cx="9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76" name="Rectangle 1346"/>
            <p:cNvSpPr>
              <a:spLocks noChangeArrowheads="1"/>
            </p:cNvSpPr>
            <p:nvPr/>
          </p:nvSpPr>
          <p:spPr bwMode="auto">
            <a:xfrm>
              <a:off x="1385" y="2825"/>
              <a:ext cx="4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.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77" name="Rectangle 1347"/>
            <p:cNvSpPr>
              <a:spLocks noChangeArrowheads="1"/>
            </p:cNvSpPr>
            <p:nvPr/>
          </p:nvSpPr>
          <p:spPr bwMode="auto">
            <a:xfrm>
              <a:off x="1288" y="2825"/>
              <a:ext cx="9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78" name="Rectangle 1348"/>
            <p:cNvSpPr>
              <a:spLocks noChangeArrowheads="1"/>
            </p:cNvSpPr>
            <p:nvPr/>
          </p:nvSpPr>
          <p:spPr bwMode="auto">
            <a:xfrm>
              <a:off x="989" y="2825"/>
              <a:ext cx="64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(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79" name="Rectangle 1349"/>
            <p:cNvSpPr>
              <a:spLocks noChangeArrowheads="1"/>
            </p:cNvSpPr>
            <p:nvPr/>
          </p:nvSpPr>
          <p:spPr bwMode="auto">
            <a:xfrm>
              <a:off x="2399" y="2533"/>
              <a:ext cx="9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80" name="Rectangle 1350"/>
            <p:cNvSpPr>
              <a:spLocks noChangeArrowheads="1"/>
            </p:cNvSpPr>
            <p:nvPr/>
          </p:nvSpPr>
          <p:spPr bwMode="auto">
            <a:xfrm>
              <a:off x="2351" y="2533"/>
              <a:ext cx="4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.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81" name="Rectangle 1351"/>
            <p:cNvSpPr>
              <a:spLocks noChangeArrowheads="1"/>
            </p:cNvSpPr>
            <p:nvPr/>
          </p:nvSpPr>
          <p:spPr bwMode="auto">
            <a:xfrm>
              <a:off x="2254" y="2533"/>
              <a:ext cx="9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82" name="Rectangle 1352"/>
            <p:cNvSpPr>
              <a:spLocks noChangeArrowheads="1"/>
            </p:cNvSpPr>
            <p:nvPr/>
          </p:nvSpPr>
          <p:spPr bwMode="auto">
            <a:xfrm>
              <a:off x="1081" y="2533"/>
              <a:ext cx="4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,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83" name="Rectangle 1353"/>
            <p:cNvSpPr>
              <a:spLocks noChangeArrowheads="1"/>
            </p:cNvSpPr>
            <p:nvPr/>
          </p:nvSpPr>
          <p:spPr bwMode="auto">
            <a:xfrm>
              <a:off x="989" y="2533"/>
              <a:ext cx="9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0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84" name="Rectangle 1354"/>
            <p:cNvSpPr>
              <a:spLocks noChangeArrowheads="1"/>
            </p:cNvSpPr>
            <p:nvPr/>
          </p:nvSpPr>
          <p:spPr bwMode="auto">
            <a:xfrm>
              <a:off x="669" y="2825"/>
              <a:ext cx="64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)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85" name="Rectangle 1355"/>
            <p:cNvSpPr>
              <a:spLocks noChangeArrowheads="1"/>
            </p:cNvSpPr>
            <p:nvPr/>
          </p:nvSpPr>
          <p:spPr bwMode="auto">
            <a:xfrm>
              <a:off x="503" y="2825"/>
              <a:ext cx="64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>
                  <a:solidFill>
                    <a:srgbClr val="000000"/>
                  </a:solidFill>
                  <a:latin typeface="Times New Roman" pitchFamily="18" charset="0"/>
                </a:rPr>
                <a:t>(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86" name="Rectangle 1356"/>
            <p:cNvSpPr>
              <a:spLocks noChangeArrowheads="1"/>
            </p:cNvSpPr>
            <p:nvPr/>
          </p:nvSpPr>
          <p:spPr bwMode="auto">
            <a:xfrm>
              <a:off x="2044" y="3116"/>
              <a:ext cx="7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 i="1">
                  <a:solidFill>
                    <a:srgbClr val="000000"/>
                  </a:solidFill>
                  <a:latin typeface="Times New Roman" pitchFamily="18" charset="0"/>
                </a:rPr>
                <a:t>z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87" name="Rectangle 1357"/>
            <p:cNvSpPr>
              <a:spLocks noChangeArrowheads="1"/>
            </p:cNvSpPr>
            <p:nvPr/>
          </p:nvSpPr>
          <p:spPr bwMode="auto">
            <a:xfrm>
              <a:off x="1817" y="3116"/>
              <a:ext cx="160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 i="1">
                  <a:solidFill>
                    <a:srgbClr val="000000"/>
                  </a:solidFill>
                  <a:latin typeface="Times New Roman" pitchFamily="18" charset="0"/>
                </a:rPr>
                <a:t>se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88" name="Rectangle 1358"/>
            <p:cNvSpPr>
              <a:spLocks noChangeArrowheads="1"/>
            </p:cNvSpPr>
            <p:nvPr/>
          </p:nvSpPr>
          <p:spPr bwMode="auto">
            <a:xfrm>
              <a:off x="2709" y="2825"/>
              <a:ext cx="7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 i="1">
                  <a:solidFill>
                    <a:srgbClr val="000000"/>
                  </a:solidFill>
                  <a:latin typeface="Times New Roman" pitchFamily="18" charset="0"/>
                </a:rPr>
                <a:t>z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89" name="Rectangle 1359"/>
            <p:cNvSpPr>
              <a:spLocks noChangeArrowheads="1"/>
            </p:cNvSpPr>
            <p:nvPr/>
          </p:nvSpPr>
          <p:spPr bwMode="auto">
            <a:xfrm>
              <a:off x="2095" y="2825"/>
              <a:ext cx="160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 i="1">
                  <a:solidFill>
                    <a:srgbClr val="000000"/>
                  </a:solidFill>
                  <a:latin typeface="Times New Roman" pitchFamily="18" charset="0"/>
                </a:rPr>
                <a:t>se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90" name="Rectangle 1360"/>
            <p:cNvSpPr>
              <a:spLocks noChangeArrowheads="1"/>
            </p:cNvSpPr>
            <p:nvPr/>
          </p:nvSpPr>
          <p:spPr bwMode="auto">
            <a:xfrm>
              <a:off x="1070" y="2825"/>
              <a:ext cx="7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 i="1">
                  <a:solidFill>
                    <a:srgbClr val="000000"/>
                  </a:solidFill>
                  <a:latin typeface="Times New Roman" pitchFamily="18" charset="0"/>
                </a:rPr>
                <a:t>z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91" name="Rectangle 1361"/>
            <p:cNvSpPr>
              <a:spLocks noChangeArrowheads="1"/>
            </p:cNvSpPr>
            <p:nvPr/>
          </p:nvSpPr>
          <p:spPr bwMode="auto">
            <a:xfrm>
              <a:off x="2038" y="2533"/>
              <a:ext cx="7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 i="1">
                  <a:solidFill>
                    <a:srgbClr val="000000"/>
                  </a:solidFill>
                  <a:latin typeface="Times New Roman" pitchFamily="18" charset="0"/>
                </a:rPr>
                <a:t>z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92" name="Rectangle 1362"/>
            <p:cNvSpPr>
              <a:spLocks noChangeArrowheads="1"/>
            </p:cNvSpPr>
            <p:nvPr/>
          </p:nvSpPr>
          <p:spPr bwMode="auto">
            <a:xfrm>
              <a:off x="1811" y="2533"/>
              <a:ext cx="160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 i="1">
                  <a:solidFill>
                    <a:srgbClr val="000000"/>
                  </a:solidFill>
                  <a:latin typeface="Times New Roman" pitchFamily="18" charset="0"/>
                </a:rPr>
                <a:t>se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93" name="Rectangle 1363"/>
            <p:cNvSpPr>
              <a:spLocks noChangeArrowheads="1"/>
            </p:cNvSpPr>
            <p:nvPr/>
          </p:nvSpPr>
          <p:spPr bwMode="auto">
            <a:xfrm>
              <a:off x="584" y="2825"/>
              <a:ext cx="7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 i="1">
                  <a:solidFill>
                    <a:srgbClr val="000000"/>
                  </a:solidFill>
                  <a:latin typeface="Times New Roman" pitchFamily="18" charset="0"/>
                </a:rPr>
                <a:t>z</a:t>
              </a:r>
              <a:endParaRPr lang="pt-BR" sz="1800">
                <a:latin typeface="Arial" charset="0"/>
              </a:endParaRPr>
            </a:p>
          </p:txBody>
        </p:sp>
        <p:sp>
          <p:nvSpPr>
            <p:cNvPr id="32894" name="Rectangle 1364"/>
            <p:cNvSpPr>
              <a:spLocks noChangeArrowheads="1"/>
            </p:cNvSpPr>
            <p:nvPr/>
          </p:nvSpPr>
          <p:spPr bwMode="auto">
            <a:xfrm>
              <a:off x="403" y="2825"/>
              <a:ext cx="53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pt-BR" sz="2400" i="1">
                  <a:solidFill>
                    <a:srgbClr val="000000"/>
                  </a:solidFill>
                  <a:latin typeface="Times New Roman" pitchFamily="18" charset="0"/>
                </a:rPr>
                <a:t>f</a:t>
              </a:r>
              <a:endParaRPr lang="pt-BR" sz="1800"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Número de Slide 3"/>
          <p:cNvSpPr txBox="1">
            <a:spLocks noGrp="1"/>
          </p:cNvSpPr>
          <p:nvPr/>
        </p:nvSpPr>
        <p:spPr bwMode="auto">
          <a:xfrm>
            <a:off x="84138" y="6453188"/>
            <a:ext cx="45561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l">
              <a:spcBef>
                <a:spcPct val="0"/>
              </a:spcBef>
            </a:pPr>
            <a:fld id="{15032A54-E7FB-41EC-8632-FB16F2399831}" type="slidenum">
              <a:rPr lang="pt-BR" sz="1200" b="1">
                <a:latin typeface="Arial" charset="0"/>
              </a:rPr>
              <a:pPr algn="l">
                <a:spcBef>
                  <a:spcPct val="0"/>
                </a:spcBef>
              </a:pPr>
              <a:t>69</a:t>
            </a:fld>
            <a:endParaRPr lang="pt-BR" sz="1200" b="1">
              <a:latin typeface="Arial" charset="0"/>
            </a:endParaRPr>
          </a:p>
        </p:txBody>
      </p:sp>
      <p:sp>
        <p:nvSpPr>
          <p:cNvPr id="33795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0"/>
            <a:ext cx="8459787" cy="981075"/>
          </a:xfrm>
          <a:noFill/>
        </p:spPr>
        <p:txBody>
          <a:bodyPr anchor="b"/>
          <a:lstStyle/>
          <a:p>
            <a:pPr eaLnBrk="1" hangingPunct="1"/>
            <a:r>
              <a:rPr lang="en-US" sz="3000">
                <a:effectLst/>
              </a:rPr>
              <a:t>Conjuntos Fuzzy</a:t>
            </a:r>
          </a:p>
        </p:txBody>
      </p:sp>
      <p:sp>
        <p:nvSpPr>
          <p:cNvPr id="33796" name="Rectangle 6"/>
          <p:cNvSpPr>
            <a:spLocks noChangeArrowheads="1"/>
          </p:cNvSpPr>
          <p:nvPr/>
        </p:nvSpPr>
        <p:spPr bwMode="auto">
          <a:xfrm>
            <a:off x="5757863" y="5586413"/>
            <a:ext cx="4762" cy="6350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797" name="Rectangle 7"/>
          <p:cNvSpPr>
            <a:spLocks noChangeArrowheads="1"/>
          </p:cNvSpPr>
          <p:nvPr/>
        </p:nvSpPr>
        <p:spPr bwMode="auto">
          <a:xfrm>
            <a:off x="5757863" y="5495925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798" name="Rectangle 8"/>
          <p:cNvSpPr>
            <a:spLocks noChangeArrowheads="1"/>
          </p:cNvSpPr>
          <p:nvPr/>
        </p:nvSpPr>
        <p:spPr bwMode="auto">
          <a:xfrm>
            <a:off x="5757863" y="54356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799" name="Rectangle 9"/>
          <p:cNvSpPr>
            <a:spLocks noChangeArrowheads="1"/>
          </p:cNvSpPr>
          <p:nvPr/>
        </p:nvSpPr>
        <p:spPr bwMode="auto">
          <a:xfrm>
            <a:off x="5757863" y="5281613"/>
            <a:ext cx="4762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00" name="Rectangle 10"/>
          <p:cNvSpPr>
            <a:spLocks noChangeArrowheads="1"/>
          </p:cNvSpPr>
          <p:nvPr/>
        </p:nvSpPr>
        <p:spPr bwMode="auto">
          <a:xfrm>
            <a:off x="5757863" y="5191125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01" name="Rectangle 11"/>
          <p:cNvSpPr>
            <a:spLocks noChangeArrowheads="1"/>
          </p:cNvSpPr>
          <p:nvPr/>
        </p:nvSpPr>
        <p:spPr bwMode="auto">
          <a:xfrm>
            <a:off x="5757863" y="4975225"/>
            <a:ext cx="4762" cy="7938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02" name="Rectangle 12"/>
          <p:cNvSpPr>
            <a:spLocks noChangeArrowheads="1"/>
          </p:cNvSpPr>
          <p:nvPr/>
        </p:nvSpPr>
        <p:spPr bwMode="auto">
          <a:xfrm>
            <a:off x="5757863" y="4884738"/>
            <a:ext cx="4762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03" name="Rectangle 13"/>
          <p:cNvSpPr>
            <a:spLocks noChangeArrowheads="1"/>
          </p:cNvSpPr>
          <p:nvPr/>
        </p:nvSpPr>
        <p:spPr bwMode="auto">
          <a:xfrm>
            <a:off x="5757863" y="4579938"/>
            <a:ext cx="4762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04" name="Rectangle 16"/>
          <p:cNvSpPr>
            <a:spLocks noChangeArrowheads="1"/>
          </p:cNvSpPr>
          <p:nvPr/>
        </p:nvSpPr>
        <p:spPr bwMode="auto">
          <a:xfrm>
            <a:off x="5549900" y="448945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05" name="Rectangle 19"/>
          <p:cNvSpPr>
            <a:spLocks noChangeArrowheads="1"/>
          </p:cNvSpPr>
          <p:nvPr/>
        </p:nvSpPr>
        <p:spPr bwMode="auto">
          <a:xfrm>
            <a:off x="5121275" y="448945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06" name="Rectangle 20"/>
          <p:cNvSpPr>
            <a:spLocks noChangeArrowheads="1"/>
          </p:cNvSpPr>
          <p:nvPr/>
        </p:nvSpPr>
        <p:spPr bwMode="auto">
          <a:xfrm>
            <a:off x="5092700" y="448945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07" name="Rectangle 21"/>
          <p:cNvSpPr>
            <a:spLocks noChangeArrowheads="1"/>
          </p:cNvSpPr>
          <p:nvPr/>
        </p:nvSpPr>
        <p:spPr bwMode="auto">
          <a:xfrm>
            <a:off x="4999038" y="448945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08" name="Rectangle 22"/>
          <p:cNvSpPr>
            <a:spLocks noChangeArrowheads="1"/>
          </p:cNvSpPr>
          <p:nvPr/>
        </p:nvSpPr>
        <p:spPr bwMode="auto">
          <a:xfrm>
            <a:off x="4970463" y="448945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09" name="Rectangle 27"/>
          <p:cNvSpPr>
            <a:spLocks noChangeArrowheads="1"/>
          </p:cNvSpPr>
          <p:nvPr/>
        </p:nvSpPr>
        <p:spPr bwMode="auto">
          <a:xfrm>
            <a:off x="5195888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10" name="Rectangle 29"/>
          <p:cNvSpPr>
            <a:spLocks noChangeArrowheads="1"/>
          </p:cNvSpPr>
          <p:nvPr/>
        </p:nvSpPr>
        <p:spPr bwMode="auto">
          <a:xfrm>
            <a:off x="5256213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11" name="Rectangle 31"/>
          <p:cNvSpPr>
            <a:spLocks noChangeArrowheads="1"/>
          </p:cNvSpPr>
          <p:nvPr/>
        </p:nvSpPr>
        <p:spPr bwMode="auto">
          <a:xfrm>
            <a:off x="5318125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12" name="Rectangle 32"/>
          <p:cNvSpPr>
            <a:spLocks noChangeArrowheads="1"/>
          </p:cNvSpPr>
          <p:nvPr/>
        </p:nvSpPr>
        <p:spPr bwMode="auto">
          <a:xfrm>
            <a:off x="5349875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13" name="Rectangle 34"/>
          <p:cNvSpPr>
            <a:spLocks noChangeArrowheads="1"/>
          </p:cNvSpPr>
          <p:nvPr/>
        </p:nvSpPr>
        <p:spPr bwMode="auto">
          <a:xfrm>
            <a:off x="5411788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14" name="Rectangle 36"/>
          <p:cNvSpPr>
            <a:spLocks noChangeArrowheads="1"/>
          </p:cNvSpPr>
          <p:nvPr/>
        </p:nvSpPr>
        <p:spPr bwMode="auto">
          <a:xfrm>
            <a:off x="5472113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15" name="Rectangle 38"/>
          <p:cNvSpPr>
            <a:spLocks noChangeArrowheads="1"/>
          </p:cNvSpPr>
          <p:nvPr/>
        </p:nvSpPr>
        <p:spPr bwMode="auto">
          <a:xfrm>
            <a:off x="5534025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16" name="Rectangle 39"/>
          <p:cNvSpPr>
            <a:spLocks noChangeArrowheads="1"/>
          </p:cNvSpPr>
          <p:nvPr/>
        </p:nvSpPr>
        <p:spPr bwMode="auto">
          <a:xfrm>
            <a:off x="5562600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17" name="Rectangle 40"/>
          <p:cNvSpPr>
            <a:spLocks noChangeArrowheads="1"/>
          </p:cNvSpPr>
          <p:nvPr/>
        </p:nvSpPr>
        <p:spPr bwMode="auto">
          <a:xfrm>
            <a:off x="5594350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18" name="Rectangle 41"/>
          <p:cNvSpPr>
            <a:spLocks noChangeArrowheads="1"/>
          </p:cNvSpPr>
          <p:nvPr/>
        </p:nvSpPr>
        <p:spPr bwMode="auto">
          <a:xfrm>
            <a:off x="5624513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19" name="Rectangle 43"/>
          <p:cNvSpPr>
            <a:spLocks noChangeArrowheads="1"/>
          </p:cNvSpPr>
          <p:nvPr/>
        </p:nvSpPr>
        <p:spPr bwMode="auto">
          <a:xfrm>
            <a:off x="5684838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20" name="Rectangle 45"/>
          <p:cNvSpPr>
            <a:spLocks noChangeArrowheads="1"/>
          </p:cNvSpPr>
          <p:nvPr/>
        </p:nvSpPr>
        <p:spPr bwMode="auto">
          <a:xfrm>
            <a:off x="5746750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21" name="Rectangle 46"/>
          <p:cNvSpPr>
            <a:spLocks noChangeArrowheads="1"/>
          </p:cNvSpPr>
          <p:nvPr/>
        </p:nvSpPr>
        <p:spPr bwMode="auto">
          <a:xfrm>
            <a:off x="5775325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22" name="Rectangle 47"/>
          <p:cNvSpPr>
            <a:spLocks noChangeArrowheads="1"/>
          </p:cNvSpPr>
          <p:nvPr/>
        </p:nvSpPr>
        <p:spPr bwMode="auto">
          <a:xfrm>
            <a:off x="5807075" y="4864100"/>
            <a:ext cx="6350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23" name="Rectangle 48"/>
          <p:cNvSpPr>
            <a:spLocks noChangeArrowheads="1"/>
          </p:cNvSpPr>
          <p:nvPr/>
        </p:nvSpPr>
        <p:spPr bwMode="auto">
          <a:xfrm>
            <a:off x="5837238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24" name="Rectangle 49"/>
          <p:cNvSpPr>
            <a:spLocks noChangeArrowheads="1"/>
          </p:cNvSpPr>
          <p:nvPr/>
        </p:nvSpPr>
        <p:spPr bwMode="auto">
          <a:xfrm>
            <a:off x="5868988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25" name="Rectangle 50"/>
          <p:cNvSpPr>
            <a:spLocks noChangeArrowheads="1"/>
          </p:cNvSpPr>
          <p:nvPr/>
        </p:nvSpPr>
        <p:spPr bwMode="auto">
          <a:xfrm>
            <a:off x="5897563" y="4864100"/>
            <a:ext cx="6350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26" name="Rectangle 52"/>
          <p:cNvSpPr>
            <a:spLocks noChangeArrowheads="1"/>
          </p:cNvSpPr>
          <p:nvPr/>
        </p:nvSpPr>
        <p:spPr bwMode="auto">
          <a:xfrm>
            <a:off x="5959475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27" name="Rectangle 54"/>
          <p:cNvSpPr>
            <a:spLocks noChangeArrowheads="1"/>
          </p:cNvSpPr>
          <p:nvPr/>
        </p:nvSpPr>
        <p:spPr bwMode="auto">
          <a:xfrm>
            <a:off x="6021388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28" name="Rectangle 56"/>
          <p:cNvSpPr>
            <a:spLocks noChangeArrowheads="1"/>
          </p:cNvSpPr>
          <p:nvPr/>
        </p:nvSpPr>
        <p:spPr bwMode="auto">
          <a:xfrm>
            <a:off x="6081713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29" name="Rectangle 57"/>
          <p:cNvSpPr>
            <a:spLocks noChangeArrowheads="1"/>
          </p:cNvSpPr>
          <p:nvPr/>
        </p:nvSpPr>
        <p:spPr bwMode="auto">
          <a:xfrm>
            <a:off x="6113463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30" name="Rectangle 59"/>
          <p:cNvSpPr>
            <a:spLocks noChangeArrowheads="1"/>
          </p:cNvSpPr>
          <p:nvPr/>
        </p:nvSpPr>
        <p:spPr bwMode="auto">
          <a:xfrm>
            <a:off x="6175375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31" name="Rectangle 61"/>
          <p:cNvSpPr>
            <a:spLocks noChangeArrowheads="1"/>
          </p:cNvSpPr>
          <p:nvPr/>
        </p:nvSpPr>
        <p:spPr bwMode="auto">
          <a:xfrm>
            <a:off x="6235700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32" name="Rectangle 63"/>
          <p:cNvSpPr>
            <a:spLocks noChangeArrowheads="1"/>
          </p:cNvSpPr>
          <p:nvPr/>
        </p:nvSpPr>
        <p:spPr bwMode="auto">
          <a:xfrm>
            <a:off x="6297613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33" name="Rectangle 66"/>
          <p:cNvSpPr>
            <a:spLocks noChangeArrowheads="1"/>
          </p:cNvSpPr>
          <p:nvPr/>
        </p:nvSpPr>
        <p:spPr bwMode="auto">
          <a:xfrm>
            <a:off x="6388100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34" name="Rectangle 68"/>
          <p:cNvSpPr>
            <a:spLocks noChangeArrowheads="1"/>
          </p:cNvSpPr>
          <p:nvPr/>
        </p:nvSpPr>
        <p:spPr bwMode="auto">
          <a:xfrm>
            <a:off x="6450013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35" name="Rectangle 70"/>
          <p:cNvSpPr>
            <a:spLocks noChangeArrowheads="1"/>
          </p:cNvSpPr>
          <p:nvPr/>
        </p:nvSpPr>
        <p:spPr bwMode="auto">
          <a:xfrm>
            <a:off x="6510338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36" name="Rectangle 72"/>
          <p:cNvSpPr>
            <a:spLocks noChangeArrowheads="1"/>
          </p:cNvSpPr>
          <p:nvPr/>
        </p:nvSpPr>
        <p:spPr bwMode="auto">
          <a:xfrm>
            <a:off x="6572250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37" name="Rectangle 73"/>
          <p:cNvSpPr>
            <a:spLocks noChangeArrowheads="1"/>
          </p:cNvSpPr>
          <p:nvPr/>
        </p:nvSpPr>
        <p:spPr bwMode="auto">
          <a:xfrm>
            <a:off x="6600825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38" name="Rectangle 74"/>
          <p:cNvSpPr>
            <a:spLocks noChangeArrowheads="1"/>
          </p:cNvSpPr>
          <p:nvPr/>
        </p:nvSpPr>
        <p:spPr bwMode="auto">
          <a:xfrm>
            <a:off x="6632575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39" name="Rectangle 75"/>
          <p:cNvSpPr>
            <a:spLocks noChangeArrowheads="1"/>
          </p:cNvSpPr>
          <p:nvPr/>
        </p:nvSpPr>
        <p:spPr bwMode="auto">
          <a:xfrm>
            <a:off x="6662738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40" name="Rectangle 77"/>
          <p:cNvSpPr>
            <a:spLocks noChangeArrowheads="1"/>
          </p:cNvSpPr>
          <p:nvPr/>
        </p:nvSpPr>
        <p:spPr bwMode="auto">
          <a:xfrm>
            <a:off x="6723063" y="4864100"/>
            <a:ext cx="4762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41" name="Rectangle 79"/>
          <p:cNvSpPr>
            <a:spLocks noChangeArrowheads="1"/>
          </p:cNvSpPr>
          <p:nvPr/>
        </p:nvSpPr>
        <p:spPr bwMode="auto">
          <a:xfrm>
            <a:off x="6784975" y="48641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42" name="Rectangle 82"/>
          <p:cNvSpPr>
            <a:spLocks noChangeArrowheads="1"/>
          </p:cNvSpPr>
          <p:nvPr/>
        </p:nvSpPr>
        <p:spPr bwMode="auto">
          <a:xfrm>
            <a:off x="6096000" y="4876800"/>
            <a:ext cx="4763" cy="2381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43" name="Rectangle 83"/>
          <p:cNvSpPr>
            <a:spLocks noChangeArrowheads="1"/>
          </p:cNvSpPr>
          <p:nvPr/>
        </p:nvSpPr>
        <p:spPr bwMode="auto">
          <a:xfrm>
            <a:off x="6113463" y="3778250"/>
            <a:ext cx="4762" cy="26988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44" name="Rectangle 84"/>
          <p:cNvSpPr>
            <a:spLocks noChangeArrowheads="1"/>
          </p:cNvSpPr>
          <p:nvPr/>
        </p:nvSpPr>
        <p:spPr bwMode="auto">
          <a:xfrm>
            <a:off x="6113463" y="3740150"/>
            <a:ext cx="4762" cy="2381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45" name="Rectangle 85"/>
          <p:cNvSpPr>
            <a:spLocks noChangeArrowheads="1"/>
          </p:cNvSpPr>
          <p:nvPr/>
        </p:nvSpPr>
        <p:spPr bwMode="auto">
          <a:xfrm>
            <a:off x="6113463" y="3697288"/>
            <a:ext cx="4762" cy="26987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46" name="Rectangle 86"/>
          <p:cNvSpPr>
            <a:spLocks noChangeArrowheads="1"/>
          </p:cNvSpPr>
          <p:nvPr/>
        </p:nvSpPr>
        <p:spPr bwMode="auto">
          <a:xfrm>
            <a:off x="6113463" y="3659188"/>
            <a:ext cx="4762" cy="2381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47" name="Rectangle 87"/>
          <p:cNvSpPr>
            <a:spLocks noChangeArrowheads="1"/>
          </p:cNvSpPr>
          <p:nvPr/>
        </p:nvSpPr>
        <p:spPr bwMode="auto">
          <a:xfrm>
            <a:off x="6121400" y="4810125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48" name="Rectangle 88"/>
          <p:cNvSpPr>
            <a:spLocks noChangeArrowheads="1"/>
          </p:cNvSpPr>
          <p:nvPr/>
        </p:nvSpPr>
        <p:spPr bwMode="auto">
          <a:xfrm>
            <a:off x="6121400" y="4719638"/>
            <a:ext cx="4763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49" name="Rectangle 89"/>
          <p:cNvSpPr>
            <a:spLocks noChangeArrowheads="1"/>
          </p:cNvSpPr>
          <p:nvPr/>
        </p:nvSpPr>
        <p:spPr bwMode="auto">
          <a:xfrm>
            <a:off x="6121400" y="4503738"/>
            <a:ext cx="4763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50" name="Rectangle 90"/>
          <p:cNvSpPr>
            <a:spLocks noChangeArrowheads="1"/>
          </p:cNvSpPr>
          <p:nvPr/>
        </p:nvSpPr>
        <p:spPr bwMode="auto">
          <a:xfrm>
            <a:off x="6121400" y="441325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51" name="Rectangle 91"/>
          <p:cNvSpPr>
            <a:spLocks noChangeArrowheads="1"/>
          </p:cNvSpPr>
          <p:nvPr/>
        </p:nvSpPr>
        <p:spPr bwMode="auto">
          <a:xfrm>
            <a:off x="6121400" y="438150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52" name="Rectangle 92"/>
          <p:cNvSpPr>
            <a:spLocks noChangeArrowheads="1"/>
          </p:cNvSpPr>
          <p:nvPr/>
        </p:nvSpPr>
        <p:spPr bwMode="auto">
          <a:xfrm>
            <a:off x="6121400" y="4291013"/>
            <a:ext cx="4763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53" name="Rectangle 93"/>
          <p:cNvSpPr>
            <a:spLocks noChangeArrowheads="1"/>
          </p:cNvSpPr>
          <p:nvPr/>
        </p:nvSpPr>
        <p:spPr bwMode="auto">
          <a:xfrm>
            <a:off x="6121400" y="4198938"/>
            <a:ext cx="4763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54" name="Rectangle 94"/>
          <p:cNvSpPr>
            <a:spLocks noChangeArrowheads="1"/>
          </p:cNvSpPr>
          <p:nvPr/>
        </p:nvSpPr>
        <p:spPr bwMode="auto">
          <a:xfrm>
            <a:off x="6121400" y="4108450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55" name="Rectangle 95"/>
          <p:cNvSpPr>
            <a:spLocks noChangeArrowheads="1"/>
          </p:cNvSpPr>
          <p:nvPr/>
        </p:nvSpPr>
        <p:spPr bwMode="auto">
          <a:xfrm>
            <a:off x="6121400" y="4017963"/>
            <a:ext cx="4763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56" name="Rectangle 96"/>
          <p:cNvSpPr>
            <a:spLocks noChangeArrowheads="1"/>
          </p:cNvSpPr>
          <p:nvPr/>
        </p:nvSpPr>
        <p:spPr bwMode="auto">
          <a:xfrm>
            <a:off x="6121400" y="3986213"/>
            <a:ext cx="4763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57" name="Rectangle 97"/>
          <p:cNvSpPr>
            <a:spLocks noChangeArrowheads="1"/>
          </p:cNvSpPr>
          <p:nvPr/>
        </p:nvSpPr>
        <p:spPr bwMode="auto">
          <a:xfrm>
            <a:off x="6121400" y="3895725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58" name="Rectangle 98"/>
          <p:cNvSpPr>
            <a:spLocks noChangeArrowheads="1"/>
          </p:cNvSpPr>
          <p:nvPr/>
        </p:nvSpPr>
        <p:spPr bwMode="auto">
          <a:xfrm>
            <a:off x="6121400" y="3802063"/>
            <a:ext cx="4763" cy="4762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59" name="Rectangle 99"/>
          <p:cNvSpPr>
            <a:spLocks noChangeArrowheads="1"/>
          </p:cNvSpPr>
          <p:nvPr/>
        </p:nvSpPr>
        <p:spPr bwMode="auto">
          <a:xfrm>
            <a:off x="6121400" y="3679825"/>
            <a:ext cx="4763" cy="4763"/>
          </a:xfrm>
          <a:prstGeom prst="rect">
            <a:avLst/>
          </a:prstGeom>
          <a:solidFill>
            <a:srgbClr val="1F1A1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860" name="Rectangle 100"/>
          <p:cNvSpPr>
            <a:spLocks noChangeArrowheads="1"/>
          </p:cNvSpPr>
          <p:nvPr/>
        </p:nvSpPr>
        <p:spPr bwMode="auto">
          <a:xfrm>
            <a:off x="3679825" y="5894388"/>
            <a:ext cx="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accent2"/>
              </a:buClr>
            </a:pPr>
            <a:endParaRPr kumimoji="1" lang="pt-BR" sz="2000">
              <a:solidFill>
                <a:srgbClr val="FFFF00"/>
              </a:solidFill>
              <a:latin typeface="Tahoma" pitchFamily="34" charset="0"/>
            </a:endParaRPr>
          </a:p>
        </p:txBody>
      </p:sp>
      <p:sp>
        <p:nvSpPr>
          <p:cNvPr id="33861" name="Rectangle 101"/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1196975"/>
            <a:ext cx="8316912" cy="544513"/>
          </a:xfrm>
          <a:noFill/>
        </p:spPr>
        <p:txBody>
          <a:bodyPr lIns="92065" tIns="46033" rIns="92065" bIns="46033">
            <a:normAutofit lnSpcReduction="10000"/>
          </a:bodyPr>
          <a:lstStyle/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pt-BR"/>
              <a:t>Outro exemplo - Declividade                      </a:t>
            </a:r>
          </a:p>
        </p:txBody>
      </p:sp>
      <p:grpSp>
        <p:nvGrpSpPr>
          <p:cNvPr id="2" name="Group 172"/>
          <p:cNvGrpSpPr>
            <a:grpSpLocks/>
          </p:cNvGrpSpPr>
          <p:nvPr/>
        </p:nvGrpSpPr>
        <p:grpSpPr bwMode="auto">
          <a:xfrm>
            <a:off x="4067175" y="1916113"/>
            <a:ext cx="5410200" cy="1676400"/>
            <a:chOff x="2016" y="1248"/>
            <a:chExt cx="3408" cy="1056"/>
          </a:xfrm>
        </p:grpSpPr>
        <p:sp>
          <p:nvSpPr>
            <p:cNvPr id="33909" name="Rectangle 164"/>
            <p:cNvSpPr>
              <a:spLocks noChangeArrowheads="1"/>
            </p:cNvSpPr>
            <p:nvPr/>
          </p:nvSpPr>
          <p:spPr bwMode="auto">
            <a:xfrm>
              <a:off x="2160" y="1296"/>
              <a:ext cx="3264" cy="9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8917" tIns="39459" rIns="78917" bIns="39459"/>
            <a:lstStyle/>
            <a:p>
              <a:pPr marL="342900" indent="-342900" algn="l">
                <a:lnSpc>
                  <a:spcPct val="108000"/>
                </a:lnSpc>
                <a:spcBef>
                  <a:spcPct val="20000"/>
                </a:spcBef>
                <a:spcAft>
                  <a:spcPts val="1200"/>
                </a:spcAft>
                <a:buClr>
                  <a:srgbClr val="000000"/>
                </a:buClr>
                <a:buSzPct val="75000"/>
                <a:buFont typeface="Wingdings" pitchFamily="2" charset="2"/>
                <a:buNone/>
              </a:pPr>
              <a:r>
                <a:rPr lang="en-US" sz="2400" i="1">
                  <a:solidFill>
                    <a:srgbClr val="000000"/>
                  </a:solidFill>
                  <a:latin typeface="Times New Roman" pitchFamily="18" charset="0"/>
                  <a:sym typeface="Symbol" pitchFamily="18" charset="2"/>
                </a:rPr>
                <a:t> f</a:t>
              </a:r>
              <a:r>
                <a:rPr lang="en-US" sz="2000" i="1">
                  <a:solidFill>
                    <a:srgbClr val="000000"/>
                  </a:solidFill>
                  <a:latin typeface="Times New Roman" pitchFamily="18" charset="0"/>
                </a:rPr>
                <a:t>(z)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</a:rPr>
                <a:t> = 0              se  </a:t>
              </a:r>
              <a:r>
                <a:rPr lang="en-US" sz="2000" i="1">
                  <a:solidFill>
                    <a:srgbClr val="000000"/>
                  </a:solidFill>
                  <a:latin typeface="Arial" charset="0"/>
                </a:rPr>
                <a:t>z 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  <a:sym typeface="Symbol" pitchFamily="18" charset="2"/>
                </a:rPr>
                <a:t>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</a:rPr>
                <a:t> 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  <a:sym typeface="Symbol" pitchFamily="18" charset="2"/>
                </a:rPr>
                <a:t></a:t>
              </a:r>
              <a:endParaRPr lang="en-US" sz="2000">
                <a:solidFill>
                  <a:srgbClr val="000000"/>
                </a:solidFill>
                <a:latin typeface="Arial" charset="0"/>
              </a:endParaRPr>
            </a:p>
            <a:p>
              <a:pPr marL="342900" indent="-342900" algn="l">
                <a:lnSpc>
                  <a:spcPct val="108000"/>
                </a:lnSpc>
                <a:spcBef>
                  <a:spcPct val="20000"/>
                </a:spcBef>
                <a:spcAft>
                  <a:spcPts val="1200"/>
                </a:spcAft>
                <a:buClr>
                  <a:srgbClr val="000000"/>
                </a:buClr>
                <a:buSzPct val="75000"/>
                <a:buFont typeface="Wingdings" pitchFamily="2" charset="2"/>
                <a:buNone/>
              </a:pPr>
              <a:r>
                <a:rPr lang="en-US" sz="2000" i="1">
                  <a:solidFill>
                    <a:srgbClr val="000000"/>
                  </a:solidFill>
                  <a:latin typeface="Times New Roman" pitchFamily="18" charset="0"/>
                  <a:sym typeface="Symbol" pitchFamily="18" charset="2"/>
                </a:rPr>
                <a:t> f</a:t>
              </a:r>
              <a:r>
                <a:rPr lang="en-US" sz="2000" i="1">
                  <a:solidFill>
                    <a:srgbClr val="000000"/>
                  </a:solidFill>
                  <a:latin typeface="Times New Roman" pitchFamily="18" charset="0"/>
                </a:rPr>
                <a:t>(z)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</a:rPr>
                <a:t> = 1/[1+ 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  <a:sym typeface="Symbol" pitchFamily="18" charset="2"/>
                </a:rPr>
                <a:t>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</a:rPr>
                <a:t>(</a:t>
              </a:r>
              <a:r>
                <a:rPr lang="en-US" sz="2000" i="1">
                  <a:solidFill>
                    <a:srgbClr val="000000"/>
                  </a:solidFill>
                  <a:latin typeface="Arial" charset="0"/>
                </a:rPr>
                <a:t>z 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  <a:sym typeface="Symbol" pitchFamily="18" charset="2"/>
                </a:rPr>
                <a:t>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</a:rPr>
                <a:t>)</a:t>
              </a:r>
              <a:r>
                <a:rPr lang="en-US" sz="2000" baseline="30000">
                  <a:solidFill>
                    <a:srgbClr val="000000"/>
                  </a:solidFill>
                  <a:latin typeface="Arial" charset="0"/>
                </a:rPr>
                <a:t>2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</a:rPr>
                <a:t>]   se 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  <a:sym typeface="Symbol" pitchFamily="18" charset="2"/>
                </a:rPr>
                <a:t>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</a:rPr>
                <a:t> &lt; </a:t>
              </a:r>
              <a:r>
                <a:rPr lang="en-US" sz="2000" i="1">
                  <a:solidFill>
                    <a:srgbClr val="000000"/>
                  </a:solidFill>
                  <a:latin typeface="Arial" charset="0"/>
                </a:rPr>
                <a:t>z 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</a:rPr>
                <a:t>&lt; 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  <a:sym typeface="Symbol" pitchFamily="18" charset="2"/>
                </a:rPr>
                <a:t></a:t>
              </a:r>
              <a:endParaRPr lang="en-US" sz="2000">
                <a:solidFill>
                  <a:srgbClr val="000000"/>
                </a:solidFill>
                <a:latin typeface="Arial" charset="0"/>
              </a:endParaRPr>
            </a:p>
            <a:p>
              <a:pPr marL="342900" indent="-342900" algn="l">
                <a:lnSpc>
                  <a:spcPct val="108000"/>
                </a:lnSpc>
                <a:spcBef>
                  <a:spcPct val="20000"/>
                </a:spcBef>
                <a:spcAft>
                  <a:spcPts val="1200"/>
                </a:spcAft>
                <a:buClr>
                  <a:srgbClr val="000000"/>
                </a:buClr>
                <a:buSzPct val="75000"/>
                <a:buFont typeface="Wingdings" pitchFamily="2" charset="2"/>
                <a:buNone/>
              </a:pPr>
              <a:r>
                <a:rPr lang="en-US" sz="2000" i="1">
                  <a:solidFill>
                    <a:srgbClr val="000000"/>
                  </a:solidFill>
                  <a:latin typeface="Times New Roman" pitchFamily="18" charset="0"/>
                  <a:sym typeface="Symbol" pitchFamily="18" charset="2"/>
                </a:rPr>
                <a:t> f</a:t>
              </a:r>
              <a:r>
                <a:rPr lang="en-US" sz="2000" i="1">
                  <a:solidFill>
                    <a:srgbClr val="000000"/>
                  </a:solidFill>
                  <a:latin typeface="Times New Roman" pitchFamily="18" charset="0"/>
                </a:rPr>
                <a:t>(z)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</a:rPr>
                <a:t> = 1                       se  </a:t>
              </a:r>
              <a:r>
                <a:rPr lang="en-US" sz="2000" i="1">
                  <a:solidFill>
                    <a:srgbClr val="000000"/>
                  </a:solidFill>
                  <a:latin typeface="Arial" charset="0"/>
                </a:rPr>
                <a:t>z 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  <a:sym typeface="Symbol" pitchFamily="18" charset="2"/>
                </a:rPr>
                <a:t>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</a:rPr>
                <a:t> </a:t>
              </a:r>
              <a:r>
                <a:rPr lang="en-US" sz="2000">
                  <a:solidFill>
                    <a:srgbClr val="000000"/>
                  </a:solidFill>
                  <a:latin typeface="Arial" charset="0"/>
                  <a:sym typeface="Symbol" pitchFamily="18" charset="2"/>
                </a:rPr>
                <a:t></a:t>
              </a:r>
            </a:p>
          </p:txBody>
        </p:sp>
        <p:sp>
          <p:nvSpPr>
            <p:cNvPr id="33910" name="Rectangle 124"/>
            <p:cNvSpPr>
              <a:spLocks noChangeArrowheads="1"/>
            </p:cNvSpPr>
            <p:nvPr/>
          </p:nvSpPr>
          <p:spPr bwMode="auto">
            <a:xfrm>
              <a:off x="2016" y="1248"/>
              <a:ext cx="2880" cy="1056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>
                <a:spcBef>
                  <a:spcPct val="0"/>
                </a:spcBef>
              </a:pPr>
              <a:endParaRPr lang="pt-BR" sz="1800">
                <a:latin typeface="Arial" charset="0"/>
              </a:endParaRPr>
            </a:p>
          </p:txBody>
        </p:sp>
      </p:grpSp>
      <p:sp>
        <p:nvSpPr>
          <p:cNvPr id="33863" name="Line 125"/>
          <p:cNvSpPr>
            <a:spLocks noChangeShapeType="1"/>
          </p:cNvSpPr>
          <p:nvPr/>
        </p:nvSpPr>
        <p:spPr bwMode="auto">
          <a:xfrm>
            <a:off x="1331913" y="4146550"/>
            <a:ext cx="2124075" cy="1588"/>
          </a:xfrm>
          <a:prstGeom prst="line">
            <a:avLst/>
          </a:prstGeom>
          <a:noFill/>
          <a:ln w="19050">
            <a:solidFill>
              <a:srgbClr val="003399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64" name="Line 126"/>
          <p:cNvSpPr>
            <a:spLocks noChangeShapeType="1"/>
          </p:cNvSpPr>
          <p:nvPr/>
        </p:nvSpPr>
        <p:spPr bwMode="auto">
          <a:xfrm>
            <a:off x="1331913" y="3716338"/>
            <a:ext cx="2124075" cy="1587"/>
          </a:xfrm>
          <a:prstGeom prst="line">
            <a:avLst/>
          </a:prstGeom>
          <a:noFill/>
          <a:ln w="19050">
            <a:solidFill>
              <a:srgbClr val="003399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65" name="Line 127"/>
          <p:cNvSpPr>
            <a:spLocks noChangeShapeType="1"/>
          </p:cNvSpPr>
          <p:nvPr/>
        </p:nvSpPr>
        <p:spPr bwMode="auto">
          <a:xfrm>
            <a:off x="1331913" y="3284538"/>
            <a:ext cx="2124075" cy="1587"/>
          </a:xfrm>
          <a:prstGeom prst="line">
            <a:avLst/>
          </a:prstGeom>
          <a:noFill/>
          <a:ln w="19050">
            <a:solidFill>
              <a:srgbClr val="003399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66" name="Line 128"/>
          <p:cNvSpPr>
            <a:spLocks noChangeShapeType="1"/>
          </p:cNvSpPr>
          <p:nvPr/>
        </p:nvSpPr>
        <p:spPr bwMode="auto">
          <a:xfrm>
            <a:off x="1331913" y="2854325"/>
            <a:ext cx="2124075" cy="1588"/>
          </a:xfrm>
          <a:prstGeom prst="line">
            <a:avLst/>
          </a:prstGeom>
          <a:noFill/>
          <a:ln w="19050">
            <a:solidFill>
              <a:srgbClr val="003399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67" name="Line 129"/>
          <p:cNvSpPr>
            <a:spLocks noChangeShapeType="1"/>
          </p:cNvSpPr>
          <p:nvPr/>
        </p:nvSpPr>
        <p:spPr bwMode="auto">
          <a:xfrm>
            <a:off x="1331913" y="2424113"/>
            <a:ext cx="2124075" cy="1587"/>
          </a:xfrm>
          <a:prstGeom prst="line">
            <a:avLst/>
          </a:prstGeom>
          <a:noFill/>
          <a:ln w="19050">
            <a:solidFill>
              <a:srgbClr val="003399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68" name="Line 130"/>
          <p:cNvSpPr>
            <a:spLocks noChangeShapeType="1"/>
          </p:cNvSpPr>
          <p:nvPr/>
        </p:nvSpPr>
        <p:spPr bwMode="auto">
          <a:xfrm>
            <a:off x="1333500" y="2219325"/>
            <a:ext cx="0" cy="2357438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69" name="Line 131"/>
          <p:cNvSpPr>
            <a:spLocks noChangeShapeType="1"/>
          </p:cNvSpPr>
          <p:nvPr/>
        </p:nvSpPr>
        <p:spPr bwMode="auto">
          <a:xfrm>
            <a:off x="1268413" y="4576763"/>
            <a:ext cx="63500" cy="1587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70" name="Line 132"/>
          <p:cNvSpPr>
            <a:spLocks noChangeShapeType="1"/>
          </p:cNvSpPr>
          <p:nvPr/>
        </p:nvSpPr>
        <p:spPr bwMode="auto">
          <a:xfrm>
            <a:off x="1268413" y="4146550"/>
            <a:ext cx="63500" cy="1588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71" name="Line 133"/>
          <p:cNvSpPr>
            <a:spLocks noChangeShapeType="1"/>
          </p:cNvSpPr>
          <p:nvPr/>
        </p:nvSpPr>
        <p:spPr bwMode="auto">
          <a:xfrm>
            <a:off x="1268413" y="3716338"/>
            <a:ext cx="63500" cy="1587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72" name="Line 134"/>
          <p:cNvSpPr>
            <a:spLocks noChangeShapeType="1"/>
          </p:cNvSpPr>
          <p:nvPr/>
        </p:nvSpPr>
        <p:spPr bwMode="auto">
          <a:xfrm>
            <a:off x="1268413" y="3284538"/>
            <a:ext cx="63500" cy="1587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73" name="Line 135"/>
          <p:cNvSpPr>
            <a:spLocks noChangeShapeType="1"/>
          </p:cNvSpPr>
          <p:nvPr/>
        </p:nvSpPr>
        <p:spPr bwMode="auto">
          <a:xfrm>
            <a:off x="1268413" y="2854325"/>
            <a:ext cx="63500" cy="1588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74" name="Line 136"/>
          <p:cNvSpPr>
            <a:spLocks noChangeShapeType="1"/>
          </p:cNvSpPr>
          <p:nvPr/>
        </p:nvSpPr>
        <p:spPr bwMode="auto">
          <a:xfrm>
            <a:off x="1268413" y="2424113"/>
            <a:ext cx="63500" cy="1587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75" name="Line 137"/>
          <p:cNvSpPr>
            <a:spLocks noChangeShapeType="1"/>
          </p:cNvSpPr>
          <p:nvPr/>
        </p:nvSpPr>
        <p:spPr bwMode="auto">
          <a:xfrm>
            <a:off x="1331913" y="4576763"/>
            <a:ext cx="2124075" cy="1587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876" name="Line 138"/>
          <p:cNvSpPr>
            <a:spLocks noChangeShapeType="1"/>
          </p:cNvSpPr>
          <p:nvPr/>
        </p:nvSpPr>
        <p:spPr bwMode="auto">
          <a:xfrm flipV="1">
            <a:off x="1331913" y="4576763"/>
            <a:ext cx="1587" cy="69850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77" name="Line 139"/>
          <p:cNvSpPr>
            <a:spLocks noChangeShapeType="1"/>
          </p:cNvSpPr>
          <p:nvPr/>
        </p:nvSpPr>
        <p:spPr bwMode="auto">
          <a:xfrm flipV="1">
            <a:off x="1565275" y="4576763"/>
            <a:ext cx="1588" cy="69850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78" name="Line 140"/>
          <p:cNvSpPr>
            <a:spLocks noChangeShapeType="1"/>
          </p:cNvSpPr>
          <p:nvPr/>
        </p:nvSpPr>
        <p:spPr bwMode="auto">
          <a:xfrm flipV="1">
            <a:off x="1804988" y="4576763"/>
            <a:ext cx="1587" cy="69850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79" name="Line 141"/>
          <p:cNvSpPr>
            <a:spLocks noChangeShapeType="1"/>
          </p:cNvSpPr>
          <p:nvPr/>
        </p:nvSpPr>
        <p:spPr bwMode="auto">
          <a:xfrm flipV="1">
            <a:off x="2036763" y="4576763"/>
            <a:ext cx="1587" cy="69850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80" name="Line 142"/>
          <p:cNvSpPr>
            <a:spLocks noChangeShapeType="1"/>
          </p:cNvSpPr>
          <p:nvPr/>
        </p:nvSpPr>
        <p:spPr bwMode="auto">
          <a:xfrm flipV="1">
            <a:off x="2278063" y="4576763"/>
            <a:ext cx="1587" cy="69850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81" name="Line 143"/>
          <p:cNvSpPr>
            <a:spLocks noChangeShapeType="1"/>
          </p:cNvSpPr>
          <p:nvPr/>
        </p:nvSpPr>
        <p:spPr bwMode="auto">
          <a:xfrm flipV="1">
            <a:off x="2509838" y="4576763"/>
            <a:ext cx="1587" cy="69850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82" name="Freeform 144"/>
          <p:cNvSpPr>
            <a:spLocks noChangeArrowheads="1"/>
          </p:cNvSpPr>
          <p:nvPr/>
        </p:nvSpPr>
        <p:spPr bwMode="auto">
          <a:xfrm>
            <a:off x="2752725" y="4576763"/>
            <a:ext cx="1588" cy="74612"/>
          </a:xfrm>
          <a:custGeom>
            <a:avLst/>
            <a:gdLst>
              <a:gd name="T0" fmla="*/ 2521744 w 1"/>
              <a:gd name="T1" fmla="*/ 118445767 h 47"/>
              <a:gd name="T2" fmla="*/ 0 w 1"/>
              <a:gd name="T3" fmla="*/ 0 h 47"/>
              <a:gd name="T4" fmla="*/ 0 60000 65536"/>
              <a:gd name="T5" fmla="*/ 0 60000 65536"/>
              <a:gd name="T6" fmla="*/ 0 w 1"/>
              <a:gd name="T7" fmla="*/ 0 h 47"/>
              <a:gd name="T8" fmla="*/ 1 w 1"/>
              <a:gd name="T9" fmla="*/ 47 h 4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47">
                <a:moveTo>
                  <a:pt x="1" y="47"/>
                </a:moveTo>
                <a:lnTo>
                  <a:pt x="0" y="0"/>
                </a:lnTo>
              </a:path>
            </a:pathLst>
          </a:custGeom>
          <a:solidFill>
            <a:srgbClr val="FFFFFF"/>
          </a:solidFill>
          <a:ln w="19050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83" name="Line 145"/>
          <p:cNvSpPr>
            <a:spLocks noChangeShapeType="1"/>
          </p:cNvSpPr>
          <p:nvPr/>
        </p:nvSpPr>
        <p:spPr bwMode="auto">
          <a:xfrm flipV="1">
            <a:off x="2982913" y="4576763"/>
            <a:ext cx="1587" cy="69850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84" name="Line 146"/>
          <p:cNvSpPr>
            <a:spLocks noChangeShapeType="1"/>
          </p:cNvSpPr>
          <p:nvPr/>
        </p:nvSpPr>
        <p:spPr bwMode="auto">
          <a:xfrm flipV="1">
            <a:off x="3222625" y="4576763"/>
            <a:ext cx="1588" cy="69850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85" name="Rectangle 147"/>
          <p:cNvSpPr>
            <a:spLocks noChangeArrowheads="1"/>
          </p:cNvSpPr>
          <p:nvPr/>
        </p:nvSpPr>
        <p:spPr bwMode="auto">
          <a:xfrm>
            <a:off x="1068388" y="4454525"/>
            <a:ext cx="12065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kumimoji="1" lang="pt-BR" sz="1700" b="1">
                <a:latin typeface="Arial" charset="0"/>
              </a:rPr>
              <a:t>0</a:t>
            </a:r>
            <a:endParaRPr kumimoji="1" lang="pt-BR" sz="2400">
              <a:latin typeface="Times New Roman" pitchFamily="18" charset="0"/>
            </a:endParaRPr>
          </a:p>
        </p:txBody>
      </p:sp>
      <p:sp>
        <p:nvSpPr>
          <p:cNvPr id="33886" name="Rectangle 148"/>
          <p:cNvSpPr>
            <a:spLocks noChangeArrowheads="1"/>
          </p:cNvSpPr>
          <p:nvPr/>
        </p:nvSpPr>
        <p:spPr bwMode="auto">
          <a:xfrm>
            <a:off x="908050" y="4022725"/>
            <a:ext cx="301625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kumimoji="1" lang="pt-BR" sz="1700" b="1">
                <a:latin typeface="Arial" charset="0"/>
              </a:rPr>
              <a:t>0.2</a:t>
            </a:r>
            <a:endParaRPr kumimoji="1" lang="pt-BR" sz="2400">
              <a:latin typeface="Times New Roman" pitchFamily="18" charset="0"/>
            </a:endParaRPr>
          </a:p>
        </p:txBody>
      </p:sp>
      <p:sp>
        <p:nvSpPr>
          <p:cNvPr id="33887" name="Rectangle 149"/>
          <p:cNvSpPr>
            <a:spLocks noChangeArrowheads="1"/>
          </p:cNvSpPr>
          <p:nvPr/>
        </p:nvSpPr>
        <p:spPr bwMode="auto">
          <a:xfrm>
            <a:off x="908050" y="3592513"/>
            <a:ext cx="30162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kumimoji="1" lang="pt-BR" sz="1700" b="1">
                <a:latin typeface="Arial" charset="0"/>
              </a:rPr>
              <a:t>0.4</a:t>
            </a:r>
            <a:endParaRPr kumimoji="1" lang="pt-BR" sz="2400">
              <a:latin typeface="Times New Roman" pitchFamily="18" charset="0"/>
            </a:endParaRPr>
          </a:p>
        </p:txBody>
      </p:sp>
      <p:sp>
        <p:nvSpPr>
          <p:cNvPr id="33888" name="Rectangle 150"/>
          <p:cNvSpPr>
            <a:spLocks noChangeArrowheads="1"/>
          </p:cNvSpPr>
          <p:nvPr/>
        </p:nvSpPr>
        <p:spPr bwMode="auto">
          <a:xfrm>
            <a:off x="908050" y="3162300"/>
            <a:ext cx="301625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kumimoji="1" lang="pt-BR" sz="1700" b="1">
                <a:latin typeface="Arial" charset="0"/>
              </a:rPr>
              <a:t>0.6</a:t>
            </a:r>
            <a:endParaRPr kumimoji="1" lang="pt-BR" sz="2400">
              <a:latin typeface="Times New Roman" pitchFamily="18" charset="0"/>
            </a:endParaRPr>
          </a:p>
        </p:txBody>
      </p:sp>
      <p:sp>
        <p:nvSpPr>
          <p:cNvPr id="33889" name="Rectangle 151"/>
          <p:cNvSpPr>
            <a:spLocks noChangeArrowheads="1"/>
          </p:cNvSpPr>
          <p:nvPr/>
        </p:nvSpPr>
        <p:spPr bwMode="auto">
          <a:xfrm>
            <a:off x="908050" y="2732088"/>
            <a:ext cx="30162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kumimoji="1" lang="pt-BR" sz="1700" b="1">
                <a:latin typeface="Arial" charset="0"/>
              </a:rPr>
              <a:t>0.8</a:t>
            </a:r>
            <a:endParaRPr kumimoji="1" lang="pt-BR" sz="2400">
              <a:latin typeface="Times New Roman" pitchFamily="18" charset="0"/>
            </a:endParaRPr>
          </a:p>
        </p:txBody>
      </p:sp>
      <p:sp>
        <p:nvSpPr>
          <p:cNvPr id="33890" name="Rectangle 152"/>
          <p:cNvSpPr>
            <a:spLocks noChangeArrowheads="1"/>
          </p:cNvSpPr>
          <p:nvPr/>
        </p:nvSpPr>
        <p:spPr bwMode="auto">
          <a:xfrm>
            <a:off x="1068388" y="2300288"/>
            <a:ext cx="12065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kumimoji="1" lang="pt-BR" sz="1700" b="1">
                <a:latin typeface="Arial" charset="0"/>
              </a:rPr>
              <a:t>1</a:t>
            </a:r>
            <a:endParaRPr kumimoji="1" lang="pt-BR" sz="2400">
              <a:latin typeface="Times New Roman" pitchFamily="18" charset="0"/>
            </a:endParaRPr>
          </a:p>
        </p:txBody>
      </p:sp>
      <p:sp>
        <p:nvSpPr>
          <p:cNvPr id="33891" name="Rectangle 153"/>
          <p:cNvSpPr>
            <a:spLocks noChangeArrowheads="1"/>
          </p:cNvSpPr>
          <p:nvPr/>
        </p:nvSpPr>
        <p:spPr bwMode="auto">
          <a:xfrm rot="-2700000">
            <a:off x="1235075" y="4786313"/>
            <a:ext cx="12065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kumimoji="1" lang="pt-BR" sz="1700" b="1">
                <a:latin typeface="Arial" charset="0"/>
              </a:rPr>
              <a:t>0</a:t>
            </a:r>
            <a:endParaRPr kumimoji="1" lang="pt-BR" sz="2400">
              <a:latin typeface="Times New Roman" pitchFamily="18" charset="0"/>
            </a:endParaRPr>
          </a:p>
        </p:txBody>
      </p:sp>
      <p:sp>
        <p:nvSpPr>
          <p:cNvPr id="33892" name="Rectangle 154"/>
          <p:cNvSpPr>
            <a:spLocks noChangeArrowheads="1"/>
          </p:cNvSpPr>
          <p:nvPr/>
        </p:nvSpPr>
        <p:spPr bwMode="auto">
          <a:xfrm rot="-2700000">
            <a:off x="1593850" y="4760913"/>
            <a:ext cx="42227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kumimoji="1" lang="pt-BR" sz="1700" b="1">
                <a:latin typeface="Arial" charset="0"/>
              </a:rPr>
              <a:t>.025</a:t>
            </a:r>
            <a:endParaRPr kumimoji="1" lang="pt-BR" sz="2400">
              <a:latin typeface="Times New Roman" pitchFamily="18" charset="0"/>
            </a:endParaRPr>
          </a:p>
        </p:txBody>
      </p:sp>
      <p:sp>
        <p:nvSpPr>
          <p:cNvPr id="33893" name="Rectangle 155"/>
          <p:cNvSpPr>
            <a:spLocks noChangeArrowheads="1"/>
          </p:cNvSpPr>
          <p:nvPr/>
        </p:nvSpPr>
        <p:spPr bwMode="auto">
          <a:xfrm rot="-2700000">
            <a:off x="3030538" y="4824413"/>
            <a:ext cx="2413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kumimoji="1" lang="pt-BR" sz="1700" b="1">
                <a:latin typeface="Arial" charset="0"/>
              </a:rPr>
              <a:t>40</a:t>
            </a:r>
            <a:endParaRPr kumimoji="1" lang="pt-BR" sz="2400">
              <a:latin typeface="Times New Roman" pitchFamily="18" charset="0"/>
            </a:endParaRPr>
          </a:p>
        </p:txBody>
      </p:sp>
      <p:grpSp>
        <p:nvGrpSpPr>
          <p:cNvPr id="3" name="Group 156"/>
          <p:cNvGrpSpPr>
            <a:grpSpLocks/>
          </p:cNvGrpSpPr>
          <p:nvPr/>
        </p:nvGrpSpPr>
        <p:grpSpPr bwMode="auto">
          <a:xfrm>
            <a:off x="1500188" y="2070100"/>
            <a:ext cx="1722437" cy="268288"/>
            <a:chOff x="931" y="989"/>
            <a:chExt cx="983" cy="169"/>
          </a:xfrm>
        </p:grpSpPr>
        <p:sp>
          <p:nvSpPr>
            <p:cNvPr id="33906" name="Line 157"/>
            <p:cNvSpPr>
              <a:spLocks noChangeShapeType="1"/>
            </p:cNvSpPr>
            <p:nvPr/>
          </p:nvSpPr>
          <p:spPr bwMode="auto">
            <a:xfrm>
              <a:off x="931" y="1115"/>
              <a:ext cx="137" cy="1"/>
            </a:xfrm>
            <a:prstGeom prst="line">
              <a:avLst/>
            </a:prstGeom>
            <a:noFill/>
            <a:ln w="7938">
              <a:solidFill>
                <a:srgbClr val="003399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907" name="Freeform 158"/>
            <p:cNvSpPr>
              <a:spLocks/>
            </p:cNvSpPr>
            <p:nvPr/>
          </p:nvSpPr>
          <p:spPr bwMode="auto">
            <a:xfrm>
              <a:off x="982" y="1050"/>
              <a:ext cx="30" cy="33"/>
            </a:xfrm>
            <a:custGeom>
              <a:avLst/>
              <a:gdLst>
                <a:gd name="T0" fmla="*/ 15 w 30"/>
                <a:gd name="T1" fmla="*/ 0 h 33"/>
                <a:gd name="T2" fmla="*/ 30 w 30"/>
                <a:gd name="T3" fmla="*/ 16 h 33"/>
                <a:gd name="T4" fmla="*/ 15 w 30"/>
                <a:gd name="T5" fmla="*/ 33 h 33"/>
                <a:gd name="T6" fmla="*/ 0 w 30"/>
                <a:gd name="T7" fmla="*/ 16 h 33"/>
                <a:gd name="T8" fmla="*/ 15 w 30"/>
                <a:gd name="T9" fmla="*/ 0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33"/>
                <a:gd name="T17" fmla="*/ 30 w 30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33">
                  <a:moveTo>
                    <a:pt x="15" y="0"/>
                  </a:moveTo>
                  <a:lnTo>
                    <a:pt x="30" y="16"/>
                  </a:lnTo>
                  <a:lnTo>
                    <a:pt x="15" y="33"/>
                  </a:lnTo>
                  <a:lnTo>
                    <a:pt x="0" y="16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7938">
              <a:solidFill>
                <a:srgbClr val="003399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908" name="Rectangle 159"/>
            <p:cNvSpPr>
              <a:spLocks noChangeArrowheads="1"/>
            </p:cNvSpPr>
            <p:nvPr/>
          </p:nvSpPr>
          <p:spPr bwMode="auto">
            <a:xfrm>
              <a:off x="1098" y="989"/>
              <a:ext cx="816" cy="169"/>
            </a:xfrm>
            <a:prstGeom prst="rect">
              <a:avLst/>
            </a:prstGeom>
            <a:noFill/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kumimoji="1" lang="pt-BR" sz="1700" b="1">
                  <a:latin typeface="Arial" charset="0"/>
                </a:rPr>
                <a:t>Declividade</a:t>
              </a:r>
              <a:endParaRPr kumimoji="1" lang="pt-BR" sz="2400">
                <a:latin typeface="Times New Roman" pitchFamily="18" charset="0"/>
              </a:endParaRPr>
            </a:p>
          </p:txBody>
        </p:sp>
      </p:grpSp>
      <p:sp>
        <p:nvSpPr>
          <p:cNvPr id="33895" name="Line 160"/>
          <p:cNvSpPr>
            <a:spLocks noChangeShapeType="1"/>
          </p:cNvSpPr>
          <p:nvPr/>
        </p:nvSpPr>
        <p:spPr bwMode="auto">
          <a:xfrm>
            <a:off x="1862138" y="4454525"/>
            <a:ext cx="0" cy="1020763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96" name="Line 161"/>
          <p:cNvSpPr>
            <a:spLocks noChangeShapeType="1"/>
          </p:cNvSpPr>
          <p:nvPr/>
        </p:nvSpPr>
        <p:spPr bwMode="auto">
          <a:xfrm flipH="1">
            <a:off x="2974975" y="2425700"/>
            <a:ext cx="6350" cy="3049588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97" name="Text Box 162"/>
          <p:cNvSpPr txBox="1">
            <a:spLocks noChangeArrowheads="1"/>
          </p:cNvSpPr>
          <p:nvPr/>
        </p:nvSpPr>
        <p:spPr bwMode="auto">
          <a:xfrm>
            <a:off x="1079500" y="5476875"/>
            <a:ext cx="12985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kumimoji="1" lang="en-US" sz="1800">
                <a:latin typeface="Tahoma" pitchFamily="34" charset="0"/>
              </a:rPr>
              <a:t>Mínimo (</a:t>
            </a:r>
            <a:r>
              <a:rPr kumimoji="1" lang="en-US" sz="1800">
                <a:latin typeface="Symbol" pitchFamily="18" charset="2"/>
              </a:rPr>
              <a:t>a</a:t>
            </a:r>
            <a:r>
              <a:rPr kumimoji="1" lang="en-US" sz="1800">
                <a:latin typeface="Tahoma" pitchFamily="34" charset="0"/>
              </a:rPr>
              <a:t>)</a:t>
            </a:r>
          </a:p>
        </p:txBody>
      </p:sp>
      <p:sp>
        <p:nvSpPr>
          <p:cNvPr id="600227" name="Text Box 163"/>
          <p:cNvSpPr txBox="1">
            <a:spLocks noChangeArrowheads="1"/>
          </p:cNvSpPr>
          <p:nvPr/>
        </p:nvSpPr>
        <p:spPr bwMode="auto">
          <a:xfrm>
            <a:off x="2681288" y="5476875"/>
            <a:ext cx="1404937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  <a:defRPr/>
            </a:pPr>
            <a:r>
              <a:rPr kumimoji="1" 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kumimoji="1" lang="en-US" sz="1800">
                <a:latin typeface="Tahoma" pitchFamily="34" charset="0"/>
              </a:rPr>
              <a:t>Máximo (</a:t>
            </a:r>
            <a:r>
              <a:rPr kumimoji="1" lang="en-US" sz="1800">
                <a:latin typeface="Symbol" pitchFamily="18" charset="2"/>
              </a:rPr>
              <a:t>b</a:t>
            </a:r>
            <a:r>
              <a:rPr kumimoji="1" lang="en-US" sz="1800">
                <a:latin typeface="Tahoma" pitchFamily="34" charset="0"/>
              </a:rPr>
              <a:t>)</a:t>
            </a:r>
          </a:p>
        </p:txBody>
      </p:sp>
      <p:sp>
        <p:nvSpPr>
          <p:cNvPr id="600229" name="Text Box 165" descr="Confetes pequenos"/>
          <p:cNvSpPr txBox="1">
            <a:spLocks noChangeArrowheads="1"/>
          </p:cNvSpPr>
          <p:nvPr/>
        </p:nvSpPr>
        <p:spPr bwMode="auto">
          <a:xfrm>
            <a:off x="4079875" y="3933825"/>
            <a:ext cx="4683125" cy="12874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08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kumimoji="1" lang="en-US" sz="1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sym typeface="Symbol" pitchFamily="18" charset="2"/>
              </a:rPr>
              <a:t> f</a:t>
            </a:r>
            <a:r>
              <a:rPr kumimoji="1" lang="en-US" sz="1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(z)</a:t>
            </a:r>
            <a:r>
              <a:rPr kumimoji="1" 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= </a:t>
            </a:r>
            <a:r>
              <a:rPr kumimoji="1" lang="en-US" sz="1800">
                <a:latin typeface="Tahoma" pitchFamily="34" charset="0"/>
              </a:rPr>
              <a:t>0                             se </a:t>
            </a:r>
            <a:r>
              <a:rPr kumimoji="1" lang="en-US" sz="1800" i="1">
                <a:latin typeface="Tahoma" pitchFamily="34" charset="0"/>
              </a:rPr>
              <a:t>z </a:t>
            </a:r>
            <a:r>
              <a:rPr kumimoji="1" lang="en-US" sz="1800">
                <a:latin typeface="Tahoma" pitchFamily="34" charset="0"/>
                <a:sym typeface="Symbol" pitchFamily="18" charset="2"/>
              </a:rPr>
              <a:t></a:t>
            </a:r>
            <a:r>
              <a:rPr kumimoji="1" lang="en-US" sz="1800">
                <a:latin typeface="Times New Roman" pitchFamily="18" charset="0"/>
              </a:rPr>
              <a:t> </a:t>
            </a:r>
            <a:r>
              <a:rPr kumimoji="1" lang="en-US" sz="1800">
                <a:latin typeface="Tahoma" pitchFamily="34" charset="0"/>
              </a:rPr>
              <a:t>0</a:t>
            </a:r>
            <a:r>
              <a:rPr kumimoji="1" lang="en-US" sz="1800">
                <a:latin typeface="Tahoma" pitchFamily="34" charset="0"/>
                <a:sym typeface="Symbol" pitchFamily="18" charset="2"/>
              </a:rPr>
              <a:t>.025</a:t>
            </a:r>
            <a:endParaRPr kumimoji="1" lang="en-US" sz="1800">
              <a:latin typeface="Tahoma" pitchFamily="34" charset="0"/>
            </a:endParaRPr>
          </a:p>
          <a:p>
            <a:pPr algn="l" eaLnBrk="0" hangingPunct="0">
              <a:lnSpc>
                <a:spcPct val="108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kumimoji="1" lang="en-US" sz="1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sym typeface="Symbol" pitchFamily="18" charset="2"/>
              </a:rPr>
              <a:t> f</a:t>
            </a:r>
            <a:r>
              <a:rPr kumimoji="1" lang="en-US" sz="1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(z)</a:t>
            </a:r>
            <a:r>
              <a:rPr kumimoji="1" 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= </a:t>
            </a:r>
            <a:r>
              <a:rPr kumimoji="1" lang="en-US" sz="1800">
                <a:latin typeface="Tahoma" pitchFamily="34" charset="0"/>
              </a:rPr>
              <a:t>1/[1+ </a:t>
            </a:r>
            <a:r>
              <a:rPr kumimoji="1" lang="en-US" sz="1800">
                <a:latin typeface="Tahoma" pitchFamily="34" charset="0"/>
                <a:sym typeface="Symbol" pitchFamily="18" charset="2"/>
              </a:rPr>
              <a:t>0.025</a:t>
            </a:r>
            <a:r>
              <a:rPr kumimoji="1" lang="en-US" sz="1800">
                <a:latin typeface="Tahoma" pitchFamily="34" charset="0"/>
              </a:rPr>
              <a:t>(</a:t>
            </a:r>
            <a:r>
              <a:rPr kumimoji="1" lang="en-US" sz="1800" i="1">
                <a:latin typeface="Tahoma" pitchFamily="34" charset="0"/>
              </a:rPr>
              <a:t>z </a:t>
            </a:r>
            <a:r>
              <a:rPr kumimoji="1" lang="en-US" sz="1800">
                <a:latin typeface="Tahoma" pitchFamily="34" charset="0"/>
                <a:sym typeface="Symbol" pitchFamily="18" charset="2"/>
              </a:rPr>
              <a:t>40</a:t>
            </a:r>
            <a:r>
              <a:rPr kumimoji="1" lang="en-US" sz="1800">
                <a:latin typeface="Tahoma" pitchFamily="34" charset="0"/>
              </a:rPr>
              <a:t>)</a:t>
            </a:r>
            <a:r>
              <a:rPr kumimoji="1" lang="en-US" sz="1800" baseline="30000">
                <a:latin typeface="Tahoma" pitchFamily="34" charset="0"/>
              </a:rPr>
              <a:t>2</a:t>
            </a:r>
            <a:r>
              <a:rPr kumimoji="1" lang="en-US" sz="1800">
                <a:latin typeface="Tahoma" pitchFamily="34" charset="0"/>
              </a:rPr>
              <a:t>] se </a:t>
            </a:r>
            <a:r>
              <a:rPr kumimoji="1" lang="en-US" sz="1800">
                <a:latin typeface="Tahoma" pitchFamily="34" charset="0"/>
                <a:sym typeface="Symbol" pitchFamily="18" charset="2"/>
              </a:rPr>
              <a:t></a:t>
            </a:r>
            <a:r>
              <a:rPr kumimoji="1" lang="en-US" sz="1800">
                <a:latin typeface="Tahoma" pitchFamily="34" charset="0"/>
              </a:rPr>
              <a:t> &lt;</a:t>
            </a:r>
            <a:r>
              <a:rPr kumimoji="1" lang="en-US" sz="1800">
                <a:latin typeface="Times New Roman" pitchFamily="18" charset="0"/>
              </a:rPr>
              <a:t> </a:t>
            </a:r>
            <a:r>
              <a:rPr kumimoji="1" lang="en-US" sz="1800" i="1">
                <a:latin typeface="Tahoma" pitchFamily="34" charset="0"/>
              </a:rPr>
              <a:t>z </a:t>
            </a:r>
            <a:r>
              <a:rPr kumimoji="1" lang="en-US" sz="1800">
                <a:latin typeface="Tahoma" pitchFamily="34" charset="0"/>
              </a:rPr>
              <a:t>&lt; </a:t>
            </a:r>
            <a:r>
              <a:rPr kumimoji="1" lang="en-US" sz="1800">
                <a:latin typeface="Tahoma" pitchFamily="34" charset="0"/>
                <a:sym typeface="Symbol" pitchFamily="18" charset="2"/>
              </a:rPr>
              <a:t>40</a:t>
            </a:r>
            <a:endParaRPr kumimoji="1" lang="en-US" sz="18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l" eaLnBrk="0" hangingPunct="0">
              <a:lnSpc>
                <a:spcPct val="108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kumimoji="1" lang="en-US" sz="1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sym typeface="Symbol" pitchFamily="18" charset="2"/>
              </a:rPr>
              <a:t> f</a:t>
            </a:r>
            <a:r>
              <a:rPr kumimoji="1" lang="en-US" sz="1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(z)</a:t>
            </a:r>
            <a:r>
              <a:rPr kumimoji="1" 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= </a:t>
            </a:r>
            <a:r>
              <a:rPr kumimoji="1" lang="en-US" sz="1800">
                <a:latin typeface="Tahoma" pitchFamily="34" charset="0"/>
              </a:rPr>
              <a:t>1,                            se  </a:t>
            </a:r>
            <a:r>
              <a:rPr kumimoji="1" lang="en-US" sz="1800" i="1">
                <a:latin typeface="Tahoma" pitchFamily="34" charset="0"/>
              </a:rPr>
              <a:t>z </a:t>
            </a:r>
            <a:r>
              <a:rPr kumimoji="1" lang="en-US" sz="1800">
                <a:latin typeface="Tahoma" pitchFamily="34" charset="0"/>
                <a:sym typeface="Symbol" pitchFamily="18" charset="2"/>
              </a:rPr>
              <a:t></a:t>
            </a:r>
            <a:r>
              <a:rPr kumimoji="1" lang="en-US" sz="1800">
                <a:latin typeface="Tahoma" pitchFamily="34" charset="0"/>
              </a:rPr>
              <a:t> </a:t>
            </a:r>
            <a:r>
              <a:rPr kumimoji="1" lang="en-US" sz="1800">
                <a:latin typeface="Tahoma" pitchFamily="34" charset="0"/>
                <a:sym typeface="Symbol" pitchFamily="18" charset="2"/>
              </a:rPr>
              <a:t>40</a:t>
            </a:r>
          </a:p>
        </p:txBody>
      </p:sp>
      <p:sp>
        <p:nvSpPr>
          <p:cNvPr id="33900" name="Freeform 166" descr="Confetes pequenos"/>
          <p:cNvSpPr>
            <a:spLocks/>
          </p:cNvSpPr>
          <p:nvPr/>
        </p:nvSpPr>
        <p:spPr bwMode="auto">
          <a:xfrm>
            <a:off x="1325563" y="2420938"/>
            <a:ext cx="2216150" cy="2152650"/>
          </a:xfrm>
          <a:custGeom>
            <a:avLst/>
            <a:gdLst>
              <a:gd name="T0" fmla="*/ 0 w 1139"/>
              <a:gd name="T1" fmla="*/ 2147483647 h 1356"/>
              <a:gd name="T2" fmla="*/ 742005470 w 1139"/>
              <a:gd name="T3" fmla="*/ 2147483647 h 1356"/>
              <a:gd name="T4" fmla="*/ 969150046 w 1139"/>
              <a:gd name="T5" fmla="*/ 2147483647 h 1356"/>
              <a:gd name="T6" fmla="*/ 1298508174 w 1139"/>
              <a:gd name="T7" fmla="*/ 2147483647 h 1356"/>
              <a:gd name="T8" fmla="*/ 1855012580 w 1139"/>
              <a:gd name="T9" fmla="*/ 1421368010 h 1356"/>
              <a:gd name="T10" fmla="*/ 2147483647 w 1139"/>
              <a:gd name="T11" fmla="*/ 567034357 h 1356"/>
              <a:gd name="T12" fmla="*/ 2147483647 w 1139"/>
              <a:gd name="T13" fmla="*/ 168851251 h 1356"/>
              <a:gd name="T14" fmla="*/ 2147483647 w 1139"/>
              <a:gd name="T15" fmla="*/ 45362809 h 1356"/>
              <a:gd name="T16" fmla="*/ 2147483647 w 1139"/>
              <a:gd name="T17" fmla="*/ 5040312 h 1356"/>
              <a:gd name="T18" fmla="*/ 2147483647 w 1139"/>
              <a:gd name="T19" fmla="*/ 17640300 h 135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139"/>
              <a:gd name="T31" fmla="*/ 0 h 1356"/>
              <a:gd name="T32" fmla="*/ 1139 w 1139"/>
              <a:gd name="T33" fmla="*/ 1356 h 135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139" h="1356">
                <a:moveTo>
                  <a:pt x="0" y="1354"/>
                </a:moveTo>
                <a:cubicBezTo>
                  <a:pt x="76" y="1355"/>
                  <a:pt x="153" y="1356"/>
                  <a:pt x="196" y="1349"/>
                </a:cubicBezTo>
                <a:cubicBezTo>
                  <a:pt x="239" y="1342"/>
                  <a:pt x="232" y="1347"/>
                  <a:pt x="256" y="1311"/>
                </a:cubicBezTo>
                <a:cubicBezTo>
                  <a:pt x="280" y="1275"/>
                  <a:pt x="304" y="1255"/>
                  <a:pt x="343" y="1131"/>
                </a:cubicBezTo>
                <a:cubicBezTo>
                  <a:pt x="382" y="1007"/>
                  <a:pt x="449" y="715"/>
                  <a:pt x="490" y="564"/>
                </a:cubicBezTo>
                <a:cubicBezTo>
                  <a:pt x="531" y="413"/>
                  <a:pt x="551" y="308"/>
                  <a:pt x="589" y="225"/>
                </a:cubicBezTo>
                <a:cubicBezTo>
                  <a:pt x="627" y="142"/>
                  <a:pt x="682" y="101"/>
                  <a:pt x="719" y="67"/>
                </a:cubicBezTo>
                <a:cubicBezTo>
                  <a:pt x="756" y="33"/>
                  <a:pt x="783" y="29"/>
                  <a:pt x="812" y="18"/>
                </a:cubicBezTo>
                <a:cubicBezTo>
                  <a:pt x="841" y="7"/>
                  <a:pt x="840" y="4"/>
                  <a:pt x="894" y="2"/>
                </a:cubicBezTo>
                <a:cubicBezTo>
                  <a:pt x="948" y="0"/>
                  <a:pt x="1098" y="6"/>
                  <a:pt x="1139" y="7"/>
                </a:cubicBezTo>
              </a:path>
            </a:pathLst>
          </a:custGeom>
          <a:noFill/>
          <a:ln w="28575" cap="sq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901" name="Oval 167"/>
          <p:cNvSpPr>
            <a:spLocks noChangeArrowheads="1"/>
          </p:cNvSpPr>
          <p:nvPr/>
        </p:nvSpPr>
        <p:spPr bwMode="auto">
          <a:xfrm>
            <a:off x="1979613" y="4114800"/>
            <a:ext cx="74612" cy="74613"/>
          </a:xfrm>
          <a:prstGeom prst="ellipse">
            <a:avLst/>
          </a:prstGeom>
          <a:solidFill>
            <a:srgbClr val="FF0000"/>
          </a:solidFill>
          <a:ln w="12700" cap="sq">
            <a:solidFill>
              <a:srgbClr val="003399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902" name="Oval 168"/>
          <p:cNvSpPr>
            <a:spLocks noChangeArrowheads="1"/>
          </p:cNvSpPr>
          <p:nvPr/>
        </p:nvSpPr>
        <p:spPr bwMode="auto">
          <a:xfrm>
            <a:off x="2116138" y="3667125"/>
            <a:ext cx="74612" cy="74613"/>
          </a:xfrm>
          <a:prstGeom prst="ellipse">
            <a:avLst/>
          </a:prstGeom>
          <a:solidFill>
            <a:srgbClr val="FF0000"/>
          </a:solidFill>
          <a:ln w="12700" cap="sq">
            <a:solidFill>
              <a:srgbClr val="003399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903" name="Oval 169"/>
          <p:cNvSpPr>
            <a:spLocks noChangeArrowheads="1"/>
          </p:cNvSpPr>
          <p:nvPr/>
        </p:nvSpPr>
        <p:spPr bwMode="auto">
          <a:xfrm>
            <a:off x="2252663" y="3219450"/>
            <a:ext cx="74612" cy="74613"/>
          </a:xfrm>
          <a:prstGeom prst="ellipse">
            <a:avLst/>
          </a:prstGeom>
          <a:solidFill>
            <a:srgbClr val="FF0000"/>
          </a:solidFill>
          <a:ln w="12700" cap="sq">
            <a:solidFill>
              <a:srgbClr val="003399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904" name="Oval 170"/>
          <p:cNvSpPr>
            <a:spLocks noChangeArrowheads="1"/>
          </p:cNvSpPr>
          <p:nvPr/>
        </p:nvSpPr>
        <p:spPr bwMode="auto">
          <a:xfrm>
            <a:off x="2389188" y="2811463"/>
            <a:ext cx="74612" cy="74612"/>
          </a:xfrm>
          <a:prstGeom prst="ellipse">
            <a:avLst/>
          </a:prstGeom>
          <a:solidFill>
            <a:srgbClr val="FF0000"/>
          </a:solidFill>
          <a:ln w="12700" cap="sq">
            <a:solidFill>
              <a:srgbClr val="003399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  <p:sp>
        <p:nvSpPr>
          <p:cNvPr id="33905" name="Oval 171"/>
          <p:cNvSpPr>
            <a:spLocks noChangeArrowheads="1"/>
          </p:cNvSpPr>
          <p:nvPr/>
        </p:nvSpPr>
        <p:spPr bwMode="auto">
          <a:xfrm>
            <a:off x="2914650" y="2387600"/>
            <a:ext cx="74613" cy="74613"/>
          </a:xfrm>
          <a:prstGeom prst="ellipse">
            <a:avLst/>
          </a:prstGeom>
          <a:solidFill>
            <a:srgbClr val="FF0000"/>
          </a:solidFill>
          <a:ln w="12700" cap="sq">
            <a:solidFill>
              <a:srgbClr val="003399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spcBef>
                <a:spcPct val="0"/>
              </a:spcBef>
            </a:pPr>
            <a:endParaRPr lang="pt-BR" sz="1800">
              <a:latin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685501" y="0"/>
            <a:ext cx="8305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 anchor="ctr"/>
          <a:lstStyle/>
          <a:p>
            <a:pPr defTabSz="914921" eaLnBrk="0" hangingPunct="0">
              <a:spcBef>
                <a:spcPct val="0"/>
              </a:spcBef>
            </a:pP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1.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Caracterização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da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Dinâmica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Demográfica</a:t>
            </a:r>
            <a:endParaRPr lang="pt-PT" sz="30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18125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01" y="1341000"/>
            <a:ext cx="7938180" cy="483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>
          <a:xfrm>
            <a:off x="828000" y="6165000"/>
            <a:ext cx="5544000" cy="641233"/>
          </a:xfrm>
          <a:prstGeom prst="rect">
            <a:avLst/>
          </a:prstGeom>
        </p:spPr>
        <p:txBody>
          <a:bodyPr wrap="square" lIns="86393" tIns="43196" rIns="86393" bIns="43196">
            <a:spAutoFit/>
          </a:bodyPr>
          <a:lstStyle/>
          <a:p>
            <a:r>
              <a:rPr lang="pt-BR" dirty="0" err="1"/>
              <a:t>TFT</a:t>
            </a:r>
            <a:r>
              <a:rPr lang="pt-BR" dirty="0"/>
              <a:t> igual a 3,9916 filhos por mulher em idade reprodutiva em 1991</a:t>
            </a:r>
            <a:endParaRPr lang="en-US" dirty="0"/>
          </a:p>
        </p:txBody>
      </p:sp>
      <p:grpSp>
        <p:nvGrpSpPr>
          <p:cNvPr id="2" name="Grupo 18"/>
          <p:cNvGrpSpPr/>
          <p:nvPr/>
        </p:nvGrpSpPr>
        <p:grpSpPr>
          <a:xfrm>
            <a:off x="1980000" y="3069001"/>
            <a:ext cx="1224000" cy="2807999"/>
            <a:chOff x="2095500" y="3248026"/>
            <a:chExt cx="1295400" cy="2971799"/>
          </a:xfrm>
        </p:grpSpPr>
        <p:sp>
          <p:nvSpPr>
            <p:cNvPr id="12" name="Retângulo 11"/>
            <p:cNvSpPr/>
            <p:nvPr/>
          </p:nvSpPr>
          <p:spPr bwMode="auto">
            <a:xfrm>
              <a:off x="2095500" y="3248026"/>
              <a:ext cx="1295400" cy="228599"/>
            </a:xfrm>
            <a:prstGeom prst="rect">
              <a:avLst/>
            </a:prstGeom>
            <a:noFill/>
            <a:ln w="31750" cap="flat" cmpd="sng" algn="ctr">
              <a:solidFill>
                <a:srgbClr val="66FF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defTabSz="863925" fontAlgn="base">
                <a:spcBef>
                  <a:spcPct val="50000"/>
                </a:spcBef>
                <a:spcAft>
                  <a:spcPct val="0"/>
                </a:spcAft>
              </a:pPr>
              <a:endParaRPr lang="en-US" sz="1300" dirty="0">
                <a:latin typeface="Arial Unicode MS" pitchFamily="34" charset="-128"/>
              </a:endParaRPr>
            </a:p>
          </p:txBody>
        </p:sp>
        <p:sp>
          <p:nvSpPr>
            <p:cNvPr id="13" name="Retângulo 12"/>
            <p:cNvSpPr/>
            <p:nvPr/>
          </p:nvSpPr>
          <p:spPr bwMode="auto">
            <a:xfrm>
              <a:off x="2171700" y="5991226"/>
              <a:ext cx="1219200" cy="228599"/>
            </a:xfrm>
            <a:prstGeom prst="rect">
              <a:avLst/>
            </a:prstGeom>
            <a:noFill/>
            <a:ln w="31750" cap="flat" cmpd="sng" algn="ctr">
              <a:solidFill>
                <a:srgbClr val="66FF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defTabSz="863925" fontAlgn="base">
                <a:spcBef>
                  <a:spcPct val="50000"/>
                </a:spcBef>
                <a:spcAft>
                  <a:spcPct val="0"/>
                </a:spcAft>
              </a:pPr>
              <a:endParaRPr lang="en-US" sz="1300" dirty="0">
                <a:latin typeface="Arial Unicode MS" pitchFamily="34" charset="-128"/>
              </a:endParaRPr>
            </a:p>
          </p:txBody>
        </p:sp>
      </p:grpSp>
      <p:grpSp>
        <p:nvGrpSpPr>
          <p:cNvPr id="3" name="Grupo 19"/>
          <p:cNvGrpSpPr/>
          <p:nvPr/>
        </p:nvGrpSpPr>
        <p:grpSpPr>
          <a:xfrm>
            <a:off x="2052000" y="3285000"/>
            <a:ext cx="1152000" cy="2215568"/>
            <a:chOff x="2171700" y="3476625"/>
            <a:chExt cx="1219200" cy="2344810"/>
          </a:xfrm>
        </p:grpSpPr>
        <p:sp>
          <p:nvSpPr>
            <p:cNvPr id="14" name="Retângulo 13"/>
            <p:cNvSpPr/>
            <p:nvPr/>
          </p:nvSpPr>
          <p:spPr bwMode="auto">
            <a:xfrm>
              <a:off x="2171700" y="3476625"/>
              <a:ext cx="1219200" cy="309444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863925" fontAlgn="base">
                <a:spcBef>
                  <a:spcPct val="50000"/>
                </a:spcBef>
                <a:spcAft>
                  <a:spcPct val="0"/>
                </a:spcAft>
              </a:pPr>
              <a:endParaRPr lang="en-US" sz="1300" dirty="0">
                <a:solidFill>
                  <a:schemeClr val="tx1"/>
                </a:solidFill>
                <a:latin typeface="Arial Unicode MS" pitchFamily="34" charset="-128"/>
              </a:endParaRPr>
            </a:p>
          </p:txBody>
        </p:sp>
        <p:sp>
          <p:nvSpPr>
            <p:cNvPr id="15" name="Retângulo 14"/>
            <p:cNvSpPr/>
            <p:nvPr/>
          </p:nvSpPr>
          <p:spPr bwMode="auto">
            <a:xfrm>
              <a:off x="2171700" y="4238625"/>
              <a:ext cx="1219200" cy="309444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863925" fontAlgn="base">
                <a:spcBef>
                  <a:spcPct val="50000"/>
                </a:spcBef>
                <a:spcAft>
                  <a:spcPct val="0"/>
                </a:spcAft>
              </a:pPr>
              <a:endParaRPr lang="en-US" sz="1300" dirty="0">
                <a:solidFill>
                  <a:schemeClr val="tx1"/>
                </a:solidFill>
                <a:latin typeface="Arial Unicode MS" pitchFamily="34" charset="-128"/>
              </a:endParaRPr>
            </a:p>
          </p:txBody>
        </p:sp>
        <p:sp>
          <p:nvSpPr>
            <p:cNvPr id="16" name="Retângulo 15"/>
            <p:cNvSpPr/>
            <p:nvPr/>
          </p:nvSpPr>
          <p:spPr bwMode="auto">
            <a:xfrm>
              <a:off x="2171700" y="5511991"/>
              <a:ext cx="1219200" cy="309444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863925" fontAlgn="base">
                <a:spcBef>
                  <a:spcPct val="50000"/>
                </a:spcBef>
                <a:spcAft>
                  <a:spcPct val="0"/>
                </a:spcAft>
              </a:pPr>
              <a:endParaRPr lang="en-US" sz="1300" dirty="0">
                <a:solidFill>
                  <a:schemeClr val="tx1"/>
                </a:solidFill>
                <a:latin typeface="Arial Unicode MS" pitchFamily="34" charset="-128"/>
              </a:endParaRPr>
            </a:p>
          </p:txBody>
        </p:sp>
      </p:grpSp>
      <p:sp>
        <p:nvSpPr>
          <p:cNvPr id="17" name="Retângulo 16"/>
          <p:cNvSpPr/>
          <p:nvPr/>
        </p:nvSpPr>
        <p:spPr>
          <a:xfrm>
            <a:off x="684000" y="6381000"/>
            <a:ext cx="7632000" cy="641233"/>
          </a:xfrm>
          <a:prstGeom prst="rect">
            <a:avLst/>
          </a:prstGeom>
        </p:spPr>
        <p:txBody>
          <a:bodyPr wrap="square" lIns="86393" tIns="43196" rIns="86393" bIns="43196">
            <a:spAutoFit/>
          </a:bodyPr>
          <a:lstStyle/>
          <a:p>
            <a:r>
              <a:rPr lang="pt-BR" dirty="0" err="1"/>
              <a:t>TFT</a:t>
            </a:r>
            <a:r>
              <a:rPr lang="pt-BR" dirty="0"/>
              <a:t> do estado do Pará, no ano 2000, ainda de 3,16 filhos por  mulher em idade reprodutiva</a:t>
            </a:r>
            <a:endParaRPr lang="en-US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6858000" cy="533400"/>
          </a:xfrm>
          <a:noFill/>
        </p:spPr>
        <p:txBody>
          <a:bodyPr/>
          <a:lstStyle/>
          <a:p>
            <a:r>
              <a:rPr lang="pt-BR" sz="2000">
                <a:effectLst/>
              </a:rPr>
              <a:t>Variáveis preditoras </a:t>
            </a: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4588" y="37560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1100" y="37560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7560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304800" y="990600"/>
            <a:ext cx="1447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</a:pPr>
            <a:r>
              <a:rPr lang="pt-BR" sz="1900">
                <a:latin typeface="ZapfHumnst BT" pitchFamily="34" charset="0"/>
              </a:rPr>
              <a:t>Parâmetros</a:t>
            </a:r>
          </a:p>
        </p:txBody>
      </p:sp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2286000"/>
            <a:ext cx="27717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76200"/>
            <a:ext cx="26765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5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5800" y="4495800"/>
            <a:ext cx="277177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6" name="Picture 12"/>
          <p:cNvPicPr>
            <a:picLocks noChangeAspect="1" noChangeArrowheads="1"/>
          </p:cNvPicPr>
          <p:nvPr/>
        </p:nvPicPr>
        <p:blipFill>
          <a:blip r:embed="rId8" cstate="print"/>
          <a:srcRect l="13484" r="12466"/>
          <a:stretch>
            <a:fillRect/>
          </a:stretch>
        </p:blipFill>
        <p:spPr bwMode="auto">
          <a:xfrm>
            <a:off x="304800" y="1371600"/>
            <a:ext cx="4114800" cy="3360738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34827" name="Rectangle 13"/>
          <p:cNvSpPr>
            <a:spLocks noChangeArrowheads="1"/>
          </p:cNvSpPr>
          <p:nvPr/>
        </p:nvSpPr>
        <p:spPr bwMode="auto">
          <a:xfrm>
            <a:off x="1905000" y="1295400"/>
            <a:ext cx="914400" cy="3657600"/>
          </a:xfrm>
          <a:prstGeom prst="rect">
            <a:avLst/>
          </a:prstGeom>
          <a:noFill/>
          <a:ln w="38100">
            <a:solidFill>
              <a:srgbClr val="3366FF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34828" name="AutoShape 14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400800"/>
            <a:ext cx="204788" cy="204788"/>
          </a:xfrm>
          <a:prstGeom prst="actionButtonBackPrevious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pt-BR"/>
          </a:p>
        </p:txBody>
      </p:sp>
      <p:pic>
        <p:nvPicPr>
          <p:cNvPr id="34829" name="Picture 1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" y="4953000"/>
            <a:ext cx="2667000" cy="115728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419225" y="304800"/>
            <a:ext cx="6581775" cy="533400"/>
          </a:xfrm>
          <a:noFill/>
        </p:spPr>
        <p:txBody>
          <a:bodyPr/>
          <a:lstStyle/>
          <a:p>
            <a:r>
              <a:rPr lang="pt-BR" sz="1800">
                <a:effectLst/>
              </a:rPr>
              <a:t>Método Multivariado – Função de Pertinência Fuzzy</a:t>
            </a:r>
          </a:p>
        </p:txBody>
      </p:sp>
      <p:pic>
        <p:nvPicPr>
          <p:cNvPr id="35843" name="Picture 10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4588" y="37560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10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1100" y="37560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102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7560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Rectangle 1030"/>
          <p:cNvSpPr>
            <a:spLocks noChangeArrowheads="1"/>
          </p:cNvSpPr>
          <p:nvPr/>
        </p:nvSpPr>
        <p:spPr bwMode="auto">
          <a:xfrm>
            <a:off x="457200" y="1219200"/>
            <a:ext cx="838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30000"/>
              </a:spcBef>
            </a:pPr>
            <a:endParaRPr lang="pt-BR" sz="2100">
              <a:latin typeface="ZapfHumnst BT" pitchFamily="34" charset="0"/>
            </a:endParaRPr>
          </a:p>
        </p:txBody>
      </p:sp>
      <p:sp>
        <p:nvSpPr>
          <p:cNvPr id="35847" name="AutoShape 1031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8200" y="5867400"/>
            <a:ext cx="204788" cy="204788"/>
          </a:xfrm>
          <a:prstGeom prst="actionButtonBackPrevious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pt-BR"/>
          </a:p>
        </p:txBody>
      </p:sp>
      <p:pic>
        <p:nvPicPr>
          <p:cNvPr id="35848" name="Picture 103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1676400"/>
            <a:ext cx="26765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9" name="Picture 103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0400" y="1676400"/>
            <a:ext cx="27813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0" name="Picture 103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19400" y="3886200"/>
            <a:ext cx="277177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1" name="Picture 103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62600" y="3886200"/>
            <a:ext cx="27813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2" name="Picture 103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43600" y="1676400"/>
            <a:ext cx="27813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6858000" cy="533400"/>
          </a:xfrm>
          <a:noFill/>
        </p:spPr>
        <p:txBody>
          <a:bodyPr/>
          <a:lstStyle/>
          <a:p>
            <a:r>
              <a:rPr lang="pt-BR" sz="2000">
                <a:effectLst/>
              </a:rPr>
              <a:t>Método Multivariado – Variáveis indicadoras </a:t>
            </a:r>
          </a:p>
        </p:txBody>
      </p:sp>
      <p:pic>
        <p:nvPicPr>
          <p:cNvPr id="36867" name="Picture 10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4588" y="37560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10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1100" y="37560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102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7560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Rectangle 1030"/>
          <p:cNvSpPr>
            <a:spLocks noChangeArrowheads="1"/>
          </p:cNvSpPr>
          <p:nvPr/>
        </p:nvSpPr>
        <p:spPr bwMode="auto">
          <a:xfrm>
            <a:off x="381000" y="1066800"/>
            <a:ext cx="3581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</a:pPr>
            <a:r>
              <a:rPr lang="pt-BR" sz="1700" dirty="0">
                <a:latin typeface="ZapfHumnst BT" pitchFamily="34" charset="0"/>
              </a:rPr>
              <a:t>Mapas 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700" dirty="0">
                <a:latin typeface="ZapfHumnst BT" pitchFamily="34" charset="0"/>
              </a:rPr>
              <a:t>Distância Rios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700" dirty="0">
                <a:latin typeface="ZapfHumnst BT" pitchFamily="34" charset="0"/>
              </a:rPr>
              <a:t>Distância Estradas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700" dirty="0">
                <a:latin typeface="ZapfHumnst BT" pitchFamily="34" charset="0"/>
              </a:rPr>
              <a:t>Distâncias setores urbanos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700" dirty="0">
                <a:latin typeface="ZapfHumnst BT" pitchFamily="34" charset="0"/>
              </a:rPr>
              <a:t>Classificação Floresta e água</a:t>
            </a:r>
          </a:p>
        </p:txBody>
      </p:sp>
      <p:sp>
        <p:nvSpPr>
          <p:cNvPr id="36871" name="AutoShape 1035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8200" y="5867400"/>
            <a:ext cx="204788" cy="204788"/>
          </a:xfrm>
          <a:prstGeom prst="actionButtonBackPrevious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pt-BR"/>
          </a:p>
        </p:txBody>
      </p:sp>
      <p:grpSp>
        <p:nvGrpSpPr>
          <p:cNvPr id="2" name="Group 1039"/>
          <p:cNvGrpSpPr>
            <a:grpSpLocks noChangeAspect="1"/>
          </p:cNvGrpSpPr>
          <p:nvPr/>
        </p:nvGrpSpPr>
        <p:grpSpPr bwMode="auto">
          <a:xfrm>
            <a:off x="4724400" y="4724400"/>
            <a:ext cx="3473450" cy="1857375"/>
            <a:chOff x="2160" y="2592"/>
            <a:chExt cx="2736" cy="1463"/>
          </a:xfrm>
        </p:grpSpPr>
        <p:pic>
          <p:nvPicPr>
            <p:cNvPr id="36880" name="Picture 1037"/>
            <p:cNvPicPr>
              <a:picLocks noChangeAspect="1" noChangeArrowheads="1"/>
            </p:cNvPicPr>
            <p:nvPr/>
          </p:nvPicPr>
          <p:blipFill>
            <a:blip r:embed="rId6" cstate="print"/>
            <a:srcRect l="1129" t="14113" r="7503" b="17102"/>
            <a:stretch>
              <a:fillRect/>
            </a:stretch>
          </p:blipFill>
          <p:spPr bwMode="auto">
            <a:xfrm>
              <a:off x="2160" y="2592"/>
              <a:ext cx="2736" cy="1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81" name="Text Box 1038"/>
            <p:cNvSpPr txBox="1">
              <a:spLocks noChangeAspect="1" noChangeArrowheads="1"/>
            </p:cNvSpPr>
            <p:nvPr/>
          </p:nvSpPr>
          <p:spPr bwMode="auto">
            <a:xfrm>
              <a:off x="3215" y="2880"/>
              <a:ext cx="913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>
                  <a:solidFill>
                    <a:srgbClr val="FFCCCC"/>
                  </a:solidFill>
                </a:rPr>
                <a:t>D Setores Urbanos</a:t>
              </a:r>
            </a:p>
          </p:txBody>
        </p:sp>
      </p:grpSp>
      <p:grpSp>
        <p:nvGrpSpPr>
          <p:cNvPr id="3" name="Group 1044"/>
          <p:cNvGrpSpPr>
            <a:grpSpLocks noChangeAspect="1"/>
          </p:cNvGrpSpPr>
          <p:nvPr/>
        </p:nvGrpSpPr>
        <p:grpSpPr bwMode="auto">
          <a:xfrm>
            <a:off x="4724400" y="2743200"/>
            <a:ext cx="3473450" cy="1887538"/>
            <a:chOff x="2832" y="864"/>
            <a:chExt cx="2688" cy="1461"/>
          </a:xfrm>
        </p:grpSpPr>
        <p:pic>
          <p:nvPicPr>
            <p:cNvPr id="36878" name="Picture 1042"/>
            <p:cNvPicPr>
              <a:picLocks noChangeAspect="1" noChangeArrowheads="1"/>
            </p:cNvPicPr>
            <p:nvPr/>
          </p:nvPicPr>
          <p:blipFill>
            <a:blip r:embed="rId7" cstate="print"/>
            <a:srcRect l="1129" t="17102" r="1129" b="8131"/>
            <a:stretch>
              <a:fillRect/>
            </a:stretch>
          </p:blipFill>
          <p:spPr bwMode="auto">
            <a:xfrm>
              <a:off x="2832" y="864"/>
              <a:ext cx="2688" cy="1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79" name="Text Box 1041"/>
            <p:cNvSpPr txBox="1">
              <a:spLocks noChangeAspect="1" noChangeArrowheads="1"/>
            </p:cNvSpPr>
            <p:nvPr/>
          </p:nvSpPr>
          <p:spPr bwMode="auto">
            <a:xfrm>
              <a:off x="3744" y="1104"/>
              <a:ext cx="1152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>
                  <a:solidFill>
                    <a:srgbClr val="FFCCCC"/>
                  </a:solidFill>
                </a:rPr>
                <a:t>D Estradas</a:t>
              </a:r>
            </a:p>
            <a:p>
              <a:endParaRPr lang="pt-BR"/>
            </a:p>
          </p:txBody>
        </p:sp>
      </p:grpSp>
      <p:grpSp>
        <p:nvGrpSpPr>
          <p:cNvPr id="4" name="Group 1046"/>
          <p:cNvGrpSpPr>
            <a:grpSpLocks noChangeAspect="1"/>
          </p:cNvGrpSpPr>
          <p:nvPr/>
        </p:nvGrpSpPr>
        <p:grpSpPr bwMode="auto">
          <a:xfrm>
            <a:off x="4648200" y="762000"/>
            <a:ext cx="3473450" cy="1851025"/>
            <a:chOff x="2736" y="912"/>
            <a:chExt cx="2736" cy="1458"/>
          </a:xfrm>
        </p:grpSpPr>
        <p:pic>
          <p:nvPicPr>
            <p:cNvPr id="36876" name="Picture 1043"/>
            <p:cNvPicPr>
              <a:picLocks noChangeAspect="1" noChangeArrowheads="1"/>
            </p:cNvPicPr>
            <p:nvPr/>
          </p:nvPicPr>
          <p:blipFill>
            <a:blip r:embed="rId8" cstate="print"/>
            <a:srcRect l="1129" t="18597" r="1129" b="8131"/>
            <a:stretch>
              <a:fillRect/>
            </a:stretch>
          </p:blipFill>
          <p:spPr bwMode="auto">
            <a:xfrm>
              <a:off x="2736" y="912"/>
              <a:ext cx="2736" cy="1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77" name="Text Box 1045"/>
            <p:cNvSpPr txBox="1">
              <a:spLocks noChangeAspect="1" noChangeArrowheads="1"/>
            </p:cNvSpPr>
            <p:nvPr/>
          </p:nvSpPr>
          <p:spPr bwMode="auto">
            <a:xfrm>
              <a:off x="3840" y="1296"/>
              <a:ext cx="480" cy="3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>
                  <a:solidFill>
                    <a:srgbClr val="FFCCCC"/>
                  </a:solidFill>
                </a:rPr>
                <a:t>D Rios</a:t>
              </a:r>
            </a:p>
            <a:p>
              <a:endParaRPr lang="pt-BR"/>
            </a:p>
          </p:txBody>
        </p:sp>
      </p:grpSp>
      <p:pic>
        <p:nvPicPr>
          <p:cNvPr id="36875" name="Picture 1048"/>
          <p:cNvPicPr>
            <a:picLocks noChangeAspect="1" noChangeArrowheads="1"/>
          </p:cNvPicPr>
          <p:nvPr/>
        </p:nvPicPr>
        <p:blipFill>
          <a:blip r:embed="rId9" cstate="print"/>
          <a:srcRect l="1129" t="17102" r="1129" b="8131"/>
          <a:stretch>
            <a:fillRect/>
          </a:stretch>
        </p:blipFill>
        <p:spPr bwMode="auto">
          <a:xfrm>
            <a:off x="762000" y="3886200"/>
            <a:ext cx="3473450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6858000" cy="533400"/>
          </a:xfrm>
          <a:noFill/>
        </p:spPr>
        <p:txBody>
          <a:bodyPr/>
          <a:lstStyle/>
          <a:p>
            <a:r>
              <a:rPr lang="pt-BR" sz="2000">
                <a:effectLst/>
              </a:rPr>
              <a:t>Método Multivariado – Variáveis indicadoras 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4588" y="37560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1100" y="37560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7560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381000" y="1066800"/>
            <a:ext cx="2895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</a:pPr>
            <a:r>
              <a:rPr lang="pt-BR" sz="1700">
                <a:latin typeface="ZapfHumnst BT" pitchFamily="34" charset="0"/>
              </a:rPr>
              <a:t>Mapas 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700">
                <a:latin typeface="ZapfHumnst BT" pitchFamily="34" charset="0"/>
              </a:rPr>
              <a:t>Distância Rios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700">
                <a:latin typeface="ZapfHumnst BT" pitchFamily="34" charset="0"/>
              </a:rPr>
              <a:t>Distância Estradas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700">
                <a:latin typeface="ZapfHumnst BT" pitchFamily="34" charset="0"/>
              </a:rPr>
              <a:t>Distâncias setores urbanos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700">
                <a:latin typeface="ZapfHumnst BT" pitchFamily="34" charset="0"/>
              </a:rPr>
              <a:t>Classificação Floresta e água</a:t>
            </a:r>
          </a:p>
        </p:txBody>
      </p:sp>
      <p:sp>
        <p:nvSpPr>
          <p:cNvPr id="37895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8200" y="5867400"/>
            <a:ext cx="204788" cy="204788"/>
          </a:xfrm>
          <a:prstGeom prst="actionButtonBackPrevious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pt-BR"/>
          </a:p>
        </p:txBody>
      </p:sp>
      <p:grpSp>
        <p:nvGrpSpPr>
          <p:cNvPr id="2" name="Group 8"/>
          <p:cNvGrpSpPr>
            <a:grpSpLocks noChangeAspect="1"/>
          </p:cNvGrpSpPr>
          <p:nvPr/>
        </p:nvGrpSpPr>
        <p:grpSpPr bwMode="auto">
          <a:xfrm>
            <a:off x="4724400" y="4724400"/>
            <a:ext cx="3473450" cy="1857375"/>
            <a:chOff x="2160" y="2592"/>
            <a:chExt cx="2736" cy="1463"/>
          </a:xfrm>
        </p:grpSpPr>
        <p:pic>
          <p:nvPicPr>
            <p:cNvPr id="37910" name="Picture 9"/>
            <p:cNvPicPr>
              <a:picLocks noChangeAspect="1" noChangeArrowheads="1"/>
            </p:cNvPicPr>
            <p:nvPr/>
          </p:nvPicPr>
          <p:blipFill>
            <a:blip r:embed="rId6" cstate="print"/>
            <a:srcRect l="1129" t="14113" r="7503" b="17102"/>
            <a:stretch>
              <a:fillRect/>
            </a:stretch>
          </p:blipFill>
          <p:spPr bwMode="auto">
            <a:xfrm>
              <a:off x="2160" y="2592"/>
              <a:ext cx="2736" cy="1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11" name="Text Box 10"/>
            <p:cNvSpPr txBox="1">
              <a:spLocks noChangeAspect="1" noChangeArrowheads="1"/>
            </p:cNvSpPr>
            <p:nvPr/>
          </p:nvSpPr>
          <p:spPr bwMode="auto">
            <a:xfrm>
              <a:off x="3215" y="2880"/>
              <a:ext cx="913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>
                  <a:solidFill>
                    <a:srgbClr val="FFCCCC"/>
                  </a:solidFill>
                </a:rPr>
                <a:t>D Setores Urbanos</a:t>
              </a:r>
            </a:p>
          </p:txBody>
        </p:sp>
      </p:grpSp>
      <p:grpSp>
        <p:nvGrpSpPr>
          <p:cNvPr id="3" name="Group 11"/>
          <p:cNvGrpSpPr>
            <a:grpSpLocks noChangeAspect="1"/>
          </p:cNvGrpSpPr>
          <p:nvPr/>
        </p:nvGrpSpPr>
        <p:grpSpPr bwMode="auto">
          <a:xfrm>
            <a:off x="4724400" y="2743200"/>
            <a:ext cx="3473450" cy="1887538"/>
            <a:chOff x="2832" y="864"/>
            <a:chExt cx="2688" cy="1461"/>
          </a:xfrm>
        </p:grpSpPr>
        <p:pic>
          <p:nvPicPr>
            <p:cNvPr id="37908" name="Picture 12"/>
            <p:cNvPicPr>
              <a:picLocks noChangeAspect="1" noChangeArrowheads="1"/>
            </p:cNvPicPr>
            <p:nvPr/>
          </p:nvPicPr>
          <p:blipFill>
            <a:blip r:embed="rId7" cstate="print"/>
            <a:srcRect l="1129" t="17102" r="1129" b="8131"/>
            <a:stretch>
              <a:fillRect/>
            </a:stretch>
          </p:blipFill>
          <p:spPr bwMode="auto">
            <a:xfrm>
              <a:off x="2832" y="864"/>
              <a:ext cx="2688" cy="1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09" name="Text Box 13"/>
            <p:cNvSpPr txBox="1">
              <a:spLocks noChangeAspect="1" noChangeArrowheads="1"/>
            </p:cNvSpPr>
            <p:nvPr/>
          </p:nvSpPr>
          <p:spPr bwMode="auto">
            <a:xfrm>
              <a:off x="3744" y="1104"/>
              <a:ext cx="1152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>
                  <a:solidFill>
                    <a:srgbClr val="FFCCCC"/>
                  </a:solidFill>
                </a:rPr>
                <a:t>D Estradas</a:t>
              </a:r>
            </a:p>
            <a:p>
              <a:endParaRPr lang="pt-BR"/>
            </a:p>
          </p:txBody>
        </p:sp>
      </p:grpSp>
      <p:grpSp>
        <p:nvGrpSpPr>
          <p:cNvPr id="4" name="Group 14"/>
          <p:cNvGrpSpPr>
            <a:grpSpLocks noChangeAspect="1"/>
          </p:cNvGrpSpPr>
          <p:nvPr/>
        </p:nvGrpSpPr>
        <p:grpSpPr bwMode="auto">
          <a:xfrm>
            <a:off x="4648200" y="762000"/>
            <a:ext cx="3473450" cy="1851025"/>
            <a:chOff x="2736" y="912"/>
            <a:chExt cx="2736" cy="1458"/>
          </a:xfrm>
        </p:grpSpPr>
        <p:pic>
          <p:nvPicPr>
            <p:cNvPr id="37906" name="Picture 15"/>
            <p:cNvPicPr>
              <a:picLocks noChangeAspect="1" noChangeArrowheads="1"/>
            </p:cNvPicPr>
            <p:nvPr/>
          </p:nvPicPr>
          <p:blipFill>
            <a:blip r:embed="rId8" cstate="print"/>
            <a:srcRect l="1129" t="18597" r="1129" b="8131"/>
            <a:stretch>
              <a:fillRect/>
            </a:stretch>
          </p:blipFill>
          <p:spPr bwMode="auto">
            <a:xfrm>
              <a:off x="2736" y="912"/>
              <a:ext cx="2736" cy="1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07" name="Text Box 16"/>
            <p:cNvSpPr txBox="1">
              <a:spLocks noChangeAspect="1" noChangeArrowheads="1"/>
            </p:cNvSpPr>
            <p:nvPr/>
          </p:nvSpPr>
          <p:spPr bwMode="auto">
            <a:xfrm>
              <a:off x="3840" y="1296"/>
              <a:ext cx="480" cy="3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>
                  <a:solidFill>
                    <a:srgbClr val="FFCCCC"/>
                  </a:solidFill>
                </a:rPr>
                <a:t>D Rios</a:t>
              </a:r>
            </a:p>
            <a:p>
              <a:endParaRPr lang="pt-BR"/>
            </a:p>
          </p:txBody>
        </p:sp>
      </p:grpSp>
      <p:pic>
        <p:nvPicPr>
          <p:cNvPr id="37899" name="Picture 17"/>
          <p:cNvPicPr>
            <a:picLocks noChangeAspect="1" noChangeArrowheads="1"/>
          </p:cNvPicPr>
          <p:nvPr/>
        </p:nvPicPr>
        <p:blipFill>
          <a:blip r:embed="rId9" cstate="print"/>
          <a:srcRect l="1129" t="17102" r="1129" b="8131"/>
          <a:stretch>
            <a:fillRect/>
          </a:stretch>
        </p:blipFill>
        <p:spPr bwMode="auto">
          <a:xfrm>
            <a:off x="762000" y="3886200"/>
            <a:ext cx="3473450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304800" y="1143000"/>
            <a:ext cx="5181600" cy="3886200"/>
            <a:chOff x="192" y="720"/>
            <a:chExt cx="3264" cy="2448"/>
          </a:xfrm>
        </p:grpSpPr>
        <p:pic>
          <p:nvPicPr>
            <p:cNvPr id="37901" name="Picture 19"/>
            <p:cNvPicPr>
              <a:picLocks noChangeAspect="1" noChangeArrowheads="1"/>
            </p:cNvPicPr>
            <p:nvPr/>
          </p:nvPicPr>
          <p:blipFill>
            <a:blip r:embed="rId10" cstate="print"/>
            <a:srcRect l="1410" t="19508" r="1410" b="14838"/>
            <a:stretch>
              <a:fillRect/>
            </a:stretch>
          </p:blipFill>
          <p:spPr bwMode="auto">
            <a:xfrm>
              <a:off x="192" y="720"/>
              <a:ext cx="2786" cy="151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7902" name="Line 21"/>
            <p:cNvSpPr>
              <a:spLocks noChangeShapeType="1"/>
            </p:cNvSpPr>
            <p:nvPr/>
          </p:nvSpPr>
          <p:spPr bwMode="auto">
            <a:xfrm flipV="1">
              <a:off x="1632" y="2208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7903" name="Line 22"/>
            <p:cNvSpPr>
              <a:spLocks noChangeShapeType="1"/>
            </p:cNvSpPr>
            <p:nvPr/>
          </p:nvSpPr>
          <p:spPr bwMode="auto">
            <a:xfrm flipH="1">
              <a:off x="2928" y="1152"/>
              <a:ext cx="240" cy="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7904" name="Line 23"/>
            <p:cNvSpPr>
              <a:spLocks noChangeShapeType="1"/>
            </p:cNvSpPr>
            <p:nvPr/>
          </p:nvSpPr>
          <p:spPr bwMode="auto">
            <a:xfrm flipH="1" flipV="1">
              <a:off x="3024" y="2112"/>
              <a:ext cx="432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7905" name="Line 24"/>
            <p:cNvSpPr>
              <a:spLocks noChangeShapeType="1"/>
            </p:cNvSpPr>
            <p:nvPr/>
          </p:nvSpPr>
          <p:spPr bwMode="auto">
            <a:xfrm flipH="1" flipV="1">
              <a:off x="2736" y="2304"/>
              <a:ext cx="624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6858000" cy="533400"/>
          </a:xfrm>
          <a:noFill/>
        </p:spPr>
        <p:txBody>
          <a:bodyPr/>
          <a:lstStyle/>
          <a:p>
            <a:r>
              <a:rPr lang="pt-BR" sz="2000">
                <a:effectLst/>
              </a:rPr>
              <a:t>Método Multivariado – Variáveis indicadoras </a:t>
            </a: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4588" y="37560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1100" y="37560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7560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381000" y="1066800"/>
            <a:ext cx="2895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</a:pPr>
            <a:r>
              <a:rPr lang="pt-BR" sz="1700">
                <a:latin typeface="ZapfHumnst BT" pitchFamily="34" charset="0"/>
              </a:rPr>
              <a:t>Mapas 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700">
                <a:latin typeface="ZapfHumnst BT" pitchFamily="34" charset="0"/>
              </a:rPr>
              <a:t>Distância Rios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700">
                <a:latin typeface="ZapfHumnst BT" pitchFamily="34" charset="0"/>
              </a:rPr>
              <a:t>Distância Estradas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700">
                <a:latin typeface="ZapfHumnst BT" pitchFamily="34" charset="0"/>
              </a:rPr>
              <a:t>Distâncias setores urbanos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700">
                <a:latin typeface="ZapfHumnst BT" pitchFamily="34" charset="0"/>
              </a:rPr>
              <a:t>Classificação Floresta e água</a:t>
            </a:r>
          </a:p>
        </p:txBody>
      </p:sp>
      <p:sp>
        <p:nvSpPr>
          <p:cNvPr id="38919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8200" y="5867400"/>
            <a:ext cx="204788" cy="204788"/>
          </a:xfrm>
          <a:prstGeom prst="actionButtonBackPrevious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pt-BR"/>
          </a:p>
        </p:txBody>
      </p:sp>
      <p:grpSp>
        <p:nvGrpSpPr>
          <p:cNvPr id="2" name="Group 8"/>
          <p:cNvGrpSpPr>
            <a:grpSpLocks noChangeAspect="1"/>
          </p:cNvGrpSpPr>
          <p:nvPr/>
        </p:nvGrpSpPr>
        <p:grpSpPr bwMode="auto">
          <a:xfrm>
            <a:off x="4724400" y="4724400"/>
            <a:ext cx="3473450" cy="1857375"/>
            <a:chOff x="2160" y="2592"/>
            <a:chExt cx="2736" cy="1463"/>
          </a:xfrm>
        </p:grpSpPr>
        <p:pic>
          <p:nvPicPr>
            <p:cNvPr id="38935" name="Picture 9"/>
            <p:cNvPicPr>
              <a:picLocks noChangeAspect="1" noChangeArrowheads="1"/>
            </p:cNvPicPr>
            <p:nvPr/>
          </p:nvPicPr>
          <p:blipFill>
            <a:blip r:embed="rId6" cstate="print"/>
            <a:srcRect l="1129" t="14113" r="7503" b="17102"/>
            <a:stretch>
              <a:fillRect/>
            </a:stretch>
          </p:blipFill>
          <p:spPr bwMode="auto">
            <a:xfrm>
              <a:off x="2160" y="2592"/>
              <a:ext cx="2736" cy="1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36" name="Text Box 10"/>
            <p:cNvSpPr txBox="1">
              <a:spLocks noChangeAspect="1" noChangeArrowheads="1"/>
            </p:cNvSpPr>
            <p:nvPr/>
          </p:nvSpPr>
          <p:spPr bwMode="auto">
            <a:xfrm>
              <a:off x="3215" y="2880"/>
              <a:ext cx="913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>
                  <a:solidFill>
                    <a:srgbClr val="FFCCCC"/>
                  </a:solidFill>
                </a:rPr>
                <a:t>D Setores Urbanos</a:t>
              </a:r>
            </a:p>
          </p:txBody>
        </p:sp>
      </p:grpSp>
      <p:grpSp>
        <p:nvGrpSpPr>
          <p:cNvPr id="3" name="Group 11"/>
          <p:cNvGrpSpPr>
            <a:grpSpLocks noChangeAspect="1"/>
          </p:cNvGrpSpPr>
          <p:nvPr/>
        </p:nvGrpSpPr>
        <p:grpSpPr bwMode="auto">
          <a:xfrm>
            <a:off x="4724400" y="2743200"/>
            <a:ext cx="3473450" cy="1887538"/>
            <a:chOff x="2832" y="864"/>
            <a:chExt cx="2688" cy="1461"/>
          </a:xfrm>
        </p:grpSpPr>
        <p:pic>
          <p:nvPicPr>
            <p:cNvPr id="38933" name="Picture 12"/>
            <p:cNvPicPr>
              <a:picLocks noChangeAspect="1" noChangeArrowheads="1"/>
            </p:cNvPicPr>
            <p:nvPr/>
          </p:nvPicPr>
          <p:blipFill>
            <a:blip r:embed="rId7" cstate="print"/>
            <a:srcRect l="1129" t="17102" r="1129" b="8131"/>
            <a:stretch>
              <a:fillRect/>
            </a:stretch>
          </p:blipFill>
          <p:spPr bwMode="auto">
            <a:xfrm>
              <a:off x="2832" y="864"/>
              <a:ext cx="2688" cy="1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34" name="Text Box 13"/>
            <p:cNvSpPr txBox="1">
              <a:spLocks noChangeAspect="1" noChangeArrowheads="1"/>
            </p:cNvSpPr>
            <p:nvPr/>
          </p:nvSpPr>
          <p:spPr bwMode="auto">
            <a:xfrm>
              <a:off x="3744" y="1104"/>
              <a:ext cx="1152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>
                  <a:solidFill>
                    <a:srgbClr val="FFCCCC"/>
                  </a:solidFill>
                </a:rPr>
                <a:t>D Estradas</a:t>
              </a:r>
            </a:p>
            <a:p>
              <a:endParaRPr lang="pt-BR"/>
            </a:p>
          </p:txBody>
        </p:sp>
      </p:grpSp>
      <p:grpSp>
        <p:nvGrpSpPr>
          <p:cNvPr id="4" name="Group 14"/>
          <p:cNvGrpSpPr>
            <a:grpSpLocks noChangeAspect="1"/>
          </p:cNvGrpSpPr>
          <p:nvPr/>
        </p:nvGrpSpPr>
        <p:grpSpPr bwMode="auto">
          <a:xfrm>
            <a:off x="4648200" y="762000"/>
            <a:ext cx="3473450" cy="1851025"/>
            <a:chOff x="2736" y="912"/>
            <a:chExt cx="2736" cy="1458"/>
          </a:xfrm>
        </p:grpSpPr>
        <p:pic>
          <p:nvPicPr>
            <p:cNvPr id="38931" name="Picture 15"/>
            <p:cNvPicPr>
              <a:picLocks noChangeAspect="1" noChangeArrowheads="1"/>
            </p:cNvPicPr>
            <p:nvPr/>
          </p:nvPicPr>
          <p:blipFill>
            <a:blip r:embed="rId8" cstate="print"/>
            <a:srcRect l="1129" t="18597" r="1129" b="8131"/>
            <a:stretch>
              <a:fillRect/>
            </a:stretch>
          </p:blipFill>
          <p:spPr bwMode="auto">
            <a:xfrm>
              <a:off x="2736" y="912"/>
              <a:ext cx="2736" cy="1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32" name="Text Box 16"/>
            <p:cNvSpPr txBox="1">
              <a:spLocks noChangeAspect="1" noChangeArrowheads="1"/>
            </p:cNvSpPr>
            <p:nvPr/>
          </p:nvSpPr>
          <p:spPr bwMode="auto">
            <a:xfrm>
              <a:off x="3840" y="1296"/>
              <a:ext cx="480" cy="3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>
                  <a:solidFill>
                    <a:srgbClr val="FFCCCC"/>
                  </a:solidFill>
                </a:rPr>
                <a:t>D Rios</a:t>
              </a:r>
            </a:p>
            <a:p>
              <a:endParaRPr lang="pt-BR"/>
            </a:p>
          </p:txBody>
        </p:sp>
      </p:grpSp>
      <p:pic>
        <p:nvPicPr>
          <p:cNvPr id="38923" name="Picture 17"/>
          <p:cNvPicPr>
            <a:picLocks noChangeAspect="1" noChangeArrowheads="1"/>
          </p:cNvPicPr>
          <p:nvPr/>
        </p:nvPicPr>
        <p:blipFill>
          <a:blip r:embed="rId9" cstate="print"/>
          <a:srcRect l="1129" t="17102" r="1129" b="8131"/>
          <a:stretch>
            <a:fillRect/>
          </a:stretch>
        </p:blipFill>
        <p:spPr bwMode="auto">
          <a:xfrm>
            <a:off x="762000" y="3886200"/>
            <a:ext cx="3473450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304800" y="1143000"/>
            <a:ext cx="5181600" cy="3886200"/>
            <a:chOff x="192" y="720"/>
            <a:chExt cx="3264" cy="2448"/>
          </a:xfrm>
        </p:grpSpPr>
        <p:pic>
          <p:nvPicPr>
            <p:cNvPr id="38926" name="Picture 19"/>
            <p:cNvPicPr>
              <a:picLocks noChangeAspect="1" noChangeArrowheads="1"/>
            </p:cNvPicPr>
            <p:nvPr/>
          </p:nvPicPr>
          <p:blipFill>
            <a:blip r:embed="rId10" cstate="print"/>
            <a:srcRect l="1410" t="19508" r="1410" b="14838"/>
            <a:stretch>
              <a:fillRect/>
            </a:stretch>
          </p:blipFill>
          <p:spPr bwMode="auto">
            <a:xfrm>
              <a:off x="192" y="720"/>
              <a:ext cx="2786" cy="151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8927" name="Line 20"/>
            <p:cNvSpPr>
              <a:spLocks noChangeShapeType="1"/>
            </p:cNvSpPr>
            <p:nvPr/>
          </p:nvSpPr>
          <p:spPr bwMode="auto">
            <a:xfrm flipV="1">
              <a:off x="1632" y="2208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8928" name="Line 21"/>
            <p:cNvSpPr>
              <a:spLocks noChangeShapeType="1"/>
            </p:cNvSpPr>
            <p:nvPr/>
          </p:nvSpPr>
          <p:spPr bwMode="auto">
            <a:xfrm flipH="1">
              <a:off x="2928" y="1152"/>
              <a:ext cx="240" cy="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8929" name="Line 22"/>
            <p:cNvSpPr>
              <a:spLocks noChangeShapeType="1"/>
            </p:cNvSpPr>
            <p:nvPr/>
          </p:nvSpPr>
          <p:spPr bwMode="auto">
            <a:xfrm flipH="1" flipV="1">
              <a:off x="3024" y="2112"/>
              <a:ext cx="432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8930" name="Line 23"/>
            <p:cNvSpPr>
              <a:spLocks noChangeShapeType="1"/>
            </p:cNvSpPr>
            <p:nvPr/>
          </p:nvSpPr>
          <p:spPr bwMode="auto">
            <a:xfrm flipH="1" flipV="1">
              <a:off x="2736" y="2304"/>
              <a:ext cx="624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pic>
        <p:nvPicPr>
          <p:cNvPr id="38925" name="Picture 24"/>
          <p:cNvPicPr>
            <a:picLocks noChangeAspect="1" noChangeArrowheads="1"/>
          </p:cNvPicPr>
          <p:nvPr/>
        </p:nvPicPr>
        <p:blipFill>
          <a:blip r:embed="rId11" cstate="print"/>
          <a:srcRect l="1347" t="20592" r="1659" b="14543"/>
          <a:stretch>
            <a:fillRect/>
          </a:stretch>
        </p:blipFill>
        <p:spPr bwMode="auto">
          <a:xfrm>
            <a:off x="228600" y="1143000"/>
            <a:ext cx="4495800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6858000" cy="533400"/>
          </a:xfrm>
          <a:noFill/>
        </p:spPr>
        <p:txBody>
          <a:bodyPr/>
          <a:lstStyle/>
          <a:p>
            <a:r>
              <a:rPr lang="pt-BR" sz="2000">
                <a:effectLst/>
              </a:rPr>
              <a:t>Método Multivariado – Variáveis indicadoras </a:t>
            </a: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4588" y="37560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1100" y="37560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7560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381000" y="1066800"/>
            <a:ext cx="2895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</a:pPr>
            <a:r>
              <a:rPr lang="pt-BR" sz="1700">
                <a:latin typeface="ZapfHumnst BT" pitchFamily="34" charset="0"/>
              </a:rPr>
              <a:t>Mapas 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700">
                <a:latin typeface="ZapfHumnst BT" pitchFamily="34" charset="0"/>
              </a:rPr>
              <a:t>Distância Rios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700">
                <a:latin typeface="ZapfHumnst BT" pitchFamily="34" charset="0"/>
              </a:rPr>
              <a:t>Distância Estradas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700">
                <a:latin typeface="ZapfHumnst BT" pitchFamily="34" charset="0"/>
              </a:rPr>
              <a:t>Distâncias setores urbanos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700">
                <a:latin typeface="ZapfHumnst BT" pitchFamily="34" charset="0"/>
              </a:rPr>
              <a:t>Classificação Floresta e água</a:t>
            </a:r>
          </a:p>
        </p:txBody>
      </p:sp>
      <p:sp>
        <p:nvSpPr>
          <p:cNvPr id="39943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8200" y="5867400"/>
            <a:ext cx="204788" cy="204788"/>
          </a:xfrm>
          <a:prstGeom prst="actionButtonBackPrevious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pt-BR"/>
          </a:p>
        </p:txBody>
      </p:sp>
      <p:pic>
        <p:nvPicPr>
          <p:cNvPr id="39944" name="Picture 24"/>
          <p:cNvPicPr>
            <a:picLocks noChangeAspect="1" noChangeArrowheads="1"/>
          </p:cNvPicPr>
          <p:nvPr/>
        </p:nvPicPr>
        <p:blipFill>
          <a:blip r:embed="rId6" cstate="print"/>
          <a:srcRect l="1347" t="20592" r="1659" b="14543"/>
          <a:stretch>
            <a:fillRect/>
          </a:stretch>
        </p:blipFill>
        <p:spPr bwMode="auto">
          <a:xfrm>
            <a:off x="228600" y="1143000"/>
            <a:ext cx="4495800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5" name="Picture 25"/>
          <p:cNvPicPr>
            <a:picLocks noChangeAspect="1" noChangeArrowheads="1"/>
          </p:cNvPicPr>
          <p:nvPr/>
        </p:nvPicPr>
        <p:blipFill>
          <a:blip r:embed="rId7" cstate="print"/>
          <a:srcRect t="8716" b="4131"/>
          <a:stretch>
            <a:fillRect/>
          </a:stretch>
        </p:blipFill>
        <p:spPr bwMode="auto">
          <a:xfrm>
            <a:off x="4800600" y="304800"/>
            <a:ext cx="4343400" cy="3048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39946" name="Picture 2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47800" y="3429000"/>
            <a:ext cx="5848350" cy="32988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39947" name="Line 27"/>
          <p:cNvSpPr>
            <a:spLocks noChangeShapeType="1"/>
          </p:cNvSpPr>
          <p:nvPr/>
        </p:nvSpPr>
        <p:spPr bwMode="auto">
          <a:xfrm flipH="1">
            <a:off x="3733800" y="1905000"/>
            <a:ext cx="36576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48" name="Rectangle 29"/>
          <p:cNvSpPr>
            <a:spLocks noChangeArrowheads="1"/>
          </p:cNvSpPr>
          <p:nvPr/>
        </p:nvSpPr>
        <p:spPr bwMode="auto">
          <a:xfrm>
            <a:off x="2438400" y="3657600"/>
            <a:ext cx="3276600" cy="2667000"/>
          </a:xfrm>
          <a:prstGeom prst="rect">
            <a:avLst/>
          </a:prstGeom>
          <a:noFill/>
          <a:ln w="38100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39949" name="Line 28"/>
          <p:cNvSpPr>
            <a:spLocks noChangeShapeType="1"/>
          </p:cNvSpPr>
          <p:nvPr/>
        </p:nvSpPr>
        <p:spPr bwMode="auto">
          <a:xfrm flipH="1">
            <a:off x="5486400" y="1981200"/>
            <a:ext cx="205740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950" name="Text Box 30"/>
          <p:cNvSpPr txBox="1">
            <a:spLocks noChangeArrowheads="1"/>
          </p:cNvSpPr>
          <p:nvPr/>
        </p:nvSpPr>
        <p:spPr bwMode="auto">
          <a:xfrm>
            <a:off x="7543800" y="3886200"/>
            <a:ext cx="1066800" cy="13144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 b="1"/>
              <a:t>F (Z)</a:t>
            </a:r>
          </a:p>
          <a:p>
            <a:endParaRPr lang="pt-BR" sz="1600" b="1"/>
          </a:p>
          <a:p>
            <a:r>
              <a:rPr lang="pt-BR" sz="1600" b="1"/>
              <a:t>Mundo Celular...</a:t>
            </a:r>
          </a:p>
        </p:txBody>
      </p:sp>
    </p:spTree>
  </p:cSld>
  <p:clrMapOvr>
    <a:masterClrMapping/>
  </p:clrMapOvr>
  <p:transition>
    <p:wipe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6858000" cy="533400"/>
          </a:xfrm>
          <a:noFill/>
        </p:spPr>
        <p:txBody>
          <a:bodyPr/>
          <a:lstStyle/>
          <a:p>
            <a:r>
              <a:rPr lang="pt-BR" sz="2000">
                <a:effectLst/>
              </a:rPr>
              <a:t>Método Multivariado – Variáveis indicadoras </a:t>
            </a: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4588" y="37560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1100" y="37560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7560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304800" y="990600"/>
            <a:ext cx="2895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</a:pPr>
            <a:r>
              <a:rPr lang="pt-BR" sz="1300">
                <a:latin typeface="ZapfHumnst BT" pitchFamily="34" charset="0"/>
              </a:rPr>
              <a:t>Mapas (F(z))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300">
                <a:latin typeface="ZapfHumnst BT" pitchFamily="34" charset="0"/>
              </a:rPr>
              <a:t>Declividade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300">
                <a:latin typeface="ZapfHumnst BT" pitchFamily="34" charset="0"/>
              </a:rPr>
              <a:t>Distância Rios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300">
                <a:latin typeface="ZapfHumnst BT" pitchFamily="34" charset="0"/>
              </a:rPr>
              <a:t>Distância Estradas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300">
                <a:latin typeface="ZapfHumnst BT" pitchFamily="34" charset="0"/>
              </a:rPr>
              <a:t>Distâncias setores urbanos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300">
                <a:latin typeface="ZapfHumnst BT" pitchFamily="34" charset="0"/>
              </a:rPr>
              <a:t>Classificação Floresta e água</a:t>
            </a:r>
          </a:p>
        </p:txBody>
      </p:sp>
      <p:sp>
        <p:nvSpPr>
          <p:cNvPr id="40967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8200" y="5867400"/>
            <a:ext cx="204788" cy="204788"/>
          </a:xfrm>
          <a:prstGeom prst="actionButtonBackPrevious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pt-BR"/>
          </a:p>
        </p:txBody>
      </p:sp>
      <p:pic>
        <p:nvPicPr>
          <p:cNvPr id="40968" name="Picture 17"/>
          <p:cNvPicPr>
            <a:picLocks noChangeAspect="1" noChangeArrowheads="1"/>
          </p:cNvPicPr>
          <p:nvPr/>
        </p:nvPicPr>
        <p:blipFill>
          <a:blip r:embed="rId6" cstate="print"/>
          <a:srcRect l="8304" t="26952" r="7169" b="16978"/>
          <a:stretch>
            <a:fillRect/>
          </a:stretch>
        </p:blipFill>
        <p:spPr bwMode="auto">
          <a:xfrm>
            <a:off x="3200400" y="1066800"/>
            <a:ext cx="2533650" cy="1241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40969" name="Picture 18"/>
          <p:cNvPicPr>
            <a:picLocks noChangeAspect="1" noChangeArrowheads="1"/>
          </p:cNvPicPr>
          <p:nvPr/>
        </p:nvPicPr>
        <p:blipFill>
          <a:blip r:embed="rId7" cstate="print"/>
          <a:srcRect l="8304" t="26952" r="7169" b="16978"/>
          <a:stretch>
            <a:fillRect/>
          </a:stretch>
        </p:blipFill>
        <p:spPr bwMode="auto">
          <a:xfrm>
            <a:off x="6172200" y="2438400"/>
            <a:ext cx="2533650" cy="13541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40970" name="Picture 20"/>
          <p:cNvPicPr>
            <a:picLocks noChangeAspect="1" noChangeArrowheads="1"/>
          </p:cNvPicPr>
          <p:nvPr/>
        </p:nvPicPr>
        <p:blipFill>
          <a:blip r:embed="rId8" cstate="print"/>
          <a:srcRect l="8304" t="26952" r="7169" b="16978"/>
          <a:stretch>
            <a:fillRect/>
          </a:stretch>
        </p:blipFill>
        <p:spPr bwMode="auto">
          <a:xfrm>
            <a:off x="6172200" y="990600"/>
            <a:ext cx="2533650" cy="13541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40971" name="Picture 21"/>
          <p:cNvPicPr>
            <a:picLocks noChangeAspect="1" noChangeArrowheads="1"/>
          </p:cNvPicPr>
          <p:nvPr/>
        </p:nvPicPr>
        <p:blipFill>
          <a:blip r:embed="rId9" cstate="print"/>
          <a:srcRect l="8304" t="26952" r="7169" b="16978"/>
          <a:stretch>
            <a:fillRect/>
          </a:stretch>
        </p:blipFill>
        <p:spPr bwMode="auto">
          <a:xfrm>
            <a:off x="5562600" y="4191000"/>
            <a:ext cx="2533650" cy="13541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40972" name="Picture 22"/>
          <p:cNvPicPr>
            <a:picLocks noChangeAspect="1" noChangeArrowheads="1"/>
          </p:cNvPicPr>
          <p:nvPr/>
        </p:nvPicPr>
        <p:blipFill>
          <a:blip r:embed="rId10" cstate="print"/>
          <a:srcRect l="8304" t="26952" r="7169" b="16978"/>
          <a:stretch>
            <a:fillRect/>
          </a:stretch>
        </p:blipFill>
        <p:spPr bwMode="auto">
          <a:xfrm>
            <a:off x="3276600" y="2514600"/>
            <a:ext cx="2533650" cy="13541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533400" y="4419600"/>
            <a:ext cx="4800600" cy="2286000"/>
            <a:chOff x="533400" y="4419600"/>
            <a:chExt cx="4800600" cy="2286000"/>
          </a:xfrm>
        </p:grpSpPr>
        <p:sp>
          <p:nvSpPr>
            <p:cNvPr id="40974" name="Rectangle 6"/>
            <p:cNvSpPr>
              <a:spLocks noChangeArrowheads="1"/>
            </p:cNvSpPr>
            <p:nvPr/>
          </p:nvSpPr>
          <p:spPr bwMode="auto">
            <a:xfrm>
              <a:off x="533400" y="5334000"/>
              <a:ext cx="4800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/>
            <a:lstStyle/>
            <a:p>
              <a:pPr marL="363538" indent="-363538" algn="l" defTabSz="968375" eaLnBrk="0" hangingPunct="0">
                <a:lnSpc>
                  <a:spcPct val="90000"/>
                </a:lnSpc>
                <a:spcBef>
                  <a:spcPct val="70000"/>
                </a:spcBef>
              </a:pPr>
              <a:r>
                <a:rPr lang="pt-BR" sz="2000">
                  <a:latin typeface="ZapfHumnst BT" pitchFamily="34" charset="0"/>
                </a:rPr>
                <a:t>E como estas variáveis podem resultar em um valor de possibilidade de ocorrência de população???</a:t>
              </a:r>
            </a:p>
          </p:txBody>
        </p:sp>
        <p:sp>
          <p:nvSpPr>
            <p:cNvPr id="16" name="Down Arrow 15"/>
            <p:cNvSpPr/>
            <p:nvPr/>
          </p:nvSpPr>
          <p:spPr bwMode="auto">
            <a:xfrm>
              <a:off x="1905000" y="4419600"/>
              <a:ext cx="1447800" cy="609600"/>
            </a:xfrm>
            <a:prstGeom prst="downArrow">
              <a:avLst/>
            </a:prstGeom>
            <a:solidFill>
              <a:schemeClr val="accent3">
                <a:lumMod val="8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pt-BR"/>
            </a:p>
          </p:txBody>
        </p:sp>
      </p:grpSp>
    </p:spTree>
  </p:cSld>
  <p:clrMapOvr>
    <a:masterClrMapping/>
  </p:clrMapOvr>
  <p:transition>
    <p:wipe dir="r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45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 anchor="b"/>
          <a:lstStyle/>
          <a:p>
            <a:pPr eaLnBrk="1" hangingPunct="1"/>
            <a:r>
              <a:rPr lang="pt-BR">
                <a:effectLst/>
              </a:rPr>
              <a:t>Inferência Fuzzy</a:t>
            </a:r>
            <a:endParaRPr lang="en-US">
              <a:effectLst/>
            </a:endParaRPr>
          </a:p>
        </p:txBody>
      </p:sp>
      <p:sp>
        <p:nvSpPr>
          <p:cNvPr id="92164" name="Rectangle 46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990600"/>
            <a:ext cx="8534400" cy="4114800"/>
          </a:xfrm>
        </p:spPr>
        <p:txBody>
          <a:bodyPr>
            <a:normAutofit lnSpcReduction="10000"/>
          </a:bodyPr>
          <a:lstStyle/>
          <a:p>
            <a:pPr marL="342900" indent="-342900" defTabSz="914400" eaLnBrk="1" hangingPunct="1">
              <a:lnSpc>
                <a:spcPct val="90000"/>
              </a:lnSpc>
              <a:defRPr/>
            </a:pPr>
            <a:r>
              <a:rPr lang="pt-BR" sz="1900" dirty="0"/>
              <a:t>Dados em conjuntos </a:t>
            </a:r>
            <a:r>
              <a:rPr lang="pt-BR" sz="1900" dirty="0" err="1"/>
              <a:t>Fuzzy</a:t>
            </a:r>
            <a:r>
              <a:rPr lang="pt-BR" sz="1900" dirty="0"/>
              <a:t> manipulados com métodos lógicos da lógica </a:t>
            </a:r>
            <a:r>
              <a:rPr lang="pt-BR" sz="1900" dirty="0" err="1"/>
              <a:t>fuzzy</a:t>
            </a:r>
            <a:r>
              <a:rPr lang="pt-BR" sz="1900" dirty="0"/>
              <a:t> ou operadores </a:t>
            </a:r>
            <a:r>
              <a:rPr lang="pt-BR" sz="1900" dirty="0" err="1"/>
              <a:t>fuzzy</a:t>
            </a:r>
            <a:endParaRPr lang="pt-BR" sz="1900" dirty="0"/>
          </a:p>
          <a:p>
            <a:pPr marL="342900" indent="-342900" defTabSz="914400" eaLnBrk="1" hangingPunct="1">
              <a:lnSpc>
                <a:spcPct val="90000"/>
              </a:lnSpc>
              <a:defRPr/>
            </a:pPr>
            <a:endParaRPr lang="pt-BR" sz="1900" dirty="0"/>
          </a:p>
          <a:p>
            <a:pPr marL="342900" indent="-342900" defTabSz="914400" eaLnBrk="1" hangingPunct="1">
              <a:lnSpc>
                <a:spcPct val="90000"/>
              </a:lnSpc>
              <a:defRPr/>
            </a:pPr>
            <a:r>
              <a:rPr lang="pt-BR" sz="1900" u="sng" dirty="0"/>
              <a:t>AND</a:t>
            </a:r>
            <a:r>
              <a:rPr lang="pt-BR" sz="1900" dirty="0"/>
              <a:t>, </a:t>
            </a:r>
            <a:r>
              <a:rPr lang="pt-BR" sz="1900" u="sng" dirty="0"/>
              <a:t>OR</a:t>
            </a:r>
            <a:r>
              <a:rPr lang="pt-BR" sz="1900" dirty="0"/>
              <a:t>, </a:t>
            </a:r>
            <a:r>
              <a:rPr lang="pt-BR" sz="1900" u="sng" dirty="0"/>
              <a:t>Soma algébrica</a:t>
            </a:r>
            <a:r>
              <a:rPr lang="pt-BR" sz="1900" dirty="0"/>
              <a:t>, </a:t>
            </a:r>
            <a:r>
              <a:rPr lang="pt-BR" sz="1900" u="sng" dirty="0"/>
              <a:t>Produto Algébrico</a:t>
            </a:r>
            <a:r>
              <a:rPr lang="pt-BR" sz="1900" dirty="0"/>
              <a:t>, </a:t>
            </a:r>
            <a:r>
              <a:rPr lang="pt-BR" sz="1900" u="sng" dirty="0"/>
              <a:t>Operador Gama</a:t>
            </a:r>
            <a:r>
              <a:rPr lang="pt-BR" sz="1900" dirty="0"/>
              <a:t> e </a:t>
            </a:r>
            <a:r>
              <a:rPr lang="pt-BR" sz="1900" u="sng" dirty="0"/>
              <a:t>Soma Convexa</a:t>
            </a:r>
          </a:p>
          <a:p>
            <a:pPr marL="342900" indent="-342900" defTabSz="914400" eaLnBrk="1" hangingPunct="1">
              <a:lnSpc>
                <a:spcPct val="90000"/>
              </a:lnSpc>
              <a:defRPr/>
            </a:pPr>
            <a:endParaRPr lang="pt-BR" sz="1900" u="sng" dirty="0"/>
          </a:p>
          <a:p>
            <a:pPr marL="320675" indent="-285750" defTabSz="914400" eaLnBrk="1" hangingPunct="1">
              <a:lnSpc>
                <a:spcPct val="90000"/>
              </a:lnSpc>
              <a:defRPr/>
            </a:pPr>
            <a:r>
              <a:rPr lang="en-US" sz="1600" u="sng" dirty="0"/>
              <a:t>OR</a:t>
            </a:r>
            <a:r>
              <a:rPr lang="en-US" sz="1600" dirty="0"/>
              <a:t> (</a:t>
            </a:r>
            <a:r>
              <a:rPr lang="en-US" sz="1600" dirty="0" err="1"/>
              <a:t>otimista</a:t>
            </a:r>
            <a:r>
              <a:rPr lang="en-US" sz="1600" dirty="0"/>
              <a:t>)</a:t>
            </a:r>
          </a:p>
          <a:p>
            <a:pPr marL="719138" lvl="1" indent="-228600" defTabSz="914400" eaLnBrk="1" hangingPunct="1">
              <a:lnSpc>
                <a:spcPct val="90000"/>
              </a:lnSpc>
              <a:buFontTx/>
              <a:buNone/>
              <a:defRPr/>
            </a:pPr>
            <a:r>
              <a:rPr lang="en-US" sz="1800" dirty="0"/>
              <a:t>res = MAX (crit1, crit2, …)</a:t>
            </a:r>
          </a:p>
          <a:p>
            <a:pPr marL="320675" indent="-285750" defTabSz="914400" eaLnBrk="1" hangingPunct="1">
              <a:lnSpc>
                <a:spcPct val="90000"/>
              </a:lnSpc>
              <a:defRPr/>
            </a:pPr>
            <a:r>
              <a:rPr lang="en-US" sz="1600" u="sng" dirty="0"/>
              <a:t>AND</a:t>
            </a:r>
            <a:r>
              <a:rPr lang="en-US" sz="1600" dirty="0"/>
              <a:t> (</a:t>
            </a:r>
            <a:r>
              <a:rPr lang="en-US" sz="1600" dirty="0" err="1"/>
              <a:t>pessimista</a:t>
            </a:r>
            <a:r>
              <a:rPr lang="en-US" sz="1600" dirty="0"/>
              <a:t>)</a:t>
            </a:r>
          </a:p>
          <a:p>
            <a:pPr marL="719138" lvl="1" indent="-228600" defTabSz="914400" eaLnBrk="1" hangingPunct="1">
              <a:lnSpc>
                <a:spcPct val="90000"/>
              </a:lnSpc>
              <a:buFontTx/>
              <a:buNone/>
              <a:defRPr/>
            </a:pPr>
            <a:r>
              <a:rPr lang="en-US" sz="1800" dirty="0"/>
              <a:t>res = MIN (crit1, crit2, …)</a:t>
            </a:r>
          </a:p>
          <a:p>
            <a:pPr marL="320675" indent="-285750" defTabSz="914400" eaLnBrk="1" hangingPunct="1">
              <a:lnSpc>
                <a:spcPct val="90000"/>
              </a:lnSpc>
              <a:defRPr/>
            </a:pPr>
            <a:r>
              <a:rPr lang="en-US" sz="1600" dirty="0" err="1"/>
              <a:t>Produto</a:t>
            </a:r>
            <a:r>
              <a:rPr lang="en-US" sz="1600" dirty="0"/>
              <a:t> </a:t>
            </a:r>
            <a:r>
              <a:rPr lang="en-US" sz="1600" dirty="0" err="1"/>
              <a:t>Algébrico</a:t>
            </a:r>
            <a:endParaRPr lang="en-US" sz="1600" dirty="0"/>
          </a:p>
          <a:p>
            <a:pPr marL="719138" lvl="1" indent="-228600" defTabSz="914400" eaLnBrk="1" hangingPunct="1">
              <a:lnSpc>
                <a:spcPct val="90000"/>
              </a:lnSpc>
              <a:buFontTx/>
              <a:buNone/>
              <a:defRPr/>
            </a:pPr>
            <a:r>
              <a:rPr lang="en-US" sz="1800" dirty="0"/>
              <a:t>res = </a:t>
            </a:r>
            <a:r>
              <a:rPr lang="en-US" sz="1800" dirty="0">
                <a:sym typeface="Symbol" pitchFamily="18" charset="2"/>
              </a:rPr>
              <a:t> (crit1,crit2,..)</a:t>
            </a:r>
          </a:p>
          <a:p>
            <a:pPr marL="320675" indent="-285750" defTabSz="914400" eaLnBrk="1" hangingPunct="1">
              <a:lnSpc>
                <a:spcPct val="90000"/>
              </a:lnSpc>
              <a:defRPr/>
            </a:pPr>
            <a:r>
              <a:rPr lang="en-US" sz="1600" dirty="0"/>
              <a:t>Soma </a:t>
            </a:r>
            <a:r>
              <a:rPr lang="en-US" sz="1600" dirty="0" err="1"/>
              <a:t>Agébrica</a:t>
            </a:r>
            <a:endParaRPr lang="en-US" sz="1600" dirty="0"/>
          </a:p>
          <a:p>
            <a:pPr marL="719138" lvl="1" indent="-228600" defTabSz="914400" eaLnBrk="1" hangingPunct="1">
              <a:lnSpc>
                <a:spcPct val="90000"/>
              </a:lnSpc>
              <a:buFontTx/>
              <a:buNone/>
              <a:defRPr/>
            </a:pPr>
            <a:r>
              <a:rPr lang="en-US" sz="1800" dirty="0"/>
              <a:t>res = 1 - </a:t>
            </a:r>
            <a:r>
              <a:rPr lang="en-US" sz="1800" dirty="0">
                <a:sym typeface="Symbol" pitchFamily="18" charset="2"/>
              </a:rPr>
              <a:t> (crit1,crit2,..)</a:t>
            </a:r>
          </a:p>
          <a:p>
            <a:pPr marL="320675" indent="-285750" defTabSz="914400" eaLnBrk="1" hangingPunct="1">
              <a:lnSpc>
                <a:spcPct val="90000"/>
              </a:lnSpc>
              <a:defRPr/>
            </a:pPr>
            <a:r>
              <a:rPr lang="en-US" sz="1600" dirty="0" err="1"/>
              <a:t>Operador</a:t>
            </a:r>
            <a:r>
              <a:rPr lang="en-US" sz="1600" dirty="0"/>
              <a:t> Gama (</a:t>
            </a:r>
            <a:r>
              <a:rPr lang="en-US" sz="1600" dirty="0" err="1"/>
              <a:t>compromisso</a:t>
            </a:r>
            <a:r>
              <a:rPr lang="en-US" sz="1600" dirty="0"/>
              <a:t>)</a:t>
            </a:r>
          </a:p>
          <a:p>
            <a:pPr marL="320675" indent="-285750" defTabSz="914400" eaLnBrk="1" hangingPunct="1">
              <a:lnSpc>
                <a:spcPct val="90000"/>
              </a:lnSpc>
              <a:buFontTx/>
              <a:buNone/>
              <a:defRPr/>
            </a:pPr>
            <a:r>
              <a:rPr lang="en-US" sz="1800" dirty="0"/>
              <a:t>res = [soma </a:t>
            </a:r>
            <a:r>
              <a:rPr lang="en-US" sz="1800" dirty="0" err="1"/>
              <a:t>algébrica</a:t>
            </a:r>
            <a:r>
              <a:rPr lang="en-US" sz="1800" dirty="0"/>
              <a:t> (crit1, crit2, …)]</a:t>
            </a:r>
            <a:r>
              <a:rPr lang="en-US" sz="1800" baseline="30000" dirty="0">
                <a:sym typeface="Symbol" pitchFamily="18" charset="2"/>
              </a:rPr>
              <a:t></a:t>
            </a:r>
            <a:r>
              <a:rPr lang="en-US" sz="1800" dirty="0">
                <a:sym typeface="Symbol" pitchFamily="18" charset="2"/>
              </a:rPr>
              <a:t> * [</a:t>
            </a:r>
            <a:r>
              <a:rPr lang="en-US" sz="1800" dirty="0" err="1">
                <a:sym typeface="Symbol" pitchFamily="18" charset="2"/>
              </a:rPr>
              <a:t>produto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algébrico</a:t>
            </a:r>
            <a:r>
              <a:rPr lang="en-US" sz="1800" dirty="0">
                <a:sym typeface="Symbol" pitchFamily="18" charset="2"/>
              </a:rPr>
              <a:t> (crit1, crit2, …)]</a:t>
            </a:r>
            <a:r>
              <a:rPr lang="en-US" sz="1800" baseline="30000" dirty="0">
                <a:sym typeface="Symbol" pitchFamily="18" charset="2"/>
              </a:rPr>
              <a:t>1-</a:t>
            </a:r>
            <a:endParaRPr lang="en-US" sz="1800" baseline="30000" dirty="0"/>
          </a:p>
          <a:p>
            <a:pPr marL="342900" indent="-342900" defTabSz="914400" eaLnBrk="1" hangingPunct="1">
              <a:lnSpc>
                <a:spcPct val="90000"/>
              </a:lnSpc>
              <a:buFontTx/>
              <a:buNone/>
              <a:defRPr/>
            </a:pPr>
            <a:endParaRPr lang="pt-BR" sz="21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6858000" cy="533400"/>
          </a:xfrm>
          <a:noFill/>
        </p:spPr>
        <p:txBody>
          <a:bodyPr/>
          <a:lstStyle/>
          <a:p>
            <a:r>
              <a:rPr lang="pt-BR" sz="2000">
                <a:effectLst/>
              </a:rPr>
              <a:t>Método Multivariado – Variáveis indicadoras </a:t>
            </a: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4588" y="37560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1100" y="37560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7560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304800" y="990600"/>
            <a:ext cx="2895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</a:pPr>
            <a:r>
              <a:rPr lang="pt-BR" sz="1300">
                <a:latin typeface="ZapfHumnst BT" pitchFamily="34" charset="0"/>
              </a:rPr>
              <a:t>Mapas (F(z))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300">
                <a:latin typeface="ZapfHumnst BT" pitchFamily="34" charset="0"/>
              </a:rPr>
              <a:t>Declividade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300">
                <a:latin typeface="ZapfHumnst BT" pitchFamily="34" charset="0"/>
              </a:rPr>
              <a:t>Distância Rios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300">
                <a:latin typeface="ZapfHumnst BT" pitchFamily="34" charset="0"/>
              </a:rPr>
              <a:t>Distância Estradas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300">
                <a:latin typeface="ZapfHumnst BT" pitchFamily="34" charset="0"/>
              </a:rPr>
              <a:t>Distâncias setores urbanos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1300">
                <a:latin typeface="ZapfHumnst BT" pitchFamily="34" charset="0"/>
              </a:rPr>
              <a:t>Classificação Floresta e água</a:t>
            </a:r>
          </a:p>
        </p:txBody>
      </p:sp>
      <p:sp>
        <p:nvSpPr>
          <p:cNvPr id="43015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8200" y="5867400"/>
            <a:ext cx="204788" cy="204788"/>
          </a:xfrm>
          <a:prstGeom prst="actionButtonBackPrevious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pt-BR"/>
          </a:p>
        </p:txBody>
      </p:sp>
      <p:pic>
        <p:nvPicPr>
          <p:cNvPr id="43016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4038600"/>
            <a:ext cx="4953000" cy="2540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43017" name="Picture 17"/>
          <p:cNvPicPr>
            <a:picLocks noChangeAspect="1" noChangeArrowheads="1"/>
          </p:cNvPicPr>
          <p:nvPr/>
        </p:nvPicPr>
        <p:blipFill>
          <a:blip r:embed="rId7" cstate="print"/>
          <a:srcRect l="8304" t="26952" r="7169" b="16978"/>
          <a:stretch>
            <a:fillRect/>
          </a:stretch>
        </p:blipFill>
        <p:spPr bwMode="auto">
          <a:xfrm>
            <a:off x="3200400" y="1066800"/>
            <a:ext cx="2533650" cy="1241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43018" name="Picture 18"/>
          <p:cNvPicPr>
            <a:picLocks noChangeAspect="1" noChangeArrowheads="1"/>
          </p:cNvPicPr>
          <p:nvPr/>
        </p:nvPicPr>
        <p:blipFill>
          <a:blip r:embed="rId8" cstate="print"/>
          <a:srcRect l="8304" t="26952" r="7169" b="16978"/>
          <a:stretch>
            <a:fillRect/>
          </a:stretch>
        </p:blipFill>
        <p:spPr bwMode="auto">
          <a:xfrm>
            <a:off x="6172200" y="2438400"/>
            <a:ext cx="2533650" cy="13541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43019" name="Picture 20"/>
          <p:cNvPicPr>
            <a:picLocks noChangeAspect="1" noChangeArrowheads="1"/>
          </p:cNvPicPr>
          <p:nvPr/>
        </p:nvPicPr>
        <p:blipFill>
          <a:blip r:embed="rId9" cstate="print"/>
          <a:srcRect l="8304" t="26952" r="7169" b="16978"/>
          <a:stretch>
            <a:fillRect/>
          </a:stretch>
        </p:blipFill>
        <p:spPr bwMode="auto">
          <a:xfrm>
            <a:off x="6172200" y="990600"/>
            <a:ext cx="2533650" cy="13541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43020" name="Picture 21"/>
          <p:cNvPicPr>
            <a:picLocks noChangeAspect="1" noChangeArrowheads="1"/>
          </p:cNvPicPr>
          <p:nvPr/>
        </p:nvPicPr>
        <p:blipFill>
          <a:blip r:embed="rId10" cstate="print"/>
          <a:srcRect l="8304" t="26952" r="7169" b="16978"/>
          <a:stretch>
            <a:fillRect/>
          </a:stretch>
        </p:blipFill>
        <p:spPr bwMode="auto">
          <a:xfrm>
            <a:off x="5562600" y="4191000"/>
            <a:ext cx="2533650" cy="13541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43021" name="Picture 22"/>
          <p:cNvPicPr>
            <a:picLocks noChangeAspect="1" noChangeArrowheads="1"/>
          </p:cNvPicPr>
          <p:nvPr/>
        </p:nvPicPr>
        <p:blipFill>
          <a:blip r:embed="rId11" cstate="print"/>
          <a:srcRect l="8304" t="26952" r="7169" b="16978"/>
          <a:stretch>
            <a:fillRect/>
          </a:stretch>
        </p:blipFill>
        <p:spPr bwMode="auto">
          <a:xfrm>
            <a:off x="3276600" y="2514600"/>
            <a:ext cx="2533650" cy="13541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6858000" cy="533400"/>
          </a:xfrm>
          <a:noFill/>
        </p:spPr>
        <p:txBody>
          <a:bodyPr/>
          <a:lstStyle/>
          <a:p>
            <a:r>
              <a:rPr lang="pt-BR" sz="2000">
                <a:effectLst/>
              </a:rPr>
              <a:t>Método Multivariado – Variáveis indicadoras 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4588" y="37560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1100" y="37560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7560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Rectangle 6"/>
          <p:cNvSpPr>
            <a:spLocks noChangeArrowheads="1"/>
          </p:cNvSpPr>
          <p:nvPr/>
        </p:nvSpPr>
        <p:spPr bwMode="auto">
          <a:xfrm>
            <a:off x="381000" y="1066800"/>
            <a:ext cx="4876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</a:pPr>
            <a:r>
              <a:rPr lang="pt-BR" sz="1800">
                <a:latin typeface="ZapfHumnst BT" pitchFamily="34" charset="0"/>
              </a:rPr>
              <a:t>E a distribuição da população / célula????</a:t>
            </a:r>
          </a:p>
          <a:p>
            <a:pPr marL="363538" indent="-363538" algn="just" defTabSz="968375"/>
            <a:endParaRPr lang="pt-BR" sz="1700">
              <a:latin typeface="ZapfHumnst BT" pitchFamily="34" charset="0"/>
            </a:endParaRPr>
          </a:p>
          <a:p>
            <a:pPr marL="363538" indent="-363538" algn="just" defTabSz="968375"/>
            <a:endParaRPr lang="pt-BR" sz="1700">
              <a:latin typeface="ZapfHumnst BT" pitchFamily="34" charset="0"/>
            </a:endParaRPr>
          </a:p>
          <a:p>
            <a:pPr marL="363538" indent="-363538" algn="just" defTabSz="968375"/>
            <a:endParaRPr lang="pt-BR" sz="1700">
              <a:latin typeface="ZapfHumnst BT" pitchFamily="34" charset="0"/>
            </a:endParaRPr>
          </a:p>
        </p:txBody>
      </p:sp>
      <p:sp>
        <p:nvSpPr>
          <p:cNvPr id="1032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8200" y="5867400"/>
            <a:ext cx="204788" cy="204788"/>
          </a:xfrm>
          <a:prstGeom prst="actionButtonBackPrevious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pt-BR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/>
          <a:srcRect t="8716" b="4131"/>
          <a:stretch>
            <a:fillRect/>
          </a:stretch>
        </p:blipFill>
        <p:spPr bwMode="auto">
          <a:xfrm>
            <a:off x="4876800" y="1066800"/>
            <a:ext cx="3810000" cy="26733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62000" y="3657600"/>
            <a:ext cx="7543800" cy="2546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63538" indent="-363538" algn="just" defTabSz="968375">
              <a:defRPr/>
            </a:pPr>
            <a:r>
              <a:rPr lang="pt-BR" sz="1700" dirty="0">
                <a:latin typeface="ZapfHumnst BT" pitchFamily="34" charset="0"/>
              </a:rPr>
              <a:t>Onde:</a:t>
            </a:r>
          </a:p>
          <a:p>
            <a:pPr marL="363538" indent="-363538" algn="just" defTabSz="968375">
              <a:defRPr/>
            </a:pPr>
            <a:r>
              <a:rPr lang="pt-BR" sz="1700" dirty="0">
                <a:latin typeface="ZapfHumnst BT" pitchFamily="34" charset="0"/>
              </a:rPr>
              <a:t> </a:t>
            </a:r>
            <a:r>
              <a:rPr lang="pt-BR" sz="1700" i="1" dirty="0" err="1">
                <a:latin typeface="ZapfHumnst BT" pitchFamily="34" charset="0"/>
              </a:rPr>
              <a:t>DP</a:t>
            </a:r>
            <a:r>
              <a:rPr lang="pt-BR" sz="1700" i="1" baseline="-25000" dirty="0" err="1">
                <a:latin typeface="ZapfHumnst BT" pitchFamily="34" charset="0"/>
              </a:rPr>
              <a:t>grid</a:t>
            </a:r>
            <a:r>
              <a:rPr lang="pt-BR" sz="1700" i="1" dirty="0">
                <a:latin typeface="ZapfHumnst BT" pitchFamily="34" charset="0"/>
              </a:rPr>
              <a:t>  </a:t>
            </a:r>
            <a:r>
              <a:rPr lang="pt-BR" sz="1700" dirty="0">
                <a:latin typeface="ZapfHumnst BT" pitchFamily="34" charset="0"/>
              </a:rPr>
              <a:t>é a densidade demográfica da célula, </a:t>
            </a:r>
          </a:p>
          <a:p>
            <a:pPr marL="363538" indent="-363538" algn="just" defTabSz="968375">
              <a:defRPr/>
            </a:pPr>
            <a:r>
              <a:rPr lang="pt-BR" sz="1700" i="1" dirty="0">
                <a:latin typeface="ZapfHumnst BT" pitchFamily="34" charset="0"/>
              </a:rPr>
              <a:t>P</a:t>
            </a:r>
            <a:r>
              <a:rPr lang="pt-BR" sz="1700" i="1" baseline="-25000" dirty="0">
                <a:latin typeface="ZapfHumnst BT" pitchFamily="34" charset="0"/>
              </a:rPr>
              <a:t>CS</a:t>
            </a:r>
            <a:r>
              <a:rPr lang="pt-BR" sz="1700" dirty="0">
                <a:latin typeface="ZapfHumnst BT" pitchFamily="34" charset="0"/>
              </a:rPr>
              <a:t>  é a população do setor censitário, </a:t>
            </a:r>
          </a:p>
          <a:p>
            <a:pPr marL="363538" indent="-363538" algn="just" defTabSz="968375">
              <a:defRPr/>
            </a:pPr>
            <a:r>
              <a:rPr lang="pt-BR" sz="1700" i="1" dirty="0" err="1">
                <a:latin typeface="ZapfHumnst BT" pitchFamily="34" charset="0"/>
              </a:rPr>
              <a:t>F</a:t>
            </a:r>
            <a:r>
              <a:rPr lang="pt-BR" sz="1700" i="1" baseline="-25000" dirty="0" err="1">
                <a:latin typeface="ZapfHumnst BT" pitchFamily="34" charset="0"/>
              </a:rPr>
              <a:t>grid</a:t>
            </a:r>
            <a:r>
              <a:rPr lang="pt-BR" sz="1700" dirty="0">
                <a:latin typeface="ZapfHumnst BT" pitchFamily="34" charset="0"/>
              </a:rPr>
              <a:t> é o valor </a:t>
            </a:r>
            <a:r>
              <a:rPr lang="pt-BR" sz="1700" dirty="0" err="1">
                <a:latin typeface="ZapfHumnst BT" pitchFamily="34" charset="0"/>
              </a:rPr>
              <a:t>Fuzzy</a:t>
            </a:r>
            <a:r>
              <a:rPr lang="pt-BR" sz="1700" dirty="0">
                <a:latin typeface="ZapfHumnst BT" pitchFamily="34" charset="0"/>
              </a:rPr>
              <a:t> de possibilidade de ocorrência de população para a célula ponderado pela somatória dos valores </a:t>
            </a:r>
            <a:r>
              <a:rPr lang="pt-BR" sz="1700" dirty="0" err="1">
                <a:latin typeface="ZapfHumnst BT" pitchFamily="34" charset="0"/>
              </a:rPr>
              <a:t>Fuzzy</a:t>
            </a:r>
            <a:r>
              <a:rPr lang="pt-BR" sz="1700" dirty="0">
                <a:latin typeface="ZapfHumnst BT" pitchFamily="34" charset="0"/>
              </a:rPr>
              <a:t> obtidos para o setor censitário e considerando-se apenas as células válidas, ou seja, com percentagem de floresta e corpos d’água maior que 95%.</a:t>
            </a:r>
          </a:p>
          <a:p>
            <a:pPr>
              <a:defRPr/>
            </a:pPr>
            <a:endParaRPr lang="pt-BR" dirty="0"/>
          </a:p>
        </p:txBody>
      </p:sp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685501" y="0"/>
            <a:ext cx="8305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 anchor="ctr"/>
          <a:lstStyle/>
          <a:p>
            <a:pPr defTabSz="914921" eaLnBrk="0" hangingPunct="0">
              <a:spcBef>
                <a:spcPct val="0"/>
              </a:spcBef>
            </a:pP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1.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Caracterização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da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Dinâmica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Demográfica</a:t>
            </a:r>
            <a:endParaRPr lang="pt-PT" sz="30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18125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01" y="1341000"/>
            <a:ext cx="7938180" cy="483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>
          <a:xfrm>
            <a:off x="828000" y="6165000"/>
            <a:ext cx="5544000" cy="641233"/>
          </a:xfrm>
          <a:prstGeom prst="rect">
            <a:avLst/>
          </a:prstGeom>
        </p:spPr>
        <p:txBody>
          <a:bodyPr wrap="square" lIns="86393" tIns="43196" rIns="86393" bIns="43196">
            <a:spAutoFit/>
          </a:bodyPr>
          <a:lstStyle/>
          <a:p>
            <a:r>
              <a:rPr lang="pt-BR" dirty="0" err="1"/>
              <a:t>TFT</a:t>
            </a:r>
            <a:r>
              <a:rPr lang="pt-BR" dirty="0"/>
              <a:t> igual a 3,9916 filhos por mulher em idade reprodutiva em 1991</a:t>
            </a:r>
            <a:endParaRPr lang="en-US" dirty="0"/>
          </a:p>
        </p:txBody>
      </p:sp>
      <p:grpSp>
        <p:nvGrpSpPr>
          <p:cNvPr id="2" name="Grupo 18"/>
          <p:cNvGrpSpPr/>
          <p:nvPr/>
        </p:nvGrpSpPr>
        <p:grpSpPr>
          <a:xfrm>
            <a:off x="1980000" y="3069001"/>
            <a:ext cx="1224000" cy="2807999"/>
            <a:chOff x="2095500" y="3248026"/>
            <a:chExt cx="1295400" cy="2971799"/>
          </a:xfrm>
        </p:grpSpPr>
        <p:sp>
          <p:nvSpPr>
            <p:cNvPr id="12" name="Retângulo 11"/>
            <p:cNvSpPr/>
            <p:nvPr/>
          </p:nvSpPr>
          <p:spPr bwMode="auto">
            <a:xfrm>
              <a:off x="2095500" y="3248026"/>
              <a:ext cx="1295400" cy="228599"/>
            </a:xfrm>
            <a:prstGeom prst="rect">
              <a:avLst/>
            </a:prstGeom>
            <a:noFill/>
            <a:ln w="31750" cap="flat" cmpd="sng" algn="ctr">
              <a:solidFill>
                <a:srgbClr val="66FF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defTabSz="863925" fontAlgn="base">
                <a:spcBef>
                  <a:spcPct val="50000"/>
                </a:spcBef>
                <a:spcAft>
                  <a:spcPct val="0"/>
                </a:spcAft>
              </a:pPr>
              <a:endParaRPr lang="en-US" sz="1300" dirty="0">
                <a:latin typeface="Arial Unicode MS" pitchFamily="34" charset="-128"/>
              </a:endParaRPr>
            </a:p>
          </p:txBody>
        </p:sp>
        <p:sp>
          <p:nvSpPr>
            <p:cNvPr id="13" name="Retângulo 12"/>
            <p:cNvSpPr/>
            <p:nvPr/>
          </p:nvSpPr>
          <p:spPr bwMode="auto">
            <a:xfrm>
              <a:off x="2171700" y="5991226"/>
              <a:ext cx="1219200" cy="228599"/>
            </a:xfrm>
            <a:prstGeom prst="rect">
              <a:avLst/>
            </a:prstGeom>
            <a:noFill/>
            <a:ln w="31750" cap="flat" cmpd="sng" algn="ctr">
              <a:solidFill>
                <a:srgbClr val="66FF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defTabSz="863925" fontAlgn="base">
                <a:spcBef>
                  <a:spcPct val="50000"/>
                </a:spcBef>
                <a:spcAft>
                  <a:spcPct val="0"/>
                </a:spcAft>
              </a:pPr>
              <a:endParaRPr lang="en-US" sz="1300" dirty="0">
                <a:latin typeface="Arial Unicode MS" pitchFamily="34" charset="-128"/>
              </a:endParaRPr>
            </a:p>
          </p:txBody>
        </p:sp>
      </p:grpSp>
      <p:grpSp>
        <p:nvGrpSpPr>
          <p:cNvPr id="3" name="Grupo 19"/>
          <p:cNvGrpSpPr/>
          <p:nvPr/>
        </p:nvGrpSpPr>
        <p:grpSpPr>
          <a:xfrm>
            <a:off x="2052000" y="3285000"/>
            <a:ext cx="1152000" cy="2215568"/>
            <a:chOff x="2171700" y="3476625"/>
            <a:chExt cx="1219200" cy="2344810"/>
          </a:xfrm>
        </p:grpSpPr>
        <p:sp>
          <p:nvSpPr>
            <p:cNvPr id="14" name="Retângulo 13"/>
            <p:cNvSpPr/>
            <p:nvPr/>
          </p:nvSpPr>
          <p:spPr bwMode="auto">
            <a:xfrm>
              <a:off x="2171700" y="3476625"/>
              <a:ext cx="1219200" cy="309444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863925" fontAlgn="base">
                <a:spcBef>
                  <a:spcPct val="50000"/>
                </a:spcBef>
                <a:spcAft>
                  <a:spcPct val="0"/>
                </a:spcAft>
              </a:pPr>
              <a:endParaRPr lang="en-US" sz="1300" dirty="0">
                <a:solidFill>
                  <a:schemeClr val="tx1"/>
                </a:solidFill>
                <a:latin typeface="Arial Unicode MS" pitchFamily="34" charset="-128"/>
              </a:endParaRPr>
            </a:p>
          </p:txBody>
        </p:sp>
        <p:sp>
          <p:nvSpPr>
            <p:cNvPr id="15" name="Retângulo 14"/>
            <p:cNvSpPr/>
            <p:nvPr/>
          </p:nvSpPr>
          <p:spPr bwMode="auto">
            <a:xfrm>
              <a:off x="2171700" y="4238625"/>
              <a:ext cx="1219200" cy="309444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863925" fontAlgn="base">
                <a:spcBef>
                  <a:spcPct val="50000"/>
                </a:spcBef>
                <a:spcAft>
                  <a:spcPct val="0"/>
                </a:spcAft>
              </a:pPr>
              <a:endParaRPr lang="en-US" sz="1300" dirty="0">
                <a:solidFill>
                  <a:schemeClr val="tx1"/>
                </a:solidFill>
                <a:latin typeface="Arial Unicode MS" pitchFamily="34" charset="-128"/>
              </a:endParaRPr>
            </a:p>
          </p:txBody>
        </p:sp>
        <p:sp>
          <p:nvSpPr>
            <p:cNvPr id="16" name="Retângulo 15"/>
            <p:cNvSpPr/>
            <p:nvPr/>
          </p:nvSpPr>
          <p:spPr bwMode="auto">
            <a:xfrm>
              <a:off x="2171700" y="5511991"/>
              <a:ext cx="1219200" cy="309444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863925" fontAlgn="base">
                <a:spcBef>
                  <a:spcPct val="50000"/>
                </a:spcBef>
                <a:spcAft>
                  <a:spcPct val="0"/>
                </a:spcAft>
              </a:pPr>
              <a:endParaRPr lang="en-US" sz="1300" dirty="0">
                <a:solidFill>
                  <a:schemeClr val="tx1"/>
                </a:solidFill>
                <a:latin typeface="Arial Unicode MS" pitchFamily="34" charset="-128"/>
              </a:endParaRPr>
            </a:p>
          </p:txBody>
        </p:sp>
      </p:grpSp>
      <p:sp>
        <p:nvSpPr>
          <p:cNvPr id="17" name="Retângulo 16"/>
          <p:cNvSpPr/>
          <p:nvPr/>
        </p:nvSpPr>
        <p:spPr>
          <a:xfrm>
            <a:off x="684000" y="6381000"/>
            <a:ext cx="7632000" cy="641233"/>
          </a:xfrm>
          <a:prstGeom prst="rect">
            <a:avLst/>
          </a:prstGeom>
        </p:spPr>
        <p:txBody>
          <a:bodyPr wrap="square" lIns="86393" tIns="43196" rIns="86393" bIns="43196">
            <a:spAutoFit/>
          </a:bodyPr>
          <a:lstStyle/>
          <a:p>
            <a:r>
              <a:rPr lang="pt-BR" dirty="0" err="1"/>
              <a:t>TFT</a:t>
            </a:r>
            <a:r>
              <a:rPr lang="pt-BR" dirty="0"/>
              <a:t> do estado do Pará, no ano 2000, ainda de 3,16 filhos por  mulher em idade reprodutiva</a:t>
            </a:r>
            <a:endParaRPr lang="en-US" dirty="0"/>
          </a:p>
        </p:txBody>
      </p:sp>
      <p:sp>
        <p:nvSpPr>
          <p:cNvPr id="18" name="Retângulo 17"/>
          <p:cNvSpPr/>
          <p:nvPr/>
        </p:nvSpPr>
        <p:spPr bwMode="auto">
          <a:xfrm>
            <a:off x="5364000" y="5661000"/>
            <a:ext cx="360000" cy="28729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6393" tIns="43196" rIns="86393" bIns="43196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863925" fontAlgn="base">
              <a:spcBef>
                <a:spcPct val="50000"/>
              </a:spcBef>
              <a:spcAft>
                <a:spcPct val="0"/>
              </a:spcAft>
            </a:pPr>
            <a:endParaRPr lang="en-US" sz="1300" dirty="0">
              <a:latin typeface="Arial Unicode MS" pitchFamily="34" charset="-128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457200" y="1600200"/>
            <a:ext cx="7924800" cy="4343400"/>
          </a:xfrm>
          <a:prstGeom prst="rect">
            <a:avLst/>
          </a:prstGeom>
          <a:solidFill>
            <a:srgbClr val="02062A"/>
          </a:solidFill>
          <a:ln w="38100" cmpd="dbl">
            <a:solidFill>
              <a:srgbClr val="00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pic>
        <p:nvPicPr>
          <p:cNvPr id="44035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4588" y="37560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1100" y="37560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7560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Rectangle 15"/>
          <p:cNvSpPr>
            <a:spLocks noChangeArrowheads="1"/>
          </p:cNvSpPr>
          <p:nvPr/>
        </p:nvSpPr>
        <p:spPr bwMode="auto">
          <a:xfrm>
            <a:off x="533400" y="1676400"/>
            <a:ext cx="7696200" cy="4114800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838200" y="4267200"/>
            <a:ext cx="7077075" cy="828675"/>
            <a:chOff x="528" y="2688"/>
            <a:chExt cx="4458" cy="522"/>
          </a:xfrm>
        </p:grpSpPr>
        <p:sp>
          <p:nvSpPr>
            <p:cNvPr id="44092" name="Text Box 27"/>
            <p:cNvSpPr txBox="1">
              <a:spLocks noChangeArrowheads="1"/>
            </p:cNvSpPr>
            <p:nvPr/>
          </p:nvSpPr>
          <p:spPr bwMode="auto">
            <a:xfrm>
              <a:off x="2592" y="2880"/>
              <a:ext cx="816" cy="210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prstDash val="lgDash"/>
              <a:miter lim="800000"/>
              <a:headEnd/>
              <a:tailEnd type="none" w="sm" len="sm"/>
            </a:ln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Operadores</a:t>
              </a:r>
            </a:p>
          </p:txBody>
        </p:sp>
        <p:sp>
          <p:nvSpPr>
            <p:cNvPr id="44093" name="Text Box 28"/>
            <p:cNvSpPr txBox="1">
              <a:spLocks noChangeArrowheads="1"/>
            </p:cNvSpPr>
            <p:nvPr/>
          </p:nvSpPr>
          <p:spPr bwMode="auto">
            <a:xfrm>
              <a:off x="3792" y="2784"/>
              <a:ext cx="1194" cy="426"/>
            </a:xfrm>
            <a:prstGeom prst="rect">
              <a:avLst/>
            </a:prstGeom>
            <a:noFill/>
            <a:ln w="25400" cmpd="dbl">
              <a:solidFill>
                <a:srgbClr val="969696"/>
              </a:solidFill>
              <a:miter lim="800000"/>
              <a:headEnd/>
              <a:tailEnd type="none" w="sm" len="sm"/>
            </a:ln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Média Simples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Média Ponderada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Fuzzy Mín, Máx e Gama</a:t>
              </a:r>
            </a:p>
            <a:p>
              <a:pPr eaLnBrk="0" hangingPunct="0">
                <a:spcBef>
                  <a:spcPct val="0"/>
                </a:spcBef>
              </a:pPr>
              <a:endParaRPr lang="pt-BR" sz="1200">
                <a:latin typeface="Arial" charset="0"/>
              </a:endParaRPr>
            </a:p>
          </p:txBody>
        </p:sp>
        <p:sp>
          <p:nvSpPr>
            <p:cNvPr id="44094" name="Line 29"/>
            <p:cNvSpPr>
              <a:spLocks noChangeShapeType="1"/>
            </p:cNvSpPr>
            <p:nvPr/>
          </p:nvSpPr>
          <p:spPr bwMode="auto">
            <a:xfrm>
              <a:off x="2208" y="2976"/>
              <a:ext cx="384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4095" name="Line 30"/>
            <p:cNvSpPr>
              <a:spLocks noChangeShapeType="1"/>
            </p:cNvSpPr>
            <p:nvPr/>
          </p:nvSpPr>
          <p:spPr bwMode="auto">
            <a:xfrm>
              <a:off x="3408" y="2976"/>
              <a:ext cx="384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3" name="Group 48"/>
            <p:cNvGrpSpPr>
              <a:grpSpLocks/>
            </p:cNvGrpSpPr>
            <p:nvPr/>
          </p:nvGrpSpPr>
          <p:grpSpPr bwMode="auto">
            <a:xfrm>
              <a:off x="528" y="2688"/>
              <a:ext cx="1704" cy="402"/>
              <a:chOff x="528" y="2640"/>
              <a:chExt cx="1704" cy="402"/>
            </a:xfrm>
          </p:grpSpPr>
          <p:sp>
            <p:nvSpPr>
              <p:cNvPr id="44097" name="Text Box 49"/>
              <p:cNvSpPr txBox="1">
                <a:spLocks noChangeArrowheads="1"/>
              </p:cNvSpPr>
              <p:nvPr/>
            </p:nvSpPr>
            <p:spPr bwMode="auto">
              <a:xfrm>
                <a:off x="528" y="2832"/>
                <a:ext cx="1704" cy="210"/>
              </a:xfrm>
              <a:prstGeom prst="rect">
                <a:avLst/>
              </a:prstGeom>
              <a:noFill/>
              <a:ln w="9525">
                <a:solidFill>
                  <a:srgbClr val="C0C0C0"/>
                </a:solidFill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pt-BR" sz="1200">
                    <a:solidFill>
                      <a:srgbClr val="FFFFFF"/>
                    </a:solidFill>
                    <a:latin typeface="Arial" charset="0"/>
                  </a:rPr>
                  <a:t>Relação entre as variáveis</a:t>
                </a:r>
              </a:p>
            </p:txBody>
          </p:sp>
          <p:sp>
            <p:nvSpPr>
              <p:cNvPr id="44098" name="AutoShape 50"/>
              <p:cNvSpPr>
                <a:spLocks noChangeArrowheads="1"/>
              </p:cNvSpPr>
              <p:nvPr/>
            </p:nvSpPr>
            <p:spPr bwMode="auto">
              <a:xfrm>
                <a:off x="1296" y="2640"/>
                <a:ext cx="144" cy="144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pt-BR"/>
              </a:p>
            </p:txBody>
          </p:sp>
        </p:grpSp>
      </p:grpSp>
      <p:grpSp>
        <p:nvGrpSpPr>
          <p:cNvPr id="4" name="Group 63"/>
          <p:cNvGrpSpPr>
            <a:grpSpLocks/>
          </p:cNvGrpSpPr>
          <p:nvPr/>
        </p:nvGrpSpPr>
        <p:grpSpPr bwMode="auto">
          <a:xfrm>
            <a:off x="914400" y="4953000"/>
            <a:ext cx="7000875" cy="609600"/>
            <a:chOff x="576" y="3120"/>
            <a:chExt cx="4410" cy="384"/>
          </a:xfrm>
        </p:grpSpPr>
        <p:sp>
          <p:nvSpPr>
            <p:cNvPr id="44085" name="Text Box 31"/>
            <p:cNvSpPr txBox="1">
              <a:spLocks noChangeArrowheads="1"/>
            </p:cNvSpPr>
            <p:nvPr/>
          </p:nvSpPr>
          <p:spPr bwMode="auto">
            <a:xfrm>
              <a:off x="2496" y="3312"/>
              <a:ext cx="1056" cy="192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prstDash val="lgDash"/>
              <a:miter lim="800000"/>
              <a:headEnd/>
              <a:tailEnd type="none" w="sm" len="sm"/>
            </a:ln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Ponderação setor</a:t>
              </a:r>
            </a:p>
          </p:txBody>
        </p:sp>
        <p:sp>
          <p:nvSpPr>
            <p:cNvPr id="44086" name="Text Box 32"/>
            <p:cNvSpPr txBox="1">
              <a:spLocks noChangeArrowheads="1"/>
            </p:cNvSpPr>
            <p:nvPr/>
          </p:nvSpPr>
          <p:spPr bwMode="auto">
            <a:xfrm>
              <a:off x="3840" y="3312"/>
              <a:ext cx="1146" cy="192"/>
            </a:xfrm>
            <a:prstGeom prst="rect">
              <a:avLst/>
            </a:prstGeom>
            <a:noFill/>
            <a:ln w="25400" cmpd="dbl">
              <a:solidFill>
                <a:srgbClr val="969696"/>
              </a:solidFill>
              <a:miter lim="800000"/>
              <a:headEnd/>
              <a:tailEnd type="none" w="sm" len="sm"/>
            </a:ln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Potencial de População</a:t>
              </a:r>
            </a:p>
          </p:txBody>
        </p:sp>
        <p:sp>
          <p:nvSpPr>
            <p:cNvPr id="44087" name="Line 33"/>
            <p:cNvSpPr>
              <a:spLocks noChangeShapeType="1"/>
            </p:cNvSpPr>
            <p:nvPr/>
          </p:nvSpPr>
          <p:spPr bwMode="auto">
            <a:xfrm>
              <a:off x="2208" y="3408"/>
              <a:ext cx="24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4088" name="Line 34"/>
            <p:cNvSpPr>
              <a:spLocks noChangeShapeType="1"/>
            </p:cNvSpPr>
            <p:nvPr/>
          </p:nvSpPr>
          <p:spPr bwMode="auto">
            <a:xfrm>
              <a:off x="3552" y="3408"/>
              <a:ext cx="24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5" name="Group 51"/>
            <p:cNvGrpSpPr>
              <a:grpSpLocks/>
            </p:cNvGrpSpPr>
            <p:nvPr/>
          </p:nvGrpSpPr>
          <p:grpSpPr bwMode="auto">
            <a:xfrm>
              <a:off x="576" y="3120"/>
              <a:ext cx="1632" cy="384"/>
              <a:chOff x="576" y="3072"/>
              <a:chExt cx="1632" cy="384"/>
            </a:xfrm>
          </p:grpSpPr>
          <p:sp>
            <p:nvSpPr>
              <p:cNvPr id="44090" name="Text Box 52"/>
              <p:cNvSpPr txBox="1">
                <a:spLocks noChangeArrowheads="1"/>
              </p:cNvSpPr>
              <p:nvPr/>
            </p:nvSpPr>
            <p:spPr bwMode="auto">
              <a:xfrm>
                <a:off x="576" y="3264"/>
                <a:ext cx="1632" cy="192"/>
              </a:xfrm>
              <a:prstGeom prst="rect">
                <a:avLst/>
              </a:prstGeom>
              <a:noFill/>
              <a:ln w="9525">
                <a:solidFill>
                  <a:srgbClr val="C0C0C0"/>
                </a:solidFill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pt-BR" sz="1200">
                    <a:solidFill>
                      <a:srgbClr val="FFFFFF"/>
                    </a:solidFill>
                    <a:latin typeface="Arial" charset="0"/>
                  </a:rPr>
                  <a:t>Superfície Adjacente</a:t>
                </a:r>
              </a:p>
            </p:txBody>
          </p:sp>
          <p:sp>
            <p:nvSpPr>
              <p:cNvPr id="44091" name="AutoShape 53"/>
              <p:cNvSpPr>
                <a:spLocks noChangeArrowheads="1"/>
              </p:cNvSpPr>
              <p:nvPr/>
            </p:nvSpPr>
            <p:spPr bwMode="auto">
              <a:xfrm>
                <a:off x="1320" y="3072"/>
                <a:ext cx="144" cy="144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pt-BR"/>
              </a:p>
            </p:txBody>
          </p:sp>
        </p:grpSp>
      </p:grpSp>
      <p:grpSp>
        <p:nvGrpSpPr>
          <p:cNvPr id="6" name="Group 66"/>
          <p:cNvGrpSpPr>
            <a:grpSpLocks/>
          </p:cNvGrpSpPr>
          <p:nvPr/>
        </p:nvGrpSpPr>
        <p:grpSpPr bwMode="auto">
          <a:xfrm>
            <a:off x="1066800" y="2438400"/>
            <a:ext cx="4724400" cy="762000"/>
            <a:chOff x="672" y="1536"/>
            <a:chExt cx="2976" cy="480"/>
          </a:xfrm>
        </p:grpSpPr>
        <p:grpSp>
          <p:nvGrpSpPr>
            <p:cNvPr id="7" name="Group 59"/>
            <p:cNvGrpSpPr>
              <a:grpSpLocks/>
            </p:cNvGrpSpPr>
            <p:nvPr/>
          </p:nvGrpSpPr>
          <p:grpSpPr bwMode="auto">
            <a:xfrm>
              <a:off x="672" y="1536"/>
              <a:ext cx="2832" cy="480"/>
              <a:chOff x="672" y="1536"/>
              <a:chExt cx="2832" cy="480"/>
            </a:xfrm>
          </p:grpSpPr>
          <p:sp>
            <p:nvSpPr>
              <p:cNvPr id="44081" name="Text Box 35"/>
              <p:cNvSpPr txBox="1">
                <a:spLocks noChangeArrowheads="1"/>
              </p:cNvSpPr>
              <p:nvPr/>
            </p:nvSpPr>
            <p:spPr bwMode="auto">
              <a:xfrm>
                <a:off x="672" y="1728"/>
                <a:ext cx="1344" cy="144"/>
              </a:xfrm>
              <a:prstGeom prst="rect">
                <a:avLst/>
              </a:prstGeom>
              <a:noFill/>
              <a:ln w="9525">
                <a:solidFill>
                  <a:srgbClr val="C0C0C0"/>
                </a:solidFill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pt-BR" sz="1200">
                    <a:solidFill>
                      <a:srgbClr val="FFFFFF"/>
                    </a:solidFill>
                    <a:latin typeface="Arial" charset="0"/>
                  </a:rPr>
                  <a:t>Variáveis x População</a:t>
                </a:r>
              </a:p>
            </p:txBody>
          </p:sp>
          <p:sp>
            <p:nvSpPr>
              <p:cNvPr id="44082" name="Text Box 36"/>
              <p:cNvSpPr txBox="1">
                <a:spLocks noChangeArrowheads="1"/>
              </p:cNvSpPr>
              <p:nvPr/>
            </p:nvSpPr>
            <p:spPr bwMode="auto">
              <a:xfrm>
                <a:off x="2496" y="1680"/>
                <a:ext cx="1008" cy="336"/>
              </a:xfrm>
              <a:prstGeom prst="rect">
                <a:avLst/>
              </a:prstGeom>
              <a:noFill/>
              <a:ln w="38100" cmpd="dbl">
                <a:solidFill>
                  <a:srgbClr val="C0C0C0"/>
                </a:solidFill>
                <a:prstDash val="lgDash"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pt-BR" sz="1200">
                    <a:solidFill>
                      <a:srgbClr val="FFFFFF"/>
                    </a:solidFill>
                    <a:latin typeface="Arial" charset="0"/>
                  </a:rPr>
                  <a:t>Valores médios</a:t>
                </a:r>
              </a:p>
              <a:p>
                <a:pPr eaLnBrk="0" hangingPunct="0">
                  <a:spcBef>
                    <a:spcPct val="0"/>
                  </a:spcBef>
                </a:pPr>
                <a:r>
                  <a:rPr lang="pt-BR" sz="1200">
                    <a:solidFill>
                      <a:srgbClr val="FFFFFF"/>
                    </a:solidFill>
                    <a:latin typeface="Arial" charset="0"/>
                  </a:rPr>
                  <a:t> Buffer distritos (PA)</a:t>
                </a:r>
              </a:p>
            </p:txBody>
          </p:sp>
          <p:sp>
            <p:nvSpPr>
              <p:cNvPr id="44083" name="Line 37"/>
              <p:cNvSpPr>
                <a:spLocks noChangeShapeType="1"/>
              </p:cNvSpPr>
              <p:nvPr/>
            </p:nvSpPr>
            <p:spPr bwMode="auto">
              <a:xfrm>
                <a:off x="2016" y="1824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4084" name="AutoShape 38"/>
              <p:cNvSpPr>
                <a:spLocks noChangeArrowheads="1"/>
              </p:cNvSpPr>
              <p:nvPr/>
            </p:nvSpPr>
            <p:spPr bwMode="auto">
              <a:xfrm>
                <a:off x="1296" y="1536"/>
                <a:ext cx="144" cy="144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pt-BR"/>
              </a:p>
            </p:txBody>
          </p:sp>
        </p:grpSp>
        <p:sp>
          <p:nvSpPr>
            <p:cNvPr id="44080" name="AutoShape 54">
              <a:hlinkClick r:id="rId5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3552" y="1872"/>
              <a:ext cx="96" cy="96"/>
            </a:xfrm>
            <a:prstGeom prst="actionButtonForwardNex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8" name="Group 67"/>
          <p:cNvGrpSpPr>
            <a:grpSpLocks/>
          </p:cNvGrpSpPr>
          <p:nvPr/>
        </p:nvGrpSpPr>
        <p:grpSpPr bwMode="auto">
          <a:xfrm>
            <a:off x="914400" y="3505200"/>
            <a:ext cx="7162800" cy="762000"/>
            <a:chOff x="576" y="2208"/>
            <a:chExt cx="4512" cy="480"/>
          </a:xfrm>
        </p:grpSpPr>
        <p:grpSp>
          <p:nvGrpSpPr>
            <p:cNvPr id="9" name="Group 65"/>
            <p:cNvGrpSpPr>
              <a:grpSpLocks/>
            </p:cNvGrpSpPr>
            <p:nvPr/>
          </p:nvGrpSpPr>
          <p:grpSpPr bwMode="auto">
            <a:xfrm>
              <a:off x="576" y="2208"/>
              <a:ext cx="4368" cy="480"/>
              <a:chOff x="576" y="2208"/>
              <a:chExt cx="4368" cy="480"/>
            </a:xfrm>
          </p:grpSpPr>
          <p:sp>
            <p:nvSpPr>
              <p:cNvPr id="44070" name="Text Box 21"/>
              <p:cNvSpPr txBox="1">
                <a:spLocks noChangeArrowheads="1"/>
              </p:cNvSpPr>
              <p:nvPr/>
            </p:nvSpPr>
            <p:spPr bwMode="auto">
              <a:xfrm>
                <a:off x="2448" y="2496"/>
                <a:ext cx="1104" cy="192"/>
              </a:xfrm>
              <a:prstGeom prst="rect">
                <a:avLst/>
              </a:prstGeom>
              <a:noFill/>
              <a:ln w="9525">
                <a:solidFill>
                  <a:srgbClr val="C0C0C0"/>
                </a:solidFill>
                <a:prstDash val="lgDash"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pt-BR" sz="1200">
                    <a:solidFill>
                      <a:srgbClr val="FFFFFF"/>
                    </a:solidFill>
                    <a:latin typeface="Arial" charset="0"/>
                  </a:rPr>
                  <a:t>Função Quadrática</a:t>
                </a:r>
              </a:p>
            </p:txBody>
          </p:sp>
          <p:grpSp>
            <p:nvGrpSpPr>
              <p:cNvPr id="10" name="Group 22"/>
              <p:cNvGrpSpPr>
                <a:grpSpLocks/>
              </p:cNvGrpSpPr>
              <p:nvPr/>
            </p:nvGrpSpPr>
            <p:grpSpPr bwMode="auto">
              <a:xfrm>
                <a:off x="4416" y="2208"/>
                <a:ext cx="528" cy="456"/>
                <a:chOff x="8388" y="12425"/>
                <a:chExt cx="903" cy="900"/>
              </a:xfrm>
            </p:grpSpPr>
            <p:sp>
              <p:nvSpPr>
                <p:cNvPr id="44077" name="Rectangle 23"/>
                <p:cNvSpPr>
                  <a:spLocks noChangeArrowheads="1"/>
                </p:cNvSpPr>
                <p:nvPr/>
              </p:nvSpPr>
              <p:spPr bwMode="auto">
                <a:xfrm>
                  <a:off x="8391" y="12425"/>
                  <a:ext cx="900" cy="9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808080"/>
                  </a:solidFill>
                  <a:miter lim="800000"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4078" name="Freeform 24"/>
                <p:cNvSpPr>
                  <a:spLocks/>
                </p:cNvSpPr>
                <p:nvPr/>
              </p:nvSpPr>
              <p:spPr bwMode="auto">
                <a:xfrm>
                  <a:off x="8388" y="12563"/>
                  <a:ext cx="903" cy="762"/>
                </a:xfrm>
                <a:custGeom>
                  <a:avLst/>
                  <a:gdLst>
                    <a:gd name="T0" fmla="*/ 0 w 1073"/>
                    <a:gd name="T1" fmla="*/ 18 h 652"/>
                    <a:gd name="T2" fmla="*/ 272 w 1073"/>
                    <a:gd name="T3" fmla="*/ 61 h 652"/>
                    <a:gd name="T4" fmla="*/ 335 w 1073"/>
                    <a:gd name="T5" fmla="*/ 175 h 652"/>
                    <a:gd name="T6" fmla="*/ 360 w 1073"/>
                    <a:gd name="T7" fmla="*/ 228 h 652"/>
                    <a:gd name="T8" fmla="*/ 373 w 1073"/>
                    <a:gd name="T9" fmla="*/ 254 h 652"/>
                    <a:gd name="T10" fmla="*/ 436 w 1073"/>
                    <a:gd name="T11" fmla="*/ 394 h 652"/>
                    <a:gd name="T12" fmla="*/ 537 w 1073"/>
                    <a:gd name="T13" fmla="*/ 569 h 652"/>
                    <a:gd name="T14" fmla="*/ 802 w 1073"/>
                    <a:gd name="T15" fmla="*/ 744 h 652"/>
                    <a:gd name="T16" fmla="*/ 903 w 1073"/>
                    <a:gd name="T17" fmla="*/ 762 h 65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73"/>
                    <a:gd name="T28" fmla="*/ 0 h 652"/>
                    <a:gd name="T29" fmla="*/ 1073 w 1073"/>
                    <a:gd name="T30" fmla="*/ 652 h 65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73" h="652">
                      <a:moveTo>
                        <a:pt x="0" y="15"/>
                      </a:moveTo>
                      <a:cubicBezTo>
                        <a:pt x="112" y="0"/>
                        <a:pt x="217" y="20"/>
                        <a:pt x="323" y="52"/>
                      </a:cubicBezTo>
                      <a:cubicBezTo>
                        <a:pt x="347" y="88"/>
                        <a:pt x="372" y="117"/>
                        <a:pt x="398" y="150"/>
                      </a:cubicBezTo>
                      <a:cubicBezTo>
                        <a:pt x="409" y="164"/>
                        <a:pt x="418" y="180"/>
                        <a:pt x="428" y="195"/>
                      </a:cubicBezTo>
                      <a:cubicBezTo>
                        <a:pt x="433" y="202"/>
                        <a:pt x="443" y="217"/>
                        <a:pt x="443" y="217"/>
                      </a:cubicBezTo>
                      <a:cubicBezTo>
                        <a:pt x="457" y="263"/>
                        <a:pt x="491" y="298"/>
                        <a:pt x="518" y="337"/>
                      </a:cubicBezTo>
                      <a:cubicBezTo>
                        <a:pt x="552" y="385"/>
                        <a:pt x="589" y="455"/>
                        <a:pt x="638" y="487"/>
                      </a:cubicBezTo>
                      <a:cubicBezTo>
                        <a:pt x="706" y="592"/>
                        <a:pt x="841" y="609"/>
                        <a:pt x="953" y="637"/>
                      </a:cubicBezTo>
                      <a:cubicBezTo>
                        <a:pt x="993" y="647"/>
                        <a:pt x="1032" y="652"/>
                        <a:pt x="1073" y="652"/>
                      </a:cubicBezTo>
                    </a:path>
                  </a:pathLst>
                </a:custGeom>
                <a:noFill/>
                <a:ln w="25400" cap="flat" cmpd="sng">
                  <a:solidFill>
                    <a:srgbClr val="808080"/>
                  </a:solidFill>
                  <a:prstDash val="solid"/>
                  <a:round/>
                  <a:headEnd type="none" w="med" len="med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4072" name="Line 25"/>
              <p:cNvSpPr>
                <a:spLocks noChangeShapeType="1"/>
              </p:cNvSpPr>
              <p:nvPr/>
            </p:nvSpPr>
            <p:spPr bwMode="auto">
              <a:xfrm>
                <a:off x="2160" y="259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4073" name="Line 26"/>
              <p:cNvSpPr>
                <a:spLocks noChangeShapeType="1"/>
              </p:cNvSpPr>
              <p:nvPr/>
            </p:nvSpPr>
            <p:spPr bwMode="auto">
              <a:xfrm>
                <a:off x="3552" y="2592"/>
                <a:ext cx="864" cy="0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11" name="Group 45"/>
              <p:cNvGrpSpPr>
                <a:grpSpLocks/>
              </p:cNvGrpSpPr>
              <p:nvPr/>
            </p:nvGrpSpPr>
            <p:grpSpPr bwMode="auto">
              <a:xfrm>
                <a:off x="576" y="2304"/>
                <a:ext cx="1584" cy="384"/>
                <a:chOff x="576" y="2256"/>
                <a:chExt cx="1584" cy="384"/>
              </a:xfrm>
            </p:grpSpPr>
            <p:sp>
              <p:nvSpPr>
                <p:cNvPr id="44075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576" y="2448"/>
                  <a:ext cx="1584" cy="192"/>
                </a:xfrm>
                <a:prstGeom prst="rect">
                  <a:avLst/>
                </a:prstGeom>
                <a:noFill/>
                <a:ln w="9525">
                  <a:solidFill>
                    <a:srgbClr val="C0C0C0"/>
                  </a:solidFill>
                  <a:miter lim="800000"/>
                  <a:headEnd/>
                  <a:tailEnd type="none" w="sm" len="sm"/>
                </a:ln>
              </p:spPr>
              <p:txBody>
                <a:bodyPr/>
                <a:lstStyle/>
                <a:p>
                  <a:pPr algn="l" eaLnBrk="0" hangingPunct="0">
                    <a:spcBef>
                      <a:spcPct val="0"/>
                    </a:spcBef>
                  </a:pPr>
                  <a:r>
                    <a:rPr lang="pt-BR" sz="1200">
                      <a:solidFill>
                        <a:srgbClr val="FFFFFF"/>
                      </a:solidFill>
                      <a:latin typeface="Arial" charset="0"/>
                    </a:rPr>
                    <a:t>Valores – Pertinência Fuzzy</a:t>
                  </a:r>
                </a:p>
              </p:txBody>
            </p:sp>
            <p:sp>
              <p:nvSpPr>
                <p:cNvPr id="44076" name="AutoShape 47"/>
                <p:cNvSpPr>
                  <a:spLocks noChangeArrowheads="1"/>
                </p:cNvSpPr>
                <p:nvPr/>
              </p:nvSpPr>
              <p:spPr bwMode="auto">
                <a:xfrm>
                  <a:off x="1296" y="2256"/>
                  <a:ext cx="144" cy="144"/>
                </a:xfrm>
                <a:prstGeom prst="downArrow">
                  <a:avLst>
                    <a:gd name="adj1" fmla="val 50000"/>
                    <a:gd name="adj2" fmla="val 25000"/>
                  </a:avLst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endParaRPr lang="pt-BR"/>
                </a:p>
              </p:txBody>
            </p:sp>
          </p:grpSp>
        </p:grpSp>
        <p:sp>
          <p:nvSpPr>
            <p:cNvPr id="44069" name="AutoShape 55">
              <a:hlinkClick r:id="rId6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4992" y="2592"/>
              <a:ext cx="96" cy="96"/>
            </a:xfrm>
            <a:prstGeom prst="actionButtonForwardNex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pt-BR"/>
            </a:p>
          </p:txBody>
        </p:sp>
      </p:grpSp>
      <p:sp>
        <p:nvSpPr>
          <p:cNvPr id="44043" name="Rectangle 14"/>
          <p:cNvSpPr>
            <a:spLocks noChangeArrowheads="1"/>
          </p:cNvSpPr>
          <p:nvPr/>
        </p:nvSpPr>
        <p:spPr bwMode="auto">
          <a:xfrm>
            <a:off x="457200" y="381000"/>
            <a:ext cx="701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30000"/>
              </a:spcBef>
            </a:pPr>
            <a:r>
              <a:rPr lang="pt-BR" sz="2900">
                <a:latin typeface="ZapfHumnst BT" pitchFamily="34" charset="0"/>
              </a:rPr>
              <a:t>Método Multivariado</a:t>
            </a:r>
            <a:endParaRPr lang="pt-BR" sz="2100">
              <a:latin typeface="ZapfHumnst BT" pitchFamily="34" charset="0"/>
            </a:endParaRPr>
          </a:p>
        </p:txBody>
      </p:sp>
      <p:grpSp>
        <p:nvGrpSpPr>
          <p:cNvPr id="12" name="Group 57"/>
          <p:cNvGrpSpPr>
            <a:grpSpLocks/>
          </p:cNvGrpSpPr>
          <p:nvPr/>
        </p:nvGrpSpPr>
        <p:grpSpPr bwMode="auto">
          <a:xfrm>
            <a:off x="914400" y="1828800"/>
            <a:ext cx="7086600" cy="1066800"/>
            <a:chOff x="576" y="1152"/>
            <a:chExt cx="4464" cy="672"/>
          </a:xfrm>
        </p:grpSpPr>
        <p:sp>
          <p:nvSpPr>
            <p:cNvPr id="44063" name="Text Box 16"/>
            <p:cNvSpPr txBox="1">
              <a:spLocks noChangeArrowheads="1"/>
            </p:cNvSpPr>
            <p:nvPr/>
          </p:nvSpPr>
          <p:spPr bwMode="auto">
            <a:xfrm>
              <a:off x="2592" y="1248"/>
              <a:ext cx="864" cy="288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prstDash val="lgDash"/>
              <a:miter lim="800000"/>
              <a:headEnd/>
              <a:tailEnd type="none" w="sm" len="sm"/>
            </a:ln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Empírico / Literatura</a:t>
              </a:r>
            </a:p>
          </p:txBody>
        </p:sp>
        <p:sp>
          <p:nvSpPr>
            <p:cNvPr id="44064" name="Text Box 17"/>
            <p:cNvSpPr txBox="1">
              <a:spLocks noChangeArrowheads="1"/>
            </p:cNvSpPr>
            <p:nvPr/>
          </p:nvSpPr>
          <p:spPr bwMode="auto">
            <a:xfrm>
              <a:off x="3696" y="1152"/>
              <a:ext cx="1344" cy="672"/>
            </a:xfrm>
            <a:prstGeom prst="rect">
              <a:avLst/>
            </a:prstGeom>
            <a:noFill/>
            <a:ln w="25400" cmpd="dbl">
              <a:solidFill>
                <a:srgbClr val="969696"/>
              </a:solidFill>
              <a:miter lim="800000"/>
              <a:headEnd/>
              <a:tailEnd type="none" w="sm" len="sm"/>
            </a:ln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Distância Vias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Distância Rios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Distância Centros Urbanos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Cobertura Florestal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Declividade</a:t>
              </a:r>
            </a:p>
            <a:p>
              <a:pPr eaLnBrk="0" hangingPunct="0">
                <a:spcBef>
                  <a:spcPct val="0"/>
                </a:spcBef>
              </a:pPr>
              <a:endParaRPr lang="pt-BR" sz="1200">
                <a:latin typeface="Arial" charset="0"/>
              </a:endParaRPr>
            </a:p>
          </p:txBody>
        </p:sp>
        <p:sp>
          <p:nvSpPr>
            <p:cNvPr id="44065" name="Text Box 18"/>
            <p:cNvSpPr txBox="1">
              <a:spLocks noChangeArrowheads="1"/>
            </p:cNvSpPr>
            <p:nvPr/>
          </p:nvSpPr>
          <p:spPr bwMode="auto">
            <a:xfrm>
              <a:off x="576" y="1296"/>
              <a:ext cx="1536" cy="192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 type="none" w="sm" len="sm"/>
            </a:ln>
          </p:spPr>
          <p:txBody>
            <a:bodyPr/>
            <a:lstStyle/>
            <a:p>
              <a:pPr algn="l" eaLnBrk="0" hangingPunct="0">
                <a:spcBef>
                  <a:spcPct val="0"/>
                </a:spcBef>
              </a:pPr>
              <a:r>
                <a:rPr lang="pt-BR" sz="1200">
                  <a:solidFill>
                    <a:srgbClr val="FFFFFF"/>
                  </a:solidFill>
                  <a:latin typeface="Arial" charset="0"/>
                </a:rPr>
                <a:t>Seleção Variáveis Indicadoras</a:t>
              </a:r>
            </a:p>
          </p:txBody>
        </p:sp>
        <p:sp>
          <p:nvSpPr>
            <p:cNvPr id="44066" name="Line 19"/>
            <p:cNvSpPr>
              <a:spLocks noChangeShapeType="1"/>
            </p:cNvSpPr>
            <p:nvPr/>
          </p:nvSpPr>
          <p:spPr bwMode="auto">
            <a:xfrm>
              <a:off x="2112" y="1392"/>
              <a:ext cx="432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4067" name="Line 20"/>
            <p:cNvSpPr>
              <a:spLocks noChangeShapeType="1"/>
            </p:cNvSpPr>
            <p:nvPr/>
          </p:nvSpPr>
          <p:spPr bwMode="auto">
            <a:xfrm>
              <a:off x="3456" y="1392"/>
              <a:ext cx="192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44045" name="Rectangle 56"/>
          <p:cNvSpPr>
            <a:spLocks noChangeArrowheads="1"/>
          </p:cNvSpPr>
          <p:nvPr/>
        </p:nvSpPr>
        <p:spPr bwMode="auto">
          <a:xfrm>
            <a:off x="457200" y="1066800"/>
            <a:ext cx="701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30000"/>
              </a:spcBef>
            </a:pPr>
            <a:r>
              <a:rPr lang="pt-BR" sz="2100">
                <a:latin typeface="ZapfHumnst BT" pitchFamily="34" charset="0"/>
              </a:rPr>
              <a:t>Inferir superfície que descreva distribuição </a:t>
            </a:r>
          </a:p>
        </p:txBody>
      </p:sp>
      <p:grpSp>
        <p:nvGrpSpPr>
          <p:cNvPr id="13" name="Group 69"/>
          <p:cNvGrpSpPr>
            <a:grpSpLocks/>
          </p:cNvGrpSpPr>
          <p:nvPr/>
        </p:nvGrpSpPr>
        <p:grpSpPr bwMode="auto">
          <a:xfrm>
            <a:off x="914400" y="2971800"/>
            <a:ext cx="6248400" cy="800100"/>
            <a:chOff x="576" y="1872"/>
            <a:chExt cx="3936" cy="504"/>
          </a:xfrm>
        </p:grpSpPr>
        <p:grpSp>
          <p:nvGrpSpPr>
            <p:cNvPr id="14" name="Group 60"/>
            <p:cNvGrpSpPr>
              <a:grpSpLocks/>
            </p:cNvGrpSpPr>
            <p:nvPr/>
          </p:nvGrpSpPr>
          <p:grpSpPr bwMode="auto">
            <a:xfrm>
              <a:off x="576" y="1872"/>
              <a:ext cx="3768" cy="504"/>
              <a:chOff x="576" y="1872"/>
              <a:chExt cx="3768" cy="504"/>
            </a:xfrm>
          </p:grpSpPr>
          <p:grpSp>
            <p:nvGrpSpPr>
              <p:cNvPr id="15" name="Group 3"/>
              <p:cNvGrpSpPr>
                <a:grpSpLocks/>
              </p:cNvGrpSpPr>
              <p:nvPr/>
            </p:nvGrpSpPr>
            <p:grpSpPr bwMode="auto">
              <a:xfrm>
                <a:off x="3744" y="1872"/>
                <a:ext cx="600" cy="504"/>
                <a:chOff x="8568" y="4682"/>
                <a:chExt cx="1080" cy="1080"/>
              </a:xfrm>
            </p:grpSpPr>
            <p:grpSp>
              <p:nvGrpSpPr>
                <p:cNvPr id="16" name="Group 4"/>
                <p:cNvGrpSpPr>
                  <a:grpSpLocks/>
                </p:cNvGrpSpPr>
                <p:nvPr/>
              </p:nvGrpSpPr>
              <p:grpSpPr bwMode="auto">
                <a:xfrm>
                  <a:off x="8748" y="4865"/>
                  <a:ext cx="720" cy="765"/>
                  <a:chOff x="7848" y="7955"/>
                  <a:chExt cx="720" cy="765"/>
                </a:xfrm>
              </p:grpSpPr>
              <p:sp>
                <p:nvSpPr>
                  <p:cNvPr id="44058" name="AutoShape 5"/>
                  <p:cNvSpPr>
                    <a:spLocks noChangeArrowheads="1"/>
                  </p:cNvSpPr>
                  <p:nvPr/>
                </p:nvSpPr>
                <p:spPr bwMode="auto">
                  <a:xfrm>
                    <a:off x="7848" y="8540"/>
                    <a:ext cx="720" cy="180"/>
                  </a:xfrm>
                  <a:prstGeom prst="parallelogram">
                    <a:avLst>
                      <a:gd name="adj" fmla="val 100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969696"/>
                    </a:solidFill>
                    <a:miter lim="800000"/>
                    <a:headEnd/>
                    <a:tailEnd type="none" w="sm" len="sm"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44059" name="AutoShape 6"/>
                  <p:cNvSpPr>
                    <a:spLocks noChangeArrowheads="1"/>
                  </p:cNvSpPr>
                  <p:nvPr/>
                </p:nvSpPr>
                <p:spPr bwMode="auto">
                  <a:xfrm>
                    <a:off x="7848" y="8405"/>
                    <a:ext cx="720" cy="180"/>
                  </a:xfrm>
                  <a:prstGeom prst="parallelogram">
                    <a:avLst>
                      <a:gd name="adj" fmla="val 100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969696"/>
                    </a:solidFill>
                    <a:miter lim="800000"/>
                    <a:headEnd/>
                    <a:tailEnd type="none" w="sm" len="sm"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44060" name="AutoShape 7"/>
                  <p:cNvSpPr>
                    <a:spLocks noChangeArrowheads="1"/>
                  </p:cNvSpPr>
                  <p:nvPr/>
                </p:nvSpPr>
                <p:spPr bwMode="auto">
                  <a:xfrm>
                    <a:off x="7848" y="8255"/>
                    <a:ext cx="720" cy="180"/>
                  </a:xfrm>
                  <a:prstGeom prst="parallelogram">
                    <a:avLst>
                      <a:gd name="adj" fmla="val 100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969696"/>
                    </a:solidFill>
                    <a:miter lim="800000"/>
                    <a:headEnd/>
                    <a:tailEnd type="none" w="sm" len="sm"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44061" name="AutoShape 8"/>
                  <p:cNvSpPr>
                    <a:spLocks noChangeArrowheads="1"/>
                  </p:cNvSpPr>
                  <p:nvPr/>
                </p:nvSpPr>
                <p:spPr bwMode="auto">
                  <a:xfrm>
                    <a:off x="7848" y="8105"/>
                    <a:ext cx="720" cy="180"/>
                  </a:xfrm>
                  <a:prstGeom prst="parallelogram">
                    <a:avLst>
                      <a:gd name="adj" fmla="val 100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969696"/>
                    </a:solidFill>
                    <a:miter lim="800000"/>
                    <a:headEnd/>
                    <a:tailEnd type="none" w="sm" len="sm"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44062" name="AutoShape 9"/>
                  <p:cNvSpPr>
                    <a:spLocks noChangeArrowheads="1"/>
                  </p:cNvSpPr>
                  <p:nvPr/>
                </p:nvSpPr>
                <p:spPr bwMode="auto">
                  <a:xfrm>
                    <a:off x="7848" y="7955"/>
                    <a:ext cx="720" cy="180"/>
                  </a:xfrm>
                  <a:prstGeom prst="parallelogram">
                    <a:avLst>
                      <a:gd name="adj" fmla="val 100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969696"/>
                    </a:solidFill>
                    <a:miter lim="800000"/>
                    <a:headEnd/>
                    <a:tailEnd type="none" w="sm" len="sm"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</p:grpSp>
            <p:sp>
              <p:nvSpPr>
                <p:cNvPr id="44057" name="Rectangle 10"/>
                <p:cNvSpPr>
                  <a:spLocks noChangeArrowheads="1"/>
                </p:cNvSpPr>
                <p:nvPr/>
              </p:nvSpPr>
              <p:spPr bwMode="auto">
                <a:xfrm>
                  <a:off x="8568" y="4682"/>
                  <a:ext cx="1080" cy="1080"/>
                </a:xfrm>
                <a:prstGeom prst="rect">
                  <a:avLst/>
                </a:prstGeom>
                <a:noFill/>
                <a:ln w="9525">
                  <a:solidFill>
                    <a:srgbClr val="969696"/>
                  </a:solidFill>
                  <a:miter lim="800000"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sp>
            <p:nvSpPr>
              <p:cNvPr id="44050" name="Text Box 39"/>
              <p:cNvSpPr txBox="1">
                <a:spLocks noChangeArrowheads="1"/>
              </p:cNvSpPr>
              <p:nvPr/>
            </p:nvSpPr>
            <p:spPr bwMode="auto">
              <a:xfrm>
                <a:off x="2496" y="2112"/>
                <a:ext cx="1008" cy="168"/>
              </a:xfrm>
              <a:prstGeom prst="rect">
                <a:avLst/>
              </a:prstGeom>
              <a:noFill/>
              <a:ln w="9525">
                <a:solidFill>
                  <a:srgbClr val="C0C0C0"/>
                </a:solidFill>
                <a:prstDash val="lgDash"/>
                <a:miter lim="800000"/>
                <a:headEnd/>
                <a:tailEnd type="none" w="sm" len="sm"/>
              </a:ln>
            </p:spPr>
            <p:txBody>
              <a:bodyPr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pt-BR" sz="1200">
                    <a:solidFill>
                      <a:srgbClr val="FFFFFF"/>
                    </a:solidFill>
                    <a:latin typeface="Arial" charset="0"/>
                  </a:rPr>
                  <a:t>SR &amp; SIG</a:t>
                </a:r>
              </a:p>
            </p:txBody>
          </p:sp>
          <p:sp>
            <p:nvSpPr>
              <p:cNvPr id="44051" name="Line 40"/>
              <p:cNvSpPr>
                <a:spLocks noChangeShapeType="1"/>
              </p:cNvSpPr>
              <p:nvPr/>
            </p:nvSpPr>
            <p:spPr bwMode="auto">
              <a:xfrm>
                <a:off x="2208" y="220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4052" name="Line 41"/>
              <p:cNvSpPr>
                <a:spLocks noChangeShapeType="1"/>
              </p:cNvSpPr>
              <p:nvPr/>
            </p:nvSpPr>
            <p:spPr bwMode="auto">
              <a:xfrm>
                <a:off x="3504" y="2208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17" name="Group 42"/>
              <p:cNvGrpSpPr>
                <a:grpSpLocks/>
              </p:cNvGrpSpPr>
              <p:nvPr/>
            </p:nvGrpSpPr>
            <p:grpSpPr bwMode="auto">
              <a:xfrm>
                <a:off x="576" y="1920"/>
                <a:ext cx="1608" cy="354"/>
                <a:chOff x="576" y="1872"/>
                <a:chExt cx="1608" cy="354"/>
              </a:xfrm>
            </p:grpSpPr>
            <p:sp>
              <p:nvSpPr>
                <p:cNvPr id="44054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576" y="2064"/>
                  <a:ext cx="1608" cy="162"/>
                </a:xfrm>
                <a:prstGeom prst="rect">
                  <a:avLst/>
                </a:prstGeom>
                <a:noFill/>
                <a:ln w="9525">
                  <a:solidFill>
                    <a:srgbClr val="C0C0C0"/>
                  </a:solidFill>
                  <a:miter lim="800000"/>
                  <a:headEnd/>
                  <a:tailEnd type="none" w="sm" len="sm"/>
                </a:ln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</a:pPr>
                  <a:r>
                    <a:rPr lang="pt-BR" sz="1200">
                      <a:solidFill>
                        <a:srgbClr val="FFFFFF"/>
                      </a:solidFill>
                      <a:latin typeface="Arial" charset="0"/>
                    </a:rPr>
                    <a:t>Dados locais p/ variáveis</a:t>
                  </a:r>
                </a:p>
              </p:txBody>
            </p:sp>
            <p:sp>
              <p:nvSpPr>
                <p:cNvPr id="44055" name="AutoShape 44"/>
                <p:cNvSpPr>
                  <a:spLocks noChangeArrowheads="1"/>
                </p:cNvSpPr>
                <p:nvPr/>
              </p:nvSpPr>
              <p:spPr bwMode="auto">
                <a:xfrm>
                  <a:off x="1296" y="1872"/>
                  <a:ext cx="144" cy="144"/>
                </a:xfrm>
                <a:prstGeom prst="downArrow">
                  <a:avLst>
                    <a:gd name="adj1" fmla="val 50000"/>
                    <a:gd name="adj2" fmla="val 25000"/>
                  </a:avLst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endParaRPr lang="pt-BR"/>
                </a:p>
              </p:txBody>
            </p:sp>
          </p:grpSp>
        </p:grpSp>
        <p:sp>
          <p:nvSpPr>
            <p:cNvPr id="44048" name="AutoShape 68">
              <a:hlinkClick r:id="rId7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4416" y="2016"/>
              <a:ext cx="96" cy="96"/>
            </a:xfrm>
            <a:prstGeom prst="actionButtonForwardNex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pt-BR"/>
            </a:p>
          </p:txBody>
        </p:sp>
      </p:grpSp>
    </p:spTree>
  </p:cSld>
  <p:clrMapOvr>
    <a:masterClrMapping/>
  </p:clrMapOvr>
  <p:transition>
    <p:wipe dir="r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458200" cy="700088"/>
          </a:xfrm>
          <a:noFill/>
        </p:spPr>
        <p:txBody>
          <a:bodyPr/>
          <a:lstStyle/>
          <a:p>
            <a:r>
              <a:rPr lang="pt-BR" sz="2800">
                <a:effectLst/>
              </a:rPr>
              <a:t>População em Marabá</a:t>
            </a: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4588" y="37560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1100" y="37560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7560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762000" y="1752600"/>
            <a:ext cx="838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30000"/>
              </a:spcBef>
            </a:pPr>
            <a:r>
              <a:rPr lang="pt-BR" sz="2900">
                <a:latin typeface="ZapfHumnst BT" pitchFamily="34" charset="0"/>
              </a:rPr>
              <a:t>Redistribuição – Superfícies resultantes</a:t>
            </a:r>
            <a:r>
              <a:rPr lang="pt-BR" sz="2100">
                <a:latin typeface="ZapfHumnst BT" pitchFamily="34" charset="0"/>
              </a:rPr>
              <a:t> - Região</a:t>
            </a:r>
          </a:p>
        </p:txBody>
      </p:sp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2438400"/>
            <a:ext cx="259080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0" y="2438400"/>
            <a:ext cx="259080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457200" y="2286000"/>
            <a:ext cx="2743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2100">
                <a:latin typeface="ZapfHumnst BT" pitchFamily="34" charset="0"/>
              </a:rPr>
              <a:t>Restrição floresta e água ineficiente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2100">
                <a:latin typeface="ZapfHumnst BT" pitchFamily="34" charset="0"/>
              </a:rPr>
              <a:t>Percurso de campo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2100">
                <a:latin typeface="ZapfHumnst BT" pitchFamily="34" charset="0"/>
              </a:rPr>
              <a:t>Média Simples – mais variabilidade</a:t>
            </a:r>
          </a:p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2100">
                <a:latin typeface="ZapfHumnst BT" pitchFamily="34" charset="0"/>
              </a:rPr>
              <a:t> Média Ponderada superfície mais suave</a:t>
            </a:r>
          </a:p>
        </p:txBody>
      </p:sp>
    </p:spTree>
  </p:cSld>
  <p:clrMapOvr>
    <a:masterClrMapping/>
  </p:clrMapOvr>
  <p:transition>
    <p:wipe dir="r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438400"/>
            <a:ext cx="259080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4" cstate="print"/>
          <a:srcRect t="2361"/>
          <a:stretch>
            <a:fillRect/>
          </a:stretch>
        </p:blipFill>
        <p:spPr bwMode="auto">
          <a:xfrm>
            <a:off x="6172200" y="2438400"/>
            <a:ext cx="258286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2438400"/>
            <a:ext cx="259080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t-BR" sz="2800">
                <a:effectLst/>
              </a:rPr>
              <a:t>População em Marabá</a:t>
            </a:r>
          </a:p>
        </p:txBody>
      </p:sp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24588" y="37560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7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61100" y="37560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8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43663" y="37560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9" name="Rectangle 9"/>
          <p:cNvSpPr>
            <a:spLocks noChangeArrowheads="1"/>
          </p:cNvSpPr>
          <p:nvPr/>
        </p:nvSpPr>
        <p:spPr bwMode="auto">
          <a:xfrm>
            <a:off x="457200" y="1600200"/>
            <a:ext cx="838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30000"/>
              </a:spcBef>
            </a:pPr>
            <a:r>
              <a:rPr lang="pt-BR" sz="2900">
                <a:latin typeface="ZapfHumnst BT" pitchFamily="34" charset="0"/>
              </a:rPr>
              <a:t>Redistribuição – Superfícies resultantes -</a:t>
            </a:r>
            <a:r>
              <a:rPr lang="pt-BR" sz="2100">
                <a:latin typeface="ZapfHumnst BT" pitchFamily="34" charset="0"/>
              </a:rPr>
              <a:t> Região</a:t>
            </a:r>
          </a:p>
        </p:txBody>
      </p:sp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533400" y="16764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endParaRPr lang="pt-PT" sz="2100">
              <a:latin typeface="ZapfHumnst BT" pitchFamily="34" charset="0"/>
            </a:endParaRPr>
          </a:p>
        </p:txBody>
      </p:sp>
      <p:sp>
        <p:nvSpPr>
          <p:cNvPr id="46091" name="Rectangle 11"/>
          <p:cNvSpPr>
            <a:spLocks noChangeArrowheads="1"/>
          </p:cNvSpPr>
          <p:nvPr/>
        </p:nvSpPr>
        <p:spPr bwMode="auto">
          <a:xfrm>
            <a:off x="609600" y="2057400"/>
            <a:ext cx="800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70000"/>
              </a:spcBef>
              <a:buFontTx/>
              <a:buChar char="•"/>
            </a:pPr>
            <a:r>
              <a:rPr lang="pt-BR" sz="2100">
                <a:latin typeface="ZapfHumnst BT" pitchFamily="34" charset="0"/>
              </a:rPr>
              <a:t>Fuzzy Mínimo representou melhor a heterogeneidade espacial </a:t>
            </a:r>
          </a:p>
        </p:txBody>
      </p:sp>
    </p:spTree>
  </p:cSld>
  <p:clrMapOvr>
    <a:masterClrMapping/>
  </p:clrMapOvr>
  <p:transition>
    <p:wipe dir="r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t-BR" sz="2800">
                <a:effectLst/>
              </a:rPr>
              <a:t>População em Marabá</a:t>
            </a: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4588" y="37560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1100" y="37560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7560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533400" y="1447800"/>
            <a:ext cx="838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30000"/>
              </a:spcBef>
            </a:pPr>
            <a:r>
              <a:rPr lang="pt-BR" sz="2900">
                <a:latin typeface="ZapfHumnst BT" pitchFamily="34" charset="0"/>
              </a:rPr>
              <a:t>Redistribuição – Superfícies resultantes – Município</a:t>
            </a:r>
            <a:r>
              <a:rPr lang="pt-BR" sz="2100">
                <a:latin typeface="ZapfHumnst BT" pitchFamily="34" charset="0"/>
              </a:rPr>
              <a:t> </a:t>
            </a:r>
          </a:p>
        </p:txBody>
      </p:sp>
      <p:pic>
        <p:nvPicPr>
          <p:cNvPr id="4711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2209800"/>
            <a:ext cx="7524750" cy="375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TM_Maraba_MS"/>
          <p:cNvPicPr>
            <a:picLocks noChangeAspect="1" noChangeArrowheads="1"/>
          </p:cNvPicPr>
          <p:nvPr/>
        </p:nvPicPr>
        <p:blipFill>
          <a:blip r:embed="rId3" cstate="print"/>
          <a:srcRect t="21564" b="8926"/>
          <a:stretch>
            <a:fillRect/>
          </a:stretch>
        </p:blipFill>
        <p:spPr bwMode="auto">
          <a:xfrm>
            <a:off x="914400" y="2362200"/>
            <a:ext cx="7162800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t-BR" sz="2800">
                <a:effectLst/>
              </a:rPr>
              <a:t>População em Marabá</a:t>
            </a: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4588" y="42132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1100" y="42132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3663" y="42132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533400" y="1524000"/>
            <a:ext cx="838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30000"/>
              </a:spcBef>
            </a:pPr>
            <a:r>
              <a:rPr lang="pt-BR" sz="2900">
                <a:latin typeface="ZapfHumnst BT" pitchFamily="34" charset="0"/>
              </a:rPr>
              <a:t>Redistribuição – Superfícies resultantes – Município</a:t>
            </a:r>
            <a:r>
              <a:rPr lang="pt-BR" sz="2100">
                <a:latin typeface="ZapfHumnst BT" pitchFamily="34" charset="0"/>
              </a:rPr>
              <a:t> </a:t>
            </a:r>
          </a:p>
        </p:txBody>
      </p:sp>
    </p:spTree>
  </p:cSld>
  <p:clrMapOvr>
    <a:masterClrMapping/>
  </p:clrMapOvr>
  <p:transition>
    <p:wipe dir="r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 cstate="print"/>
          <a:srcRect t="20926" b="10086"/>
          <a:stretch>
            <a:fillRect/>
          </a:stretch>
        </p:blipFill>
        <p:spPr bwMode="auto">
          <a:xfrm>
            <a:off x="762000" y="2438400"/>
            <a:ext cx="7315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t-BR" sz="2800">
                <a:effectLst/>
              </a:rPr>
              <a:t>População em Marabá</a:t>
            </a:r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4588" y="42894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1100" y="42894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3663" y="42894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533400" y="1600200"/>
            <a:ext cx="838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30000"/>
              </a:spcBef>
            </a:pPr>
            <a:r>
              <a:rPr lang="pt-BR" sz="2900">
                <a:latin typeface="ZapfHumnst BT" pitchFamily="34" charset="0"/>
              </a:rPr>
              <a:t>Redistribuição – Superfícies resultantes – Município</a:t>
            </a:r>
            <a:r>
              <a:rPr lang="pt-BR" sz="2100">
                <a:latin typeface="ZapfHumnst BT" pitchFamily="34" charset="0"/>
              </a:rPr>
              <a:t> </a:t>
            </a:r>
          </a:p>
        </p:txBody>
      </p:sp>
    </p:spTree>
  </p:cSld>
  <p:clrMapOvr>
    <a:masterClrMapping/>
  </p:clrMapOvr>
  <p:transition>
    <p:wipe dir="r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TM_Maraba_FI"/>
          <p:cNvPicPr>
            <a:picLocks noChangeAspect="1" noChangeArrowheads="1"/>
          </p:cNvPicPr>
          <p:nvPr/>
        </p:nvPicPr>
        <p:blipFill>
          <a:blip r:embed="rId3" cstate="print"/>
          <a:srcRect t="21048" b="6940"/>
          <a:stretch>
            <a:fillRect/>
          </a:stretch>
        </p:blipFill>
        <p:spPr bwMode="auto">
          <a:xfrm>
            <a:off x="762000" y="2398713"/>
            <a:ext cx="7315200" cy="37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t-BR" sz="2800">
                <a:effectLst/>
              </a:rPr>
              <a:t>População em Marabá</a:t>
            </a:r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8388" y="43656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84900" y="43656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67463" y="43656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457200" y="1676400"/>
            <a:ext cx="838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30000"/>
              </a:spcBef>
            </a:pPr>
            <a:r>
              <a:rPr lang="pt-BR" sz="2900">
                <a:latin typeface="ZapfHumnst BT" pitchFamily="34" charset="0"/>
              </a:rPr>
              <a:t>Redistribuição – Superfícies resultantes – Município</a:t>
            </a:r>
            <a:r>
              <a:rPr lang="pt-BR" sz="2100">
                <a:latin typeface="ZapfHumnst BT" pitchFamily="34" charset="0"/>
              </a:rPr>
              <a:t> </a:t>
            </a:r>
          </a:p>
        </p:txBody>
      </p:sp>
    </p:spTree>
  </p:cSld>
  <p:clrMapOvr>
    <a:masterClrMapping/>
  </p:clrMapOvr>
  <p:transition>
    <p:wipe dir="r"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209800"/>
            <a:ext cx="7515225" cy="385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t-BR" sz="2800">
                <a:effectLst/>
              </a:rPr>
              <a:t>População em Marabá</a:t>
            </a: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4588" y="42132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1100" y="42132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3663" y="42132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533400" y="1524000"/>
            <a:ext cx="838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30000"/>
              </a:spcBef>
            </a:pPr>
            <a:r>
              <a:rPr lang="pt-BR" sz="2900">
                <a:latin typeface="ZapfHumnst BT" pitchFamily="34" charset="0"/>
              </a:rPr>
              <a:t>Redistribuição – Superfícies resultantes – Município</a:t>
            </a:r>
            <a:r>
              <a:rPr lang="pt-BR" sz="2100">
                <a:latin typeface="ZapfHumnst BT" pitchFamily="34" charset="0"/>
              </a:rPr>
              <a:t> </a:t>
            </a:r>
          </a:p>
        </p:txBody>
      </p:sp>
    </p:spTree>
  </p:cSld>
  <p:clrMapOvr>
    <a:masterClrMapping/>
  </p:clrMapOvr>
  <p:transition>
    <p:wipe dir="r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438400"/>
            <a:ext cx="7485063" cy="375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t-BR" sz="2800">
                <a:effectLst/>
              </a:rPr>
              <a:t>População em Marabá</a:t>
            </a:r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4588" y="43656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1100" y="43656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3663" y="43656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533400" y="1676400"/>
            <a:ext cx="838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30000"/>
              </a:spcBef>
            </a:pPr>
            <a:r>
              <a:rPr lang="pt-BR" sz="2900">
                <a:latin typeface="ZapfHumnst BT" pitchFamily="34" charset="0"/>
              </a:rPr>
              <a:t>Redistribuição – Superfícies resultantes – Município</a:t>
            </a:r>
            <a:r>
              <a:rPr lang="pt-BR" sz="2100">
                <a:latin typeface="ZapfHumnst BT" pitchFamily="34" charset="0"/>
              </a:rPr>
              <a:t> </a:t>
            </a:r>
          </a:p>
        </p:txBody>
      </p:sp>
    </p:spTree>
  </p:cSld>
  <p:clrMapOvr>
    <a:masterClrMapping/>
  </p:clrMapOvr>
  <p:transition>
    <p:wipe dir="r"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10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286000"/>
            <a:ext cx="7539038" cy="38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Rectangle 1027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t-BR" sz="2800">
                <a:effectLst/>
              </a:rPr>
              <a:t>População em Marabá</a:t>
            </a:r>
          </a:p>
        </p:txBody>
      </p:sp>
      <p:pic>
        <p:nvPicPr>
          <p:cNvPr id="53252" name="Picture 102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4588" y="4365625"/>
            <a:ext cx="11112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102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1100" y="4365625"/>
            <a:ext cx="11113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4" name="Picture 103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3663" y="4365625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5" name="Rectangle 1031"/>
          <p:cNvSpPr>
            <a:spLocks noChangeArrowheads="1"/>
          </p:cNvSpPr>
          <p:nvPr/>
        </p:nvSpPr>
        <p:spPr bwMode="auto">
          <a:xfrm>
            <a:off x="609600" y="1371600"/>
            <a:ext cx="838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63538" indent="-363538" algn="l" defTabSz="968375" eaLnBrk="0" hangingPunct="0">
              <a:lnSpc>
                <a:spcPct val="90000"/>
              </a:lnSpc>
              <a:spcBef>
                <a:spcPct val="30000"/>
              </a:spcBef>
            </a:pPr>
            <a:r>
              <a:rPr lang="pt-BR" sz="2900" dirty="0">
                <a:latin typeface="ZapfHumnst BT" pitchFamily="34" charset="0"/>
              </a:rPr>
              <a:t>Redistribuição – Superfícies resultantes – Município</a:t>
            </a:r>
            <a:r>
              <a:rPr lang="pt-BR" sz="2100" dirty="0">
                <a:latin typeface="ZapfHumnst BT" pitchFamily="34" charset="0"/>
              </a:rPr>
              <a:t> </a:t>
            </a:r>
          </a:p>
        </p:txBody>
      </p:sp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685501" y="0"/>
            <a:ext cx="8305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 anchor="ctr"/>
          <a:lstStyle/>
          <a:p>
            <a:pPr defTabSz="914921" eaLnBrk="0" hangingPunct="0">
              <a:spcBef>
                <a:spcPct val="0"/>
              </a:spcBef>
            </a:pP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1.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Caracterização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da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Dinâmica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Demográfica</a:t>
            </a:r>
            <a:endParaRPr lang="pt-PT" sz="30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18125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01" y="1341000"/>
            <a:ext cx="7938180" cy="483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276000" y="3069000"/>
            <a:ext cx="5184000" cy="29115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91429" tIns="45714" rIns="91429" bIns="45714">
            <a:spAutoFit/>
          </a:bodyPr>
          <a:lstStyle/>
          <a:p>
            <a:pPr defTabSz="914921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Arial" charset="0"/>
              </a:rPr>
              <a:t> </a:t>
            </a:r>
            <a:r>
              <a:rPr lang="pt-BR" dirty="0">
                <a:latin typeface="ZapfHumnst BT" pitchFamily="34" charset="0"/>
              </a:rPr>
              <a:t>Muitos municípios criados -&gt; Complexidade da 			      rede urbana</a:t>
            </a:r>
          </a:p>
          <a:p>
            <a:pPr defTabSz="914921">
              <a:spcBef>
                <a:spcPct val="20000"/>
              </a:spcBef>
              <a:buFontTx/>
              <a:buChar char="•"/>
            </a:pPr>
            <a:endParaRPr lang="pt-BR" dirty="0">
              <a:latin typeface="ZapfHumnst BT" pitchFamily="34" charset="0"/>
            </a:endParaRPr>
          </a:p>
          <a:p>
            <a:pPr defTabSz="914921">
              <a:spcBef>
                <a:spcPct val="20000"/>
              </a:spcBef>
              <a:buFontTx/>
              <a:buChar char="•"/>
            </a:pPr>
            <a:r>
              <a:rPr lang="pt-BR" dirty="0">
                <a:latin typeface="ZapfHumnst BT" pitchFamily="34" charset="0"/>
              </a:rPr>
              <a:t> Estado repartido</a:t>
            </a:r>
          </a:p>
          <a:p>
            <a:pPr defTabSz="914921">
              <a:spcBef>
                <a:spcPct val="20000"/>
              </a:spcBef>
              <a:buFontTx/>
              <a:buChar char="•"/>
            </a:pPr>
            <a:endParaRPr lang="pt-BR" dirty="0">
              <a:latin typeface="ZapfHumnst BT" pitchFamily="34" charset="0"/>
            </a:endParaRPr>
          </a:p>
          <a:p>
            <a:pPr defTabSz="914921">
              <a:spcBef>
                <a:spcPct val="20000"/>
              </a:spcBef>
              <a:buFontTx/>
              <a:buChar char="•"/>
            </a:pPr>
            <a:r>
              <a:rPr lang="pt-BR" dirty="0">
                <a:latin typeface="ZapfHumnst BT" pitchFamily="34" charset="0"/>
              </a:rPr>
              <a:t> Diferentes capacidade de fixação </a:t>
            </a:r>
          </a:p>
          <a:p>
            <a:pPr defTabSz="914921">
              <a:spcBef>
                <a:spcPct val="20000"/>
              </a:spcBef>
              <a:buFontTx/>
              <a:buChar char="•"/>
            </a:pPr>
            <a:endParaRPr lang="pt-BR" sz="1600" dirty="0">
              <a:latin typeface="ZapfHumnst BT" pitchFamily="34" charset="0"/>
            </a:endParaRPr>
          </a:p>
          <a:p>
            <a:pPr defTabSz="914921">
              <a:spcBef>
                <a:spcPct val="20000"/>
              </a:spcBef>
              <a:buFontTx/>
              <a:buChar char="•"/>
            </a:pPr>
            <a:r>
              <a:rPr lang="pt-BR" dirty="0">
                <a:latin typeface="ZapfHumnst BT" pitchFamily="34" charset="0"/>
              </a:rPr>
              <a:t> Quais processos definem quais municípios atraem    ou expulsam população?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READ….</a:t>
            </a:r>
          </a:p>
        </p:txBody>
      </p:sp>
      <p:pic>
        <p:nvPicPr>
          <p:cNvPr id="533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447800"/>
            <a:ext cx="7810019" cy="4048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373004" cy="990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pt-BR" sz="1400" b="0" i="0" dirty="0">
                <a:effectLst/>
              </a:rPr>
              <a:t>D’</a:t>
            </a:r>
            <a:r>
              <a:rPr lang="pt-BR" sz="1400" b="0" i="0" dirty="0" err="1">
                <a:effectLst/>
              </a:rPr>
              <a:t>Antona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A.O.</a:t>
            </a:r>
            <a:r>
              <a:rPr lang="pt-BR" sz="1400" b="0" i="0" dirty="0">
                <a:effectLst/>
              </a:rPr>
              <a:t>; Bueno, </a:t>
            </a:r>
            <a:r>
              <a:rPr lang="pt-BR" sz="1400" b="0" i="0" dirty="0" err="1">
                <a:effectLst/>
              </a:rPr>
              <a:t>M.C.</a:t>
            </a:r>
            <a:r>
              <a:rPr lang="pt-BR" sz="1400" b="0" i="0" dirty="0">
                <a:effectLst/>
              </a:rPr>
              <a:t> </a:t>
            </a:r>
            <a:r>
              <a:rPr lang="pt-BR" sz="1400" b="0" i="0" dirty="0" err="1">
                <a:effectLst/>
              </a:rPr>
              <a:t>Dagnino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R.S.</a:t>
            </a:r>
            <a:r>
              <a:rPr lang="pt-BR" sz="1400" b="0" i="0" dirty="0">
                <a:effectLst/>
              </a:rPr>
              <a:t> (2013) Estimativa da população em unidades de conservação na Amazônia Legal brasileira – uma aplicação de grades regulares a partir da Contagem 2007. REBEP  (30) 2, p. 401-428.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114800"/>
          </a:xfrm>
        </p:spPr>
        <p:txBody>
          <a:bodyPr/>
          <a:lstStyle/>
          <a:p>
            <a:r>
              <a:rPr lang="pt-BR" sz="2400" dirty="0"/>
              <a:t>Testaram método para  aumentar  a  resolução  de  dados  censitários  e apresentá-los  agregados  em  uma  grade  regular</a:t>
            </a:r>
          </a:p>
          <a:p>
            <a:r>
              <a:rPr lang="pt-BR" sz="2400" dirty="0"/>
              <a:t>Metodologia: </a:t>
            </a:r>
          </a:p>
          <a:p>
            <a:pPr lvl="1"/>
            <a:r>
              <a:rPr lang="pt-BR" sz="2000" dirty="0"/>
              <a:t>agrega domicílios  (coordenadas  geográficas)  -Contagem  da  População  do  Instituto  Brasileiro  de  Geografia  e  Estatística  (IBGE) 2007</a:t>
            </a:r>
          </a:p>
          <a:p>
            <a:pPr lvl="1"/>
            <a:r>
              <a:rPr lang="pt-BR" sz="2000" dirty="0"/>
              <a:t>desagrega por setor censitário - proporcionalidade de  área.</a:t>
            </a:r>
          </a:p>
          <a:p>
            <a:r>
              <a:rPr lang="pt-BR" sz="2400" dirty="0"/>
              <a:t>Estima pop residente em 114 </a:t>
            </a:r>
            <a:r>
              <a:rPr lang="pt-BR" sz="2400" dirty="0" err="1"/>
              <a:t>UCs</a:t>
            </a:r>
            <a:r>
              <a:rPr lang="pt-BR" sz="2400" dirty="0"/>
              <a:t> na </a:t>
            </a:r>
            <a:r>
              <a:rPr lang="pt-BR" sz="2400" dirty="0" err="1"/>
              <a:t>AmzLegal</a:t>
            </a:r>
            <a:r>
              <a:rPr lang="pt-BR" sz="2400" dirty="0"/>
              <a:t> </a:t>
            </a:r>
            <a:r>
              <a:rPr lang="pt-BR" sz="2400" dirty="0" err="1"/>
              <a:t>Bras</a:t>
            </a:r>
            <a:endParaRPr lang="pt-BR" sz="2400" dirty="0"/>
          </a:p>
        </p:txBody>
      </p:sp>
    </p:spTree>
  </p:cSld>
  <p:clrMapOvr>
    <a:masterClrMapping/>
  </p:clrMapOvr>
  <p:transition spd="slow">
    <p:wipe dir="r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4800" y="2057400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pt-BR" sz="2400" dirty="0"/>
              <a:t>STATISTICS FINLAND, 2010- dissemina dados em grades</a:t>
            </a:r>
          </a:p>
          <a:p>
            <a:r>
              <a:rPr lang="pt-BR" sz="2400" dirty="0"/>
              <a:t>Validade no uso de grades regulares</a:t>
            </a:r>
          </a:p>
          <a:p>
            <a:pPr>
              <a:buNone/>
            </a:pPr>
            <a:r>
              <a:rPr lang="pt-BR" sz="2400" dirty="0"/>
              <a:t>	</a:t>
            </a:r>
            <a:r>
              <a:rPr lang="pt-BR" sz="2000" dirty="0"/>
              <a:t>(+) prescinde dos limites político-administrativos para apresentar as informações</a:t>
            </a:r>
          </a:p>
          <a:p>
            <a:pPr>
              <a:buNone/>
            </a:pPr>
            <a:r>
              <a:rPr lang="pt-BR" sz="2000" dirty="0"/>
              <a:t>	(-) dificuldade  de determinar e corrigir erros espaciais na coleta, como os decorrentes do registro incorreto de coordenadas geográficas ou até mesmo da falha na captura das coordenadas dos domicílios </a:t>
            </a:r>
            <a:r>
              <a:rPr lang="pt-BR" sz="2000" dirty="0">
                <a:sym typeface="Wingdings" pitchFamily="2" charset="2"/>
              </a:rPr>
              <a:t> novo campo(?)</a:t>
            </a:r>
            <a:endParaRPr lang="pt-BR" sz="2000" dirty="0"/>
          </a:p>
          <a:p>
            <a:pPr>
              <a:buNone/>
            </a:pPr>
            <a:r>
              <a:rPr lang="pt-BR" sz="2400" dirty="0"/>
              <a:t>  </a:t>
            </a: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373004" cy="990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pt-BR" sz="1400" b="0" i="0" dirty="0">
                <a:effectLst/>
              </a:rPr>
              <a:t>D’</a:t>
            </a:r>
            <a:r>
              <a:rPr lang="pt-BR" sz="1400" b="0" i="0" dirty="0" err="1">
                <a:effectLst/>
              </a:rPr>
              <a:t>Antona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A.O.</a:t>
            </a:r>
            <a:r>
              <a:rPr lang="pt-BR" sz="1400" b="0" i="0" dirty="0">
                <a:effectLst/>
              </a:rPr>
              <a:t>; Bueno, </a:t>
            </a:r>
            <a:r>
              <a:rPr lang="pt-BR" sz="1400" b="0" i="0" dirty="0" err="1">
                <a:effectLst/>
              </a:rPr>
              <a:t>M.C.</a:t>
            </a:r>
            <a:r>
              <a:rPr lang="pt-BR" sz="1400" b="0" i="0" dirty="0">
                <a:effectLst/>
              </a:rPr>
              <a:t> </a:t>
            </a:r>
            <a:r>
              <a:rPr lang="pt-BR" sz="1400" b="0" i="0" dirty="0" err="1">
                <a:effectLst/>
              </a:rPr>
              <a:t>Dagnino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R.S.</a:t>
            </a:r>
            <a:r>
              <a:rPr lang="pt-BR" sz="1400" b="0" i="0" dirty="0">
                <a:effectLst/>
              </a:rPr>
              <a:t> (2013) Estimativa da população em unidades de conservação na Amazônia Legal brasileira – uma aplicação de grades regulares a partir da Contagem 2007. REBEP  (30) 2, p. 401-428.</a:t>
            </a:r>
          </a:p>
        </p:txBody>
      </p:sp>
    </p:spTree>
  </p:cSld>
  <p:clrMapOvr>
    <a:masterClrMapping/>
  </p:clrMapOvr>
  <p:transition spd="slow">
    <p:wipe dir="r"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1000" y="1905000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pt-BR" sz="2400" dirty="0"/>
              <a:t>Métodos de construção:</a:t>
            </a:r>
          </a:p>
          <a:p>
            <a:r>
              <a:rPr lang="pt-BR" sz="2400" dirty="0"/>
              <a:t>técnicas de desagregação (</a:t>
            </a:r>
            <a:r>
              <a:rPr lang="pt-BR" sz="2400" i="1" dirty="0" err="1"/>
              <a:t>top-down</a:t>
            </a:r>
            <a:r>
              <a:rPr lang="pt-BR" sz="2400" dirty="0"/>
              <a:t>) </a:t>
            </a:r>
          </a:p>
          <a:p>
            <a:pPr lvl="1"/>
            <a:r>
              <a:rPr lang="pt-BR" sz="2000" dirty="0"/>
              <a:t>Dados agregados em áreas e métodos estatísticos para desagregar na grade (</a:t>
            </a:r>
            <a:r>
              <a:rPr lang="pt-BR" sz="2000" dirty="0" err="1"/>
              <a:t>krigagem</a:t>
            </a:r>
            <a:r>
              <a:rPr lang="pt-BR" sz="2000" dirty="0"/>
              <a:t>)</a:t>
            </a:r>
          </a:p>
          <a:p>
            <a:pPr lvl="1"/>
            <a:r>
              <a:rPr lang="pt-BR" sz="2000" dirty="0"/>
              <a:t>Variáveis auxiliares para a desagregação</a:t>
            </a:r>
          </a:p>
          <a:p>
            <a:pPr lvl="1"/>
            <a:r>
              <a:rPr lang="pt-BR" sz="2000" dirty="0"/>
              <a:t>Problemas conhecidos: não preserva volume e não representa espaços sem população</a:t>
            </a:r>
          </a:p>
          <a:p>
            <a:pPr lvl="1"/>
            <a:endParaRPr lang="pt-BR" sz="2000" dirty="0"/>
          </a:p>
          <a:p>
            <a:pPr lvl="1"/>
            <a:r>
              <a:rPr lang="pt-BR" sz="2000" dirty="0"/>
              <a:t>Outras técnicas – referências conhecidas 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373004" cy="990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pt-BR" sz="1400" b="0" i="0" dirty="0">
                <a:effectLst/>
              </a:rPr>
              <a:t>D’</a:t>
            </a:r>
            <a:r>
              <a:rPr lang="pt-BR" sz="1400" b="0" i="0" dirty="0" err="1">
                <a:effectLst/>
              </a:rPr>
              <a:t>Antona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A.O.</a:t>
            </a:r>
            <a:r>
              <a:rPr lang="pt-BR" sz="1400" b="0" i="0" dirty="0">
                <a:effectLst/>
              </a:rPr>
              <a:t>; Bueno, </a:t>
            </a:r>
            <a:r>
              <a:rPr lang="pt-BR" sz="1400" b="0" i="0" dirty="0" err="1">
                <a:effectLst/>
              </a:rPr>
              <a:t>M.C.</a:t>
            </a:r>
            <a:r>
              <a:rPr lang="pt-BR" sz="1400" b="0" i="0" dirty="0">
                <a:effectLst/>
              </a:rPr>
              <a:t> </a:t>
            </a:r>
            <a:r>
              <a:rPr lang="pt-BR" sz="1400" b="0" i="0" dirty="0" err="1">
                <a:effectLst/>
              </a:rPr>
              <a:t>Dagnino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R.S.</a:t>
            </a:r>
            <a:r>
              <a:rPr lang="pt-BR" sz="1400" b="0" i="0" dirty="0">
                <a:effectLst/>
              </a:rPr>
              <a:t> (2013) Estimativa da população em unidades de conservação na Amazônia Legal brasileira – uma aplicação de grades regulares a partir da Contagem 2007. REBEP  (30) 2, p. 401-428.</a:t>
            </a:r>
          </a:p>
        </p:txBody>
      </p:sp>
    </p:spTree>
  </p:cSld>
  <p:clrMapOvr>
    <a:masterClrMapping/>
  </p:clrMapOvr>
  <p:transition spd="slow">
    <p:wipe dir="r"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1000" y="1524000"/>
            <a:ext cx="7772400" cy="41148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pt-BR" sz="2400" dirty="0"/>
              <a:t>Métodos de construção:</a:t>
            </a:r>
          </a:p>
          <a:p>
            <a:r>
              <a:rPr lang="pt-BR" sz="2400" dirty="0"/>
              <a:t>agregação (</a:t>
            </a:r>
            <a:r>
              <a:rPr lang="pt-BR" sz="2400" i="1" dirty="0" err="1"/>
              <a:t>bottom-up</a:t>
            </a:r>
            <a:r>
              <a:rPr lang="pt-BR" sz="2400" dirty="0"/>
              <a:t>)</a:t>
            </a:r>
          </a:p>
          <a:p>
            <a:pPr>
              <a:buFontTx/>
              <a:buChar char="-"/>
            </a:pPr>
            <a:r>
              <a:rPr lang="pt-BR" sz="2000" dirty="0"/>
              <a:t>quantificação dos dados discretos referentes à localização das residências, em células de uma grade regular que abrange a região de estudo </a:t>
            </a:r>
          </a:p>
          <a:p>
            <a:pPr>
              <a:buFontTx/>
              <a:buChar char="-"/>
            </a:pPr>
            <a:r>
              <a:rPr lang="pt-BR" sz="2400" dirty="0"/>
              <a:t> </a:t>
            </a:r>
            <a:r>
              <a:rPr lang="pt-BR" sz="2000" dirty="0"/>
              <a:t>tem  resultados  superiores  a  qualquer  método  estatístico  utilizado  para desagregação dos volumes populacionais (óbvio, não?)</a:t>
            </a:r>
            <a:endParaRPr lang="pt-BR" sz="2400" dirty="0"/>
          </a:p>
          <a:p>
            <a:pPr>
              <a:buNone/>
            </a:pPr>
            <a:r>
              <a:rPr lang="pt-BR" sz="2400" dirty="0"/>
              <a:t>  </a:t>
            </a:r>
          </a:p>
          <a:p>
            <a:pPr>
              <a:buNone/>
            </a:pPr>
            <a:r>
              <a:rPr lang="pt-BR" sz="2400" dirty="0"/>
              <a:t>Brasil, agregação viável a partir de 2007 -  uso sistemático e integrado de geotecnologias - espacialização do Cadastro de Endereços para Fins Estatísticos e seu relacionamento com os Mapas Censitários nas operações de 2010. 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373004" cy="990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pt-BR" sz="1400" b="0" i="0" dirty="0">
                <a:effectLst/>
              </a:rPr>
              <a:t>D’</a:t>
            </a:r>
            <a:r>
              <a:rPr lang="pt-BR" sz="1400" b="0" i="0" dirty="0" err="1">
                <a:effectLst/>
              </a:rPr>
              <a:t>Antona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A.O.</a:t>
            </a:r>
            <a:r>
              <a:rPr lang="pt-BR" sz="1400" b="0" i="0" dirty="0">
                <a:effectLst/>
              </a:rPr>
              <a:t>; Bueno, </a:t>
            </a:r>
            <a:r>
              <a:rPr lang="pt-BR" sz="1400" b="0" i="0" dirty="0" err="1">
                <a:effectLst/>
              </a:rPr>
              <a:t>M.C.</a:t>
            </a:r>
            <a:r>
              <a:rPr lang="pt-BR" sz="1400" b="0" i="0" dirty="0">
                <a:effectLst/>
              </a:rPr>
              <a:t> </a:t>
            </a:r>
            <a:r>
              <a:rPr lang="pt-BR" sz="1400" b="0" i="0" dirty="0" err="1">
                <a:effectLst/>
              </a:rPr>
              <a:t>Dagnino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R.S.</a:t>
            </a:r>
            <a:r>
              <a:rPr lang="pt-BR" sz="1400" b="0" i="0" dirty="0">
                <a:effectLst/>
              </a:rPr>
              <a:t> (2013) Estimativa da população em unidades de conservação na Amazônia Legal brasileira – uma aplicação de grades regulares a partir da Contagem 2007. REBEP  (30) 2, p. 401-428.</a:t>
            </a:r>
          </a:p>
        </p:txBody>
      </p:sp>
    </p:spTree>
  </p:cSld>
  <p:clrMapOvr>
    <a:masterClrMapping/>
  </p:clrMapOvr>
  <p:transition spd="slow">
    <p:wipe dir="r"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7772400" cy="4114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t-BR" sz="2400" dirty="0"/>
              <a:t> Contagem e Censo Agropecuário (2007) e Censo 2010 </a:t>
            </a:r>
            <a:r>
              <a:rPr lang="pt-BR" sz="2400" dirty="0">
                <a:sym typeface="Wingdings" pitchFamily="2" charset="2"/>
              </a:rPr>
              <a:t> </a:t>
            </a:r>
            <a:r>
              <a:rPr lang="pt-BR" sz="2400" dirty="0"/>
              <a:t> </a:t>
            </a:r>
            <a:r>
              <a:rPr lang="pt-BR" sz="2400" b="1" dirty="0"/>
              <a:t>coordenadas geográficas </a:t>
            </a:r>
            <a:r>
              <a:rPr lang="pt-BR" sz="2400" dirty="0"/>
              <a:t>das unidades situadas nas áreas rurais, sendo as mesmas complementares aos endereços, já que nessas áreas não existe um endereçamento formal como nas áreas urbanas (IBGE, 2009).</a:t>
            </a:r>
          </a:p>
          <a:p>
            <a:pPr>
              <a:buNone/>
            </a:pPr>
            <a:endParaRPr lang="pt-BR" sz="2400" dirty="0"/>
          </a:p>
          <a:p>
            <a:pPr>
              <a:buNone/>
            </a:pPr>
            <a:r>
              <a:rPr lang="pt-BR" sz="2400" dirty="0"/>
              <a:t> As coordenadas dos domicílios visitados é a base para a técnica de agregação em grades regulares, possibilitando a conversão de objetos discretos – os </a:t>
            </a:r>
            <a:r>
              <a:rPr lang="pt-BR" sz="2400" b="1" dirty="0"/>
              <a:t>pontos</a:t>
            </a:r>
            <a:r>
              <a:rPr lang="pt-BR" sz="2400" dirty="0"/>
              <a:t> representando os domicílios – em pequenas unidades de </a:t>
            </a:r>
            <a:r>
              <a:rPr lang="pt-BR" sz="2400" b="1" dirty="0"/>
              <a:t>áreas, as células</a:t>
            </a:r>
            <a:r>
              <a:rPr lang="pt-BR" sz="2400" dirty="0"/>
              <a:t>, que agregam as informações individuais.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373004" cy="990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pt-BR" sz="1400" b="0" i="0" dirty="0">
                <a:effectLst/>
              </a:rPr>
              <a:t>D’</a:t>
            </a:r>
            <a:r>
              <a:rPr lang="pt-BR" sz="1400" b="0" i="0" dirty="0" err="1">
                <a:effectLst/>
              </a:rPr>
              <a:t>Antona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A.O.</a:t>
            </a:r>
            <a:r>
              <a:rPr lang="pt-BR" sz="1400" b="0" i="0" dirty="0">
                <a:effectLst/>
              </a:rPr>
              <a:t>; Bueno, </a:t>
            </a:r>
            <a:r>
              <a:rPr lang="pt-BR" sz="1400" b="0" i="0" dirty="0" err="1">
                <a:effectLst/>
              </a:rPr>
              <a:t>M.C.</a:t>
            </a:r>
            <a:r>
              <a:rPr lang="pt-BR" sz="1400" b="0" i="0" dirty="0">
                <a:effectLst/>
              </a:rPr>
              <a:t> </a:t>
            </a:r>
            <a:r>
              <a:rPr lang="pt-BR" sz="1400" b="0" i="0" dirty="0" err="1">
                <a:effectLst/>
              </a:rPr>
              <a:t>Dagnino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R.S.</a:t>
            </a:r>
            <a:r>
              <a:rPr lang="pt-BR" sz="1400" b="0" i="0" dirty="0">
                <a:effectLst/>
              </a:rPr>
              <a:t> (2013) Estimativa da população em unidades de conservação na Amazônia Legal brasileira – uma aplicação de grades regulares a partir da Contagem 2007. REBEP  (30) 2, p. 401-428.</a:t>
            </a:r>
          </a:p>
        </p:txBody>
      </p:sp>
    </p:spTree>
  </p:cSld>
  <p:clrMapOvr>
    <a:masterClrMapping/>
  </p:clrMapOvr>
  <p:transition spd="slow">
    <p:wipe dir="r"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1000" y="1600200"/>
            <a:ext cx="7772400" cy="4114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t-BR" sz="2400" b="1" dirty="0"/>
              <a:t> METODOLOGIA</a:t>
            </a:r>
          </a:p>
          <a:p>
            <a:pPr>
              <a:buNone/>
            </a:pPr>
            <a:r>
              <a:rPr lang="pt-BR" sz="2400" dirty="0"/>
              <a:t>1) </a:t>
            </a:r>
            <a:r>
              <a:rPr lang="pt-BR" sz="2400" b="1" dirty="0"/>
              <a:t>Agregação:</a:t>
            </a:r>
          </a:p>
          <a:p>
            <a:pPr lvl="1">
              <a:buFontTx/>
              <a:buChar char="-"/>
            </a:pPr>
            <a:r>
              <a:rPr lang="pt-BR" sz="1800" dirty="0"/>
              <a:t> da  localização  dos  domicílios  visitados  na Contagem 2007 +  Cadastro de Endereços para Fins Estatísticos (áreas exclusivamente rurais), exclusive as áreas de aglomerado rural– e relativos a domicílios particulares.</a:t>
            </a:r>
          </a:p>
          <a:p>
            <a:pPr marL="342900" lvl="1" indent="-342900">
              <a:buNone/>
            </a:pPr>
            <a:r>
              <a:rPr lang="pt-BR" sz="2400" dirty="0">
                <a:ea typeface="+mn-ea"/>
                <a:cs typeface="+mn-cs"/>
              </a:rPr>
              <a:t>2) </a:t>
            </a:r>
            <a:r>
              <a:rPr lang="pt-BR" sz="2400" b="1" dirty="0">
                <a:ea typeface="+mn-ea"/>
                <a:cs typeface="+mn-cs"/>
              </a:rPr>
              <a:t>Desagregação:</a:t>
            </a:r>
          </a:p>
          <a:p>
            <a:pPr lvl="1">
              <a:buFontTx/>
              <a:buChar char="-"/>
            </a:pPr>
            <a:r>
              <a:rPr lang="pt-BR" sz="1800" dirty="0"/>
              <a:t>Malha vetorial de setores censitários - aglomerados rurais (povoados e vilas) e urbanos, associando-se os dados demográficos dos setores com as células da grade por meio de equivalência de área.</a:t>
            </a:r>
          </a:p>
          <a:p>
            <a:pPr lvl="1">
              <a:buNone/>
            </a:pPr>
            <a:endParaRPr lang="pt-BR" sz="1800" dirty="0"/>
          </a:p>
          <a:p>
            <a:pPr>
              <a:buFontTx/>
              <a:buChar char="-"/>
            </a:pPr>
            <a:r>
              <a:rPr lang="pt-BR" sz="2000" dirty="0"/>
              <a:t>Células da grade =  1min e 15 </a:t>
            </a:r>
            <a:r>
              <a:rPr lang="pt-BR" sz="2000" dirty="0" err="1"/>
              <a:t>seg</a:t>
            </a:r>
            <a:r>
              <a:rPr lang="pt-BR" sz="2000" dirty="0"/>
              <a:t> ou  ~5,3 </a:t>
            </a:r>
            <a:r>
              <a:rPr lang="pt-BR" sz="2000" dirty="0" err="1"/>
              <a:t>km</a:t>
            </a:r>
            <a:r>
              <a:rPr lang="pt-BR" sz="2000" baseline="30000" dirty="0" err="1"/>
              <a:t>2</a:t>
            </a:r>
            <a:r>
              <a:rPr lang="pt-BR" sz="2000" dirty="0"/>
              <a:t> .</a:t>
            </a:r>
          </a:p>
          <a:p>
            <a:pPr>
              <a:buFontTx/>
              <a:buChar char="-"/>
            </a:pPr>
            <a:r>
              <a:rPr lang="pt-BR" sz="2000" dirty="0"/>
              <a:t>A  Amazônia Legal = 953.383 células. (testes)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373004" cy="990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pt-BR" sz="1400" b="0" i="0" dirty="0">
                <a:effectLst/>
              </a:rPr>
              <a:t>D’</a:t>
            </a:r>
            <a:r>
              <a:rPr lang="pt-BR" sz="1400" b="0" i="0" dirty="0" err="1">
                <a:effectLst/>
              </a:rPr>
              <a:t>Antona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A.O.</a:t>
            </a:r>
            <a:r>
              <a:rPr lang="pt-BR" sz="1400" b="0" i="0" dirty="0">
                <a:effectLst/>
              </a:rPr>
              <a:t>; Bueno, </a:t>
            </a:r>
            <a:r>
              <a:rPr lang="pt-BR" sz="1400" b="0" i="0" dirty="0" err="1">
                <a:effectLst/>
              </a:rPr>
              <a:t>M.C.</a:t>
            </a:r>
            <a:r>
              <a:rPr lang="pt-BR" sz="1400" b="0" i="0" dirty="0">
                <a:effectLst/>
              </a:rPr>
              <a:t> </a:t>
            </a:r>
            <a:r>
              <a:rPr lang="pt-BR" sz="1400" b="0" i="0" dirty="0" err="1">
                <a:effectLst/>
              </a:rPr>
              <a:t>Dagnino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R.S.</a:t>
            </a:r>
            <a:r>
              <a:rPr lang="pt-BR" sz="1400" b="0" i="0" dirty="0">
                <a:effectLst/>
              </a:rPr>
              <a:t> (2013) Estimativa da população em unidades de conservação na Amazônia Legal brasileira – uma aplicação de grades regulares a partir da Contagem 2007. REBEP  (30) 2, p. 401-428.</a:t>
            </a:r>
          </a:p>
        </p:txBody>
      </p:sp>
    </p:spTree>
  </p:cSld>
  <p:clrMapOvr>
    <a:masterClrMapping/>
  </p:clrMapOvr>
  <p:transition spd="slow">
    <p:wipe dir="r"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pt-BR" sz="2000" dirty="0"/>
              <a:t> -  Operação espacial – atribuiu ao ponto a localização associada a grade  </a:t>
            </a:r>
            <a:r>
              <a:rPr lang="pt-BR" sz="1800" dirty="0"/>
              <a:t>(Junção espacial da grade vetorial e pontos)</a:t>
            </a:r>
          </a:p>
          <a:p>
            <a:pPr>
              <a:buFontTx/>
              <a:buChar char="-"/>
            </a:pPr>
            <a:endParaRPr lang="pt-BR" sz="1800" dirty="0"/>
          </a:p>
          <a:p>
            <a:pPr>
              <a:buFontTx/>
              <a:buChar char="-"/>
            </a:pPr>
            <a:r>
              <a:rPr lang="pt-BR" sz="1800" dirty="0"/>
              <a:t>A estimativa do volume da população por domicílio = média de moradores no setor censitário onde o mesmo se localiza. </a:t>
            </a:r>
          </a:p>
          <a:p>
            <a:pPr>
              <a:buFontTx/>
              <a:buChar char="-"/>
            </a:pPr>
            <a:endParaRPr lang="pt-BR" sz="1800" dirty="0"/>
          </a:p>
          <a:p>
            <a:pPr>
              <a:buFontTx/>
              <a:buChar char="-"/>
            </a:pPr>
            <a:endParaRPr lang="pt-BR" sz="1800" dirty="0"/>
          </a:p>
          <a:p>
            <a:pPr>
              <a:buFontTx/>
              <a:buChar char="-"/>
            </a:pPr>
            <a:endParaRPr lang="pt-BR" sz="1800" dirty="0"/>
          </a:p>
          <a:p>
            <a:pPr>
              <a:buFontTx/>
              <a:buChar char="-"/>
            </a:pPr>
            <a:endParaRPr lang="pt-BR" sz="1800" dirty="0"/>
          </a:p>
          <a:p>
            <a:pPr>
              <a:buFontTx/>
              <a:buChar char="-"/>
            </a:pPr>
            <a:endParaRPr lang="pt-BR" sz="1800" dirty="0"/>
          </a:p>
          <a:p>
            <a:pPr>
              <a:buFontTx/>
              <a:buChar char="-"/>
            </a:pPr>
            <a:endParaRPr lang="pt-BR" sz="1800" dirty="0"/>
          </a:p>
          <a:p>
            <a:pPr>
              <a:buFontTx/>
              <a:buChar char="-"/>
            </a:pPr>
            <a:endParaRPr lang="pt-BR" sz="1800" dirty="0"/>
          </a:p>
          <a:p>
            <a:pPr>
              <a:buFontTx/>
              <a:buChar char="-"/>
            </a:pPr>
            <a:r>
              <a:rPr lang="pt-BR" sz="2000" dirty="0"/>
              <a:t>Posteriormente, esse valor foi agregado para cada célula. </a:t>
            </a:r>
          </a:p>
          <a:p>
            <a:pPr>
              <a:buNone/>
            </a:pPr>
            <a:endParaRPr lang="pt-BR" sz="1800" dirty="0"/>
          </a:p>
        </p:txBody>
      </p:sp>
      <p:grpSp>
        <p:nvGrpSpPr>
          <p:cNvPr id="2" name="Grupo 7"/>
          <p:cNvGrpSpPr/>
          <p:nvPr/>
        </p:nvGrpSpPr>
        <p:grpSpPr>
          <a:xfrm>
            <a:off x="838200" y="3505200"/>
            <a:ext cx="7772400" cy="1707416"/>
            <a:chOff x="838200" y="3581400"/>
            <a:chExt cx="7772400" cy="1707416"/>
          </a:xfrm>
        </p:grpSpPr>
        <p:sp>
          <p:nvSpPr>
            <p:cNvPr id="4" name="Retângulo 3"/>
            <p:cNvSpPr/>
            <p:nvPr/>
          </p:nvSpPr>
          <p:spPr>
            <a:xfrm>
              <a:off x="838200" y="3657600"/>
              <a:ext cx="1828800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pt-BR" sz="2000" dirty="0">
                  <a:latin typeface="Times New Roman" pitchFamily="18" charset="0"/>
                  <a:cs typeface="Times New Roman" pitchFamily="18" charset="0"/>
                </a:rPr>
                <a:t>Média de moradores por domicílio em cada setor censitário </a:t>
              </a:r>
            </a:p>
          </p:txBody>
        </p:sp>
        <p:sp>
          <p:nvSpPr>
            <p:cNvPr id="5" name="Retângulo 4"/>
            <p:cNvSpPr/>
            <p:nvPr/>
          </p:nvSpPr>
          <p:spPr>
            <a:xfrm>
              <a:off x="3276600" y="3581400"/>
              <a:ext cx="4572000" cy="70788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>
                <a:buNone/>
              </a:pPr>
              <a:r>
                <a:rPr lang="pt-BR" sz="2000" dirty="0">
                  <a:latin typeface="Times New Roman" pitchFamily="18" charset="0"/>
                  <a:cs typeface="Times New Roman" pitchFamily="18" charset="0"/>
                </a:rPr>
                <a:t>população no setor censitário, residente em domicílios permanentes ou improvisados</a:t>
              </a:r>
            </a:p>
          </p:txBody>
        </p:sp>
        <p:sp>
          <p:nvSpPr>
            <p:cNvPr id="6" name="Retângulo 5"/>
            <p:cNvSpPr/>
            <p:nvPr/>
          </p:nvSpPr>
          <p:spPr>
            <a:xfrm>
              <a:off x="3276600" y="4495800"/>
              <a:ext cx="4572000" cy="70788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>
                <a:buNone/>
              </a:pPr>
              <a:r>
                <a:rPr lang="pt-BR" sz="2000" dirty="0">
                  <a:latin typeface="Times New Roman" pitchFamily="18" charset="0"/>
                  <a:cs typeface="Times New Roman" pitchFamily="18" charset="0"/>
                </a:rPr>
                <a:t>número de domicílios, permanentes ou improvisados, existentes no setor</a:t>
              </a:r>
              <a:r>
                <a:rPr lang="pt-BR" sz="2000" dirty="0"/>
                <a:t>.</a:t>
              </a:r>
            </a:p>
          </p:txBody>
        </p:sp>
        <p:sp>
          <p:nvSpPr>
            <p:cNvPr id="7" name="Retângulo 6"/>
            <p:cNvSpPr/>
            <p:nvPr/>
          </p:nvSpPr>
          <p:spPr>
            <a:xfrm>
              <a:off x="2819400" y="4191000"/>
              <a:ext cx="5791200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buNone/>
              </a:pPr>
              <a:r>
                <a:rPr lang="pt-BR" sz="1100" b="1" dirty="0"/>
                <a:t>=      ______________________________________________________________________</a:t>
              </a:r>
            </a:p>
          </p:txBody>
        </p:sp>
      </p:grp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373004" cy="990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pt-BR" sz="1400" b="0" i="0" dirty="0">
                <a:effectLst/>
              </a:rPr>
              <a:t>D’</a:t>
            </a:r>
            <a:r>
              <a:rPr lang="pt-BR" sz="1400" b="0" i="0" dirty="0" err="1">
                <a:effectLst/>
              </a:rPr>
              <a:t>Antona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A.O.</a:t>
            </a:r>
            <a:r>
              <a:rPr lang="pt-BR" sz="1400" b="0" i="0" dirty="0">
                <a:effectLst/>
              </a:rPr>
              <a:t>; Bueno, </a:t>
            </a:r>
            <a:r>
              <a:rPr lang="pt-BR" sz="1400" b="0" i="0" dirty="0" err="1">
                <a:effectLst/>
              </a:rPr>
              <a:t>M.C.</a:t>
            </a:r>
            <a:r>
              <a:rPr lang="pt-BR" sz="1400" b="0" i="0" dirty="0">
                <a:effectLst/>
              </a:rPr>
              <a:t> </a:t>
            </a:r>
            <a:r>
              <a:rPr lang="pt-BR" sz="1400" b="0" i="0" dirty="0" err="1">
                <a:effectLst/>
              </a:rPr>
              <a:t>Dagnino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R.S.</a:t>
            </a:r>
            <a:r>
              <a:rPr lang="pt-BR" sz="1400" b="0" i="0" dirty="0">
                <a:effectLst/>
              </a:rPr>
              <a:t> (2013) Estimativa da população em unidades de conservação na Amazônia Legal brasileira – uma aplicação de grades regulares a partir da Contagem 2007. REBEP  (30) 2, p. 401-428.</a:t>
            </a:r>
          </a:p>
        </p:txBody>
      </p:sp>
    </p:spTree>
  </p:cSld>
  <p:clrMapOvr>
    <a:masterClrMapping/>
  </p:clrMapOvr>
  <p:transition spd="slow">
    <p:wipe dir="r"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pt-BR" sz="2400" dirty="0"/>
              <a:t> - Subenumeração  relativa  ao  registro  das  coordenadas  geográficas da Contagem 2007. </a:t>
            </a:r>
          </a:p>
          <a:p>
            <a:pPr lvl="1"/>
            <a:r>
              <a:rPr lang="pt-BR" sz="2000" dirty="0"/>
              <a:t>Não é erro de cobertura censitária, mas perda de dados quando da realização da espacialização. </a:t>
            </a:r>
          </a:p>
          <a:p>
            <a:pPr lvl="1"/>
            <a:r>
              <a:rPr lang="pt-BR" sz="2000" dirty="0"/>
              <a:t>O total de domicílios na grade regular (877.771) foi inferior ao </a:t>
            </a:r>
          </a:p>
          <a:p>
            <a:pPr marL="484188" lvl="1" indent="0">
              <a:buNone/>
            </a:pPr>
            <a:r>
              <a:rPr lang="pt-BR" sz="2000" dirty="0"/>
              <a:t>Total do universo da pesquisa (1.113.258).</a:t>
            </a:r>
          </a:p>
          <a:p>
            <a:pPr lvl="1"/>
            <a:r>
              <a:rPr lang="pt-BR" sz="2000" dirty="0"/>
              <a:t> A “subenumeração espacial” - o erro não se distribui de modo uniforme no espaço - varia entre os setores censitário </a:t>
            </a:r>
          </a:p>
          <a:p>
            <a:pPr lvl="1"/>
            <a:r>
              <a:rPr lang="pt-BR" sz="2000" dirty="0"/>
              <a:t>Precisaria de campo para corrigir....</a:t>
            </a:r>
          </a:p>
          <a:p>
            <a:pPr lvl="1"/>
            <a:endParaRPr lang="pt-BR" sz="2000" dirty="0"/>
          </a:p>
          <a:p>
            <a:pPr>
              <a:buNone/>
            </a:pPr>
            <a:r>
              <a:rPr lang="pt-BR" dirty="0"/>
              <a:t>Então....</a:t>
            </a:r>
            <a:endParaRPr lang="pt-BR" sz="200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373004" cy="990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pt-BR" sz="1400" b="0" i="0" dirty="0">
                <a:effectLst/>
              </a:rPr>
              <a:t>D’</a:t>
            </a:r>
            <a:r>
              <a:rPr lang="pt-BR" sz="1400" b="0" i="0" dirty="0" err="1">
                <a:effectLst/>
              </a:rPr>
              <a:t>Antona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A.O.</a:t>
            </a:r>
            <a:r>
              <a:rPr lang="pt-BR" sz="1400" b="0" i="0" dirty="0">
                <a:effectLst/>
              </a:rPr>
              <a:t>; Bueno, </a:t>
            </a:r>
            <a:r>
              <a:rPr lang="pt-BR" sz="1400" b="0" i="0" dirty="0" err="1">
                <a:effectLst/>
              </a:rPr>
              <a:t>M.C.</a:t>
            </a:r>
            <a:r>
              <a:rPr lang="pt-BR" sz="1400" b="0" i="0" dirty="0">
                <a:effectLst/>
              </a:rPr>
              <a:t> </a:t>
            </a:r>
            <a:r>
              <a:rPr lang="pt-BR" sz="1400" b="0" i="0" dirty="0" err="1">
                <a:effectLst/>
              </a:rPr>
              <a:t>Dagnino</a:t>
            </a:r>
            <a:r>
              <a:rPr lang="pt-BR" sz="1400" b="0" i="0" dirty="0">
                <a:effectLst/>
              </a:rPr>
              <a:t>, </a:t>
            </a:r>
            <a:r>
              <a:rPr lang="pt-BR" sz="1400" b="0" i="0" dirty="0" err="1">
                <a:effectLst/>
              </a:rPr>
              <a:t>R.S.</a:t>
            </a:r>
            <a:r>
              <a:rPr lang="pt-BR" sz="1400" b="0" i="0" dirty="0">
                <a:effectLst/>
              </a:rPr>
              <a:t> (2013) Estimativa da população em unidades de conservação na Amazônia Legal brasileira – uma aplicação de grades regulares a partir da Contagem 2007. REBEP  (30) 2, p. 401-428.</a:t>
            </a:r>
          </a:p>
        </p:txBody>
      </p:sp>
    </p:spTree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8635</TotalTime>
  <Words>6132</Words>
  <Application>Microsoft Office PowerPoint</Application>
  <PresentationFormat>Apresentação na tela (4:3)</PresentationFormat>
  <Paragraphs>1106</Paragraphs>
  <Slides>116</Slides>
  <Notes>38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116</vt:i4>
      </vt:variant>
    </vt:vector>
  </HeadingPairs>
  <TitlesOfParts>
    <vt:vector size="117" baseType="lpstr">
      <vt:lpstr>Tema do Office</vt:lpstr>
      <vt:lpstr>Slide 1</vt:lpstr>
      <vt:lpstr>Contexto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Evolução Urbana</vt:lpstr>
      <vt:lpstr>Evolução Urbana</vt:lpstr>
      <vt:lpstr>Slide 13</vt:lpstr>
      <vt:lpstr>Slide 14</vt:lpstr>
      <vt:lpstr>Slide 15</vt:lpstr>
      <vt:lpstr>Slide 16</vt:lpstr>
      <vt:lpstr>Slide 17</vt:lpstr>
      <vt:lpstr>1. Caracterização da Dinâmica Demográfica</vt:lpstr>
      <vt:lpstr>1. Caracterização da Dinâmica Demográfica</vt:lpstr>
      <vt:lpstr>1. Caracterização da Dinâmica Demográfica</vt:lpstr>
      <vt:lpstr>1. Caracterização da Dinâmica Demográfica</vt:lpstr>
      <vt:lpstr>ESTRUTURA ECONÔMICA, PADRÃO DE USO DO SOLO E EVOLUÇÃO DO  DESMATAMENTO</vt:lpstr>
      <vt:lpstr>ESTRUTURA ECONÔMICA, PADRÃO DE USO DO SOLO E EVOLUÇÃO DO  DESMATAMENTO</vt:lpstr>
      <vt:lpstr>ESTRUTURA ECONÔMICA, PADRÃO DE USO DO SOLO E EVOLUÇÃO DO  DESMATAMENTO</vt:lpstr>
      <vt:lpstr>ESTRUTURA ECONÔMICA, PADRÃO DE USO DO SOLO E EVOLUÇÃO DO  DESMATAMENTO</vt:lpstr>
      <vt:lpstr>ESTRUTURA ECONÔMICA, PADRÃO DE USO DO SOLO E EVOLUÇÃO DO  DESMATAMENTO</vt:lpstr>
      <vt:lpstr>ESTRUTURA ECONÔMICA, PADRÃO DE USO DO SOLO E EVOLUÇÃO DO  DESMATAMENTO</vt:lpstr>
      <vt:lpstr>ESTRUTURA ECONÔMICA, PADRÃO DE USO DO SOLO E EVOLUÇÃO DO  DESMATAMENTO</vt:lpstr>
      <vt:lpstr>ESTRUTURA ECONÔMICA, PADRÃO DE USO DO SOLO E EVOLUÇÃO DO  DESMATAMENTO</vt:lpstr>
      <vt:lpstr>Slide 30</vt:lpstr>
      <vt:lpstr>Slide 31</vt:lpstr>
      <vt:lpstr>Ciclo de apropriação</vt:lpstr>
      <vt:lpstr>Ciclo de apropriação</vt:lpstr>
      <vt:lpstr>Slide 34</vt:lpstr>
      <vt:lpstr>DFS como política para gestão territorial</vt:lpstr>
      <vt:lpstr>EVOLUÇÃO DO DESMATAMENTO</vt:lpstr>
      <vt:lpstr>Slide 37</vt:lpstr>
      <vt:lpstr>Slide 38</vt:lpstr>
      <vt:lpstr>Slide 39</vt:lpstr>
      <vt:lpstr>Slide 40</vt:lpstr>
      <vt:lpstr>DFS como política para gestão territorial</vt:lpstr>
      <vt:lpstr>DFS como política para gestão territorial</vt:lpstr>
      <vt:lpstr>Novo Progresso</vt:lpstr>
      <vt:lpstr>Referências</vt:lpstr>
      <vt:lpstr>Population &amp; Environment (Amaral et al., 2012)</vt:lpstr>
      <vt:lpstr>POEN (2012) </vt:lpstr>
      <vt:lpstr>POEN (2012) </vt:lpstr>
      <vt:lpstr>POEN (2012) </vt:lpstr>
      <vt:lpstr>POEN (2012) </vt:lpstr>
      <vt:lpstr>POEN (2012) </vt:lpstr>
      <vt:lpstr>POEN (2012) </vt:lpstr>
      <vt:lpstr>Obrigada!</vt:lpstr>
      <vt:lpstr>Exemplo didático…</vt:lpstr>
      <vt:lpstr>DP &amp; DPHA – Pensando Marabá</vt:lpstr>
      <vt:lpstr>DP&amp;AHA – O que temos...</vt:lpstr>
      <vt:lpstr>DP&amp;AHA – O que temos...</vt:lpstr>
      <vt:lpstr>DP&amp;AHA – O que temos...</vt:lpstr>
      <vt:lpstr>DP&amp;AHA – O que temos...</vt:lpstr>
      <vt:lpstr>DP&amp;AHA – O que temos...</vt:lpstr>
      <vt:lpstr>DP&amp;AHA – O que temos...</vt:lpstr>
      <vt:lpstr>DP&amp;AHA – O que temos...</vt:lpstr>
      <vt:lpstr>DP&amp;AHA – O que temos...</vt:lpstr>
      <vt:lpstr>População em Marabá</vt:lpstr>
      <vt:lpstr>Slide 64</vt:lpstr>
      <vt:lpstr>Slide 65</vt:lpstr>
      <vt:lpstr>Método Multivariado – Contribuição relativa das variáveis preditoras </vt:lpstr>
      <vt:lpstr>Classificação contínua</vt:lpstr>
      <vt:lpstr>Conjuntos Fuzzy</vt:lpstr>
      <vt:lpstr>Conjuntos Fuzzy</vt:lpstr>
      <vt:lpstr>Variáveis preditoras </vt:lpstr>
      <vt:lpstr>Método Multivariado – Função de Pertinência Fuzzy</vt:lpstr>
      <vt:lpstr>Método Multivariado – Variáveis indicadoras </vt:lpstr>
      <vt:lpstr>Método Multivariado – Variáveis indicadoras </vt:lpstr>
      <vt:lpstr>Método Multivariado – Variáveis indicadoras </vt:lpstr>
      <vt:lpstr>Método Multivariado – Variáveis indicadoras </vt:lpstr>
      <vt:lpstr>Método Multivariado – Variáveis indicadoras </vt:lpstr>
      <vt:lpstr>Inferência Fuzzy</vt:lpstr>
      <vt:lpstr>Método Multivariado – Variáveis indicadoras </vt:lpstr>
      <vt:lpstr>Método Multivariado – Variáveis indicadoras </vt:lpstr>
      <vt:lpstr>Slide 80</vt:lpstr>
      <vt:lpstr>População em Marabá</vt:lpstr>
      <vt:lpstr>População em Marabá</vt:lpstr>
      <vt:lpstr>População em Marabá</vt:lpstr>
      <vt:lpstr>População em Marabá</vt:lpstr>
      <vt:lpstr>População em Marabá</vt:lpstr>
      <vt:lpstr>População em Marabá</vt:lpstr>
      <vt:lpstr>População em Marabá</vt:lpstr>
      <vt:lpstr>População em Marabá</vt:lpstr>
      <vt:lpstr>População em Marabá</vt:lpstr>
      <vt:lpstr>Slide 90</vt:lpstr>
      <vt:lpstr>TO READ….</vt:lpstr>
      <vt:lpstr>D’Antona, A.O.; Bueno, M.C. Dagnino, R.S. (2013) Estimativa da população em unidades de conservação na Amazônia Legal brasileira – uma aplicação de grades regulares a partir da Contagem 2007. REBEP  (30) 2, p. 401-428.</vt:lpstr>
      <vt:lpstr>D’Antona, A.O.; Bueno, M.C. Dagnino, R.S. (2013) Estimativa da população em unidades de conservação na Amazônia Legal brasileira – uma aplicação de grades regulares a partir da Contagem 2007. REBEP  (30) 2, p. 401-428.</vt:lpstr>
      <vt:lpstr>D’Antona, A.O.; Bueno, M.C. Dagnino, R.S. (2013) Estimativa da população em unidades de conservação na Amazônia Legal brasileira – uma aplicação de grades regulares a partir da Contagem 2007. REBEP  (30) 2, p. 401-428.</vt:lpstr>
      <vt:lpstr>D’Antona, A.O.; Bueno, M.C. Dagnino, R.S. (2013) Estimativa da população em unidades de conservação na Amazônia Legal brasileira – uma aplicação de grades regulares a partir da Contagem 2007. REBEP  (30) 2, p. 401-428.</vt:lpstr>
      <vt:lpstr>D’Antona, A.O.; Bueno, M.C. Dagnino, R.S. (2013) Estimativa da população em unidades de conservação na Amazônia Legal brasileira – uma aplicação de grades regulares a partir da Contagem 2007. REBEP  (30) 2, p. 401-428.</vt:lpstr>
      <vt:lpstr>D’Antona, A.O.; Bueno, M.C. Dagnino, R.S. (2013) Estimativa da população em unidades de conservação na Amazônia Legal brasileira – uma aplicação de grades regulares a partir da Contagem 2007. REBEP  (30) 2, p. 401-428.</vt:lpstr>
      <vt:lpstr>D’Antona, A.O.; Bueno, M.C. Dagnino, R.S. (2013) Estimativa da população em unidades de conservação na Amazônia Legal brasileira – uma aplicação de grades regulares a partir da Contagem 2007. REBEP  (30) 2, p. 401-428.</vt:lpstr>
      <vt:lpstr>D’Antona, A.O.; Bueno, M.C. Dagnino, R.S. (2013) Estimativa da população em unidades de conservação na Amazônia Legal brasileira – uma aplicação de grades regulares a partir da Contagem 2007. REBEP  (30) 2, p. 401-428.</vt:lpstr>
      <vt:lpstr>D’Antona, A.O.; Bueno, M.C. Dagnino, R.S. (2013) Estimativa da população em unidades de conservação na Amazônia Legal brasileira – uma aplicação de grades regulares a partir da Contagem 2007. REBEP  (30) 2, p. 401-428.</vt:lpstr>
      <vt:lpstr>D’Antona, A.O.; Bueno, M.C. Dagnino, R.S. (2013) Estimativa da população em unidades de conservação na Amazônia Legal brasileira – uma aplicação de grades regulares a partir da Contagem 2007. REBEP  (30) 2, p. 401-428.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Grades Populacionais </vt:lpstr>
      <vt:lpstr>Slide 113</vt:lpstr>
      <vt:lpstr>Para Visitar...</vt:lpstr>
      <vt:lpstr>Slide 115</vt:lpstr>
      <vt:lpstr>Slide 116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Silvana</dc:creator>
  <cp:lastModifiedBy>Silvana</cp:lastModifiedBy>
  <cp:revision>2</cp:revision>
  <dcterms:created xsi:type="dcterms:W3CDTF">2026-08-19T12:15:34Z</dcterms:created>
  <dcterms:modified xsi:type="dcterms:W3CDTF">2026-08-27T16:27:29Z</dcterms:modified>
</cp:coreProperties>
</file>