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Open Sans" charset="1" panose="020B0606030504020204"/>
      <p:regular r:id="rId22"/>
    </p:embeddedFont>
    <p:embeddedFont>
      <p:font typeface="Bree Serif" charset="1" panose="02000503040000020004"/>
      <p:regular r:id="rId23"/>
    </p:embeddedFont>
    <p:embeddedFont>
      <p:font typeface="Sondos" charset="1" panose="00000500000000000000"/>
      <p:regular r:id="rId24"/>
    </p:embeddedFont>
    <p:embeddedFont>
      <p:font typeface="Sondos Bold" charset="1" panose="00000800000000000000"/>
      <p:regular r:id="rId25"/>
    </p:embeddedFont>
    <p:embeddedFont>
      <p:font typeface="Open Sans Italics" charset="1" panose="020B0606030504020204"/>
      <p:regular r:id="rId26"/>
    </p:embeddedFont>
    <p:embeddedFont>
      <p:font typeface="Open Sans Bold" charset="1" panose="020B0806030504020204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developers.google.com/machine-learning/crash-course/embeddings/embedding-space?hl=pt-br" TargetMode="External" Type="http://schemas.openxmlformats.org/officeDocument/2006/relationships/hyperlink"/><Relationship Id="rId4" Target="https://data.inpe.br/biomasbr/deter-monitoramento-diario-da-supressao-e-degradacao-de-vegetacao-nativa/" TargetMode="External" Type="http://schemas.openxmlformats.org/officeDocument/2006/relationships/hyperlink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https://developers.google.com/machine-learning/crash-course/embeddings/embedding-space?hl=pt-br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https://deepmind.google/blog/alphaearth-foundations-helps-map-our-planet-in-unprecedented-detail/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0"/>
            <a:ext cx="18287998" cy="10287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751872" y="3728550"/>
            <a:ext cx="15896061" cy="5847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62"/>
              </a:lnSpc>
            </a:pPr>
          </a:p>
          <a:p>
            <a:pPr algn="l" marL="657296" indent="-328648" lvl="1">
              <a:lnSpc>
                <a:spcPts val="4262"/>
              </a:lnSpc>
              <a:buFont typeface="Arial"/>
              <a:buChar char="•"/>
            </a:pPr>
            <a:r>
              <a:rPr lang="en-US" sz="3044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 Desmatamento por Corte Rosa</a:t>
            </a:r>
          </a:p>
          <a:p>
            <a:pPr algn="l">
              <a:lnSpc>
                <a:spcPts val="4262"/>
              </a:lnSpc>
            </a:pPr>
          </a:p>
          <a:p>
            <a:pPr algn="l" marL="657296" indent="-328648" lvl="1">
              <a:lnSpc>
                <a:spcPts val="4262"/>
              </a:lnSpc>
              <a:buFont typeface="Arial"/>
              <a:buChar char="•"/>
            </a:pPr>
            <a:r>
              <a:rPr lang="en-US" sz="3044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  Degradação por corte seletivo (de madeira)</a:t>
            </a:r>
          </a:p>
          <a:p>
            <a:pPr algn="l">
              <a:lnSpc>
                <a:spcPts val="4262"/>
              </a:lnSpc>
            </a:pPr>
          </a:p>
          <a:p>
            <a:pPr algn="l" marL="657296" indent="-328648" lvl="1">
              <a:lnSpc>
                <a:spcPts val="4262"/>
              </a:lnSpc>
              <a:buFont typeface="Arial"/>
              <a:buChar char="•"/>
            </a:pPr>
            <a:r>
              <a:rPr lang="en-US" sz="3044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 Cicatriz de queimada</a:t>
            </a:r>
          </a:p>
          <a:p>
            <a:pPr algn="l">
              <a:lnSpc>
                <a:spcPts val="4262"/>
              </a:lnSpc>
            </a:pPr>
          </a:p>
          <a:p>
            <a:pPr algn="l" marL="657296" indent="-328648" lvl="1">
              <a:lnSpc>
                <a:spcPts val="4262"/>
              </a:lnSpc>
              <a:buFont typeface="Arial"/>
              <a:buChar char="•"/>
            </a:pPr>
            <a:r>
              <a:rPr lang="en-US" sz="3044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Mineração </a:t>
            </a:r>
          </a:p>
          <a:p>
            <a:pPr algn="l">
              <a:lnSpc>
                <a:spcPts val="4262"/>
              </a:lnSpc>
            </a:pPr>
          </a:p>
          <a:p>
            <a:pPr algn="l" marL="657296" indent="-328648" lvl="1">
              <a:lnSpc>
                <a:spcPts val="4262"/>
              </a:lnSpc>
              <a:buFont typeface="Arial"/>
              <a:buChar char="•"/>
            </a:pPr>
            <a:r>
              <a:rPr lang="en-US" sz="3044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Disturbios Abruptos- Queda de Arvores causada pelo vento</a:t>
            </a:r>
          </a:p>
          <a:p>
            <a:pPr algn="ctr">
              <a:lnSpc>
                <a:spcPts val="4262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144644" y="952500"/>
            <a:ext cx="12841312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82A4E"/>
                </a:solidFill>
                <a:latin typeface="Bree Serif"/>
                <a:ea typeface="Bree Serif"/>
                <a:cs typeface="Bree Serif"/>
                <a:sym typeface="Bree Serif"/>
              </a:rPr>
              <a:t>O que são disturbios florestais?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881537" y="5578891"/>
            <a:ext cx="235289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82A4E"/>
                </a:solidFill>
                <a:latin typeface="Bree Serif"/>
                <a:ea typeface="Bree Serif"/>
                <a:cs typeface="Bree Serif"/>
                <a:sym typeface="Bree Serif"/>
              </a:rPr>
              <a:t>5 Classes  </a:t>
            </a:r>
          </a:p>
        </p:txBody>
      </p:sp>
      <p:sp>
        <p:nvSpPr>
          <p:cNvPr name="AutoShape 7" id="7"/>
          <p:cNvSpPr/>
          <p:nvPr/>
        </p:nvSpPr>
        <p:spPr>
          <a:xfrm flipH="true">
            <a:off x="10555192" y="5992276"/>
            <a:ext cx="164675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8" id="8"/>
          <p:cNvSpPr txBox="true"/>
          <p:nvPr/>
        </p:nvSpPr>
        <p:spPr>
          <a:xfrm rot="0">
            <a:off x="2144644" y="2101765"/>
            <a:ext cx="15507428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Sao  ão </a:t>
            </a:r>
            <a:r>
              <a:rPr lang="en-US" sz="33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alterações ou perturbações  nos ecossistemas que resultam em impactos negativos na biodiversidade, no solo.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0" y="0"/>
            <a:ext cx="18287998" cy="10287000"/>
            <a:chOff x="0" y="0"/>
            <a:chExt cx="43349329" cy="24384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2139820" y="1110602"/>
            <a:ext cx="14008360" cy="4541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6431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 </a:t>
            </a:r>
          </a:p>
          <a:p>
            <a:pPr algn="ctr">
              <a:lnSpc>
                <a:spcPts val="9003"/>
              </a:lnSpc>
            </a:pPr>
            <a:r>
              <a:rPr lang="en-US" sz="6431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Uso de Embeddings para Detecção de </a:t>
            </a:r>
            <a:r>
              <a:rPr lang="en-US" sz="6431" b="true">
                <a:solidFill>
                  <a:srgbClr val="082A4E"/>
                </a:solidFill>
                <a:latin typeface="Sondos Bold"/>
                <a:ea typeface="Sondos Bold"/>
                <a:cs typeface="Sondos Bold"/>
                <a:sym typeface="Sondos Bold"/>
              </a:rPr>
              <a:t>Distúrbios Florestais</a:t>
            </a:r>
          </a:p>
          <a:p>
            <a:pPr algn="ctr">
              <a:lnSpc>
                <a:spcPts val="9003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4144342" y="5595450"/>
            <a:ext cx="9732022" cy="2113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044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Mestranda CAP: Carla Aparecida de Almeida Paula</a:t>
            </a:r>
          </a:p>
          <a:p>
            <a:pPr algn="r">
              <a:lnSpc>
                <a:spcPts val="4262"/>
              </a:lnSpc>
            </a:pPr>
          </a:p>
          <a:p>
            <a:pPr algn="ctr">
              <a:lnSpc>
                <a:spcPts val="4262"/>
              </a:lnSpc>
            </a:pPr>
            <a:r>
              <a:rPr lang="en-US" sz="3044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Orientadores: Dra. Karine Reis Ferreira | Dr. Alby Rocha</a:t>
            </a:r>
          </a:p>
          <a:p>
            <a:pPr algn="ctr">
              <a:lnSpc>
                <a:spcPts val="4262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625415" y="8767445"/>
            <a:ext cx="6865144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SER300 e CAP 395 - Introdução à Geoinformática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360211" y="1598295"/>
            <a:ext cx="6690047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INPE - Instituto Nacional de Pesquisas Espaciais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CF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8340" y="3156925"/>
            <a:ext cx="14414378" cy="3175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 Ingestão dos dados do Qgis(.zip) para a plataforma Google Earth Engine</a:t>
            </a:r>
          </a:p>
          <a:p>
            <a:pPr algn="l">
              <a:lnSpc>
                <a:spcPts val="5040"/>
              </a:lnSpc>
            </a:pP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Seleção do Polígonos  Manual (Treino, Teste e Validação)  </a:t>
            </a:r>
          </a:p>
          <a:p>
            <a:pPr algn="l">
              <a:lnSpc>
                <a:spcPts val="504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578815" y="933450"/>
            <a:ext cx="15206451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719"/>
              </a:lnSpc>
            </a:pPr>
            <a:r>
              <a:rPr lang="en-US" sz="4800">
                <a:solidFill>
                  <a:srgbClr val="082A4E"/>
                </a:solidFill>
                <a:latin typeface="Bree Serif"/>
                <a:ea typeface="Bree Serif"/>
                <a:cs typeface="Bree Serif"/>
                <a:sym typeface="Bree Serif"/>
              </a:rPr>
              <a:t>3.1 Como foi feita a Metodologia? -  Ingestão dos Dados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5873" y="1668116"/>
            <a:ext cx="9944588" cy="6950768"/>
          </a:xfrm>
          <a:custGeom>
            <a:avLst/>
            <a:gdLst/>
            <a:ahLst/>
            <a:cxnLst/>
            <a:rect r="r" b="b" t="t" l="l"/>
            <a:pathLst>
              <a:path h="6950768" w="9944588">
                <a:moveTo>
                  <a:pt x="0" y="0"/>
                </a:moveTo>
                <a:lnTo>
                  <a:pt x="9944588" y="0"/>
                </a:lnTo>
                <a:lnTo>
                  <a:pt x="9944588" y="6950768"/>
                </a:lnTo>
                <a:lnTo>
                  <a:pt x="0" y="6950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372599" y="316230"/>
            <a:ext cx="8486090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Plataforma Google Earth Engine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637110" y="3666086"/>
            <a:ext cx="5622190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Seleção de Poligonos na area de Floresta feitos no Qgis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35237" y="9631760"/>
            <a:ext cx="17823231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859968" y="1788167"/>
            <a:ext cx="15644437" cy="4785368"/>
          </a:xfrm>
          <a:custGeom>
            <a:avLst/>
            <a:gdLst/>
            <a:ahLst/>
            <a:cxnLst/>
            <a:rect r="r" b="b" t="t" l="l"/>
            <a:pathLst>
              <a:path h="4785368" w="15644437">
                <a:moveTo>
                  <a:pt x="0" y="0"/>
                </a:moveTo>
                <a:lnTo>
                  <a:pt x="15644437" y="0"/>
                </a:lnTo>
                <a:lnTo>
                  <a:pt x="15644437" y="4785368"/>
                </a:lnTo>
                <a:lnTo>
                  <a:pt x="0" y="4785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3" t="-2422" r="-653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77706" y="9574610"/>
            <a:ext cx="16977933" cy="521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Google Earth Engine . Disponível em : https://code.earthengine.google.com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57977" y="207645"/>
            <a:ext cx="15206451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719"/>
              </a:lnSpc>
            </a:pPr>
            <a:r>
              <a:rPr lang="en-US" sz="4800">
                <a:solidFill>
                  <a:srgbClr val="082A4E"/>
                </a:solidFill>
                <a:latin typeface="Bree Serif"/>
                <a:ea typeface="Bree Serif"/>
                <a:cs typeface="Bree Serif"/>
                <a:sym typeface="Bree Serif"/>
              </a:rPr>
              <a:t>4. Quais foram os resultados?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7092675"/>
            <a:ext cx="1679641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Tabela 1: Di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stribuição absoluta e proporcional dos dados estruturados por Classe.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CF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76330" y="1801661"/>
            <a:ext cx="16582970" cy="647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0"/>
              </a:lnSpc>
            </a:pPr>
          </a:p>
          <a:p>
            <a:pPr algn="l" marL="718758" indent="-359379" lvl="1">
              <a:lnSpc>
                <a:spcPts val="4660"/>
              </a:lnSpc>
              <a:buFont typeface="Arial"/>
              <a:buChar char="•"/>
            </a:pPr>
            <a:r>
              <a:rPr lang="en-US" sz="3329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Vi</a:t>
            </a:r>
            <a:r>
              <a:rPr lang="en-US" sz="3329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abilizou a modelagem metodológica, a estruturação e a extração automatizada de atributos espectrais a partir de polígonos de referência,.</a:t>
            </a:r>
          </a:p>
          <a:p>
            <a:pPr algn="l">
              <a:lnSpc>
                <a:spcPts val="4660"/>
              </a:lnSpc>
            </a:pPr>
          </a:p>
          <a:p>
            <a:pPr algn="l" marL="718758" indent="-359379" lvl="1">
              <a:lnSpc>
                <a:spcPts val="4660"/>
              </a:lnSpc>
              <a:buFont typeface="Arial"/>
              <a:buChar char="•"/>
            </a:pPr>
            <a:r>
              <a:rPr lang="en-US" sz="3329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Mostrou o  us</a:t>
            </a:r>
            <a:r>
              <a:rPr lang="en-US" sz="3329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o do ambiente em cloud  mostrou e</a:t>
            </a:r>
            <a:r>
              <a:rPr lang="en-US" sz="3329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f</a:t>
            </a:r>
            <a:r>
              <a:rPr lang="en-US" sz="3329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iciente para o manejo de volumes massivos de dados geográficos.</a:t>
            </a:r>
          </a:p>
          <a:p>
            <a:pPr algn="l">
              <a:lnSpc>
                <a:spcPts val="4660"/>
              </a:lnSpc>
            </a:pPr>
          </a:p>
          <a:p>
            <a:pPr algn="l" marL="718758" indent="-359379" lvl="1">
              <a:lnSpc>
                <a:spcPts val="4660"/>
              </a:lnSpc>
              <a:buFont typeface="Arial"/>
              <a:buChar char="•"/>
            </a:pPr>
            <a:r>
              <a:rPr lang="en-US" sz="3329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Possibilidade de usar técnicas para detecção de disturbios florestais usando algoritmos de machine learning através de tecnicas de Embeddings.</a:t>
            </a:r>
          </a:p>
          <a:p>
            <a:pPr algn="l">
              <a:lnSpc>
                <a:spcPts val="4660"/>
              </a:lnSpc>
            </a:pPr>
          </a:p>
          <a:p>
            <a:pPr algn="l">
              <a:lnSpc>
                <a:spcPts val="466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345911" y="681618"/>
            <a:ext cx="12469343" cy="944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02233" indent="-601117" lvl="1">
              <a:lnSpc>
                <a:spcPts val="7795"/>
              </a:lnSpc>
              <a:buAutoNum type="arabicPeriod" startAt="1"/>
            </a:pPr>
            <a:r>
              <a:rPr lang="en-US" sz="5568">
                <a:solidFill>
                  <a:srgbClr val="082A4E"/>
                </a:solidFill>
                <a:latin typeface="Bree Serif"/>
                <a:ea typeface="Bree Serif"/>
                <a:cs typeface="Bree Serif"/>
                <a:sym typeface="Bree Serif"/>
              </a:rPr>
              <a:t>Quais foram as conclusões?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CF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12657" y="3209523"/>
            <a:ext cx="16582970" cy="411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8758" indent="-359379" lvl="1">
              <a:lnSpc>
                <a:spcPts val="4660"/>
              </a:lnSpc>
              <a:buFont typeface="Arial"/>
              <a:buChar char="•"/>
            </a:pPr>
            <a:r>
              <a:rPr lang="en-US" sz="3329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Selecionar outros tipos de distúrbios para verificar a acurácia do modelo</a:t>
            </a:r>
          </a:p>
          <a:p>
            <a:pPr algn="l">
              <a:lnSpc>
                <a:spcPts val="4660"/>
              </a:lnSpc>
            </a:pPr>
          </a:p>
          <a:p>
            <a:pPr algn="l" marL="718758" indent="-359379" lvl="1">
              <a:lnSpc>
                <a:spcPts val="4660"/>
              </a:lnSpc>
              <a:buFont typeface="Arial"/>
              <a:buChar char="•"/>
            </a:pPr>
            <a:r>
              <a:rPr lang="en-US" sz="3329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Fazer o teste com outros tipos de algoritmos  como Deep Learning</a:t>
            </a:r>
          </a:p>
          <a:p>
            <a:pPr algn="l">
              <a:lnSpc>
                <a:spcPts val="4660"/>
              </a:lnSpc>
            </a:pPr>
          </a:p>
          <a:p>
            <a:pPr algn="l" marL="718758" indent="-359379" lvl="1">
              <a:lnSpc>
                <a:spcPts val="4660"/>
              </a:lnSpc>
              <a:buFont typeface="Arial"/>
              <a:buChar char="•"/>
            </a:pPr>
            <a:r>
              <a:rPr lang="en-US" sz="3329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Verificar a possibilidade de usar o BDC para realizar a geração dos embeddings</a:t>
            </a:r>
          </a:p>
          <a:p>
            <a:pPr algn="l">
              <a:lnSpc>
                <a:spcPts val="4660"/>
              </a:lnSpc>
            </a:pPr>
          </a:p>
          <a:p>
            <a:pPr algn="l" marL="718758" indent="-359379" lvl="1">
              <a:lnSpc>
                <a:spcPts val="4660"/>
              </a:lnSpc>
              <a:buFont typeface="Arial"/>
              <a:buChar char="•"/>
            </a:pPr>
            <a:r>
              <a:rPr lang="en-US" sz="3329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Adaptação do Código de JavaScript para o Python ou 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76330" y="923925"/>
            <a:ext cx="12359203" cy="944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02233" indent="-601117" lvl="1">
              <a:lnSpc>
                <a:spcPts val="7795"/>
              </a:lnSpc>
              <a:buAutoNum type="arabicPeriod" startAt="1"/>
            </a:pPr>
            <a:r>
              <a:rPr lang="en-US" sz="5568">
                <a:solidFill>
                  <a:srgbClr val="082A4E"/>
                </a:solidFill>
                <a:latin typeface="Bree Serif"/>
                <a:ea typeface="Bree Serif"/>
                <a:cs typeface="Bree Serif"/>
                <a:sym typeface="Bree Serif"/>
              </a:rPr>
              <a:t>Quais são os próximos passos?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0"/>
            <a:ext cx="18287998" cy="10287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1932180"/>
            <a:ext cx="16857847" cy="5895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9"/>
              </a:lnSpc>
            </a:pPr>
          </a:p>
          <a:p>
            <a:pPr algn="l" marL="323847" indent="-161923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Google Earth Engine. Disponível em: https://earthengine.google.com</a:t>
            </a:r>
            <a:r>
              <a:rPr lang="en-US" sz="14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.  Acesso 25 de Maio de 2026. </a:t>
            </a:r>
          </a:p>
          <a:p>
            <a:pPr algn="l">
              <a:lnSpc>
                <a:spcPts val="2099"/>
              </a:lnSpc>
            </a:pPr>
          </a:p>
          <a:p>
            <a:pPr algn="l" marL="323847" indent="-161923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 Mota, F. B. D. S., Ferreira, K. R., and Escada, M. I. S.: Evaluating Forest Disturbance Detection Methods based on Satellite Image Time Series for Amazon Deforestation Alerts, Int. Arch. Photogramm. Remote Sens. Spatial Inf. Sci., XLVIII-3-2024, 357–364, https://doi.org/10.5194/isprs-archives-XLVIII-3-2024-357-2024, 2024.</a:t>
            </a:r>
          </a:p>
          <a:p>
            <a:pPr algn="l">
              <a:lnSpc>
                <a:spcPts val="2099"/>
              </a:lnSpc>
            </a:pPr>
          </a:p>
          <a:p>
            <a:pPr algn="l" marL="323847" indent="-161923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 Brown, F. Christopher, Kazmierski R. Michal e autores. AlphaEarth Foundations: An embedding field model for accurate and efficient global mapping from sparse label data. Disponivel em : https://storage.googleapis.com/deepmind-media/DeepMind.com/Blog/alphaearth-foundations-helps-map-our-planet-in-unprecedented-detail/alphaearth-foundations.pdf, 2025.</a:t>
            </a:r>
          </a:p>
          <a:p>
            <a:pPr algn="l">
              <a:lnSpc>
                <a:spcPts val="2099"/>
              </a:lnSpc>
            </a:pPr>
          </a:p>
          <a:p>
            <a:pPr algn="l" marL="323847" indent="-161923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GOOGLE. Embeddings: espaço de embedding e embeddings estáticos. In: GOOGLE. Machine Learning Crash Course. [S. l.]: Google Developers, [2026?]. Disponível em: </a:t>
            </a:r>
            <a:r>
              <a:rPr lang="en-US" sz="1499" u="sng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  <a:hlinkClick r:id="rId3" tooltip="https://developers.google.com/machine-learning/crash-course/embeddings/embedding-space?hl=pt-br"/>
              </a:rPr>
              <a:t>Inserir um pouquinho de texto</a:t>
            </a:r>
            <a:r>
              <a:rPr lang="en-US" sz="14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. Acesso em: 26 maio 2026.</a:t>
            </a:r>
          </a:p>
          <a:p>
            <a:pPr algn="l">
              <a:lnSpc>
                <a:spcPts val="2099"/>
              </a:lnSpc>
            </a:pPr>
          </a:p>
          <a:p>
            <a:pPr algn="l" marL="323847" indent="-161923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INSTITUTO NACIONAL DE PESQUISAS ESPACIAIS (INPE). Banner PRODES.  Disponível em: http://www.obt.inpe.br/OBT/imagens/outras-imagens/prodes-banner.png/view. Acesso em: 26 maio 2026.</a:t>
            </a:r>
          </a:p>
          <a:p>
            <a:pPr algn="l">
              <a:lnSpc>
                <a:spcPts val="2099"/>
              </a:lnSpc>
            </a:pPr>
          </a:p>
          <a:p>
            <a:pPr algn="l" marL="323847" indent="-161923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INSTITUTO NACIONAL DE PESQUISAS ESPACIAIS (INPE). DETER: Monitoramento diário da supressão e degradação de vegetação nativa. Portal de Dados BiomasBR. Disponível em: </a:t>
            </a:r>
            <a:r>
              <a:rPr lang="en-US" sz="1499" u="sng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  <a:hlinkClick r:id="rId4" tooltip="https://data.inpe.br/biomasbr/deter-monitoramento-diario-da-supressao-e-degradacao-de-vegetacao-nativa/"/>
              </a:rPr>
              <a:t>https://data.inpe.br/biomasbr/deter-monitoramento-diario-da-supressao-e-degradacao-de-vegetacao-nativa/</a:t>
            </a:r>
            <a:r>
              <a:rPr lang="en-US" sz="14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. Acesso em: 26 maio 2026.</a:t>
            </a:r>
          </a:p>
          <a:p>
            <a:pPr algn="l">
              <a:lnSpc>
                <a:spcPts val="2099"/>
              </a:lnSpc>
            </a:pPr>
          </a:p>
          <a:p>
            <a:pPr algn="l" marL="323847" indent="-161923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RODRIGUES, </a:t>
            </a:r>
            <a:r>
              <a:rPr lang="en-US" sz="14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T. H. de A. Distúrbios antrópicos alteram as propriedades das redes de interações foréticas em florestas tropicais. 2019. 69 p. Dissertação (Mestrado em Entomologia)-Universidade Federal de Lavras, Lavras, 2019. Disponivel em:  https://repositorio.ufla.br/items/98404c1f-5bdf-4ba3-bec9-7aac353f2c06. Acesso 20 de maio de 2026.</a:t>
            </a:r>
          </a:p>
          <a:p>
            <a:pPr algn="l">
              <a:lnSpc>
                <a:spcPts val="2099"/>
              </a:lnSpc>
            </a:pPr>
          </a:p>
          <a:p>
            <a:pPr algn="l">
              <a:lnSpc>
                <a:spcPts val="2099"/>
              </a:lnSpc>
            </a:pPr>
          </a:p>
          <a:p>
            <a:pPr algn="ctr">
              <a:lnSpc>
                <a:spcPts val="209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504146" y="634365"/>
            <a:ext cx="12841312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82A4E"/>
                </a:solidFill>
                <a:latin typeface="Bree Serif"/>
                <a:ea typeface="Bree Serif"/>
                <a:cs typeface="Bree Serif"/>
                <a:sym typeface="Bree Serif"/>
              </a:rPr>
              <a:t>Referências Bibliográficas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345458" y="8912172"/>
            <a:ext cx="2913842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82A4E"/>
                </a:solidFill>
                <a:latin typeface="Bree Serif"/>
                <a:ea typeface="Bree Serif"/>
                <a:cs typeface="Bree Serif"/>
                <a:sym typeface="Bree Serif"/>
              </a:rPr>
              <a:t>Obrigada!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117856" y="0"/>
            <a:ext cx="9429068" cy="10287000"/>
          </a:xfrm>
          <a:custGeom>
            <a:avLst/>
            <a:gdLst/>
            <a:ahLst/>
            <a:cxnLst/>
            <a:rect r="r" b="b" t="t" l="l"/>
            <a:pathLst>
              <a:path h="10287000" w="9429068">
                <a:moveTo>
                  <a:pt x="0" y="0"/>
                </a:moveTo>
                <a:lnTo>
                  <a:pt x="9429068" y="0"/>
                </a:lnTo>
                <a:lnTo>
                  <a:pt x="94290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3953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" y="0"/>
            <a:ext cx="18287998" cy="10287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289362" y="3136967"/>
            <a:ext cx="1293426" cy="989471"/>
          </a:xfrm>
          <a:custGeom>
            <a:avLst/>
            <a:gdLst/>
            <a:ahLst/>
            <a:cxnLst/>
            <a:rect r="r" b="b" t="t" l="l"/>
            <a:pathLst>
              <a:path h="989471" w="1293426">
                <a:moveTo>
                  <a:pt x="0" y="0"/>
                </a:moveTo>
                <a:lnTo>
                  <a:pt x="1293426" y="0"/>
                </a:lnTo>
                <a:lnTo>
                  <a:pt x="1293426" y="989471"/>
                </a:lnTo>
                <a:lnTo>
                  <a:pt x="0" y="98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8135" y="5567680"/>
            <a:ext cx="738334" cy="860347"/>
          </a:xfrm>
          <a:custGeom>
            <a:avLst/>
            <a:gdLst/>
            <a:ahLst/>
            <a:cxnLst/>
            <a:rect r="r" b="b" t="t" l="l"/>
            <a:pathLst>
              <a:path h="860347" w="738334">
                <a:moveTo>
                  <a:pt x="0" y="0"/>
                </a:moveTo>
                <a:lnTo>
                  <a:pt x="738334" y="0"/>
                </a:lnTo>
                <a:lnTo>
                  <a:pt x="738334" y="860347"/>
                </a:lnTo>
                <a:lnTo>
                  <a:pt x="0" y="86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28135" y="7673665"/>
            <a:ext cx="877107" cy="877107"/>
          </a:xfrm>
          <a:custGeom>
            <a:avLst/>
            <a:gdLst/>
            <a:ahLst/>
            <a:cxnLst/>
            <a:rect r="r" b="b" t="t" l="l"/>
            <a:pathLst>
              <a:path h="877107" w="877107">
                <a:moveTo>
                  <a:pt x="0" y="0"/>
                </a:moveTo>
                <a:lnTo>
                  <a:pt x="877107" y="0"/>
                </a:lnTo>
                <a:lnTo>
                  <a:pt x="877107" y="877107"/>
                </a:lnTo>
                <a:lnTo>
                  <a:pt x="0" y="8771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011355" y="3149808"/>
            <a:ext cx="14028500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27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valiar a eficácia no uso de Embeddings gerados por Modelos de Fundação na d</a:t>
            </a:r>
            <a:r>
              <a:rPr lang="en-US" sz="27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etecção de distúrbios.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89362" y="986222"/>
            <a:ext cx="8507161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82A4E"/>
                </a:solidFill>
                <a:latin typeface="Bree Serif"/>
                <a:ea typeface="Bree Serif"/>
                <a:cs typeface="Bree Serif"/>
                <a:sym typeface="Bree Serif"/>
              </a:rPr>
              <a:t> 1. OBJETIVO DA PESQUISA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81829" y="5728613"/>
            <a:ext cx="13334371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27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eduzir a dependência de grandes volumes de dados rotulados manualmente.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81829" y="7842978"/>
            <a:ext cx="12936289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Analisar as melhores variáveis espectrais e espaciais para geração de vetores.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672394" y="9131591"/>
            <a:ext cx="16375508" cy="64486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0306981" y="3127214"/>
            <a:ext cx="6409690" cy="5076475"/>
          </a:xfrm>
          <a:custGeom>
            <a:avLst/>
            <a:gdLst/>
            <a:ahLst/>
            <a:cxnLst/>
            <a:rect r="r" b="b" t="t" l="l"/>
            <a:pathLst>
              <a:path h="5076475" w="6409690">
                <a:moveTo>
                  <a:pt x="0" y="0"/>
                </a:moveTo>
                <a:lnTo>
                  <a:pt x="6409690" y="0"/>
                </a:lnTo>
                <a:lnTo>
                  <a:pt x="6409690" y="5076475"/>
                </a:lnTo>
                <a:lnTo>
                  <a:pt x="0" y="5076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78756" y="1668470"/>
            <a:ext cx="16829813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 tudo aquilo que altera a estrutura biológica e dinâmica da vegetação, podendo ocorrer de forma natural ou antrópica em diferentes níveis ecológicos.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(CHAZDON, 2003 apud ARAÚJO et al., 2016)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421506"/>
            <a:ext cx="4762426" cy="721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000000"/>
                </a:solidFill>
                <a:latin typeface="Sondos Bold"/>
                <a:ea typeface="Sondos Bold"/>
                <a:cs typeface="Sondos Bold"/>
                <a:sym typeface="Sondos Bold"/>
              </a:rPr>
              <a:t>Dísturbios Antró</a:t>
            </a:r>
            <a:r>
              <a:rPr lang="en-US" b="true" sz="4200">
                <a:solidFill>
                  <a:srgbClr val="000000"/>
                </a:solidFill>
                <a:latin typeface="Sondos Bold"/>
                <a:ea typeface="Sondos Bold"/>
                <a:cs typeface="Sondos Bold"/>
                <a:sym typeface="Sondos Bold"/>
              </a:rPr>
              <a:t>picos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91090" y="5598777"/>
            <a:ext cx="868790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degradação de  um ecossitema natural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24386" y="6623513"/>
            <a:ext cx="622131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exemplo: Extração de Madeira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213585" y="8229256"/>
            <a:ext cx="4596482" cy="521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Fonte: INPE e MMA,2008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2319" y="9229725"/>
            <a:ext cx="16829516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i="true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CLIMAINFO. Aumento da área de extração ilegal de madeira. Disponível em: &lt;https://climainfo.org.br/2024/10/10/area-de-extracao-ilegal-de-madeira-na-amazonia-cresce-19-em-um-ano/&gt;. Acesso em: 20 mai.</a:t>
            </a:r>
            <a:r>
              <a:rPr lang="en-US" sz="1800" i="true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2026.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78756" y="498800"/>
            <a:ext cx="1053878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82A4E"/>
                </a:solidFill>
                <a:latin typeface="Bree Serif"/>
                <a:ea typeface="Bree Serif"/>
                <a:cs typeface="Bree Serif"/>
                <a:sym typeface="Bree Serif"/>
              </a:rPr>
              <a:t> 2. INTRODUÇÃO - O QUE SÃO DÍSTURBIOS?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405219" y="1164740"/>
            <a:ext cx="7028905" cy="4241392"/>
          </a:xfrm>
          <a:custGeom>
            <a:avLst/>
            <a:gdLst/>
            <a:ahLst/>
            <a:cxnLst/>
            <a:rect r="r" b="b" t="t" l="l"/>
            <a:pathLst>
              <a:path h="4241392" w="7028905">
                <a:moveTo>
                  <a:pt x="0" y="0"/>
                </a:moveTo>
                <a:lnTo>
                  <a:pt x="7028905" y="0"/>
                </a:lnTo>
                <a:lnTo>
                  <a:pt x="7028905" y="4241392"/>
                </a:lnTo>
                <a:lnTo>
                  <a:pt x="0" y="4241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81357" y="1433828"/>
            <a:ext cx="7277907" cy="721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true">
                <a:solidFill>
                  <a:srgbClr val="000000"/>
                </a:solidFill>
                <a:latin typeface="Sondos Bold"/>
                <a:ea typeface="Sondos Bold"/>
                <a:cs typeface="Sondos Bold"/>
                <a:sym typeface="Sondos Bold"/>
              </a:rPr>
              <a:t> Distúrbios Naturais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08571" y="2515824"/>
            <a:ext cx="839431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Acontece sem intervenção humana.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064429" y="3458164"/>
            <a:ext cx="498760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exemplo: deslizamentos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820958" y="5751649"/>
            <a:ext cx="6197426" cy="323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Fonte: Morro do Cristo, no centro de Juiz de Fora, 2026 </a:t>
            </a:r>
          </a:p>
        </p:txBody>
      </p:sp>
      <p:sp>
        <p:nvSpPr>
          <p:cNvPr name="AutoShape 7" id="7"/>
          <p:cNvSpPr/>
          <p:nvPr/>
        </p:nvSpPr>
        <p:spPr>
          <a:xfrm flipV="true">
            <a:off x="531968" y="8786072"/>
            <a:ext cx="1722406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317771" y="9176597"/>
            <a:ext cx="17970229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BBC NEWS BRASIL. Alertas do governo já colocavam Juiz de Fora no mapa de tragédia climática — por que não deu tempo de evitar dezenas de mortes? Londres/São Paulo, 25 fev. 2026. Disponível em: https://www.bbc.com/portuguese/articles/cdxg036wxy1o. Acesso em: 25 mai. 2026.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1357" y="5369378"/>
            <a:ext cx="7277907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 b="true">
                <a:solidFill>
                  <a:srgbClr val="000000"/>
                </a:solidFill>
                <a:latin typeface="Sondos Bold"/>
                <a:ea typeface="Sondos Bold"/>
                <a:cs typeface="Sondos Bold"/>
                <a:sym typeface="Sondos Bold"/>
              </a:rPr>
              <a:t> Distúrbios Abruptos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6525872"/>
            <a:ext cx="10412518" cy="1064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9291" indent="-334646" lvl="1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Fenômeno florestal em que árvores são arrancadas pelas raízes ou quebradas devido a ventos fortes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18589" y="2486031"/>
            <a:ext cx="3040227" cy="1468336"/>
          </a:xfrm>
          <a:custGeom>
            <a:avLst/>
            <a:gdLst/>
            <a:ahLst/>
            <a:cxnLst/>
            <a:rect r="r" b="b" t="t" l="l"/>
            <a:pathLst>
              <a:path h="1468336" w="3040227">
                <a:moveTo>
                  <a:pt x="0" y="0"/>
                </a:moveTo>
                <a:lnTo>
                  <a:pt x="3040227" y="0"/>
                </a:lnTo>
                <a:lnTo>
                  <a:pt x="3040227" y="1468336"/>
                </a:lnTo>
                <a:lnTo>
                  <a:pt x="0" y="14683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068" t="0" r="-3421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23531" y="7546924"/>
            <a:ext cx="2630343" cy="1877343"/>
          </a:xfrm>
          <a:custGeom>
            <a:avLst/>
            <a:gdLst/>
            <a:ahLst/>
            <a:cxnLst/>
            <a:rect r="r" b="b" t="t" l="l"/>
            <a:pathLst>
              <a:path h="1877343" w="2630343">
                <a:moveTo>
                  <a:pt x="0" y="0"/>
                </a:moveTo>
                <a:lnTo>
                  <a:pt x="2630343" y="0"/>
                </a:lnTo>
                <a:lnTo>
                  <a:pt x="2630343" y="1877342"/>
                </a:lnTo>
                <a:lnTo>
                  <a:pt x="0" y="1877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18589" y="316230"/>
            <a:ext cx="9765850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82A4E"/>
                </a:solidFill>
                <a:latin typeface="Bree Serif"/>
                <a:ea typeface="Bree Serif"/>
                <a:cs typeface="Bree Serif"/>
                <a:sym typeface="Bree Serif"/>
              </a:rPr>
              <a:t>E como são detectados  esses distúrbios?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141722" y="1504748"/>
            <a:ext cx="13541941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 É o sistema de monitoramento diário  do INPE , que emite alerta diários ou avisos  dos locais onde teve uma degradação da vegetação nativa.  (Portal de Dados Geoespaciais do INPE,2026)</a:t>
            </a:r>
          </a:p>
          <a:p>
            <a:pPr algn="l">
              <a:lnSpc>
                <a:spcPts val="4759"/>
              </a:lnSpc>
            </a:pP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082A4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Exemplo:</a:t>
            </a:r>
            <a:r>
              <a:rPr lang="en-US" sz="33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  corte raso, mineração, locais de degradação florestal.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141722" y="6961912"/>
            <a:ext cx="14146278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O Prodes é o sistema de monitoramento anual da supressão de vegetação nativa. (Portal de Dados Geoespaciais do INPE,2026)</a:t>
            </a:r>
          </a:p>
          <a:p>
            <a:pPr algn="l">
              <a:lnSpc>
                <a:spcPts val="4759"/>
              </a:lnSpc>
            </a:pP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082A4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Exemplo</a:t>
            </a:r>
            <a:r>
              <a:rPr lang="en-US" sz="33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:  Monitoriamento do Corte Raso, gerando um relatório anual para todos os Biomas. 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531968" y="8942388"/>
            <a:ext cx="1722406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1922144" y="2014667"/>
            <a:ext cx="6184889" cy="6120348"/>
          </a:xfrm>
          <a:custGeom>
            <a:avLst/>
            <a:gdLst/>
            <a:ahLst/>
            <a:cxnLst/>
            <a:rect r="r" b="b" t="t" l="l"/>
            <a:pathLst>
              <a:path h="6120348" w="6184889">
                <a:moveTo>
                  <a:pt x="0" y="0"/>
                </a:moveTo>
                <a:lnTo>
                  <a:pt x="6184890" y="0"/>
                </a:lnTo>
                <a:lnTo>
                  <a:pt x="6184890" y="6120348"/>
                </a:lnTo>
                <a:lnTo>
                  <a:pt x="0" y="6120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66" t="0" r="-37854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31968" y="2154515"/>
            <a:ext cx="10050894" cy="2277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2" indent="-280671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São  técnicas usadas para transformar dados complexos em formas mais simples e compreensíveis. </a:t>
            </a:r>
          </a:p>
          <a:p>
            <a:pPr algn="l">
              <a:lnSpc>
                <a:spcPts val="3640"/>
              </a:lnSpc>
            </a:pPr>
          </a:p>
          <a:p>
            <a:pPr algn="l" marL="561342" indent="-280671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 Transformação dos dados em vetores compactos.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571744" y="423140"/>
            <a:ext cx="14452370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82A4E"/>
                </a:solidFill>
                <a:latin typeface="Bree Serif"/>
                <a:ea typeface="Bree Serif"/>
                <a:cs typeface="Bree Serif"/>
                <a:sym typeface="Bree Serif"/>
              </a:rPr>
              <a:t>E como melhorar a eficácia dessa detecção de disturbios?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543083" y="1601916"/>
            <a:ext cx="5974482" cy="41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82A4E"/>
                </a:solidFill>
                <a:latin typeface="Bree Serif"/>
                <a:ea typeface="Bree Serif"/>
                <a:cs typeface="Bree Serif"/>
                <a:sym typeface="Bree Serif"/>
              </a:rPr>
              <a:t>Embeddings → lista ordenada de números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0966" y="5450800"/>
            <a:ext cx="11945441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Esses  números são coordenadas que representam o significado e as características de um objeto (imagem) dentro de um espaço dimensional.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0966" y="9313863"/>
            <a:ext cx="17926067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GOOGLE. Embeddings: espaço de embedding e embeddings estáticos. In: GOOGLE. Machine Learning Crash Course. [S. l.]: Google Developers, [2026?]. Disponível em: </a:t>
            </a:r>
            <a:r>
              <a:rPr lang="en-US" sz="2100" strike="noStrike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 tooltip="https://developers.google.com/machine-learning/crash-course/embeddings/embedding-space?hl=pt-br"/>
              </a:rPr>
              <a:t>Inserir um pouquinho de texto</a:t>
            </a:r>
            <a:r>
              <a:rPr lang="en-US" sz="21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Acesso em: 26 maio 2026.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101938" y="7762270"/>
            <a:ext cx="1844353" cy="37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0"/>
              </a:lnSpc>
              <a:spcBef>
                <a:spcPct val="0"/>
              </a:spcBef>
            </a:pPr>
            <a:r>
              <a:rPr lang="en-US" sz="22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Fonte: Autora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1596" y="2350294"/>
            <a:ext cx="4383021" cy="5727204"/>
          </a:xfrm>
          <a:custGeom>
            <a:avLst/>
            <a:gdLst/>
            <a:ahLst/>
            <a:cxnLst/>
            <a:rect r="r" b="b" t="t" l="l"/>
            <a:pathLst>
              <a:path h="5727204" w="4383021">
                <a:moveTo>
                  <a:pt x="0" y="0"/>
                </a:moveTo>
                <a:lnTo>
                  <a:pt x="4383020" y="0"/>
                </a:lnTo>
                <a:lnTo>
                  <a:pt x="4383020" y="5727204"/>
                </a:lnTo>
                <a:lnTo>
                  <a:pt x="0" y="57272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54904" b="-287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31968" y="134045"/>
            <a:ext cx="12574655" cy="944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795"/>
              </a:lnSpc>
            </a:pPr>
            <a:r>
              <a:rPr lang="en-US" sz="5568">
                <a:solidFill>
                  <a:srgbClr val="082A4E"/>
                </a:solidFill>
                <a:latin typeface="Bree Serif"/>
                <a:ea typeface="Bree Serif"/>
                <a:cs typeface="Bree Serif"/>
                <a:sym typeface="Bree Serif"/>
              </a:rPr>
              <a:t>Como são gerados os Embeddings?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691748" y="2481870"/>
            <a:ext cx="11567552" cy="3919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AlphaEarth Foundations (que é o Modelo de Fundação) a extrai as características espaciais e temporais  da imagem e transforma em vetores.</a:t>
            </a:r>
          </a:p>
          <a:p>
            <a:pPr algn="just">
              <a:lnSpc>
                <a:spcPts val="4480"/>
              </a:lnSpc>
            </a:pP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Em seguida, o  Random Forest (que é o Classificador Supervisionado disponível dentro do Google Earth Engine) lê esses embeddings e decidi o que é floresta e o que é cicatriz de vento.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10053" y="9210675"/>
            <a:ext cx="17259300" cy="701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ALPHAEARTH FOUNDATIONS TEAM. 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AlphaEarth Foundations helps map our planet in unprecedented detail. Google DeepMind Blog, 2026. Disponível em: </a:t>
            </a:r>
            <a:r>
              <a:rPr lang="en-US" sz="20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 tooltip="https://deepmind.google/blog/alphaearth-foundations-helps-map-our-planet-in-unprecedented-detail/"/>
              </a:rPr>
              <a:t>https://deepmind.google/blog/alphaearth-foundations-helps-map-our-planet-in-unprecedented-detail/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Acesso em: 26 maio 2026.</a:t>
            </a:r>
          </a:p>
        </p:txBody>
      </p:sp>
      <p:sp>
        <p:nvSpPr>
          <p:cNvPr name="AutoShape 6" id="6"/>
          <p:cNvSpPr/>
          <p:nvPr/>
        </p:nvSpPr>
        <p:spPr>
          <a:xfrm flipV="true">
            <a:off x="531968" y="8786072"/>
            <a:ext cx="1722406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673968" y="1716631"/>
            <a:ext cx="3835747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Modelos de Fundação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69666" y="7937077"/>
            <a:ext cx="1844353" cy="37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0"/>
              </a:lnSpc>
              <a:spcBef>
                <a:spcPct val="0"/>
              </a:spcBef>
            </a:pPr>
            <a:r>
              <a:rPr lang="en-US" sz="22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Fonte: Autora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CF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8764" y="2750430"/>
            <a:ext cx="16460536" cy="6260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Selecionar Tipo de Distúrbio, tamanho da amostra.</a:t>
            </a:r>
          </a:p>
          <a:p>
            <a:pPr algn="l">
              <a:lnSpc>
                <a:spcPts val="5040"/>
              </a:lnSpc>
            </a:pP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Selecionar a Área </a:t>
            </a:r>
            <a:r>
              <a:rPr lang="en-US" sz="3600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.   Exemplo: (tile (C56L49)  DETER)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 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Adicionar o Ano de ocorrência do distúrbio. </a:t>
            </a:r>
          </a:p>
          <a:p>
            <a:pPr algn="l">
              <a:lnSpc>
                <a:spcPts val="5040"/>
              </a:lnSpc>
            </a:pP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82A4E"/>
                </a:solidFill>
                <a:latin typeface="Sondos"/>
                <a:ea typeface="Sondos"/>
                <a:cs typeface="Sondos"/>
                <a:sym typeface="Sondos"/>
              </a:rPr>
              <a:t>    </a:t>
            </a:r>
            <a:r>
              <a:rPr lang="en-US" sz="3600" b="true">
                <a:solidFill>
                  <a:srgbClr val="082A4E"/>
                </a:solidFill>
                <a:latin typeface="Sondos Bold"/>
                <a:ea typeface="Sondos Bold"/>
                <a:cs typeface="Sondos Bold"/>
                <a:sym typeface="Sondos Bold"/>
              </a:rPr>
              <a:t>OBS: </a:t>
            </a:r>
            <a:r>
              <a:rPr lang="en-US" sz="3600" b="true">
                <a:solidFill>
                  <a:srgbClr val="082A4E"/>
                </a:solidFill>
                <a:latin typeface="Sondos Bold"/>
                <a:ea typeface="Sondos Bold"/>
                <a:cs typeface="Sondos Bold"/>
                <a:sym typeface="Sondos Bold"/>
              </a:rPr>
              <a:t>tile - Pequeno Bloco</a:t>
            </a:r>
          </a:p>
          <a:p>
            <a:pPr algn="just">
              <a:lnSpc>
                <a:spcPts val="5040"/>
              </a:lnSpc>
            </a:pPr>
          </a:p>
          <a:p>
            <a:pPr algn="l">
              <a:lnSpc>
                <a:spcPts val="4156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207598" y="570547"/>
            <a:ext cx="15233426" cy="166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036320" indent="-518160" lvl="1">
              <a:lnSpc>
                <a:spcPts val="6719"/>
              </a:lnSpc>
              <a:buAutoNum type="arabicPeriod" startAt="1"/>
            </a:pPr>
            <a:r>
              <a:rPr lang="en-US" sz="4800">
                <a:solidFill>
                  <a:srgbClr val="082A4E"/>
                </a:solidFill>
                <a:latin typeface="Bree Serif"/>
                <a:ea typeface="Bree Serif"/>
                <a:cs typeface="Bree Serif"/>
                <a:sym typeface="Bree Serif"/>
              </a:rPr>
              <a:t>Como foi feita a Metodologia?  - Preparação da Amostra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4696" y="2312497"/>
            <a:ext cx="8120889" cy="6945803"/>
          </a:xfrm>
          <a:custGeom>
            <a:avLst/>
            <a:gdLst/>
            <a:ahLst/>
            <a:cxnLst/>
            <a:rect r="r" b="b" t="t" l="l"/>
            <a:pathLst>
              <a:path h="6945803" w="8120889">
                <a:moveTo>
                  <a:pt x="0" y="0"/>
                </a:moveTo>
                <a:lnTo>
                  <a:pt x="8120889" y="0"/>
                </a:lnTo>
                <a:lnTo>
                  <a:pt x="8120889" y="6945803"/>
                </a:lnTo>
                <a:lnTo>
                  <a:pt x="0" y="69458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07239" y="2734566"/>
            <a:ext cx="6873563" cy="6101665"/>
          </a:xfrm>
          <a:custGeom>
            <a:avLst/>
            <a:gdLst/>
            <a:ahLst/>
            <a:cxnLst/>
            <a:rect r="r" b="b" t="t" l="l"/>
            <a:pathLst>
              <a:path h="6101665" w="6873563">
                <a:moveTo>
                  <a:pt x="0" y="0"/>
                </a:moveTo>
                <a:lnTo>
                  <a:pt x="6873563" y="0"/>
                </a:lnTo>
                <a:lnTo>
                  <a:pt x="6873563" y="6101665"/>
                </a:lnTo>
                <a:lnTo>
                  <a:pt x="0" y="6101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33992" y="962025"/>
            <a:ext cx="13851932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82A4E"/>
                </a:solidFill>
                <a:latin typeface="Open Sans"/>
                <a:ea typeface="Open Sans"/>
                <a:cs typeface="Open Sans"/>
                <a:sym typeface="Open Sans"/>
              </a:rPr>
              <a:t>Delimitação  da área ( C56L49) / Seleção do tile específico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DAHHxJPc4eQ</dc:identifier>
  <dcterms:modified xsi:type="dcterms:W3CDTF">2011-08-01T06:04:30Z</dcterms:modified>
  <cp:revision>1</cp:revision>
  <dc:title>presentação_Geoinformática_atualizada</dc:title>
</cp:coreProperties>
</file>