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673100" y="5145369"/>
            <a:ext cx="7079556" cy="1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2628900"/>
            <a:ext cx="72009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508000" y="26797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7" name="Shape 107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6" name="Shape 1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0" name="Shape 30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" name="Shape 49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1" name="Shape 51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hape 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7" name="Shape 97"/>
          <p:cNvSpPr/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unisdr.org/we/inform/terminology#letter-p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hyperlink" Target="http://www.hannaharendt.org.br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unisdr.org/we/inform/terminology#letter-p" TargetMode="Externa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body" idx="13"/>
          </p:nvPr>
        </p:nvSpPr>
        <p:spPr>
          <a:xfrm>
            <a:off x="533400" y="5198039"/>
            <a:ext cx="7576692" cy="546101"/>
          </a:xfrm>
          <a:prstGeom prst="rect">
            <a:avLst/>
          </a:prstGeom>
        </p:spPr>
        <p:txBody>
          <a:bodyPr/>
          <a:lstStyle>
            <a:lvl1pPr>
              <a:defRPr b="1" sz="2700"/>
            </a:lvl1pPr>
          </a:lstStyle>
          <a:p>
            <a:pPr/>
            <a:r>
              <a:t>Debate teórico-metodológico do sec. XXI</a:t>
            </a:r>
          </a:p>
        </p:txBody>
      </p:sp>
      <p:sp>
        <p:nvSpPr>
          <p:cNvPr id="134" name="Shape 134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hueOff val="369194"/>
                    <a:satOff val="6343"/>
                    <a:lumOff val="-13963"/>
                  </a:schemeClr>
                </a:solidFill>
                <a:latin typeface="Bodoni SvtyTwo ITC TT-Bold"/>
                <a:ea typeface="Bodoni SvtyTwo ITC TT-Bold"/>
                <a:cs typeface="Bodoni SvtyTwo ITC TT-Bold"/>
                <a:sym typeface="Bodoni SvtyTwo ITC TT-Bold"/>
              </a:defRPr>
            </a:lvl1pPr>
          </a:lstStyle>
          <a:p>
            <a:pPr/>
            <a:r>
              <a:t>GÊNERO &amp; DESASTRES</a:t>
            </a:r>
          </a:p>
        </p:txBody>
      </p:sp>
      <p:sp>
        <p:nvSpPr>
          <p:cNvPr id="135" name="Shape 135"/>
          <p:cNvSpPr/>
          <p:nvPr/>
        </p:nvSpPr>
        <p:spPr>
          <a:xfrm>
            <a:off x="3562027" y="7211084"/>
            <a:ext cx="9220151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lnSpc>
                <a:spcPct val="110000"/>
              </a:lnSpc>
              <a:defRPr b="1" i="1" sz="2600"/>
            </a:pPr>
            <a:r>
              <a:t>Gabriela de Azevedo Couto</a:t>
            </a:r>
          </a:p>
          <a:p>
            <a:pPr algn="r">
              <a:lnSpc>
                <a:spcPct val="110000"/>
              </a:lnSpc>
              <a:defRPr b="1" i="1" sz="2600"/>
            </a:pPr>
            <a:r>
              <a:rPr b="0"/>
              <a:t>Programa de Pós-graduação em Ciência do Sistema Terrestre</a:t>
            </a:r>
            <a:endParaRPr b="0"/>
          </a:p>
          <a:p>
            <a:pPr algn="r">
              <a:lnSpc>
                <a:spcPct val="110000"/>
              </a:lnSpc>
              <a:defRPr b="1" i="1" sz="2600"/>
            </a:pPr>
            <a:r>
              <a:t>População, Espaço e Ambiente / CST 301</a:t>
            </a:r>
          </a:p>
          <a:p>
            <a:pPr algn="r">
              <a:lnSpc>
                <a:spcPct val="110000"/>
              </a:lnSpc>
              <a:defRPr b="1" i="1" sz="2600"/>
            </a:pPr>
            <a:r>
              <a:t>Antonio Miguel &amp; Silvana Amaral  </a:t>
            </a:r>
          </a:p>
        </p:txBody>
      </p:sp>
      <p:pic>
        <p:nvPicPr>
          <p:cNvPr id="136" name="logo_ccs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750" y="8225588"/>
            <a:ext cx="1952388" cy="829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508000" y="370036"/>
            <a:ext cx="11988800" cy="1118643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1500"/>
              </a:spcBef>
              <a:defRPr sz="6650"/>
            </a:lvl1pPr>
          </a:lstStyle>
          <a:p>
            <a:pPr/>
            <a:r>
              <a:t>Literatura Gênero x Desastres</a:t>
            </a:r>
          </a:p>
        </p:txBody>
      </p:sp>
      <p:sp>
        <p:nvSpPr>
          <p:cNvPr id="198" name="Shape 198"/>
          <p:cNvSpPr/>
          <p:nvPr/>
        </p:nvSpPr>
        <p:spPr>
          <a:xfrm>
            <a:off x="876300" y="1415107"/>
            <a:ext cx="11988800" cy="810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91414">
              <a:lnSpc>
                <a:spcPct val="90000"/>
              </a:lnSpc>
              <a:spcBef>
                <a:spcPts val="1000"/>
              </a:spcBef>
              <a:defRPr sz="469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A mulheres nos desastres</a:t>
            </a:r>
          </a:p>
        </p:txBody>
      </p:sp>
      <p:graphicFrame>
        <p:nvGraphicFramePr>
          <p:cNvPr id="199" name="Table 199"/>
          <p:cNvGraphicFramePr/>
          <p:nvPr/>
        </p:nvGraphicFramePr>
        <p:xfrm>
          <a:off x="814527" y="3251393"/>
          <a:ext cx="11988801" cy="548759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{CF821DB8-F4EB-4A41-A1BA-3FCAFE7338EE}</a:tableStyleId>
              </a:tblPr>
              <a:tblGrid>
                <a:gridCol w="3996266"/>
              </a:tblGrid>
              <a:tr h="627518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33948" dir="2388334">
                              <a:srgbClr val="3B3936">
                                <a:alpha val="79310"/>
                              </a:srgbClr>
                            </a:outerShdw>
                          </a:effectLst>
                        </a:rPr>
                        <a:t>Temas macros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70590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Vulnerabilidade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76186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Pobreza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9008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Recuperação Econômica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</a:tr>
              <a:tr h="76022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Saúde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6022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Violência contra mulheres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</a:tr>
              <a:tr h="76022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Empoderamento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pSp>
        <p:nvGrpSpPr>
          <p:cNvPr id="208" name="Group 208"/>
          <p:cNvGrpSpPr/>
          <p:nvPr/>
        </p:nvGrpSpPr>
        <p:grpSpPr>
          <a:xfrm>
            <a:off x="1172509" y="2636564"/>
            <a:ext cx="8107082" cy="2017986"/>
            <a:chOff x="-38099" y="-38100"/>
            <a:chExt cx="8107081" cy="2017985"/>
          </a:xfrm>
        </p:grpSpPr>
        <p:pic>
          <p:nvPicPr>
            <p:cNvPr id="200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1169714"/>
              <a:ext cx="3149849" cy="810172"/>
            </a:xfrm>
            <a:prstGeom prst="rect">
              <a:avLst/>
            </a:prstGeom>
            <a:effectLst/>
          </p:spPr>
        </p:pic>
        <p:pic>
          <p:nvPicPr>
            <p:cNvPr id="202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9980000">
              <a:off x="3078289" y="761429"/>
              <a:ext cx="2402919" cy="541784"/>
            </a:xfrm>
            <a:prstGeom prst="rect">
              <a:avLst/>
            </a:prstGeom>
            <a:effectLst/>
          </p:spPr>
        </p:pic>
        <p:grpSp>
          <p:nvGrpSpPr>
            <p:cNvPr id="207" name="Group 207"/>
            <p:cNvGrpSpPr/>
            <p:nvPr/>
          </p:nvGrpSpPr>
          <p:grpSpPr>
            <a:xfrm>
              <a:off x="5384800" y="-38101"/>
              <a:ext cx="2684182" cy="810172"/>
              <a:chOff x="-38099" y="-38100"/>
              <a:chExt cx="2684181" cy="810170"/>
            </a:xfrm>
          </p:grpSpPr>
          <p:sp>
            <p:nvSpPr>
              <p:cNvPr id="204" name="Shape 204"/>
              <p:cNvSpPr/>
              <p:nvPr/>
            </p:nvSpPr>
            <p:spPr>
              <a:xfrm>
                <a:off x="236521" y="112985"/>
                <a:ext cx="2134940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desigualdades </a:t>
                </a:r>
              </a:p>
            </p:txBody>
          </p:sp>
          <p:pic>
            <p:nvPicPr>
              <p:cNvPr id="205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2684182" cy="810171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16" name="Group 216"/>
          <p:cNvGrpSpPr/>
          <p:nvPr/>
        </p:nvGrpSpPr>
        <p:grpSpPr>
          <a:xfrm>
            <a:off x="1768367" y="3449364"/>
            <a:ext cx="8977925" cy="1958093"/>
            <a:chOff x="-38099" y="-38099"/>
            <a:chExt cx="8977924" cy="1958091"/>
          </a:xfrm>
        </p:grpSpPr>
        <p:pic>
          <p:nvPicPr>
            <p:cNvPr id="209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8100" y="1195114"/>
              <a:ext cx="2088704" cy="724878"/>
            </a:xfrm>
            <a:prstGeom prst="rect">
              <a:avLst/>
            </a:prstGeom>
            <a:effectLst/>
          </p:spPr>
        </p:pic>
        <p:pic>
          <p:nvPicPr>
            <p:cNvPr id="211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0880000">
              <a:off x="2308291" y="876361"/>
              <a:ext cx="3536882" cy="535810"/>
            </a:xfrm>
            <a:prstGeom prst="rect">
              <a:avLst/>
            </a:prstGeom>
            <a:effectLst/>
          </p:spPr>
        </p:pic>
        <p:sp>
          <p:nvSpPr>
            <p:cNvPr id="213" name="Shape 213"/>
            <p:cNvSpPr/>
            <p:nvPr/>
          </p:nvSpPr>
          <p:spPr>
            <a:xfrm>
              <a:off x="6070961" y="30435"/>
              <a:ext cx="2660143" cy="120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/>
              </a:pPr>
              <a:r>
                <a:t>menor renda</a:t>
              </a:r>
            </a:p>
            <a:p>
              <a:pPr>
                <a:defRPr sz="2200"/>
              </a:pPr>
              <a:r>
                <a:t>trabalhos informais </a:t>
              </a:r>
            </a:p>
            <a:p>
              <a:pPr>
                <a:defRPr sz="2200"/>
              </a:pPr>
              <a:r>
                <a:t>salários menores</a:t>
              </a:r>
            </a:p>
          </p:txBody>
        </p:sp>
        <p:pic>
          <p:nvPicPr>
            <p:cNvPr id="214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62240" y="-38100"/>
              <a:ext cx="3077585" cy="1531789"/>
            </a:xfrm>
            <a:prstGeom prst="rect">
              <a:avLst/>
            </a:prstGeom>
            <a:effectLst/>
          </p:spPr>
        </p:pic>
      </p:grpSp>
      <p:grpSp>
        <p:nvGrpSpPr>
          <p:cNvPr id="224" name="Group 224"/>
          <p:cNvGrpSpPr/>
          <p:nvPr/>
        </p:nvGrpSpPr>
        <p:grpSpPr>
          <a:xfrm>
            <a:off x="951573" y="4824149"/>
            <a:ext cx="11309914" cy="2032844"/>
            <a:chOff x="-38099" y="-25786"/>
            <a:chExt cx="11309912" cy="2032842"/>
          </a:xfrm>
        </p:grpSpPr>
        <p:pic>
          <p:nvPicPr>
            <p:cNvPr id="217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38100" y="585549"/>
              <a:ext cx="3845719" cy="810172"/>
            </a:xfrm>
            <a:prstGeom prst="rect">
              <a:avLst/>
            </a:prstGeom>
            <a:effectLst/>
          </p:spPr>
        </p:pic>
        <p:pic>
          <p:nvPicPr>
            <p:cNvPr id="219" name="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21540000">
              <a:off x="3885015" y="621835"/>
              <a:ext cx="4801236" cy="541783"/>
            </a:xfrm>
            <a:prstGeom prst="rect">
              <a:avLst/>
            </a:prstGeom>
            <a:effectLst/>
          </p:spPr>
        </p:pic>
        <p:sp>
          <p:nvSpPr>
            <p:cNvPr id="221" name="Shape 221"/>
            <p:cNvSpPr/>
            <p:nvPr/>
          </p:nvSpPr>
          <p:spPr>
            <a:xfrm>
              <a:off x="9036256" y="-1"/>
              <a:ext cx="2067125" cy="187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100"/>
              </a:lvl1pPr>
            </a:lstStyle>
            <a:p>
              <a:pPr/>
              <a:r>
                <a:t>menor capacidade de absorver e se recuperar das perdas </a:t>
              </a:r>
            </a:p>
          </p:txBody>
        </p:sp>
        <p:pic>
          <p:nvPicPr>
            <p:cNvPr id="222" name="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853685" y="-25787"/>
              <a:ext cx="2418128" cy="2032843"/>
            </a:xfrm>
            <a:prstGeom prst="rect">
              <a:avLst/>
            </a:prstGeom>
            <a:effectLst/>
          </p:spPr>
        </p:pic>
      </p:grpSp>
      <p:grpSp>
        <p:nvGrpSpPr>
          <p:cNvPr id="232" name="Group 232"/>
          <p:cNvGrpSpPr/>
          <p:nvPr/>
        </p:nvGrpSpPr>
        <p:grpSpPr>
          <a:xfrm>
            <a:off x="1790575" y="6042694"/>
            <a:ext cx="8246965" cy="1449885"/>
            <a:chOff x="-38100" y="-38100"/>
            <a:chExt cx="8246963" cy="1449883"/>
          </a:xfrm>
        </p:grpSpPr>
        <p:pic>
          <p:nvPicPr>
            <p:cNvPr id="225" name="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38100" y="167456"/>
              <a:ext cx="2044171" cy="631131"/>
            </a:xfrm>
            <a:prstGeom prst="rect">
              <a:avLst/>
            </a:prstGeom>
            <a:effectLst/>
          </p:spPr>
        </p:pic>
        <p:pic>
          <p:nvPicPr>
            <p:cNvPr id="227" name="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180000">
              <a:off x="2140422" y="323772"/>
              <a:ext cx="3069684" cy="541784"/>
            </a:xfrm>
            <a:prstGeom prst="rect">
              <a:avLst/>
            </a:prstGeom>
            <a:effectLst/>
          </p:spPr>
        </p:pic>
        <p:sp>
          <p:nvSpPr>
            <p:cNvPr id="229" name="Shape 229"/>
            <p:cNvSpPr/>
            <p:nvPr/>
          </p:nvSpPr>
          <p:spPr>
            <a:xfrm>
              <a:off x="5380111" y="248691"/>
              <a:ext cx="2684183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200"/>
              </a:pPr>
              <a:r>
                <a:t>consumo de calorias</a:t>
              </a:r>
            </a:p>
            <a:p>
              <a:pPr/>
              <a:r>
                <a:rPr sz="2200"/>
                <a:t>taxa de desnutrição</a:t>
              </a:r>
              <a:r>
                <a:t> </a:t>
              </a:r>
            </a:p>
          </p:txBody>
        </p:sp>
        <p:pic>
          <p:nvPicPr>
            <p:cNvPr id="230" name="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235541" y="-38100"/>
              <a:ext cx="2973323" cy="1449884"/>
            </a:xfrm>
            <a:prstGeom prst="rect">
              <a:avLst/>
            </a:prstGeom>
            <a:effectLst/>
          </p:spPr>
        </p:pic>
      </p:grpSp>
      <p:grpSp>
        <p:nvGrpSpPr>
          <p:cNvPr id="240" name="Group 240"/>
          <p:cNvGrpSpPr/>
          <p:nvPr/>
        </p:nvGrpSpPr>
        <p:grpSpPr>
          <a:xfrm>
            <a:off x="855009" y="6874157"/>
            <a:ext cx="11894064" cy="2527326"/>
            <a:chOff x="-38100" y="-38100"/>
            <a:chExt cx="11894062" cy="2527324"/>
          </a:xfrm>
        </p:grpSpPr>
        <p:pic>
          <p:nvPicPr>
            <p:cNvPr id="233" name="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38100" y="-38100"/>
              <a:ext cx="3915305" cy="810171"/>
            </a:xfrm>
            <a:prstGeom prst="rect">
              <a:avLst/>
            </a:prstGeom>
            <a:effectLst/>
          </p:spPr>
        </p:pic>
        <p:pic>
          <p:nvPicPr>
            <p:cNvPr id="235" name="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 rot="300000">
              <a:off x="3952462" y="431734"/>
              <a:ext cx="4851639" cy="541783"/>
            </a:xfrm>
            <a:prstGeom prst="rect">
              <a:avLst/>
            </a:prstGeom>
            <a:effectLst/>
          </p:spPr>
        </p:pic>
        <p:sp>
          <p:nvSpPr>
            <p:cNvPr id="237" name="Shape 237"/>
            <p:cNvSpPr/>
            <p:nvPr/>
          </p:nvSpPr>
          <p:spPr>
            <a:xfrm>
              <a:off x="8868995" y="455885"/>
              <a:ext cx="2848652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100"/>
              </a:pPr>
              <a:r>
                <a:t>violência sexual e doméstica</a:t>
              </a:r>
            </a:p>
            <a:p>
              <a:pPr>
                <a:defRPr sz="2100"/>
              </a:pPr>
              <a:r>
                <a:t>prostituição infantil</a:t>
              </a:r>
            </a:p>
            <a:p>
              <a:pPr>
                <a:defRPr sz="2100"/>
              </a:pPr>
              <a:r>
                <a:t>casamento antecipado  </a:t>
              </a:r>
            </a:p>
          </p:txBody>
        </p:sp>
        <p:pic>
          <p:nvPicPr>
            <p:cNvPr id="238" name="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730678" y="71412"/>
              <a:ext cx="3125285" cy="2417813"/>
            </a:xfrm>
            <a:prstGeom prst="rect">
              <a:avLst/>
            </a:prstGeom>
            <a:effectLst/>
          </p:spPr>
        </p:pic>
      </p:grpSp>
      <p:grpSp>
        <p:nvGrpSpPr>
          <p:cNvPr id="244" name="Group 244"/>
          <p:cNvGrpSpPr/>
          <p:nvPr/>
        </p:nvGrpSpPr>
        <p:grpSpPr>
          <a:xfrm>
            <a:off x="1186441" y="7641056"/>
            <a:ext cx="3252441" cy="860972"/>
            <a:chOff x="-38100" y="-38099"/>
            <a:chExt cx="3252440" cy="860970"/>
          </a:xfrm>
        </p:grpSpPr>
        <p:pic>
          <p:nvPicPr>
            <p:cNvPr id="241" name="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38100" y="-38100"/>
              <a:ext cx="3252441" cy="860971"/>
            </a:xfrm>
            <a:prstGeom prst="rect">
              <a:avLst/>
            </a:prstGeom>
            <a:effectLst/>
          </p:spPr>
        </p:pic>
        <p:sp>
          <p:nvSpPr>
            <p:cNvPr id="243" name="Shape 243"/>
            <p:cNvSpPr/>
            <p:nvPr/>
          </p:nvSpPr>
          <p:spPr>
            <a:xfrm>
              <a:off x="2604484" y="74885"/>
              <a:ext cx="368350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/>
              </a:lvl1pPr>
            </a:lstStyle>
            <a:p>
              <a:pPr/>
              <a:r>
                <a:t>!!!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3"/>
      <p:bldP build="whole" bldLvl="1" animBg="1" rev="0" advAuto="0" spid="232" grpId="4"/>
      <p:bldP build="whole" bldLvl="1" animBg="1" rev="0" advAuto="0" spid="216" grpId="2"/>
      <p:bldP build="whole" bldLvl="1" animBg="1" rev="0" advAuto="0" spid="244" grpId="6"/>
      <p:bldP build="whole" bldLvl="1" animBg="1" rev="0" advAuto="0" spid="240" grpId="5"/>
      <p:bldP build="whole" bldLvl="1" animBg="1" rev="0" advAuto="0" spid="20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508000" y="370036"/>
            <a:ext cx="11988800" cy="1118643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1500"/>
              </a:spcBef>
              <a:defRPr sz="6650"/>
            </a:lvl1pPr>
          </a:lstStyle>
          <a:p>
            <a:pPr/>
            <a:r>
              <a:t>Literatura Gênero x Desastres</a:t>
            </a:r>
          </a:p>
        </p:txBody>
      </p:sp>
      <p:sp>
        <p:nvSpPr>
          <p:cNvPr id="247" name="Shape 247"/>
          <p:cNvSpPr/>
          <p:nvPr/>
        </p:nvSpPr>
        <p:spPr>
          <a:xfrm>
            <a:off x="876300" y="1415107"/>
            <a:ext cx="11988800" cy="810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91414">
              <a:lnSpc>
                <a:spcPct val="90000"/>
              </a:lnSpc>
              <a:spcBef>
                <a:spcPts val="1000"/>
              </a:spcBef>
              <a:defRPr sz="469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A mulheres nos desastres</a:t>
            </a:r>
          </a:p>
        </p:txBody>
      </p:sp>
      <p:graphicFrame>
        <p:nvGraphicFramePr>
          <p:cNvPr id="248" name="Table 248"/>
          <p:cNvGraphicFramePr/>
          <p:nvPr/>
        </p:nvGraphicFramePr>
        <p:xfrm>
          <a:off x="814527" y="3251393"/>
          <a:ext cx="11988801" cy="548759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{CF821DB8-F4EB-4A41-A1BA-3FCAFE7338EE}</a:tableStyleId>
              </a:tblPr>
              <a:tblGrid>
                <a:gridCol w="3996266"/>
              </a:tblGrid>
              <a:tr h="627518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6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33948" dir="2388334">
                              <a:srgbClr val="3B3936">
                                <a:alpha val="79310"/>
                              </a:srgbClr>
                            </a:outerShdw>
                          </a:effectLst>
                        </a:rPr>
                        <a:t>Temas macros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70590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Vulnerabilidade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76186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Pobreza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90088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Recuperação Econômica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</a:tr>
              <a:tr h="76022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Saúde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76022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Violência contra mulheres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</a:tcPr>
                </a:tc>
              </a:tr>
              <a:tr h="76022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414141"/>
                          </a:solidFill>
                        </a:rPr>
                        <a:t>Empoderamento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pSp>
        <p:nvGrpSpPr>
          <p:cNvPr id="257" name="Group 257"/>
          <p:cNvGrpSpPr/>
          <p:nvPr/>
        </p:nvGrpSpPr>
        <p:grpSpPr>
          <a:xfrm>
            <a:off x="1172509" y="2636564"/>
            <a:ext cx="8107082" cy="2017986"/>
            <a:chOff x="-38099" y="-38100"/>
            <a:chExt cx="8107081" cy="2017985"/>
          </a:xfrm>
        </p:grpSpPr>
        <p:pic>
          <p:nvPicPr>
            <p:cNvPr id="249" name="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8100" y="1169714"/>
              <a:ext cx="3149849" cy="810172"/>
            </a:xfrm>
            <a:prstGeom prst="rect">
              <a:avLst/>
            </a:prstGeom>
            <a:effectLst/>
          </p:spPr>
        </p:pic>
        <p:pic>
          <p:nvPicPr>
            <p:cNvPr id="25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9980000">
              <a:off x="3078289" y="761429"/>
              <a:ext cx="2402919" cy="541784"/>
            </a:xfrm>
            <a:prstGeom prst="rect">
              <a:avLst/>
            </a:prstGeom>
            <a:effectLst/>
          </p:spPr>
        </p:pic>
        <p:grpSp>
          <p:nvGrpSpPr>
            <p:cNvPr id="256" name="Group 256"/>
            <p:cNvGrpSpPr/>
            <p:nvPr/>
          </p:nvGrpSpPr>
          <p:grpSpPr>
            <a:xfrm>
              <a:off x="5384800" y="-38101"/>
              <a:ext cx="2684182" cy="810172"/>
              <a:chOff x="-38099" y="-38100"/>
              <a:chExt cx="2684181" cy="810170"/>
            </a:xfrm>
          </p:grpSpPr>
          <p:sp>
            <p:nvSpPr>
              <p:cNvPr id="253" name="Shape 253"/>
              <p:cNvSpPr/>
              <p:nvPr/>
            </p:nvSpPr>
            <p:spPr>
              <a:xfrm>
                <a:off x="236521" y="112985"/>
                <a:ext cx="2134940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desigualdades </a:t>
                </a:r>
              </a:p>
            </p:txBody>
          </p:sp>
          <p:pic>
            <p:nvPicPr>
              <p:cNvPr id="254" name="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-38100" y="-38100"/>
                <a:ext cx="2684182" cy="810171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65" name="Group 265"/>
          <p:cNvGrpSpPr/>
          <p:nvPr/>
        </p:nvGrpSpPr>
        <p:grpSpPr>
          <a:xfrm>
            <a:off x="1768367" y="3449364"/>
            <a:ext cx="8977925" cy="1958093"/>
            <a:chOff x="-38099" y="-38099"/>
            <a:chExt cx="8977924" cy="1958091"/>
          </a:xfrm>
        </p:grpSpPr>
        <p:pic>
          <p:nvPicPr>
            <p:cNvPr id="258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38100" y="1195114"/>
              <a:ext cx="2088704" cy="724878"/>
            </a:xfrm>
            <a:prstGeom prst="rect">
              <a:avLst/>
            </a:prstGeom>
            <a:effectLst/>
          </p:spPr>
        </p:pic>
        <p:pic>
          <p:nvPicPr>
            <p:cNvPr id="260" name="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0880000">
              <a:off x="2308291" y="876361"/>
              <a:ext cx="3536882" cy="535810"/>
            </a:xfrm>
            <a:prstGeom prst="rect">
              <a:avLst/>
            </a:prstGeom>
            <a:effectLst/>
          </p:spPr>
        </p:pic>
        <p:sp>
          <p:nvSpPr>
            <p:cNvPr id="262" name="Shape 262"/>
            <p:cNvSpPr/>
            <p:nvPr/>
          </p:nvSpPr>
          <p:spPr>
            <a:xfrm>
              <a:off x="6070961" y="30435"/>
              <a:ext cx="2660143" cy="1206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200"/>
              </a:pPr>
              <a:r>
                <a:t>menor renda</a:t>
              </a:r>
            </a:p>
            <a:p>
              <a:pPr>
                <a:defRPr sz="2200"/>
              </a:pPr>
              <a:r>
                <a:t>trabalhos informais </a:t>
              </a:r>
            </a:p>
            <a:p>
              <a:pPr>
                <a:defRPr sz="2200"/>
              </a:pPr>
              <a:r>
                <a:t>salários menores</a:t>
              </a:r>
            </a:p>
          </p:txBody>
        </p:sp>
        <p:pic>
          <p:nvPicPr>
            <p:cNvPr id="263" name="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862240" y="-38100"/>
              <a:ext cx="3077585" cy="1531789"/>
            </a:xfrm>
            <a:prstGeom prst="rect">
              <a:avLst/>
            </a:prstGeom>
            <a:effectLst/>
          </p:spPr>
        </p:pic>
      </p:grpSp>
      <p:grpSp>
        <p:nvGrpSpPr>
          <p:cNvPr id="273" name="Group 273"/>
          <p:cNvGrpSpPr/>
          <p:nvPr/>
        </p:nvGrpSpPr>
        <p:grpSpPr>
          <a:xfrm>
            <a:off x="951573" y="4824149"/>
            <a:ext cx="11309914" cy="2032844"/>
            <a:chOff x="-38099" y="-25786"/>
            <a:chExt cx="11309912" cy="2032842"/>
          </a:xfrm>
        </p:grpSpPr>
        <p:pic>
          <p:nvPicPr>
            <p:cNvPr id="266" name="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38100" y="585549"/>
              <a:ext cx="3845719" cy="810172"/>
            </a:xfrm>
            <a:prstGeom prst="rect">
              <a:avLst/>
            </a:prstGeom>
            <a:effectLst/>
          </p:spPr>
        </p:pic>
        <p:pic>
          <p:nvPicPr>
            <p:cNvPr id="268" name="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21540000">
              <a:off x="3885015" y="621835"/>
              <a:ext cx="4801236" cy="541783"/>
            </a:xfrm>
            <a:prstGeom prst="rect">
              <a:avLst/>
            </a:prstGeom>
            <a:effectLst/>
          </p:spPr>
        </p:pic>
        <p:sp>
          <p:nvSpPr>
            <p:cNvPr id="270" name="Shape 270"/>
            <p:cNvSpPr/>
            <p:nvPr/>
          </p:nvSpPr>
          <p:spPr>
            <a:xfrm>
              <a:off x="9036256" y="-1"/>
              <a:ext cx="2067125" cy="187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100"/>
              </a:lvl1pPr>
            </a:lstStyle>
            <a:p>
              <a:pPr/>
              <a:r>
                <a:t>menor capacidade de absorver e se recuperar das perdas </a:t>
              </a:r>
            </a:p>
          </p:txBody>
        </p:sp>
        <p:pic>
          <p:nvPicPr>
            <p:cNvPr id="271" name="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853685" y="-25787"/>
              <a:ext cx="2418128" cy="2032843"/>
            </a:xfrm>
            <a:prstGeom prst="rect">
              <a:avLst/>
            </a:prstGeom>
            <a:effectLst/>
          </p:spPr>
        </p:pic>
      </p:grpSp>
      <p:grpSp>
        <p:nvGrpSpPr>
          <p:cNvPr id="281" name="Group 281"/>
          <p:cNvGrpSpPr/>
          <p:nvPr/>
        </p:nvGrpSpPr>
        <p:grpSpPr>
          <a:xfrm>
            <a:off x="1790575" y="6042694"/>
            <a:ext cx="8246965" cy="1449885"/>
            <a:chOff x="-38100" y="-38100"/>
            <a:chExt cx="8246963" cy="1449883"/>
          </a:xfrm>
        </p:grpSpPr>
        <p:pic>
          <p:nvPicPr>
            <p:cNvPr id="274" name="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38100" y="167456"/>
              <a:ext cx="2044171" cy="631131"/>
            </a:xfrm>
            <a:prstGeom prst="rect">
              <a:avLst/>
            </a:prstGeom>
            <a:effectLst/>
          </p:spPr>
        </p:pic>
        <p:pic>
          <p:nvPicPr>
            <p:cNvPr id="276" name="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 rot="180000">
              <a:off x="2140422" y="323772"/>
              <a:ext cx="3069684" cy="541784"/>
            </a:xfrm>
            <a:prstGeom prst="rect">
              <a:avLst/>
            </a:prstGeom>
            <a:effectLst/>
          </p:spPr>
        </p:pic>
        <p:sp>
          <p:nvSpPr>
            <p:cNvPr id="278" name="Shape 278"/>
            <p:cNvSpPr/>
            <p:nvPr/>
          </p:nvSpPr>
          <p:spPr>
            <a:xfrm>
              <a:off x="5380111" y="248691"/>
              <a:ext cx="2684183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200"/>
              </a:pPr>
              <a:r>
                <a:t>consumo de calorias</a:t>
              </a:r>
            </a:p>
            <a:p>
              <a:pPr/>
              <a:r>
                <a:rPr sz="2200"/>
                <a:t>taxa de desnutrição</a:t>
              </a:r>
              <a:r>
                <a:t> </a:t>
              </a:r>
            </a:p>
          </p:txBody>
        </p:sp>
        <p:pic>
          <p:nvPicPr>
            <p:cNvPr id="279" name="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235541" y="-38100"/>
              <a:ext cx="2973323" cy="1449884"/>
            </a:xfrm>
            <a:prstGeom prst="rect">
              <a:avLst/>
            </a:prstGeom>
            <a:effectLst/>
          </p:spPr>
        </p:pic>
      </p:grpSp>
      <p:grpSp>
        <p:nvGrpSpPr>
          <p:cNvPr id="289" name="Group 289"/>
          <p:cNvGrpSpPr/>
          <p:nvPr/>
        </p:nvGrpSpPr>
        <p:grpSpPr>
          <a:xfrm>
            <a:off x="855009" y="6874157"/>
            <a:ext cx="11894064" cy="2527326"/>
            <a:chOff x="-38100" y="-38100"/>
            <a:chExt cx="11894062" cy="2527324"/>
          </a:xfrm>
        </p:grpSpPr>
        <p:pic>
          <p:nvPicPr>
            <p:cNvPr id="282" name="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38100" y="-38100"/>
              <a:ext cx="3915305" cy="810171"/>
            </a:xfrm>
            <a:prstGeom prst="rect">
              <a:avLst/>
            </a:prstGeom>
            <a:effectLst/>
          </p:spPr>
        </p:pic>
        <p:pic>
          <p:nvPicPr>
            <p:cNvPr id="284" name="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 rot="300000">
              <a:off x="3952462" y="431734"/>
              <a:ext cx="4851639" cy="541783"/>
            </a:xfrm>
            <a:prstGeom prst="rect">
              <a:avLst/>
            </a:prstGeom>
            <a:effectLst/>
          </p:spPr>
        </p:pic>
        <p:sp>
          <p:nvSpPr>
            <p:cNvPr id="286" name="Shape 286"/>
            <p:cNvSpPr/>
            <p:nvPr/>
          </p:nvSpPr>
          <p:spPr>
            <a:xfrm>
              <a:off x="8868995" y="455885"/>
              <a:ext cx="2848652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100"/>
              </a:pPr>
              <a:r>
                <a:t>violência sexual e doméstica</a:t>
              </a:r>
            </a:p>
            <a:p>
              <a:pPr>
                <a:defRPr sz="2100"/>
              </a:pPr>
              <a:r>
                <a:t>prostituição infantil</a:t>
              </a:r>
            </a:p>
            <a:p>
              <a:pPr>
                <a:defRPr sz="2100"/>
              </a:pPr>
              <a:r>
                <a:t>casamento antecipado  </a:t>
              </a:r>
            </a:p>
          </p:txBody>
        </p:sp>
        <p:pic>
          <p:nvPicPr>
            <p:cNvPr id="287" name="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730678" y="71412"/>
              <a:ext cx="3125285" cy="2417813"/>
            </a:xfrm>
            <a:prstGeom prst="rect">
              <a:avLst/>
            </a:prstGeom>
            <a:effectLst/>
          </p:spPr>
        </p:pic>
      </p:grpSp>
      <p:grpSp>
        <p:nvGrpSpPr>
          <p:cNvPr id="295" name="Group 295"/>
          <p:cNvGrpSpPr/>
          <p:nvPr/>
        </p:nvGrpSpPr>
        <p:grpSpPr>
          <a:xfrm>
            <a:off x="4564952" y="2622584"/>
            <a:ext cx="7374834" cy="6410961"/>
            <a:chOff x="-38100" y="-38100"/>
            <a:chExt cx="7374833" cy="6410960"/>
          </a:xfrm>
        </p:grpSpPr>
        <p:pic>
          <p:nvPicPr>
            <p:cNvPr id="290" name="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38100" y="5139967"/>
              <a:ext cx="2726074" cy="541783"/>
            </a:xfrm>
            <a:prstGeom prst="rect">
              <a:avLst/>
            </a:prstGeom>
            <a:effectLst/>
          </p:spPr>
        </p:pic>
        <p:grpSp>
          <p:nvGrpSpPr>
            <p:cNvPr id="294" name="Group 294"/>
            <p:cNvGrpSpPr/>
            <p:nvPr/>
          </p:nvGrpSpPr>
          <p:grpSpPr>
            <a:xfrm>
              <a:off x="2674344" y="-38100"/>
              <a:ext cx="4662390" cy="6410961"/>
              <a:chOff x="0" y="0"/>
              <a:chExt cx="4662388" cy="6410960"/>
            </a:xfrm>
          </p:grpSpPr>
          <p:sp>
            <p:nvSpPr>
              <p:cNvPr id="293" name="Shape 293"/>
              <p:cNvSpPr/>
              <p:nvPr/>
            </p:nvSpPr>
            <p:spPr>
              <a:xfrm>
                <a:off x="38100" y="38100"/>
                <a:ext cx="4586189" cy="63347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/>
              <a:p>
                <a:pPr>
                  <a:lnSpc>
                    <a:spcPct val="120000"/>
                  </a:lnSpc>
                  <a:defRPr b="1" i="1"/>
                </a:pPr>
                <a:r>
                  <a:t>"As descobertas de pesquisa em países com baixos níveis de desenvolvimento humano e alta exposição a riscos confirmam vulnerabilidades sociais manifestas nas mulheres, mas também seus recursos, habilidades, capacidades, experiências e conhecimentos conquistados sobre como tornar a vida mais segura e (con)viver com o risco.”</a:t>
                </a:r>
              </a:p>
              <a:p>
                <a:pPr>
                  <a:defRPr sz="1800"/>
                </a:pPr>
                <a:r>
                  <a:t>Enarson &amp; Meyreles, 2004</a:t>
                </a:r>
              </a:p>
            </p:txBody>
          </p:sp>
          <p:pic>
            <p:nvPicPr>
              <p:cNvPr id="292" name=""/>
              <p:cNvPicPr>
                <a:picLocks noChangeAspect="0"/>
              </p:cNvPicPr>
              <p:nvPr/>
            </p:nvPicPr>
            <p:blipFill>
              <a:blip r:embed="rId18">
                <a:extLst/>
              </a:blip>
              <a:stretch>
                <a:fillRect/>
              </a:stretch>
            </p:blipFill>
            <p:spPr>
              <a:xfrm>
                <a:off x="0" y="-1"/>
                <a:ext cx="4662389" cy="6410962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99" name="Group 299"/>
          <p:cNvGrpSpPr/>
          <p:nvPr/>
        </p:nvGrpSpPr>
        <p:grpSpPr>
          <a:xfrm>
            <a:off x="1186441" y="7641056"/>
            <a:ext cx="3252441" cy="860972"/>
            <a:chOff x="-38100" y="-38099"/>
            <a:chExt cx="3252440" cy="860970"/>
          </a:xfrm>
        </p:grpSpPr>
        <p:pic>
          <p:nvPicPr>
            <p:cNvPr id="296" name="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38100" y="-38100"/>
              <a:ext cx="3252441" cy="860971"/>
            </a:xfrm>
            <a:prstGeom prst="rect">
              <a:avLst/>
            </a:prstGeom>
            <a:effectLst/>
          </p:spPr>
        </p:pic>
        <p:sp>
          <p:nvSpPr>
            <p:cNvPr id="298" name="Shape 298"/>
            <p:cNvSpPr/>
            <p:nvPr/>
          </p:nvSpPr>
          <p:spPr>
            <a:xfrm>
              <a:off x="2604484" y="74885"/>
              <a:ext cx="368350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/>
              </a:lvl1pPr>
            </a:lstStyle>
            <a:p>
              <a:pPr/>
              <a:r>
                <a:t>!!!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9" grpId="5"/>
      <p:bldP build="whole" bldLvl="1" animBg="1" rev="0" advAuto="0" spid="257" grpId="1"/>
      <p:bldP build="whole" bldLvl="1" animBg="1" rev="0" advAuto="0" spid="265" grpId="2"/>
      <p:bldP build="whole" bldLvl="1" animBg="1" rev="0" advAuto="0" spid="295" grpId="7"/>
      <p:bldP build="whole" bldLvl="1" animBg="1" rev="0" advAuto="0" spid="299" grpId="6"/>
      <p:bldP build="whole" bldLvl="1" animBg="1" rev="0" advAuto="0" spid="281" grpId="4"/>
      <p:bldP build="whole" bldLvl="1" animBg="1" rev="0" advAuto="0" spid="27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xfrm>
            <a:off x="508000" y="412621"/>
            <a:ext cx="11988800" cy="965905"/>
          </a:xfrm>
          <a:prstGeom prst="rect">
            <a:avLst/>
          </a:prstGeom>
        </p:spPr>
        <p:txBody>
          <a:bodyPr/>
          <a:lstStyle>
            <a:lvl1pPr defTabSz="473201">
              <a:spcBef>
                <a:spcPts val="1200"/>
              </a:spcBef>
              <a:defRPr sz="5670"/>
            </a:lvl1pPr>
          </a:lstStyle>
          <a:p>
            <a:pPr/>
            <a:r>
              <a:t>Fothergill, 1999</a:t>
            </a:r>
          </a:p>
        </p:txBody>
      </p:sp>
      <p:sp>
        <p:nvSpPr>
          <p:cNvPr id="302" name="Shape 302"/>
          <p:cNvSpPr/>
          <p:nvPr>
            <p:ph type="body" sz="quarter" idx="4294967295"/>
          </p:nvPr>
        </p:nvSpPr>
        <p:spPr>
          <a:xfrm>
            <a:off x="164739" y="1353761"/>
            <a:ext cx="12675322" cy="1889926"/>
          </a:xfrm>
          <a:prstGeom prst="rect">
            <a:avLst/>
          </a:prstGeom>
        </p:spPr>
        <p:txBody>
          <a:bodyPr anchor="t"/>
          <a:lstStyle/>
          <a:p>
            <a:pPr marL="0" indent="0" algn="ctr" defTabSz="391414">
              <a:spcBef>
                <a:spcPts val="1600"/>
              </a:spcBef>
              <a:buClrTx/>
              <a:buSzTx/>
              <a:buFontTx/>
              <a:buNone/>
              <a:defRPr b="1" sz="3417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pPr>
            <a:r>
              <a:t>Women’s Roles in a Disaster</a:t>
            </a:r>
          </a:p>
          <a:p>
            <a:pPr marL="314833" indent="-314833" defTabSz="391414">
              <a:spcBef>
                <a:spcPts val="1600"/>
              </a:spcBef>
              <a:buClrTx/>
              <a:buSzPct val="75000"/>
              <a:buFontTx/>
              <a:buChar char="•"/>
              <a:defRPr sz="2412"/>
            </a:pPr>
            <a:r>
              <a:t>estudo baseado na inundação de Grand Forks (Dakota do Norte/ EUA), 1997</a:t>
            </a:r>
          </a:p>
          <a:p>
            <a:pPr marL="314833" indent="-314833" defTabSz="391414">
              <a:spcBef>
                <a:spcPts val="1600"/>
              </a:spcBef>
              <a:buClrTx/>
              <a:buSzPct val="75000"/>
              <a:buFontTx/>
              <a:buChar char="•"/>
              <a:defRPr sz="2412"/>
            </a:pPr>
            <a:r>
              <a:t>papel das mulheres antes, durante e depois da inundação </a:t>
            </a:r>
          </a:p>
        </p:txBody>
      </p:sp>
      <p:grpSp>
        <p:nvGrpSpPr>
          <p:cNvPr id="305" name="Group 305"/>
          <p:cNvGrpSpPr/>
          <p:nvPr/>
        </p:nvGrpSpPr>
        <p:grpSpPr>
          <a:xfrm>
            <a:off x="115119" y="3323700"/>
            <a:ext cx="9318325" cy="6376017"/>
            <a:chOff x="0" y="0"/>
            <a:chExt cx="9318324" cy="6376015"/>
          </a:xfrm>
        </p:grpSpPr>
        <p:pic>
          <p:nvPicPr>
            <p:cNvPr id="304" name="Screen Shot 2017-08-10 at 9.42.03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064325" cy="60458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3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318325" cy="6376016"/>
            </a:xfrm>
            <a:prstGeom prst="rect">
              <a:avLst/>
            </a:prstGeom>
            <a:effectLst/>
          </p:spPr>
        </p:pic>
      </p:grpSp>
      <p:grpSp>
        <p:nvGrpSpPr>
          <p:cNvPr id="308" name="Group 308"/>
          <p:cNvGrpSpPr/>
          <p:nvPr/>
        </p:nvGrpSpPr>
        <p:grpSpPr>
          <a:xfrm>
            <a:off x="6957038" y="4405427"/>
            <a:ext cx="5896630" cy="4999963"/>
            <a:chOff x="0" y="0"/>
            <a:chExt cx="5896629" cy="4999962"/>
          </a:xfrm>
        </p:grpSpPr>
        <p:pic>
          <p:nvPicPr>
            <p:cNvPr id="307" name="Screen Shot 2017-08-10 at 9.43.06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5642630" cy="46697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6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896630" cy="49999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xfrm>
            <a:off x="508000" y="412621"/>
            <a:ext cx="11988800" cy="965905"/>
          </a:xfrm>
          <a:prstGeom prst="rect">
            <a:avLst/>
          </a:prstGeom>
        </p:spPr>
        <p:txBody>
          <a:bodyPr/>
          <a:lstStyle>
            <a:lvl1pPr defTabSz="473201">
              <a:spcBef>
                <a:spcPts val="1200"/>
              </a:spcBef>
              <a:defRPr sz="5670"/>
            </a:lvl1pPr>
          </a:lstStyle>
          <a:p>
            <a:pPr/>
            <a:r>
              <a:t>Fothergill, 1999</a:t>
            </a:r>
          </a:p>
        </p:txBody>
      </p:sp>
      <p:sp>
        <p:nvSpPr>
          <p:cNvPr id="311" name="Shape 311"/>
          <p:cNvSpPr/>
          <p:nvPr>
            <p:ph type="body" sz="quarter" idx="4294967295"/>
          </p:nvPr>
        </p:nvSpPr>
        <p:spPr>
          <a:xfrm>
            <a:off x="164739" y="1353761"/>
            <a:ext cx="12675322" cy="701731"/>
          </a:xfrm>
          <a:prstGeom prst="rect">
            <a:avLst/>
          </a:prstGeom>
        </p:spPr>
        <p:txBody>
          <a:bodyPr anchor="t"/>
          <a:lstStyle>
            <a:lvl1pPr marL="0" indent="0" algn="ctr" defTabSz="408940">
              <a:spcBef>
                <a:spcPts val="1600"/>
              </a:spcBef>
              <a:buClrTx/>
              <a:buSzTx/>
              <a:buFontTx/>
              <a:buNone/>
              <a:defRPr b="1" sz="357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lvl1pPr>
          </a:lstStyle>
          <a:p>
            <a:pPr/>
            <a:r>
              <a:t>Women’s Roles in a Disaster</a:t>
            </a:r>
          </a:p>
        </p:txBody>
      </p:sp>
      <p:pic>
        <p:nvPicPr>
          <p:cNvPr id="312" name="Screen Shot 2017-08-10 at 9.36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306" y="2270717"/>
            <a:ext cx="12090188" cy="678393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13" name="Shape 313"/>
          <p:cNvSpPr/>
          <p:nvPr/>
        </p:nvSpPr>
        <p:spPr>
          <a:xfrm>
            <a:off x="4403374" y="9156699"/>
            <a:ext cx="419805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fonte: https://theclio.com/web/entry?id=28191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type="title"/>
          </p:nvPr>
        </p:nvSpPr>
        <p:spPr>
          <a:xfrm>
            <a:off x="508000" y="450721"/>
            <a:ext cx="11988800" cy="965905"/>
          </a:xfrm>
          <a:prstGeom prst="rect">
            <a:avLst/>
          </a:prstGeom>
        </p:spPr>
        <p:txBody>
          <a:bodyPr/>
          <a:lstStyle>
            <a:lvl1pPr defTabSz="473201">
              <a:spcBef>
                <a:spcPts val="1200"/>
              </a:spcBef>
              <a:defRPr sz="5670"/>
            </a:lvl1pPr>
          </a:lstStyle>
          <a:p>
            <a:pPr/>
            <a:r>
              <a:t>Fothergill, 1999</a:t>
            </a:r>
          </a:p>
        </p:txBody>
      </p:sp>
      <p:sp>
        <p:nvSpPr>
          <p:cNvPr id="316" name="Shape 316"/>
          <p:cNvSpPr/>
          <p:nvPr>
            <p:ph type="body" idx="4294967295"/>
          </p:nvPr>
        </p:nvSpPr>
        <p:spPr>
          <a:xfrm>
            <a:off x="164738" y="2722422"/>
            <a:ext cx="12675323" cy="5718314"/>
          </a:xfrm>
          <a:prstGeom prst="rect">
            <a:avLst/>
          </a:prstGeom>
        </p:spPr>
        <p:txBody>
          <a:bodyPr anchor="t"/>
          <a:lstStyle/>
          <a:p>
            <a:pPr lvl="1" marL="0" indent="228600" algn="ctr">
              <a:lnSpc>
                <a:spcPct val="90000"/>
              </a:lnSpc>
              <a:spcBef>
                <a:spcPts val="1600"/>
              </a:spcBef>
              <a:buClrTx/>
              <a:buSzTx/>
              <a:buFontTx/>
              <a:buNone/>
              <a:defRPr b="1" sz="48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pPr>
            <a:r>
              <a:t>Resultados </a:t>
            </a:r>
          </a:p>
          <a:p>
            <a:pPr lvl="1" marL="0" indent="22860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b="1" sz="2800"/>
            </a:pPr>
          </a:p>
          <a:p>
            <a:pPr lvl="1" marL="783166" indent="-313266">
              <a:lnSpc>
                <a:spcPct val="150000"/>
              </a:lnSpc>
              <a:spcBef>
                <a:spcPts val="0"/>
              </a:spcBef>
              <a:defRPr sz="2400"/>
            </a:pPr>
            <a:r>
              <a:t>negociação e somatória de papéis</a:t>
            </a:r>
          </a:p>
          <a:p>
            <a:pPr lvl="1" marL="783166" indent="-313266">
              <a:lnSpc>
                <a:spcPct val="150000"/>
              </a:lnSpc>
              <a:spcBef>
                <a:spcPts val="0"/>
              </a:spcBef>
              <a:defRPr sz="2400"/>
            </a:pPr>
            <a:r>
              <a:t>cidadania </a:t>
            </a:r>
          </a:p>
          <a:p>
            <a:pPr lvl="1" marL="783166" indent="-313266">
              <a:lnSpc>
                <a:spcPct val="150000"/>
              </a:lnSpc>
              <a:spcBef>
                <a:spcPts val="0"/>
              </a:spcBef>
              <a:defRPr sz="2400"/>
            </a:pPr>
            <a:r>
              <a:t>vida pública &amp; privada &amp; comunitária </a:t>
            </a:r>
          </a:p>
          <a:p>
            <a:pPr lvl="1" marL="783166" indent="-313266">
              <a:lnSpc>
                <a:spcPct val="150000"/>
              </a:lnSpc>
              <a:spcBef>
                <a:spcPts val="0"/>
              </a:spcBef>
              <a:defRPr sz="2400"/>
            </a:pPr>
            <a:r>
              <a:t>oportunidade de liderança</a:t>
            </a:r>
          </a:p>
          <a:p>
            <a:pPr lvl="1" marL="783166" indent="-313266">
              <a:lnSpc>
                <a:spcPct val="150000"/>
              </a:lnSpc>
              <a:spcBef>
                <a:spcPts val="0"/>
              </a:spcBef>
              <a:defRPr sz="2400"/>
            </a:pPr>
            <a:r>
              <a:t>trabalho mais compensador (visibilidade, reconhecimento e menos isolamento)</a:t>
            </a:r>
          </a:p>
          <a:p>
            <a:pPr lvl="1" marL="783166" indent="-313266">
              <a:lnSpc>
                <a:spcPct val="150000"/>
              </a:lnSpc>
              <a:spcBef>
                <a:spcPts val="0"/>
              </a:spcBef>
              <a:defRPr sz="2400"/>
            </a:pPr>
            <a:r>
              <a:t>percepção ampliada do risco </a:t>
            </a:r>
          </a:p>
          <a:p>
            <a:pPr lvl="1" marL="783166" indent="-313266">
              <a:lnSpc>
                <a:spcPct val="150000"/>
              </a:lnSpc>
              <a:spcBef>
                <a:spcPts val="0"/>
              </a:spcBef>
              <a:defRPr sz="2400"/>
            </a:pPr>
            <a:r>
              <a:t>único papel exclusivo: cuidado com as crianças</a:t>
            </a:r>
          </a:p>
        </p:txBody>
      </p:sp>
      <p:sp>
        <p:nvSpPr>
          <p:cNvPr id="317" name="Shape 317"/>
          <p:cNvSpPr/>
          <p:nvPr/>
        </p:nvSpPr>
        <p:spPr>
          <a:xfrm>
            <a:off x="508000" y="1373610"/>
            <a:ext cx="11988800" cy="70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420624">
              <a:spcBef>
                <a:spcPts val="1700"/>
              </a:spcBef>
              <a:defRPr b="1" sz="3672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lvl1pPr>
          </a:lstStyle>
          <a:p>
            <a:pPr/>
            <a:r>
              <a:t>Women’s Roles in a Disaster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type="title"/>
          </p:nvPr>
        </p:nvSpPr>
        <p:spPr>
          <a:xfrm>
            <a:off x="508000" y="184021"/>
            <a:ext cx="11988800" cy="965905"/>
          </a:xfrm>
          <a:prstGeom prst="rect">
            <a:avLst/>
          </a:prstGeom>
        </p:spPr>
        <p:txBody>
          <a:bodyPr/>
          <a:lstStyle>
            <a:lvl1pPr defTabSz="473201">
              <a:spcBef>
                <a:spcPts val="1200"/>
              </a:spcBef>
              <a:defRPr sz="5670"/>
            </a:lvl1pPr>
          </a:lstStyle>
          <a:p>
            <a:pPr/>
            <a:r>
              <a:t>Enarson, 2013</a:t>
            </a:r>
          </a:p>
        </p:txBody>
      </p:sp>
      <p:sp>
        <p:nvSpPr>
          <p:cNvPr id="320" name="Shape 320"/>
          <p:cNvSpPr/>
          <p:nvPr>
            <p:ph type="body" sz="quarter" idx="4294967295"/>
          </p:nvPr>
        </p:nvSpPr>
        <p:spPr>
          <a:xfrm>
            <a:off x="667034" y="4255668"/>
            <a:ext cx="11670732" cy="1471900"/>
          </a:xfrm>
          <a:prstGeom prst="rect">
            <a:avLst/>
          </a:prstGeom>
        </p:spPr>
        <p:txBody>
          <a:bodyPr anchor="t"/>
          <a:lstStyle/>
          <a:p>
            <a:pPr lvl="1" marL="0" indent="22860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b="1" sz="2800"/>
            </a:pPr>
            <a:r>
              <a:t>MUDANÇAS CLIMÁTICAS        X         DESASTRES </a:t>
            </a:r>
          </a:p>
          <a:p>
            <a:pPr lvl="1" marL="0" indent="228600" algn="ctr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defRPr b="1" sz="2800"/>
            </a:pPr>
            <a:r>
              <a:t>ADAPTAÇÃO                         X            REDUÇÃO DO RISCO </a:t>
            </a:r>
          </a:p>
        </p:txBody>
      </p:sp>
      <p:sp>
        <p:nvSpPr>
          <p:cNvPr id="321" name="Shape 321"/>
          <p:cNvSpPr/>
          <p:nvPr/>
        </p:nvSpPr>
        <p:spPr>
          <a:xfrm>
            <a:off x="508000" y="1246610"/>
            <a:ext cx="1198880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91414">
              <a:spcBef>
                <a:spcPts val="1600"/>
              </a:spcBef>
              <a:defRPr b="1" sz="3417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lvl1pPr>
          </a:lstStyle>
          <a:p>
            <a:pPr/>
            <a:r>
              <a:t>"Two solitudes, many bridges, big tent: women’s leadership in climate and disaster risk reduction."</a:t>
            </a:r>
          </a:p>
        </p:txBody>
      </p:sp>
      <p:grpSp>
        <p:nvGrpSpPr>
          <p:cNvPr id="326" name="Group 326"/>
          <p:cNvGrpSpPr/>
          <p:nvPr/>
        </p:nvGrpSpPr>
        <p:grpSpPr>
          <a:xfrm>
            <a:off x="2792546" y="4320895"/>
            <a:ext cx="7591125" cy="3039765"/>
            <a:chOff x="0" y="0"/>
            <a:chExt cx="7591124" cy="3039764"/>
          </a:xfrm>
        </p:grpSpPr>
        <p:sp>
          <p:nvSpPr>
            <p:cNvPr id="322" name="Shape 322"/>
            <p:cNvSpPr/>
            <p:nvPr/>
          </p:nvSpPr>
          <p:spPr>
            <a:xfrm>
              <a:off x="3330038" y="0"/>
              <a:ext cx="759632" cy="11176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6100">
                  <a:solidFill>
                    <a:schemeClr val="accent5">
                      <a:hueOff val="-411174"/>
                      <a:satOff val="4030"/>
                      <a:lumOff val="-29867"/>
                    </a:schemeClr>
                  </a:solidFill>
                </a:defRPr>
              </a:lvl1pPr>
            </a:lstStyle>
            <a:p>
              <a:pPr/>
              <a:r>
                <a:t>&amp;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1341564" y="1763414"/>
              <a:ext cx="4736580" cy="1276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150000"/>
                </a:lnSpc>
                <a:defRPr b="1" sz="2800">
                  <a:solidFill>
                    <a:schemeClr val="accent5">
                      <a:hueOff val="-411174"/>
                      <a:satOff val="4030"/>
                      <a:lumOff val="-29867"/>
                    </a:schemeClr>
                  </a:solidFill>
                </a:defRPr>
              </a:pPr>
              <a:r>
                <a:t>CONSTRUÇÃO HUMANA</a:t>
              </a:r>
            </a:p>
            <a:p>
              <a:pPr>
                <a:defRPr b="1" sz="2800">
                  <a:solidFill>
                    <a:schemeClr val="accent5">
                      <a:hueOff val="-411174"/>
                      <a:satOff val="4030"/>
                      <a:lumOff val="-29867"/>
                    </a:schemeClr>
                  </a:solidFill>
                </a:defRPr>
              </a:pPr>
              <a:r>
                <a:t>PROCESSOS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0" y="1532077"/>
              <a:ext cx="1146960" cy="954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18114" fill="norm" stroke="1" extrusionOk="0">
                  <a:moveTo>
                    <a:pt x="20873" y="15898"/>
                  </a:moveTo>
                  <a:cubicBezTo>
                    <a:pt x="6211" y="21600"/>
                    <a:pt x="-727" y="16301"/>
                    <a:pt x="60" y="0"/>
                  </a:cubicBezTo>
                </a:path>
              </a:pathLst>
            </a:custGeom>
            <a:noFill/>
            <a:ln w="25400" cap="flat">
              <a:solidFill>
                <a:schemeClr val="accent5">
                  <a:hueOff val="-411174"/>
                  <a:satOff val="4030"/>
                  <a:lumOff val="-29867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72747" y="1542587"/>
              <a:ext cx="1318378" cy="93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43" fill="norm" stroke="1" extrusionOk="0">
                  <a:moveTo>
                    <a:pt x="0" y="14757"/>
                  </a:moveTo>
                  <a:cubicBezTo>
                    <a:pt x="13174" y="21600"/>
                    <a:pt x="20374" y="16681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accent5">
                  <a:hueOff val="-411174"/>
                  <a:satOff val="4030"/>
                  <a:lumOff val="-29867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sp>
        <p:nvSpPr>
          <p:cNvPr id="327" name="Shape 327"/>
          <p:cNvSpPr/>
          <p:nvPr/>
        </p:nvSpPr>
        <p:spPr>
          <a:xfrm>
            <a:off x="5192117" y="2816634"/>
            <a:ext cx="262056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b="1" sz="48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lvl1pPr>
          </a:lstStyle>
          <a:p>
            <a:pPr/>
            <a:r>
              <a:t>Contexto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title"/>
          </p:nvPr>
        </p:nvSpPr>
        <p:spPr>
          <a:xfrm>
            <a:off x="508000" y="234821"/>
            <a:ext cx="11988800" cy="965905"/>
          </a:xfrm>
          <a:prstGeom prst="rect">
            <a:avLst/>
          </a:prstGeom>
        </p:spPr>
        <p:txBody>
          <a:bodyPr/>
          <a:lstStyle>
            <a:lvl1pPr defTabSz="473201">
              <a:spcBef>
                <a:spcPts val="1200"/>
              </a:spcBef>
              <a:defRPr sz="5670"/>
            </a:lvl1pPr>
          </a:lstStyle>
          <a:p>
            <a:pPr/>
            <a:r>
              <a:t>Enarson, 2013</a:t>
            </a:r>
          </a:p>
        </p:txBody>
      </p:sp>
      <p:sp>
        <p:nvSpPr>
          <p:cNvPr id="332" name="Shape 332"/>
          <p:cNvSpPr/>
          <p:nvPr/>
        </p:nvSpPr>
        <p:spPr>
          <a:xfrm>
            <a:off x="733291" y="4158296"/>
            <a:ext cx="2540465" cy="2474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indent="212597" defTabSz="543305">
              <a:lnSpc>
                <a:spcPct val="150000"/>
              </a:lnSpc>
              <a:defRPr b="1" sz="2604"/>
            </a:pPr>
            <a:r>
              <a:t>DESAFIOS: </a:t>
            </a:r>
          </a:p>
          <a:p>
            <a:pPr lvl="1" indent="212597" defTabSz="543305">
              <a:lnSpc>
                <a:spcPct val="150000"/>
              </a:lnSpc>
              <a:defRPr b="1" sz="2604"/>
            </a:pPr>
            <a:r>
              <a:t>AMBIENTAIS</a:t>
            </a:r>
          </a:p>
          <a:p>
            <a:pPr lvl="1" indent="212597" defTabSz="543305">
              <a:lnSpc>
                <a:spcPct val="150000"/>
              </a:lnSpc>
              <a:defRPr b="1" sz="2604"/>
            </a:pPr>
            <a:r>
              <a:t>SOCIAIS</a:t>
            </a:r>
          </a:p>
          <a:p>
            <a:pPr lvl="1" indent="212597" defTabSz="543305">
              <a:lnSpc>
                <a:spcPct val="150000"/>
              </a:lnSpc>
              <a:defRPr b="1" sz="2604"/>
            </a:pPr>
            <a:r>
              <a:t>POLÍTICOS</a:t>
            </a:r>
          </a:p>
        </p:txBody>
      </p:sp>
      <p:sp>
        <p:nvSpPr>
          <p:cNvPr id="333" name="Shape 333"/>
          <p:cNvSpPr/>
          <p:nvPr/>
        </p:nvSpPr>
        <p:spPr>
          <a:xfrm>
            <a:off x="5264442" y="4183696"/>
            <a:ext cx="2540465" cy="2474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indent="212597" defTabSz="543305">
              <a:lnSpc>
                <a:spcPct val="150000"/>
              </a:lnSpc>
              <a:defRPr b="1" sz="2604"/>
            </a:pPr>
            <a:r>
              <a:t>TERRA </a:t>
            </a:r>
          </a:p>
          <a:p>
            <a:pPr lvl="1" indent="212597" defTabSz="543305">
              <a:lnSpc>
                <a:spcPct val="150000"/>
              </a:lnSpc>
              <a:defRPr b="1" sz="2604"/>
            </a:pPr>
            <a:r>
              <a:t>ÁGUA </a:t>
            </a:r>
          </a:p>
          <a:p>
            <a:pPr lvl="1" indent="212597" defTabSz="543305">
              <a:lnSpc>
                <a:spcPct val="150000"/>
              </a:lnSpc>
              <a:defRPr b="1" sz="2604"/>
            </a:pPr>
            <a:r>
              <a:t>AR</a:t>
            </a:r>
          </a:p>
          <a:p>
            <a:pPr lvl="1" indent="212597" defTabSz="543305">
              <a:lnSpc>
                <a:spcPct val="150000"/>
              </a:lnSpc>
              <a:defRPr b="1" sz="2604"/>
            </a:pPr>
            <a:r>
              <a:t>MAR</a:t>
            </a:r>
          </a:p>
        </p:txBody>
      </p:sp>
      <p:sp>
        <p:nvSpPr>
          <p:cNvPr id="334" name="Shape 334"/>
          <p:cNvSpPr/>
          <p:nvPr/>
        </p:nvSpPr>
        <p:spPr>
          <a:xfrm>
            <a:off x="9795592" y="4158296"/>
            <a:ext cx="1895188" cy="2474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>
              <a:lnSpc>
                <a:spcPct val="150000"/>
              </a:lnSpc>
              <a:defRPr b="1" sz="2800"/>
            </a:pPr>
            <a:r>
              <a:t>LAÇOS SOCIAIS LOCAIS</a:t>
            </a:r>
          </a:p>
        </p:txBody>
      </p:sp>
      <p:sp>
        <p:nvSpPr>
          <p:cNvPr id="335" name="Shape 335"/>
          <p:cNvSpPr/>
          <p:nvPr/>
        </p:nvSpPr>
        <p:spPr>
          <a:xfrm>
            <a:off x="5192563" y="2867434"/>
            <a:ext cx="261967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b="1" sz="48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lvl1pPr>
          </a:lstStyle>
          <a:p>
            <a:pPr/>
            <a:r>
              <a:t>Hipótese</a:t>
            </a:r>
          </a:p>
        </p:txBody>
      </p:sp>
      <p:sp>
        <p:nvSpPr>
          <p:cNvPr id="336" name="Shape 336"/>
          <p:cNvSpPr/>
          <p:nvPr/>
        </p:nvSpPr>
        <p:spPr>
          <a:xfrm>
            <a:off x="1288449" y="8043787"/>
            <a:ext cx="11021385" cy="709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>
              <a:lnSpc>
                <a:spcPct val="150000"/>
              </a:lnSpc>
              <a:defRPr b="1" sz="28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pPr>
            <a:r>
              <a:t>EMPODERAMENTO E ATIVISMO DAS MULHERES</a:t>
            </a:r>
          </a:p>
        </p:txBody>
      </p:sp>
      <p:grpSp>
        <p:nvGrpSpPr>
          <p:cNvPr id="340" name="Group 340"/>
          <p:cNvGrpSpPr/>
          <p:nvPr/>
        </p:nvGrpSpPr>
        <p:grpSpPr>
          <a:xfrm>
            <a:off x="2381944" y="6398936"/>
            <a:ext cx="8233421" cy="1561187"/>
            <a:chOff x="0" y="0"/>
            <a:chExt cx="8233420" cy="1561186"/>
          </a:xfrm>
        </p:grpSpPr>
        <p:sp>
          <p:nvSpPr>
            <p:cNvPr id="337" name="Shape 337"/>
            <p:cNvSpPr/>
            <p:nvPr/>
          </p:nvSpPr>
          <p:spPr>
            <a:xfrm flipV="1">
              <a:off x="4298255" y="595282"/>
              <a:ext cx="1" cy="965905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11174"/>
                  <a:satOff val="4030"/>
                  <a:lumOff val="-2986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338" name="Shape 338"/>
            <p:cNvSpPr/>
            <p:nvPr/>
          </p:nvSpPr>
          <p:spPr>
            <a:xfrm flipV="1">
              <a:off x="4298999" y="0"/>
              <a:ext cx="3934422" cy="1547438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11174"/>
                  <a:satOff val="4030"/>
                  <a:lumOff val="-2986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  <p:sp>
          <p:nvSpPr>
            <p:cNvPr id="339" name="Shape 339"/>
            <p:cNvSpPr/>
            <p:nvPr/>
          </p:nvSpPr>
          <p:spPr>
            <a:xfrm flipH="1" flipV="1">
              <a:off x="0" y="343452"/>
              <a:ext cx="4298057" cy="1205809"/>
            </a:xfrm>
            <a:prstGeom prst="line">
              <a:avLst/>
            </a:prstGeom>
            <a:noFill/>
            <a:ln w="25400" cap="flat">
              <a:solidFill>
                <a:schemeClr val="accent5">
                  <a:hueOff val="-411174"/>
                  <a:satOff val="4030"/>
                  <a:lumOff val="-29867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</a:p>
          </p:txBody>
        </p:sp>
      </p:grpSp>
      <p:sp>
        <p:nvSpPr>
          <p:cNvPr id="341" name="Shape 341"/>
          <p:cNvSpPr/>
          <p:nvPr/>
        </p:nvSpPr>
        <p:spPr>
          <a:xfrm>
            <a:off x="3634099" y="4838333"/>
            <a:ext cx="2250431" cy="450608"/>
          </a:xfrm>
          <a:prstGeom prst="rightArrow">
            <a:avLst>
              <a:gd name="adj1" fmla="val 28341"/>
              <a:gd name="adj2" fmla="val 169248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42" name="Shape 342"/>
          <p:cNvSpPr/>
          <p:nvPr/>
        </p:nvSpPr>
        <p:spPr>
          <a:xfrm>
            <a:off x="7583799" y="4826981"/>
            <a:ext cx="2250431" cy="450608"/>
          </a:xfrm>
          <a:prstGeom prst="rightArrow">
            <a:avLst>
              <a:gd name="adj1" fmla="val 28341"/>
              <a:gd name="adj2" fmla="val 169248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43" name="Shape 343"/>
          <p:cNvSpPr/>
          <p:nvPr/>
        </p:nvSpPr>
        <p:spPr>
          <a:xfrm>
            <a:off x="508000" y="1284710"/>
            <a:ext cx="1198880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91414">
              <a:spcBef>
                <a:spcPts val="1600"/>
              </a:spcBef>
              <a:defRPr b="1" sz="3417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lvl1pPr>
          </a:lstStyle>
          <a:p>
            <a:pPr/>
            <a:r>
              <a:t>"Two solitudes, many bridges, big tent: women’s leadership in climate and disaster risk reduction."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2"/>
      <p:bldP build="whole" bldLvl="1" animBg="1" rev="0" advAuto="0" spid="3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title"/>
          </p:nvPr>
        </p:nvSpPr>
        <p:spPr>
          <a:xfrm>
            <a:off x="508000" y="450721"/>
            <a:ext cx="11988800" cy="965905"/>
          </a:xfrm>
          <a:prstGeom prst="rect">
            <a:avLst/>
          </a:prstGeom>
        </p:spPr>
        <p:txBody>
          <a:bodyPr/>
          <a:lstStyle>
            <a:lvl1pPr defTabSz="473201">
              <a:spcBef>
                <a:spcPts val="1200"/>
              </a:spcBef>
              <a:defRPr sz="5670"/>
            </a:lvl1pPr>
          </a:lstStyle>
          <a:p>
            <a:pPr/>
            <a:r>
              <a:t>Enarson, 2013</a:t>
            </a:r>
          </a:p>
        </p:txBody>
      </p:sp>
      <p:sp>
        <p:nvSpPr>
          <p:cNvPr id="346" name="Shape 346"/>
          <p:cNvSpPr/>
          <p:nvPr/>
        </p:nvSpPr>
        <p:spPr>
          <a:xfrm>
            <a:off x="565240" y="4272596"/>
            <a:ext cx="11874320" cy="2474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lvl="1" indent="219455" defTabSz="560831">
              <a:lnSpc>
                <a:spcPct val="150000"/>
              </a:lnSpc>
              <a:defRPr b="1" i="1" sz="2688"/>
            </a:pPr>
            <a:r>
              <a:t>"…existem amplos motivos para otimismo de que a análise de gênero pode trazer a sinergia necessária aos enormes desafios ambientais, sociais e políticos que as mulheres e os homens enfrentam em todo o planeta.” </a:t>
            </a:r>
            <a:r>
              <a:rPr i="0" sz="2208"/>
              <a:t>(pg. 68)</a:t>
            </a:r>
          </a:p>
        </p:txBody>
      </p:sp>
      <p:sp>
        <p:nvSpPr>
          <p:cNvPr id="347" name="Shape 347"/>
          <p:cNvSpPr/>
          <p:nvPr/>
        </p:nvSpPr>
        <p:spPr>
          <a:xfrm>
            <a:off x="63698" y="8616950"/>
            <a:ext cx="1287740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/>
            </a:lvl1pPr>
          </a:lstStyle>
          <a:p>
            <a:pPr/>
            <a:r>
              <a:t>Enarson, Elaine. "Two solitudes, many bridges, big tent: women’s leadership in climate and disaster risk reduction." Research, Action and Policy: Addressing the Gendered Impacts of Climate Change. Springer Netherlands, 2013. 63-74.</a:t>
            </a:r>
          </a:p>
        </p:txBody>
      </p:sp>
      <p:sp>
        <p:nvSpPr>
          <p:cNvPr id="348" name="Shape 348"/>
          <p:cNvSpPr/>
          <p:nvPr/>
        </p:nvSpPr>
        <p:spPr>
          <a:xfrm>
            <a:off x="508000" y="1780010"/>
            <a:ext cx="1198880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91414">
              <a:spcBef>
                <a:spcPts val="1600"/>
              </a:spcBef>
              <a:defRPr b="1" sz="3417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lvl1pPr>
          </a:lstStyle>
          <a:p>
            <a:pPr/>
            <a:r>
              <a:t>"Two solitudes, many bridges, big tent: women’s leadership in climate and disaster risk reduction."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type="title"/>
          </p:nvPr>
        </p:nvSpPr>
        <p:spPr>
          <a:xfrm>
            <a:off x="508000" y="4121760"/>
            <a:ext cx="11988800" cy="1219201"/>
          </a:xfrm>
          <a:prstGeom prst="rect">
            <a:avLst/>
          </a:prstGeom>
        </p:spPr>
        <p:txBody>
          <a:bodyPr/>
          <a:lstStyle>
            <a:lvl1pPr>
              <a:defRPr>
                <a:latin typeface="Bodoni SvtyTwo ITC TT-BookIta"/>
                <a:ea typeface="Bodoni SvtyTwo ITC TT-BookIta"/>
                <a:cs typeface="Bodoni SvtyTwo ITC TT-BookIta"/>
                <a:sym typeface="Bodoni SvtyTwo ITC TT-BookIta"/>
              </a:defRPr>
            </a:lvl1pPr>
          </a:lstStyle>
          <a:p>
            <a:pPr/>
            <a:r>
              <a:t>Obrigada!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title"/>
          </p:nvPr>
        </p:nvSpPr>
        <p:spPr>
          <a:xfrm>
            <a:off x="508000" y="451460"/>
            <a:ext cx="11988800" cy="1219201"/>
          </a:xfrm>
          <a:prstGeom prst="rect">
            <a:avLst/>
          </a:prstGeom>
        </p:spPr>
        <p:txBody>
          <a:bodyPr/>
          <a:lstStyle/>
          <a:p>
            <a:pPr/>
            <a:r>
              <a:t>Bibliografia </a:t>
            </a:r>
          </a:p>
        </p:txBody>
      </p:sp>
      <p:sp>
        <p:nvSpPr>
          <p:cNvPr id="353" name="Shape 353"/>
          <p:cNvSpPr/>
          <p:nvPr>
            <p:ph type="body" idx="4294967295"/>
          </p:nvPr>
        </p:nvSpPr>
        <p:spPr>
          <a:xfrm>
            <a:off x="508000" y="2034973"/>
            <a:ext cx="11988800" cy="6787936"/>
          </a:xfrm>
          <a:prstGeom prst="rect">
            <a:avLst/>
          </a:prstGeom>
        </p:spPr>
        <p:txBody>
          <a:bodyPr anchor="t"/>
          <a:lstStyle/>
          <a:p>
            <a:pPr marL="0" indent="0" defTabSz="379729">
              <a:spcBef>
                <a:spcPts val="1500"/>
              </a:spcBef>
              <a:buClrTx/>
              <a:buSzTx/>
              <a:buFontTx/>
              <a:buNone/>
              <a:defRPr b="1" sz="2340"/>
            </a:pPr>
            <a:r>
              <a:t>Enarson, E. "Two solitudes, many bridges, big tent: women’s leadership in climate and disaster risk reduction." Research, Action and Policy: Addressing the Gendered Impacts of Climate Change. Springer Netherlands, 2013. 63-74. </a:t>
            </a:r>
          </a:p>
          <a:p>
            <a:pPr marL="0" indent="0" defTabSz="379729">
              <a:spcBef>
                <a:spcPts val="1500"/>
              </a:spcBef>
              <a:buClrTx/>
              <a:buSzTx/>
              <a:buFontTx/>
              <a:buNone/>
              <a:defRPr b="1" sz="2340"/>
            </a:pPr>
            <a:r>
              <a:t>_________. &amp; Meyreles, L. "International perspectives on gender and disaster: differences and possibilities." International Journal of Sociology and Social Policy 24.10/11 (2004): 49-93.</a:t>
            </a:r>
          </a:p>
          <a:p>
            <a:pPr marL="0" indent="0" defTabSz="379729">
              <a:spcBef>
                <a:spcPts val="1500"/>
              </a:spcBef>
              <a:buClrTx/>
              <a:buSzTx/>
              <a:buFontTx/>
              <a:buNone/>
              <a:defRPr b="1" sz="2340"/>
            </a:pPr>
            <a:r>
              <a:t>Fothergill, A. "Women's roles in a disaster." Applied Behavioral Science Review 7.2, 1999: 125-143.</a:t>
            </a:r>
          </a:p>
          <a:p>
            <a:pPr marL="0" indent="0" defTabSz="379729">
              <a:spcBef>
                <a:spcPts val="1500"/>
              </a:spcBef>
              <a:buClrTx/>
              <a:buSzTx/>
              <a:buFontTx/>
              <a:buNone/>
              <a:defRPr b="1" sz="2340"/>
            </a:pPr>
            <a:r>
              <a:t>Hannah, A. "The human condition." New York (1958).</a:t>
            </a:r>
          </a:p>
          <a:p>
            <a:pPr marL="0" indent="0" defTabSz="379729">
              <a:spcBef>
                <a:spcPts val="1500"/>
              </a:spcBef>
              <a:buClrTx/>
              <a:buSzTx/>
              <a:buFontTx/>
              <a:buNone/>
              <a:defRPr b="1" sz="2340"/>
            </a:pPr>
            <a:r>
              <a:t>Hansen, K V. "Feminist conceptions of public and private: A critical analysis." Berkeley Journal of Sociology 32 (1987): 105-128.</a:t>
            </a:r>
          </a:p>
          <a:p>
            <a:pPr marL="0" indent="0" defTabSz="379729">
              <a:spcBef>
                <a:spcPts val="1500"/>
              </a:spcBef>
              <a:buClrTx/>
              <a:buSzTx/>
              <a:buFontTx/>
              <a:buNone/>
              <a:defRPr b="1" sz="2340"/>
            </a:pPr>
            <a:r>
              <a:t>Turner, B. L., and Kowalski, M.F. "Ester Boserup: An interdisciplinary visionary relevant for sustainability." Proceedings of the National Academy of Sciences 107.51 (2010): 21963-21965.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40"/>
          <p:cNvGrpSpPr/>
          <p:nvPr/>
        </p:nvGrpSpPr>
        <p:grpSpPr>
          <a:xfrm>
            <a:off x="276205" y="5035921"/>
            <a:ext cx="10207801" cy="4241429"/>
            <a:chOff x="0" y="0"/>
            <a:chExt cx="10207799" cy="4241428"/>
          </a:xfrm>
        </p:grpSpPr>
        <p:pic>
          <p:nvPicPr>
            <p:cNvPr id="138" name="Screen Shot 2017-08-08 at 2.34.03 PM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2949594" y="1833099"/>
              <a:ext cx="7258206" cy="2408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Screen Shot 2017-08-08 at 2.46.09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03545" cy="42414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Shape 141"/>
          <p:cNvSpPr/>
          <p:nvPr>
            <p:ph type="body" sz="quarter" idx="4294967295"/>
          </p:nvPr>
        </p:nvSpPr>
        <p:spPr>
          <a:xfrm>
            <a:off x="7345957" y="371662"/>
            <a:ext cx="5479704" cy="120600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  <a:r>
              <a:t>Fothergill, Alice. </a:t>
            </a:r>
            <a:r>
              <a:rPr b="1"/>
              <a:t>"Women's roles in a disaster."</a:t>
            </a:r>
            <a:r>
              <a:t> Applied Behavioral Science Review 7.2, </a:t>
            </a:r>
            <a:r>
              <a:rPr b="1"/>
              <a:t>1999</a:t>
            </a:r>
            <a:r>
              <a:t>: 125-143.</a:t>
            </a:r>
          </a:p>
        </p:txBody>
      </p:sp>
      <p:sp>
        <p:nvSpPr>
          <p:cNvPr id="142" name="Shape 142"/>
          <p:cNvSpPr/>
          <p:nvPr/>
        </p:nvSpPr>
        <p:spPr>
          <a:xfrm>
            <a:off x="3203525" y="5381674"/>
            <a:ext cx="9401176" cy="144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spcBef>
                <a:spcPts val="2400"/>
              </a:spcBef>
              <a:defRPr sz="2000"/>
            </a:pPr>
            <a:r>
              <a:t>Enarson, Elaine. </a:t>
            </a:r>
            <a:r>
              <a:rPr b="1"/>
              <a:t>"Two solitudes, many bridges, big tent: women’s leadership in climate and disaster risk reduction."</a:t>
            </a:r>
            <a:r>
              <a:t> Research, Action and Policy: Addressing the Gendered Impacts of Climate Change. Springer Netherlands, </a:t>
            </a:r>
            <a:r>
              <a:rPr b="1"/>
              <a:t>2013</a:t>
            </a:r>
            <a:r>
              <a:t>. 63-74.</a:t>
            </a:r>
          </a:p>
        </p:txBody>
      </p:sp>
      <p:grpSp>
        <p:nvGrpSpPr>
          <p:cNvPr id="145" name="Group 145"/>
          <p:cNvGrpSpPr/>
          <p:nvPr/>
        </p:nvGrpSpPr>
        <p:grpSpPr>
          <a:xfrm>
            <a:off x="196850" y="717550"/>
            <a:ext cx="6949421" cy="2987610"/>
            <a:chOff x="0" y="0"/>
            <a:chExt cx="6949420" cy="2987609"/>
          </a:xfrm>
        </p:grpSpPr>
        <p:pic>
          <p:nvPicPr>
            <p:cNvPr id="143" name="Screen Shot 2017-08-08 at 2.34.26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887" y="0"/>
              <a:ext cx="6939647" cy="2189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Screen Shot 2017-08-08 at 2.34.42 P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194296"/>
              <a:ext cx="6949421" cy="793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6" name="Screen Shot 2017-08-04 at 8.50.06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73735" y="1758921"/>
            <a:ext cx="2430337" cy="344149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10041036" y="1618445"/>
            <a:ext cx="674738" cy="47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2400"/>
              </a:spcBef>
              <a:defRPr b="1" sz="2000"/>
            </a:lvl1pPr>
          </a:lstStyle>
          <a:p>
            <a:pPr/>
            <a:r>
              <a:t>2012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508000" y="508000"/>
            <a:ext cx="11988800" cy="1219200"/>
          </a:xfrm>
          <a:prstGeom prst="rect">
            <a:avLst/>
          </a:prstGeom>
        </p:spPr>
        <p:txBody>
          <a:bodyPr/>
          <a:lstStyle/>
          <a:p>
            <a:pPr/>
            <a:r>
              <a:t>Autoras</a:t>
            </a:r>
          </a:p>
        </p:txBody>
      </p:sp>
      <p:pic>
        <p:nvPicPr>
          <p:cNvPr id="150" name="Screen Shot 2017-08-08 at 3.35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" y="1472443"/>
            <a:ext cx="2692400" cy="3848101"/>
          </a:xfrm>
          <a:prstGeom prst="rect">
            <a:avLst/>
          </a:prstGeom>
          <a:ln w="381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51" name="Shape 151"/>
          <p:cNvSpPr/>
          <p:nvPr>
            <p:ph type="body" sz="quarter" idx="4294967295"/>
          </p:nvPr>
        </p:nvSpPr>
        <p:spPr>
          <a:xfrm>
            <a:off x="3250701" y="2121836"/>
            <a:ext cx="9451430" cy="25493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 b="1" sz="2100"/>
            </a:pPr>
            <a:r>
              <a:t>ALICE FOTHERGILL</a:t>
            </a:r>
          </a:p>
          <a:p>
            <a:pPr marL="274108" indent="-274108">
              <a:lnSpc>
                <a:spcPct val="120000"/>
              </a:lnSpc>
              <a:spcBef>
                <a:spcPts val="0"/>
              </a:spcBef>
              <a:buClrTx/>
              <a:buSzPct val="75000"/>
              <a:buFontTx/>
              <a:buChar char="•"/>
              <a:defRPr sz="2100"/>
            </a:pPr>
            <a:r>
              <a:t>Socióloga</a:t>
            </a:r>
          </a:p>
          <a:p>
            <a:pPr marL="274108" indent="-274108">
              <a:lnSpc>
                <a:spcPct val="120000"/>
              </a:lnSpc>
              <a:spcBef>
                <a:spcPts val="0"/>
              </a:spcBef>
              <a:buClrTx/>
              <a:buSzPct val="75000"/>
              <a:buFontTx/>
              <a:buChar char="•"/>
              <a:defRPr sz="2100"/>
            </a:pPr>
            <a:r>
              <a:t>Universidade de Vermont (EUA), Departamento de Sociologia</a:t>
            </a:r>
          </a:p>
          <a:p>
            <a:pPr marL="274108" indent="-274108">
              <a:lnSpc>
                <a:spcPct val="120000"/>
              </a:lnSpc>
              <a:spcBef>
                <a:spcPts val="0"/>
              </a:spcBef>
              <a:buClrTx/>
              <a:buSzPct val="75000"/>
              <a:buFontTx/>
              <a:buChar char="•"/>
              <a:defRPr sz="2100"/>
            </a:pPr>
            <a:r>
              <a:t>ÁREAS: Família, Sociologia dos Desastres, Crianças e Jovens, Gênero, Métodos Qualitativos, Desigualdade</a:t>
            </a:r>
          </a:p>
        </p:txBody>
      </p:sp>
      <p:pic>
        <p:nvPicPr>
          <p:cNvPr id="152" name="Screen Shot 2017-08-08 at 4.11.1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58350" y="5935343"/>
            <a:ext cx="2816819" cy="337375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363041" y="6298707"/>
            <a:ext cx="9164589" cy="26470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lnSpc>
                <a:spcPct val="120000"/>
              </a:lnSpc>
              <a:defRPr b="1" sz="2100"/>
            </a:pPr>
            <a:r>
              <a:t>ELAINE ENARSON</a:t>
            </a:r>
          </a:p>
          <a:p>
            <a:pPr marL="274108" indent="-274108" algn="l">
              <a:lnSpc>
                <a:spcPct val="120000"/>
              </a:lnSpc>
              <a:buSzPct val="75000"/>
              <a:buChar char="•"/>
              <a:defRPr sz="2100"/>
            </a:pPr>
            <a:r>
              <a:t>Socióloga</a:t>
            </a:r>
          </a:p>
          <a:p>
            <a:pPr marL="274108" indent="-274108" algn="l">
              <a:lnSpc>
                <a:spcPct val="120000"/>
              </a:lnSpc>
              <a:buSzPct val="75000"/>
              <a:buChar char="•"/>
              <a:defRPr sz="2100"/>
            </a:pPr>
            <a:r>
              <a:t>Natural Hazards Center, Universidade do Colorado, Boulder (EUA)</a:t>
            </a:r>
          </a:p>
          <a:p>
            <a:pPr marL="274108" indent="-274108" algn="l">
              <a:lnSpc>
                <a:spcPct val="120000"/>
              </a:lnSpc>
              <a:buSzPct val="75000"/>
              <a:buChar char="•"/>
              <a:defRPr sz="2100"/>
            </a:pPr>
            <a:r>
              <a:t>ÁREAS: Violência de gênero, recuperação de gênero e mobilização política em desastres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508000" y="482600"/>
            <a:ext cx="11988800" cy="1219200"/>
          </a:xfrm>
          <a:prstGeom prst="rect">
            <a:avLst/>
          </a:prstGeom>
        </p:spPr>
        <p:txBody>
          <a:bodyPr/>
          <a:lstStyle/>
          <a:p>
            <a:pPr/>
            <a:r>
              <a:t>Porque a escolha dos artigos?</a:t>
            </a:r>
          </a:p>
        </p:txBody>
      </p:sp>
      <p:sp>
        <p:nvSpPr>
          <p:cNvPr id="156" name="Shape 156"/>
          <p:cNvSpPr/>
          <p:nvPr>
            <p:ph type="body" idx="4294967295"/>
          </p:nvPr>
        </p:nvSpPr>
        <p:spPr>
          <a:xfrm>
            <a:off x="508000" y="2253605"/>
            <a:ext cx="11988800" cy="6847583"/>
          </a:xfrm>
          <a:prstGeom prst="rect">
            <a:avLst/>
          </a:prstGeom>
        </p:spPr>
        <p:txBody>
          <a:bodyPr anchor="t"/>
          <a:lstStyle/>
          <a:p>
            <a:pPr marL="0" indent="0" defTabSz="461518">
              <a:spcBef>
                <a:spcPts val="1800"/>
              </a:spcBef>
              <a:buClrTx/>
              <a:buSzTx/>
              <a:buFontTx/>
              <a:buNone/>
              <a:defRPr b="1" sz="2844"/>
            </a:pPr>
            <a:r>
              <a:t>FOTHERGILL, 1999</a:t>
            </a:r>
          </a:p>
          <a:p>
            <a:pPr marL="0" indent="0" defTabSz="461518">
              <a:spcBef>
                <a:spcPts val="1800"/>
              </a:spcBef>
              <a:buClrTx/>
              <a:buSzTx/>
              <a:buFontTx/>
              <a:buNone/>
              <a:defRPr b="1" sz="2844"/>
            </a:pPr>
            <a:r>
              <a:t>Aspectos metodológicos </a:t>
            </a:r>
          </a:p>
          <a:p>
            <a:pPr marL="371221" indent="-371221" defTabSz="461518">
              <a:spcBef>
                <a:spcPts val="1800"/>
              </a:spcBef>
              <a:defRPr sz="2844"/>
            </a:pPr>
            <a:r>
              <a:t>mulheres X momentos de crise/</a:t>
            </a:r>
            <a:r>
              <a:rPr b="1"/>
              <a:t>desastres</a:t>
            </a:r>
          </a:p>
          <a:p>
            <a:pPr marL="371221" indent="-371221" defTabSz="461518">
              <a:spcBef>
                <a:spcPts val="1800"/>
              </a:spcBef>
              <a:defRPr sz="2844"/>
            </a:pPr>
            <a:r>
              <a:t>mulheres na </a:t>
            </a:r>
            <a:r>
              <a:rPr b="1"/>
              <a:t>esfera social</a:t>
            </a:r>
            <a:r>
              <a:t> (participação na comunidade)</a:t>
            </a:r>
          </a:p>
          <a:p>
            <a:pPr marL="0" indent="0" defTabSz="461518">
              <a:spcBef>
                <a:spcPts val="1800"/>
              </a:spcBef>
              <a:buClrTx/>
              <a:buSzTx/>
              <a:buFontTx/>
              <a:buNone/>
              <a:defRPr b="1" sz="2844"/>
            </a:pPr>
          </a:p>
          <a:p>
            <a:pPr marL="0" indent="0" defTabSz="461518">
              <a:spcBef>
                <a:spcPts val="1800"/>
              </a:spcBef>
              <a:buClrTx/>
              <a:buSzTx/>
              <a:buFontTx/>
              <a:buNone/>
              <a:defRPr b="1" sz="2844"/>
            </a:pPr>
            <a:r>
              <a:t>ENARSON, 2013</a:t>
            </a:r>
          </a:p>
          <a:p>
            <a:pPr marL="0" indent="0" defTabSz="461518">
              <a:spcBef>
                <a:spcPts val="1800"/>
              </a:spcBef>
              <a:buClrTx/>
              <a:buSzTx/>
              <a:buFontTx/>
              <a:buNone/>
              <a:defRPr b="1" sz="2844"/>
            </a:pPr>
            <a:r>
              <a:t>Aspectos conceituais</a:t>
            </a:r>
          </a:p>
          <a:p>
            <a:pPr marL="371221" indent="-371221" defTabSz="461518">
              <a:spcBef>
                <a:spcPts val="1800"/>
              </a:spcBef>
              <a:defRPr sz="2844"/>
            </a:pPr>
            <a:r>
              <a:rPr b="1"/>
              <a:t>liderança</a:t>
            </a:r>
            <a:r>
              <a:t> das mulheres: “chave para a </a:t>
            </a:r>
            <a:r>
              <a:rPr u="sng">
                <a:hlinkClick r:id="rId2" invalidUrl="" action="" tgtFrame="" tooltip="" history="1" highlightClick="0" endSnd="0"/>
              </a:rPr>
              <a:t>prevenção</a:t>
            </a:r>
            <a:r>
              <a:t>” </a:t>
            </a:r>
          </a:p>
          <a:p>
            <a:pPr marL="371221" indent="-371221" defTabSz="461518">
              <a:spcBef>
                <a:spcPts val="1800"/>
              </a:spcBef>
              <a:defRPr sz="2844"/>
            </a:pPr>
            <a:r>
              <a:t>vínculo social intra e interpessoal: "essencial para </a:t>
            </a:r>
            <a:r>
              <a:rPr u="sng">
                <a:hlinkClick r:id="rId2" invalidUrl="" action="" tgtFrame="" tooltip="" history="1" highlightClick="0" endSnd="0"/>
              </a:rPr>
              <a:t>redução do risco de desastres</a:t>
            </a:r>
            <a:r>
              <a:t>"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508000" y="469900"/>
            <a:ext cx="11988800" cy="1188790"/>
          </a:xfrm>
          <a:prstGeom prst="rect">
            <a:avLst/>
          </a:prstGeom>
        </p:spPr>
        <p:txBody>
          <a:bodyPr/>
          <a:lstStyle/>
          <a:p>
            <a:pPr/>
            <a:r>
              <a:t>Gênese do debate</a:t>
            </a:r>
          </a:p>
        </p:txBody>
      </p:sp>
      <p:sp>
        <p:nvSpPr>
          <p:cNvPr id="159" name="Shape 159"/>
          <p:cNvSpPr/>
          <p:nvPr>
            <p:ph type="body" sz="half" idx="4294967295"/>
          </p:nvPr>
        </p:nvSpPr>
        <p:spPr>
          <a:xfrm>
            <a:off x="1041400" y="2035373"/>
            <a:ext cx="9974263" cy="2905374"/>
          </a:xfrm>
          <a:prstGeom prst="rect">
            <a:avLst/>
          </a:prstGeom>
        </p:spPr>
        <p:txBody>
          <a:bodyPr anchor="t"/>
          <a:lstStyle/>
          <a:p>
            <a:pPr marL="380618" indent="-380618" defTabSz="473201">
              <a:spcBef>
                <a:spcPts val="1900"/>
              </a:spcBef>
              <a:defRPr sz="3564"/>
            </a:pPr>
            <a:r>
              <a:t>Dicotomia </a:t>
            </a:r>
            <a:r>
              <a:rPr b="1"/>
              <a:t>PÚBLICO x PRIVADO</a:t>
            </a:r>
          </a:p>
          <a:p>
            <a:pPr marL="380618" indent="-380618" defTabSz="473201">
              <a:spcBef>
                <a:spcPts val="1900"/>
              </a:spcBef>
              <a:defRPr b="1" sz="2916"/>
            </a:pPr>
            <a:r>
              <a:t>Criticas (séc. XX): </a:t>
            </a:r>
          </a:p>
          <a:p>
            <a:pPr marL="0" indent="0" defTabSz="473201">
              <a:spcBef>
                <a:spcPts val="1900"/>
              </a:spcBef>
              <a:buClrTx/>
              <a:buSzTx/>
              <a:buFontTx/>
              <a:buNone/>
              <a:defRPr sz="2916"/>
            </a:pPr>
            <a:r>
              <a:t>- obscurece papéis</a:t>
            </a:r>
          </a:p>
          <a:p>
            <a:pPr marL="0" indent="0" defTabSz="473201">
              <a:spcBef>
                <a:spcPts val="1900"/>
              </a:spcBef>
              <a:buClrTx/>
              <a:buSzTx/>
              <a:buFontTx/>
              <a:buNone/>
              <a:defRPr sz="2916"/>
            </a:pPr>
            <a:r>
              <a:t>- subordinação e confinamento </a:t>
            </a:r>
          </a:p>
        </p:txBody>
      </p:sp>
      <p:grpSp>
        <p:nvGrpSpPr>
          <p:cNvPr id="163" name="Group 163"/>
          <p:cNvGrpSpPr/>
          <p:nvPr/>
        </p:nvGrpSpPr>
        <p:grpSpPr>
          <a:xfrm>
            <a:off x="1016474" y="4647868"/>
            <a:ext cx="11213363" cy="4710981"/>
            <a:chOff x="0" y="0"/>
            <a:chExt cx="11213362" cy="4710980"/>
          </a:xfrm>
        </p:grpSpPr>
        <p:pic>
          <p:nvPicPr>
            <p:cNvPr id="160" name="Screen Shot 2017-08-09 at 9.47.51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055894" y="0"/>
              <a:ext cx="2782269" cy="4006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" name="Shape 161"/>
            <p:cNvSpPr/>
            <p:nvPr/>
          </p:nvSpPr>
          <p:spPr>
            <a:xfrm>
              <a:off x="83054" y="1121485"/>
              <a:ext cx="7709167" cy="2792300"/>
            </a:xfrm>
            <a:prstGeom prst="rect">
              <a:avLst/>
            </a:prstGeom>
            <a:solidFill>
              <a:srgbClr val="FFFFFF"/>
            </a:solidFill>
            <a:ln w="50800" cap="flat">
              <a:solidFill>
                <a:schemeClr val="accent1">
                  <a:hueOff val="369196"/>
                  <a:satOff val="13972"/>
                  <a:lumOff val="-24493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200">
                  <a:solidFill>
                    <a:srgbClr val="000000"/>
                  </a:solidFill>
                </a:defRPr>
              </a:pPr>
              <a:r>
                <a:rPr sz="1700"/>
                <a:t>Ester Boserup </a:t>
              </a:r>
              <a:endParaRPr sz="1700"/>
            </a:p>
            <a:p>
              <a:pPr>
                <a:lnSpc>
                  <a:spcPct val="120000"/>
                </a:lnSpc>
                <a:defRPr b="1" sz="2200">
                  <a:solidFill>
                    <a:srgbClr val="000000"/>
                  </a:solidFill>
                </a:defRPr>
              </a:pPr>
              <a:r>
                <a:rPr sz="1700"/>
                <a:t>Woman’s Role in Economic Development, 1970</a:t>
              </a:r>
            </a:p>
            <a:p>
              <a:pPr>
                <a:defRPr sz="2200">
                  <a:solidFill>
                    <a:srgbClr val="000000"/>
                  </a:solidFill>
                </a:defRPr>
              </a:pPr>
              <a:r>
                <a:rPr i="1"/>
                <a:t>“As mulheres sempre foram um componente importante na prática da agricultura além dos sistemas agrícolas corporativos e comerciais do mundo, mas faltava sua consideração na teoria econômica e na prática de desenvolvimento da época.” 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0" y="3980098"/>
              <a:ext cx="11213363" cy="730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>
                <a:defRPr b="1" sz="1300"/>
              </a:lvl1pPr>
            </a:lstStyle>
            <a:p>
              <a:pPr/>
              <a:r>
                <a:t>Turner, Benjamin L., and Marina Fischer-Kowalski. "Ester Boserup: An interdisciplinary visionary relevant for sustainability." Proceedings of the National Academy of Sciences 107.51 (2010): 21963-21965.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2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2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508000" y="281136"/>
            <a:ext cx="11988800" cy="1118643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1500"/>
              </a:spcBef>
              <a:defRPr sz="6650"/>
            </a:lvl1pPr>
          </a:lstStyle>
          <a:p>
            <a:pPr/>
            <a:r>
              <a:t>Literatura Gênero x Desastres</a:t>
            </a:r>
          </a:p>
        </p:txBody>
      </p:sp>
      <p:sp>
        <p:nvSpPr>
          <p:cNvPr id="166" name="Shape 166"/>
          <p:cNvSpPr/>
          <p:nvPr/>
        </p:nvSpPr>
        <p:spPr>
          <a:xfrm>
            <a:off x="9475558" y="2581994"/>
            <a:ext cx="2730055" cy="27305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369196"/>
                <a:satOff val="13972"/>
                <a:lumOff val="-2449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pPr>
            <a:r>
              <a:rPr i="1"/>
              <a:t>“O 'social' é "esse reino curiosamente híbrido, onde os interesses privados assumem significado público.” </a:t>
            </a:r>
            <a:endParaRPr i="1"/>
          </a:p>
          <a:p>
            <a:pPr>
              <a:defRPr sz="2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pPr>
            <a:r>
              <a:t>(ARENDT, 1958)</a:t>
            </a:r>
          </a:p>
        </p:txBody>
      </p:sp>
      <p:sp>
        <p:nvSpPr>
          <p:cNvPr id="167" name="Shape 167"/>
          <p:cNvSpPr/>
          <p:nvPr/>
        </p:nvSpPr>
        <p:spPr>
          <a:xfrm>
            <a:off x="539942" y="6316910"/>
            <a:ext cx="4699721" cy="30988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369196"/>
                <a:satOff val="13972"/>
                <a:lumOff val="-24493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pPr>
            <a:r>
              <a:rPr i="1"/>
              <a:t>“O ‘social' nos permite reorientar nossa perspectiva e ver as atividades "sociais" das mulheres como "trabalho", tecendo o tecido da sociedade…Podemos expandir nossa compreensão do trabalho "social" das mulheres além das redes parentes para observar o bairro, a aldeia.</a:t>
            </a:r>
            <a:endParaRPr i="1"/>
          </a:p>
          <a:p>
            <a:pPr>
              <a:defRPr sz="22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</a:defRPr>
            </a:pPr>
            <a:r>
              <a:t>(HANSEN, 1987)</a:t>
            </a:r>
          </a:p>
        </p:txBody>
      </p:sp>
      <p:grpSp>
        <p:nvGrpSpPr>
          <p:cNvPr id="170" name="Group 170"/>
          <p:cNvGrpSpPr/>
          <p:nvPr/>
        </p:nvGrpSpPr>
        <p:grpSpPr>
          <a:xfrm>
            <a:off x="379864" y="2185838"/>
            <a:ext cx="2617268" cy="3743057"/>
            <a:chOff x="0" y="0"/>
            <a:chExt cx="2617267" cy="3743056"/>
          </a:xfrm>
        </p:grpSpPr>
        <p:pic>
          <p:nvPicPr>
            <p:cNvPr id="169" name="Screen Shot 2017-08-09 at 10.28.49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2363268" cy="34128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8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617268" cy="3743057"/>
            </a:xfrm>
            <a:prstGeom prst="rect">
              <a:avLst/>
            </a:prstGeom>
            <a:effectLst/>
          </p:spPr>
        </p:pic>
      </p:grpSp>
      <p:grpSp>
        <p:nvGrpSpPr>
          <p:cNvPr id="173" name="Group 173"/>
          <p:cNvGrpSpPr/>
          <p:nvPr/>
        </p:nvGrpSpPr>
        <p:grpSpPr>
          <a:xfrm>
            <a:off x="10097635" y="6120060"/>
            <a:ext cx="2679701" cy="3492501"/>
            <a:chOff x="0" y="0"/>
            <a:chExt cx="2679700" cy="3492500"/>
          </a:xfrm>
        </p:grpSpPr>
        <p:pic>
          <p:nvPicPr>
            <p:cNvPr id="172" name="Screen Shot 2017-08-09 at 10.44.18 A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2425700" cy="3162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1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679700" cy="3492500"/>
            </a:xfrm>
            <a:prstGeom prst="rect">
              <a:avLst/>
            </a:prstGeom>
            <a:effectLst/>
          </p:spPr>
        </p:pic>
      </p:grpSp>
      <p:sp>
        <p:nvSpPr>
          <p:cNvPr id="174" name="Shape 174"/>
          <p:cNvSpPr/>
          <p:nvPr/>
        </p:nvSpPr>
        <p:spPr>
          <a:xfrm>
            <a:off x="5589581" y="6494710"/>
            <a:ext cx="4183535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000"/>
            </a:pPr>
            <a:r>
              <a:t>Karen V. Hansen (1955 - agora)</a:t>
            </a:r>
          </a:p>
          <a:p>
            <a:pPr>
              <a:defRPr sz="2000"/>
            </a:pPr>
            <a:r>
              <a:t>Professora em Sociologia e Estudos de Mulheres, Gênero e Sexualidade. Diretora do Centro de Pesquisa em Estudos da Mulher</a:t>
            </a:r>
          </a:p>
          <a:p>
            <a:pPr>
              <a:defRPr sz="2000"/>
            </a:pPr>
            <a:r>
              <a:t>Universidade de Brandeis (Massachusetts,</a:t>
            </a:r>
          </a:p>
          <a:p>
            <a:pPr>
              <a:defRPr sz="2000"/>
            </a:pPr>
            <a:r>
              <a:t>EUA)</a:t>
            </a:r>
          </a:p>
        </p:txBody>
      </p:sp>
      <p:sp>
        <p:nvSpPr>
          <p:cNvPr id="175" name="Shape 175"/>
          <p:cNvSpPr/>
          <p:nvPr/>
        </p:nvSpPr>
        <p:spPr>
          <a:xfrm>
            <a:off x="3309553" y="3015064"/>
            <a:ext cx="5828185" cy="2270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/>
            </a:pPr>
            <a:r>
              <a:t>Hanaan Arendt (1906 - 1975)</a:t>
            </a:r>
          </a:p>
          <a:p>
            <a:pPr>
              <a:lnSpc>
                <a:spcPct val="120000"/>
              </a:lnSpc>
              <a:defRPr sz="2200"/>
            </a:pPr>
            <a:r>
              <a:t>Filósofa política alemã</a:t>
            </a:r>
          </a:p>
          <a:p>
            <a:pPr>
              <a:defRPr i="1" sz="2000"/>
            </a:pPr>
            <a:r>
              <a:t>"Seu pensamento influenciou profundamente o século XX e continua a dialogar com o passado, com o presente e com o futuro…” (</a:t>
            </a:r>
            <a:r>
              <a:rPr b="1" i="0"/>
              <a:t>Centro de Estudos Hannah Arendt - </a:t>
            </a:r>
            <a:r>
              <a:rPr u="sng">
                <a:hlinkClick r:id="rId6" invalidUrl="" action="" tgtFrame="" tooltip="" history="1" highlightClick="0" endSnd="0"/>
              </a:rPr>
              <a:t>www.hannaharendt.org.br</a:t>
            </a:r>
            <a:r>
              <a:rPr b="1" i="0"/>
              <a:t>)</a:t>
            </a:r>
          </a:p>
        </p:txBody>
      </p:sp>
      <p:sp>
        <p:nvSpPr>
          <p:cNvPr id="176" name="Shape 176"/>
          <p:cNvSpPr/>
          <p:nvPr/>
        </p:nvSpPr>
        <p:spPr>
          <a:xfrm>
            <a:off x="889000" y="1300807"/>
            <a:ext cx="11988800" cy="810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91414">
              <a:lnSpc>
                <a:spcPct val="90000"/>
              </a:lnSpc>
              <a:spcBef>
                <a:spcPts val="1000"/>
              </a:spcBef>
              <a:defRPr sz="469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O papel das mulheres na esfera social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whole" bldLvl="1" animBg="1" rev="0" advAuto="0" spid="16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body" sz="quarter" idx="4294967295"/>
          </p:nvPr>
        </p:nvSpPr>
        <p:spPr>
          <a:xfrm>
            <a:off x="1295400" y="3711138"/>
            <a:ext cx="4007545" cy="3792915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buClrTx/>
              <a:buSzTx/>
              <a:buFontTx/>
              <a:buNone/>
              <a:defRPr b="1" sz="3100"/>
            </a:pPr>
            <a:r>
              <a:t>TEORIA</a:t>
            </a:r>
          </a:p>
          <a:p>
            <a:pPr marL="0" indent="0" algn="ctr">
              <a:buClrTx/>
              <a:buSzTx/>
              <a:buFontTx/>
              <a:buNone/>
              <a:defRPr sz="3100"/>
            </a:pPr>
            <a:r>
              <a:t> perspectivas teóricas, agenda de pesquisa e perguntas científicas orientadas no masculino</a:t>
            </a:r>
          </a:p>
        </p:txBody>
      </p:sp>
      <p:sp>
        <p:nvSpPr>
          <p:cNvPr id="179" name="Shape 179"/>
          <p:cNvSpPr/>
          <p:nvPr>
            <p:ph type="title"/>
          </p:nvPr>
        </p:nvSpPr>
        <p:spPr>
          <a:xfrm>
            <a:off x="508000" y="370036"/>
            <a:ext cx="11988800" cy="1118643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1500"/>
              </a:spcBef>
              <a:defRPr sz="6650"/>
            </a:lvl1pPr>
          </a:lstStyle>
          <a:p>
            <a:pPr/>
            <a:r>
              <a:t>Literatura Gênero x Desastres</a:t>
            </a:r>
          </a:p>
        </p:txBody>
      </p:sp>
      <p:sp>
        <p:nvSpPr>
          <p:cNvPr id="180" name="Shape 180"/>
          <p:cNvSpPr/>
          <p:nvPr/>
        </p:nvSpPr>
        <p:spPr>
          <a:xfrm>
            <a:off x="876300" y="1415107"/>
            <a:ext cx="11988800" cy="810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91414">
              <a:lnSpc>
                <a:spcPct val="90000"/>
              </a:lnSpc>
              <a:spcBef>
                <a:spcPts val="1000"/>
              </a:spcBef>
              <a:defRPr sz="469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A mulheres nos desastres</a:t>
            </a:r>
          </a:p>
        </p:txBody>
      </p:sp>
      <p:sp>
        <p:nvSpPr>
          <p:cNvPr id="181" name="Shape 181"/>
          <p:cNvSpPr/>
          <p:nvPr/>
        </p:nvSpPr>
        <p:spPr>
          <a:xfrm>
            <a:off x="174624" y="8616950"/>
            <a:ext cx="126555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/>
            </a:lvl1pPr>
          </a:lstStyle>
          <a:p>
            <a:pPr/>
            <a:r>
              <a:t>Enarson, E., and Meyreles, L. "International perspectives on gender and disaster: differences and possibilities." International Journal of Sociology and Social Policy 24.10/11 (2004): 49-93.</a:t>
            </a:r>
          </a:p>
        </p:txBody>
      </p:sp>
      <p:sp>
        <p:nvSpPr>
          <p:cNvPr id="182" name="Shape 182"/>
          <p:cNvSpPr/>
          <p:nvPr/>
        </p:nvSpPr>
        <p:spPr>
          <a:xfrm>
            <a:off x="8209371" y="3626395"/>
            <a:ext cx="3902597" cy="396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400"/>
              </a:spcBef>
              <a:defRPr b="1" sz="3000"/>
            </a:pPr>
            <a:r>
              <a:t>PRÁTICA</a:t>
            </a:r>
          </a:p>
          <a:p>
            <a:pPr>
              <a:spcBef>
                <a:spcPts val="2400"/>
              </a:spcBef>
              <a:defRPr sz="3000"/>
            </a:pPr>
            <a:r>
              <a:t>eventos de desastres documentam mortes de mulheres e meninas desproporcionalmente maior que em homens</a:t>
            </a:r>
          </a:p>
        </p:txBody>
      </p:sp>
      <p:sp>
        <p:nvSpPr>
          <p:cNvPr id="183" name="Shape 183"/>
          <p:cNvSpPr/>
          <p:nvPr/>
        </p:nvSpPr>
        <p:spPr>
          <a:xfrm>
            <a:off x="6495708" y="4913094"/>
            <a:ext cx="52090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/>
            </a:lvl1pPr>
          </a:lstStyle>
          <a:p>
            <a:pPr/>
            <a:r>
              <a:t>X</a:t>
            </a:r>
          </a:p>
        </p:txBody>
      </p:sp>
      <p:sp>
        <p:nvSpPr>
          <p:cNvPr id="184" name="Shape 184"/>
          <p:cNvSpPr/>
          <p:nvPr/>
        </p:nvSpPr>
        <p:spPr>
          <a:xfrm>
            <a:off x="5632059" y="2635250"/>
            <a:ext cx="2248199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b="1" sz="48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lvl1pPr>
          </a:lstStyle>
          <a:p>
            <a:pPr/>
            <a:r>
              <a:t>Origem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508000" y="370036"/>
            <a:ext cx="11988800" cy="1118643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1500"/>
              </a:spcBef>
              <a:defRPr sz="6650"/>
            </a:lvl1pPr>
          </a:lstStyle>
          <a:p>
            <a:pPr/>
            <a:r>
              <a:t>Literatura Gênero x Desastres</a:t>
            </a:r>
          </a:p>
        </p:txBody>
      </p:sp>
      <p:sp>
        <p:nvSpPr>
          <p:cNvPr id="187" name="Shape 187"/>
          <p:cNvSpPr/>
          <p:nvPr/>
        </p:nvSpPr>
        <p:spPr>
          <a:xfrm>
            <a:off x="876300" y="1415107"/>
            <a:ext cx="11988800" cy="810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91414">
              <a:lnSpc>
                <a:spcPct val="90000"/>
              </a:lnSpc>
              <a:spcBef>
                <a:spcPts val="1000"/>
              </a:spcBef>
              <a:defRPr sz="469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A mulheres nos desastres</a:t>
            </a:r>
          </a:p>
        </p:txBody>
      </p:sp>
      <p:sp>
        <p:nvSpPr>
          <p:cNvPr id="188" name="Shape 188"/>
          <p:cNvSpPr/>
          <p:nvPr/>
        </p:nvSpPr>
        <p:spPr>
          <a:xfrm>
            <a:off x="1150242" y="4296990"/>
            <a:ext cx="11064678" cy="3083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100"/>
            </a:pPr>
            <a:r>
              <a:t>relação de gênero como fator de aumento de </a:t>
            </a:r>
            <a:r>
              <a:rPr u="sng">
                <a:hlinkClick r:id="rId2" invalidUrl="" action="" tgtFrame="" tooltip="" history="1" highlightClick="0" endSnd="0"/>
              </a:rPr>
              <a:t>vulnerabilidade</a:t>
            </a:r>
            <a:r>
              <a:t> a desastres </a:t>
            </a:r>
          </a:p>
          <a:p>
            <a:pPr marL="469900" indent="-469900" algn="l">
              <a:spcBef>
                <a:spcPts val="2400"/>
              </a:spcBef>
              <a:buClr>
                <a:srgbClr val="929292"/>
              </a:buClr>
              <a:buSzPct val="60000"/>
              <a:buFont typeface="Zapf Dingbats"/>
              <a:buChar char="❖"/>
              <a:defRPr sz="3100"/>
            </a:pPr>
            <a:r>
              <a:t>Abordagens conscientes de gênero oferecem muitos caminhos possíveis para reduzir o risco a desastres</a:t>
            </a:r>
          </a:p>
        </p:txBody>
      </p:sp>
      <p:sp>
        <p:nvSpPr>
          <p:cNvPr id="189" name="Shape 189"/>
          <p:cNvSpPr/>
          <p:nvPr/>
        </p:nvSpPr>
        <p:spPr>
          <a:xfrm>
            <a:off x="174624" y="8616950"/>
            <a:ext cx="126555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/>
            </a:lvl1pPr>
          </a:lstStyle>
          <a:p>
            <a:pPr/>
            <a:r>
              <a:t>Enarson, E., and Meyreles, L. "International perspectives on gender and disaster: differences and possibilities." International Journal of Sociology and Social Policy 24.10/11 (2004): 49-93.</a:t>
            </a:r>
          </a:p>
        </p:txBody>
      </p:sp>
      <p:sp>
        <p:nvSpPr>
          <p:cNvPr id="190" name="Shape 190"/>
          <p:cNvSpPr/>
          <p:nvPr/>
        </p:nvSpPr>
        <p:spPr>
          <a:xfrm>
            <a:off x="5057278" y="2816634"/>
            <a:ext cx="289024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defRPr b="1" sz="480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</a:defRPr>
            </a:lvl1pPr>
          </a:lstStyle>
          <a:p>
            <a:pPr/>
            <a:r>
              <a:t>Hipóteses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508000" y="370036"/>
            <a:ext cx="11988800" cy="1118643"/>
          </a:xfrm>
          <a:prstGeom prst="rect">
            <a:avLst/>
          </a:prstGeom>
        </p:spPr>
        <p:txBody>
          <a:bodyPr/>
          <a:lstStyle>
            <a:lvl1pPr defTabSz="554990">
              <a:spcBef>
                <a:spcPts val="1500"/>
              </a:spcBef>
              <a:defRPr sz="6650"/>
            </a:lvl1pPr>
          </a:lstStyle>
          <a:p>
            <a:pPr/>
            <a:r>
              <a:t>Literatura Gênero x Desastres</a:t>
            </a:r>
          </a:p>
        </p:txBody>
      </p:sp>
      <p:sp>
        <p:nvSpPr>
          <p:cNvPr id="193" name="Shape 193"/>
          <p:cNvSpPr/>
          <p:nvPr/>
        </p:nvSpPr>
        <p:spPr>
          <a:xfrm>
            <a:off x="876300" y="1415107"/>
            <a:ext cx="11988800" cy="810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91414">
              <a:lnSpc>
                <a:spcPct val="90000"/>
              </a:lnSpc>
              <a:spcBef>
                <a:spcPts val="1000"/>
              </a:spcBef>
              <a:defRPr sz="4690">
                <a:solidFill>
                  <a:schemeClr val="accent1">
                    <a:hueOff val="369196"/>
                    <a:satOff val="13972"/>
                    <a:lumOff val="-24493"/>
                  </a:schemeClr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r>
              <a:t>A mulheres nos desastres</a:t>
            </a:r>
          </a:p>
        </p:txBody>
      </p:sp>
      <p:sp>
        <p:nvSpPr>
          <p:cNvPr id="194" name="Shape 194"/>
          <p:cNvSpPr/>
          <p:nvPr/>
        </p:nvSpPr>
        <p:spPr>
          <a:xfrm>
            <a:off x="817091" y="3444810"/>
            <a:ext cx="11779003" cy="32160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i="1" sz="3000"/>
            </a:lvl1pPr>
          </a:lstStyle>
          <a:p>
            <a:pPr/>
            <a:r>
              <a:t>"Aqueles que pensam em desastres com sensibilidade ao gênero propõem novas estratégias de mitigação, novas prioridades durante socorro a desastres, novas formas de colaboração, novas coalizões políticas. Novas questões sobre os relacionamentos das pessoas com seus ambientes ecológicos, sociais, culturais e políticos são criadas e novas 'lições' são aprendidas…"</a:t>
            </a:r>
          </a:p>
        </p:txBody>
      </p:sp>
      <p:sp>
        <p:nvSpPr>
          <p:cNvPr id="195" name="Shape 195"/>
          <p:cNvSpPr/>
          <p:nvPr/>
        </p:nvSpPr>
        <p:spPr>
          <a:xfrm>
            <a:off x="174624" y="8616950"/>
            <a:ext cx="1265555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600"/>
            </a:lvl1pPr>
          </a:lstStyle>
          <a:p>
            <a:pPr/>
            <a:r>
              <a:t>Enarson, E., and Meyreles, L. "International perspectives on gender and disaster: differences and possibilities." International Journal of Sociology and Social Policy 24.10/11 (2004): 49-93.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