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75" r:id="rId5"/>
    <p:sldId id="274" r:id="rId6"/>
    <p:sldId id="259" r:id="rId7"/>
    <p:sldId id="267" r:id="rId8"/>
    <p:sldId id="266" r:id="rId9"/>
    <p:sldId id="268" r:id="rId10"/>
    <p:sldId id="260" r:id="rId11"/>
    <p:sldId id="261" r:id="rId12"/>
    <p:sldId id="262" r:id="rId13"/>
    <p:sldId id="263" r:id="rId14"/>
    <p:sldId id="264" r:id="rId15"/>
    <p:sldId id="265" r:id="rId16"/>
    <p:sldId id="276" r:id="rId17"/>
    <p:sldId id="269" r:id="rId18"/>
    <p:sldId id="270" r:id="rId19"/>
    <p:sldId id="271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36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N\Desktop\MESTRADO%20INPE%202017\INTRODU&#199;&#195;O%20A%20GEOPROCESSAMENTO\DADOS%20MONO\are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N\Desktop\MESTRADO%20INPE%202017\INTRODU&#199;&#195;O%20A%20GEOPROCESSAMENTO\DADOS%20MONO\area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N\Desktop\MESTRADO%20INPE%202017\INTRODU&#199;&#195;O%20A%20GEOPROCESSAMENTO\DADOS%20MONO\are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dirty="0"/>
              <a:t>Área (</a:t>
            </a:r>
            <a:r>
              <a:rPr lang="pt-BR" dirty="0" smtClean="0"/>
              <a:t>km²)</a:t>
            </a:r>
            <a:endParaRPr lang="pt-BR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Plan1!$C$3</c:f>
              <c:strCache>
                <c:ptCount val="1"/>
                <c:pt idx="0">
                  <c:v>Área (km)</c:v>
                </c:pt>
              </c:strCache>
            </c:strRef>
          </c:tx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54F05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Plan1!$B$4:$B$8</c:f>
              <c:strCache>
                <c:ptCount val="5"/>
                <c:pt idx="0">
                  <c:v>Muito baixa</c:v>
                </c:pt>
                <c:pt idx="1">
                  <c:v>Baixa</c:v>
                </c:pt>
                <c:pt idx="2">
                  <c:v>Média</c:v>
                </c:pt>
                <c:pt idx="3">
                  <c:v>Alta</c:v>
                </c:pt>
                <c:pt idx="4">
                  <c:v>Muita alta</c:v>
                </c:pt>
              </c:strCache>
            </c:strRef>
          </c:cat>
          <c:val>
            <c:numRef>
              <c:f>Plan1!$C$4:$C$8</c:f>
              <c:numCache>
                <c:formatCode>0.00</c:formatCode>
                <c:ptCount val="5"/>
                <c:pt idx="0">
                  <c:v>4143.3766999999998</c:v>
                </c:pt>
                <c:pt idx="1">
                  <c:v>9756.3181999999997</c:v>
                </c:pt>
                <c:pt idx="2">
                  <c:v>4221.6293999999998</c:v>
                </c:pt>
                <c:pt idx="3">
                  <c:v>174.08070000000001</c:v>
                </c:pt>
                <c:pt idx="4" formatCode="General">
                  <c:v>1.31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dirty="0"/>
              <a:t>Área (</a:t>
            </a:r>
            <a:r>
              <a:rPr lang="pt-BR" dirty="0" smtClean="0"/>
              <a:t>km²)</a:t>
            </a:r>
            <a:endParaRPr lang="pt-BR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Plan1!$E$3</c:f>
              <c:strCache>
                <c:ptCount val="1"/>
                <c:pt idx="0">
                  <c:v>Área (km)</c:v>
                </c:pt>
              </c:strCache>
            </c:strRef>
          </c:tx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54F05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Plan1!$B$4:$B$8</c:f>
              <c:strCache>
                <c:ptCount val="5"/>
                <c:pt idx="0">
                  <c:v>Muito baixa</c:v>
                </c:pt>
                <c:pt idx="1">
                  <c:v>Baixa</c:v>
                </c:pt>
                <c:pt idx="2">
                  <c:v>Média</c:v>
                </c:pt>
                <c:pt idx="3">
                  <c:v>Alta</c:v>
                </c:pt>
                <c:pt idx="4">
                  <c:v>Muita alta</c:v>
                </c:pt>
              </c:strCache>
            </c:strRef>
          </c:cat>
          <c:val>
            <c:numRef>
              <c:f>Plan1!$G$4:$G$8</c:f>
              <c:numCache>
                <c:formatCode>0.00</c:formatCode>
                <c:ptCount val="5"/>
                <c:pt idx="0">
                  <c:v>791.1277</c:v>
                </c:pt>
                <c:pt idx="1">
                  <c:v>13255.8974</c:v>
                </c:pt>
                <c:pt idx="2">
                  <c:v>4141.5695999999998</c:v>
                </c:pt>
                <c:pt idx="3">
                  <c:v>20.915500000000002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 dirty="0"/>
              <a:t>Área (</a:t>
            </a:r>
            <a:r>
              <a:rPr lang="pt-BR" dirty="0" smtClean="0"/>
              <a:t>km²)</a:t>
            </a:r>
            <a:endParaRPr lang="pt-BR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Plan1!$E$3</c:f>
              <c:strCache>
                <c:ptCount val="1"/>
                <c:pt idx="0">
                  <c:v>Área (km)</c:v>
                </c:pt>
              </c:strCache>
            </c:strRef>
          </c:tx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54F05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Plan1!$B$4:$B$8</c:f>
              <c:strCache>
                <c:ptCount val="5"/>
                <c:pt idx="0">
                  <c:v>Muito baixa</c:v>
                </c:pt>
                <c:pt idx="1">
                  <c:v>Baixa</c:v>
                </c:pt>
                <c:pt idx="2">
                  <c:v>Média</c:v>
                </c:pt>
                <c:pt idx="3">
                  <c:v>Alta</c:v>
                </c:pt>
                <c:pt idx="4">
                  <c:v>Muita alta</c:v>
                </c:pt>
              </c:strCache>
            </c:strRef>
          </c:cat>
          <c:val>
            <c:numRef>
              <c:f>Plan1!$E$4:$E$8</c:f>
              <c:numCache>
                <c:formatCode>0.00</c:formatCode>
                <c:ptCount val="5"/>
                <c:pt idx="0">
                  <c:v>7979.3899000000001</c:v>
                </c:pt>
                <c:pt idx="1">
                  <c:v>5273.1163999999999</c:v>
                </c:pt>
                <c:pt idx="2">
                  <c:v>3217.2853</c:v>
                </c:pt>
                <c:pt idx="3">
                  <c:v>1818.3884</c:v>
                </c:pt>
                <c:pt idx="4">
                  <c:v>4.2666000000000004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3A596-18C1-462D-AF4A-F625C7D7D5AD}" type="datetimeFigureOut">
              <a:rPr lang="pt-BR" smtClean="0"/>
              <a:t>12/06/2017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87832-6504-41EC-91C0-166D211B6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92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24066-5A9F-4AE3-A1A2-6BC7B0388B4E}" type="datetimeFigureOut">
              <a:rPr lang="pt-BR" smtClean="0"/>
              <a:t>12/06/2017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8DC85-C51E-49FF-B482-191836CCEC7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8683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8DC85-C51E-49FF-B482-191836CCEC7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57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87EF-0320-4D19-8BB4-DDA949B5E622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53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ED135-B0F3-400A-977B-6E3C03DC098B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65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1ED6D-FCBF-4F48-ABD4-A3775C79CF76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41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8DFEC-2614-422D-82A6-6ED801400B72}" type="datetime1">
              <a:rPr lang="pt-BR" smtClean="0"/>
              <a:t>12/06/2017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05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EF979-78F6-40DB-8DF0-7C94E3E13251}" type="datetime1">
              <a:rPr lang="pt-BR" smtClean="0"/>
              <a:t>12/06/2017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61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6E9B-AF86-4CA3-A1C7-98510A3D3F84}" type="datetime1">
              <a:rPr lang="pt-BR" smtClean="0"/>
              <a:t>12/06/2017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256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5F8FF-969F-4D1B-B341-D22476965E79}" type="datetime1">
              <a:rPr lang="pt-BR" smtClean="0"/>
              <a:t>12/06/2017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31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7BDD0-840D-49F1-BB00-DA167AF541B1}" type="datetime1">
              <a:rPr lang="pt-BR" smtClean="0"/>
              <a:t>12/06/2017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64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F294-BFE0-4EF6-81E7-60EAC4B328A3}" type="datetime1">
              <a:rPr lang="pt-BR" smtClean="0"/>
              <a:t>12/06/2017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67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8B32-7892-4DCB-8E2A-E1E1C1E504BE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9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70D-83E7-442E-A1AE-CD2CC57ED9B4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85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51A2-1EF9-48C7-908C-892DFAEB00B6}" type="datetime1">
              <a:rPr lang="pt-BR" smtClean="0"/>
              <a:t>12/06/2017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FC27-E65A-45FB-8476-724E522459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024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2204864"/>
            <a:ext cx="9144000" cy="158417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1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70332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Análise de Vulnerabilidade Erosiva no Município de Paragominas – PA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4581128"/>
            <a:ext cx="6120680" cy="165618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Disciplina: Introdução ao Geoprocessamento (SER300)</a:t>
            </a:r>
          </a:p>
          <a:p>
            <a:pPr algn="l"/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Professores Responsáveis: Dr. Antônio Miguel</a:t>
            </a:r>
          </a:p>
          <a:p>
            <a:pPr algn="l"/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Dr. Claudio Barbosa</a:t>
            </a:r>
          </a:p>
          <a:p>
            <a:pPr algn="l"/>
            <a:endParaRPr lang="pt-BR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Discentes:  </a:t>
            </a:r>
            <a:r>
              <a:rPr lang="pt-BR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Jessyca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Fernanda dos Santos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Duarte</a:t>
            </a:r>
          </a:p>
          <a:p>
            <a:pPr algn="l"/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Rebeca 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Suely </a:t>
            </a:r>
            <a:r>
              <a:rPr lang="pt-BR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Gabriella</a:t>
            </a:r>
            <a:r>
              <a:rPr lang="pt-BR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Soares Carneiro</a:t>
            </a:r>
            <a:endParaRPr lang="pt-BR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sultado de imagem para in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573" y="260648"/>
            <a:ext cx="539971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56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sultado de imagem para EROS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510342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erosão do so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22736"/>
            <a:ext cx="4692774" cy="352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43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" y="33549"/>
            <a:ext cx="6047718" cy="33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972" y="355577"/>
            <a:ext cx="3661028" cy="605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8" y="3394507"/>
            <a:ext cx="5168572" cy="346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85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4</a:t>
            </a:fld>
            <a:endParaRPr lang="pt-BR"/>
          </a:p>
        </p:txBody>
      </p:sp>
      <p:pic>
        <p:nvPicPr>
          <p:cNvPr id="1026" name="Picture 2" descr="Resultado de imagem para plantio de so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5917"/>
            <a:ext cx="5857875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erosão do solo esque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-1"/>
            <a:ext cx="5023959" cy="686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DESMATAMEN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18"/>
            <a:ext cx="4139953" cy="361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30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2800" dirty="0" smtClean="0"/>
          </a:p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Estimar áreas </a:t>
            </a:r>
            <a:r>
              <a:rPr lang="pt-BR" sz="2800" dirty="0"/>
              <a:t>que </a:t>
            </a:r>
            <a:r>
              <a:rPr lang="pt-BR" sz="2800" dirty="0" smtClean="0"/>
              <a:t>apresentam </a:t>
            </a:r>
            <a:r>
              <a:rPr lang="pt-BR" sz="2800" dirty="0"/>
              <a:t>risco à erosão por meio da análise de vulnerabilidade ambiental e </a:t>
            </a:r>
            <a:r>
              <a:rPr lang="pt-BR" sz="2800" dirty="0" smtClean="0"/>
              <a:t>natural </a:t>
            </a:r>
            <a:r>
              <a:rPr lang="pt-BR" sz="2800" dirty="0"/>
              <a:t>no município de Paragominas, Pará. </a:t>
            </a:r>
            <a:endParaRPr lang="pt-BR" sz="2800" dirty="0" smtClean="0"/>
          </a:p>
          <a:p>
            <a:pPr algn="just"/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51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6513" y="0"/>
            <a:ext cx="864347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ÁREA DE ESTUDO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picture" descr="C:\Users\IVAN\AppData\Local\Temp\Mapa_de_Localizaçã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8676455" cy="5832648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43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AQUISIÇÃO DOS DADOS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584267"/>
              </p:ext>
            </p:extLst>
          </p:nvPr>
        </p:nvGraphicFramePr>
        <p:xfrm>
          <a:off x="251517" y="1844822"/>
          <a:ext cx="8640962" cy="4176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7671"/>
                <a:gridCol w="1286424"/>
                <a:gridCol w="1659782"/>
                <a:gridCol w="1706097"/>
                <a:gridCol w="803426"/>
                <a:gridCol w="1317562"/>
              </a:tblGrid>
              <a:tr h="990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DADOS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FORMATO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FONTE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ESCALA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ESPACIAL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ANO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DATUM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ctr"/>
                </a:tc>
              </a:tr>
              <a:tr h="420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 Municipal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Vetorial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IBGE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1:250000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WGS-84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401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Geologia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Vetorial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RADAM (IBGE)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1:250000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WGS-84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720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Pedologia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Vetorial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EMBRAPA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1:250000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SIRGAS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401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Vegetação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Vetorial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IBGE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1:250000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WGS-84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401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Imagem SRTM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Matricial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TOPODATA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m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WGS-84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420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Clima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Texto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INMET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LCC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  <a:tr h="420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TerraClass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Vetorial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INPE</a:t>
                      </a:r>
                      <a:endParaRPr lang="pt-BR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1:250000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SAD-69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9525" anchor="b"/>
                </a:tc>
              </a:tr>
            </a:tbl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79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" descr="C:\Users\IVAN\AppData\Local\Temp\Fluxograma-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692696"/>
            <a:ext cx="5040560" cy="6165304"/>
          </a:xfrm>
          <a:prstGeom prst="rect">
            <a:avLst/>
          </a:prstGeo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28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105803"/>
              </p:ext>
            </p:extLst>
          </p:nvPr>
        </p:nvGraphicFramePr>
        <p:xfrm>
          <a:off x="323528" y="260648"/>
          <a:ext cx="3744416" cy="1987363"/>
        </p:xfrm>
        <a:graphic>
          <a:graphicData uri="http://schemas.openxmlformats.org/drawingml/2006/table">
            <a:tbl>
              <a:tblPr firstRow="1" firstCol="1" bandRow="1"/>
              <a:tblGrid>
                <a:gridCol w="2520280"/>
                <a:gridCol w="1224136"/>
              </a:tblGrid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Intensidade Pluviométrica (mm)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150-175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175-200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200-225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1.7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225-250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1.8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250-275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1.9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275-300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76343"/>
              </p:ext>
            </p:extLst>
          </p:nvPr>
        </p:nvGraphicFramePr>
        <p:xfrm>
          <a:off x="323528" y="5157192"/>
          <a:ext cx="3744416" cy="1462653"/>
        </p:xfrm>
        <a:graphic>
          <a:graphicData uri="http://schemas.openxmlformats.org/drawingml/2006/table">
            <a:tbl>
              <a:tblPr firstRow="1" firstCol="1" bandRow="1"/>
              <a:tblGrid>
                <a:gridCol w="2592288"/>
                <a:gridCol w="1152128"/>
              </a:tblGrid>
              <a:tr h="320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Vegetação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285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Submontana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Aluvial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Terras Baixas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Pasto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2.9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614763"/>
              </p:ext>
            </p:extLst>
          </p:nvPr>
        </p:nvGraphicFramePr>
        <p:xfrm>
          <a:off x="4932040" y="4941168"/>
          <a:ext cx="3816424" cy="1656183"/>
        </p:xfrm>
        <a:graphic>
          <a:graphicData uri="http://schemas.openxmlformats.org/drawingml/2006/table">
            <a:tbl>
              <a:tblPr firstRow="1" firstCol="1" bandRow="1"/>
              <a:tblGrid>
                <a:gridCol w="2736304"/>
                <a:gridCol w="1080120"/>
              </a:tblGrid>
              <a:tr h="309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Declividade (%)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26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&lt;2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2-6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6-20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20-50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&gt;50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87464"/>
              </p:ext>
            </p:extLst>
          </p:nvPr>
        </p:nvGraphicFramePr>
        <p:xfrm>
          <a:off x="323528" y="2564904"/>
          <a:ext cx="3744416" cy="2239713"/>
        </p:xfrm>
        <a:graphic>
          <a:graphicData uri="http://schemas.openxmlformats.org/drawingml/2006/table">
            <a:tbl>
              <a:tblPr firstRow="1" firstCol="1" bandRow="1"/>
              <a:tblGrid>
                <a:gridCol w="2520280"/>
                <a:gridCol w="1224136"/>
              </a:tblGrid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Geologia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Aluviões Holocênicos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Coluviões Holocênicos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Formação Itapecuru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2.7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Formação Vila Cristal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1.7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Formação Ipixuna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Grupo Aurizona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1.8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Complexo Maracaçumé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Corpo d'Água Continental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99654"/>
              </p:ext>
            </p:extLst>
          </p:nvPr>
        </p:nvGraphicFramePr>
        <p:xfrm>
          <a:off x="4932040" y="3573016"/>
          <a:ext cx="3816424" cy="1003746"/>
        </p:xfrm>
        <a:graphic>
          <a:graphicData uri="http://schemas.openxmlformats.org/drawingml/2006/table">
            <a:tbl>
              <a:tblPr firstRow="1" firstCol="1" bandRow="1"/>
              <a:tblGrid>
                <a:gridCol w="2678801"/>
                <a:gridCol w="1137623"/>
              </a:tblGrid>
              <a:tr h="257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Solos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Latossolo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Gleissolo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Argissolo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347013"/>
              </p:ext>
            </p:extLst>
          </p:nvPr>
        </p:nvGraphicFramePr>
        <p:xfrm>
          <a:off x="4932040" y="260648"/>
          <a:ext cx="3771900" cy="2986284"/>
        </p:xfrm>
        <a:graphic>
          <a:graphicData uri="http://schemas.openxmlformats.org/drawingml/2006/table">
            <a:tbl>
              <a:tblPr firstRow="1" firstCol="1" bandRow="1"/>
              <a:tblGrid>
                <a:gridCol w="2664296"/>
                <a:gridCol w="1107604"/>
              </a:tblGrid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Uso e Ocupação do Solo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Peso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Área Urbana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Mineração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Mosaico de Ocupações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2.6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Pastagens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2.9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Vegetação Secundária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Agricultura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2.6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Reflorestamento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Regeneração com Pasto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Área não-observada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Floresta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Hidrografia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2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9925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IDW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36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VEGETAÇÃO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Vegetação_reclas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856984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47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DECLIVIDADE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Declividade_reclas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856984" cy="5832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91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GEOLOGIA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Geologia_reclas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84976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0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PEDOLOGIA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Solo_reclas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84976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USO E OCUPAÇÃO DO SOLO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 descr="C:\Users\IVAN\AppData\Local\Temp\Terra_Class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84976" cy="5832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82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LGEBRA DE MAPAS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16</a:t>
            </a:fld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16832"/>
            <a:ext cx="3168352" cy="323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ta para a direita 4"/>
          <p:cNvSpPr/>
          <p:nvPr/>
        </p:nvSpPr>
        <p:spPr>
          <a:xfrm>
            <a:off x="3491880" y="3374926"/>
            <a:ext cx="576064" cy="41411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087301"/>
              </p:ext>
            </p:extLst>
          </p:nvPr>
        </p:nvGraphicFramePr>
        <p:xfrm>
          <a:off x="4283968" y="1354220"/>
          <a:ext cx="4680520" cy="4424051"/>
        </p:xfrm>
        <a:graphic>
          <a:graphicData uri="http://schemas.openxmlformats.org/drawingml/2006/table">
            <a:tbl>
              <a:tblPr firstRow="1" firstCol="1" bandRow="1"/>
              <a:tblGrid>
                <a:gridCol w="1999760"/>
                <a:gridCol w="1815998"/>
                <a:gridCol w="864762"/>
              </a:tblGrid>
              <a:tr h="297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Cenário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Variáveis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Pesos</a:t>
                      </a:r>
                      <a:endParaRPr lang="pt-BR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703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Susceptibilidade erosiva natural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Geologia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Vegetação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Pedologia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Declividade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0.4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Susceptibilidade erosiva ambiental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Geologia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0.1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Vegetação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Pedologia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Declividade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Uso e Ocupação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0.5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Susceptibilidade erosiva sob a influência climática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Geologia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Vegetação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0.15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Pedologia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0.15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Declividade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0.4</a:t>
                      </a:r>
                      <a:endParaRPr lang="pt-BR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3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Clima</a:t>
                      </a:r>
                      <a:endParaRPr lang="pt-BR" sz="1600" b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283968" y="1628800"/>
            <a:ext cx="4680520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283968" y="2852936"/>
            <a:ext cx="4680520" cy="1440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283968" y="4293096"/>
            <a:ext cx="4680520" cy="15121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55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423892" cy="3441211"/>
          </a:xfrm>
          <a:prstGeom prst="rect">
            <a:avLst/>
          </a:prstGeom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17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CLASSIFICAÇÃO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2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" descr="C:\Users\IVAN\AppData\Local\Temp\Vulnerabilidade_Natur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89" y="1063479"/>
            <a:ext cx="8568952" cy="5616624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677164"/>
              </p:ext>
            </p:extLst>
          </p:nvPr>
        </p:nvGraphicFramePr>
        <p:xfrm>
          <a:off x="2484325" y="1643268"/>
          <a:ext cx="4247357" cy="449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31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 descr="C:\Users\IVAN\AppData\Local\Temp\Natural_clim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036496" cy="6048672"/>
          </a:xfrm>
          <a:prstGeom prst="rect">
            <a:avLst/>
          </a:prstGeom>
        </p:spPr>
      </p:pic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67503"/>
              </p:ext>
            </p:extLst>
          </p:nvPr>
        </p:nvGraphicFramePr>
        <p:xfrm>
          <a:off x="2267745" y="1196752"/>
          <a:ext cx="5112568" cy="475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57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 descr="C:\Users\IVAN\AppData\Local\Temp\Vulnerabilidade_Ambient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2" y="548680"/>
            <a:ext cx="8856984" cy="5760641"/>
          </a:xfrm>
          <a:prstGeom prst="rect">
            <a:avLst/>
          </a:prstGeom>
        </p:spPr>
      </p:pic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524210"/>
              </p:ext>
            </p:extLst>
          </p:nvPr>
        </p:nvGraphicFramePr>
        <p:xfrm>
          <a:off x="2195736" y="1340768"/>
          <a:ext cx="5093754" cy="4712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05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CONSIDERAÇÕES FINAIS</a:t>
            </a:r>
            <a:endParaRPr lang="pt-B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4" cy="4608512"/>
          </a:xfrm>
        </p:spPr>
        <p:txBody>
          <a:bodyPr>
            <a:normAutofit/>
          </a:bodyPr>
          <a:lstStyle/>
          <a:p>
            <a:pPr algn="just"/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 adotada apresentou resultados satisfatórios.</a:t>
            </a:r>
            <a:endParaRPr lang="pt-B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Cenário ambiental mostrou a forte influência da pressão antrópica.</a:t>
            </a:r>
            <a:endParaRPr lang="pt-B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Ausência de cobertura vegetal contribui para processos erosivos.</a:t>
            </a:r>
            <a:endParaRPr lang="pt-B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Destaca-se a importância da validação 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campo e a utilização de dados mais recentes.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1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BFC27-E65A-45FB-8476-724E52245923}" type="slidenum">
              <a:rPr lang="pt-BR" smtClean="0"/>
              <a:t>22</a:t>
            </a:fld>
            <a:endParaRPr lang="pt-BR"/>
          </a:p>
        </p:txBody>
      </p:sp>
      <p:pic>
        <p:nvPicPr>
          <p:cNvPr id="3074" name="Picture 2" descr="Resultado de imagem para ambie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5162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355976" y="194300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OBRIGADA!</a:t>
            </a:r>
            <a:endParaRPr lang="pt-BR" sz="4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81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387</Words>
  <Application>Microsoft Office PowerPoint</Application>
  <PresentationFormat>Apresentação na tela (4:3)</PresentationFormat>
  <Paragraphs>229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Análise de Vulnerabilidade Erosiva no Município de Paragominas – PA </vt:lpstr>
      <vt:lpstr>INTRODUÇÃO</vt:lpstr>
      <vt:lpstr>Apresentação do PowerPoint</vt:lpstr>
      <vt:lpstr>Apresentação do PowerPoint</vt:lpstr>
      <vt:lpstr>OBJETIVO</vt:lpstr>
      <vt:lpstr>ÁREA DE ESTUDO</vt:lpstr>
      <vt:lpstr>AQUISIÇÃO DOS DADOS</vt:lpstr>
      <vt:lpstr>METODOLOGIA</vt:lpstr>
      <vt:lpstr>Apresentação do PowerPoint</vt:lpstr>
      <vt:lpstr>CLIMA</vt:lpstr>
      <vt:lpstr>VEGETAÇÃO</vt:lpstr>
      <vt:lpstr>DECLIVIDADE</vt:lpstr>
      <vt:lpstr>GEOLOGIA</vt:lpstr>
      <vt:lpstr>PEDOLOGIA</vt:lpstr>
      <vt:lpstr>USO E OCUPAÇÃO DO SOLO</vt:lpstr>
      <vt:lpstr>ÁLGEBRA DE MAPAS</vt:lpstr>
      <vt:lpstr>CLASSIFICAÇÃO</vt:lpstr>
      <vt:lpstr>RESULTADOS</vt:lpstr>
      <vt:lpstr>Apresentação do PowerPoint</vt:lpstr>
      <vt:lpstr>Apresentação do PowerPoint</vt:lpstr>
      <vt:lpstr>CONSIDERAÇÕES FINAIS</vt:lpstr>
      <vt:lpstr>Apresentação do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de Vulnerabilidade Erosiva no Município de Paragominas – PA</dc:title>
  <dc:creator>IVAN</dc:creator>
  <cp:lastModifiedBy>IVAN</cp:lastModifiedBy>
  <cp:revision>47</cp:revision>
  <dcterms:created xsi:type="dcterms:W3CDTF">2017-06-11T22:37:18Z</dcterms:created>
  <dcterms:modified xsi:type="dcterms:W3CDTF">2017-06-13T02:21:50Z</dcterms:modified>
</cp:coreProperties>
</file>