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6" r:id="rId3"/>
    <p:sldId id="268" r:id="rId4"/>
    <p:sldId id="270" r:id="rId5"/>
    <p:sldId id="269" r:id="rId6"/>
    <p:sldId id="267" r:id="rId7"/>
    <p:sldId id="272" r:id="rId8"/>
    <p:sldId id="274" r:id="rId9"/>
    <p:sldId id="279" r:id="rId10"/>
    <p:sldId id="282" r:id="rId11"/>
    <p:sldId id="263" r:id="rId12"/>
    <p:sldId id="275" r:id="rId13"/>
    <p:sldId id="276" r:id="rId14"/>
    <p:sldId id="281" r:id="rId15"/>
    <p:sldId id="280" r:id="rId16"/>
    <p:sldId id="257" r:id="rId17"/>
    <p:sldId id="258" r:id="rId18"/>
    <p:sldId id="259" r:id="rId19"/>
    <p:sldId id="260" r:id="rId20"/>
    <p:sldId id="261" r:id="rId21"/>
    <p:sldId id="262" r:id="rId22"/>
    <p:sldId id="264" r:id="rId23"/>
    <p:sldId id="265" r:id="rId24"/>
    <p:sldId id="273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9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3A0B7-6D89-4025-B9A5-2446D96F40EC}" type="datetimeFigureOut">
              <a:rPr lang="pt-BR" smtClean="0"/>
              <a:pPr/>
              <a:t>19/12/2017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B8A07-0AAC-4678-A874-08400B8E27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D80E09-F8DF-4D40-ADAF-F288A888B84D}" type="slidenum">
              <a:rPr lang="en-US" altLang="pt-BR" smtClean="0">
                <a:latin typeface="Arial" pitchFamily="34" charset="0"/>
                <a:ea typeface="HY헤드라인M"/>
                <a:cs typeface="HY헤드라인M"/>
              </a:rPr>
              <a:pPr/>
              <a:t>3</a:t>
            </a:fld>
            <a:endParaRPr lang="en-US" altLang="pt-BR" smtClean="0">
              <a:latin typeface="Arial" pitchFamily="34" charset="0"/>
              <a:ea typeface="HY헤드라인M"/>
              <a:cs typeface="HY헤드라인M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Diazotrofia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realizada por diatomáceas associadas a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cianoficeas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endobiontes fixadoras de N2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atmosferico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diazotrofia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), estas se beneficiam das grandes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concentracoes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de silicato, fosfato e ferro das águas do rio Amazonas,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temperatura de brilho - Tb, correspondente a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radiância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registrada pelo sensor do satélite, é calculada pela inversão da função de Planck. </a:t>
            </a:r>
          </a:p>
          <a:p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satélite SMOS foi lançado em novembro de 2009. Este transporta o “</a:t>
            </a:r>
            <a:r>
              <a:rPr lang="pt-B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Microwave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Imaging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Radiometer </a:t>
            </a:r>
            <a:r>
              <a:rPr lang="pt-B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Aperture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Synthesis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(MIRAS) que opera na banda L(1,4 GHz) obtendo as temperaturas de brilho da superfície terrestre em diferentes ângulos de incidência.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satélite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Aquarius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foi lançado em junho de 2011 carregando um radiômetro de micro-ondas na frequência 1,413 GHz que capta a temperatura de brilho juntamente com um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scaterômetro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1,26 GHz para correção de rugosidade da superfície. 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DE95-6B3F-4001-8AAE-E893EEEA7B9F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Em relação aos dados in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situ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provenientes de flutuadores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argo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termosalinógrafo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foram obtidos no site &lt;http://www.coriolis.eu.org/&gt;. Esses dados são submetidos a um rigoroso controle de qualidade que visa detectar e corrigir desvios nos dados.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Os dados de CTD do modelo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Hydrolab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DS5X são oriundos de cruzeiros oceanográficos conduzidos pelo Instituto Nacional de Ciência e Tecnologia em Ambientes Marinhos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Tropicais-INCT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–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AmbTropic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Esses dados são de cruzeiros que foram realizados de abril/2013 a janeiro/2015 com intervalo de três meses entre uma coleta e outra. O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transecto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se inicia a 23 km da ponta leste da Ilha do Marajó, na Plataforma Continental Amazônica até a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batimetria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de 100 m.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333C1-4DBC-4D13-9E54-4C9BB434C07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Em relação aos dados in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situ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provenientes de flutuadores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argo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termosalinógrafo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foram obtidos no site &lt;http://www.coriolis.eu.org/&gt;. Esses dados são submetidos a um rigoroso controle de qualidade que visa detectar e corrigir desvios nos dados.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Os dados de CTD do modelo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Hydrolab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DS5X são oriundos de cruzeiros oceanográficos conduzidos pelo Instituto Nacional de Ciência e Tecnologia em Ambientes Marinhos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Tropicais-INCT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–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AmbTropic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Esses dados são de cruzeiros que foram realizados de abril/2013 a janeiro/2015 com intervalo de três meses entre uma coleta e outra. O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transecto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se inicia a 23 km da ponta leste da Ilha do Marajó, na Plataforma Continental Amazônica até a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batimetria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de 100 m.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333C1-4DBC-4D13-9E54-4C9BB434C07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Em relação aos dados in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situ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provenientes de flutuadores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argo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termosalinógrafo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foram obtidos no site &lt;http://www.coriolis.eu.org/&gt;. Esses dados são submetidos a um rigoroso controle de qualidade que visa detectar e corrigir desvios nos dados.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Os dados de CTD do modelo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Hydrolab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DS5X são oriundos de cruzeiros oceanográficos conduzidos pelo Instituto Nacional de Ciência e Tecnologia em Ambientes Marinhos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Tropicais-INCT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–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AmbTropic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Esses dados são de cruzeiros que foram realizados de abril/2013 a janeiro/2015 com intervalo de três meses entre uma coleta e outra. O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transecto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se inicia a 23 km da ponta leste da Ilha do Marajó, na Plataforma Continental Amazônica até a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batimetria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de 100 m.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333C1-4DBC-4D13-9E54-4C9BB434C07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Em relação aos dados in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situ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provenientes de flutuadores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argo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termosalinógrafo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foram obtidos no site &lt;http://www.coriolis.eu.org/&gt;. Esses dados são submetidos a um rigoroso controle de qualidade que visa detectar e corrigir desvios nos dados.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Os dados de CTD do modelo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Hydrolab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DS5X são oriundos de cruzeiros oceanográficos conduzidos pelo Instituto Nacional de Ciência e Tecnologia em Ambientes Marinhos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Tropicais-INCT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–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AmbTropic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Esses dados são de cruzeiros que foram realizados de abril/2013 a janeiro/2015 com intervalo de três meses entre uma coleta e outra. O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transecto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se inicia a 23 km da ponta leste da Ilha do Marajó, na Plataforma Continental Amazônica até a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batimetria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de 100 m.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333C1-4DBC-4D13-9E54-4C9BB434C07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Em relação aos dados in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situ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provenientes de flutuadores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argo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termosalinógrafo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foram obtidos no site &lt;http://www.coriolis.eu.org/&gt;. Esses dados são submetidos a um rigoroso controle de qualidade que visa detectar e corrigir desvios nos dados.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Os dados de CTD do modelo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Hydrolab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DS5X são oriundos de cruzeiros oceanográficos conduzidos pelo Instituto Nacional de Ciência e Tecnologia em Ambientes Marinhos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Tropicais-INCT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–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AmbTropic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Esses dados são de cruzeiros que foram realizados de abril/2013 a janeiro/2015 com intervalo de três meses entre uma coleta e outra. O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transecto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se inicia a 23 km da ponta leste da Ilha do Marajó, na Plataforma Continental Amazônica até a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batimetria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de 100 m.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333C1-4DBC-4D13-9E54-4C9BB434C07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Em relação aos dados in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situ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provenientes de flutuadores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argo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termosalinógrafo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foram obtidos no site &lt;http://www.coriolis.eu.org/&gt;. Esses dados são submetidos a um rigoroso controle de qualidade que visa detectar e corrigir desvios nos dados.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Os dados de CTD do modelo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Hydrolab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DS5X são oriundos de cruzeiros oceanográficos conduzidos pelo Instituto Nacional de Ciência e Tecnologia em Ambientes Marinhos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Tropicais-INCT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–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AmbTropic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Esses dados são de cruzeiros que foram realizados de abril/2013 a janeiro/2015 com intervalo de três meses entre uma coleta e outra. O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transecto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se inicia a 23 km da ponta leste da Ilha do Marajó, na Plataforma Continental Amazônica até a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batimetria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de 100 m.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333C1-4DBC-4D13-9E54-4C9BB434C07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BEB7-2799-48FC-B8DB-064443652FA4}" type="datetimeFigureOut">
              <a:rPr lang="pt-BR" smtClean="0"/>
              <a:pPr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871B-BA08-4808-8E12-1597EB7F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BEB7-2799-48FC-B8DB-064443652FA4}" type="datetimeFigureOut">
              <a:rPr lang="pt-BR" smtClean="0"/>
              <a:pPr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871B-BA08-4808-8E12-1597EB7F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BEB7-2799-48FC-B8DB-064443652FA4}" type="datetimeFigureOut">
              <a:rPr lang="pt-BR" smtClean="0"/>
              <a:pPr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871B-BA08-4808-8E12-1597EB7F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BEB7-2799-48FC-B8DB-064443652FA4}" type="datetimeFigureOut">
              <a:rPr lang="pt-BR" smtClean="0"/>
              <a:pPr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871B-BA08-4808-8E12-1597EB7F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BEB7-2799-48FC-B8DB-064443652FA4}" type="datetimeFigureOut">
              <a:rPr lang="pt-BR" smtClean="0"/>
              <a:pPr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871B-BA08-4808-8E12-1597EB7F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BEB7-2799-48FC-B8DB-064443652FA4}" type="datetimeFigureOut">
              <a:rPr lang="pt-BR" smtClean="0"/>
              <a:pPr/>
              <a:t>19/12/2017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871B-BA08-4808-8E12-1597EB7F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BEB7-2799-48FC-B8DB-064443652FA4}" type="datetimeFigureOut">
              <a:rPr lang="pt-BR" smtClean="0"/>
              <a:pPr/>
              <a:t>19/12/2017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871B-BA08-4808-8E12-1597EB7F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BEB7-2799-48FC-B8DB-064443652FA4}" type="datetimeFigureOut">
              <a:rPr lang="pt-BR" smtClean="0"/>
              <a:pPr/>
              <a:t>19/12/2017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871B-BA08-4808-8E12-1597EB7F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BEB7-2799-48FC-B8DB-064443652FA4}" type="datetimeFigureOut">
              <a:rPr lang="pt-BR" smtClean="0"/>
              <a:pPr/>
              <a:t>19/12/2017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871B-BA08-4808-8E12-1597EB7F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BEB7-2799-48FC-B8DB-064443652FA4}" type="datetimeFigureOut">
              <a:rPr lang="pt-BR" smtClean="0"/>
              <a:pPr/>
              <a:t>19/12/2017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871B-BA08-4808-8E12-1597EB7F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BEB7-2799-48FC-B8DB-064443652FA4}" type="datetimeFigureOut">
              <a:rPr lang="pt-BR" smtClean="0"/>
              <a:pPr/>
              <a:t>19/12/2017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871B-BA08-4808-8E12-1597EB7F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BEB7-2799-48FC-B8DB-064443652FA4}" type="datetimeFigureOut">
              <a:rPr lang="pt-BR" smtClean="0"/>
              <a:pPr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871B-BA08-4808-8E12-1597EB7F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920880" cy="2592288"/>
          </a:xfrm>
        </p:spPr>
        <p:txBody>
          <a:bodyPr>
            <a:normAutofit fontScale="90000"/>
          </a:bodyPr>
          <a:lstStyle/>
          <a:p>
            <a:r>
              <a:rPr lang="pt-BR" sz="4700" b="1" dirty="0" smtClean="0">
                <a:latin typeface="BatangChe" pitchFamily="49" charset="-127"/>
                <a:ea typeface="BatangChe" pitchFamily="49" charset="-127"/>
              </a:rPr>
              <a:t>Estimativa de Salinidade na Pluma do Rio Amazonas: </a:t>
            </a:r>
            <a:r>
              <a:rPr lang="pt-BR" sz="4300" dirty="0" smtClean="0">
                <a:latin typeface="BatangChe" pitchFamily="49" charset="-127"/>
                <a:ea typeface="BatangChe" pitchFamily="49" charset="-127"/>
              </a:rPr>
              <a:t>Comparação entre métodos estatísticos e sua relação com os dados do SMOS.</a:t>
            </a:r>
            <a:endParaRPr lang="pt-BR" sz="4300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4772744"/>
            <a:ext cx="8496944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Che" pitchFamily="49" charset="-127"/>
                <a:ea typeface="BatangChe" pitchFamily="49" charset="-127"/>
              </a:rPr>
              <a:t>Aluno: 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Che" pitchFamily="49" charset="-127"/>
                <a:ea typeface="BatangChe" pitchFamily="49" charset="-127"/>
              </a:rPr>
              <a:t>Nelson de Almeida Gouveia</a:t>
            </a:r>
          </a:p>
          <a:p>
            <a:pPr algn="l"/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Che" pitchFamily="49" charset="-127"/>
                <a:ea typeface="BatangChe" pitchFamily="49" charset="-127"/>
              </a:rPr>
              <a:t>Disciplina: 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Che" pitchFamily="49" charset="-127"/>
                <a:ea typeface="BatangChe" pitchFamily="49" charset="-127"/>
              </a:rPr>
              <a:t>Análise Espacial</a:t>
            </a:r>
          </a:p>
          <a:p>
            <a:pPr algn="l"/>
            <a:r>
              <a:rPr lang="pt-BR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Che" pitchFamily="49" charset="-127"/>
                <a:ea typeface="BatangChe" pitchFamily="49" charset="-127"/>
              </a:rPr>
              <a:t>Prof.responsáveis</a:t>
            </a: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Che" pitchFamily="49" charset="-127"/>
                <a:ea typeface="BatangChe" pitchFamily="49" charset="-127"/>
              </a:rPr>
              <a:t>: 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Che" pitchFamily="49" charset="-127"/>
                <a:ea typeface="BatangChe" pitchFamily="49" charset="-127"/>
              </a:rPr>
              <a:t>Dr. Eduardo G. Camargo e Dr. Antônio Miguel Vieira Monteiro.</a:t>
            </a:r>
          </a:p>
          <a:p>
            <a:pPr algn="l"/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Che" pitchFamily="49" charset="-127"/>
                <a:ea typeface="BatangChe" pitchFamily="49" charset="-127"/>
              </a:rPr>
              <a:t> </a:t>
            </a: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pontos extraídos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79208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 de Estudo</a:t>
            </a:r>
            <a:endParaRPr lang="pt-BR" dirty="0"/>
          </a:p>
        </p:txBody>
      </p:sp>
      <p:pic>
        <p:nvPicPr>
          <p:cNvPr id="4" name="Imagem 3" descr="A_E_retificada.png"/>
          <p:cNvPicPr>
            <a:picLocks noChangeAspect="1"/>
          </p:cNvPicPr>
          <p:nvPr/>
        </p:nvPicPr>
        <p:blipFill>
          <a:blip r:embed="rId2" cstate="print"/>
          <a:srcRect l="7185" t="2903" r="8704"/>
          <a:stretch>
            <a:fillRect/>
          </a:stretch>
        </p:blipFill>
        <p:spPr>
          <a:xfrm>
            <a:off x="1619672" y="1340768"/>
            <a:ext cx="5760640" cy="4702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Material E Métodos</a:t>
            </a: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152872"/>
            <a:ext cx="8229600" cy="4724400"/>
          </a:xfrm>
        </p:spPr>
        <p:txBody>
          <a:bodyPr/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Modelos Testados</a:t>
            </a:r>
          </a:p>
          <a:p>
            <a:pPr lvl="2"/>
            <a:r>
              <a:rPr lang="pt-BR" b="1" i="1" dirty="0" smtClean="0">
                <a:latin typeface="BatangChe" pitchFamily="49" charset="-127"/>
                <a:ea typeface="BatangChe" pitchFamily="49" charset="-127"/>
              </a:rPr>
              <a:t>GLM</a:t>
            </a:r>
          </a:p>
          <a:p>
            <a:pPr lvl="2"/>
            <a:endParaRPr lang="pt-BR" i="1" dirty="0" smtClean="0">
              <a:latin typeface="BatangChe" pitchFamily="49" charset="-127"/>
              <a:ea typeface="BatangChe" pitchFamily="49" charset="-127"/>
            </a:endParaRPr>
          </a:p>
          <a:p>
            <a:pPr lvl="2"/>
            <a:endParaRPr lang="pt-BR" i="1" dirty="0" smtClean="0">
              <a:latin typeface="BatangChe" pitchFamily="49" charset="-127"/>
              <a:ea typeface="BatangChe" pitchFamily="49" charset="-127"/>
            </a:endParaRPr>
          </a:p>
          <a:p>
            <a:pPr lvl="2"/>
            <a:r>
              <a:rPr lang="pt-BR" b="1" i="1" dirty="0" smtClean="0">
                <a:latin typeface="BatangChe" pitchFamily="49" charset="-127"/>
                <a:ea typeface="BatangChe" pitchFamily="49" charset="-127"/>
              </a:rPr>
              <a:t>GAM</a:t>
            </a:r>
          </a:p>
          <a:p>
            <a:pPr lvl="2"/>
            <a:endParaRPr lang="pt-BR" i="1" dirty="0" smtClean="0">
              <a:latin typeface="BatangChe" pitchFamily="49" charset="-127"/>
              <a:ea typeface="BatangChe" pitchFamily="49" charset="-127"/>
            </a:endParaRPr>
          </a:p>
          <a:p>
            <a:pPr lvl="2"/>
            <a:endParaRPr lang="pt-BR" i="1" dirty="0" smtClean="0">
              <a:latin typeface="BatangChe" pitchFamily="49" charset="-127"/>
              <a:ea typeface="BatangChe" pitchFamily="49" charset="-127"/>
            </a:endParaRPr>
          </a:p>
          <a:p>
            <a:pPr lvl="2"/>
            <a:r>
              <a:rPr lang="pt-BR" b="1" i="1" dirty="0" smtClean="0">
                <a:latin typeface="BatangChe" pitchFamily="49" charset="-127"/>
                <a:ea typeface="BatangChe" pitchFamily="49" charset="-127"/>
              </a:rPr>
              <a:t>GAM espacial</a:t>
            </a:r>
          </a:p>
          <a:p>
            <a:pPr>
              <a:buNone/>
            </a:pPr>
            <a:endParaRPr lang="pt-BR" dirty="0" smtClean="0">
              <a:latin typeface="BatangChe" pitchFamily="49" charset="-127"/>
              <a:ea typeface="BatangChe" pitchFamily="49" charset="-127"/>
            </a:endParaRPr>
          </a:p>
          <a:p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205329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latin typeface="Calibri" pitchFamily="34" charset="0"/>
              </a:rPr>
              <a:t>       </a:t>
            </a:r>
            <a:r>
              <a:rPr lang="en-US" sz="2000" dirty="0" smtClean="0">
                <a:latin typeface="Calibri" pitchFamily="34" charset="0"/>
              </a:rPr>
              <a:t>g(</a:t>
            </a:r>
            <a:r>
              <a:rPr lang="pt-BR" sz="2000" dirty="0" smtClean="0"/>
              <a:t>Salinidade</a:t>
            </a:r>
            <a:r>
              <a:rPr lang="pt-BR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) = </a:t>
            </a:r>
            <a:r>
              <a:rPr lang="pt-BR" sz="2000" b="1" i="1" dirty="0" smtClean="0">
                <a:latin typeface="Calibri" pitchFamily="34" charset="0"/>
                <a:sym typeface="Symbol" pitchFamily="18" charset="2"/>
              </a:rPr>
              <a:t></a:t>
            </a:r>
            <a:r>
              <a:rPr lang="pt-BR" sz="2000" b="1" baseline="-25000" dirty="0" smtClean="0">
                <a:latin typeface="Calibri" pitchFamily="34" charset="0"/>
                <a:sym typeface="Symbol" pitchFamily="18" charset="2"/>
              </a:rPr>
              <a:t>0</a:t>
            </a:r>
            <a:r>
              <a:rPr lang="pt-BR" sz="2000" dirty="0" smtClean="0">
                <a:latin typeface="Calibri" pitchFamily="34" charset="0"/>
                <a:sym typeface="Symbol" pitchFamily="18" charset="2"/>
              </a:rPr>
              <a:t>  + </a:t>
            </a:r>
            <a:r>
              <a:rPr lang="pt-BR" sz="2000" b="1" i="1" dirty="0" smtClean="0">
                <a:latin typeface="Calibri" pitchFamily="34" charset="0"/>
                <a:sym typeface="Symbol" pitchFamily="18" charset="2"/>
              </a:rPr>
              <a:t></a:t>
            </a:r>
            <a:r>
              <a:rPr lang="pt-BR" sz="2000" b="1" baseline="-25000" dirty="0" smtClean="0">
                <a:latin typeface="Calibri" pitchFamily="34" charset="0"/>
                <a:sym typeface="Symbol" pitchFamily="18" charset="2"/>
              </a:rPr>
              <a:t>1</a:t>
            </a:r>
            <a:r>
              <a:rPr lang="pt-BR" sz="200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pt-BR" sz="2000" dirty="0" err="1" smtClean="0"/>
              <a:t>adg</a:t>
            </a:r>
            <a:r>
              <a:rPr lang="pt-BR" sz="2000" dirty="0" smtClean="0"/>
              <a:t> + </a:t>
            </a:r>
            <a:r>
              <a:rPr lang="pt-BR" sz="2000" b="1" i="1" dirty="0" smtClean="0">
                <a:latin typeface="Calibri" pitchFamily="34" charset="0"/>
                <a:sym typeface="Symbol" pitchFamily="18" charset="2"/>
              </a:rPr>
              <a:t></a:t>
            </a:r>
            <a:r>
              <a:rPr lang="pt-BR" sz="2000" b="1" baseline="-25000" dirty="0" smtClean="0">
                <a:latin typeface="Calibri" pitchFamily="34" charset="0"/>
                <a:sym typeface="Symbol" pitchFamily="18" charset="2"/>
              </a:rPr>
              <a:t>2</a:t>
            </a:r>
            <a:r>
              <a:rPr lang="pt-BR" sz="200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pt-BR" sz="2000" dirty="0" smtClean="0"/>
              <a:t>Rrs_412 + </a:t>
            </a:r>
            <a:r>
              <a:rPr lang="pt-BR" sz="2000" b="1" i="1" dirty="0" smtClean="0">
                <a:latin typeface="Calibri" pitchFamily="34" charset="0"/>
                <a:sym typeface="Symbol" pitchFamily="18" charset="2"/>
              </a:rPr>
              <a:t></a:t>
            </a:r>
            <a:r>
              <a:rPr lang="pt-BR" sz="2000" b="1" baseline="-25000" dirty="0" smtClean="0">
                <a:latin typeface="Calibri" pitchFamily="34" charset="0"/>
                <a:sym typeface="Symbol" pitchFamily="18" charset="2"/>
              </a:rPr>
              <a:t>3</a:t>
            </a:r>
            <a:r>
              <a:rPr lang="pt-BR" sz="2000" dirty="0" smtClean="0"/>
              <a:t>Rrs_443 + </a:t>
            </a:r>
            <a:r>
              <a:rPr lang="pt-BR" sz="2000" b="1" i="1" dirty="0" smtClean="0">
                <a:latin typeface="Calibri" pitchFamily="34" charset="0"/>
                <a:sym typeface="Symbol" pitchFamily="18" charset="2"/>
              </a:rPr>
              <a:t></a:t>
            </a:r>
            <a:r>
              <a:rPr lang="pt-BR" sz="2000" b="1" baseline="-25000" dirty="0" smtClean="0">
                <a:latin typeface="Calibri" pitchFamily="34" charset="0"/>
                <a:sym typeface="Symbol" pitchFamily="18" charset="2"/>
              </a:rPr>
              <a:t>4</a:t>
            </a:r>
            <a:r>
              <a:rPr lang="pt-BR" sz="2000" dirty="0" smtClean="0"/>
              <a:t>Rrs_469 + </a:t>
            </a:r>
            <a:r>
              <a:rPr lang="pt-BR" sz="2000" b="1" i="1" dirty="0" smtClean="0">
                <a:latin typeface="Calibri" pitchFamily="34" charset="0"/>
                <a:sym typeface="Symbol" pitchFamily="18" charset="2"/>
              </a:rPr>
              <a:t></a:t>
            </a:r>
            <a:r>
              <a:rPr lang="pt-BR" sz="2000" b="1" baseline="-25000" dirty="0" smtClean="0">
                <a:latin typeface="Calibri" pitchFamily="34" charset="0"/>
                <a:sym typeface="Symbol" pitchFamily="18" charset="2"/>
              </a:rPr>
              <a:t>5</a:t>
            </a:r>
            <a:r>
              <a:rPr lang="pt-BR" sz="2000" dirty="0" smtClean="0"/>
              <a:t>Rrs_488 + </a:t>
            </a:r>
            <a:r>
              <a:rPr lang="pt-BR" sz="2000" b="1" i="1" dirty="0" smtClean="0">
                <a:latin typeface="Calibri" pitchFamily="34" charset="0"/>
                <a:sym typeface="Symbol" pitchFamily="18" charset="2"/>
              </a:rPr>
              <a:t></a:t>
            </a:r>
            <a:r>
              <a:rPr lang="pt-BR" sz="2000" b="1" baseline="-25000" dirty="0" smtClean="0">
                <a:latin typeface="Calibri" pitchFamily="34" charset="0"/>
                <a:sym typeface="Symbol" pitchFamily="18" charset="2"/>
              </a:rPr>
              <a:t>6</a:t>
            </a:r>
            <a:r>
              <a:rPr lang="pt-BR" sz="2000" dirty="0" smtClean="0"/>
              <a:t>Rrs_531 + </a:t>
            </a:r>
            <a:r>
              <a:rPr lang="pt-BR" sz="2000" b="1" i="1" dirty="0" smtClean="0">
                <a:latin typeface="Calibri" pitchFamily="34" charset="0"/>
                <a:sym typeface="Symbol" pitchFamily="18" charset="2"/>
              </a:rPr>
              <a:t></a:t>
            </a:r>
            <a:r>
              <a:rPr lang="pt-BR" sz="2000" b="1" baseline="-25000" dirty="0" smtClean="0">
                <a:latin typeface="Calibri" pitchFamily="34" charset="0"/>
                <a:sym typeface="Symbol" pitchFamily="18" charset="2"/>
              </a:rPr>
              <a:t>7</a:t>
            </a:r>
            <a:r>
              <a:rPr lang="pt-BR" sz="2000" dirty="0" smtClean="0"/>
              <a:t>Rrs_547 + </a:t>
            </a:r>
            <a:r>
              <a:rPr lang="pt-BR" sz="2000" b="1" i="1" dirty="0" smtClean="0">
                <a:latin typeface="Calibri" pitchFamily="34" charset="0"/>
                <a:sym typeface="Symbol" pitchFamily="18" charset="2"/>
              </a:rPr>
              <a:t></a:t>
            </a:r>
            <a:r>
              <a:rPr lang="pt-BR" sz="2000" b="1" baseline="-25000" dirty="0" smtClean="0">
                <a:latin typeface="Calibri" pitchFamily="34" charset="0"/>
                <a:sym typeface="Symbol" pitchFamily="18" charset="2"/>
              </a:rPr>
              <a:t>8</a:t>
            </a:r>
            <a:r>
              <a:rPr lang="pt-BR" sz="2000" dirty="0" smtClean="0"/>
              <a:t>Rrs_555 + </a:t>
            </a:r>
            <a:r>
              <a:rPr lang="pt-BR" sz="2000" b="1" i="1" dirty="0" smtClean="0">
                <a:latin typeface="Calibri" pitchFamily="34" charset="0"/>
                <a:sym typeface="Symbol" pitchFamily="18" charset="2"/>
              </a:rPr>
              <a:t></a:t>
            </a:r>
            <a:r>
              <a:rPr lang="pt-BR" sz="2000" b="1" baseline="-25000" dirty="0" smtClean="0">
                <a:latin typeface="Calibri" pitchFamily="34" charset="0"/>
                <a:sym typeface="Symbol" pitchFamily="18" charset="2"/>
              </a:rPr>
              <a:t>9</a:t>
            </a:r>
            <a:r>
              <a:rPr lang="pt-BR" sz="2000" dirty="0" smtClean="0"/>
              <a:t>Rrs_645 + </a:t>
            </a:r>
            <a:r>
              <a:rPr lang="pt-BR" sz="2000" b="1" i="1" dirty="0" smtClean="0">
                <a:latin typeface="Calibri" pitchFamily="34" charset="0"/>
                <a:sym typeface="Symbol" pitchFamily="18" charset="2"/>
              </a:rPr>
              <a:t></a:t>
            </a:r>
            <a:r>
              <a:rPr lang="pt-BR" sz="2000" b="1" baseline="-25000" dirty="0" smtClean="0">
                <a:latin typeface="Calibri" pitchFamily="34" charset="0"/>
                <a:sym typeface="Symbol" pitchFamily="18" charset="2"/>
              </a:rPr>
              <a:t>10</a:t>
            </a:r>
            <a:r>
              <a:rPr lang="pt-BR" sz="2000" dirty="0" smtClean="0"/>
              <a:t>Rrs_667 + </a:t>
            </a:r>
            <a:r>
              <a:rPr lang="pt-BR" sz="2000" b="1" i="1" dirty="0" smtClean="0">
                <a:latin typeface="Calibri" pitchFamily="34" charset="0"/>
                <a:sym typeface="Symbol" pitchFamily="18" charset="2"/>
              </a:rPr>
              <a:t></a:t>
            </a:r>
            <a:r>
              <a:rPr lang="pt-BR" sz="2000" b="1" baseline="-25000" dirty="0" smtClean="0">
                <a:latin typeface="Calibri" pitchFamily="34" charset="0"/>
                <a:sym typeface="Symbol" pitchFamily="18" charset="2"/>
              </a:rPr>
              <a:t>11</a:t>
            </a:r>
            <a:r>
              <a:rPr lang="pt-BR" sz="2000" dirty="0" smtClean="0"/>
              <a:t>Rrs_678 + </a:t>
            </a:r>
            <a:r>
              <a:rPr lang="pt-BR" sz="2000" b="1" i="1" dirty="0" smtClean="0">
                <a:latin typeface="Calibri" pitchFamily="34" charset="0"/>
                <a:sym typeface="Symbol" pitchFamily="18" charset="2"/>
              </a:rPr>
              <a:t></a:t>
            </a:r>
            <a:r>
              <a:rPr lang="pt-BR" sz="2000" b="1" baseline="-25000" dirty="0" smtClean="0">
                <a:latin typeface="Calibri" pitchFamily="34" charset="0"/>
                <a:sym typeface="Symbol" pitchFamily="18" charset="2"/>
              </a:rPr>
              <a:t>12</a:t>
            </a:r>
            <a:r>
              <a:rPr lang="pt-BR" sz="2000" dirty="0" smtClean="0"/>
              <a:t>X + </a:t>
            </a:r>
            <a:r>
              <a:rPr lang="pt-BR" sz="2000" b="1" i="1" dirty="0" smtClean="0">
                <a:latin typeface="Calibri" pitchFamily="34" charset="0"/>
                <a:sym typeface="Symbol" pitchFamily="18" charset="2"/>
              </a:rPr>
              <a:t></a:t>
            </a:r>
            <a:r>
              <a:rPr lang="pt-BR" sz="2000" b="1" baseline="-25000" dirty="0" smtClean="0">
                <a:latin typeface="Calibri" pitchFamily="34" charset="0"/>
                <a:sym typeface="Symbol" pitchFamily="18" charset="2"/>
              </a:rPr>
              <a:t>13</a:t>
            </a:r>
            <a:r>
              <a:rPr lang="pt-BR" sz="2000" dirty="0" smtClean="0"/>
              <a:t>Y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08520" y="342900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dirty="0" smtClean="0">
                <a:latin typeface="Calibri" pitchFamily="34" charset="0"/>
              </a:rPr>
              <a:t>       g(</a:t>
            </a:r>
            <a:r>
              <a:rPr lang="pt-BR" sz="2000" dirty="0" smtClean="0"/>
              <a:t>Salinidade</a:t>
            </a:r>
            <a:r>
              <a:rPr lang="pt-BR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) =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</a:t>
            </a:r>
            <a:r>
              <a:rPr lang="pt-BR" sz="2000" dirty="0" smtClean="0">
                <a:latin typeface="Calibri" pitchFamily="34" charset="0"/>
                <a:sym typeface="Symbol" pitchFamily="18" charset="2"/>
              </a:rPr>
              <a:t>(</a:t>
            </a:r>
            <a:r>
              <a:rPr lang="pt-BR" sz="2000" dirty="0" err="1" smtClean="0"/>
              <a:t>adg</a:t>
            </a:r>
            <a:r>
              <a:rPr lang="pt-BR" sz="2000" dirty="0" smtClean="0"/>
              <a:t>)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</a:t>
            </a:r>
            <a:r>
              <a:rPr lang="pt-BR" sz="200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pt-BR" sz="2000" dirty="0" smtClean="0"/>
              <a:t>Rrs_412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f(</a:t>
            </a:r>
            <a:r>
              <a:rPr lang="pt-BR" sz="2000" dirty="0" smtClean="0"/>
              <a:t>Rrs_443)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 (</a:t>
            </a:r>
            <a:r>
              <a:rPr lang="pt-BR" sz="2000" dirty="0" smtClean="0"/>
              <a:t>Rrs_469)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 (</a:t>
            </a:r>
            <a:r>
              <a:rPr lang="pt-BR" sz="2000" dirty="0" smtClean="0"/>
              <a:t>Rrs_488)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 (</a:t>
            </a:r>
            <a:r>
              <a:rPr lang="pt-BR" sz="2000" dirty="0" smtClean="0"/>
              <a:t>Rrs_531)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 (</a:t>
            </a:r>
            <a:r>
              <a:rPr lang="pt-BR" sz="2000" dirty="0" smtClean="0"/>
              <a:t>Rrs_547)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 (</a:t>
            </a:r>
            <a:r>
              <a:rPr lang="pt-BR" sz="2000" dirty="0" smtClean="0"/>
              <a:t>Rrs_555)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 (</a:t>
            </a:r>
            <a:r>
              <a:rPr lang="pt-BR" sz="2000" dirty="0" smtClean="0"/>
              <a:t>Rrs_645 )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 (</a:t>
            </a:r>
            <a:r>
              <a:rPr lang="pt-BR" sz="2000" dirty="0" smtClean="0"/>
              <a:t>Rrs_667 )+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 (</a:t>
            </a:r>
            <a:r>
              <a:rPr lang="pt-BR" sz="2000" dirty="0" smtClean="0"/>
              <a:t>Rrs_678)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80528" y="4881354"/>
            <a:ext cx="9324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dirty="0" smtClean="0">
                <a:latin typeface="Calibri" pitchFamily="34" charset="0"/>
              </a:rPr>
              <a:t>       g(</a:t>
            </a:r>
            <a:r>
              <a:rPr lang="pt-BR" sz="2000" dirty="0" smtClean="0"/>
              <a:t>Salinidade</a:t>
            </a:r>
            <a:r>
              <a:rPr lang="pt-BR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) =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</a:t>
            </a:r>
            <a:r>
              <a:rPr lang="pt-BR" sz="2000" dirty="0" smtClean="0">
                <a:latin typeface="Calibri" pitchFamily="34" charset="0"/>
                <a:sym typeface="Symbol" pitchFamily="18" charset="2"/>
              </a:rPr>
              <a:t>(</a:t>
            </a:r>
            <a:r>
              <a:rPr lang="pt-BR" sz="2000" dirty="0" err="1" smtClean="0"/>
              <a:t>adg</a:t>
            </a:r>
            <a:r>
              <a:rPr lang="pt-BR" sz="2000" dirty="0" smtClean="0"/>
              <a:t>)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</a:t>
            </a:r>
            <a:r>
              <a:rPr lang="pt-BR" sz="200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pt-BR" sz="2000" dirty="0" smtClean="0"/>
              <a:t>Rrs_412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f(</a:t>
            </a:r>
            <a:r>
              <a:rPr lang="pt-BR" sz="2000" dirty="0" smtClean="0"/>
              <a:t>Rrs_443)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 (</a:t>
            </a:r>
            <a:r>
              <a:rPr lang="pt-BR" sz="2000" dirty="0" smtClean="0"/>
              <a:t>Rrs_469)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 (</a:t>
            </a:r>
            <a:r>
              <a:rPr lang="pt-BR" sz="2000" dirty="0" smtClean="0"/>
              <a:t>Rrs_488)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 (</a:t>
            </a:r>
            <a:r>
              <a:rPr lang="pt-BR" sz="2000" dirty="0" smtClean="0"/>
              <a:t>Rrs_531)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 (</a:t>
            </a:r>
            <a:r>
              <a:rPr lang="pt-BR" sz="2000" dirty="0" smtClean="0"/>
              <a:t>Rrs_547)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 (</a:t>
            </a:r>
            <a:r>
              <a:rPr lang="pt-BR" sz="2000" dirty="0" smtClean="0"/>
              <a:t>Rrs_555)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 (</a:t>
            </a:r>
            <a:r>
              <a:rPr lang="pt-BR" sz="2000" dirty="0" smtClean="0"/>
              <a:t>Rrs_645 )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 (</a:t>
            </a:r>
            <a:r>
              <a:rPr lang="pt-BR" sz="2000" dirty="0" smtClean="0"/>
              <a:t>Rrs_667 )+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f (</a:t>
            </a:r>
            <a:r>
              <a:rPr lang="pt-BR" sz="2000" dirty="0" smtClean="0"/>
              <a:t>Rrs_678) + </a:t>
            </a:r>
            <a:r>
              <a:rPr lang="pt-BR" sz="2000" i="1" dirty="0" smtClean="0">
                <a:latin typeface="Calibri" pitchFamily="34" charset="0"/>
                <a:sym typeface="Symbol" pitchFamily="18" charset="2"/>
              </a:rPr>
              <a:t>S (</a:t>
            </a:r>
            <a:r>
              <a:rPr lang="pt-BR" sz="2000" dirty="0" smtClean="0"/>
              <a:t>X,Y) 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8316416" y="4869160"/>
            <a:ext cx="792088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07504" y="6093296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err="1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Stepwise</a:t>
            </a:r>
            <a:r>
              <a:rPr lang="pt-BR" sz="2400" i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 e teste F para ver a significância das variáveis</a:t>
            </a:r>
            <a:endParaRPr lang="pt-BR" sz="2400" i="1" dirty="0">
              <a:solidFill>
                <a:srgbClr val="FF0000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pt-BR" sz="4200" dirty="0" smtClean="0">
                <a:latin typeface="BatangChe" pitchFamily="49" charset="-127"/>
                <a:ea typeface="BatangChe" pitchFamily="49" charset="-127"/>
              </a:rPr>
              <a:t>Pressuposições do uso dos modelos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512912"/>
            <a:ext cx="8229600" cy="47244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pt-BR" dirty="0" smtClean="0">
                <a:latin typeface="Calibri" pitchFamily="34" charset="0"/>
              </a:rPr>
              <a:t>K valores </a:t>
            </a:r>
            <a:r>
              <a:rPr lang="pt-BR" b="1" dirty="0" smtClean="0">
                <a:latin typeface="Calibri" pitchFamily="34" charset="0"/>
              </a:rPr>
              <a:t>independentes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baseline="-25000" dirty="0" smtClean="0">
                <a:latin typeface="Calibri" pitchFamily="34" charset="0"/>
              </a:rPr>
              <a:t>1</a:t>
            </a:r>
            <a:r>
              <a:rPr lang="pt-BR" dirty="0" smtClean="0">
                <a:latin typeface="Calibri" pitchFamily="34" charset="0"/>
              </a:rPr>
              <a:t>, ...,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baseline="-25000" dirty="0" smtClean="0">
                <a:latin typeface="Calibri" pitchFamily="34" charset="0"/>
              </a:rPr>
              <a:t>K</a:t>
            </a:r>
            <a:r>
              <a:rPr lang="pt-BR" dirty="0" smtClean="0">
                <a:latin typeface="Calibri" pitchFamily="34" charset="0"/>
              </a:rPr>
              <a:t>,;</a:t>
            </a:r>
          </a:p>
          <a:p>
            <a:pPr marL="514350" indent="-514350">
              <a:buAutoNum type="arabicParenR"/>
            </a:pPr>
            <a:r>
              <a:rPr lang="pt-BR" b="1" u="sng" dirty="0" smtClean="0">
                <a:latin typeface="Calibri" pitchFamily="34" charset="0"/>
              </a:rPr>
              <a:t>Variável resposta segue uma distribuição da família exponencial</a:t>
            </a:r>
            <a:r>
              <a:rPr lang="pt-BR" dirty="0" smtClean="0">
                <a:latin typeface="Calibri" pitchFamily="34" charset="0"/>
              </a:rPr>
              <a:t>;</a:t>
            </a:r>
            <a:endParaRPr lang="pt-BR" dirty="0" smtClean="0">
              <a:latin typeface="BatangChe" pitchFamily="49" charset="-127"/>
              <a:ea typeface="BatangChe" pitchFamily="49" charset="-127"/>
            </a:endParaRPr>
          </a:p>
          <a:p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4654877"/>
            <a:ext cx="44644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Estimar os valores para uma distribuição exponencial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5435932"/>
            <a:ext cx="44644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 smtClean="0"/>
              <a:t>Kolmogorov</a:t>
            </a:r>
            <a:r>
              <a:rPr lang="pt-BR" dirty="0" smtClean="0"/>
              <a:t> - </a:t>
            </a:r>
            <a:r>
              <a:rPr lang="pt-BR" dirty="0" err="1" smtClean="0"/>
              <a:t>Smirnov</a:t>
            </a:r>
            <a:r>
              <a:rPr lang="pt-BR" dirty="0" smtClean="0"/>
              <a:t> (Dados, Ajustados)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5877272"/>
            <a:ext cx="525658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H0 : Dados possuem distribuição exponencial</a:t>
            </a:r>
          </a:p>
          <a:p>
            <a:r>
              <a:rPr lang="pt-BR" dirty="0" smtClean="0"/>
              <a:t>H1 : Dados não possuem distribuição exponencial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11560" y="4139788"/>
            <a:ext cx="44644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Teste para verificar a Distribuição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18256"/>
            <a:ext cx="843528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Validação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8699" t="59499" r="51770" b="32959"/>
          <a:stretch>
            <a:fillRect/>
          </a:stretch>
        </p:blipFill>
        <p:spPr bwMode="auto">
          <a:xfrm>
            <a:off x="35496" y="4680520"/>
            <a:ext cx="32403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34209" t="60294" r="41271" b="32706"/>
          <a:stretch>
            <a:fillRect/>
          </a:stretch>
        </p:blipFill>
        <p:spPr bwMode="auto">
          <a:xfrm>
            <a:off x="35496" y="5373216"/>
            <a:ext cx="369941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 l="18375" t="50207" r="53074" b="42251"/>
          <a:stretch>
            <a:fillRect/>
          </a:stretch>
        </p:blipFill>
        <p:spPr bwMode="auto">
          <a:xfrm>
            <a:off x="-1016" y="6237312"/>
            <a:ext cx="313285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251520" y="836712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latin typeface="BatangChe" pitchFamily="49" charset="-127"/>
                <a:ea typeface="BatangChe" pitchFamily="49" charset="-127"/>
              </a:rPr>
              <a:t>1) Comparação Entre Modelos</a:t>
            </a:r>
          </a:p>
          <a:p>
            <a:endParaRPr lang="pt-BR" sz="2200" dirty="0" smtClean="0">
              <a:latin typeface="BatangChe" pitchFamily="49" charset="-127"/>
              <a:ea typeface="BatangChe" pitchFamily="49" charset="-127"/>
            </a:endParaRPr>
          </a:p>
          <a:p>
            <a:r>
              <a:rPr lang="pt-BR" sz="2200" b="1" dirty="0" smtClean="0">
                <a:latin typeface="BatangChe" pitchFamily="49" charset="-127"/>
                <a:ea typeface="BatangChe" pitchFamily="49" charset="-127"/>
              </a:rPr>
              <a:t>2) Predição De  Amostras </a:t>
            </a:r>
          </a:p>
          <a:p>
            <a:r>
              <a:rPr lang="pt-BR" sz="2200" dirty="0" smtClean="0">
                <a:latin typeface="BatangChe" pitchFamily="49" charset="-127"/>
                <a:ea typeface="BatangChe" pitchFamily="49" charset="-127"/>
              </a:rPr>
              <a:t>Dos 360 pontos, uma amostra </a:t>
            </a:r>
            <a:r>
              <a:rPr lang="pt-BR" sz="2200" dirty="0" smtClean="0">
                <a:latin typeface="BatangChe" pitchFamily="49" charset="-127"/>
                <a:ea typeface="BatangChe" pitchFamily="49" charset="-127"/>
              </a:rPr>
              <a:t>controle de 141 </a:t>
            </a:r>
            <a:r>
              <a:rPr lang="pt-BR" sz="2200" dirty="0" smtClean="0">
                <a:latin typeface="BatangChe" pitchFamily="49" charset="-127"/>
                <a:ea typeface="BatangChe" pitchFamily="49" charset="-127"/>
              </a:rPr>
              <a:t>pontos foram separadas para valida</a:t>
            </a:r>
            <a:r>
              <a:rPr lang="pt-BR" sz="2200" dirty="0" smtClean="0">
                <a:latin typeface="BatangChe" pitchFamily="49" charset="-127"/>
                <a:ea typeface="BatangChe" pitchFamily="49" charset="-127"/>
              </a:rPr>
              <a:t>ção</a:t>
            </a:r>
            <a:endParaRPr lang="pt-BR" sz="2200" dirty="0" smtClean="0">
              <a:latin typeface="BatangChe" pitchFamily="49" charset="-127"/>
              <a:ea typeface="BatangChe" pitchFamily="49" charset="-127"/>
            </a:endParaRPr>
          </a:p>
          <a:p>
            <a:r>
              <a:rPr lang="pt-BR" sz="2200" b="1" dirty="0" smtClean="0">
                <a:latin typeface="BatangChe" pitchFamily="49" charset="-127"/>
                <a:ea typeface="BatangChe" pitchFamily="49" charset="-127"/>
              </a:rPr>
              <a:t>3</a:t>
            </a:r>
            <a:r>
              <a:rPr lang="pt-BR" sz="2200" b="1" dirty="0" smtClean="0">
                <a:latin typeface="BatangChe" pitchFamily="49" charset="-127"/>
                <a:ea typeface="BatangChe" pitchFamily="49" charset="-127"/>
              </a:rPr>
              <a:t>) Validação Cruzada </a:t>
            </a:r>
          </a:p>
          <a:p>
            <a:r>
              <a:rPr lang="pt-BR" sz="2200" dirty="0" smtClean="0">
                <a:latin typeface="BatangChe" pitchFamily="49" charset="-127"/>
                <a:ea typeface="BatangChe" pitchFamily="49" charset="-127"/>
              </a:rPr>
              <a:t>	Baixa Salinidade (0 a 30)</a:t>
            </a:r>
          </a:p>
          <a:p>
            <a:r>
              <a:rPr lang="pt-BR" sz="2200" dirty="0" smtClean="0">
                <a:latin typeface="BatangChe" pitchFamily="49" charset="-127"/>
                <a:ea typeface="BatangChe" pitchFamily="49" charset="-127"/>
              </a:rPr>
              <a:t>	</a:t>
            </a:r>
            <a:r>
              <a:rPr lang="pt-BR" sz="2200" dirty="0" err="1" smtClean="0">
                <a:latin typeface="BatangChe" pitchFamily="49" charset="-127"/>
                <a:ea typeface="BatangChe" pitchFamily="49" charset="-127"/>
              </a:rPr>
              <a:t>mesohalina</a:t>
            </a:r>
            <a:r>
              <a:rPr lang="pt-BR" sz="2200" dirty="0" smtClean="0">
                <a:latin typeface="BatangChe" pitchFamily="49" charset="-127"/>
                <a:ea typeface="BatangChe" pitchFamily="49" charset="-127"/>
              </a:rPr>
              <a:t> ( 30 a 35)</a:t>
            </a:r>
          </a:p>
          <a:p>
            <a:r>
              <a:rPr lang="pt-BR" sz="2200" dirty="0" smtClean="0">
                <a:latin typeface="BatangChe" pitchFamily="49" charset="-127"/>
                <a:ea typeface="BatangChe" pitchFamily="49" charset="-127"/>
              </a:rPr>
              <a:t>	Oceânica ( &gt;35)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720" y="-315416"/>
            <a:ext cx="8435280" cy="11430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BatangChe" pitchFamily="49" charset="-127"/>
                <a:ea typeface="BatangChe" pitchFamily="49" charset="-127"/>
              </a:rPr>
              <a:t>Comparação SMOS</a:t>
            </a:r>
          </a:p>
        </p:txBody>
      </p:sp>
      <p:grpSp>
        <p:nvGrpSpPr>
          <p:cNvPr id="47" name="Grupo 46"/>
          <p:cNvGrpSpPr/>
          <p:nvPr/>
        </p:nvGrpSpPr>
        <p:grpSpPr>
          <a:xfrm>
            <a:off x="827584" y="299120"/>
            <a:ext cx="5218112" cy="6298232"/>
            <a:chOff x="827584" y="299120"/>
            <a:chExt cx="5218112" cy="6298232"/>
          </a:xfrm>
        </p:grpSpPr>
        <p:grpSp>
          <p:nvGrpSpPr>
            <p:cNvPr id="20" name="Grupo 19"/>
            <p:cNvGrpSpPr/>
            <p:nvPr/>
          </p:nvGrpSpPr>
          <p:grpSpPr>
            <a:xfrm>
              <a:off x="827584" y="299120"/>
              <a:ext cx="1905744" cy="1905744"/>
              <a:chOff x="899592" y="1988840"/>
              <a:chExt cx="1905744" cy="1905744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899592" y="1988840"/>
                <a:ext cx="1296144" cy="129614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/>
              <p:cNvSpPr/>
              <p:nvPr/>
            </p:nvSpPr>
            <p:spPr>
              <a:xfrm>
                <a:off x="1051992" y="2141240"/>
                <a:ext cx="1296144" cy="129614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1204392" y="2293640"/>
                <a:ext cx="1296144" cy="129614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/>
              <p:cNvSpPr/>
              <p:nvPr/>
            </p:nvSpPr>
            <p:spPr>
              <a:xfrm>
                <a:off x="1356792" y="2446040"/>
                <a:ext cx="1296144" cy="129614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/>
              <p:cNvSpPr/>
              <p:nvPr/>
            </p:nvSpPr>
            <p:spPr>
              <a:xfrm>
                <a:off x="1509192" y="2598440"/>
                <a:ext cx="1296144" cy="129614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Salinidade </a:t>
                </a:r>
              </a:p>
              <a:p>
                <a:pPr algn="ctr"/>
                <a:r>
                  <a:rPr lang="pt-BR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Emp.(4km)</a:t>
                </a:r>
                <a:endParaRPr lang="pt-BR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46" name="Grupo 45"/>
            <p:cNvGrpSpPr/>
            <p:nvPr/>
          </p:nvGrpSpPr>
          <p:grpSpPr>
            <a:xfrm>
              <a:off x="1226096" y="2204864"/>
              <a:ext cx="4819600" cy="4392488"/>
              <a:chOff x="1226096" y="2204864"/>
              <a:chExt cx="4819600" cy="4392488"/>
            </a:xfrm>
          </p:grpSpPr>
          <p:grpSp>
            <p:nvGrpSpPr>
              <p:cNvPr id="21" name="Grupo 20"/>
              <p:cNvGrpSpPr/>
              <p:nvPr/>
            </p:nvGrpSpPr>
            <p:grpSpPr>
              <a:xfrm>
                <a:off x="4139952" y="3212976"/>
                <a:ext cx="1905744" cy="1905744"/>
                <a:chOff x="4826496" y="2141240"/>
                <a:chExt cx="1905744" cy="1905744"/>
              </a:xfrm>
            </p:grpSpPr>
            <p:sp>
              <p:nvSpPr>
                <p:cNvPr id="15" name="Retângulo 14"/>
                <p:cNvSpPr/>
                <p:nvPr/>
              </p:nvSpPr>
              <p:spPr>
                <a:xfrm>
                  <a:off x="4826496" y="2141240"/>
                  <a:ext cx="1296144" cy="129614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6" name="Retângulo 15"/>
                <p:cNvSpPr/>
                <p:nvPr/>
              </p:nvSpPr>
              <p:spPr>
                <a:xfrm>
                  <a:off x="4978896" y="2293640"/>
                  <a:ext cx="1296144" cy="129614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7" name="Retângulo 16"/>
                <p:cNvSpPr/>
                <p:nvPr/>
              </p:nvSpPr>
              <p:spPr>
                <a:xfrm>
                  <a:off x="5131296" y="2446040"/>
                  <a:ext cx="1296144" cy="129614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" name="Retângulo 17"/>
                <p:cNvSpPr/>
                <p:nvPr/>
              </p:nvSpPr>
              <p:spPr>
                <a:xfrm>
                  <a:off x="5283696" y="2598440"/>
                  <a:ext cx="1296144" cy="129614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" name="Retângulo 18"/>
                <p:cNvSpPr/>
                <p:nvPr/>
              </p:nvSpPr>
              <p:spPr>
                <a:xfrm>
                  <a:off x="5436096" y="2750840"/>
                  <a:ext cx="1296144" cy="129614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Salinidade </a:t>
                  </a:r>
                </a:p>
                <a:p>
                  <a:pPr algn="ctr"/>
                  <a:r>
                    <a:rPr lang="pt-BR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SMOS(25km)</a:t>
                  </a:r>
                  <a:endParaRPr lang="pt-BR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cxnSp>
            <p:nvCxnSpPr>
              <p:cNvPr id="25" name="Conector de seta reta 24"/>
              <p:cNvCxnSpPr/>
              <p:nvPr/>
            </p:nvCxnSpPr>
            <p:spPr>
              <a:xfrm>
                <a:off x="2051720" y="2204864"/>
                <a:ext cx="0" cy="9361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CaixaDeTexto 26"/>
              <p:cNvSpPr txBox="1"/>
              <p:nvPr/>
            </p:nvSpPr>
            <p:spPr>
              <a:xfrm>
                <a:off x="1763688" y="2420888"/>
                <a:ext cx="29523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/>
                  <a:t>Reamostragem bilinear</a:t>
                </a:r>
              </a:p>
              <a:p>
                <a:pPr algn="ctr"/>
                <a:r>
                  <a:rPr lang="pt-BR" dirty="0" smtClean="0"/>
                  <a:t>Para 25 km </a:t>
                </a:r>
                <a:endParaRPr lang="pt-BR" dirty="0"/>
              </a:p>
            </p:txBody>
          </p:sp>
          <p:grpSp>
            <p:nvGrpSpPr>
              <p:cNvPr id="28" name="Grupo 27"/>
              <p:cNvGrpSpPr/>
              <p:nvPr/>
            </p:nvGrpSpPr>
            <p:grpSpPr>
              <a:xfrm>
                <a:off x="1226096" y="2996952"/>
                <a:ext cx="1905744" cy="1905744"/>
                <a:chOff x="899592" y="1988840"/>
                <a:chExt cx="1905744" cy="1905744"/>
              </a:xfrm>
            </p:grpSpPr>
            <p:sp>
              <p:nvSpPr>
                <p:cNvPr id="29" name="Retângulo 28"/>
                <p:cNvSpPr/>
                <p:nvPr/>
              </p:nvSpPr>
              <p:spPr>
                <a:xfrm>
                  <a:off x="899592" y="1988840"/>
                  <a:ext cx="1296144" cy="129614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0" name="Retângulo 29"/>
                <p:cNvSpPr/>
                <p:nvPr/>
              </p:nvSpPr>
              <p:spPr>
                <a:xfrm>
                  <a:off x="1051992" y="2141240"/>
                  <a:ext cx="1296144" cy="129614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1" name="Retângulo 30"/>
                <p:cNvSpPr/>
                <p:nvPr/>
              </p:nvSpPr>
              <p:spPr>
                <a:xfrm>
                  <a:off x="1204392" y="2293640"/>
                  <a:ext cx="1296144" cy="129614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2" name="Retângulo 31"/>
                <p:cNvSpPr/>
                <p:nvPr/>
              </p:nvSpPr>
              <p:spPr>
                <a:xfrm>
                  <a:off x="1356792" y="2446040"/>
                  <a:ext cx="1296144" cy="129614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3" name="Retângulo 32"/>
                <p:cNvSpPr/>
                <p:nvPr/>
              </p:nvSpPr>
              <p:spPr>
                <a:xfrm>
                  <a:off x="1509192" y="2598440"/>
                  <a:ext cx="1296144" cy="129614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Salinidade </a:t>
                  </a:r>
                </a:p>
                <a:p>
                  <a:pPr algn="ctr"/>
                  <a:r>
                    <a:rPr lang="pt-BR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Emp</a:t>
                  </a:r>
                  <a:r>
                    <a:rPr lang="pt-BR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(25km)</a:t>
                  </a:r>
                  <a:endParaRPr lang="pt-BR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34" name="Retângulo 33"/>
              <p:cNvSpPr/>
              <p:nvPr/>
            </p:nvSpPr>
            <p:spPr>
              <a:xfrm>
                <a:off x="2339752" y="5301208"/>
                <a:ext cx="1296144" cy="129614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RMSE</a:t>
                </a:r>
                <a:endParaRPr lang="pt-BR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5" name="Retângulo 34"/>
              <p:cNvSpPr/>
              <p:nvPr/>
            </p:nvSpPr>
            <p:spPr>
              <a:xfrm>
                <a:off x="3923928" y="5301208"/>
                <a:ext cx="1296144" cy="129614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MAE</a:t>
                </a:r>
                <a:endParaRPr lang="pt-BR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cxnSp>
            <p:nvCxnSpPr>
              <p:cNvPr id="39" name="Conector reto 38"/>
              <p:cNvCxnSpPr>
                <a:stCxn id="33" idx="3"/>
              </p:cNvCxnSpPr>
              <p:nvPr/>
            </p:nvCxnSpPr>
            <p:spPr>
              <a:xfrm flipV="1">
                <a:off x="3131840" y="4221088"/>
                <a:ext cx="1656184" cy="335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0"/>
              <p:cNvCxnSpPr/>
              <p:nvPr/>
            </p:nvCxnSpPr>
            <p:spPr>
              <a:xfrm>
                <a:off x="3779912" y="4293096"/>
                <a:ext cx="0" cy="7920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Forma 42"/>
              <p:cNvCxnSpPr/>
              <p:nvPr/>
            </p:nvCxnSpPr>
            <p:spPr>
              <a:xfrm rot="10800000" flipV="1">
                <a:off x="3059832" y="5085184"/>
                <a:ext cx="720080" cy="144016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Forma 44"/>
              <p:cNvCxnSpPr/>
              <p:nvPr/>
            </p:nvCxnSpPr>
            <p:spPr>
              <a:xfrm>
                <a:off x="3635896" y="5085184"/>
                <a:ext cx="936104" cy="144016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CaixaDeTexto 47"/>
          <p:cNvSpPr txBox="1"/>
          <p:nvPr/>
        </p:nvSpPr>
        <p:spPr>
          <a:xfrm>
            <a:off x="3779912" y="148478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Série temporal (jan/2010) a (jun/2017)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Resultados e Discussão</a:t>
            </a: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34294"/>
            <a:ext cx="28670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102" y="1898129"/>
            <a:ext cx="26860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338" y="1901552"/>
            <a:ext cx="31051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79512" y="122869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BatangChe" pitchFamily="49" charset="-127"/>
                <a:ea typeface="BatangChe" pitchFamily="49" charset="-127"/>
              </a:rPr>
              <a:t>Variáveis significantes em cada modelo</a:t>
            </a:r>
            <a:endParaRPr lang="pt-BR" sz="2400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t="6250" r="4243" b="9375"/>
          <a:stretch>
            <a:fillRect/>
          </a:stretch>
        </p:blipFill>
        <p:spPr bwMode="auto">
          <a:xfrm>
            <a:off x="107504" y="4653136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2273" r="4545"/>
          <a:stretch>
            <a:fillRect/>
          </a:stretch>
        </p:blipFill>
        <p:spPr bwMode="auto">
          <a:xfrm>
            <a:off x="6012160" y="4653136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755576" y="2886422"/>
            <a:ext cx="187220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470126" y="2546201"/>
            <a:ext cx="22322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363394" y="2837656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55576" y="4038550"/>
            <a:ext cx="18722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3470126" y="3770337"/>
            <a:ext cx="22322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6435402" y="4061792"/>
            <a:ext cx="22322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755576" y="4398590"/>
            <a:ext cx="18722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3470126" y="4058369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507410" y="4421832"/>
            <a:ext cx="22322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 l="2240" r="8144" b="7143"/>
          <a:stretch>
            <a:fillRect/>
          </a:stretch>
        </p:blipFill>
        <p:spPr bwMode="auto">
          <a:xfrm>
            <a:off x="2987824" y="4653136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Resultados e Discussão</a:t>
            </a: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34076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BatangChe" pitchFamily="49" charset="-127"/>
                <a:ea typeface="BatangChe" pitchFamily="49" charset="-127"/>
              </a:rPr>
              <a:t>GAMSP</a:t>
            </a:r>
            <a:endParaRPr lang="pt-BR" sz="2400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27"/>
          <p:cNvSpPr/>
          <p:nvPr/>
        </p:nvSpPr>
        <p:spPr>
          <a:xfrm>
            <a:off x="0" y="1988840"/>
            <a:ext cx="4499992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r="5263" b="3496"/>
          <a:stretch>
            <a:fillRect/>
          </a:stretch>
        </p:blipFill>
        <p:spPr bwMode="auto">
          <a:xfrm>
            <a:off x="6804248" y="4581128"/>
            <a:ext cx="233975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6876256" y="4581128"/>
            <a:ext cx="2267744" cy="2276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Resultados e Discussão</a:t>
            </a: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05273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BatangChe" pitchFamily="49" charset="-127"/>
                <a:ea typeface="BatangChe" pitchFamily="49" charset="-127"/>
              </a:rPr>
              <a:t>GAMSP</a:t>
            </a:r>
            <a:endParaRPr lang="pt-BR" sz="2400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07957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 r="5263" b="3496"/>
          <a:stretch>
            <a:fillRect/>
          </a:stretch>
        </p:blipFill>
        <p:spPr bwMode="auto">
          <a:xfrm>
            <a:off x="1763688" y="1700808"/>
            <a:ext cx="55665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Resultados e Discussão</a:t>
            </a: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504" y="95111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BatangChe" pitchFamily="49" charset="-127"/>
                <a:ea typeface="BatangChe" pitchFamily="49" charset="-127"/>
              </a:rPr>
              <a:t>GAM</a:t>
            </a:r>
            <a:endParaRPr lang="pt-BR" sz="2400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727" y="1412776"/>
            <a:ext cx="835073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11560" y="1412776"/>
            <a:ext cx="8136904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Introdução</a:t>
            </a: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>
                <a:latin typeface="BatangChe" pitchFamily="49" charset="-127"/>
                <a:ea typeface="BatangChe" pitchFamily="49" charset="-127"/>
              </a:rPr>
              <a:t>Salinidade superficial do mar desempenha um papel vital nos padrões de circulação, influencia a distribuição espacial de muitos organismos marinhos;</a:t>
            </a:r>
          </a:p>
          <a:p>
            <a:pPr algn="just"/>
            <a:endParaRPr lang="pt-BR" sz="2000" dirty="0" smtClean="0">
              <a:latin typeface="BatangChe" pitchFamily="49" charset="-127"/>
              <a:ea typeface="BatangChe" pitchFamily="49" charset="-127"/>
            </a:endParaRPr>
          </a:p>
          <a:p>
            <a:pPr algn="just"/>
            <a:r>
              <a:rPr lang="pt-BR" sz="2000" dirty="0" smtClean="0">
                <a:latin typeface="BatangChe" pitchFamily="49" charset="-127"/>
                <a:ea typeface="BatangChe" pitchFamily="49" charset="-127"/>
              </a:rPr>
              <a:t>Variações na Salinidade pode alterar o transporte e o ciclo de vida de organismos, bem como o estado dos ecossistemas (</a:t>
            </a:r>
            <a:r>
              <a:rPr lang="pt-BR" sz="2000" dirty="0" err="1" smtClean="0">
                <a:latin typeface="BatangChe" pitchFamily="49" charset="-127"/>
                <a:ea typeface="BatangChe" pitchFamily="49" charset="-127"/>
              </a:rPr>
              <a:t>Baird</a:t>
            </a:r>
            <a:r>
              <a:rPr lang="pt-BR" sz="2000" dirty="0" smtClean="0">
                <a:latin typeface="BatangChe" pitchFamily="49" charset="-127"/>
                <a:ea typeface="BatangChe" pitchFamily="49" charset="-127"/>
              </a:rPr>
              <a:t> e </a:t>
            </a:r>
            <a:r>
              <a:rPr lang="pt-BR" sz="2000" dirty="0" err="1" smtClean="0">
                <a:latin typeface="BatangChe" pitchFamily="49" charset="-127"/>
                <a:ea typeface="BatangChe" pitchFamily="49" charset="-127"/>
              </a:rPr>
              <a:t>Ulanowicz</a:t>
            </a:r>
            <a:r>
              <a:rPr lang="pt-BR" sz="2000" dirty="0" smtClean="0">
                <a:latin typeface="BatangChe" pitchFamily="49" charset="-127"/>
                <a:ea typeface="BatangChe" pitchFamily="49" charset="-127"/>
              </a:rPr>
              <a:t>, 1989);</a:t>
            </a:r>
            <a:endParaRPr lang="pt-BR" sz="2000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 t="3426" b="15000"/>
          <a:stretch>
            <a:fillRect/>
          </a:stretch>
        </p:blipFill>
        <p:spPr bwMode="auto">
          <a:xfrm>
            <a:off x="144016" y="4365104"/>
            <a:ext cx="8820472" cy="250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Resultados e Discussão</a:t>
            </a: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512" y="1053897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dirty="0" smtClean="0">
                <a:latin typeface="BatangChe" pitchFamily="49" charset="-127"/>
                <a:ea typeface="BatangChe" pitchFamily="49" charset="-127"/>
              </a:rPr>
              <a:t>Comparação entre modelos</a:t>
            </a:r>
            <a:endParaRPr lang="pt-BR" sz="2200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5922" t="8743" r="5255" b="12573"/>
          <a:stretch>
            <a:fillRect/>
          </a:stretch>
        </p:blipFill>
        <p:spPr bwMode="auto">
          <a:xfrm>
            <a:off x="2483768" y="1556792"/>
            <a:ext cx="38121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07504" y="2780928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dirty="0" smtClean="0">
                <a:latin typeface="BatangChe" pitchFamily="49" charset="-127"/>
                <a:ea typeface="BatangChe" pitchFamily="49" charset="-127"/>
              </a:rPr>
              <a:t>Amostra de 140 pontos</a:t>
            </a:r>
            <a:endParaRPr lang="pt-BR" sz="2200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t="9458" b="14879"/>
          <a:stretch>
            <a:fillRect/>
          </a:stretch>
        </p:blipFill>
        <p:spPr bwMode="auto">
          <a:xfrm>
            <a:off x="2627784" y="3200322"/>
            <a:ext cx="3600400" cy="123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4139952" y="1556792"/>
            <a:ext cx="2016224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283968" y="3212976"/>
            <a:ext cx="194421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Resultados e Discussão</a:t>
            </a: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512" y="1268760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dirty="0" smtClean="0">
                <a:latin typeface="BatangChe" pitchFamily="49" charset="-127"/>
                <a:ea typeface="BatangChe" pitchFamily="49" charset="-127"/>
              </a:rPr>
              <a:t>Validação cruzada em regiões delimitadas em processos</a:t>
            </a:r>
            <a:endParaRPr lang="pt-BR" sz="2200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b="9091"/>
          <a:stretch>
            <a:fillRect/>
          </a:stretch>
        </p:blipFill>
        <p:spPr bwMode="auto">
          <a:xfrm>
            <a:off x="179512" y="1700808"/>
            <a:ext cx="87338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971600" y="3140968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latin typeface="BatangChe" pitchFamily="49" charset="-127"/>
                <a:ea typeface="BatangChe" pitchFamily="49" charset="-127"/>
              </a:rPr>
              <a:t>O GAM E O GAMSP foram superiores em relação ao GLM</a:t>
            </a:r>
          </a:p>
          <a:p>
            <a:pPr algn="ctr"/>
            <a:r>
              <a:rPr lang="pt-BR" sz="2200" b="1" i="1" dirty="0" smtClean="0">
                <a:latin typeface="BatangChe" pitchFamily="49" charset="-127"/>
                <a:ea typeface="BatangChe" pitchFamily="49" charset="-127"/>
              </a:rPr>
              <a:t>O ESCOLHIDO FOI O GAM! </a:t>
            </a:r>
            <a:endParaRPr lang="pt-BR" sz="2200" b="1" i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55776" y="2564904"/>
            <a:ext cx="43204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esquema de extração.png"/>
          <p:cNvPicPr>
            <a:picLocks noChangeAspect="1"/>
          </p:cNvPicPr>
          <p:nvPr/>
        </p:nvPicPr>
        <p:blipFill>
          <a:blip r:embed="rId3" cstate="print"/>
          <a:srcRect t="7269" r="10072"/>
          <a:stretch>
            <a:fillRect/>
          </a:stretch>
        </p:blipFill>
        <p:spPr>
          <a:xfrm>
            <a:off x="323528" y="4077072"/>
            <a:ext cx="3384376" cy="2549142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 r="5263" b="3496"/>
          <a:stretch>
            <a:fillRect/>
          </a:stretch>
        </p:blipFill>
        <p:spPr bwMode="auto">
          <a:xfrm>
            <a:off x="4716016" y="4115728"/>
            <a:ext cx="3312368" cy="274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3428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Resultados e Discussão</a:t>
            </a: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504" y="909881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dirty="0" smtClean="0">
                <a:latin typeface="BatangChe" pitchFamily="49" charset="-127"/>
                <a:ea typeface="BatangChe" pitchFamily="49" charset="-127"/>
              </a:rPr>
              <a:t>IDENTIFICAÇÃO DE PADRÕES(</a:t>
            </a:r>
            <a:r>
              <a:rPr lang="pt-BR" sz="22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MODELO GAM</a:t>
            </a:r>
            <a:r>
              <a:rPr lang="pt-BR" sz="2200" b="1" dirty="0" smtClean="0">
                <a:latin typeface="BatangChe" pitchFamily="49" charset="-127"/>
                <a:ea typeface="BatangChe" pitchFamily="49" charset="-127"/>
              </a:rPr>
              <a:t>)</a:t>
            </a:r>
            <a:endParaRPr lang="pt-BR" sz="2200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7" name="Imagem 6" descr="mapa_climatologia.png"/>
          <p:cNvPicPr>
            <a:picLocks noChangeAspect="1"/>
          </p:cNvPicPr>
          <p:nvPr/>
        </p:nvPicPr>
        <p:blipFill>
          <a:blip r:embed="rId2" cstate="print"/>
          <a:srcRect b="5938"/>
          <a:stretch>
            <a:fillRect/>
          </a:stretch>
        </p:blipFill>
        <p:spPr>
          <a:xfrm>
            <a:off x="1259632" y="1392236"/>
            <a:ext cx="5363810" cy="5465764"/>
          </a:xfrm>
          <a:prstGeom prst="rect">
            <a:avLst/>
          </a:prstGeom>
        </p:spPr>
      </p:pic>
      <p:pic>
        <p:nvPicPr>
          <p:cNvPr id="9" name="Imagem 8" descr="salest_AE_6_DEZEMBRO_reprojected_colorb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412776"/>
            <a:ext cx="892352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Resultados e Discussão</a:t>
            </a: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512" y="836712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BatangChe" pitchFamily="49" charset="-127"/>
                <a:ea typeface="BatangChe" pitchFamily="49" charset="-127"/>
              </a:rPr>
              <a:t>COMPARAÇÃO SMOS</a:t>
            </a:r>
            <a:endParaRPr lang="pt-BR" sz="2000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7" name="Imagem 6" descr="rmse.png"/>
          <p:cNvPicPr>
            <a:picLocks noChangeAspect="1"/>
          </p:cNvPicPr>
          <p:nvPr/>
        </p:nvPicPr>
        <p:blipFill>
          <a:blip r:embed="rId2" cstate="print"/>
          <a:srcRect l="8289"/>
          <a:stretch>
            <a:fillRect/>
          </a:stretch>
        </p:blipFill>
        <p:spPr>
          <a:xfrm>
            <a:off x="0" y="1342022"/>
            <a:ext cx="4387565" cy="3383122"/>
          </a:xfrm>
          <a:prstGeom prst="rect">
            <a:avLst/>
          </a:prstGeom>
        </p:spPr>
      </p:pic>
      <p:pic>
        <p:nvPicPr>
          <p:cNvPr id="9" name="Imagem 8" descr="rmse_reprojected_colorbar.png"/>
          <p:cNvPicPr>
            <a:picLocks noChangeAspect="1"/>
          </p:cNvPicPr>
          <p:nvPr/>
        </p:nvPicPr>
        <p:blipFill>
          <a:blip r:embed="rId3" cstate="print"/>
          <a:srcRect r="29760"/>
          <a:stretch>
            <a:fillRect/>
          </a:stretch>
        </p:blipFill>
        <p:spPr>
          <a:xfrm>
            <a:off x="3923928" y="1412776"/>
            <a:ext cx="504056" cy="324036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51520" y="404745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BatangChe" pitchFamily="49" charset="-127"/>
                <a:ea typeface="BatangChe" pitchFamily="49" charset="-127"/>
              </a:rPr>
              <a:t>RMSE</a:t>
            </a:r>
            <a:endParaRPr lang="pt-BR" sz="2400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1" name="Imagem 10" descr="mae_reprojected_colorbar.png"/>
          <p:cNvPicPr>
            <a:picLocks noChangeAspect="1"/>
          </p:cNvPicPr>
          <p:nvPr/>
        </p:nvPicPr>
        <p:blipFill>
          <a:blip r:embed="rId3" cstate="print"/>
          <a:srcRect r="26501"/>
          <a:stretch>
            <a:fillRect/>
          </a:stretch>
        </p:blipFill>
        <p:spPr>
          <a:xfrm>
            <a:off x="8661846" y="1340768"/>
            <a:ext cx="518666" cy="3312368"/>
          </a:xfrm>
          <a:prstGeom prst="rect">
            <a:avLst/>
          </a:prstGeom>
        </p:spPr>
      </p:pic>
      <p:pic>
        <p:nvPicPr>
          <p:cNvPr id="12" name="Imagem 11" descr="mae.png"/>
          <p:cNvPicPr>
            <a:picLocks noChangeAspect="1"/>
          </p:cNvPicPr>
          <p:nvPr/>
        </p:nvPicPr>
        <p:blipFill>
          <a:blip r:embed="rId4" cstate="print"/>
          <a:srcRect l="6751" r="8862"/>
          <a:stretch>
            <a:fillRect/>
          </a:stretch>
        </p:blipFill>
        <p:spPr>
          <a:xfrm>
            <a:off x="4479834" y="1268760"/>
            <a:ext cx="4124614" cy="345638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004048" y="400506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BatangChe" pitchFamily="49" charset="-127"/>
                <a:ea typeface="BatangChe" pitchFamily="49" charset="-127"/>
              </a:rPr>
              <a:t>MAE</a:t>
            </a:r>
            <a:endParaRPr lang="pt-BR" sz="2400" b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5253007"/>
            <a:ext cx="745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latin typeface="BatangChe" pitchFamily="49" charset="-127"/>
                <a:ea typeface="BatangChe" pitchFamily="49" charset="-127"/>
              </a:rPr>
              <a:t>Contaminação </a:t>
            </a:r>
            <a:r>
              <a:rPr lang="pt-BR" sz="2400" dirty="0" err="1" smtClean="0">
                <a:latin typeface="BatangChe" pitchFamily="49" charset="-127"/>
                <a:ea typeface="BatangChe" pitchFamily="49" charset="-127"/>
              </a:rPr>
              <a:t>continente-oceano</a:t>
            </a:r>
            <a:endParaRPr lang="pt-BR" sz="2400" dirty="0" smtClean="0">
              <a:latin typeface="BatangChe" pitchFamily="49" charset="-127"/>
              <a:ea typeface="BatangChe" pitchFamily="49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latin typeface="BatangChe" pitchFamily="49" charset="-127"/>
                <a:ea typeface="BatangChe" pitchFamily="49" charset="-127"/>
              </a:rPr>
              <a:t>Interferência por rádio Frequência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latin typeface="BatangChe" pitchFamily="49" charset="-127"/>
                <a:ea typeface="BatangChe" pitchFamily="49" charset="-127"/>
              </a:rPr>
              <a:t>Degradação Espacial dos dados para 25km</a:t>
            </a:r>
            <a:endParaRPr lang="pt-BR" sz="2400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Conclusões</a:t>
            </a:r>
            <a:endParaRPr lang="pt-BR" sz="2800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26876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latin typeface="BatangChe" pitchFamily="49" charset="-127"/>
                <a:ea typeface="BatangChe" pitchFamily="49" charset="-127"/>
              </a:rPr>
              <a:t>	O GAM e o GAMSP mostraram melhor desempenho que o GLM em todas as análises;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 smtClean="0">
              <a:latin typeface="BatangChe" pitchFamily="49" charset="-127"/>
              <a:ea typeface="BatangChe" pitchFamily="49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latin typeface="BatangChe" pitchFamily="49" charset="-127"/>
                <a:ea typeface="BatangChe" pitchFamily="49" charset="-127"/>
              </a:rPr>
              <a:t>	Apesar de o GAM e o GAMSP apresentarem desempenhos similares, o GAM se mostrou mais eficiente pois os processos espaciais que ocorrem na região são variáveis no tempo;  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 smtClean="0">
              <a:latin typeface="BatangChe" pitchFamily="49" charset="-127"/>
              <a:ea typeface="BatangChe" pitchFamily="49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latin typeface="BatangChe" pitchFamily="49" charset="-127"/>
                <a:ea typeface="BatangChe" pitchFamily="49" charset="-127"/>
              </a:rPr>
              <a:t>	As estimativas de salinidade calculadas a partir do GAM se mostraram coerentes com a do SMOS com exceção das áreas próximas ao continente,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dirty="0" smtClean="0">
                <a:latin typeface="BatangChe" pitchFamily="49" charset="-127"/>
                <a:ea typeface="BatangChe" pitchFamily="49" charset="-127"/>
              </a:rPr>
              <a:t>Salinidade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 l="16457" t="65148" r="14514"/>
          <a:stretch>
            <a:fillRect/>
          </a:stretch>
        </p:blipFill>
        <p:spPr bwMode="auto">
          <a:xfrm>
            <a:off x="323528" y="1196752"/>
            <a:ext cx="466264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5257800" y="4869160"/>
            <a:ext cx="38862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/>
            <a:r>
              <a:rPr kumimoji="0" lang="pt-BR" altLang="pt-BR" sz="1800" b="0" dirty="0" smtClean="0">
                <a:solidFill>
                  <a:schemeClr val="tx1"/>
                </a:solidFill>
                <a:cs typeface="HY헤드라인M"/>
              </a:rPr>
              <a:t>Fonte: </a:t>
            </a:r>
            <a:r>
              <a:rPr kumimoji="0" lang="pt-BR" altLang="pt-BR" sz="1800" b="0" dirty="0" err="1" smtClean="0">
                <a:solidFill>
                  <a:schemeClr val="tx1"/>
                </a:solidFill>
                <a:cs typeface="HY헤드라인M"/>
              </a:rPr>
              <a:t>Subramaniam</a:t>
            </a:r>
            <a:r>
              <a:rPr kumimoji="0" lang="pt-BR" altLang="pt-BR" sz="1800" b="0" dirty="0" smtClean="0">
                <a:solidFill>
                  <a:schemeClr val="tx1"/>
                </a:solidFill>
                <a:cs typeface="HY헤드라인M"/>
              </a:rPr>
              <a:t>, </a:t>
            </a:r>
            <a:r>
              <a:rPr kumimoji="0" lang="pt-BR" altLang="pt-BR" sz="1800" b="0" dirty="0" err="1" smtClean="0">
                <a:solidFill>
                  <a:schemeClr val="tx1"/>
                </a:solidFill>
                <a:cs typeface="HY헤드라인M"/>
              </a:rPr>
              <a:t>et</a:t>
            </a:r>
            <a:r>
              <a:rPr kumimoji="0" lang="pt-BR" altLang="pt-BR" sz="1800" b="0" dirty="0" smtClean="0">
                <a:solidFill>
                  <a:schemeClr val="tx1"/>
                </a:solidFill>
                <a:cs typeface="HY헤드라인M"/>
              </a:rPr>
              <a:t> al., 2008</a:t>
            </a:r>
            <a:endParaRPr kumimoji="0" lang="pt-BR" altLang="pt-BR" sz="1800" b="0" dirty="0">
              <a:solidFill>
                <a:schemeClr val="tx1"/>
              </a:solidFill>
              <a:cs typeface="HY헤드라인M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132856"/>
            <a:ext cx="36385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124744"/>
            <a:ext cx="3505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 l="11667" t="58909" r="10000" b="6347"/>
          <a:stretch>
            <a:fillRect/>
          </a:stretch>
        </p:blipFill>
        <p:spPr bwMode="auto">
          <a:xfrm>
            <a:off x="323528" y="3645024"/>
            <a:ext cx="352839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Medidas de Salinidade</a:t>
            </a: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92" t="19250" r="36021" b="13376"/>
          <a:stretch>
            <a:fillRect/>
          </a:stretch>
        </p:blipFill>
        <p:spPr bwMode="auto">
          <a:xfrm>
            <a:off x="4788024" y="1772816"/>
            <a:ext cx="3672408" cy="300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-180528" y="1196752"/>
            <a:ext cx="8820472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/>
            <a:r>
              <a:rPr kumimoji="0" lang="pt-BR" altLang="pt-BR" sz="2400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  <a:cs typeface="HY헤드라인M"/>
              </a:rPr>
              <a:t>Relações empíricas</a:t>
            </a:r>
            <a:endParaRPr kumimoji="0" lang="pt-BR" altLang="pt-BR" sz="2400" dirty="0">
              <a:solidFill>
                <a:schemeClr val="tx1"/>
              </a:solidFill>
              <a:latin typeface="BatangChe" pitchFamily="49" charset="-127"/>
              <a:ea typeface="BatangChe" pitchFamily="49" charset="-127"/>
              <a:cs typeface="HY헤드라인M"/>
            </a:endParaRPr>
          </a:p>
        </p:txBody>
      </p:sp>
      <p:pic>
        <p:nvPicPr>
          <p:cNvPr id="6" name="Picture 2" descr="Examples of synthetic SSS maps calculated from the empirical model (SSS=−126.03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3407880" cy="3024336"/>
          </a:xfrm>
          <a:prstGeom prst="rect">
            <a:avLst/>
          </a:prstGeom>
          <a:noFill/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5157192"/>
            <a:ext cx="40386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/>
            <a:r>
              <a:rPr kumimoji="0" lang="pt-BR" altLang="pt-BR" sz="1800" b="0" dirty="0" smtClean="0">
                <a:solidFill>
                  <a:schemeClr val="tx1"/>
                </a:solidFill>
                <a:cs typeface="HY헤드라인M"/>
              </a:rPr>
              <a:t>Fonte: </a:t>
            </a:r>
            <a:r>
              <a:rPr kumimoji="0" lang="pt-BR" altLang="pt-BR" sz="1800" b="0" dirty="0" err="1" smtClean="0">
                <a:solidFill>
                  <a:schemeClr val="tx1"/>
                </a:solidFill>
                <a:cs typeface="HY헤드라인M"/>
              </a:rPr>
              <a:t>Molleri</a:t>
            </a:r>
            <a:r>
              <a:rPr kumimoji="0" lang="pt-BR" altLang="pt-BR" sz="1800" b="0" dirty="0" smtClean="0">
                <a:solidFill>
                  <a:schemeClr val="tx1"/>
                </a:solidFill>
                <a:cs typeface="HY헤드라인M"/>
              </a:rPr>
              <a:t> </a:t>
            </a:r>
            <a:r>
              <a:rPr kumimoji="0" lang="pt-BR" altLang="pt-BR" sz="1800" b="0" dirty="0" err="1" smtClean="0">
                <a:solidFill>
                  <a:schemeClr val="tx1"/>
                </a:solidFill>
                <a:cs typeface="HY헤드라인M"/>
              </a:rPr>
              <a:t>et</a:t>
            </a:r>
            <a:r>
              <a:rPr kumimoji="0" lang="pt-BR" altLang="pt-BR" sz="1800" b="0" dirty="0" smtClean="0">
                <a:solidFill>
                  <a:schemeClr val="tx1"/>
                </a:solidFill>
                <a:cs typeface="HY헤드라인M"/>
              </a:rPr>
              <a:t> al., 2010</a:t>
            </a:r>
            <a:endParaRPr kumimoji="0" lang="pt-BR" altLang="pt-BR" sz="1800" b="0" dirty="0">
              <a:solidFill>
                <a:schemeClr val="tx1"/>
              </a:solidFill>
              <a:cs typeface="HY헤드라인M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4139952" y="4941168"/>
            <a:ext cx="40386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/>
            <a:r>
              <a:rPr kumimoji="0" lang="pt-BR" altLang="pt-BR" sz="1800" b="0" dirty="0" smtClean="0">
                <a:solidFill>
                  <a:schemeClr val="tx1"/>
                </a:solidFill>
                <a:cs typeface="HY헤드라인M"/>
              </a:rPr>
              <a:t>Fonte: </a:t>
            </a:r>
            <a:r>
              <a:rPr kumimoji="0" lang="pt-BR" altLang="pt-BR" sz="1800" b="0" dirty="0" err="1" smtClean="0">
                <a:solidFill>
                  <a:schemeClr val="tx1"/>
                </a:solidFill>
                <a:cs typeface="HY헤드라인M"/>
              </a:rPr>
              <a:t>Fournier</a:t>
            </a:r>
            <a:r>
              <a:rPr kumimoji="0" lang="pt-BR" altLang="pt-BR" sz="1800" b="0" dirty="0" smtClean="0">
                <a:solidFill>
                  <a:schemeClr val="tx1"/>
                </a:solidFill>
                <a:cs typeface="HY헤드라인M"/>
              </a:rPr>
              <a:t> </a:t>
            </a:r>
            <a:r>
              <a:rPr kumimoji="0" lang="pt-BR" altLang="pt-BR" sz="1800" b="0" dirty="0" err="1" smtClean="0">
                <a:solidFill>
                  <a:schemeClr val="tx1"/>
                </a:solidFill>
                <a:cs typeface="HY헤드라인M"/>
              </a:rPr>
              <a:t>et</a:t>
            </a:r>
            <a:r>
              <a:rPr kumimoji="0" lang="pt-BR" altLang="pt-BR" sz="1800" b="0" dirty="0" smtClean="0">
                <a:solidFill>
                  <a:schemeClr val="tx1"/>
                </a:solidFill>
                <a:cs typeface="HY헤드라인M"/>
              </a:rPr>
              <a:t> al., 2010</a:t>
            </a:r>
            <a:endParaRPr kumimoji="0" lang="pt-BR" altLang="pt-BR" sz="1800" b="0" dirty="0">
              <a:solidFill>
                <a:schemeClr val="tx1"/>
              </a:solidFill>
              <a:cs typeface="HY헤드라인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Satélites específicos</a:t>
            </a: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Imagem 3" descr="DJF_SMOS_reprojected_SSS.png"/>
          <p:cNvPicPr>
            <a:picLocks noChangeAspect="1"/>
          </p:cNvPicPr>
          <p:nvPr/>
        </p:nvPicPr>
        <p:blipFill>
          <a:blip r:embed="rId3" cstate="print"/>
          <a:srcRect l="4059" t="26194" r="9031" b="21485"/>
          <a:stretch>
            <a:fillRect/>
          </a:stretch>
        </p:blipFill>
        <p:spPr>
          <a:xfrm>
            <a:off x="179512" y="1124744"/>
            <a:ext cx="4608512" cy="2509993"/>
          </a:xfrm>
          <a:prstGeom prst="rect">
            <a:avLst/>
          </a:prstGeom>
        </p:spPr>
      </p:pic>
      <p:pic>
        <p:nvPicPr>
          <p:cNvPr id="5" name="Imagem 4" descr="escala.png"/>
          <p:cNvPicPr>
            <a:picLocks noChangeAspect="1"/>
          </p:cNvPicPr>
          <p:nvPr/>
        </p:nvPicPr>
        <p:blipFill>
          <a:blip r:embed="rId4" cstate="print"/>
          <a:srcRect l="13192" t="79637" r="13746" b="11390"/>
          <a:stretch>
            <a:fillRect/>
          </a:stretch>
        </p:blipFill>
        <p:spPr>
          <a:xfrm>
            <a:off x="35496" y="6197368"/>
            <a:ext cx="4896000" cy="544000"/>
          </a:xfrm>
          <a:prstGeom prst="rect">
            <a:avLst/>
          </a:prstGeom>
        </p:spPr>
      </p:pic>
      <p:pic>
        <p:nvPicPr>
          <p:cNvPr id="6" name="Imagem 5" descr="subset_Q20120812015171_L3m_SCSP_EVQL_V4_l3m_data.png"/>
          <p:cNvPicPr>
            <a:picLocks noChangeAspect="1"/>
          </p:cNvPicPr>
          <p:nvPr/>
        </p:nvPicPr>
        <p:blipFill>
          <a:blip r:embed="rId5" cstate="print"/>
          <a:srcRect t="24321" r="12083" b="22606"/>
          <a:stretch>
            <a:fillRect/>
          </a:stretch>
        </p:blipFill>
        <p:spPr>
          <a:xfrm>
            <a:off x="107504" y="3648421"/>
            <a:ext cx="4608512" cy="251688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7544" y="29969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BatangChe" pitchFamily="49" charset="-127"/>
                <a:ea typeface="BatangChe" pitchFamily="49" charset="-127"/>
              </a:rPr>
              <a:t>DJF-SMOS</a:t>
            </a:r>
            <a:endParaRPr lang="pt-BR" b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53012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atin typeface="BatangChe" pitchFamily="49" charset="-127"/>
                <a:ea typeface="BatangChe" pitchFamily="49" charset="-127"/>
              </a:rPr>
              <a:t>DJF-Aquarius</a:t>
            </a:r>
            <a:endParaRPr lang="pt-BR" b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04048" y="1323925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latin typeface="BatangChe" pitchFamily="49" charset="-127"/>
                <a:ea typeface="BatangChe" pitchFamily="49" charset="-127"/>
              </a:rPr>
              <a:t>SMOS</a:t>
            </a:r>
          </a:p>
          <a:p>
            <a:pPr>
              <a:buFontTx/>
              <a:buChar char="-"/>
            </a:pPr>
            <a:r>
              <a:rPr lang="pt-BR" sz="2100" dirty="0" smtClean="0">
                <a:latin typeface="BatangChe" pitchFamily="49" charset="-127"/>
                <a:ea typeface="BatangChe" pitchFamily="49" charset="-127"/>
              </a:rPr>
              <a:t>lançado em Novembro de 2009</a:t>
            </a:r>
          </a:p>
          <a:p>
            <a:pPr>
              <a:buFontTx/>
              <a:buChar char="-"/>
            </a:pPr>
            <a:r>
              <a:rPr lang="pt-BR" sz="2100" dirty="0" smtClean="0">
                <a:latin typeface="BatangChe" pitchFamily="49" charset="-127"/>
                <a:ea typeface="BatangChe" pitchFamily="49" charset="-127"/>
              </a:rPr>
              <a:t> Opera em banda L(1,4 GHz)</a:t>
            </a:r>
          </a:p>
          <a:p>
            <a:pPr>
              <a:buFontTx/>
              <a:buChar char="-"/>
            </a:pPr>
            <a:r>
              <a:rPr lang="pt-BR" sz="2100" dirty="0" smtClean="0">
                <a:latin typeface="BatangChe" pitchFamily="49" charset="-127"/>
                <a:ea typeface="BatangChe" pitchFamily="49" charset="-127"/>
              </a:rPr>
              <a:t>Resolução espacial = 25 km </a:t>
            </a:r>
            <a:endParaRPr lang="pt-BR" sz="2100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76056" y="3645024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err="1" smtClean="0">
                <a:latin typeface="BatangChe" pitchFamily="49" charset="-127"/>
                <a:ea typeface="BatangChe" pitchFamily="49" charset="-127"/>
              </a:rPr>
              <a:t>Aquarius</a:t>
            </a:r>
            <a:endParaRPr lang="pt-BR" sz="2100" b="1" dirty="0" smtClean="0">
              <a:latin typeface="BatangChe" pitchFamily="49" charset="-127"/>
              <a:ea typeface="BatangChe" pitchFamily="49" charset="-127"/>
            </a:endParaRPr>
          </a:p>
          <a:p>
            <a:pPr>
              <a:buFontTx/>
              <a:buChar char="-"/>
            </a:pPr>
            <a:r>
              <a:rPr lang="pt-BR" sz="2100" dirty="0" smtClean="0">
                <a:latin typeface="BatangChe" pitchFamily="49" charset="-127"/>
                <a:ea typeface="BatangChe" pitchFamily="49" charset="-127"/>
              </a:rPr>
              <a:t>lançado em junho de 2011</a:t>
            </a:r>
          </a:p>
          <a:p>
            <a:pPr>
              <a:buFontTx/>
              <a:buChar char="-"/>
            </a:pPr>
            <a:r>
              <a:rPr lang="pt-BR" sz="2100" dirty="0" smtClean="0">
                <a:latin typeface="BatangChe" pitchFamily="49" charset="-127"/>
                <a:ea typeface="BatangChe" pitchFamily="49" charset="-127"/>
              </a:rPr>
              <a:t> Opera em banda L(1,413 GHz)</a:t>
            </a:r>
          </a:p>
          <a:p>
            <a:pPr>
              <a:buFontTx/>
              <a:buChar char="-"/>
            </a:pPr>
            <a:r>
              <a:rPr lang="pt-BR" sz="2100" dirty="0" smtClean="0">
                <a:latin typeface="BatangChe" pitchFamily="49" charset="-127"/>
                <a:ea typeface="BatangChe" pitchFamily="49" charset="-127"/>
              </a:rPr>
              <a:t>Resolução espacial = 1° </a:t>
            </a:r>
          </a:p>
          <a:p>
            <a:pPr>
              <a:buFontTx/>
              <a:buChar char="-"/>
            </a:pP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Batang" pitchFamily="18" charset="-127"/>
                <a:ea typeface="Batang" pitchFamily="18" charset="-127"/>
              </a:rPr>
              <a:t>Objetivo do trabalho :</a:t>
            </a:r>
            <a:r>
              <a:rPr lang="pt-BR" sz="2400" dirty="0" smtClean="0">
                <a:latin typeface="Batang" pitchFamily="18" charset="-127"/>
                <a:ea typeface="Batang" pitchFamily="18" charset="-127"/>
              </a:rPr>
              <a:t> Comparar 3 métodos estatísticos para estimar a Salinidade da superfície do mar(4km) utilizando as bandas de </a:t>
            </a:r>
            <a:r>
              <a:rPr lang="pt-BR" sz="2400" dirty="0" err="1" smtClean="0">
                <a:latin typeface="Batang" pitchFamily="18" charset="-127"/>
                <a:ea typeface="Batang" pitchFamily="18" charset="-127"/>
              </a:rPr>
              <a:t>reflectância</a:t>
            </a:r>
            <a:r>
              <a:rPr lang="pt-BR" sz="2400" dirty="0" smtClean="0">
                <a:latin typeface="Batang" pitchFamily="18" charset="-127"/>
                <a:ea typeface="Batang" pitchFamily="18" charset="-127"/>
              </a:rPr>
              <a:t> de superfície do MODIS –</a:t>
            </a:r>
            <a:r>
              <a:rPr lang="pt-BR" sz="2400" dirty="0" err="1" smtClean="0">
                <a:latin typeface="Batang" pitchFamily="18" charset="-127"/>
                <a:ea typeface="Batang" pitchFamily="18" charset="-127"/>
              </a:rPr>
              <a:t>Aqua</a:t>
            </a:r>
            <a:r>
              <a:rPr lang="pt-BR" sz="2400" dirty="0" smtClean="0">
                <a:latin typeface="Batang" pitchFamily="18" charset="-127"/>
                <a:ea typeface="Batang" pitchFamily="18" charset="-127"/>
              </a:rPr>
              <a:t>,  verificando também a relação com as medidas do satélite SMOS;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MATERIAL E MÉTODOS</a:t>
            </a: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724400"/>
          </a:xfrm>
        </p:spPr>
        <p:txBody>
          <a:bodyPr/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Dados </a:t>
            </a:r>
            <a:r>
              <a:rPr lang="pt-BR" i="1" dirty="0" smtClean="0">
                <a:latin typeface="BatangChe" pitchFamily="49" charset="-127"/>
                <a:ea typeface="BatangChe" pitchFamily="49" charset="-127"/>
              </a:rPr>
              <a:t>in </a:t>
            </a:r>
            <a:r>
              <a:rPr lang="pt-BR" i="1" dirty="0" err="1" smtClean="0">
                <a:latin typeface="BatangChe" pitchFamily="49" charset="-127"/>
                <a:ea typeface="BatangChe" pitchFamily="49" charset="-127"/>
              </a:rPr>
              <a:t>situ</a:t>
            </a:r>
            <a:r>
              <a:rPr lang="pt-BR" i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pt-BR" dirty="0" smtClean="0">
                <a:latin typeface="BatangChe" pitchFamily="49" charset="-127"/>
                <a:ea typeface="BatangChe" pitchFamily="49" charset="-127"/>
              </a:rPr>
              <a:t>(Salinidade)</a:t>
            </a:r>
            <a:endParaRPr lang="pt-BR" i="1" dirty="0" smtClean="0">
              <a:latin typeface="BatangChe" pitchFamily="49" charset="-127"/>
              <a:ea typeface="BatangChe" pitchFamily="49" charset="-127"/>
            </a:endParaRPr>
          </a:p>
          <a:p>
            <a:endParaRPr lang="pt-BR" dirty="0" smtClean="0">
              <a:latin typeface="BatangChe" pitchFamily="49" charset="-127"/>
              <a:ea typeface="BatangChe" pitchFamily="49" charset="-127"/>
            </a:endParaRPr>
          </a:p>
          <a:p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886200" cy="289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4" cstate="print"/>
          <a:srcRect t="10088" r="66355" b="14250"/>
          <a:stretch>
            <a:fillRect/>
          </a:stretch>
        </p:blipFill>
        <p:spPr bwMode="auto">
          <a:xfrm>
            <a:off x="5652120" y="2060848"/>
            <a:ext cx="236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photos-6.dropbox.com/t/2/AAAsXVPAZw1jLf8IB0tMVA26jM_ruqZRvGDhTwPbjanH2A/12/47074997/jpeg/32x32/1/1461535200/0/2/DSCN0212.JPG/EKWQjCQY8BIgBygH/3j_04Qh13bAVM5-EuEd8iQyMqMTErCGAZ74Tijz7kDk?size_mode=3&amp;size=1024x7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797152"/>
            <a:ext cx="2209800" cy="1657350"/>
          </a:xfrm>
          <a:prstGeom prst="rect">
            <a:avLst/>
          </a:prstGeom>
          <a:noFill/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251520" y="4869160"/>
            <a:ext cx="3962400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/>
            <a:r>
              <a:rPr lang="pt-BR" sz="2000" b="0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</a:rPr>
              <a:t>&lt;http://www.coriolis.eu.org/&gt;</a:t>
            </a:r>
            <a:endParaRPr kumimoji="0" lang="pt-BR" altLang="pt-BR" sz="2000" b="0" dirty="0" smtClean="0">
              <a:solidFill>
                <a:schemeClr val="tx1"/>
              </a:solidFill>
              <a:latin typeface="BatangChe" pitchFamily="49" charset="-127"/>
              <a:ea typeface="BatangChe" pitchFamily="49" charset="-127"/>
              <a:cs typeface="HY헤드라인M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486400" y="1600200"/>
            <a:ext cx="3962400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/>
            <a:r>
              <a:rPr kumimoji="0" lang="pt-BR" altLang="pt-BR" sz="2000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  <a:cs typeface="HY헤드라인M"/>
              </a:rPr>
              <a:t>Cruzeiro Projeto INCT</a:t>
            </a:r>
          </a:p>
        </p:txBody>
      </p:sp>
      <p:pic>
        <p:nvPicPr>
          <p:cNvPr id="9" name="Picture 6" descr="https://photos-2.dropbox.com/t/2/AACkZGO5R0h-D2zW8C4LzkHzm97uMkB9WxwLEJCcSl6PQg/12/47074997/jpeg/32x32/1/1461535200/0/2/DSCN0213.JPG/EKWQjCQY8BIgBygH/ojzcskRy6zNJta6JvaN6F8lI2tmSy5TIoumZ28OjpU4?size_mode=3&amp;size=1024x7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797152"/>
            <a:ext cx="2159000" cy="1619250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216024" y="5445224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Dados do projeto Anaconda</a:t>
            </a: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MATERIAL E MÉTODOS</a:t>
            </a: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724400"/>
          </a:xfrm>
        </p:spPr>
        <p:txBody>
          <a:bodyPr/>
          <a:lstStyle/>
          <a:p>
            <a:r>
              <a:rPr lang="pt-BR" dirty="0" smtClean="0">
                <a:latin typeface="BatangChe" pitchFamily="49" charset="-127"/>
                <a:ea typeface="BatangChe" pitchFamily="49" charset="-127"/>
              </a:rPr>
              <a:t>Dados </a:t>
            </a:r>
            <a:r>
              <a:rPr lang="pt-BR" i="1" dirty="0" smtClean="0">
                <a:latin typeface="BatangChe" pitchFamily="49" charset="-127"/>
                <a:ea typeface="BatangChe" pitchFamily="49" charset="-127"/>
              </a:rPr>
              <a:t>Sensoriamento Remoto</a:t>
            </a:r>
          </a:p>
          <a:p>
            <a:endParaRPr lang="pt-BR" dirty="0" smtClean="0">
              <a:latin typeface="BatangChe" pitchFamily="49" charset="-127"/>
              <a:ea typeface="BatangChe" pitchFamily="49" charset="-127"/>
            </a:endParaRPr>
          </a:p>
          <a:p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709555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683568" y="58772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BatangChe" pitchFamily="49" charset="-127"/>
                <a:ea typeface="BatangChe" pitchFamily="49" charset="-127"/>
              </a:rPr>
              <a:t>Período de estudo Jul/2002  a Jun/2017</a:t>
            </a:r>
            <a:endParaRPr lang="pt-BR" b="1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Extração dos pontos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1403648" y="177281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87624" y="13407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X,Y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27" y="2558554"/>
            <a:ext cx="3384376" cy="39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896"/>
            <a:ext cx="34762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724128" y="19168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Buffer 3 pixels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19672" y="155679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BatangChe" pitchFamily="49" charset="-127"/>
                <a:ea typeface="BatangChe" pitchFamily="49" charset="-127"/>
              </a:rPr>
              <a:t>Dado in </a:t>
            </a:r>
            <a:r>
              <a:rPr lang="pt-BR" b="1" dirty="0" err="1" smtClean="0">
                <a:latin typeface="BatangChe" pitchFamily="49" charset="-127"/>
                <a:ea typeface="BatangChe" pitchFamily="49" charset="-127"/>
              </a:rPr>
              <a:t>situ</a:t>
            </a:r>
            <a:r>
              <a:rPr lang="pt-BR" b="1" dirty="0" smtClean="0">
                <a:latin typeface="BatangChe" pitchFamily="49" charset="-127"/>
                <a:ea typeface="BatangChe" pitchFamily="49" charset="-127"/>
              </a:rPr>
              <a:t> lançado nas bandas de </a:t>
            </a:r>
            <a:r>
              <a:rPr lang="pt-BR" b="1" dirty="0" err="1" smtClean="0">
                <a:latin typeface="BatangChe" pitchFamily="49" charset="-127"/>
                <a:ea typeface="BatangChe" pitchFamily="49" charset="-127"/>
              </a:rPr>
              <a:t>reflectância</a:t>
            </a:r>
            <a:r>
              <a:rPr lang="pt-BR" b="1" dirty="0" smtClean="0">
                <a:latin typeface="BatangChe" pitchFamily="49" charset="-127"/>
                <a:ea typeface="BatangChe" pitchFamily="49" charset="-127"/>
              </a:rPr>
              <a:t> e </a:t>
            </a:r>
            <a:r>
              <a:rPr lang="pt-BR" b="1" dirty="0" err="1" smtClean="0">
                <a:latin typeface="BatangChe" pitchFamily="49" charset="-127"/>
                <a:ea typeface="BatangChe" pitchFamily="49" charset="-127"/>
              </a:rPr>
              <a:t>adg</a:t>
            </a:r>
            <a:endParaRPr lang="pt-BR" b="1" dirty="0">
              <a:latin typeface="BatangChe" pitchFamily="49" charset="-127"/>
              <a:ea typeface="BatangChe" pitchFamily="49" charset="-127"/>
            </a:endParaRPr>
          </a:p>
        </p:txBody>
      </p:sp>
      <p:cxnSp>
        <p:nvCxnSpPr>
          <p:cNvPr id="10" name="Conector em curva 9"/>
          <p:cNvCxnSpPr>
            <a:stCxn id="4" idx="3"/>
          </p:cNvCxnSpPr>
          <p:nvPr/>
        </p:nvCxnSpPr>
        <p:spPr>
          <a:xfrm rot="16200000" flipH="1">
            <a:off x="431540" y="2816931"/>
            <a:ext cx="2746849" cy="7815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1408</Words>
  <Application>Microsoft Office PowerPoint</Application>
  <PresentationFormat>Apresentação na tela (4:3)</PresentationFormat>
  <Paragraphs>138</Paragraphs>
  <Slides>24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Estimativa de Salinidade na Pluma do Rio Amazonas: Comparação entre métodos estatísticos e sua relação com os dados do SMOS.</vt:lpstr>
      <vt:lpstr>Introdução</vt:lpstr>
      <vt:lpstr>Salinidade</vt:lpstr>
      <vt:lpstr>Medidas de Salinidade</vt:lpstr>
      <vt:lpstr>Satélites específicos</vt:lpstr>
      <vt:lpstr>Slide 6</vt:lpstr>
      <vt:lpstr>MATERIAL E MÉTODOS</vt:lpstr>
      <vt:lpstr>MATERIAL E MÉTODOS</vt:lpstr>
      <vt:lpstr>Extração dos pontos</vt:lpstr>
      <vt:lpstr>Exemplo de pontos extraídos</vt:lpstr>
      <vt:lpstr>Área de Estudo</vt:lpstr>
      <vt:lpstr>Material E Métodos</vt:lpstr>
      <vt:lpstr>Pressuposições do uso dos modelos</vt:lpstr>
      <vt:lpstr>Validação</vt:lpstr>
      <vt:lpstr>Comparação SMOS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Conclusões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Nelson</dc:creator>
  <cp:lastModifiedBy>Nelson</cp:lastModifiedBy>
  <cp:revision>71</cp:revision>
  <dcterms:created xsi:type="dcterms:W3CDTF">2017-12-18T00:23:49Z</dcterms:created>
  <dcterms:modified xsi:type="dcterms:W3CDTF">2017-12-19T04:27:23Z</dcterms:modified>
</cp:coreProperties>
</file>