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schemas.openxmlformats.org/officeDocument/2006/relationships/slide" Target="slides/slide20.xml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Tópico 2 será melhor explicado mais adiante.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Base de dados utilizada para teste com dados de diferentes tipos e formatos.</a:t>
            </a:r>
          </a:p>
          <a:p>
            <a:pPr lvl="0" rtl="0">
              <a:spcBef>
                <a:spcPts val="0"/>
              </a:spcBef>
              <a:buNone/>
            </a:pPr>
            <a:r>
              <a:rPr lang="pt-BR"/>
              <a:t>Um dado com data única e um com período.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pt-BR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10" Type="http://schemas.openxmlformats.org/officeDocument/2006/relationships/image" Target="../media/image9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549000" y="954875"/>
            <a:ext cx="8046000" cy="1654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 sz="3600">
                <a:latin typeface="Trebuchet MS"/>
                <a:ea typeface="Trebuchet MS"/>
                <a:cs typeface="Trebuchet MS"/>
                <a:sym typeface="Trebuchet MS"/>
              </a:rPr>
              <a:t>Extensão para visualização temporal de dados no TerraView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3001800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 sz="1800"/>
              <a:t>Instituto Nacional de Pesquisas Espaciais - INPE</a:t>
            </a:r>
          </a:p>
          <a:p>
            <a:pPr lvl="0" rtl="0">
              <a:spcBef>
                <a:spcPts val="0"/>
              </a:spcBef>
              <a:buNone/>
            </a:pPr>
            <a:r>
              <a:rPr lang="pt-BR" sz="1800"/>
              <a:t>Introdução ao Geoprocessamento - SER 300</a:t>
            </a:r>
          </a:p>
        </p:txBody>
      </p:sp>
      <p:sp>
        <p:nvSpPr>
          <p:cNvPr id="56" name="Shape 56"/>
          <p:cNvSpPr txBox="1"/>
          <p:nvPr>
            <p:ph idx="1" type="subTitle"/>
          </p:nvPr>
        </p:nvSpPr>
        <p:spPr>
          <a:xfrm>
            <a:off x="156450" y="4187125"/>
            <a:ext cx="86757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pt-BR" sz="1800"/>
              <a:t>Carolina Galvão dos Santos &lt;carolinagalvaosantos@gmail.com&gt;</a:t>
            </a:r>
            <a:br>
              <a:rPr lang="pt-BR" sz="1800"/>
            </a:br>
            <a:r>
              <a:rPr lang="pt-BR" sz="1800"/>
              <a:t>Matheus Cavassan Zaglia    &lt;mzaglia@dpi.inpe.br&gt;</a:t>
            </a:r>
            <a:br>
              <a:rPr lang="pt-BR"/>
            </a:b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Agenda</a:t>
            </a:r>
          </a:p>
        </p:txBody>
      </p:sp>
      <p:sp>
        <p:nvSpPr>
          <p:cNvPr id="62" name="Shape 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pt-BR"/>
              <a:t>Introdução ao SIG;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Problemática;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Proposta de Visualização Dinâmica;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Materiais Utilizados;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Conjunto de Dados para Validação;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Implementação da Ferramenta;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Resultados Obtidos;</a:t>
            </a:r>
          </a:p>
          <a:p>
            <a:pPr indent="-228600" lvl="0" marL="457200" rtl="0">
              <a:spcBef>
                <a:spcPts val="0"/>
              </a:spcBef>
            </a:pPr>
            <a:r>
              <a:rPr lang="pt-BR"/>
              <a:t>Conclusão Geral;</a:t>
            </a:r>
          </a:p>
          <a:p>
            <a:pPr indent="-228600" lvl="0" marL="457200">
              <a:spcBef>
                <a:spcPts val="0"/>
              </a:spcBef>
            </a:pPr>
            <a:r>
              <a:rPr lang="pt-BR"/>
              <a:t>Ideias de Trabalhos Futuros.</a:t>
            </a:r>
          </a:p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Sistemas de Informações Geográficas</a:t>
            </a:r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311700" y="1274875"/>
            <a:ext cx="8520600" cy="3294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Trouxeram ao mundo da geoinformação a utilização dos computadores como instrumento de representação de dados espacialmente referenciados;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Exemplo: TerraView construído sobre a biblioteca TerraLib que é biblioteca em C++ que dá suporte a construção de aplicações geográficas.</a:t>
            </a:r>
          </a:p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Problemática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311700" y="1252900"/>
            <a:ext cx="8520600" cy="3804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Surgimento de discussões sobre como se representar computacionalmente o espaço geográfico da melhor forma possível. (Criação de padrões de representação do espaço e do relacionamento entre </a:t>
            </a:r>
            <a:r>
              <a:rPr lang="pt-BR" sz="2000"/>
              <a:t>as representações</a:t>
            </a:r>
            <a:r>
              <a:rPr lang="pt-BR" sz="2000"/>
              <a:t>);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Necessidade de inclusão da variável TEMPO as representações;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Dificuldade ao representar e realizar análises de fenômenos temporais;</a:t>
            </a:r>
          </a:p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Soluções existentes na TerraLib</a:t>
            </a:r>
          </a:p>
        </p:txBody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311700" y="1260225"/>
            <a:ext cx="5375100" cy="3308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>
              <a:spcBef>
                <a:spcPts val="0"/>
              </a:spcBef>
              <a:buSzPct val="100000"/>
            </a:pPr>
            <a:r>
              <a:rPr lang="pt-BR" sz="2000"/>
              <a:t>TerraLib (Spatio Temporal): extensão baseada em um modelo de dados espaço-temporais proposto por Karine Ferreira. Define um conjunto de tipos de dados e operações capazes de representar dados temporais.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8750" y="1089462"/>
            <a:ext cx="3152398" cy="200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Shape 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5550" y="3645000"/>
            <a:ext cx="135217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1949" y="3473450"/>
            <a:ext cx="870649" cy="73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Nossa </a:t>
            </a:r>
            <a:r>
              <a:rPr lang="pt-BR"/>
              <a:t>Proposta: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274875"/>
            <a:ext cx="8520600" cy="3294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Melhorar a visualização de dados temporais no TerraView;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Principalmente para dados de amostras com localizações fixas, ou seja, que possuem diversos registros de um único objeto em diferentes datas;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Criação</a:t>
            </a:r>
            <a:r>
              <a:rPr lang="pt-BR" sz="2000"/>
              <a:t> de uma extensão para o TerraView que possibilite visualizar dinamicamente dados temporais.</a:t>
            </a:r>
          </a:p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Materiais Utilizados</a:t>
            </a:r>
          </a:p>
        </p:txBody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311700" y="1300850"/>
            <a:ext cx="8520600" cy="3268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TerraLib/ TerraView 5.2.1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Qt (Layout)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Linguagem C++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Visual Studio 12 2013</a:t>
            </a: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Windows 10</a:t>
            </a:r>
          </a:p>
          <a:p>
            <a:pPr lvl="0" rtl="0">
              <a:spcBef>
                <a:spcPts val="0"/>
              </a:spcBef>
              <a:buNone/>
            </a:pPr>
            <a:br>
              <a:rPr lang="pt-BR" sz="2000"/>
            </a:br>
            <a:br>
              <a:rPr lang="pt-BR" sz="2000"/>
            </a:br>
            <a:r>
              <a:rPr lang="pt-BR" sz="2000"/>
              <a:t>Compatível com todos os sistemas que a TerraLib oferece suporte.</a:t>
            </a:r>
          </a:p>
        </p:txBody>
      </p:sp>
      <p:sp>
        <p:nvSpPr>
          <p:cNvPr id="101" name="Shape 10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1425" y="564150"/>
            <a:ext cx="870649" cy="736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/>
          <p:cNvPicPr preferRelativeResize="0"/>
          <p:nvPr/>
        </p:nvPicPr>
        <p:blipFill rotWithShape="1">
          <a:blip r:embed="rId4">
            <a:alphaModFix/>
          </a:blip>
          <a:srcRect b="27776" l="21559" r="21927" t="29424"/>
          <a:stretch/>
        </p:blipFill>
        <p:spPr>
          <a:xfrm>
            <a:off x="6140323" y="2648350"/>
            <a:ext cx="972825" cy="73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Shape 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0575" y="1618250"/>
            <a:ext cx="1617600" cy="84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2575" y="699474"/>
            <a:ext cx="750875" cy="8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 rotWithShape="1">
          <a:blip r:embed="rId7">
            <a:alphaModFix/>
          </a:blip>
          <a:srcRect b="23520" l="22961" r="20924" t="24257"/>
          <a:stretch/>
        </p:blipFill>
        <p:spPr>
          <a:xfrm>
            <a:off x="7472724" y="1672250"/>
            <a:ext cx="791563" cy="73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74800" y="2408950"/>
            <a:ext cx="1497655" cy="105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Shape 10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68600" y="1300837"/>
            <a:ext cx="972825" cy="97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Shape 10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154025" y="2408950"/>
            <a:ext cx="750874" cy="750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Conjunto de Dados para Validação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1256525"/>
            <a:ext cx="5535300" cy="331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Banco de dados relacional utilizado pelo projeto E-Sensing (base de teste);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Contém dado</a:t>
            </a:r>
            <a:r>
              <a:rPr lang="pt-BR" sz="2000"/>
              <a:t>s</a:t>
            </a:r>
            <a:r>
              <a:rPr lang="pt-BR" sz="2000"/>
              <a:t> de campo </a:t>
            </a:r>
            <a:r>
              <a:rPr lang="pt-BR" sz="2000"/>
              <a:t>coletados em determinados períodos de tempo</a:t>
            </a:r>
            <a:r>
              <a:rPr lang="pt-BR" sz="2000"/>
              <a:t>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E d</a:t>
            </a:r>
            <a:r>
              <a:rPr lang="pt-BR" sz="2000"/>
              <a:t>ados de focos de queimadas fornecido pelo b</a:t>
            </a:r>
            <a:r>
              <a:rPr lang="pt-BR" sz="2000"/>
              <a:t>anco de dados </a:t>
            </a:r>
            <a:r>
              <a:rPr lang="pt-BR" sz="2000"/>
              <a:t>BDQ</a:t>
            </a:r>
            <a:r>
              <a:rPr lang="pt-BR" sz="2000"/>
              <a:t>ueimadas.</a:t>
            </a:r>
          </a:p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2825" y="1256525"/>
            <a:ext cx="1950849" cy="296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Amostras</a:t>
            </a:r>
          </a:p>
        </p:txBody>
      </p:sp>
      <p:sp>
        <p:nvSpPr>
          <p:cNvPr id="123" name="Shape 1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17554" l="31850" r="12280" t="8688"/>
          <a:stretch/>
        </p:blipFill>
        <p:spPr>
          <a:xfrm>
            <a:off x="2877650" y="445025"/>
            <a:ext cx="6209450" cy="41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>
            <p:ph idx="1" type="body"/>
          </p:nvPr>
        </p:nvSpPr>
        <p:spPr>
          <a:xfrm>
            <a:off x="311700" y="1289550"/>
            <a:ext cx="2963400" cy="3373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Dados sobre focos de incêndios no Brasil;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Cada amostra possui uma data e hora de ocorrência.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Amostras</a:t>
            </a:r>
          </a:p>
        </p:txBody>
      </p:sp>
      <p:sp>
        <p:nvSpPr>
          <p:cNvPr id="131" name="Shape 13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7266" l="21906" r="39506" t="11905"/>
          <a:stretch/>
        </p:blipFill>
        <p:spPr>
          <a:xfrm>
            <a:off x="3557725" y="94512"/>
            <a:ext cx="4635425" cy="4954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>
            <p:ph idx="1" type="body"/>
          </p:nvPr>
        </p:nvSpPr>
        <p:spPr>
          <a:xfrm>
            <a:off x="311700" y="1289550"/>
            <a:ext cx="3776700" cy="3656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D</a:t>
            </a:r>
            <a:r>
              <a:rPr lang="pt-BR" sz="2000"/>
              <a:t>ados sobre o uso da terra na região de Campo Verde (Mato Grosso);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Cada amostra pode possuir mais de um registro, com diferentes atributos e um período de tempo.</a:t>
            </a:r>
          </a:p>
        </p:txBody>
      </p:sp>
      <p:pic>
        <p:nvPicPr>
          <p:cNvPr id="134" name="Shape 134"/>
          <p:cNvPicPr preferRelativeResize="0"/>
          <p:nvPr/>
        </p:nvPicPr>
        <p:blipFill rotWithShape="1">
          <a:blip r:embed="rId4">
            <a:alphaModFix/>
          </a:blip>
          <a:srcRect b="0" l="0" r="79761" t="8054"/>
          <a:stretch/>
        </p:blipFill>
        <p:spPr>
          <a:xfrm>
            <a:off x="7132329" y="0"/>
            <a:ext cx="2011670" cy="4663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Shape 135"/>
          <p:cNvPicPr preferRelativeResize="0"/>
          <p:nvPr/>
        </p:nvPicPr>
        <p:blipFill rotWithShape="1">
          <a:blip r:embed="rId5">
            <a:alphaModFix/>
          </a:blip>
          <a:srcRect b="0" l="0" r="60427" t="65365"/>
          <a:stretch/>
        </p:blipFill>
        <p:spPr>
          <a:xfrm>
            <a:off x="4371462" y="3294950"/>
            <a:ext cx="4139324" cy="184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2895287" y="2352837"/>
            <a:ext cx="32862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pt-BR" sz="3000"/>
              <a:t>Implementação</a:t>
            </a:r>
          </a:p>
        </p:txBody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descr="Captura de tela de 2017-06-11 22-30-11.png"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0350" y="1400987"/>
            <a:ext cx="5243275" cy="29193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ptura de tela de 2017-06-11 22-30-41.png" id="144" name="Shape 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6739" y="0"/>
            <a:ext cx="531049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ptura de tela de 2017-06-11 22-39-32.png" id="145" name="Shape 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6748" y="-12"/>
            <a:ext cx="517605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51" name="Shape 151"/>
          <p:cNvPicPr preferRelativeResize="0"/>
          <p:nvPr/>
        </p:nvPicPr>
        <p:blipFill rotWithShape="1">
          <a:blip r:embed="rId3">
            <a:alphaModFix/>
          </a:blip>
          <a:srcRect b="30124" l="23798" r="23173" t="25405"/>
          <a:stretch/>
        </p:blipFill>
        <p:spPr>
          <a:xfrm>
            <a:off x="1041824" y="739300"/>
            <a:ext cx="7060350" cy="311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 rotWithShape="1">
          <a:blip r:embed="rId4">
            <a:alphaModFix/>
          </a:blip>
          <a:srcRect b="0" l="0" r="0" t="82793"/>
          <a:stretch/>
        </p:blipFill>
        <p:spPr>
          <a:xfrm>
            <a:off x="107237" y="3919600"/>
            <a:ext cx="8929524" cy="783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Shape 153"/>
          <p:cNvSpPr txBox="1"/>
          <p:nvPr>
            <p:ph type="title"/>
          </p:nvPr>
        </p:nvSpPr>
        <p:spPr>
          <a:xfrm>
            <a:off x="311700" y="232550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Time Viewer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8001000" y="2598650"/>
            <a:ext cx="1020000" cy="2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pt-BR" sz="1000">
                <a:solidFill>
                  <a:srgbClr val="434343"/>
                </a:solidFill>
              </a:rPr>
              <a:t>← </a:t>
            </a:r>
            <a:r>
              <a:rPr b="1" lang="pt-BR" sz="1000">
                <a:solidFill>
                  <a:srgbClr val="434343"/>
                </a:solidFill>
              </a:rPr>
              <a:t>Consultas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1128350" y="1274875"/>
            <a:ext cx="5055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BD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type="title"/>
          </p:nvPr>
        </p:nvSpPr>
        <p:spPr>
          <a:xfrm>
            <a:off x="363000" y="3131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Resultados: TerraView</a:t>
            </a:r>
          </a:p>
        </p:txBody>
      </p:sp>
      <p:sp>
        <p:nvSpPr>
          <p:cNvPr id="161" name="Shape 161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8637" y="959850"/>
            <a:ext cx="7706726" cy="393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type="title"/>
          </p:nvPr>
        </p:nvSpPr>
        <p:spPr>
          <a:xfrm>
            <a:off x="311700" y="3131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pt-BR"/>
              <a:t>Exemplo </a:t>
            </a:r>
            <a:r>
              <a:rPr lang="pt-BR"/>
              <a:t>1 - Amostras com data única </a:t>
            </a:r>
          </a:p>
        </p:txBody>
      </p:sp>
      <p:sp>
        <p:nvSpPr>
          <p:cNvPr id="168" name="Shape 16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238" y="885824"/>
            <a:ext cx="7651526" cy="39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/>
          <p:nvPr>
            <p:ph type="title"/>
          </p:nvPr>
        </p:nvSpPr>
        <p:spPr>
          <a:xfrm>
            <a:off x="311700" y="3131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Exemplo 1 - </a:t>
            </a:r>
            <a:r>
              <a:rPr lang="pt-BR"/>
              <a:t>Funcionamento do Slider</a:t>
            </a:r>
            <a:r>
              <a:rPr lang="pt-BR"/>
              <a:t> </a:t>
            </a:r>
          </a:p>
        </p:txBody>
      </p:sp>
      <p:sp>
        <p:nvSpPr>
          <p:cNvPr id="175" name="Shape 17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id="176" name="Shape 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500" y="885825"/>
            <a:ext cx="7630975" cy="38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Shape 177"/>
          <p:cNvSpPr txBox="1"/>
          <p:nvPr>
            <p:ph idx="1" type="body"/>
          </p:nvPr>
        </p:nvSpPr>
        <p:spPr>
          <a:xfrm>
            <a:off x="201800" y="4778625"/>
            <a:ext cx="3402900" cy="228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200"/>
              <a:t>Animação meramente ilustrativa 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311700" y="3131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Exemplo 2 - Amostras com diferentes períodos</a:t>
            </a:r>
            <a:r>
              <a:rPr lang="pt-BR"/>
              <a:t> </a:t>
            </a:r>
          </a:p>
        </p:txBody>
      </p:sp>
      <p:sp>
        <p:nvSpPr>
          <p:cNvPr id="183" name="Shape 18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descr="Captura de tela de 2017-06-12 08-17-27.png"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775" y="885825"/>
            <a:ext cx="7488452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311700" y="3131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pt-BR"/>
              <a:t>Exemplo 2 - Funcionamento do Slider</a:t>
            </a:r>
          </a:p>
        </p:txBody>
      </p:sp>
      <p:sp>
        <p:nvSpPr>
          <p:cNvPr id="190" name="Shape 19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  <p:pic>
        <p:nvPicPr>
          <p:cNvPr descr="talhoes.gif"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600" y="885825"/>
            <a:ext cx="7518800" cy="383797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>
            <p:ph idx="1" type="body"/>
          </p:nvPr>
        </p:nvSpPr>
        <p:spPr>
          <a:xfrm>
            <a:off x="201800" y="4778625"/>
            <a:ext cx="3402900" cy="228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200"/>
              <a:t>Animação meramente ilustrativa 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Conclusão</a:t>
            </a:r>
          </a:p>
        </p:txBody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311700" y="1216275"/>
            <a:ext cx="8520600" cy="3352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Quantidade de dados geográficos com características temporais tende a crescer (Big Data);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Falta de ferramentas para trabalhar com dados temporais em SIGs;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A ferramenta desenvolvida facilita a visualização dos dados temporais de forma simples, sem que o usuário realize diversas ações.</a:t>
            </a:r>
          </a:p>
        </p:txBody>
      </p:sp>
      <p:sp>
        <p:nvSpPr>
          <p:cNvPr id="199" name="Shape 19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/>
              <a:t>Trabalhos Futuros</a:t>
            </a:r>
          </a:p>
        </p:txBody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311700" y="1208949"/>
            <a:ext cx="8520600" cy="3360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Monitorar um único objeto e sua linha do tempo;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Permitir a criação de uma animação que possa ser executada no TerraView e salva na máquina do usuário;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Melhorar a utilização de legendas;</a:t>
            </a:r>
            <a:br>
              <a:rPr lang="pt-BR" sz="2000"/>
            </a:br>
          </a:p>
          <a:p>
            <a:pPr indent="-355600" lvl="0" marL="457200" rtl="0">
              <a:spcBef>
                <a:spcPts val="0"/>
              </a:spcBef>
              <a:buSzPct val="100000"/>
            </a:pPr>
            <a:r>
              <a:rPr lang="pt-BR" sz="2000"/>
              <a:t>Integração com o módulo Spatio Temporal da TerraLib;</a:t>
            </a:r>
          </a:p>
        </p:txBody>
      </p:sp>
      <p:sp>
        <p:nvSpPr>
          <p:cNvPr id="206" name="Shape 20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type="ctrTitle"/>
          </p:nvPr>
        </p:nvSpPr>
        <p:spPr>
          <a:xfrm>
            <a:off x="549000" y="954875"/>
            <a:ext cx="8046000" cy="16542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 sz="3600"/>
          </a:p>
          <a:p>
            <a:pPr lvl="0">
              <a:spcBef>
                <a:spcPts val="0"/>
              </a:spcBef>
              <a:buNone/>
            </a:pPr>
            <a:r>
              <a:rPr lang="pt-BR" sz="3600">
                <a:latin typeface="Trebuchet MS"/>
                <a:ea typeface="Trebuchet MS"/>
                <a:cs typeface="Trebuchet MS"/>
                <a:sym typeface="Trebuchet MS"/>
              </a:rPr>
              <a:t>Dúvidas ?</a:t>
            </a:r>
          </a:p>
          <a:p>
            <a:pPr lvl="0" rtl="0">
              <a:spcBef>
                <a:spcPts val="0"/>
              </a:spcBef>
              <a:buNone/>
            </a:pPr>
            <a:r>
              <a:rPr lang="pt-BR" sz="3600">
                <a:latin typeface="Trebuchet MS"/>
                <a:ea typeface="Trebuchet MS"/>
                <a:cs typeface="Trebuchet MS"/>
                <a:sym typeface="Trebuchet MS"/>
              </a:rPr>
              <a:t>Obrigado(a)!</a:t>
            </a:r>
          </a:p>
        </p:txBody>
      </p:sp>
      <p:sp>
        <p:nvSpPr>
          <p:cNvPr id="212" name="Shape 212"/>
          <p:cNvSpPr txBox="1"/>
          <p:nvPr>
            <p:ph idx="1" type="subTitle"/>
          </p:nvPr>
        </p:nvSpPr>
        <p:spPr>
          <a:xfrm>
            <a:off x="156450" y="4187125"/>
            <a:ext cx="86757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 algn="l">
              <a:spcBef>
                <a:spcPts val="0"/>
              </a:spcBef>
              <a:buNone/>
            </a:pPr>
            <a:r>
              <a:rPr lang="pt-BR" sz="1800"/>
              <a:t>Carolina Galvão dos Santos &lt;carolinagalvaosantos@gmail.com&gt;</a:t>
            </a:r>
            <a:br>
              <a:rPr lang="pt-BR" sz="1800"/>
            </a:br>
            <a:r>
              <a:rPr lang="pt-BR" sz="1800"/>
              <a:t>Matheus Cavassan Zaglia    &lt;mzaglia@dpi.inpe.br&gt;</a:t>
            </a:r>
            <a:br>
              <a:rPr lang="pt-BR"/>
            </a:br>
          </a:p>
        </p:txBody>
      </p:sp>
      <p:sp>
        <p:nvSpPr>
          <p:cNvPr id="213" name="Shape 213"/>
          <p:cNvSpPr txBox="1"/>
          <p:nvPr>
            <p:ph idx="1" type="subTitle"/>
          </p:nvPr>
        </p:nvSpPr>
        <p:spPr>
          <a:xfrm>
            <a:off x="311700" y="3001800"/>
            <a:ext cx="8520600" cy="79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pt-BR" sz="1800"/>
              <a:t>Instituto Nacional de Pesquisas Espaciais - INPE</a:t>
            </a:r>
          </a:p>
          <a:p>
            <a:pPr lvl="0" rtl="0">
              <a:spcBef>
                <a:spcPts val="0"/>
              </a:spcBef>
              <a:buNone/>
            </a:pPr>
            <a:r>
              <a:rPr lang="pt-BR" sz="1800"/>
              <a:t>Introdução ao Geoprocessamento - SER 300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