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54"/>
  </p:notesMasterIdLst>
  <p:handoutMasterIdLst>
    <p:handoutMasterId r:id="rId55"/>
  </p:handoutMasterIdLst>
  <p:sldIdLst>
    <p:sldId id="256" r:id="rId2"/>
    <p:sldId id="957" r:id="rId3"/>
    <p:sldId id="960" r:id="rId4"/>
    <p:sldId id="955" r:id="rId5"/>
    <p:sldId id="958" r:id="rId6"/>
    <p:sldId id="959" r:id="rId7"/>
    <p:sldId id="961" r:id="rId8"/>
    <p:sldId id="962" r:id="rId9"/>
    <p:sldId id="963" r:id="rId10"/>
    <p:sldId id="964" r:id="rId11"/>
    <p:sldId id="966" r:id="rId12"/>
    <p:sldId id="967" r:id="rId13"/>
    <p:sldId id="968" r:id="rId14"/>
    <p:sldId id="969" r:id="rId15"/>
    <p:sldId id="970" r:id="rId16"/>
    <p:sldId id="971" r:id="rId17"/>
    <p:sldId id="973" r:id="rId18"/>
    <p:sldId id="974" r:id="rId19"/>
    <p:sldId id="965" r:id="rId20"/>
    <p:sldId id="975" r:id="rId21"/>
    <p:sldId id="976" r:id="rId22"/>
    <p:sldId id="977" r:id="rId23"/>
    <p:sldId id="978" r:id="rId24"/>
    <p:sldId id="981" r:id="rId25"/>
    <p:sldId id="1011" r:id="rId26"/>
    <p:sldId id="1012" r:id="rId27"/>
    <p:sldId id="1013" r:id="rId28"/>
    <p:sldId id="1014" r:id="rId29"/>
    <p:sldId id="1016" r:id="rId30"/>
    <p:sldId id="1018" r:id="rId31"/>
    <p:sldId id="1019" r:id="rId32"/>
    <p:sldId id="1020" r:id="rId33"/>
    <p:sldId id="1021" r:id="rId34"/>
    <p:sldId id="1022" r:id="rId35"/>
    <p:sldId id="1023" r:id="rId36"/>
    <p:sldId id="1024" r:id="rId37"/>
    <p:sldId id="1025" r:id="rId38"/>
    <p:sldId id="1026" r:id="rId39"/>
    <p:sldId id="1027" r:id="rId40"/>
    <p:sldId id="1028" r:id="rId41"/>
    <p:sldId id="1029" r:id="rId42"/>
    <p:sldId id="1030" r:id="rId43"/>
    <p:sldId id="1031" r:id="rId44"/>
    <p:sldId id="1048" r:id="rId45"/>
    <p:sldId id="1049" r:id="rId46"/>
    <p:sldId id="1050" r:id="rId47"/>
    <p:sldId id="1032" r:id="rId48"/>
    <p:sldId id="1034" r:id="rId49"/>
    <p:sldId id="1035" r:id="rId50"/>
    <p:sldId id="1052" r:id="rId51"/>
    <p:sldId id="1036" r:id="rId52"/>
    <p:sldId id="1053" r:id="rId53"/>
  </p:sldIdLst>
  <p:sldSz cx="9144000" cy="6858000" type="screen4x3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3E68AE4D-3474-5A4D-A4A9-F76946F9509F}">
          <p14:sldIdLst>
            <p14:sldId id="256"/>
            <p14:sldId id="957"/>
            <p14:sldId id="960"/>
            <p14:sldId id="955"/>
            <p14:sldId id="958"/>
            <p14:sldId id="959"/>
            <p14:sldId id="961"/>
            <p14:sldId id="962"/>
            <p14:sldId id="963"/>
            <p14:sldId id="964"/>
            <p14:sldId id="966"/>
            <p14:sldId id="967"/>
            <p14:sldId id="968"/>
            <p14:sldId id="969"/>
            <p14:sldId id="970"/>
            <p14:sldId id="971"/>
            <p14:sldId id="973"/>
            <p14:sldId id="974"/>
            <p14:sldId id="965"/>
            <p14:sldId id="975"/>
            <p14:sldId id="976"/>
            <p14:sldId id="977"/>
            <p14:sldId id="978"/>
            <p14:sldId id="981"/>
            <p14:sldId id="1011"/>
            <p14:sldId id="1012"/>
            <p14:sldId id="1013"/>
            <p14:sldId id="1014"/>
            <p14:sldId id="1016"/>
            <p14:sldId id="1018"/>
            <p14:sldId id="1019"/>
            <p14:sldId id="1020"/>
            <p14:sldId id="1021"/>
            <p14:sldId id="1022"/>
            <p14:sldId id="1023"/>
            <p14:sldId id="1024"/>
            <p14:sldId id="1025"/>
            <p14:sldId id="1026"/>
            <p14:sldId id="1027"/>
            <p14:sldId id="1028"/>
            <p14:sldId id="1029"/>
            <p14:sldId id="1030"/>
            <p14:sldId id="1031"/>
            <p14:sldId id="1048"/>
            <p14:sldId id="1049"/>
            <p14:sldId id="1050"/>
            <p14:sldId id="1032"/>
            <p14:sldId id="1034"/>
            <p14:sldId id="1035"/>
            <p14:sldId id="1052"/>
            <p14:sldId id="1036"/>
            <p14:sldId id="105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0202"/>
    <a:srgbClr val="003018"/>
    <a:srgbClr val="008040"/>
    <a:srgbClr val="008080"/>
    <a:srgbClr val="777777"/>
    <a:srgbClr val="C0C0C0"/>
    <a:srgbClr val="292929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5" autoAdjust="0"/>
    <p:restoredTop sz="92880" autoAdjust="0"/>
  </p:normalViewPr>
  <p:slideViewPr>
    <p:cSldViewPr snapToGrid="0">
      <p:cViewPr>
        <p:scale>
          <a:sx n="94" d="100"/>
          <a:sy n="94" d="100"/>
        </p:scale>
        <p:origin x="-1328" y="-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11376"/>
    </p:cViewPr>
  </p:sorterViewPr>
  <p:notesViewPr>
    <p:cSldViewPr snapToGrid="0">
      <p:cViewPr varScale="1">
        <p:scale>
          <a:sx n="61" d="100"/>
          <a:sy n="61" d="100"/>
        </p:scale>
        <p:origin x="-1680" y="-90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 eaLnBrk="1" hangingPunct="1">
              <a:defRPr sz="1300"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 eaLnBrk="1" hangingPunct="1">
              <a:defRPr sz="1300"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Times New Roman" charset="0"/>
              </a:defRPr>
            </a:lvl1pPr>
          </a:lstStyle>
          <a:p>
            <a:pPr>
              <a:defRPr/>
            </a:pPr>
            <a:fld id="{EFC91C0E-8469-5149-8A37-5BC970F9CE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42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 para editar os estilos do texto mestre</a:t>
            </a:r>
          </a:p>
          <a:p>
            <a:pPr lvl="1"/>
            <a:r>
              <a:rPr lang="en-US" noProof="0" smtClean="0"/>
              <a:t>Segundo nível</a:t>
            </a:r>
          </a:p>
          <a:p>
            <a:pPr lvl="2"/>
            <a:r>
              <a:rPr lang="en-US" noProof="0" smtClean="0"/>
              <a:t>Terceiro nível</a:t>
            </a:r>
          </a:p>
          <a:p>
            <a:pPr lvl="3"/>
            <a:r>
              <a:rPr lang="en-US" noProof="0" smtClean="0"/>
              <a:t>Quarto nível</a:t>
            </a:r>
          </a:p>
          <a:p>
            <a:pPr lvl="4"/>
            <a:r>
              <a:rPr lang="en-US" noProof="0" smtClean="0"/>
              <a:t>Quinto nível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cs typeface="Times New Roman" charset="0"/>
              </a:defRPr>
            </a:lvl1pPr>
          </a:lstStyle>
          <a:p>
            <a:pPr>
              <a:defRPr/>
            </a:pPr>
            <a:fld id="{AAB909A1-1CDE-9C45-ADE3-B482D9EA58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37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Times New Roman" charset="0"/>
        <a:cs typeface="Times New Roman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65749-BC51-4B4E-84BE-5F1309F0056E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5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6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7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8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9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10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11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12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13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14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15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16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17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18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19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20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21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22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23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24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25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26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27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28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29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30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31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32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33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34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35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36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37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38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39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40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41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42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43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44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45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46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47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48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49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50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51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85372" indent="-302066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08265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91571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4878" indent="-241653" eaLnBrk="0" hangingPunct="0"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311C8F-FEC3-2B46-83A7-C3FF72E28736}" type="slidenum">
              <a:rPr lang="en-US" sz="1300">
                <a:cs typeface="Arial" charset="0"/>
              </a:rPr>
              <a:pPr eaLnBrk="1" hangingPunct="1"/>
              <a:t>52</a:t>
            </a:fld>
            <a:endParaRPr lang="en-US" sz="1300">
              <a:cs typeface="Arial" charset="0"/>
            </a:endParaRPr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7"/>
          <p:cNvSpPr>
            <a:spLocks noChangeArrowheads="1"/>
          </p:cNvSpPr>
          <p:nvPr userDrawn="1"/>
        </p:nvSpPr>
        <p:spPr bwMode="auto">
          <a:xfrm>
            <a:off x="103188" y="1744663"/>
            <a:ext cx="9040812" cy="2886075"/>
          </a:xfrm>
          <a:prstGeom prst="rect">
            <a:avLst/>
          </a:prstGeom>
          <a:solidFill>
            <a:srgbClr val="00804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cs typeface="Times New Roman" charset="0"/>
            </a:endParaRPr>
          </a:p>
        </p:txBody>
      </p:sp>
      <p:sp>
        <p:nvSpPr>
          <p:cNvPr id="5" name="Rectangle 1030"/>
          <p:cNvSpPr>
            <a:spLocks noChangeArrowheads="1"/>
          </p:cNvSpPr>
          <p:nvPr/>
        </p:nvSpPr>
        <p:spPr bwMode="auto">
          <a:xfrm>
            <a:off x="0" y="0"/>
            <a:ext cx="9144000" cy="185738"/>
          </a:xfrm>
          <a:prstGeom prst="rect">
            <a:avLst/>
          </a:prstGeom>
          <a:solidFill>
            <a:srgbClr val="00804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cs typeface="Times New Roman" charset="0"/>
            </a:endParaRPr>
          </a:p>
        </p:txBody>
      </p:sp>
      <p:sp>
        <p:nvSpPr>
          <p:cNvPr id="6" name="Line 1031"/>
          <p:cNvSpPr>
            <a:spLocks noChangeShapeType="1"/>
          </p:cNvSpPr>
          <p:nvPr userDrawn="1"/>
        </p:nvSpPr>
        <p:spPr bwMode="auto">
          <a:xfrm>
            <a:off x="8839200" y="0"/>
            <a:ext cx="0" cy="1219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charset="0"/>
            </a:endParaRPr>
          </a:p>
        </p:txBody>
      </p:sp>
      <p:sp>
        <p:nvSpPr>
          <p:cNvPr id="7" name="Line 1032"/>
          <p:cNvSpPr>
            <a:spLocks noChangeShapeType="1"/>
          </p:cNvSpPr>
          <p:nvPr/>
        </p:nvSpPr>
        <p:spPr bwMode="auto">
          <a:xfrm>
            <a:off x="392113" y="1625600"/>
            <a:ext cx="0" cy="3352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charset="0"/>
            </a:endParaRPr>
          </a:p>
        </p:txBody>
      </p:sp>
      <p:sp>
        <p:nvSpPr>
          <p:cNvPr id="8" name="Line 1033"/>
          <p:cNvSpPr>
            <a:spLocks noChangeShapeType="1"/>
          </p:cNvSpPr>
          <p:nvPr/>
        </p:nvSpPr>
        <p:spPr bwMode="auto">
          <a:xfrm flipH="1">
            <a:off x="165100" y="1954213"/>
            <a:ext cx="6096000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charset="0"/>
            </a:endParaRPr>
          </a:p>
        </p:txBody>
      </p:sp>
      <p:sp>
        <p:nvSpPr>
          <p:cNvPr id="9" name="Rectangle 1034"/>
          <p:cNvSpPr>
            <a:spLocks noChangeArrowheads="1"/>
          </p:cNvSpPr>
          <p:nvPr/>
        </p:nvSpPr>
        <p:spPr bwMode="auto">
          <a:xfrm>
            <a:off x="0" y="4575175"/>
            <a:ext cx="9144000" cy="762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tint val="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charset="0"/>
            </a:endParaRPr>
          </a:p>
        </p:txBody>
      </p:sp>
      <p:sp>
        <p:nvSpPr>
          <p:cNvPr id="10" name="Rectangle 1035"/>
          <p:cNvSpPr>
            <a:spLocks noChangeArrowheads="1"/>
          </p:cNvSpPr>
          <p:nvPr/>
        </p:nvSpPr>
        <p:spPr bwMode="auto">
          <a:xfrm>
            <a:off x="0" y="6627813"/>
            <a:ext cx="9144000" cy="230187"/>
          </a:xfrm>
          <a:prstGeom prst="rect">
            <a:avLst/>
          </a:prstGeom>
          <a:solidFill>
            <a:srgbClr val="00804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cs typeface="Times New Roman" charset="0"/>
            </a:endParaRPr>
          </a:p>
        </p:txBody>
      </p:sp>
      <p:sp>
        <p:nvSpPr>
          <p:cNvPr id="11" name="Line 1036"/>
          <p:cNvSpPr>
            <a:spLocks noChangeShapeType="1"/>
          </p:cNvSpPr>
          <p:nvPr/>
        </p:nvSpPr>
        <p:spPr bwMode="auto">
          <a:xfrm>
            <a:off x="0" y="6627813"/>
            <a:ext cx="9144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charset="0"/>
            </a:endParaRPr>
          </a:p>
        </p:txBody>
      </p:sp>
      <p:sp>
        <p:nvSpPr>
          <p:cNvPr id="12" name="Line 1037"/>
          <p:cNvSpPr>
            <a:spLocks noChangeShapeType="1"/>
          </p:cNvSpPr>
          <p:nvPr/>
        </p:nvSpPr>
        <p:spPr bwMode="auto">
          <a:xfrm>
            <a:off x="8839200" y="5029200"/>
            <a:ext cx="0" cy="18272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charset="0"/>
            </a:endParaRPr>
          </a:p>
        </p:txBody>
      </p:sp>
      <p:pic>
        <p:nvPicPr>
          <p:cNvPr id="13" name="Picture 2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1338" y="236538"/>
            <a:ext cx="180975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1028"/>
          <p:cNvSpPr>
            <a:spLocks noGrp="1" noChangeArrowheads="1"/>
          </p:cNvSpPr>
          <p:nvPr>
            <p:ph type="ctrTitle"/>
          </p:nvPr>
        </p:nvSpPr>
        <p:spPr>
          <a:xfrm>
            <a:off x="990600" y="21590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noProof="0" dirty="0" smtClean="0"/>
              <a:t>Clique para editar o estilo do título mestre</a:t>
            </a:r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5257800"/>
            <a:ext cx="6400800" cy="1066800"/>
          </a:xfrm>
        </p:spPr>
        <p:txBody>
          <a:bodyPr/>
          <a:lstStyle>
            <a:lvl1pPr marL="0" indent="0" algn="r">
              <a:buFont typeface="Wingdings" charset="0"/>
              <a:buNone/>
              <a:defRPr sz="1400"/>
            </a:lvl1pPr>
          </a:lstStyle>
          <a:p>
            <a:pPr lvl="0"/>
            <a:r>
              <a:rPr lang="pt-BR" noProof="0" smtClean="0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981120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8EDFD-2B9B-124E-BB93-0F76E525D75C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34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BCB1D-4C51-5D4C-81AD-C6A0B8622E9F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5745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47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447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63453-BC73-A242-8EAE-B023EB4F9D62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131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C3E8B-FF3F-6E40-AC72-2DBDE6AA064E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451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7360E-6B17-B34B-AE6B-E11930A0B81F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923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97853-A00D-9946-AF93-8DD3EDA76639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851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82A40-154F-7742-ABF1-FBB31DEFAEC2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967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28B8-409D-4844-843A-51EC7A85897B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5588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D630A-30C8-A942-BB6D-93DEBE031093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603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220663"/>
            <a:ext cx="2076450" cy="5341937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0663"/>
            <a:ext cx="6076950" cy="5341937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6109-A1E7-9545-91BC-47A10A98CD3E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8809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663"/>
            <a:ext cx="8305800" cy="769937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447800"/>
            <a:ext cx="3810000" cy="41148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447800"/>
            <a:ext cx="3810000" cy="1981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581400"/>
            <a:ext cx="3810000" cy="1981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8ED15-D1BF-3B4C-8F4A-70CF7918885A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833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663"/>
            <a:ext cx="8305800" cy="769937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447800"/>
            <a:ext cx="3810000" cy="41148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447800"/>
            <a:ext cx="3810000" cy="41148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F729F-B0B4-A246-A07E-F89CE15780AF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837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33400" y="220663"/>
            <a:ext cx="8305800" cy="769937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810000" cy="1981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447800"/>
            <a:ext cx="3810000" cy="1981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581400"/>
            <a:ext cx="3810000" cy="1981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3581400"/>
            <a:ext cx="3810000" cy="1981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85AFF-DDC2-2A4E-941D-BF820154AC20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240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663"/>
            <a:ext cx="8305800" cy="769937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47800"/>
            <a:ext cx="3810000" cy="41148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447800"/>
            <a:ext cx="3810000" cy="1981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581400"/>
            <a:ext cx="3810000" cy="1981200"/>
          </a:xfrm>
        </p:spPr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39D76-80C7-F640-A03E-140126531D8A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955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8040">
                  <a:alpha val="30000"/>
                </a:srgbClr>
              </a:gs>
              <a:gs pos="100000">
                <a:schemeClr val="bg1">
                  <a:lumMod val="95000"/>
                  <a:alpha val="30000"/>
                </a:schemeClr>
              </a:gs>
            </a:gsLst>
            <a:lin ang="16200000" scaled="0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  <a:cs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cs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cs typeface="Times New Roman" charset="0"/>
              </a:defRPr>
            </a:lvl1pPr>
          </a:lstStyle>
          <a:p>
            <a:pPr>
              <a:defRPr/>
            </a:pPr>
            <a:fld id="{ED6FC930-20D4-B442-BDAB-A4A65C751642}" type="slidenum">
              <a:rPr lang="pt-BR"/>
              <a:pPr>
                <a:defRPr/>
              </a:pPr>
              <a:t>‹#›</a:t>
            </a:fld>
            <a:endParaRPr lang="pt-BR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0663"/>
            <a:ext cx="830580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Calibri"/>
          <a:ea typeface="+mj-ea"/>
          <a:cs typeface="Calibri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Calibri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Calibri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Calibri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Calibri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charset="0"/>
        <a:buChar char="§"/>
        <a:defRPr sz="28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charset="0"/>
        <a:buChar char="§"/>
        <a:defRPr sz="24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charset="0"/>
        <a:buChar char="§"/>
        <a:defRPr sz="20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9628" y="1301854"/>
            <a:ext cx="7796215" cy="2936875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4000" dirty="0" smtClean="0">
                <a:latin typeface="+mj-lt"/>
                <a:cs typeface="Verdana"/>
              </a:rPr>
              <a:t>AULA 15</a:t>
            </a:r>
            <a:br>
              <a:rPr lang="en-US" sz="4000" dirty="0" smtClean="0">
                <a:latin typeface="+mj-lt"/>
                <a:cs typeface="Verdana"/>
              </a:rPr>
            </a:br>
            <a:r>
              <a:rPr lang="en-US" sz="4000" dirty="0" smtClean="0">
                <a:latin typeface="+mj-lt"/>
                <a:cs typeface="Verdana"/>
              </a:rPr>
              <a:t>REGRESSÃO ESPACIAL</a:t>
            </a:r>
            <a:br>
              <a:rPr lang="en-US" sz="4000" dirty="0" smtClean="0">
                <a:latin typeface="+mj-lt"/>
                <a:cs typeface="Verdana"/>
              </a:rPr>
            </a:br>
            <a:r>
              <a:rPr lang="en-US" sz="4000" dirty="0" err="1" smtClean="0">
                <a:latin typeface="+mj-lt"/>
                <a:cs typeface="Verdana"/>
              </a:rPr>
              <a:t>Prática</a:t>
            </a:r>
            <a:r>
              <a:rPr lang="en-US" sz="4000" dirty="0" smtClean="0">
                <a:latin typeface="+mj-lt"/>
                <a:cs typeface="Verdana"/>
              </a:rPr>
              <a:t> no </a:t>
            </a:r>
            <a:r>
              <a:rPr lang="en-US" sz="4000" dirty="0" err="1" smtClean="0">
                <a:latin typeface="+mj-lt"/>
                <a:cs typeface="Verdana"/>
              </a:rPr>
              <a:t>GeoDa</a:t>
            </a:r>
            <a:r>
              <a:rPr lang="en-US" sz="4000" dirty="0" smtClean="0">
                <a:latin typeface="+mj-lt"/>
                <a:cs typeface="Verdana"/>
              </a:rPr>
              <a:t> e GWR</a:t>
            </a:r>
            <a:endParaRPr lang="en-US" sz="3600" b="0" i="1" dirty="0" smtClean="0">
              <a:latin typeface="Palatino Linotype"/>
              <a:cs typeface="Palatino Linotype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1963" y="4891088"/>
            <a:ext cx="8210550" cy="5715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800" dirty="0" err="1" smtClean="0">
                <a:solidFill>
                  <a:srgbClr val="292929"/>
                </a:solidFill>
              </a:rPr>
              <a:t>Flávia</a:t>
            </a:r>
            <a:r>
              <a:rPr lang="en-US" sz="2800" dirty="0" smtClean="0">
                <a:solidFill>
                  <a:srgbClr val="292929"/>
                </a:solidFill>
              </a:rPr>
              <a:t> F. Feitosa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76238" y="5821363"/>
            <a:ext cx="8394700" cy="74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r"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charset="0"/>
              <a:buNone/>
              <a:defRPr/>
            </a:pPr>
            <a:r>
              <a:rPr lang="en-US" sz="1600" i="1" dirty="0" smtClean="0">
                <a:solidFill>
                  <a:srgbClr val="4D4D4D"/>
                </a:solidFill>
                <a:latin typeface="Tahoma" charset="0"/>
                <a:cs typeface="Times New Roman" charset="0"/>
              </a:rPr>
              <a:t>BH1350 </a:t>
            </a:r>
            <a:r>
              <a:rPr lang="en-US" sz="1600" i="1" dirty="0">
                <a:solidFill>
                  <a:srgbClr val="4D4D4D"/>
                </a:solidFill>
                <a:latin typeface="Tahoma" charset="0"/>
                <a:cs typeface="Times New Roman" charset="0"/>
              </a:rPr>
              <a:t>– </a:t>
            </a:r>
            <a:r>
              <a:rPr lang="en-US" sz="1600" b="1" i="1" dirty="0" err="1">
                <a:solidFill>
                  <a:srgbClr val="4D4D4D"/>
                </a:solidFill>
                <a:latin typeface="Tahoma" charset="0"/>
                <a:cs typeface="Times New Roman" charset="0"/>
              </a:rPr>
              <a:t>M</a:t>
            </a:r>
            <a:r>
              <a:rPr lang="en-US" sz="1600" i="1" dirty="0" err="1">
                <a:solidFill>
                  <a:srgbClr val="4D4D4D"/>
                </a:solidFill>
                <a:latin typeface="Tahoma" charset="0"/>
                <a:cs typeface="Times New Roman" charset="0"/>
              </a:rPr>
              <a:t>étodos</a:t>
            </a:r>
            <a:r>
              <a:rPr lang="en-US" sz="1600" i="1" dirty="0">
                <a:solidFill>
                  <a:srgbClr val="4D4D4D"/>
                </a:solidFill>
                <a:latin typeface="Tahoma" charset="0"/>
                <a:cs typeface="Times New Roman" charset="0"/>
              </a:rPr>
              <a:t> e </a:t>
            </a:r>
            <a:r>
              <a:rPr lang="en-US" sz="1600" b="1" i="1" dirty="0" err="1">
                <a:solidFill>
                  <a:srgbClr val="4D4D4D"/>
                </a:solidFill>
                <a:latin typeface="Tahoma" charset="0"/>
                <a:cs typeface="Times New Roman" charset="0"/>
              </a:rPr>
              <a:t>T</a:t>
            </a:r>
            <a:r>
              <a:rPr lang="en-US" sz="1600" i="1" dirty="0" err="1">
                <a:solidFill>
                  <a:srgbClr val="4D4D4D"/>
                </a:solidFill>
                <a:latin typeface="Tahoma" charset="0"/>
                <a:cs typeface="Times New Roman" charset="0"/>
              </a:rPr>
              <a:t>écnicas</a:t>
            </a:r>
            <a:r>
              <a:rPr lang="en-US" sz="1600" i="1" dirty="0">
                <a:solidFill>
                  <a:srgbClr val="4D4D4D"/>
                </a:solidFill>
                <a:latin typeface="Tahoma" charset="0"/>
                <a:cs typeface="Times New Roman" charset="0"/>
              </a:rPr>
              <a:t> de </a:t>
            </a:r>
            <a:r>
              <a:rPr lang="en-US" sz="1600" i="1" dirty="0" err="1">
                <a:solidFill>
                  <a:srgbClr val="4D4D4D"/>
                </a:solidFill>
                <a:latin typeface="Tahoma" charset="0"/>
                <a:cs typeface="Times New Roman" charset="0"/>
              </a:rPr>
              <a:t>Análise</a:t>
            </a:r>
            <a:r>
              <a:rPr lang="en-US" sz="1600" i="1" dirty="0">
                <a:solidFill>
                  <a:srgbClr val="4D4D4D"/>
                </a:solidFill>
                <a:latin typeface="Tahoma" charset="0"/>
                <a:cs typeface="Times New Roman" charset="0"/>
              </a:rPr>
              <a:t> da </a:t>
            </a:r>
            <a:r>
              <a:rPr lang="en-US" sz="1600" b="1" i="1" dirty="0" err="1">
                <a:solidFill>
                  <a:srgbClr val="4D4D4D"/>
                </a:solidFill>
                <a:latin typeface="Tahoma" charset="0"/>
                <a:cs typeface="Times New Roman" charset="0"/>
              </a:rPr>
              <a:t>I</a:t>
            </a:r>
            <a:r>
              <a:rPr lang="en-US" sz="1600" i="1" dirty="0" err="1">
                <a:solidFill>
                  <a:srgbClr val="4D4D4D"/>
                </a:solidFill>
                <a:latin typeface="Tahoma" charset="0"/>
                <a:cs typeface="Times New Roman" charset="0"/>
              </a:rPr>
              <a:t>nformação</a:t>
            </a:r>
            <a:r>
              <a:rPr lang="en-US" sz="1600" i="1" dirty="0">
                <a:solidFill>
                  <a:srgbClr val="4D4D4D"/>
                </a:solidFill>
                <a:latin typeface="Tahoma" charset="0"/>
                <a:cs typeface="Times New Roman" charset="0"/>
              </a:rPr>
              <a:t> </a:t>
            </a:r>
            <a:r>
              <a:rPr lang="en-US" sz="1600" i="1" dirty="0" err="1">
                <a:solidFill>
                  <a:srgbClr val="4D4D4D"/>
                </a:solidFill>
                <a:latin typeface="Tahoma" charset="0"/>
                <a:cs typeface="Times New Roman" charset="0"/>
              </a:rPr>
              <a:t>para</a:t>
            </a:r>
            <a:r>
              <a:rPr lang="en-US" sz="1600" i="1" dirty="0">
                <a:solidFill>
                  <a:srgbClr val="4D4D4D"/>
                </a:solidFill>
                <a:latin typeface="Tahoma" charset="0"/>
                <a:cs typeface="Times New Roman" charset="0"/>
              </a:rPr>
              <a:t> o </a:t>
            </a:r>
            <a:r>
              <a:rPr lang="en-US" sz="1600" i="1" dirty="0" err="1" smtClean="0">
                <a:solidFill>
                  <a:srgbClr val="4D4D4D"/>
                </a:solidFill>
                <a:latin typeface="Tahoma" charset="0"/>
                <a:cs typeface="Times New Roman" charset="0"/>
              </a:rPr>
              <a:t>Planejamento</a:t>
            </a:r>
            <a:endParaRPr lang="en-US" sz="1600" i="1" dirty="0">
              <a:solidFill>
                <a:srgbClr val="4D4D4D"/>
              </a:solidFill>
              <a:latin typeface="Tahoma" charset="0"/>
              <a:cs typeface="Times New Roman" charset="0"/>
            </a:endParaRPr>
          </a:p>
          <a:p>
            <a:pPr algn="r" eaLnBrk="1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" charset="0"/>
              <a:buNone/>
              <a:defRPr/>
            </a:pPr>
            <a:r>
              <a:rPr lang="en-US" sz="1600" i="1" smtClean="0">
                <a:solidFill>
                  <a:srgbClr val="4D4D4D"/>
                </a:solidFill>
                <a:latin typeface="Tahoma" charset="0"/>
                <a:cs typeface="Times New Roman" charset="0"/>
              </a:rPr>
              <a:t>Agosto</a:t>
            </a:r>
            <a:r>
              <a:rPr lang="en-US" sz="1600" i="1" dirty="0" smtClean="0">
                <a:solidFill>
                  <a:srgbClr val="4D4D4D"/>
                </a:solidFill>
                <a:latin typeface="Tahoma" charset="0"/>
                <a:cs typeface="Times New Roman" charset="0"/>
              </a:rPr>
              <a:t> de </a:t>
            </a:r>
            <a:r>
              <a:rPr lang="en-US" sz="1600" i="1" dirty="0">
                <a:solidFill>
                  <a:srgbClr val="4D4D4D"/>
                </a:solidFill>
                <a:latin typeface="Tahoma" charset="0"/>
                <a:cs typeface="Times New Roman" charset="0"/>
              </a:rPr>
              <a:t>2014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18761"/>
            <a:ext cx="9144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PRÁTICA – PARTE I</a:t>
            </a:r>
          </a:p>
          <a:p>
            <a:r>
              <a:rPr lang="pt-BR" sz="4400" b="1" dirty="0" smtClean="0">
                <a:solidFill>
                  <a:srgbClr val="000090"/>
                </a:solidFill>
                <a:latin typeface="Candara"/>
                <a:cs typeface="Candara"/>
              </a:rPr>
              <a:t>Regressão Espacial no </a:t>
            </a:r>
            <a:r>
              <a:rPr lang="pt-BR" sz="4400" b="1" dirty="0" err="1" smtClean="0">
                <a:solidFill>
                  <a:srgbClr val="000090"/>
                </a:solidFill>
                <a:latin typeface="Candara"/>
                <a:cs typeface="Candara"/>
              </a:rPr>
              <a:t>GeoDA</a:t>
            </a:r>
            <a:endParaRPr lang="pt-BR" sz="4400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endParaRPr lang="pt-BR" sz="4400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endParaRPr lang="pt-BR" sz="4400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r>
              <a:rPr lang="pt-BR" sz="4000" dirty="0" smtClean="0">
                <a:solidFill>
                  <a:srgbClr val="000090"/>
                </a:solidFill>
                <a:latin typeface="Candara"/>
                <a:cs typeface="Candara"/>
              </a:rPr>
              <a:t>Modelos com Efeitos Espaciais Globais </a:t>
            </a:r>
            <a:r>
              <a:rPr lang="pt-BR" sz="4000" i="1" dirty="0" err="1" smtClean="0">
                <a:solidFill>
                  <a:srgbClr val="000090"/>
                </a:solidFill>
                <a:latin typeface="Candara"/>
                <a:cs typeface="Candara"/>
              </a:rPr>
              <a:t>Spatial</a:t>
            </a:r>
            <a:r>
              <a:rPr lang="pt-BR" sz="4000" i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sz="4000" i="1" dirty="0" err="1" smtClean="0">
                <a:solidFill>
                  <a:srgbClr val="000090"/>
                </a:solidFill>
                <a:latin typeface="Candara"/>
                <a:cs typeface="Candara"/>
              </a:rPr>
              <a:t>Lag</a:t>
            </a:r>
            <a:r>
              <a:rPr lang="pt-BR" sz="4000" i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sz="4000" dirty="0" smtClean="0">
                <a:solidFill>
                  <a:srgbClr val="000090"/>
                </a:solidFill>
                <a:latin typeface="Candara"/>
                <a:cs typeface="Candara"/>
              </a:rPr>
              <a:t>&amp; </a:t>
            </a:r>
            <a:r>
              <a:rPr lang="pt-BR" sz="4000" i="1" dirty="0" err="1" smtClean="0">
                <a:solidFill>
                  <a:srgbClr val="000090"/>
                </a:solidFill>
                <a:latin typeface="Candara"/>
                <a:cs typeface="Candara"/>
              </a:rPr>
              <a:t>Spatial</a:t>
            </a:r>
            <a:r>
              <a:rPr lang="pt-BR" sz="4000" i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sz="4000" i="1" dirty="0" err="1" smtClean="0">
                <a:solidFill>
                  <a:srgbClr val="000090"/>
                </a:solidFill>
                <a:latin typeface="Candara"/>
                <a:cs typeface="Candara"/>
              </a:rPr>
              <a:t>Error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1464316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8-01 at 8.14.20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69" y="0"/>
            <a:ext cx="8830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83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907" y="1143000"/>
            <a:ext cx="8066447" cy="48006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pt-BR" b="1" dirty="0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File &gt; </a:t>
            </a:r>
            <a:r>
              <a:rPr lang="pt-BR" b="1" dirty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New </a:t>
            </a:r>
            <a:r>
              <a:rPr lang="pt-BR" b="1" dirty="0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Project &gt; </a:t>
            </a:r>
            <a:r>
              <a:rPr lang="pt-BR" sz="2400" b="1" dirty="0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Municipios_AGUA</a:t>
            </a:r>
            <a:r>
              <a:rPr lang="pt-BR" sz="2400" b="1" dirty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&amp;</a:t>
            </a:r>
            <a:r>
              <a:rPr lang="pt-BR" sz="2400" b="1" dirty="0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REDE_2010_SELECTED_WGS84</a:t>
            </a:r>
            <a:r>
              <a:rPr lang="pt-BR" sz="2400" b="1" dirty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.shp</a:t>
            </a:r>
          </a:p>
          <a:p>
            <a:pPr eaLnBrk="1" hangingPunct="1">
              <a:buFont typeface="Wingdings" charset="0"/>
              <a:buNone/>
              <a:defRPr/>
            </a:pPr>
            <a:r>
              <a:rPr lang="pt-BR" dirty="0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	</a:t>
            </a:r>
          </a:p>
          <a:p>
            <a:pPr eaLnBrk="1" hangingPunct="1">
              <a:buFont typeface="Wingdings" charset="0"/>
              <a:buNone/>
              <a:defRPr/>
            </a:pPr>
            <a:r>
              <a:rPr lang="pt-BR" dirty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	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30551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GeoDa</a:t>
            </a:r>
            <a:endParaRPr lang="en-US" sz="4800" dirty="0"/>
          </a:p>
        </p:txBody>
      </p:sp>
      <p:pic>
        <p:nvPicPr>
          <p:cNvPr id="2" name="Picture 1" descr="Screen Shot 2014-08-01 at 7.56.28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60" y="2094046"/>
            <a:ext cx="8892224" cy="47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18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4-08-01 at 8.51.10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51" y="1674693"/>
            <a:ext cx="4985801" cy="3892024"/>
          </a:xfrm>
          <a:prstGeom prst="rect">
            <a:avLst/>
          </a:prstGeom>
        </p:spPr>
      </p:pic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907" y="1143000"/>
            <a:ext cx="8066447" cy="48006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pt-BR" b="1" dirty="0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Tools &gt;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Weights</a:t>
            </a:r>
            <a:r>
              <a:rPr lang="pt-BR" b="1" dirty="0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 &gt;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Create</a:t>
            </a:r>
            <a:endParaRPr lang="pt-BR" dirty="0" smtClean="0">
              <a:solidFill>
                <a:srgbClr val="000090"/>
              </a:solidFill>
              <a:latin typeface="Candara"/>
              <a:ea typeface="ＭＳ Ｐゴシック" charset="0"/>
              <a:cs typeface="Candara"/>
            </a:endParaRPr>
          </a:p>
          <a:p>
            <a:pPr eaLnBrk="1" hangingPunct="1">
              <a:buFont typeface="Wingdings" charset="0"/>
              <a:buNone/>
              <a:defRPr/>
            </a:pPr>
            <a:r>
              <a:rPr lang="pt-BR" dirty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	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2988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Matriz de Vizinhança</a:t>
            </a:r>
            <a:endParaRPr lang="en-US" sz="48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81061" y="2391265"/>
            <a:ext cx="3769755" cy="364769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pic>
        <p:nvPicPr>
          <p:cNvPr id="8" name="Picture 7" descr="Screen Shot 2014-08-01 at 8.52.3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3234" y="5554204"/>
            <a:ext cx="7130765" cy="130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26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4-08-01 at 8.53.5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477" y="1040268"/>
            <a:ext cx="5467243" cy="5642102"/>
          </a:xfrm>
          <a:prstGeom prst="rect">
            <a:avLst/>
          </a:prstGeom>
        </p:spPr>
      </p:pic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907" y="1143000"/>
            <a:ext cx="8066447" cy="48006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pt-BR" b="1" dirty="0" err="1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Methods</a:t>
            </a:r>
            <a:r>
              <a:rPr lang="pt-BR" b="1" dirty="0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 &gt; </a:t>
            </a:r>
          </a:p>
          <a:p>
            <a:pPr eaLnBrk="1" hangingPunct="1">
              <a:buNone/>
              <a:defRPr/>
            </a:pPr>
            <a:r>
              <a:rPr lang="pt-BR" b="1" dirty="0" err="1" smtClean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Regression</a:t>
            </a:r>
            <a:endParaRPr lang="pt-BR" dirty="0" smtClean="0">
              <a:solidFill>
                <a:srgbClr val="000090"/>
              </a:solidFill>
              <a:latin typeface="Candara"/>
              <a:ea typeface="ＭＳ Ｐゴシック" charset="0"/>
              <a:cs typeface="Candara"/>
            </a:endParaRPr>
          </a:p>
          <a:p>
            <a:pPr eaLnBrk="1" hangingPunct="1">
              <a:buFont typeface="Wingdings" charset="0"/>
              <a:buNone/>
              <a:defRPr/>
            </a:pPr>
            <a:r>
              <a:rPr lang="pt-BR" dirty="0">
                <a:solidFill>
                  <a:srgbClr val="000090"/>
                </a:solidFill>
                <a:latin typeface="Candara"/>
                <a:ea typeface="ＭＳ Ｐゴシック" charset="0"/>
                <a:cs typeface="Candara"/>
              </a:rPr>
              <a:t>	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2988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Clássica</a:t>
            </a:r>
            <a:endParaRPr lang="en-US" sz="48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148075" y="6160548"/>
            <a:ext cx="608023" cy="364770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322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2988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Clássica</a:t>
            </a:r>
            <a:endParaRPr lang="en-US" sz="4800" dirty="0"/>
          </a:p>
        </p:txBody>
      </p:sp>
      <p:pic>
        <p:nvPicPr>
          <p:cNvPr id="4" name="Picture 3" descr="Screen Shot 2014-08-01 at 8.21.3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76857"/>
            <a:ext cx="9144000" cy="50811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9254" y="1183661"/>
            <a:ext cx="7996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buNone/>
              <a:defRPr/>
            </a:pPr>
            <a:r>
              <a:rPr lang="pt-BR" sz="2400" b="1" dirty="0" smtClean="0">
                <a:solidFill>
                  <a:srgbClr val="000090"/>
                </a:solidFill>
                <a:latin typeface="Candara"/>
                <a:cs typeface="Candara"/>
              </a:rPr>
              <a:t>Salvando Resultados da Regressão</a:t>
            </a:r>
            <a:endParaRPr lang="pt-BR" sz="2400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364675" y="6268627"/>
            <a:ext cx="1148489" cy="405299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733261" y="3759563"/>
            <a:ext cx="1148489" cy="405299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823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5147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Clássica: Resultados</a:t>
            </a:r>
            <a:endParaRPr lang="en-US" sz="4800" dirty="0"/>
          </a:p>
        </p:txBody>
      </p:sp>
      <p:pic>
        <p:nvPicPr>
          <p:cNvPr id="2" name="Picture 1" descr="Screen Shot 2014-08-01 at 8.24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564" y="1348182"/>
            <a:ext cx="7944842" cy="48975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638823" y="2756035"/>
            <a:ext cx="3711923" cy="486358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472352" y="2777124"/>
            <a:ext cx="3972421" cy="938119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86902" y="4685820"/>
            <a:ext cx="7825434" cy="1528768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8018" y="6204153"/>
            <a:ext cx="7742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eaLnBrk="1" hangingPunct="1">
              <a:buFont typeface="Wingdings" charset="2"/>
              <a:buChar char="§"/>
              <a:defRPr/>
            </a:pPr>
            <a:r>
              <a:rPr lang="pt-BR" sz="1800" dirty="0" smtClean="0">
                <a:solidFill>
                  <a:srgbClr val="000090"/>
                </a:solidFill>
                <a:latin typeface="Candara"/>
                <a:cs typeface="Candara"/>
              </a:rPr>
              <a:t>Quanto maior o Log </a:t>
            </a:r>
            <a:r>
              <a:rPr lang="pt-BR" sz="1800" dirty="0" err="1" smtClean="0">
                <a:solidFill>
                  <a:srgbClr val="000090"/>
                </a:solidFill>
                <a:latin typeface="Candara"/>
                <a:cs typeface="Candara"/>
              </a:rPr>
              <a:t>likelihood</a:t>
            </a:r>
            <a:r>
              <a:rPr lang="pt-BR" sz="1800" dirty="0" smtClean="0">
                <a:solidFill>
                  <a:srgbClr val="000090"/>
                </a:solidFill>
                <a:latin typeface="Candara"/>
                <a:cs typeface="Candara"/>
              </a:rPr>
              <a:t>, melhor o ajuste </a:t>
            </a:r>
          </a:p>
          <a:p>
            <a:pPr marL="342900" indent="-342900" algn="l" eaLnBrk="1" hangingPunct="1">
              <a:buFont typeface="Wingdings" charset="2"/>
              <a:buChar char="§"/>
              <a:defRPr/>
            </a:pPr>
            <a:r>
              <a:rPr lang="pt-BR" sz="1800" dirty="0" smtClean="0">
                <a:solidFill>
                  <a:srgbClr val="000090"/>
                </a:solidFill>
                <a:latin typeface="Candara"/>
                <a:cs typeface="Candara"/>
              </a:rPr>
              <a:t>Quanto menor o critério </a:t>
            </a:r>
            <a:r>
              <a:rPr lang="pt-BR" sz="1800" dirty="0" err="1" smtClean="0">
                <a:solidFill>
                  <a:srgbClr val="000090"/>
                </a:solidFill>
                <a:latin typeface="Candara"/>
                <a:cs typeface="Candara"/>
              </a:rPr>
              <a:t>Akaike</a:t>
            </a:r>
            <a:r>
              <a:rPr lang="pt-BR" sz="1800" dirty="0" smtClean="0">
                <a:solidFill>
                  <a:srgbClr val="000090"/>
                </a:solidFill>
                <a:latin typeface="Candara"/>
                <a:cs typeface="Candara"/>
              </a:rPr>
              <a:t> de Informação, melhor o ajuste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68205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5147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Clássica: Resultados</a:t>
            </a:r>
            <a:endParaRPr lang="en-US" sz="4800" dirty="0"/>
          </a:p>
        </p:txBody>
      </p:sp>
      <p:pic>
        <p:nvPicPr>
          <p:cNvPr id="3" name="Picture 2" descr="Screen Shot 2014-08-01 at 8.27.45 P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1587" y="1423215"/>
            <a:ext cx="7047302" cy="131931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13436" y="2907719"/>
            <a:ext cx="77421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eaLnBrk="1" hangingPunct="1">
              <a:buFont typeface="Wingdings" charset="2"/>
              <a:buChar char="§"/>
              <a:defRPr/>
            </a:pPr>
            <a:r>
              <a:rPr lang="pt-BR" sz="1800" b="1" dirty="0" smtClean="0">
                <a:solidFill>
                  <a:srgbClr val="000090"/>
                </a:solidFill>
                <a:latin typeface="Candara"/>
                <a:cs typeface="Candara"/>
              </a:rPr>
              <a:t>MULTICOLINEARIDADE</a:t>
            </a:r>
          </a:p>
          <a:p>
            <a:pPr algn="l" eaLnBrk="1" hangingPunct="1">
              <a:defRPr/>
            </a:pPr>
            <a:r>
              <a:rPr lang="pt-BR" sz="1800" i="1" dirty="0" smtClean="0">
                <a:solidFill>
                  <a:srgbClr val="000090"/>
                </a:solidFill>
                <a:latin typeface="Candara"/>
                <a:cs typeface="Candara"/>
              </a:rPr>
              <a:t>Não é um teste estático. De maneira geral, um valor superior a 30 sugere algum problem.  </a:t>
            </a:r>
          </a:p>
          <a:p>
            <a:pPr algn="l" eaLnBrk="1" hangingPunct="1">
              <a:defRPr/>
            </a:pPr>
            <a:endParaRPr lang="pt-BR" sz="1800" i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marL="342900" indent="-342900" algn="l" eaLnBrk="1" hangingPunct="1">
              <a:buFont typeface="Wingdings" charset="2"/>
              <a:buChar char="§"/>
              <a:defRPr/>
            </a:pPr>
            <a:r>
              <a:rPr lang="pt-BR" sz="1800" b="1" dirty="0" smtClean="0">
                <a:solidFill>
                  <a:srgbClr val="000090"/>
                </a:solidFill>
                <a:latin typeface="Candara"/>
                <a:cs typeface="Candara"/>
              </a:rPr>
              <a:t>TESTE DE NÃO-NORMALIDADE (</a:t>
            </a:r>
            <a:r>
              <a:rPr lang="pt-BR" sz="1800" b="1" dirty="0" err="1" smtClean="0">
                <a:solidFill>
                  <a:srgbClr val="000090"/>
                </a:solidFill>
                <a:latin typeface="Candara"/>
                <a:cs typeface="Candara"/>
              </a:rPr>
              <a:t>Jarque-Bera</a:t>
            </a:r>
            <a:r>
              <a:rPr lang="pt-BR" sz="1800" b="1" dirty="0" smtClean="0">
                <a:solidFill>
                  <a:srgbClr val="000090"/>
                </a:solidFill>
                <a:latin typeface="Candara"/>
                <a:cs typeface="Candara"/>
              </a:rPr>
              <a:t>) </a:t>
            </a:r>
          </a:p>
          <a:p>
            <a:pPr algn="l" eaLnBrk="1" hangingPunct="1">
              <a:defRPr/>
            </a:pPr>
            <a:endParaRPr lang="pt-BR" sz="1800" i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r>
              <a:rPr lang="pt-BR" sz="1800" i="1" dirty="0" smtClean="0">
                <a:solidFill>
                  <a:srgbClr val="000090"/>
                </a:solidFill>
                <a:latin typeface="Candara"/>
                <a:cs typeface="Candara"/>
              </a:rPr>
              <a:t>Hipótese Nula: A distribuição é normal</a:t>
            </a:r>
          </a:p>
          <a:p>
            <a:pPr algn="l" eaLnBrk="1" hangingPunct="1">
              <a:defRPr/>
            </a:pPr>
            <a:endParaRPr lang="pt-BR" sz="1800" i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r>
              <a:rPr lang="pt-BR" sz="1800" i="1" dirty="0" smtClean="0">
                <a:solidFill>
                  <a:srgbClr val="000090"/>
                </a:solidFill>
                <a:latin typeface="Candara"/>
                <a:cs typeface="Candara"/>
              </a:rPr>
              <a:t>No exemplo, hipótese nula foi rejeitada.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464979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5147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Clássica: Resultados</a:t>
            </a:r>
            <a:endParaRPr lang="en-US" sz="4800" dirty="0"/>
          </a:p>
        </p:txBody>
      </p:sp>
      <p:sp>
        <p:nvSpPr>
          <p:cNvPr id="10" name="Rectangle 9"/>
          <p:cNvSpPr/>
          <p:nvPr/>
        </p:nvSpPr>
        <p:spPr>
          <a:xfrm>
            <a:off x="594505" y="4191167"/>
            <a:ext cx="7742168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pt-BR" sz="1800" b="1" dirty="0" smtClean="0">
                <a:solidFill>
                  <a:srgbClr val="000090"/>
                </a:solidFill>
                <a:latin typeface="Candara"/>
                <a:cs typeface="Candara"/>
              </a:rPr>
              <a:t>HETEROCEDASTICIDADE (</a:t>
            </a:r>
            <a:r>
              <a:rPr lang="pt-BR" sz="1800" b="1" dirty="0" err="1" smtClean="0">
                <a:solidFill>
                  <a:srgbClr val="000090"/>
                </a:solidFill>
                <a:latin typeface="Candara"/>
                <a:cs typeface="Candara"/>
              </a:rPr>
              <a:t>Breusch-Pagan</a:t>
            </a:r>
            <a:r>
              <a:rPr lang="pt-BR" sz="1800" b="1" dirty="0">
                <a:solidFill>
                  <a:srgbClr val="000090"/>
                </a:solidFill>
                <a:latin typeface="Candara"/>
                <a:cs typeface="Candara"/>
              </a:rPr>
              <a:t>,</a:t>
            </a:r>
            <a:r>
              <a:rPr lang="pt-BR" sz="1800" b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sz="1800" b="1" dirty="0" err="1" smtClean="0">
                <a:solidFill>
                  <a:srgbClr val="000090"/>
                </a:solidFill>
                <a:latin typeface="Candara"/>
                <a:cs typeface="Candara"/>
              </a:rPr>
              <a:t>Koenker-Basset</a:t>
            </a:r>
            <a:r>
              <a:rPr lang="pt-BR" sz="1800" b="1" dirty="0" smtClean="0">
                <a:solidFill>
                  <a:srgbClr val="000090"/>
                </a:solidFill>
                <a:latin typeface="Candara"/>
                <a:cs typeface="Candara"/>
              </a:rPr>
              <a:t> e Teste White)</a:t>
            </a:r>
          </a:p>
          <a:p>
            <a:pPr algn="l" eaLnBrk="1" hangingPunct="1">
              <a:defRPr/>
            </a:pPr>
            <a:endParaRPr lang="pt-BR" sz="1800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r>
              <a:rPr lang="pt-BR" sz="1800" i="1" dirty="0">
                <a:solidFill>
                  <a:srgbClr val="000090"/>
                </a:solidFill>
                <a:latin typeface="Candara"/>
                <a:cs typeface="Candara"/>
              </a:rPr>
              <a:t>Hipótese Nula: </a:t>
            </a:r>
            <a:r>
              <a:rPr lang="pt-BR" sz="1800" i="1" dirty="0" smtClean="0">
                <a:solidFill>
                  <a:srgbClr val="000090"/>
                </a:solidFill>
                <a:latin typeface="Candara"/>
                <a:cs typeface="Candara"/>
              </a:rPr>
              <a:t>Variância é constante (</a:t>
            </a:r>
            <a:r>
              <a:rPr lang="pt-BR" sz="1800" i="1" dirty="0" err="1" smtClean="0">
                <a:solidFill>
                  <a:srgbClr val="000090"/>
                </a:solidFill>
                <a:latin typeface="Candara"/>
                <a:cs typeface="Candara"/>
              </a:rPr>
              <a:t>Homocedasticidade</a:t>
            </a:r>
            <a:r>
              <a:rPr lang="pt-BR" sz="1800" i="1" dirty="0" smtClean="0">
                <a:solidFill>
                  <a:srgbClr val="000090"/>
                </a:solidFill>
                <a:latin typeface="Candara"/>
                <a:cs typeface="Candara"/>
              </a:rPr>
              <a:t>)</a:t>
            </a:r>
            <a:endParaRPr lang="pt-BR" sz="1800" i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endParaRPr lang="pt-BR" sz="1800" i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r>
              <a:rPr lang="pt-BR" sz="1800" i="1" dirty="0">
                <a:solidFill>
                  <a:srgbClr val="000090"/>
                </a:solidFill>
                <a:latin typeface="Candara"/>
                <a:cs typeface="Candara"/>
              </a:rPr>
              <a:t>No exemplo, hipótese nula foi rejeitada. </a:t>
            </a:r>
            <a:endParaRPr lang="en-US" sz="1800" i="1" dirty="0"/>
          </a:p>
          <a:p>
            <a:pPr algn="l" eaLnBrk="1" hangingPunct="1">
              <a:defRPr/>
            </a:pPr>
            <a:endParaRPr lang="pt-BR" sz="1800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4" name="Picture 3" descr="Screen Shot 2014-08-01 at 8.54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565" y="1642225"/>
            <a:ext cx="63119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19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5147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Clássica: Resultados</a:t>
            </a:r>
            <a:endParaRPr lang="en-US" sz="4800" dirty="0"/>
          </a:p>
        </p:txBody>
      </p:sp>
      <p:sp>
        <p:nvSpPr>
          <p:cNvPr id="10" name="Rectangle 9"/>
          <p:cNvSpPr/>
          <p:nvPr/>
        </p:nvSpPr>
        <p:spPr>
          <a:xfrm>
            <a:off x="594505" y="4191167"/>
            <a:ext cx="77421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pt-BR" sz="1800" b="1" dirty="0" smtClean="0">
                <a:solidFill>
                  <a:srgbClr val="000090"/>
                </a:solidFill>
                <a:latin typeface="Candara"/>
                <a:cs typeface="Candara"/>
              </a:rPr>
              <a:t>AUTOCORRELAÇÃO ESPACIAL</a:t>
            </a:r>
          </a:p>
          <a:p>
            <a:pPr algn="l" eaLnBrk="1" hangingPunct="1">
              <a:defRPr/>
            </a:pPr>
            <a:endParaRPr lang="pt-BR" sz="1800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r>
              <a:rPr lang="pt-BR" sz="1800" b="1" i="1" dirty="0" smtClean="0">
                <a:solidFill>
                  <a:srgbClr val="000090"/>
                </a:solidFill>
                <a:latin typeface="Candara"/>
                <a:cs typeface="Candara"/>
              </a:rPr>
              <a:t>Índice de Moran</a:t>
            </a:r>
          </a:p>
          <a:p>
            <a:pPr algn="l" eaLnBrk="1" hangingPunct="1">
              <a:defRPr/>
            </a:pPr>
            <a:endParaRPr lang="pt-BR" sz="1800" b="1" i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r>
              <a:rPr lang="pt-BR" sz="1800" i="1" dirty="0" smtClean="0">
                <a:solidFill>
                  <a:srgbClr val="000090"/>
                </a:solidFill>
                <a:latin typeface="Candara"/>
                <a:cs typeface="Candara"/>
              </a:rPr>
              <a:t>Hipótese </a:t>
            </a:r>
            <a:r>
              <a:rPr lang="pt-BR" sz="1800" i="1" dirty="0">
                <a:solidFill>
                  <a:srgbClr val="000090"/>
                </a:solidFill>
                <a:latin typeface="Candara"/>
                <a:cs typeface="Candara"/>
              </a:rPr>
              <a:t>Nula: </a:t>
            </a:r>
            <a:r>
              <a:rPr lang="pt-BR" sz="1800" i="1" dirty="0" smtClean="0">
                <a:solidFill>
                  <a:srgbClr val="000090"/>
                </a:solidFill>
                <a:latin typeface="Candara"/>
                <a:cs typeface="Candara"/>
              </a:rPr>
              <a:t>Não há auto-correlação espacial</a:t>
            </a:r>
            <a:endParaRPr lang="pt-BR" sz="1800" i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endParaRPr lang="pt-BR" sz="1800" i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r>
              <a:rPr lang="pt-BR" sz="1800" i="1" dirty="0">
                <a:solidFill>
                  <a:srgbClr val="000090"/>
                </a:solidFill>
                <a:latin typeface="Candara"/>
                <a:cs typeface="Candara"/>
              </a:rPr>
              <a:t>No exemplo, hipótese nula foi rejeitada. </a:t>
            </a:r>
            <a:r>
              <a:rPr lang="pt-BR" sz="1800" i="1" dirty="0" smtClean="0">
                <a:solidFill>
                  <a:srgbClr val="000090"/>
                </a:solidFill>
                <a:latin typeface="Candara"/>
                <a:cs typeface="Candara"/>
              </a:rPr>
              <a:t>Ou seja, há </a:t>
            </a:r>
            <a:r>
              <a:rPr lang="pt-BR" sz="1800" i="1" dirty="0" err="1" smtClean="0">
                <a:solidFill>
                  <a:srgbClr val="000090"/>
                </a:solidFill>
                <a:latin typeface="Candara"/>
                <a:cs typeface="Candara"/>
              </a:rPr>
              <a:t>autocorrelação</a:t>
            </a:r>
            <a:r>
              <a:rPr lang="pt-BR" sz="1800" i="1" dirty="0" smtClean="0">
                <a:solidFill>
                  <a:srgbClr val="000090"/>
                </a:solidFill>
                <a:latin typeface="Candara"/>
                <a:cs typeface="Candara"/>
              </a:rPr>
              <a:t> espacial</a:t>
            </a:r>
            <a:endParaRPr lang="en-US" sz="1800" i="1" dirty="0"/>
          </a:p>
          <a:p>
            <a:pPr algn="l" eaLnBrk="1" hangingPunct="1">
              <a:defRPr/>
            </a:pPr>
            <a:endParaRPr lang="pt-BR" sz="1800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2" name="Picture 1" descr="Screen Shot 2014-08-01 at 8.56.3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051" y="1558184"/>
            <a:ext cx="7444953" cy="246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52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8-14 at 8.40.3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5" y="0"/>
            <a:ext cx="5543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11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5147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Clássica: Resultados</a:t>
            </a:r>
            <a:endParaRPr lang="en-US" sz="4800" dirty="0"/>
          </a:p>
        </p:txBody>
      </p:sp>
      <p:sp>
        <p:nvSpPr>
          <p:cNvPr id="10" name="Rectangle 9"/>
          <p:cNvSpPr/>
          <p:nvPr/>
        </p:nvSpPr>
        <p:spPr>
          <a:xfrm>
            <a:off x="256714" y="1137913"/>
            <a:ext cx="88872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x-none" b="1" dirty="0" smtClean="0">
                <a:solidFill>
                  <a:srgbClr val="000090"/>
                </a:solidFill>
                <a:latin typeface="Candara"/>
                <a:cs typeface="Candara"/>
              </a:rPr>
              <a:t>Como salvamos os resíduos e valores previstos na tabela, podemos elaborar mapas e gráficos a partir destas informações. </a:t>
            </a:r>
          </a:p>
          <a:p>
            <a:pPr algn="l" eaLnBrk="1" hangingPunct="1">
              <a:defRPr/>
            </a:pPr>
            <a:endParaRPr lang="x-none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r>
              <a:rPr lang="x-none" b="1" dirty="0" smtClean="0">
                <a:solidFill>
                  <a:srgbClr val="000090"/>
                </a:solidFill>
                <a:latin typeface="Candara"/>
                <a:cs typeface="Candara"/>
              </a:rPr>
              <a:t>HISTOGRAMA DOS RESÍDUOS (lembrando que podemos ligar gráfico ao mapa)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3" name="Picture 2" descr="Screen Shot 2014-08-01 at 9.04.47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2535" y="2590521"/>
            <a:ext cx="6509230" cy="41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32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8-01 at 9.08.07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5173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5109" y="5777741"/>
            <a:ext cx="88872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x-none" b="1" dirty="0" smtClean="0">
                <a:solidFill>
                  <a:srgbClr val="000090"/>
                </a:solidFill>
                <a:latin typeface="Candara"/>
                <a:cs typeface="Candara"/>
              </a:rPr>
              <a:t>Se quiser salvar os resultados para verificar as observações com maiores resíduos:  Table &gt; Save Selection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896377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5109" y="5777741"/>
            <a:ext cx="88872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x-none" b="1" dirty="0" smtClean="0">
                <a:solidFill>
                  <a:srgbClr val="000090"/>
                </a:solidFill>
                <a:latin typeface="Candara"/>
                <a:cs typeface="Candara"/>
              </a:rPr>
              <a:t>Os mesmos casos também se destacam no diagrama de dispersão dos “RESÍDUOS” vs. “RENDAPITA”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3" name="Picture 2" descr="Screen Shot 2014-08-01 at 9.11.17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78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337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5109" y="5777741"/>
            <a:ext cx="88872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x-none" b="1" dirty="0" smtClean="0">
                <a:solidFill>
                  <a:srgbClr val="000090"/>
                </a:solidFill>
                <a:latin typeface="Candara"/>
                <a:cs typeface="Candara"/>
              </a:rPr>
              <a:t>Novamente, os mesmos casos se destacam no diagrama de dispersão dos “RESÍDUOS” vs. “SQR_REDE”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2" name="Picture 1" descr="Screen Shot 2014-08-01 at 9.12.51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83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23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5109" y="5993900"/>
            <a:ext cx="88872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x-none" b="1" dirty="0">
                <a:solidFill>
                  <a:srgbClr val="000090"/>
                </a:solidFill>
                <a:latin typeface="Candara"/>
                <a:cs typeface="Candara"/>
              </a:rPr>
              <a:t>D</a:t>
            </a:r>
            <a:r>
              <a:rPr lang="x-none" b="1" dirty="0" smtClean="0">
                <a:solidFill>
                  <a:srgbClr val="000090"/>
                </a:solidFill>
                <a:latin typeface="Candara"/>
                <a:cs typeface="Candara"/>
              </a:rPr>
              <a:t>iagrama de dispersão dos “RESÍDUOS” vs. “VALORES PREVISTOS”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3" name="Picture 2" descr="Screen Shot 2014-08-01 at 9.15.36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84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82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4-08-01 at 9.19.52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6815" y="1923419"/>
            <a:ext cx="7617185" cy="493458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6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Clássica: </a:t>
            </a:r>
          </a:p>
          <a:p>
            <a:r>
              <a:rPr lang="x-none" sz="36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Autocorrelação dos Resíduos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135110" y="1448642"/>
            <a:ext cx="88872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x-none" b="1" dirty="0" smtClean="0">
                <a:solidFill>
                  <a:srgbClr val="000090"/>
                </a:solidFill>
                <a:latin typeface="Candara"/>
                <a:cs typeface="Candara"/>
              </a:rPr>
              <a:t>Space &gt; Univariate Local Moran’s I &gt; OLS_RESID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536" y="1979322"/>
            <a:ext cx="3269824" cy="17543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x-none" sz="1800" b="1" dirty="0" smtClean="0">
                <a:solidFill>
                  <a:srgbClr val="000090"/>
                </a:solidFill>
                <a:latin typeface="Candara"/>
                <a:cs typeface="Candara"/>
              </a:rPr>
              <a:t>High-High: Cluster de resíduos altos (pior ajuste do modelo)</a:t>
            </a:r>
          </a:p>
          <a:p>
            <a:pPr algn="l" eaLnBrk="1" hangingPunct="1">
              <a:defRPr/>
            </a:pPr>
            <a:endParaRPr lang="x-none" sz="1800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r>
              <a:rPr lang="x-none" sz="1800" b="1" dirty="0" smtClean="0">
                <a:solidFill>
                  <a:srgbClr val="000090"/>
                </a:solidFill>
                <a:latin typeface="Candara"/>
                <a:cs typeface="Candara"/>
              </a:rPr>
              <a:t>Low-Low: Cluster de resíduos baixos (melhor ajuste do modelo)</a:t>
            </a:r>
            <a:endParaRPr lang="pt-BR" sz="1800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27429" y="6380588"/>
            <a:ext cx="413078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x-none" sz="1800" b="1" dirty="0" smtClean="0">
                <a:solidFill>
                  <a:srgbClr val="000090"/>
                </a:solidFill>
                <a:latin typeface="Candara"/>
                <a:cs typeface="Candara"/>
              </a:rPr>
              <a:t>RESÍDUOS NÃO SÃO INDEPENDENTES!!!</a:t>
            </a:r>
            <a:endParaRPr lang="pt-BR" sz="1800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343429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5147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“Spatial Error”</a:t>
            </a:r>
            <a:endParaRPr lang="en-US" sz="4800" dirty="0"/>
          </a:p>
        </p:txBody>
      </p:sp>
      <p:pic>
        <p:nvPicPr>
          <p:cNvPr id="4" name="Picture 3" descr="Screen Shot 2014-08-01 at 9.24.29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116" y="1234910"/>
            <a:ext cx="4405549" cy="454735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855010" y="5376970"/>
            <a:ext cx="416929" cy="306648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pic>
        <p:nvPicPr>
          <p:cNvPr id="5" name="Picture 4" descr="Screen Shot 2014-08-01 at 9.26.1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214" y="2215636"/>
            <a:ext cx="4498786" cy="46423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5867826" y="6417237"/>
            <a:ext cx="1090667" cy="283710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204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5147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“Spatial Error”</a:t>
            </a:r>
            <a:endParaRPr lang="en-US" sz="4800" dirty="0"/>
          </a:p>
        </p:txBody>
      </p:sp>
      <p:pic>
        <p:nvPicPr>
          <p:cNvPr id="2" name="Picture 1" descr="Screen Shot 2014-08-01 at 9.28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92" y="1134838"/>
            <a:ext cx="6065307" cy="572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88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8-01 at 9.30.48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082" y="1958946"/>
            <a:ext cx="6503917" cy="48990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36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Spatial Error: </a:t>
            </a:r>
          </a:p>
          <a:p>
            <a:r>
              <a:rPr lang="x-none" sz="36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Autocorrelação dos Resíduos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135110" y="1448642"/>
            <a:ext cx="88872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x-none" b="1" dirty="0" smtClean="0">
                <a:solidFill>
                  <a:srgbClr val="000090"/>
                </a:solidFill>
                <a:latin typeface="Candara"/>
                <a:cs typeface="Candara"/>
              </a:rPr>
              <a:t>Space &gt; Univariate Local Moran’s I &gt; ERRS_RESIDU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536" y="1979322"/>
            <a:ext cx="3269824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x-none" sz="1800" b="1" dirty="0" smtClean="0">
                <a:solidFill>
                  <a:srgbClr val="000090"/>
                </a:solidFill>
                <a:latin typeface="Candara"/>
                <a:cs typeface="Candara"/>
              </a:rPr>
              <a:t>ÍNDICE DE MORAN = -0,07</a:t>
            </a:r>
          </a:p>
          <a:p>
            <a:pPr algn="l" eaLnBrk="1" hangingPunct="1">
              <a:defRPr/>
            </a:pPr>
            <a:endParaRPr lang="x-none" sz="1800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 eaLnBrk="1" hangingPunct="1">
              <a:defRPr/>
            </a:pPr>
            <a:r>
              <a:rPr lang="x-none" sz="1800" b="1" dirty="0" smtClean="0">
                <a:solidFill>
                  <a:srgbClr val="000090"/>
                </a:solidFill>
                <a:latin typeface="Candara"/>
                <a:cs typeface="Candara"/>
              </a:rPr>
              <a:t>DIMINUIU MUITO A AUTOCORRELAÇÃO ESPACIAL DOS RESÍDUOS</a:t>
            </a:r>
            <a:endParaRPr lang="pt-BR" sz="1800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414882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8-01 at 9.36.5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8862" y="2256164"/>
            <a:ext cx="4525138" cy="4601835"/>
          </a:xfrm>
          <a:prstGeom prst="rect">
            <a:avLst/>
          </a:prstGeom>
        </p:spPr>
      </p:pic>
      <p:pic>
        <p:nvPicPr>
          <p:cNvPr id="2" name="Picture 1" descr="Screen Shot 2014-08-01 at 9.35.4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42" y="1175366"/>
            <a:ext cx="4491246" cy="46069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5147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“Spatial Lag”</a:t>
            </a:r>
            <a:endParaRPr lang="en-US" sz="48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827986" y="5376970"/>
            <a:ext cx="416929" cy="306648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840802" y="6457767"/>
            <a:ext cx="1090667" cy="283710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518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637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Regressão “Spatial Lag”</a:t>
            </a:r>
            <a:endParaRPr lang="en-US" sz="4800" dirty="0"/>
          </a:p>
        </p:txBody>
      </p:sp>
      <p:pic>
        <p:nvPicPr>
          <p:cNvPr id="3" name="Picture 2" descr="Screen Shot 2014-08-01 at 9.39.4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279" y="1078420"/>
            <a:ext cx="6120771" cy="577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98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80931" y="1764590"/>
            <a:ext cx="648558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000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r>
              <a:rPr lang="pt-BR" sz="3600" dirty="0" smtClean="0">
                <a:solidFill>
                  <a:srgbClr val="000090"/>
                </a:solidFill>
                <a:latin typeface="Candara"/>
                <a:cs typeface="Candara"/>
              </a:rPr>
              <a:t>Para salvar os resultados na tabela do .</a:t>
            </a:r>
            <a:r>
              <a:rPr lang="pt-BR" sz="3600" dirty="0" err="1" smtClean="0">
                <a:solidFill>
                  <a:srgbClr val="000090"/>
                </a:solidFill>
                <a:latin typeface="Candara"/>
                <a:cs typeface="Candara"/>
              </a:rPr>
              <a:t>shp</a:t>
            </a:r>
            <a:r>
              <a:rPr lang="pt-BR" sz="3600" dirty="0" smtClean="0">
                <a:solidFill>
                  <a:srgbClr val="000090"/>
                </a:solidFill>
                <a:latin typeface="Candara"/>
                <a:cs typeface="Candara"/>
              </a:rPr>
              <a:t>, vá em: </a:t>
            </a:r>
          </a:p>
          <a:p>
            <a:r>
              <a:rPr lang="pt-BR" sz="3600" b="1" dirty="0" smtClean="0">
                <a:solidFill>
                  <a:srgbClr val="000090"/>
                </a:solidFill>
                <a:latin typeface="Candara"/>
                <a:cs typeface="Candara"/>
              </a:rPr>
              <a:t>File &gt; </a:t>
            </a:r>
            <a:r>
              <a:rPr lang="pt-BR" sz="3600" b="1" dirty="0" err="1" smtClean="0">
                <a:solidFill>
                  <a:srgbClr val="000090"/>
                </a:solidFill>
                <a:latin typeface="Candara"/>
                <a:cs typeface="Candara"/>
              </a:rPr>
              <a:t>Save</a:t>
            </a:r>
            <a:r>
              <a:rPr lang="pt-BR" sz="3600" b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endParaRPr 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246748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18761"/>
            <a:ext cx="9144000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48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PRÁTICA – PARTE II</a:t>
            </a:r>
          </a:p>
          <a:p>
            <a:r>
              <a:rPr lang="pt-BR" sz="4400" b="1" dirty="0" smtClean="0">
                <a:solidFill>
                  <a:srgbClr val="000090"/>
                </a:solidFill>
                <a:latin typeface="Candara"/>
                <a:cs typeface="Candara"/>
              </a:rPr>
              <a:t>Regressão Espacial </a:t>
            </a:r>
          </a:p>
          <a:p>
            <a:r>
              <a:rPr lang="pt-BR" sz="4400" b="1" dirty="0" smtClean="0">
                <a:solidFill>
                  <a:srgbClr val="000090"/>
                </a:solidFill>
                <a:latin typeface="Candara"/>
                <a:cs typeface="Candara"/>
              </a:rPr>
              <a:t>no Software GWR</a:t>
            </a:r>
          </a:p>
          <a:p>
            <a:endParaRPr lang="pt-BR" sz="4400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endParaRPr lang="pt-BR" sz="4400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r>
              <a:rPr lang="pt-BR" sz="4000" i="1" dirty="0" err="1" smtClean="0">
                <a:solidFill>
                  <a:srgbClr val="000090"/>
                </a:solidFill>
                <a:latin typeface="Candara"/>
                <a:cs typeface="Candara"/>
              </a:rPr>
              <a:t>Geographically</a:t>
            </a:r>
            <a:r>
              <a:rPr lang="pt-BR" sz="4000" i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sz="4000" i="1" dirty="0" err="1" smtClean="0">
                <a:solidFill>
                  <a:srgbClr val="000090"/>
                </a:solidFill>
                <a:latin typeface="Candara"/>
                <a:cs typeface="Candara"/>
              </a:rPr>
              <a:t>Weighted</a:t>
            </a:r>
            <a:r>
              <a:rPr lang="pt-BR" sz="4000" i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sz="4000" i="1" dirty="0" err="1" smtClean="0">
                <a:solidFill>
                  <a:srgbClr val="000090"/>
                </a:solidFill>
                <a:latin typeface="Candara"/>
                <a:cs typeface="Candara"/>
              </a:rPr>
              <a:t>Regression</a:t>
            </a:r>
            <a:endParaRPr lang="pt-BR" sz="4000" i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087356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8-06 at 3.40.36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0200"/>
            <a:ext cx="9144000" cy="606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46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8-06 at 3.43.1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935" y="0"/>
            <a:ext cx="7245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40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Preparando Dados</a:t>
            </a:r>
            <a:endParaRPr lang="en-US" sz="5400" dirty="0"/>
          </a:p>
        </p:txBody>
      </p:sp>
      <p:sp>
        <p:nvSpPr>
          <p:cNvPr id="14" name="Rectangle 13"/>
          <p:cNvSpPr/>
          <p:nvPr/>
        </p:nvSpPr>
        <p:spPr>
          <a:xfrm>
            <a:off x="337790" y="994521"/>
            <a:ext cx="830965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Arquivo de entrada no Software GWR 4.0: tabela com variáveis de localização (X</a:t>
            </a:r>
            <a:r>
              <a:rPr lang="pt-BR" b="1" dirty="0">
                <a:solidFill>
                  <a:srgbClr val="000090"/>
                </a:solidFill>
                <a:latin typeface="Candara"/>
                <a:cs typeface="Candara"/>
              </a:rPr>
              <a:t>,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Y ou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lat</a:t>
            </a:r>
            <a:r>
              <a:rPr lang="pt-BR" b="1" dirty="0" err="1">
                <a:solidFill>
                  <a:srgbClr val="000090"/>
                </a:solidFill>
                <a:latin typeface="Candara"/>
                <a:cs typeface="Candara"/>
              </a:rPr>
              <a:t>,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long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)</a:t>
            </a: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Como incluir as variáveis de localização na tabela com os meus dados? </a:t>
            </a:r>
          </a:p>
          <a:p>
            <a:pPr algn="l"/>
            <a:r>
              <a:rPr lang="pt-BR" b="1" dirty="0" smtClean="0">
                <a:solidFill>
                  <a:srgbClr val="800000"/>
                </a:solidFill>
                <a:latin typeface="Candara"/>
                <a:cs typeface="Candara"/>
              </a:rPr>
              <a:t>Opção no </a:t>
            </a:r>
            <a:r>
              <a:rPr lang="pt-BR" b="1" dirty="0" err="1" smtClean="0">
                <a:solidFill>
                  <a:srgbClr val="800000"/>
                </a:solidFill>
                <a:latin typeface="Candara"/>
                <a:cs typeface="Candara"/>
              </a:rPr>
              <a:t>GeoDa</a:t>
            </a:r>
            <a:endParaRPr lang="pt-BR" b="1" dirty="0" smtClean="0">
              <a:solidFill>
                <a:srgbClr val="800000"/>
              </a:solidFill>
              <a:latin typeface="Candara"/>
              <a:cs typeface="Candara"/>
            </a:endParaRPr>
          </a:p>
          <a:p>
            <a:pPr marL="342900" indent="-342900" algn="l">
              <a:buFont typeface="Wingdings" charset="0"/>
              <a:buChar char="à"/>
            </a:pP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Abrir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shapefile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 (</a:t>
            </a:r>
            <a:r>
              <a:rPr lang="pt-BR" b="1" i="1" dirty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Municipios_AGUA&amp;REDE_2010_SELECTED_WGS84.</a:t>
            </a:r>
            <a:r>
              <a:rPr lang="pt-BR" b="1" i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shp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)</a:t>
            </a:r>
          </a:p>
          <a:p>
            <a:pPr marL="342900" indent="-342900" algn="l">
              <a:buFont typeface="Wingdings" charset="0"/>
              <a:buChar char="à"/>
            </a:pP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Botão Direito sobre mapa</a:t>
            </a:r>
          </a:p>
          <a:p>
            <a:pPr marL="342900" indent="-342900" algn="l">
              <a:buFont typeface="Wingdings" charset="0"/>
              <a:buChar char="à"/>
            </a:pP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Shape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 Centers</a:t>
            </a:r>
          </a:p>
          <a:p>
            <a:pPr marL="342900" indent="-342900" algn="l">
              <a:buFont typeface="Wingdings" charset="0"/>
              <a:buChar char="à"/>
            </a:pP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Add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Centroids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to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Table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2" name="Picture 1" descr="Screen Shot 2014-08-06 at 3.52.08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4630" y="3052761"/>
            <a:ext cx="5377631" cy="349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91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Preparando Dados</a:t>
            </a:r>
            <a:endParaRPr lang="en-US" sz="5400" dirty="0"/>
          </a:p>
        </p:txBody>
      </p:sp>
      <p:pic>
        <p:nvPicPr>
          <p:cNvPr id="3" name="Picture 2" descr="Screen Shot 2014-08-06 at 3.54.49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264" y="986226"/>
            <a:ext cx="3611983" cy="3282925"/>
          </a:xfrm>
          <a:prstGeom prst="rect">
            <a:avLst/>
          </a:prstGeom>
        </p:spPr>
      </p:pic>
      <p:pic>
        <p:nvPicPr>
          <p:cNvPr id="4" name="Picture 3" descr="Screen Shot 2014-08-06 at 3.56.37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4839" y="4539350"/>
            <a:ext cx="6563276" cy="21877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6526118" y="4728490"/>
            <a:ext cx="1878120" cy="2012985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3189" y="3723536"/>
            <a:ext cx="43777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Visualize a tabela do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shapefile</a:t>
            </a:r>
            <a:r>
              <a:rPr lang="pt-BR" b="1" dirty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e observe as duas novas colunas</a:t>
            </a:r>
          </a:p>
        </p:txBody>
      </p:sp>
    </p:spTree>
    <p:extLst>
      <p:ext uri="{BB962C8B-B14F-4D97-AF65-F5344CB8AC3E}">
        <p14:creationId xmlns:p14="http://schemas.microsoft.com/office/powerpoint/2010/main" val="2304989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Preparando Dados</a:t>
            </a:r>
            <a:endParaRPr lang="en-US" sz="5400" dirty="0"/>
          </a:p>
        </p:txBody>
      </p:sp>
      <p:sp>
        <p:nvSpPr>
          <p:cNvPr id="14" name="Rectangle 13"/>
          <p:cNvSpPr/>
          <p:nvPr/>
        </p:nvSpPr>
        <p:spPr>
          <a:xfrm>
            <a:off x="337790" y="994521"/>
            <a:ext cx="83096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Salve as alterações realizadas em um novo arquivo: </a:t>
            </a:r>
          </a:p>
          <a:p>
            <a:pPr algn="l"/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Shape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Centers &gt;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Save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Centroids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&gt; </a:t>
            </a: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3" name="Picture 2" descr="Screen Shot 2014-08-06 at 4.40.33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861" y="1769806"/>
            <a:ext cx="7504866" cy="50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43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Preparando Dados</a:t>
            </a:r>
            <a:endParaRPr lang="en-US" sz="5400" dirty="0"/>
          </a:p>
        </p:txBody>
      </p:sp>
      <p:sp>
        <p:nvSpPr>
          <p:cNvPr id="14" name="Rectangle 13"/>
          <p:cNvSpPr/>
          <p:nvPr/>
        </p:nvSpPr>
        <p:spPr>
          <a:xfrm>
            <a:off x="337790" y="994521"/>
            <a:ext cx="83096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Salve as alterações realizadas em um novo arquivo: </a:t>
            </a:r>
          </a:p>
          <a:p>
            <a:pPr algn="l"/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Shape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Centers &gt;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Save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Centroids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&gt; </a:t>
            </a:r>
          </a:p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Selecione o formato “.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csv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” e salve com o nome e no local desejado</a:t>
            </a:r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4" name="Picture 3" descr="Screen Shot 2014-08-06 at 4.44.1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35" y="2155115"/>
            <a:ext cx="8093471" cy="46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29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Software GWR 4.0</a:t>
            </a:r>
            <a:endParaRPr lang="en-US" sz="5400" dirty="0"/>
          </a:p>
        </p:txBody>
      </p:sp>
      <p:pic>
        <p:nvPicPr>
          <p:cNvPr id="5" name="Imagem 1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309753"/>
            <a:ext cx="6126908" cy="523751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35114" y="1864376"/>
            <a:ext cx="932305" cy="270200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3744" y="3242393"/>
            <a:ext cx="5580306" cy="2012986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28864" y="2318498"/>
            <a:ext cx="43777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Selecionar o arquivo .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csv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E visualizá-lo</a:t>
            </a:r>
          </a:p>
        </p:txBody>
      </p:sp>
    </p:spTree>
    <p:extLst>
      <p:ext uri="{BB962C8B-B14F-4D97-AF65-F5344CB8AC3E}">
        <p14:creationId xmlns:p14="http://schemas.microsoft.com/office/powerpoint/2010/main" val="2072046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434822"/>
            <a:ext cx="6080236" cy="51715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Software GWR 4.0</a:t>
            </a:r>
            <a:endParaRPr lang="en-US" sz="54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080934" y="1972456"/>
            <a:ext cx="1053905" cy="310730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48628" y="2350735"/>
            <a:ext cx="2040257" cy="1580668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80236" y="1237700"/>
            <a:ext cx="291513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STEP 2</a:t>
            </a: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</a:rPr>
              <a:t>Selecione as seguintes </a:t>
            </a:r>
          </a:p>
          <a:p>
            <a:pPr algn="l"/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</a:rPr>
              <a:t>Variáveis: </a:t>
            </a: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ID</a:t>
            </a: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X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</a:rPr>
              <a:t>(ou longitude)</a:t>
            </a:r>
          </a:p>
          <a:p>
            <a:pPr algn="l"/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Y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</a:rPr>
              <a:t>(ou latitude)</a:t>
            </a:r>
          </a:p>
          <a:p>
            <a:pPr algn="l"/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</a:rPr>
              <a:t>Se for X,Y </a:t>
            </a:r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 selecione “</a:t>
            </a:r>
            <a:r>
              <a:rPr lang="pt-BR" b="1" dirty="0" err="1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P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rojected</a:t>
            </a:r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”</a:t>
            </a:r>
          </a:p>
          <a:p>
            <a:pPr algn="l"/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Se for </a:t>
            </a:r>
            <a:r>
              <a:rPr lang="pt-BR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lat</a:t>
            </a:r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, </a:t>
            </a:r>
            <a:r>
              <a:rPr lang="pt-BR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long</a:t>
            </a:r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  selecione “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Spherical</a:t>
            </a:r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”</a:t>
            </a: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  <a:sym typeface="Wingdings"/>
            </a:endParaRPr>
          </a:p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Variável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Y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 (dependente)</a:t>
            </a: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  <a:sym typeface="Wingdings"/>
            </a:endParaRPr>
          </a:p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Variáveis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X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  <a:sym typeface="Wingdings"/>
              </a:rPr>
              <a:t> (independentes)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638402" y="2516645"/>
            <a:ext cx="2117555" cy="2468536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10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3"/>
          <p:cNvPicPr/>
          <p:nvPr/>
        </p:nvPicPr>
        <p:blipFill>
          <a:blip r:embed="rId3"/>
          <a:stretch>
            <a:fillRect/>
          </a:stretch>
        </p:blipFill>
        <p:spPr>
          <a:xfrm>
            <a:off x="-1" y="1427837"/>
            <a:ext cx="6066725" cy="51920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Software GWR 4.0</a:t>
            </a:r>
            <a:endParaRPr lang="en-US" sz="54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121358" y="1972456"/>
            <a:ext cx="1053905" cy="310730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3748" y="1980748"/>
            <a:ext cx="29151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STEP 3: KERNEL</a:t>
            </a: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Tipo de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Kernel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: </a:t>
            </a:r>
          </a:p>
          <a:p>
            <a:pPr marL="342900" indent="-342900" algn="l">
              <a:buFontTx/>
              <a:buChar char="-"/>
            </a:pPr>
            <a:r>
              <a:rPr lang="pt-BR" dirty="0" err="1" smtClean="0">
                <a:solidFill>
                  <a:srgbClr val="000090"/>
                </a:solidFill>
                <a:latin typeface="Candara"/>
                <a:cs typeface="Candara"/>
              </a:rPr>
              <a:t>Adaptive</a:t>
            </a:r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</a:rPr>
              <a:t> bi-</a:t>
            </a:r>
            <a:r>
              <a:rPr lang="pt-BR" dirty="0" err="1" smtClean="0">
                <a:solidFill>
                  <a:srgbClr val="000090"/>
                </a:solidFill>
                <a:latin typeface="Candara"/>
                <a:cs typeface="Candara"/>
              </a:rPr>
              <a:t>squared</a:t>
            </a:r>
            <a:endParaRPr lang="pt-BR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marL="342900" indent="-342900" algn="l">
              <a:buFontTx/>
              <a:buChar char="-"/>
            </a:pPr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Método de Seleção da Largura de Banda</a:t>
            </a:r>
          </a:p>
          <a:p>
            <a:pPr marL="342900" indent="-342900" algn="l">
              <a:buFontTx/>
              <a:buChar char="-"/>
            </a:pPr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</a:rPr>
              <a:t>Golden </a:t>
            </a:r>
            <a:r>
              <a:rPr lang="pt-BR" dirty="0" err="1" smtClean="0">
                <a:solidFill>
                  <a:srgbClr val="000090"/>
                </a:solidFill>
                <a:latin typeface="Candara"/>
                <a:cs typeface="Candara"/>
              </a:rPr>
              <a:t>section</a:t>
            </a:r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</a:rPr>
              <a:t> </a:t>
            </a:r>
            <a:r>
              <a:rPr lang="pt-BR" dirty="0" err="1" smtClean="0">
                <a:solidFill>
                  <a:srgbClr val="000090"/>
                </a:solidFill>
                <a:latin typeface="Candara"/>
                <a:cs typeface="Candara"/>
              </a:rPr>
              <a:t>search</a:t>
            </a:r>
            <a:endParaRPr lang="pt-BR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marL="342900" indent="-342900" algn="l">
              <a:buFontTx/>
              <a:buChar char="-"/>
            </a:pPr>
            <a:endParaRPr lang="pt-BR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Critério de Seleção</a:t>
            </a:r>
          </a:p>
          <a:p>
            <a:pPr algn="l"/>
            <a:r>
              <a:rPr lang="pt-BR" dirty="0" smtClean="0">
                <a:solidFill>
                  <a:srgbClr val="000090"/>
                </a:solidFill>
                <a:latin typeface="Candara"/>
                <a:cs typeface="Candara"/>
              </a:rPr>
              <a:t>- </a:t>
            </a:r>
            <a:r>
              <a:rPr lang="pt-BR" dirty="0" err="1" smtClean="0">
                <a:solidFill>
                  <a:srgbClr val="000090"/>
                </a:solidFill>
                <a:latin typeface="Candara"/>
                <a:cs typeface="Candara"/>
              </a:rPr>
              <a:t>AICc</a:t>
            </a:r>
            <a:endParaRPr lang="pt-BR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236458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259191"/>
            <a:ext cx="5985655" cy="53336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Software GWR 4.0</a:t>
            </a:r>
            <a:endParaRPr lang="en-US" sz="54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3121219" y="1837357"/>
            <a:ext cx="1121435" cy="297219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3748" y="1980748"/>
            <a:ext cx="29151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STEP 4: OUTPUT</a:t>
            </a: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Indicar os arquivos que deverão conter as saídas do modelo</a:t>
            </a:r>
          </a:p>
        </p:txBody>
      </p:sp>
    </p:spTree>
    <p:extLst>
      <p:ext uri="{BB962C8B-B14F-4D97-AF65-F5344CB8AC3E}">
        <p14:creationId xmlns:p14="http://schemas.microsoft.com/office/powerpoint/2010/main" val="3956323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WR_execu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" y="1215897"/>
            <a:ext cx="6490181" cy="55120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Software GWR 4.0</a:t>
            </a:r>
            <a:endParaRPr lang="en-US" sz="54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4634488" y="1756297"/>
            <a:ext cx="1134977" cy="337749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42306" y="1602469"/>
            <a:ext cx="21753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STEP 5: EXECUTE</a:t>
            </a: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55071" y="2232936"/>
            <a:ext cx="2185113" cy="671708"/>
          </a:xfrm>
          <a:prstGeom prst="rect">
            <a:avLst/>
          </a:prstGeom>
          <a:noFill/>
          <a:ln w="4445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485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Resumo dos Resultados</a:t>
            </a:r>
            <a:endParaRPr lang="en-US" sz="5400" dirty="0"/>
          </a:p>
        </p:txBody>
      </p:sp>
      <p:sp>
        <p:nvSpPr>
          <p:cNvPr id="5" name="Rectangle 4"/>
          <p:cNvSpPr/>
          <p:nvPr/>
        </p:nvSpPr>
        <p:spPr>
          <a:xfrm>
            <a:off x="662070" y="1008030"/>
            <a:ext cx="29151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ARQUIVO .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txt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2" name="Picture 1" descr="Screen Shot 2014-08-06 at 5.05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96" y="1702001"/>
            <a:ext cx="6972300" cy="48641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201841" y="2389837"/>
            <a:ext cx="2715839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DESCRIÇÃO DAS OPÇÕES DE ENTRADA DO MODELO</a:t>
            </a:r>
          </a:p>
        </p:txBody>
      </p:sp>
    </p:spTree>
    <p:extLst>
      <p:ext uri="{BB962C8B-B14F-4D97-AF65-F5344CB8AC3E}">
        <p14:creationId xmlns:p14="http://schemas.microsoft.com/office/powerpoint/2010/main" val="3007697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Resumo dos Resultados</a:t>
            </a:r>
            <a:endParaRPr lang="en-US" sz="5400" dirty="0"/>
          </a:p>
        </p:txBody>
      </p:sp>
      <p:sp>
        <p:nvSpPr>
          <p:cNvPr id="5" name="Rectangle 4"/>
          <p:cNvSpPr/>
          <p:nvPr/>
        </p:nvSpPr>
        <p:spPr>
          <a:xfrm>
            <a:off x="662070" y="1008030"/>
            <a:ext cx="29151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ARQUIVO .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txt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45328" y="5848391"/>
            <a:ext cx="4391282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MODELO DE REGRESSÃO GLOBAL (NÃO ESPACIAL)</a:t>
            </a:r>
          </a:p>
        </p:txBody>
      </p:sp>
      <p:pic>
        <p:nvPicPr>
          <p:cNvPr id="3" name="Picture 2" descr="Screen Shot 2014-08-06 at 5.08.0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721" y="1767283"/>
            <a:ext cx="7439670" cy="393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75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8-06 at 5.09.2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209" y="1540433"/>
            <a:ext cx="6946900" cy="4457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Resumo dos Resultados</a:t>
            </a:r>
            <a:endParaRPr lang="en-US" sz="5400" dirty="0"/>
          </a:p>
        </p:txBody>
      </p:sp>
      <p:sp>
        <p:nvSpPr>
          <p:cNvPr id="5" name="Rectangle 4"/>
          <p:cNvSpPr/>
          <p:nvPr/>
        </p:nvSpPr>
        <p:spPr>
          <a:xfrm>
            <a:off x="662070" y="1008030"/>
            <a:ext cx="29151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ARQUIVO .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txt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18319" y="5915941"/>
            <a:ext cx="4391282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DESCRIÇÃO DO PROCESSO DE SELEÇÃO DA LARGURA DE BANDA</a:t>
            </a:r>
          </a:p>
        </p:txBody>
      </p:sp>
    </p:spTree>
    <p:extLst>
      <p:ext uri="{BB962C8B-B14F-4D97-AF65-F5344CB8AC3E}">
        <p14:creationId xmlns:p14="http://schemas.microsoft.com/office/powerpoint/2010/main" val="2586071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Resumo dos Resultados</a:t>
            </a:r>
            <a:endParaRPr lang="en-US" sz="5400" dirty="0"/>
          </a:p>
        </p:txBody>
      </p:sp>
      <p:sp>
        <p:nvSpPr>
          <p:cNvPr id="5" name="Rectangle 4"/>
          <p:cNvSpPr/>
          <p:nvPr/>
        </p:nvSpPr>
        <p:spPr>
          <a:xfrm>
            <a:off x="662070" y="1008030"/>
            <a:ext cx="29151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ARQUIVO .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txt</a:t>
            </a:r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10211" y="6280710"/>
            <a:ext cx="4391282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RESULTADOS GWR</a:t>
            </a:r>
          </a:p>
        </p:txBody>
      </p:sp>
      <p:pic>
        <p:nvPicPr>
          <p:cNvPr id="4" name="Picture 3" descr="Screen Shot 2014-08-06 at 5.36.2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23" y="1418032"/>
            <a:ext cx="7284011" cy="458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723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8-06 at 5.43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385" y="0"/>
            <a:ext cx="7209049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33715" y="1146921"/>
            <a:ext cx="364814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ESTATÍSTICAS DESCRITIVAS DOS COEFICIENTES</a:t>
            </a:r>
          </a:p>
        </p:txBody>
      </p:sp>
    </p:spTree>
    <p:extLst>
      <p:ext uri="{BB962C8B-B14F-4D97-AF65-F5344CB8AC3E}">
        <p14:creationId xmlns:p14="http://schemas.microsoft.com/office/powerpoint/2010/main" val="2413545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Visualização dos Resultados</a:t>
            </a:r>
            <a:endParaRPr lang="en-US" sz="5400" dirty="0"/>
          </a:p>
        </p:txBody>
      </p:sp>
      <p:sp>
        <p:nvSpPr>
          <p:cNvPr id="5" name="Rectangle 4"/>
          <p:cNvSpPr/>
          <p:nvPr/>
        </p:nvSpPr>
        <p:spPr>
          <a:xfrm>
            <a:off x="40534" y="4804332"/>
            <a:ext cx="90494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Estimativas dos Parâmetros (est_*)</a:t>
            </a:r>
          </a:p>
          <a:p>
            <a:pPr marL="342900" indent="-342900" algn="l">
              <a:buFontTx/>
              <a:buChar char="-"/>
            </a:pP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Erro Padrão dos Parâmetros (se_*)</a:t>
            </a:r>
          </a:p>
          <a:p>
            <a:pPr marL="342900" indent="-342900" algn="l">
              <a:buFontTx/>
              <a:buChar char="-"/>
            </a:pP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Estatística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t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dos Parâmetros (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t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_*)</a:t>
            </a:r>
          </a:p>
          <a:p>
            <a:pPr marL="342900" indent="-342900" algn="l">
              <a:buFontTx/>
              <a:buChar char="-"/>
            </a:pP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Valor do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Y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observado e do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Y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estimado (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y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 e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yhat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)</a:t>
            </a:r>
          </a:p>
          <a:p>
            <a:pPr marL="342900" indent="-342900" algn="l">
              <a:buFontTx/>
              <a:buChar char="-"/>
            </a:pP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Resíduo e Resíduo 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Padronizado 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(residual e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std_residual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)</a:t>
            </a:r>
          </a:p>
          <a:p>
            <a:pPr marL="342900" indent="-342900" algn="l">
              <a:buFontTx/>
              <a:buChar char="-"/>
            </a:pP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R2 local, Estatística de Influência e Distância Cook (local R2,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influence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, </a:t>
            </a:r>
            <a:r>
              <a:rPr lang="pt-BR" b="1" dirty="0" err="1" smtClean="0">
                <a:solidFill>
                  <a:srgbClr val="000090"/>
                </a:solidFill>
                <a:latin typeface="Candara"/>
                <a:cs typeface="Candara"/>
              </a:rPr>
              <a:t>CooksD</a:t>
            </a:r>
            <a:r>
              <a:rPr lang="pt-BR" b="1" dirty="0" smtClean="0">
                <a:solidFill>
                  <a:srgbClr val="000090"/>
                </a:solidFill>
                <a:latin typeface="Candara"/>
                <a:cs typeface="Candara"/>
              </a:rPr>
              <a:t>)</a:t>
            </a:r>
            <a:endParaRPr lang="pt-BR" b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7" name="Imagem 5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514" y="1473067"/>
            <a:ext cx="8933953" cy="945218"/>
          </a:xfrm>
          <a:prstGeom prst="rect">
            <a:avLst/>
          </a:prstGeom>
        </p:spPr>
      </p:pic>
      <p:pic>
        <p:nvPicPr>
          <p:cNvPr id="9" name="Imagem 6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536" y="2627545"/>
            <a:ext cx="7653725" cy="776968"/>
          </a:xfrm>
          <a:prstGeom prst="rect">
            <a:avLst/>
          </a:prstGeom>
        </p:spPr>
      </p:pic>
      <p:pic>
        <p:nvPicPr>
          <p:cNvPr id="10" name="Imagem 7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537" y="3564255"/>
            <a:ext cx="8947463" cy="104264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2147" y="945759"/>
            <a:ext cx="42242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Saída: Arquivo no formato .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csv</a:t>
            </a:r>
            <a:endParaRPr lang="pt-BR" sz="2400" b="1" i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500171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Visualização dos Resultados</a:t>
            </a:r>
            <a:endParaRPr lang="en-US" sz="5400" dirty="0"/>
          </a:p>
        </p:txBody>
      </p:sp>
      <p:sp>
        <p:nvSpPr>
          <p:cNvPr id="2" name="Rectangle 1"/>
          <p:cNvSpPr/>
          <p:nvPr/>
        </p:nvSpPr>
        <p:spPr>
          <a:xfrm>
            <a:off x="275125" y="959269"/>
            <a:ext cx="704558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Saída: Arquivo no formato .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csv</a:t>
            </a:r>
            <a:endParaRPr lang="pt-BR" sz="2400" b="1" i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sz="2400" b="1" i="1" dirty="0">
              <a:solidFill>
                <a:srgbClr val="000090"/>
              </a:solidFill>
              <a:latin typeface="Candara"/>
              <a:cs typeface="Candara"/>
            </a:endParaRPr>
          </a:p>
          <a:p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Unir o arquivo .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csv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 ao 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shapefile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 no </a:t>
            </a:r>
            <a:r>
              <a:rPr lang="pt-BR" sz="2400" b="1" i="1" dirty="0" smtClean="0">
                <a:solidFill>
                  <a:srgbClr val="800000"/>
                </a:solidFill>
                <a:latin typeface="Candara"/>
                <a:cs typeface="Candara"/>
              </a:rPr>
              <a:t>QGIS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 (JOIN) para a </a:t>
            </a:r>
          </a:p>
          <a:p>
            <a:r>
              <a:rPr lang="pt-BR" sz="2400" b="1" i="1" dirty="0">
                <a:solidFill>
                  <a:srgbClr val="000090"/>
                </a:solidFill>
                <a:latin typeface="Candara"/>
                <a:cs typeface="Candara"/>
              </a:rPr>
              <a:t>v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isualização dos resultados na forma de mapas!!!</a:t>
            </a:r>
            <a:endParaRPr lang="pt-BR" sz="2400" b="1" i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3" name="Picture 2" descr="Screen Shot 2014-08-06 at 5.59.01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908" y="2563918"/>
            <a:ext cx="7090230" cy="429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202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Visualização dos Resultados</a:t>
            </a:r>
            <a:endParaRPr lang="en-US" sz="5400" dirty="0"/>
          </a:p>
        </p:txBody>
      </p:sp>
      <p:sp>
        <p:nvSpPr>
          <p:cNvPr id="2" name="Rectangle 1"/>
          <p:cNvSpPr/>
          <p:nvPr/>
        </p:nvSpPr>
        <p:spPr>
          <a:xfrm>
            <a:off x="275125" y="959269"/>
            <a:ext cx="704558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Saída: Arquivo no formato .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csv</a:t>
            </a:r>
            <a:endParaRPr lang="pt-BR" sz="2400" b="1" i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sz="2400" b="1" i="1" dirty="0">
              <a:solidFill>
                <a:srgbClr val="000090"/>
              </a:solidFill>
              <a:latin typeface="Candara"/>
              <a:cs typeface="Candara"/>
            </a:endParaRPr>
          </a:p>
          <a:p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Unir o arquivo .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csv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 ao 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shapefile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 no </a:t>
            </a:r>
            <a:r>
              <a:rPr lang="pt-BR" sz="2400" b="1" i="1" dirty="0" smtClean="0">
                <a:solidFill>
                  <a:srgbClr val="800000"/>
                </a:solidFill>
                <a:latin typeface="Candara"/>
                <a:cs typeface="Candara"/>
              </a:rPr>
              <a:t>QGIS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 (</a:t>
            </a:r>
            <a:r>
              <a:rPr lang="pt-BR" sz="2400" b="1" i="1" dirty="0" smtClean="0">
                <a:solidFill>
                  <a:srgbClr val="800000"/>
                </a:solidFill>
                <a:latin typeface="Candara"/>
                <a:cs typeface="Candara"/>
              </a:rPr>
              <a:t>JOIN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) para a </a:t>
            </a:r>
          </a:p>
          <a:p>
            <a:r>
              <a:rPr lang="pt-BR" sz="2400" b="1" i="1" dirty="0">
                <a:solidFill>
                  <a:srgbClr val="000090"/>
                </a:solidFill>
                <a:latin typeface="Candara"/>
                <a:cs typeface="Candara"/>
              </a:rPr>
              <a:t>v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isualização dos resultados na forma de mapas!!!</a:t>
            </a:r>
            <a:endParaRPr lang="pt-BR" sz="2400" b="1" i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3" name="Picture 2" descr="Screen Shot 2014-08-06 at 5.59.01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63918"/>
            <a:ext cx="7090230" cy="4294082"/>
          </a:xfrm>
          <a:prstGeom prst="rect">
            <a:avLst/>
          </a:prstGeom>
        </p:spPr>
      </p:pic>
      <p:pic>
        <p:nvPicPr>
          <p:cNvPr id="4" name="Picture 3" descr="Screen Shot 2014-08-06 at 6.00.24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330" y="4769020"/>
            <a:ext cx="2641670" cy="208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76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Visualização dos Resultados</a:t>
            </a:r>
            <a:endParaRPr lang="en-US" sz="5400" dirty="0"/>
          </a:p>
        </p:txBody>
      </p:sp>
      <p:sp>
        <p:nvSpPr>
          <p:cNvPr id="2" name="Rectangle 1"/>
          <p:cNvSpPr/>
          <p:nvPr/>
        </p:nvSpPr>
        <p:spPr>
          <a:xfrm>
            <a:off x="275125" y="959269"/>
            <a:ext cx="704558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Saída: Arquivo no formato .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csv</a:t>
            </a:r>
            <a:endParaRPr lang="pt-BR" sz="2400" b="1" i="1" dirty="0" smtClean="0">
              <a:solidFill>
                <a:srgbClr val="000090"/>
              </a:solidFill>
              <a:latin typeface="Candara"/>
              <a:cs typeface="Candara"/>
            </a:endParaRPr>
          </a:p>
          <a:p>
            <a:pPr algn="l"/>
            <a:endParaRPr lang="pt-BR" sz="2400" b="1" i="1" dirty="0">
              <a:solidFill>
                <a:srgbClr val="000090"/>
              </a:solidFill>
              <a:latin typeface="Candara"/>
              <a:cs typeface="Candara"/>
            </a:endParaRPr>
          </a:p>
          <a:p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Unir o arquivo .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csv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 ao 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shapefile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 no </a:t>
            </a:r>
            <a:r>
              <a:rPr lang="pt-BR" sz="2400" b="1" i="1" dirty="0" smtClean="0">
                <a:solidFill>
                  <a:srgbClr val="800000"/>
                </a:solidFill>
                <a:latin typeface="Candara"/>
                <a:cs typeface="Candara"/>
              </a:rPr>
              <a:t>QGIS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 (</a:t>
            </a:r>
            <a:r>
              <a:rPr lang="pt-BR" sz="2400" b="1" i="1" dirty="0" smtClean="0">
                <a:solidFill>
                  <a:srgbClr val="800000"/>
                </a:solidFill>
                <a:latin typeface="Candara"/>
                <a:cs typeface="Candara"/>
              </a:rPr>
              <a:t>JOIN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) para a </a:t>
            </a:r>
          </a:p>
          <a:p>
            <a:r>
              <a:rPr lang="pt-BR" sz="2400" b="1" i="1" dirty="0">
                <a:solidFill>
                  <a:srgbClr val="000090"/>
                </a:solidFill>
                <a:latin typeface="Candara"/>
                <a:cs typeface="Candara"/>
              </a:rPr>
              <a:t>v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isualização dos resultados na forma de mapas!!!</a:t>
            </a:r>
            <a:endParaRPr lang="pt-BR" sz="2400" b="1" i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3" name="Picture 2" descr="Screen Shot 2014-08-06 at 5.59.01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63918"/>
            <a:ext cx="7090230" cy="4294082"/>
          </a:xfrm>
          <a:prstGeom prst="rect">
            <a:avLst/>
          </a:prstGeom>
        </p:spPr>
      </p:pic>
      <p:pic>
        <p:nvPicPr>
          <p:cNvPr id="4" name="Picture 3" descr="Screen Shot 2014-08-06 at 6.00.24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330" y="4769020"/>
            <a:ext cx="2641670" cy="208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48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6954" y="0"/>
            <a:ext cx="8617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Visualização dos Resultados</a:t>
            </a:r>
            <a:endParaRPr lang="en-US" sz="5400" dirty="0"/>
          </a:p>
        </p:txBody>
      </p:sp>
      <p:sp>
        <p:nvSpPr>
          <p:cNvPr id="2" name="Rectangle 1"/>
          <p:cNvSpPr/>
          <p:nvPr/>
        </p:nvSpPr>
        <p:spPr>
          <a:xfrm>
            <a:off x="275125" y="959269"/>
            <a:ext cx="89180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Depois do “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Join</a:t>
            </a:r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”, podemos visualizar os resultados do GWR no QGIS</a:t>
            </a:r>
          </a:p>
          <a:p>
            <a:pPr algn="l"/>
            <a:r>
              <a:rPr lang="pt-BR" sz="2400" b="1" i="1" dirty="0" smtClean="0">
                <a:solidFill>
                  <a:srgbClr val="000090"/>
                </a:solidFill>
                <a:latin typeface="Candara"/>
                <a:cs typeface="Candara"/>
              </a:rPr>
              <a:t>- Dois cliques sobre a camada &gt; </a:t>
            </a:r>
            <a:r>
              <a:rPr lang="pt-BR" sz="2400" b="1" i="1" dirty="0" err="1" smtClean="0">
                <a:solidFill>
                  <a:srgbClr val="000090"/>
                </a:solidFill>
                <a:latin typeface="Candara"/>
                <a:cs typeface="Candara"/>
              </a:rPr>
              <a:t>Style</a:t>
            </a:r>
            <a:endParaRPr lang="pt-BR" sz="2400" b="1" i="1" dirty="0">
              <a:solidFill>
                <a:srgbClr val="000090"/>
              </a:solidFill>
              <a:latin typeface="Candara"/>
              <a:cs typeface="Candara"/>
            </a:endParaRPr>
          </a:p>
        </p:txBody>
      </p:sp>
      <p:pic>
        <p:nvPicPr>
          <p:cNvPr id="5" name="Picture 4" descr="Screen Shot 2014-08-06 at 6.06.35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73" y="1787270"/>
            <a:ext cx="8400860" cy="507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49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Resíduos Padronizados</a:t>
            </a:r>
            <a:endParaRPr lang="en-US" sz="5400" dirty="0"/>
          </a:p>
        </p:txBody>
      </p:sp>
      <p:pic>
        <p:nvPicPr>
          <p:cNvPr id="3" name="Picture 2" descr="Screen Shot 2014-08-06 at 6.07.49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18378"/>
            <a:ext cx="9144000" cy="505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94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8-06 at 6.11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9104" y="0"/>
            <a:ext cx="7494896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32157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</a:t>
            </a:r>
            <a:r>
              <a:rPr lang="x-none" sz="5400" b="1" baseline="30000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2</a:t>
            </a:r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 LOCAL</a:t>
            </a:r>
            <a:endParaRPr lang="en-US" sz="5400" dirty="0"/>
          </a:p>
        </p:txBody>
      </p:sp>
      <p:pic>
        <p:nvPicPr>
          <p:cNvPr id="4" name="Picture 3" descr="Screen Shot 2014-08-06 at 6.10.1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5978" y="5600700"/>
            <a:ext cx="17145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16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8-06 at 6.14.0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0935" y="0"/>
            <a:ext cx="7293065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263476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Betas: </a:t>
            </a:r>
          </a:p>
          <a:p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Renda</a:t>
            </a:r>
            <a:endParaRPr lang="en-US" sz="5400" dirty="0"/>
          </a:p>
        </p:txBody>
      </p:sp>
      <p:pic>
        <p:nvPicPr>
          <p:cNvPr id="3" name="Picture 2" descr="Screen Shot 2014-08-06 at 6.14.18 PM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7097" y="5660678"/>
            <a:ext cx="1752600" cy="119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24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8-06 at 6.32.0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663" y="0"/>
            <a:ext cx="7274337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364814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4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Estatística t: </a:t>
            </a:r>
          </a:p>
          <a:p>
            <a:pPr algn="l"/>
            <a:r>
              <a:rPr lang="x-none" sz="4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Beta Renda</a:t>
            </a:r>
            <a:endParaRPr lang="en-US" sz="4400" dirty="0"/>
          </a:p>
        </p:txBody>
      </p:sp>
      <p:pic>
        <p:nvPicPr>
          <p:cNvPr id="5" name="Picture 4" descr="Screen Shot 2014-08-06 at 6.32.2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515" y="5998428"/>
            <a:ext cx="1267404" cy="73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45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Betas: </a:t>
            </a:r>
          </a:p>
          <a:p>
            <a:pPr algn="l"/>
            <a:r>
              <a:rPr lang="x-none" sz="5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REDE</a:t>
            </a:r>
            <a:endParaRPr lang="en-US" sz="5400" dirty="0"/>
          </a:p>
        </p:txBody>
      </p:sp>
      <p:pic>
        <p:nvPicPr>
          <p:cNvPr id="3" name="Picture 2" descr="Screen Shot 2014-08-06 at 6.17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0617" y="0"/>
            <a:ext cx="7193383" cy="6858000"/>
          </a:xfrm>
          <a:prstGeom prst="rect">
            <a:avLst/>
          </a:prstGeom>
        </p:spPr>
      </p:pic>
      <p:pic>
        <p:nvPicPr>
          <p:cNvPr id="4" name="Picture 3" descr="Screen Shot 2014-08-06 at 6.18.1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347" y="5564458"/>
            <a:ext cx="1803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38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8-06 at 6.35.0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426" y="0"/>
            <a:ext cx="7178574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364814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sz="4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Estatística t: </a:t>
            </a:r>
          </a:p>
          <a:p>
            <a:pPr algn="l"/>
            <a:r>
              <a:rPr lang="x-none" sz="4400" b="1" dirty="0" smtClean="0">
                <a:solidFill>
                  <a:srgbClr val="CC3300"/>
                </a:solidFill>
                <a:effectLst>
                  <a:outerShdw blurRad="50800" dist="38100" dir="2700000" algn="tl" rotWithShape="0">
                    <a:scrgbClr r="0" g="0" b="0">
                      <a:alpha val="43000"/>
                    </a:scrgbClr>
                  </a:outerShdw>
                </a:effectLst>
                <a:latin typeface="Calibri"/>
                <a:cs typeface="Calibri"/>
                <a:sym typeface="Wingdings"/>
              </a:rPr>
              <a:t>Beta Rede</a:t>
            </a:r>
            <a:endParaRPr lang="en-US" sz="4400" dirty="0"/>
          </a:p>
        </p:txBody>
      </p:sp>
      <p:pic>
        <p:nvPicPr>
          <p:cNvPr id="5" name="Picture 4" descr="Screen Shot 2014-08-06 at 6.32.2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515" y="5998428"/>
            <a:ext cx="1267404" cy="73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45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LAVIA2">
  <a:themeElements>
    <a:clrScheme name="FLAVIA2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FLAVIA2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  <a:cs typeface="Times New Roman" charset="0"/>
          </a:defRPr>
        </a:defPPr>
      </a:lstStyle>
    </a:lnDef>
  </a:objectDefaults>
  <a:extraClrSchemeLst>
    <a:extraClrScheme>
      <a:clrScheme name="FLAVIA2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AVIA2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AVIA2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AVIA2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LAVIA2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AVIA2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LAVIA2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Office\Templates\Estruturas de apresentação\FLAVIA2.pot</Template>
  <TotalTime>35500</TotalTime>
  <Words>996</Words>
  <Application>Microsoft Macintosh PowerPoint</Application>
  <PresentationFormat>On-screen Show (4:3)</PresentationFormat>
  <Paragraphs>246</Paragraphs>
  <Slides>52</Slides>
  <Notes>52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FLAVIA2</vt:lpstr>
      <vt:lpstr>AULA 15 REGRESSÃO ESPACIAL Prática no GeoDa e GWR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Spatial Measurement  of Segregation</dc:title>
  <dc:creator>flavia</dc:creator>
  <cp:lastModifiedBy>. .</cp:lastModifiedBy>
  <cp:revision>846</cp:revision>
  <dcterms:created xsi:type="dcterms:W3CDTF">2004-11-12T16:41:18Z</dcterms:created>
  <dcterms:modified xsi:type="dcterms:W3CDTF">2014-08-27T12:52:28Z</dcterms:modified>
</cp:coreProperties>
</file>