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4" r:id="rId7"/>
    <p:sldId id="261" r:id="rId8"/>
    <p:sldId id="262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39AEC-2E8C-41EE-A474-7F20A62BD55E}" type="datetimeFigureOut">
              <a:rPr lang="pt-BR" smtClean="0"/>
              <a:t>12/12/2016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537C-399F-449A-8031-527156B285C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445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39AEC-2E8C-41EE-A474-7F20A62BD55E}" type="datetimeFigureOut">
              <a:rPr lang="pt-BR" smtClean="0"/>
              <a:t>12/12/2016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537C-399F-449A-8031-527156B285C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0323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39AEC-2E8C-41EE-A474-7F20A62BD55E}" type="datetimeFigureOut">
              <a:rPr lang="pt-BR" smtClean="0"/>
              <a:t>12/12/2016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537C-399F-449A-8031-527156B285C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4081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39AEC-2E8C-41EE-A474-7F20A62BD55E}" type="datetimeFigureOut">
              <a:rPr lang="pt-BR" smtClean="0"/>
              <a:t>12/12/2016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537C-399F-449A-8031-527156B285C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09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39AEC-2E8C-41EE-A474-7F20A62BD55E}" type="datetimeFigureOut">
              <a:rPr lang="pt-BR" smtClean="0"/>
              <a:t>12/12/2016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537C-399F-449A-8031-527156B285C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639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39AEC-2E8C-41EE-A474-7F20A62BD55E}" type="datetimeFigureOut">
              <a:rPr lang="pt-BR" smtClean="0"/>
              <a:t>12/12/2016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537C-399F-449A-8031-527156B285C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840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39AEC-2E8C-41EE-A474-7F20A62BD55E}" type="datetimeFigureOut">
              <a:rPr lang="pt-BR" smtClean="0"/>
              <a:t>12/12/2016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537C-399F-449A-8031-527156B285C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556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39AEC-2E8C-41EE-A474-7F20A62BD55E}" type="datetimeFigureOut">
              <a:rPr lang="pt-BR" smtClean="0"/>
              <a:t>12/12/2016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537C-399F-449A-8031-527156B285C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992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39AEC-2E8C-41EE-A474-7F20A62BD55E}" type="datetimeFigureOut">
              <a:rPr lang="pt-BR" smtClean="0"/>
              <a:t>12/12/2016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537C-399F-449A-8031-527156B285C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910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39AEC-2E8C-41EE-A474-7F20A62BD55E}" type="datetimeFigureOut">
              <a:rPr lang="pt-BR" smtClean="0"/>
              <a:t>12/12/2016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537C-399F-449A-8031-527156B285C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866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39AEC-2E8C-41EE-A474-7F20A62BD55E}" type="datetimeFigureOut">
              <a:rPr lang="pt-BR" smtClean="0"/>
              <a:t>12/12/2016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537C-399F-449A-8031-527156B285C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753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39AEC-2E8C-41EE-A474-7F20A62BD55E}" type="datetimeFigureOut">
              <a:rPr lang="pt-BR" smtClean="0"/>
              <a:t>12/12/2016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0537C-399F-449A-8031-527156B285C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750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7031" y="2700517"/>
            <a:ext cx="9144000" cy="2592700"/>
          </a:xfrm>
        </p:spPr>
        <p:txBody>
          <a:bodyPr>
            <a:normAutofit/>
          </a:bodyPr>
          <a:lstStyle/>
          <a:p>
            <a:r>
              <a:rPr lang="pt-BR" sz="4800" b="1" dirty="0"/>
              <a:t>Estudo da Análise Espacial Utilizando um Modelo Baseado em Indivíduo</a:t>
            </a:r>
            <a:endParaRPr lang="pt-BR" sz="4800" dirty="0"/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61617" cy="1596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88095" y="6211669"/>
            <a:ext cx="5473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Discente: Mainara Biazati Gouveia</a:t>
            </a:r>
          </a:p>
          <a:p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23837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076" y="949862"/>
            <a:ext cx="10515600" cy="435133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dirty="0" smtClean="0"/>
              <a:t> MBI possui elemento </a:t>
            </a:r>
            <a:r>
              <a:rPr lang="pt-BR" dirty="0"/>
              <a:t>físico necessário à compreensão da dinâmica da </a:t>
            </a:r>
            <a:r>
              <a:rPr lang="pt-BR" dirty="0" smtClean="0"/>
              <a:t>sardinha;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/>
              <a:t> </a:t>
            </a:r>
            <a:r>
              <a:rPr lang="pt-BR" dirty="0" smtClean="0"/>
              <a:t>Mortalidade por temperatura é significativamente maior;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/>
              <a:t> </a:t>
            </a:r>
            <a:r>
              <a:rPr lang="pt-BR" dirty="0" smtClean="0"/>
              <a:t>O interpolador vizinho mais próximo identificou que os grupos são regulares e que há uma distância maior entre os eventos;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/>
              <a:t> </a:t>
            </a:r>
            <a:r>
              <a:rPr lang="pt-BR" dirty="0" smtClean="0"/>
              <a:t> IM ~ 0 - autocorrelação espacial não significativa, entre o valor do atributo do objeto e o valor médio do atributo de seus vizinhos. Isso implica que as zonas de probabilidade provavelmente, é pouco correlacionada no espaço com o valor médio das mortalidades das suas desovas.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2548944" cy="7424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Conclusões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170938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138" y="885467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err="1"/>
              <a:t>Anselin</a:t>
            </a:r>
            <a:r>
              <a:rPr lang="en-US" dirty="0"/>
              <a:t>, L. Exploratory spatial data analysis and geographic information systems. In: Workshop On New Tools For Spatial Analysis, Lisbon Portugal: </a:t>
            </a:r>
            <a:r>
              <a:rPr lang="en-US" b="1" dirty="0"/>
              <a:t>ISEGI</a:t>
            </a:r>
            <a:r>
              <a:rPr lang="en-US" dirty="0"/>
              <a:t>, </a:t>
            </a:r>
            <a:r>
              <a:rPr lang="en-US" dirty="0" err="1"/>
              <a:t>nov.</a:t>
            </a:r>
            <a:r>
              <a:rPr lang="en-US" dirty="0"/>
              <a:t> 1993. p. 18-20. </a:t>
            </a:r>
            <a:endParaRPr lang="pt-BR" dirty="0"/>
          </a:p>
          <a:p>
            <a:r>
              <a:rPr lang="en-US" dirty="0" err="1"/>
              <a:t>Anselin</a:t>
            </a:r>
            <a:r>
              <a:rPr lang="en-US" dirty="0"/>
              <a:t>, Luc. Local Indicators of Spatial Association-LISA. </a:t>
            </a:r>
            <a:r>
              <a:rPr lang="en-US" b="1" dirty="0"/>
              <a:t>Geographical Analysis</a:t>
            </a:r>
            <a:r>
              <a:rPr lang="en-US" dirty="0"/>
              <a:t>, Ohio State University Press, v. 27, n. 2, p. 93-115, aril de 1995. </a:t>
            </a:r>
            <a:endParaRPr lang="pt-BR" dirty="0"/>
          </a:p>
          <a:p>
            <a:r>
              <a:rPr lang="en-US" dirty="0" err="1" smtClean="0"/>
              <a:t>Gigliotti</a:t>
            </a:r>
            <a:r>
              <a:rPr lang="en-US" dirty="0" smtClean="0"/>
              <a:t> </a:t>
            </a:r>
            <a:r>
              <a:rPr lang="en-US" dirty="0"/>
              <a:t>et al,. Spatial analysis of egg distribution and geographic changes in the spawning habitat of the Brazilian sardine </a:t>
            </a:r>
            <a:r>
              <a:rPr lang="en-US" i="1" dirty="0" err="1"/>
              <a:t>Sardinella</a:t>
            </a:r>
            <a:r>
              <a:rPr lang="en-US" i="1" dirty="0"/>
              <a:t> </a:t>
            </a:r>
            <a:r>
              <a:rPr lang="en-US" i="1" dirty="0" err="1"/>
              <a:t>brasiliensis</a:t>
            </a:r>
            <a:r>
              <a:rPr lang="en-US" dirty="0"/>
              <a:t>. </a:t>
            </a:r>
            <a:r>
              <a:rPr lang="pt-BR" b="1" dirty="0"/>
              <a:t>Journal of Fish Biology</a:t>
            </a:r>
            <a:r>
              <a:rPr lang="pt-BR" dirty="0"/>
              <a:t>, 2010. v. 77, p. 2248 – 2267.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2548944" cy="7424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Referências</a:t>
            </a:r>
            <a:endParaRPr lang="pt-BR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347916" y="5857740"/>
            <a:ext cx="2548944" cy="7424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Obrigada!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1409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548944" cy="74245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pt-BR" b="1" dirty="0" smtClean="0"/>
              <a:t>Sumário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 Motivação;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 </a:t>
            </a:r>
            <a:r>
              <a:rPr lang="pt-BR" dirty="0" smtClean="0"/>
              <a:t>Materias e Métodos;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 </a:t>
            </a:r>
            <a:r>
              <a:rPr lang="pt-BR" dirty="0" smtClean="0"/>
              <a:t>Resultados;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 </a:t>
            </a:r>
            <a:r>
              <a:rPr lang="pt-BR" dirty="0" smtClean="0"/>
              <a:t>Conclusões;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 </a:t>
            </a:r>
            <a:r>
              <a:rPr lang="pt-BR" dirty="0" smtClean="0"/>
              <a:t>Referencial Bibliográfico.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9700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548944" cy="74245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b="1" dirty="0" smtClean="0"/>
              <a:t>Motivação</a:t>
            </a:r>
            <a:endParaRPr lang="pt-BR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618" y="742458"/>
            <a:ext cx="5347077" cy="51569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2732" y="5899417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Figura 1- Probabilidade de presença de ovos da sardinha verdadeira na PCSE.</a:t>
            </a:r>
          </a:p>
          <a:p>
            <a:pPr algn="ctr"/>
            <a:r>
              <a:rPr lang="pt-BR" dirty="0" smtClean="0"/>
              <a:t>Fonte: Gigiotti et al., (2010)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126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2548944" cy="7424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Motivação</a:t>
            </a:r>
            <a:endParaRPr lang="pt-BR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16" y="1499122"/>
            <a:ext cx="9274727" cy="43994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2738" y="6040192"/>
            <a:ext cx="928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Figura 2 – Série histórica destendenciada da FAO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2106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548944" cy="74245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b="1" dirty="0" smtClean="0"/>
              <a:t>Métodos</a:t>
            </a:r>
            <a:endParaRPr lang="pt-BR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44" y="0"/>
            <a:ext cx="93362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2548944" cy="7424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Resultados</a:t>
            </a:r>
            <a:endParaRPr lang="pt-BR" b="1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" t="2857" r="1321" b="49183"/>
          <a:stretch/>
        </p:blipFill>
        <p:spPr>
          <a:xfrm>
            <a:off x="341289" y="1476256"/>
            <a:ext cx="5866328" cy="522075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t="50297" r="2532" b="1997"/>
          <a:stretch/>
        </p:blipFill>
        <p:spPr>
          <a:xfrm>
            <a:off x="6207617" y="1476255"/>
            <a:ext cx="5692462" cy="52207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910" y="953037"/>
            <a:ext cx="4507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 </a:t>
            </a:r>
            <a:r>
              <a:rPr lang="pt-BR" sz="2800" b="1" dirty="0" smtClean="0"/>
              <a:t>MBI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4266856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2548944" cy="7424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Resultados</a:t>
            </a:r>
            <a:endParaRPr lang="pt-BR" b="1" dirty="0"/>
          </a:p>
        </p:txBody>
      </p:sp>
      <p:pic>
        <p:nvPicPr>
          <p:cNvPr id="5" name="Picture"/>
          <p:cNvPicPr/>
          <p:nvPr/>
        </p:nvPicPr>
        <p:blipFill>
          <a:blip r:embed="rId2"/>
          <a:srcRect t="6582" r="2510"/>
          <a:stretch>
            <a:fillRect/>
          </a:stretch>
        </p:blipFill>
        <p:spPr bwMode="auto">
          <a:xfrm>
            <a:off x="3165474" y="1665788"/>
            <a:ext cx="6532316" cy="481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5531" y="1051551"/>
            <a:ext cx="5203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 </a:t>
            </a:r>
            <a:r>
              <a:rPr lang="pt-BR" sz="2800" b="1" dirty="0" smtClean="0"/>
              <a:t>Kruskal Wallis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301997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2548944" cy="7424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Resultados</a:t>
            </a:r>
            <a:endParaRPr lang="pt-BR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7730" y="940158"/>
            <a:ext cx="6903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3600" dirty="0" smtClean="0"/>
              <a:t> </a:t>
            </a:r>
            <a:r>
              <a:rPr lang="pt-BR" sz="2800" b="1" dirty="0" smtClean="0"/>
              <a:t>Vizinho Mais Próximo</a:t>
            </a:r>
            <a:endParaRPr lang="pt-BR" sz="2800" b="1" dirty="0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46"/>
          <a:stretch/>
        </p:blipFill>
        <p:spPr>
          <a:xfrm>
            <a:off x="283335" y="1784189"/>
            <a:ext cx="5876810" cy="452274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65"/>
          <a:stretch/>
        </p:blipFill>
        <p:spPr>
          <a:xfrm>
            <a:off x="6160145" y="1784189"/>
            <a:ext cx="5825043" cy="446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67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2548944" cy="7424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5" name="TextBox 4"/>
          <p:cNvSpPr txBox="1"/>
          <p:nvPr/>
        </p:nvSpPr>
        <p:spPr>
          <a:xfrm>
            <a:off x="128789" y="875763"/>
            <a:ext cx="5434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 </a:t>
            </a:r>
            <a:r>
              <a:rPr lang="pt-BR" sz="2800" b="1" dirty="0" smtClean="0"/>
              <a:t>Índice de Moran</a:t>
            </a:r>
            <a:endParaRPr lang="pt-BR" sz="2800" b="1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562" y="131784"/>
            <a:ext cx="7319244" cy="6629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789" y="1815921"/>
            <a:ext cx="437477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 smtClean="0"/>
              <a:t> IM ~ 0 - </a:t>
            </a:r>
            <a:r>
              <a:rPr lang="pt-BR" dirty="0"/>
              <a:t>autocorrelação espacial não significativa, entre o valor do atributo do objeto e o valor médio do atributo de seus vizinhos. Isso implica que as zonas de probabilidade provavelmente, é pouco correlacionada no espaço com o valor médio das mortalidades das suas desovas</a:t>
            </a:r>
            <a:r>
              <a:rPr lang="pt-BR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/>
              <a:t> zona 2 (</a:t>
            </a:r>
            <a:r>
              <a:rPr lang="pt-BR" dirty="0" smtClean="0"/>
              <a:t>B) mostram </a:t>
            </a:r>
            <a:r>
              <a:rPr lang="pt-BR" dirty="0"/>
              <a:t>que o atributo e a média dos vizinhos, estão abaixo da </a:t>
            </a:r>
            <a:r>
              <a:rPr lang="pt-BR" dirty="0" smtClean="0"/>
              <a:t>média.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/>
              <a:t> Nas zonas 1 (A), 3 (C) e 4 (</a:t>
            </a:r>
            <a:r>
              <a:rPr lang="pt-BR" dirty="0" smtClean="0"/>
              <a:t>D) indicam </a:t>
            </a:r>
            <a:r>
              <a:rPr lang="pt-BR" dirty="0"/>
              <a:t>associação espacial </a:t>
            </a:r>
            <a:r>
              <a:rPr lang="pt-BR" dirty="0" smtClean="0"/>
              <a:t>negativa.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392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385</Words>
  <Application>Microsoft Office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PowerPoint Presentation</vt:lpstr>
      <vt:lpstr>Sumário</vt:lpstr>
      <vt:lpstr>Motivação</vt:lpstr>
      <vt:lpstr>PowerPoint Presentation</vt:lpstr>
      <vt:lpstr>Métodos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</dc:creator>
  <cp:lastModifiedBy>Mai</cp:lastModifiedBy>
  <cp:revision>6</cp:revision>
  <dcterms:created xsi:type="dcterms:W3CDTF">2016-12-12T02:13:50Z</dcterms:created>
  <dcterms:modified xsi:type="dcterms:W3CDTF">2016-12-12T11:21:22Z</dcterms:modified>
</cp:coreProperties>
</file>