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2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Default Extension="emf" ContentType="image/x-emf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xls" ContentType="application/vnd.ms-exce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  <p:sldMasterId id="2147483763" r:id="rId2"/>
    <p:sldMasterId id="2147483775" r:id="rId3"/>
  </p:sldMasterIdLst>
  <p:notesMasterIdLst>
    <p:notesMasterId r:id="rId40"/>
  </p:notesMasterIdLst>
  <p:handoutMasterIdLst>
    <p:handoutMasterId r:id="rId41"/>
  </p:handoutMasterIdLst>
  <p:sldIdLst>
    <p:sldId id="256" r:id="rId4"/>
    <p:sldId id="314" r:id="rId5"/>
    <p:sldId id="402" r:id="rId6"/>
    <p:sldId id="422" r:id="rId7"/>
    <p:sldId id="315" r:id="rId8"/>
    <p:sldId id="318" r:id="rId9"/>
    <p:sldId id="423" r:id="rId10"/>
    <p:sldId id="424" r:id="rId11"/>
    <p:sldId id="335" r:id="rId12"/>
    <p:sldId id="391" r:id="rId13"/>
    <p:sldId id="377" r:id="rId14"/>
    <p:sldId id="387" r:id="rId15"/>
    <p:sldId id="340" r:id="rId16"/>
    <p:sldId id="388" r:id="rId17"/>
    <p:sldId id="392" r:id="rId18"/>
    <p:sldId id="395" r:id="rId19"/>
    <p:sldId id="394" r:id="rId20"/>
    <p:sldId id="336" r:id="rId21"/>
    <p:sldId id="344" r:id="rId22"/>
    <p:sldId id="345" r:id="rId23"/>
    <p:sldId id="373" r:id="rId24"/>
    <p:sldId id="375" r:id="rId25"/>
    <p:sldId id="376" r:id="rId26"/>
    <p:sldId id="398" r:id="rId27"/>
    <p:sldId id="378" r:id="rId28"/>
    <p:sldId id="346" r:id="rId29"/>
    <p:sldId id="410" r:id="rId30"/>
    <p:sldId id="405" r:id="rId31"/>
    <p:sldId id="264" r:id="rId32"/>
    <p:sldId id="268" r:id="rId33"/>
    <p:sldId id="265" r:id="rId34"/>
    <p:sldId id="267" r:id="rId35"/>
    <p:sldId id="266" r:id="rId36"/>
    <p:sldId id="269" r:id="rId37"/>
    <p:sldId id="415" r:id="rId38"/>
    <p:sldId id="403" r:id="rId39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00808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 autoAdjust="0"/>
    <p:restoredTop sz="94723" autoAdjust="0"/>
  </p:normalViewPr>
  <p:slideViewPr>
    <p:cSldViewPr>
      <p:cViewPr>
        <p:scale>
          <a:sx n="80" d="100"/>
          <a:sy n="80" d="100"/>
        </p:scale>
        <p:origin x="-876" y="6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236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2.xml"/><Relationship Id="rId1" Type="http://schemas.openxmlformats.org/officeDocument/2006/relationships/slide" Target="slides/slide6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image" Target="../media/image26.emf"/><Relationship Id="rId1" Type="http://schemas.openxmlformats.org/officeDocument/2006/relationships/image" Target="../media/image25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emf"/><Relationship Id="rId1" Type="http://schemas.openxmlformats.org/officeDocument/2006/relationships/image" Target="../media/image19.emf"/><Relationship Id="rId4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emf"/><Relationship Id="rId2" Type="http://schemas.openxmlformats.org/officeDocument/2006/relationships/image" Target="../media/image23.wmf"/><Relationship Id="rId1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427E9410-CD53-4F83-928B-3107BDE8065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39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Clique para editar os estilos do texto mestre</a:t>
            </a:r>
          </a:p>
          <a:p>
            <a:pPr lvl="1"/>
            <a:r>
              <a:rPr lang="en-US" noProof="0" smtClean="0"/>
              <a:t>Segundo nível</a:t>
            </a:r>
          </a:p>
          <a:p>
            <a:pPr lvl="2"/>
            <a:r>
              <a:rPr lang="en-US" noProof="0" smtClean="0"/>
              <a:t>Terceiro nível</a:t>
            </a:r>
          </a:p>
          <a:p>
            <a:pPr lvl="3"/>
            <a:r>
              <a:rPr lang="en-US" noProof="0" smtClean="0"/>
              <a:t>Quarto nível</a:t>
            </a:r>
          </a:p>
          <a:p>
            <a:pPr lvl="4"/>
            <a:r>
              <a:rPr lang="en-US" noProof="0" smtClean="0"/>
              <a:t>Quinto nível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B67D98EC-F2ED-4627-97EE-65619210F26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4C04A33-9E56-415B-9675-BA8A20D9C65E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E332482-FDF7-417B-AC56-25ABE551A262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C930F73-5F2B-42D0-AF69-08207496928A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E35195E-E0D4-4A8F-A148-57EEC400C0A7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FE7D529-B58A-4DEC-9FD2-7EB7D35C7544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7308716-1C19-41EA-9BC6-C30542AA7D85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013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A8CA85D-B3BA-4294-B83C-9780E74A8EB3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024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54FC5CF-57A6-425E-AEC5-BF05B4F784FA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034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D22E9EE-BE37-45FA-855E-6534C483A5FD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752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075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EAE2E3F-6717-4BCB-9906-6420FE28B205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F9301C5-A2CA-4881-A197-FE655B6A1B91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86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3B66A24-AF1B-44B7-92F9-26062A2621E8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8F26374-BBAF-4C98-9B29-9BD6E6498CAD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673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167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BA0B85E-794F-4AA0-81D7-2815FD35EC2C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776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177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2CA4FA8-D7BA-4E5F-9BD1-BDE23803C421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87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187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C5D8D6F-58BC-4C2C-82FC-5BDFB22B39C2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981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198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5AF0C0B-2ABF-4EEC-B912-14A1619C48AE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083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P=número de parâmetros (bo e b1) </a:t>
            </a:r>
            <a:r>
              <a:rPr lang="en-US" smtClean="0">
                <a:latin typeface="Arial" pitchFamily="34" charset="0"/>
                <a:ea typeface="ＭＳ Ｐゴシック" pitchFamily="34" charset="-128"/>
                <a:cs typeface="Arial" pitchFamily="34" charset="0"/>
                <a:sym typeface="Wingdings" pitchFamily="2" charset="2"/>
              </a:rPr>
              <a:t> Quadrado médio do Resíduo (QMR) é um estimados nao tendencioso da variância dos erros no modelo de regressão. </a:t>
            </a:r>
          </a:p>
          <a:p>
            <a:r>
              <a:rPr lang="en-US" smtClean="0">
                <a:latin typeface="Arial" pitchFamily="34" charset="0"/>
                <a:ea typeface="ＭＳ Ｐゴシック" pitchFamily="34" charset="-128"/>
                <a:cs typeface="Arial" pitchFamily="34" charset="0"/>
                <a:sym typeface="Wingdings" pitchFamily="2" charset="2"/>
              </a:rPr>
              <a:t>SQT, gl = n-1, 1 grau de liberdade é perdido porque a média da amostra é usada para estimar a média populacional</a:t>
            </a:r>
          </a:p>
          <a:p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70044BA-720D-45FA-9F1D-DB484D92FC0B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5971C3E-C538-4D56-891A-FFBF625DCC7D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MQM= média dos quadrados do modelo / MQR = média dos quadrados do resíduo</a:t>
            </a:r>
          </a:p>
          <a:p>
            <a:pPr eaLnBrk="1" hangingPunct="1"/>
            <a:r>
              <a:rPr lang="en-US" smtClean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F for próximo de 1 confirma H0 // F muito alto confirma Ha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D6AE7BF-26A7-4E27-B12D-49B48B80168F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smtClean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MQM= média dos quadrados do modelo / MQR = média dos quadrados do resíduo</a:t>
            </a:r>
          </a:p>
          <a:p>
            <a:pPr eaLnBrk="1" hangingPunct="1"/>
            <a:r>
              <a:rPr lang="en-US" smtClean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F for próximo de 1 confirma H0 // F muito alto confirma Ha</a:t>
            </a: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390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1239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6074F2B-26B6-434D-BFCA-7F2DE075CF43}" type="slidenum">
              <a:rPr lang="en-US" smtClean="0"/>
              <a:pPr/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E0AD6FD-5A0E-4C00-8121-A9D6814ED0B5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1249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704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B97C361-1F03-41D1-8684-2608D7362847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5AE6AD8-EFFB-495A-8889-3BBDDAA28009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1259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5B8F622-0EAF-41D9-B27B-B8FD2A2F4CA8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36BF9C7-1AF3-4B9E-A986-9CB9798863DD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1280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82000AD-612E-4677-891E-88AB3B1ED1A0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E4FEDCD-8DE7-44C5-944C-DD0424E2A7C2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1300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451F81A-96EE-4478-9839-1FDA09C310D7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162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2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20A8641-0395-48CD-BC54-0C81FAACFF82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163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3ECF8EA-8DAF-441B-A4D3-A44BD55ECD82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8806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E64424B-7CBD-4B0E-B051-53201B6CE0D2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089227B-14B1-44B5-A6D7-0A314F6256BD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14FD7CF-29A9-4B79-8B3C-E1005B3B9599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911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D972CA4-B2C2-4569-8FD1-F41C56555F76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921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931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02ED350-1F03-474F-BA54-FC4C219D93C6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hidden">
          <a:xfrm>
            <a:off x="0" y="0"/>
            <a:ext cx="3505200" cy="6858000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/>
            <a:ext uri="{AF507438-7753-43e0-B8FC-AC1667EBCBE1}"/>
          </a:extLst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 New Roman" charset="0"/>
              <a:ea typeface="ＭＳ Ｐゴシック" charset="0"/>
              <a:cs typeface="Arial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hidden">
          <a:xfrm>
            <a:off x="1716088" y="1690688"/>
            <a:ext cx="7427912" cy="2533650"/>
          </a:xfrm>
          <a:prstGeom prst="rect">
            <a:avLst/>
          </a:prstGeom>
          <a:solidFill>
            <a:srgbClr val="08479C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400">
              <a:latin typeface="Times New Roman" pitchFamily="18" charset="0"/>
            </a:endParaRPr>
          </a:p>
        </p:txBody>
      </p:sp>
      <p:grpSp>
        <p:nvGrpSpPr>
          <p:cNvPr id="6" name="Group 4"/>
          <p:cNvGrpSpPr>
            <a:grpSpLocks/>
          </p:cNvGrpSpPr>
          <p:nvPr/>
        </p:nvGrpSpPr>
        <p:grpSpPr bwMode="auto">
          <a:xfrm>
            <a:off x="0" y="1066800"/>
            <a:ext cx="2867025" cy="3157538"/>
            <a:chOff x="0" y="672"/>
            <a:chExt cx="1806" cy="1989"/>
          </a:xfrm>
        </p:grpSpPr>
        <p:sp>
          <p:nvSpPr>
            <p:cNvPr id="7" name="Rectangle 5"/>
            <p:cNvSpPr>
              <a:spLocks noChangeArrowheads="1"/>
            </p:cNvSpPr>
            <p:nvPr userDrawn="1"/>
          </p:nvSpPr>
          <p:spPr bwMode="auto">
            <a:xfrm>
              <a:off x="361" y="2257"/>
              <a:ext cx="363" cy="40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auto">
            <a:xfrm>
              <a:off x="1081" y="1065"/>
              <a:ext cx="362" cy="405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auto">
            <a:xfrm>
              <a:off x="1437" y="672"/>
              <a:ext cx="369" cy="400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auto">
            <a:xfrm>
              <a:off x="719" y="2257"/>
              <a:ext cx="368" cy="40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auto">
            <a:xfrm>
              <a:off x="1437" y="1065"/>
              <a:ext cx="369" cy="405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auto">
            <a:xfrm>
              <a:off x="719" y="1464"/>
              <a:ext cx="368" cy="39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auto">
            <a:xfrm>
              <a:off x="0" y="1464"/>
              <a:ext cx="367" cy="39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auto">
            <a:xfrm>
              <a:off x="1081" y="1464"/>
              <a:ext cx="362" cy="39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auto">
            <a:xfrm>
              <a:off x="361" y="1857"/>
              <a:ext cx="363" cy="406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auto">
            <a:xfrm>
              <a:off x="719" y="1857"/>
              <a:ext cx="368" cy="40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pic>
        <p:nvPicPr>
          <p:cNvPr id="17" name="Picture 20" descr="logoco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152400"/>
            <a:ext cx="50292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78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  <a:prstGeom prst="rect">
            <a:avLst/>
          </a:prstGeom>
        </p:spPr>
        <p:txBody>
          <a:bodyPr/>
          <a:lstStyle>
            <a:lvl1pPr>
              <a:defRPr sz="3800">
                <a:solidFill>
                  <a:srgbClr val="FFFFFF"/>
                </a:solidFill>
              </a:defRPr>
            </a:lvl1pPr>
          </a:lstStyle>
          <a:p>
            <a:pPr lvl="0"/>
            <a:r>
              <a:rPr lang="pt-BR" noProof="0" smtClean="0"/>
              <a:t>Clique para editar o estilo do título mestre</a:t>
            </a:r>
          </a:p>
        </p:txBody>
      </p:sp>
      <p:sp>
        <p:nvSpPr>
          <p:cNvPr id="40979" name="Rectangle 19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  <a:prstGeom prst="rect">
            <a:avLst/>
          </a:prstGeom>
        </p:spPr>
        <p:txBody>
          <a:bodyPr/>
          <a:lstStyle>
            <a:lvl1pPr marL="0" indent="0">
              <a:buFont typeface="Wingdings" charset="0"/>
              <a:buNone/>
              <a:defRPr sz="2600"/>
            </a:lvl1pPr>
          </a:lstStyle>
          <a:p>
            <a:pPr lvl="0"/>
            <a:r>
              <a:rPr lang="pt-BR" noProof="0" smtClean="0"/>
              <a:t>Clique para editar o estilo do subtítulo mestre</a:t>
            </a:r>
          </a:p>
        </p:txBody>
      </p:sp>
      <p:sp>
        <p:nvSpPr>
          <p:cNvPr id="18" name="Rectangle 15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9" name="Rectangle 16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" name="Rectangle 17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3CE609A-F911-40C7-B883-8399F27FC6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153400" cy="76200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524000"/>
            <a:ext cx="8229600" cy="47244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2057400" cy="5867400"/>
          </a:xfrm>
          <a:prstGeom prst="rect">
            <a:avLst/>
          </a:prstGeo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6019800" cy="58674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153400" cy="76200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524000"/>
            <a:ext cx="4038600" cy="472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524000"/>
            <a:ext cx="4038600" cy="472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153400" cy="76200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524000"/>
            <a:ext cx="4038600" cy="472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00600" y="1524000"/>
            <a:ext cx="4038600" cy="228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00600" y="3962400"/>
            <a:ext cx="4038600" cy="228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153400" cy="76200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24000"/>
            <a:ext cx="4038600" cy="472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800600" y="1524000"/>
            <a:ext cx="4038600" cy="228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800600" y="3962400"/>
            <a:ext cx="4038600" cy="2286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153400" cy="76200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524000"/>
            <a:ext cx="8229600" cy="4724400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4C7F8-0337-4F61-8057-D52791524592}" type="datetimeFigureOut">
              <a:rPr lang="pt-BR"/>
              <a:pPr>
                <a:defRPr/>
              </a:pPr>
              <a:t>01/10/2019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DD5C57-336A-4B3F-BA86-FA063726B18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38D41-D256-46F3-B0B7-28ABA3754DA6}" type="datetimeFigureOut">
              <a:rPr lang="pt-BR"/>
              <a:pPr>
                <a:defRPr/>
              </a:pPr>
              <a:t>01/10/2019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168F4-2109-462D-86AF-8ECF9E64C0A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A6D1C-7BE8-4852-9956-A6C18B0A04C1}" type="datetimeFigureOut">
              <a:rPr lang="pt-BR"/>
              <a:pPr>
                <a:defRPr/>
              </a:pPr>
              <a:t>01/10/2019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2C639-4204-4BFF-84BA-47A15FF376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46326-D1F4-4C5E-907E-D0CEC746ED1A}" type="datetimeFigureOut">
              <a:rPr lang="pt-BR"/>
              <a:pPr>
                <a:defRPr/>
              </a:pPr>
              <a:t>01/10/2019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FDFAB-FFDE-4C1F-BC51-D0AD57EC36E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153400" cy="76200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229600" cy="4724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0927D-CF18-4124-A036-EBE79A3C46AD}" type="datetimeFigureOut">
              <a:rPr lang="pt-BR"/>
              <a:pPr>
                <a:defRPr/>
              </a:pPr>
              <a:t>01/10/2019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9C9250-4B5E-4321-8DDF-44C8CD9A703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9586B-B8EB-4017-8DE7-AD2528DB499E}" type="datetimeFigureOut">
              <a:rPr lang="pt-BR"/>
              <a:pPr>
                <a:defRPr/>
              </a:pPr>
              <a:t>01/10/2019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A0A0C-24B7-4859-BBAD-1C3A196109C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3EAE7-92EB-44E9-9741-06CA73CFAD7B}" type="datetimeFigureOut">
              <a:rPr lang="pt-BR"/>
              <a:pPr>
                <a:defRPr/>
              </a:pPr>
              <a:t>01/10/2019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CC7FF-41BC-4839-B9CD-9E0F1E685AB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1331E5-0B7E-417A-949C-A92CB59CDC18}" type="datetimeFigureOut">
              <a:rPr lang="pt-BR"/>
              <a:pPr>
                <a:defRPr/>
              </a:pPr>
              <a:t>01/10/2019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37C8B-6258-4174-83F5-C1F03E4CF19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04572C-261E-48AD-B002-F479FEF97DD9}" type="datetimeFigureOut">
              <a:rPr lang="pt-BR"/>
              <a:pPr>
                <a:defRPr/>
              </a:pPr>
              <a:t>01/10/2019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8BCF9-13B2-4116-A09D-31A364E5CAB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992A9-BAF7-4CE3-A5AD-20C82CFB0B72}" type="datetimeFigureOut">
              <a:rPr lang="pt-BR"/>
              <a:pPr>
                <a:defRPr/>
              </a:pPr>
              <a:t>01/10/2019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A82DF6-7517-4BFC-90E5-DA7512C0930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8BCEE-16C8-4ED7-9586-BE26AFCD8413}" type="datetimeFigureOut">
              <a:rPr lang="pt-BR"/>
              <a:pPr>
                <a:defRPr/>
              </a:pPr>
              <a:t>01/10/2019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E2CB07-71E0-4B41-B8C7-FD374E36658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153400" cy="76200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524000"/>
            <a:ext cx="4038600" cy="47244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524000"/>
            <a:ext cx="4038600" cy="47244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8153400" cy="762000"/>
          </a:xfrm>
          <a:prstGeom prst="rect">
            <a:avLst/>
          </a:prstGeom>
        </p:spPr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  <p:sldLayoutId id="2147483877" r:id="rId12"/>
    <p:sldLayoutId id="2147483878" r:id="rId13"/>
    <p:sldLayoutId id="2147483879" r:id="rId14"/>
    <p:sldLayoutId id="2147483880" r:id="rId15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366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366"/>
          </a:solidFill>
          <a:latin typeface="ZapfHumnst BT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366"/>
          </a:solidFill>
          <a:latin typeface="ZapfHumnst BT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366"/>
          </a:solidFill>
          <a:latin typeface="ZapfHumnst BT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3366"/>
          </a:solidFill>
          <a:latin typeface="ZapfHumnst BT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rgbClr val="003366"/>
          </a:solidFill>
          <a:latin typeface="ZapfHumnst BT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rgbClr val="003366"/>
          </a:solidFill>
          <a:latin typeface="ZapfHumnst BT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rgbClr val="003366"/>
          </a:solidFill>
          <a:latin typeface="ZapfHumnst BT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rgbClr val="003366"/>
          </a:solidFill>
          <a:latin typeface="ZapfHumnst BT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0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16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23555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061CF9C-BA26-4DE5-BB7A-6EF7D9907994}" type="datetimeFigureOut">
              <a:rPr lang="pt-BR"/>
              <a:pPr>
                <a:defRPr/>
              </a:pPr>
              <a:t>01/10/2019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B8C9F0D-378A-450D-930E-76CA1D19DC4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83" r:id="rId3"/>
    <p:sldLayoutId id="2147483884" r:id="rId4"/>
    <p:sldLayoutId id="2147483885" r:id="rId5"/>
    <p:sldLayoutId id="2147483886" r:id="rId6"/>
    <p:sldLayoutId id="2147483887" r:id="rId7"/>
    <p:sldLayoutId id="2147483888" r:id="rId8"/>
    <p:sldLayoutId id="2147483889" r:id="rId9"/>
    <p:sldLayoutId id="2147483890" r:id="rId10"/>
    <p:sldLayoutId id="21474838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8"/>
          <p:cNvSpPr>
            <a:spLocks noChangeArrowheads="1"/>
          </p:cNvSpPr>
          <p:nvPr userDrawn="1"/>
        </p:nvSpPr>
        <p:spPr bwMode="auto">
          <a:xfrm>
            <a:off x="304800" y="304800"/>
            <a:ext cx="8534400" cy="6248400"/>
          </a:xfrm>
          <a:prstGeom prst="rect">
            <a:avLst/>
          </a:prstGeom>
          <a:noFill/>
          <a:ln w="12700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pic>
        <p:nvPicPr>
          <p:cNvPr id="24579" name="Picture 5" descr="npo000001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228600" y="228600"/>
            <a:ext cx="609600" cy="533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051" name="Text Box 27"/>
          <p:cNvSpPr txBox="1">
            <a:spLocks noChangeArrowheads="1"/>
          </p:cNvSpPr>
          <p:nvPr userDrawn="1"/>
        </p:nvSpPr>
        <p:spPr bwMode="auto">
          <a:xfrm>
            <a:off x="533400" y="685800"/>
            <a:ext cx="8077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endParaRPr lang="pt-BR" sz="4000" b="1">
              <a:solidFill>
                <a:srgbClr val="003399"/>
              </a:solidFill>
              <a:latin typeface="ClassGarmnd BT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  <p:sldLayoutId id="214748390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0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3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Gr_fico_do_Microsoft_Office_Excel1.xls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://geodacenter.asu.edu/system/files/rex1.pdf" TargetMode="Externa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src.ac.uk/my-esrc/grants/RES-149-25-1041/outputs/Read/d68adfdb-50d5-4104-882e-a7028549ee37" TargetMode="External"/><Relationship Id="rId5" Type="http://schemas.openxmlformats.org/officeDocument/2006/relationships/hyperlink" Target="http://www.springerlink.com/content/xkmdbdk9jtfwbg9v/" TargetMode="External"/><Relationship Id="rId4" Type="http://schemas.openxmlformats.org/officeDocument/2006/relationships/hyperlink" Target="http://www.nek.lu.se/ryde/NordicEcont09/Papers/bivand.pdf" TargetMode="Externa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357313" y="1928813"/>
            <a:ext cx="6913562" cy="2376487"/>
          </a:xfrm>
          <a:prstGeom prst="rect">
            <a:avLst/>
          </a:prstGeom>
        </p:spPr>
        <p:txBody>
          <a:bodyPr/>
          <a:lstStyle/>
          <a:p>
            <a:pPr eaLnBrk="1" hangingPunct="1">
              <a:defRPr/>
            </a:pPr>
            <a:r>
              <a:rPr lang="en-US" sz="3200" dirty="0" err="1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>Análise</a:t>
            </a:r>
            <a:r>
              <a:rPr lang="en-US" sz="32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> de </a:t>
            </a:r>
            <a:r>
              <a:rPr lang="en-US" sz="3200" dirty="0" err="1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>Regressão</a:t>
            </a:r>
            <a:r>
              <a:rPr lang="en-US" sz="32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> </a:t>
            </a:r>
            <a:r>
              <a:rPr lang="en-US" sz="32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>Linear: </a:t>
            </a:r>
            <a:r>
              <a:rPr lang="en-US" sz="32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/>
            </a:r>
            <a:br>
              <a:rPr lang="en-US" sz="32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</a:br>
            <a:r>
              <a:rPr lang="en-US" sz="3200" dirty="0" err="1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>Uma</a:t>
            </a:r>
            <a:r>
              <a:rPr lang="en-US" sz="32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>Breve</a:t>
            </a:r>
            <a:r>
              <a:rPr lang="en-US" sz="32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pitchFamily="18" charset="0"/>
              </a:rPr>
              <a:t>Introdução</a:t>
            </a:r>
            <a:endParaRPr lang="pt-BR" sz="3200" dirty="0" smtClean="0">
              <a:solidFill>
                <a:srgbClr val="0033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  <a:cs typeface="Times New Roman" pitchFamily="18" charset="0"/>
            </a:endParaRPr>
          </a:p>
        </p:txBody>
      </p:sp>
      <p:sp>
        <p:nvSpPr>
          <p:cNvPr id="5" name="Rectangle 7"/>
          <p:cNvSpPr txBox="1">
            <a:spLocks noChangeArrowheads="1"/>
          </p:cNvSpPr>
          <p:nvPr/>
        </p:nvSpPr>
        <p:spPr bwMode="auto">
          <a:xfrm>
            <a:off x="2071688" y="3571875"/>
            <a:ext cx="5486400" cy="3429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90000"/>
              </a:lnSpc>
              <a:spcBef>
                <a:spcPct val="20000"/>
              </a:spcBef>
              <a:defRPr/>
            </a:pPr>
            <a:r>
              <a:rPr lang="pt-BR" sz="2000" kern="0" dirty="0">
                <a:solidFill>
                  <a:schemeClr val="accent2"/>
                </a:solidFill>
                <a:latin typeface="ClassGarmnd BT" charset="0"/>
                <a:ea typeface="+mn-ea"/>
              </a:rPr>
              <a:t>{miguel@dpi.inpe.br, eduardo@dpi.inpe.br}</a:t>
            </a:r>
          </a:p>
        </p:txBody>
      </p:sp>
      <p:grpSp>
        <p:nvGrpSpPr>
          <p:cNvPr id="26628" name="Group 16"/>
          <p:cNvGrpSpPr>
            <a:grpSpLocks/>
          </p:cNvGrpSpPr>
          <p:nvPr/>
        </p:nvGrpSpPr>
        <p:grpSpPr bwMode="auto">
          <a:xfrm>
            <a:off x="2000250" y="1428750"/>
            <a:ext cx="6529388" cy="504825"/>
            <a:chOff x="2208" y="948"/>
            <a:chExt cx="3082" cy="318"/>
          </a:xfrm>
        </p:grpSpPr>
        <p:sp>
          <p:nvSpPr>
            <p:cNvPr id="7" name="Rectangle 17"/>
            <p:cNvSpPr>
              <a:spLocks noChangeArrowheads="1"/>
            </p:cNvSpPr>
            <p:nvPr/>
          </p:nvSpPr>
          <p:spPr bwMode="auto">
            <a:xfrm>
              <a:off x="2680" y="948"/>
              <a:ext cx="2592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anchor="b">
              <a:spAutoFit/>
            </a:bodyPr>
            <a:lstStyle/>
            <a:p>
              <a:pPr algn="r">
                <a:defRPr/>
              </a:pPr>
              <a:r>
                <a:rPr lang="pt-BR" sz="1800" dirty="0">
                  <a:solidFill>
                    <a:srgbClr val="00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SER 301 - 3</a:t>
              </a:r>
              <a:r>
                <a:rPr lang="en-US" sz="1800" dirty="0">
                  <a:solidFill>
                    <a:srgbClr val="00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° </a:t>
              </a:r>
              <a:r>
                <a:rPr lang="en-US" sz="1800" dirty="0" err="1">
                  <a:solidFill>
                    <a:srgbClr val="0033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</a:rPr>
                <a:t>Período</a:t>
              </a:r>
              <a:endParaRPr lang="en-US" sz="1800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endParaRPr>
            </a:p>
          </p:txBody>
        </p:sp>
        <p:sp>
          <p:nvSpPr>
            <p:cNvPr id="26632" name="Rectangle 18"/>
            <p:cNvSpPr>
              <a:spLocks noChangeArrowheads="1"/>
            </p:cNvSpPr>
            <p:nvPr/>
          </p:nvSpPr>
          <p:spPr bwMode="auto">
            <a:xfrm flipV="1">
              <a:off x="2208" y="1218"/>
              <a:ext cx="3082" cy="48"/>
            </a:xfrm>
            <a:prstGeom prst="rect">
              <a:avLst/>
            </a:prstGeom>
            <a:solidFill>
              <a:srgbClr val="003399">
                <a:alpha val="50195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rot="10800000" wrap="none" anchor="ctr"/>
            <a:lstStyle/>
            <a:p>
              <a:pPr algn="ctr"/>
              <a:endParaRPr kumimoji="1" lang="en-US">
                <a:latin typeface="Verdana" pitchFamily="34" charset="0"/>
              </a:endParaRPr>
            </a:p>
          </p:txBody>
        </p:sp>
      </p:grpSp>
      <p:pic>
        <p:nvPicPr>
          <p:cNvPr id="26629" name="Picture 20" descr="INPElogocomplet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0438" y="4857750"/>
            <a:ext cx="3003550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aixaDeTexto 9"/>
          <p:cNvSpPr txBox="1"/>
          <p:nvPr/>
        </p:nvSpPr>
        <p:spPr>
          <a:xfrm>
            <a:off x="4841875" y="304800"/>
            <a:ext cx="3948113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http://</a:t>
            </a:r>
            <a:r>
              <a:rPr lang="pt-BR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wiki.dpi.inpe.br/doku.</a:t>
            </a:r>
            <a:r>
              <a:rPr lang="pt-BR" dirty="0" err="1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php</a:t>
            </a:r>
            <a:r>
              <a:rPr lang="pt-BR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?id=ser301-2019</a:t>
            </a:r>
            <a:endParaRPr lang="pt-BR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1" name="Group 25"/>
          <p:cNvGrpSpPr>
            <a:grpSpLocks/>
          </p:cNvGrpSpPr>
          <p:nvPr/>
        </p:nvGrpSpPr>
        <p:grpSpPr bwMode="auto">
          <a:xfrm>
            <a:off x="1403350" y="404813"/>
            <a:ext cx="6629400" cy="3903662"/>
            <a:chOff x="705" y="653"/>
            <a:chExt cx="4176" cy="2459"/>
          </a:xfrm>
        </p:grpSpPr>
        <p:sp>
          <p:nvSpPr>
            <p:cNvPr id="2054" name="Line 3"/>
            <p:cNvSpPr>
              <a:spLocks noChangeShapeType="1"/>
            </p:cNvSpPr>
            <p:nvPr/>
          </p:nvSpPr>
          <p:spPr bwMode="auto">
            <a:xfrm flipV="1">
              <a:off x="993" y="653"/>
              <a:ext cx="0" cy="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055" name="Line 4"/>
            <p:cNvSpPr>
              <a:spLocks noChangeShapeType="1"/>
            </p:cNvSpPr>
            <p:nvPr/>
          </p:nvSpPr>
          <p:spPr bwMode="auto">
            <a:xfrm>
              <a:off x="705" y="2909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056" name="Line 5"/>
            <p:cNvSpPr>
              <a:spLocks noChangeShapeType="1"/>
            </p:cNvSpPr>
            <p:nvPr/>
          </p:nvSpPr>
          <p:spPr bwMode="auto">
            <a:xfrm rot="1008103" flipV="1">
              <a:off x="976" y="790"/>
              <a:ext cx="2112" cy="21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057" name="Line 6"/>
            <p:cNvSpPr>
              <a:spLocks noChangeShapeType="1"/>
            </p:cNvSpPr>
            <p:nvPr/>
          </p:nvSpPr>
          <p:spPr bwMode="auto">
            <a:xfrm>
              <a:off x="993" y="2407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Dot"/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058" name="Line 7"/>
            <p:cNvSpPr>
              <a:spLocks noChangeShapeType="1"/>
            </p:cNvSpPr>
            <p:nvPr/>
          </p:nvSpPr>
          <p:spPr bwMode="auto">
            <a:xfrm>
              <a:off x="1473" y="2429"/>
              <a:ext cx="0" cy="4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059" name="Text Box 8"/>
            <p:cNvSpPr txBox="1">
              <a:spLocks noChangeArrowheads="1"/>
            </p:cNvSpPr>
            <p:nvPr/>
          </p:nvSpPr>
          <p:spPr bwMode="auto">
            <a:xfrm>
              <a:off x="1485" y="2573"/>
              <a:ext cx="38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pt-BR" sz="1800">
                  <a:latin typeface="Times New Roman" pitchFamily="18" charset="0"/>
                  <a:cs typeface="Arial" pitchFamily="34" charset="0"/>
                  <a:sym typeface="Symbol" pitchFamily="18" charset="2"/>
                </a:rPr>
                <a:t></a:t>
              </a:r>
              <a:r>
                <a:rPr lang="pt-BR" sz="1800" baseline="-25000">
                  <a:latin typeface="Times New Roman" pitchFamily="18" charset="0"/>
                  <a:cs typeface="Arial" pitchFamily="34" charset="0"/>
                  <a:sym typeface="Symbol" pitchFamily="18" charset="2"/>
                </a:rPr>
                <a:t>0</a:t>
              </a:r>
              <a:endParaRPr lang="pt-BR" sz="24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2060" name="Line 9"/>
            <p:cNvSpPr>
              <a:spLocks noChangeShapeType="1"/>
            </p:cNvSpPr>
            <p:nvPr/>
          </p:nvSpPr>
          <p:spPr bwMode="auto">
            <a:xfrm>
              <a:off x="2385" y="1661"/>
              <a:ext cx="8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061" name="Line 10"/>
            <p:cNvSpPr>
              <a:spLocks noChangeShapeType="1"/>
            </p:cNvSpPr>
            <p:nvPr/>
          </p:nvSpPr>
          <p:spPr bwMode="auto">
            <a:xfrm flipV="1">
              <a:off x="3208" y="1229"/>
              <a:ext cx="0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062" name="Freeform 11"/>
            <p:cNvSpPr>
              <a:spLocks/>
            </p:cNvSpPr>
            <p:nvPr/>
          </p:nvSpPr>
          <p:spPr bwMode="auto">
            <a:xfrm>
              <a:off x="2572" y="1555"/>
              <a:ext cx="87" cy="111"/>
            </a:xfrm>
            <a:custGeom>
              <a:avLst/>
              <a:gdLst>
                <a:gd name="T0" fmla="*/ 0 w 87"/>
                <a:gd name="T1" fmla="*/ 0 h 111"/>
                <a:gd name="T2" fmla="*/ 56 w 87"/>
                <a:gd name="T3" fmla="*/ 11 h 111"/>
                <a:gd name="T4" fmla="*/ 45 w 87"/>
                <a:gd name="T5" fmla="*/ 111 h 111"/>
                <a:gd name="T6" fmla="*/ 0 60000 65536"/>
                <a:gd name="T7" fmla="*/ 0 60000 65536"/>
                <a:gd name="T8" fmla="*/ 0 60000 65536"/>
                <a:gd name="T9" fmla="*/ 0 w 87"/>
                <a:gd name="T10" fmla="*/ 0 h 111"/>
                <a:gd name="T11" fmla="*/ 87 w 87"/>
                <a:gd name="T12" fmla="*/ 111 h 11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7" h="111">
                  <a:moveTo>
                    <a:pt x="0" y="0"/>
                  </a:moveTo>
                  <a:cubicBezTo>
                    <a:pt x="19" y="4"/>
                    <a:pt x="40" y="1"/>
                    <a:pt x="56" y="11"/>
                  </a:cubicBezTo>
                  <a:cubicBezTo>
                    <a:pt x="87" y="31"/>
                    <a:pt x="56" y="89"/>
                    <a:pt x="45" y="11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063" name="Text Box 12"/>
            <p:cNvSpPr txBox="1">
              <a:spLocks noChangeArrowheads="1"/>
            </p:cNvSpPr>
            <p:nvPr/>
          </p:nvSpPr>
          <p:spPr bwMode="auto">
            <a:xfrm>
              <a:off x="2633" y="1495"/>
              <a:ext cx="24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pt-BR">
                  <a:latin typeface="Times New Roman" pitchFamily="18" charset="0"/>
                  <a:cs typeface="Arial" pitchFamily="34" charset="0"/>
                  <a:sym typeface="Symbol" pitchFamily="18" charset="2"/>
                </a:rPr>
                <a:t></a:t>
              </a:r>
              <a:endParaRPr lang="pt-BR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2064" name="Line 13"/>
            <p:cNvSpPr>
              <a:spLocks noChangeShapeType="1"/>
            </p:cNvSpPr>
            <p:nvPr/>
          </p:nvSpPr>
          <p:spPr bwMode="auto">
            <a:xfrm>
              <a:off x="2385" y="1661"/>
              <a:ext cx="0" cy="1248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065" name="Line 14"/>
            <p:cNvSpPr>
              <a:spLocks noChangeShapeType="1"/>
            </p:cNvSpPr>
            <p:nvPr/>
          </p:nvSpPr>
          <p:spPr bwMode="auto">
            <a:xfrm>
              <a:off x="3196" y="1658"/>
              <a:ext cx="0" cy="1248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066" name="Text Box 15"/>
            <p:cNvSpPr txBox="1">
              <a:spLocks noChangeArrowheads="1"/>
            </p:cNvSpPr>
            <p:nvPr/>
          </p:nvSpPr>
          <p:spPr bwMode="auto">
            <a:xfrm>
              <a:off x="2292" y="2873"/>
              <a:ext cx="28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pt-BR" sz="1800" i="1">
                  <a:latin typeface="Times New Roman" pitchFamily="18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2067" name="Text Box 16"/>
            <p:cNvSpPr txBox="1">
              <a:spLocks noChangeArrowheads="1"/>
            </p:cNvSpPr>
            <p:nvPr/>
          </p:nvSpPr>
          <p:spPr bwMode="auto">
            <a:xfrm>
              <a:off x="3057" y="2881"/>
              <a:ext cx="45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pt-BR" sz="1800" i="1">
                  <a:latin typeface="Times New Roman" pitchFamily="18" charset="0"/>
                  <a:cs typeface="Arial" pitchFamily="34" charset="0"/>
                </a:rPr>
                <a:t>x+1</a:t>
              </a:r>
            </a:p>
          </p:txBody>
        </p:sp>
        <p:sp>
          <p:nvSpPr>
            <p:cNvPr id="2068" name="Text Box 17"/>
            <p:cNvSpPr txBox="1">
              <a:spLocks noChangeArrowheads="1"/>
            </p:cNvSpPr>
            <p:nvPr/>
          </p:nvSpPr>
          <p:spPr bwMode="auto">
            <a:xfrm>
              <a:off x="2602" y="1647"/>
              <a:ext cx="5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pt-BR" sz="1800">
                  <a:latin typeface="Times New Roman" pitchFamily="18" charset="0"/>
                  <a:cs typeface="Arial" pitchFamily="34" charset="0"/>
                  <a:sym typeface="Symbol" pitchFamily="18" charset="2"/>
                </a:rPr>
                <a:t></a:t>
              </a:r>
              <a:r>
                <a:rPr lang="pt-BR" sz="1800" i="1">
                  <a:latin typeface="Times New Roman" pitchFamily="18" charset="0"/>
                  <a:cs typeface="Arial" pitchFamily="34" charset="0"/>
                  <a:sym typeface="Symbol" pitchFamily="18" charset="2"/>
                </a:rPr>
                <a:t>x=1</a:t>
              </a:r>
              <a:endParaRPr lang="pt-BR" sz="18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2069" name="Text Box 18"/>
            <p:cNvSpPr txBox="1">
              <a:spLocks noChangeArrowheads="1"/>
            </p:cNvSpPr>
            <p:nvPr/>
          </p:nvSpPr>
          <p:spPr bwMode="auto">
            <a:xfrm>
              <a:off x="3191" y="1325"/>
              <a:ext cx="52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pt-BR" sz="1800">
                  <a:latin typeface="Times New Roman" pitchFamily="18" charset="0"/>
                  <a:cs typeface="Arial" pitchFamily="34" charset="0"/>
                  <a:sym typeface="Symbol" pitchFamily="18" charset="2"/>
                </a:rPr>
                <a:t></a:t>
              </a:r>
              <a:r>
                <a:rPr lang="pt-BR" sz="1800" i="1">
                  <a:latin typeface="Times New Roman" pitchFamily="18" charset="0"/>
                  <a:cs typeface="Arial" pitchFamily="34" charset="0"/>
                  <a:sym typeface="Symbol" pitchFamily="18" charset="2"/>
                </a:rPr>
                <a:t>y</a:t>
              </a:r>
              <a:endParaRPr lang="pt-BR" sz="18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2070" name="Line 19"/>
            <p:cNvSpPr>
              <a:spLocks noChangeShapeType="1"/>
            </p:cNvSpPr>
            <p:nvPr/>
          </p:nvSpPr>
          <p:spPr bwMode="auto">
            <a:xfrm rot="10800000" flipV="1">
              <a:off x="1761" y="1421"/>
              <a:ext cx="1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2071" name="Text Box 20"/>
            <p:cNvSpPr txBox="1">
              <a:spLocks noChangeArrowheads="1"/>
            </p:cNvSpPr>
            <p:nvPr/>
          </p:nvSpPr>
          <p:spPr bwMode="auto">
            <a:xfrm>
              <a:off x="1418" y="1210"/>
              <a:ext cx="91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pt-BR" sz="1800" i="1">
                  <a:latin typeface="Times New Roman" pitchFamily="18" charset="0"/>
                  <a:cs typeface="Arial" pitchFamily="34" charset="0"/>
                </a:rPr>
                <a:t>y</a:t>
              </a:r>
              <a:r>
                <a:rPr lang="pt-BR" sz="1800" baseline="-25000">
                  <a:latin typeface="Times New Roman" pitchFamily="18" charset="0"/>
                  <a:cs typeface="Arial" pitchFamily="34" charset="0"/>
                </a:rPr>
                <a:t>i </a:t>
              </a:r>
              <a:r>
                <a:rPr lang="pt-BR" sz="1800">
                  <a:latin typeface="Times New Roman" pitchFamily="18" charset="0"/>
                  <a:cs typeface="Arial" pitchFamily="34" charset="0"/>
                </a:rPr>
                <a:t>= </a:t>
              </a:r>
              <a:r>
                <a:rPr lang="pt-BR" sz="1800">
                  <a:latin typeface="Times New Roman" pitchFamily="18" charset="0"/>
                  <a:cs typeface="Arial" pitchFamily="34" charset="0"/>
                  <a:sym typeface="Symbol" pitchFamily="18" charset="2"/>
                </a:rPr>
                <a:t></a:t>
              </a:r>
              <a:r>
                <a:rPr lang="pt-BR" sz="1800" baseline="-25000">
                  <a:latin typeface="Times New Roman" pitchFamily="18" charset="0"/>
                  <a:cs typeface="Arial" pitchFamily="34" charset="0"/>
                  <a:sym typeface="Symbol" pitchFamily="18" charset="2"/>
                </a:rPr>
                <a:t>0</a:t>
              </a:r>
              <a:r>
                <a:rPr lang="pt-BR" sz="1800">
                  <a:latin typeface="Times New Roman" pitchFamily="18" charset="0"/>
                  <a:cs typeface="Arial" pitchFamily="34" charset="0"/>
                  <a:sym typeface="Symbol" pitchFamily="18" charset="2"/>
                </a:rPr>
                <a:t> + </a:t>
              </a:r>
              <a:r>
                <a:rPr lang="pt-BR" sz="1800" baseline="-25000">
                  <a:latin typeface="Times New Roman" pitchFamily="18" charset="0"/>
                  <a:cs typeface="Arial" pitchFamily="34" charset="0"/>
                  <a:sym typeface="Symbol" pitchFamily="18" charset="2"/>
                </a:rPr>
                <a:t>1</a:t>
              </a:r>
              <a:r>
                <a:rPr lang="pt-BR" sz="1800" i="1">
                  <a:latin typeface="Times New Roman" pitchFamily="18" charset="0"/>
                  <a:cs typeface="Arial" pitchFamily="34" charset="0"/>
                  <a:sym typeface="Symbol" pitchFamily="18" charset="2"/>
                </a:rPr>
                <a:t>xi</a:t>
              </a:r>
              <a:endParaRPr lang="pt-BR" sz="1800" i="1" baseline="-25000">
                <a:latin typeface="Times New Roman" pitchFamily="18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2072" name="Text Box 21"/>
            <p:cNvSpPr txBox="1">
              <a:spLocks noChangeArrowheads="1"/>
            </p:cNvSpPr>
            <p:nvPr/>
          </p:nvSpPr>
          <p:spPr bwMode="auto">
            <a:xfrm>
              <a:off x="3969" y="1805"/>
              <a:ext cx="91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endParaRPr lang="en-US" sz="2400">
                <a:latin typeface="Times New Roman" pitchFamily="18" charset="0"/>
                <a:cs typeface="Arial" pitchFamily="34" charset="0"/>
              </a:endParaRPr>
            </a:p>
          </p:txBody>
        </p:sp>
        <p:graphicFrame>
          <p:nvGraphicFramePr>
            <p:cNvPr id="2050" name="Object 22"/>
            <p:cNvGraphicFramePr>
              <a:graphicFrameLocks noChangeAspect="1"/>
            </p:cNvGraphicFramePr>
            <p:nvPr/>
          </p:nvGraphicFramePr>
          <p:xfrm>
            <a:off x="3881" y="1974"/>
            <a:ext cx="663" cy="338"/>
          </p:xfrm>
          <a:graphic>
            <a:graphicData uri="http://schemas.openxmlformats.org/presentationml/2006/ole">
              <p:oleObj spid="_x0000_s2050" name="Equação" r:id="rId4" imgW="469696" imgH="241195" progId="Equation.3">
                <p:embed/>
              </p:oleObj>
            </a:graphicData>
          </a:graphic>
        </p:graphicFrame>
      </p:grpSp>
      <p:sp>
        <p:nvSpPr>
          <p:cNvPr id="254999" name="Rectangle 23"/>
          <p:cNvSpPr>
            <a:spLocks noChangeArrowheads="1"/>
          </p:cNvSpPr>
          <p:nvPr/>
        </p:nvSpPr>
        <p:spPr bwMode="auto">
          <a:xfrm>
            <a:off x="684213" y="4365625"/>
            <a:ext cx="80772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defRPr/>
            </a:pPr>
            <a:r>
              <a:rPr lang="pt-BR" sz="2000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 </a:t>
            </a:r>
            <a:r>
              <a:rPr lang="pt-BR" sz="2000" u="sng" baseline="-25000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0</a:t>
            </a:r>
            <a:r>
              <a:rPr lang="pt-BR" sz="2000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 (intercepto); </a:t>
            </a:r>
            <a:r>
              <a:rPr lang="pt-BR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quando a </a:t>
            </a:r>
            <a:r>
              <a:rPr lang="pt-BR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região experimental inclui </a:t>
            </a:r>
            <a:r>
              <a:rPr lang="pt-BR" sz="2000" b="1" i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X=0</a:t>
            </a:r>
            <a:r>
              <a:rPr lang="pt-BR" sz="20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, </a:t>
            </a:r>
            <a:r>
              <a:rPr lang="pt-BR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</a:t>
            </a:r>
            <a:r>
              <a:rPr lang="pt-BR" sz="2000" baseline="-25000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0</a:t>
            </a:r>
            <a:r>
              <a:rPr lang="pt-BR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 é o valor da média da distribuição de Y em X=0, cc, não tem significado </a:t>
            </a:r>
            <a:r>
              <a:rPr lang="pt-BR" sz="2000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prático</a:t>
            </a:r>
            <a:r>
              <a:rPr lang="pt-BR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 como um termo separado (isolado) no modelo; </a:t>
            </a:r>
            <a:r>
              <a:rPr lang="pt-BR" sz="2000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</a:t>
            </a:r>
            <a:r>
              <a:rPr lang="pt-BR" sz="2000" u="sng" baseline="-25000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1</a:t>
            </a:r>
            <a:r>
              <a:rPr lang="pt-BR" sz="2000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 (inclinação) </a:t>
            </a:r>
            <a:r>
              <a:rPr lang="pt-BR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expressa a </a:t>
            </a:r>
            <a:r>
              <a:rPr lang="pt-BR" sz="20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taxa de mudança</a:t>
            </a:r>
            <a:r>
              <a:rPr lang="pt-BR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 em </a:t>
            </a:r>
            <a:r>
              <a:rPr lang="pt-BR" sz="20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Y,</a:t>
            </a:r>
            <a:r>
              <a:rPr lang="pt-BR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 isto é, é a mudança em </a:t>
            </a:r>
            <a:r>
              <a:rPr lang="pt-BR" sz="20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Y</a:t>
            </a:r>
            <a:r>
              <a:rPr lang="pt-BR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 quando ocorre a mudança de uma unidade em </a:t>
            </a:r>
            <a:r>
              <a:rPr lang="pt-BR" sz="20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X. </a:t>
            </a:r>
            <a:r>
              <a:rPr lang="pt-BR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Ele indica a mudança na média da distribuição de probabilidade de </a:t>
            </a:r>
            <a:r>
              <a:rPr lang="pt-BR" sz="20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Y</a:t>
            </a:r>
            <a:r>
              <a:rPr lang="pt-BR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 por unidade de acréscimo em </a:t>
            </a:r>
            <a:r>
              <a:rPr lang="pt-BR" sz="20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  <a:sym typeface="Symbol" pitchFamily="18" charset="2"/>
              </a:rPr>
              <a:t>X.</a:t>
            </a:r>
          </a:p>
        </p:txBody>
      </p:sp>
      <p:sp>
        <p:nvSpPr>
          <p:cNvPr id="255002" name="Text Box 26"/>
          <p:cNvSpPr txBox="1">
            <a:spLocks noChangeArrowheads="1"/>
          </p:cNvSpPr>
          <p:nvPr/>
        </p:nvSpPr>
        <p:spPr bwMode="auto">
          <a:xfrm>
            <a:off x="1223963" y="6381750"/>
            <a:ext cx="79200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Fonte: Slide de Paulo José Ogliari, Informática, UFSC. Em http://www.inf.ufsc.br/~ogliari/cursoderegressao.html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dirty="0" smtClean="0">
                <a:cs typeface="+mj-cs"/>
              </a:rPr>
              <a:t>Premissas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981075"/>
            <a:ext cx="8424862" cy="5688013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pt-BR" sz="2800" dirty="0" smtClean="0"/>
          </a:p>
          <a:p>
            <a:pPr marL="457200" indent="-457200" algn="just" eaLnBrk="1" hangingPunct="1">
              <a:lnSpc>
                <a:spcPct val="80000"/>
              </a:lnSpc>
              <a:buFont typeface="Wingdings" pitchFamily="2" charset="2"/>
              <a:buAutoNum type="arabicParenR"/>
              <a:defRPr/>
            </a:pPr>
            <a:r>
              <a:rPr lang="pt-BR" sz="2800" dirty="0" smtClean="0">
                <a:solidFill>
                  <a:srgbClr val="FF0000"/>
                </a:solidFill>
              </a:rPr>
              <a:t>Distribuição Normal</a:t>
            </a:r>
            <a:r>
              <a:rPr lang="pt-BR" sz="2800" dirty="0" smtClean="0"/>
              <a:t> Para um valor fixo da variável aleatória </a:t>
            </a:r>
            <a:r>
              <a:rPr lang="pt-BR" sz="2800" b="1" dirty="0" smtClean="0"/>
              <a:t>X</a:t>
            </a:r>
            <a:r>
              <a:rPr lang="pt-BR" sz="2800" dirty="0" smtClean="0"/>
              <a:t>, </a:t>
            </a:r>
            <a:r>
              <a:rPr lang="pt-BR" sz="2800" b="1" dirty="0" smtClean="0"/>
              <a:t>Y</a:t>
            </a:r>
            <a:r>
              <a:rPr lang="pt-BR" sz="2800" dirty="0" smtClean="0"/>
              <a:t> é uma </a:t>
            </a:r>
            <a:r>
              <a:rPr lang="pt-BR" sz="2800" b="1" dirty="0" smtClean="0"/>
              <a:t>variável aleatória </a:t>
            </a:r>
            <a:r>
              <a:rPr lang="pt-BR" sz="2800" dirty="0" smtClean="0"/>
              <a:t>com </a:t>
            </a: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distribuição Normal </a:t>
            </a:r>
            <a:r>
              <a:rPr lang="pt-BR" sz="2800" dirty="0" smtClean="0"/>
              <a:t>(com média e variâncias finitas);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pt-BR" sz="2800" dirty="0" smtClean="0"/>
              <a:t>                                      </a:t>
            </a:r>
          </a:p>
          <a:p>
            <a:pPr marL="457200" indent="-45720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pt-BR" sz="2800" dirty="0" smtClean="0"/>
              <a:t>Yi ~ N(E(y/x)</a:t>
            </a:r>
            <a:r>
              <a:rPr lang="pt-BR" sz="2800" dirty="0" smtClean="0">
                <a:cs typeface="Arial" pitchFamily="34" charset="0"/>
              </a:rPr>
              <a:t>; </a:t>
            </a:r>
            <a:r>
              <a:rPr lang="el-GR" sz="2800" dirty="0" smtClean="0">
                <a:cs typeface="Arial" pitchFamily="34" charset="0"/>
              </a:rPr>
              <a:t>σ</a:t>
            </a:r>
            <a:r>
              <a:rPr lang="pt-BR" sz="2800" baseline="30000" dirty="0" smtClean="0">
                <a:cs typeface="Arial" pitchFamily="34" charset="0"/>
              </a:rPr>
              <a:t>2</a:t>
            </a:r>
            <a:r>
              <a:rPr lang="pt-BR" sz="2800" dirty="0" smtClean="0">
                <a:cs typeface="Arial" pitchFamily="34" charset="0"/>
              </a:rPr>
              <a:t>)</a:t>
            </a:r>
          </a:p>
          <a:p>
            <a:pPr marL="457200" indent="-45720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pt-BR" sz="2800" dirty="0" smtClean="0">
              <a:cs typeface="Arial" pitchFamily="34" charset="0"/>
            </a:endParaRP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pt-BR" sz="2000" dirty="0" smtClean="0"/>
              <a:t>2)</a:t>
            </a:r>
            <a:r>
              <a:rPr lang="pt-BR" sz="2800" dirty="0" smtClean="0"/>
              <a:t>  </a:t>
            </a:r>
            <a:r>
              <a:rPr lang="pt-BR" sz="2800" dirty="0" smtClean="0">
                <a:solidFill>
                  <a:srgbClr val="FF0000"/>
                </a:solidFill>
              </a:rPr>
              <a:t>Linearidade</a:t>
            </a:r>
          </a:p>
          <a:p>
            <a:pPr marL="457200" indent="-457200"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pt-BR" sz="2800" dirty="0" smtClean="0"/>
              <a:t>	Todos os valores médios de Y (E(y/x)=</a:t>
            </a:r>
            <a:r>
              <a:rPr lang="el-GR" sz="2800" dirty="0" smtClean="0">
                <a:cs typeface="Arial" pitchFamily="34" charset="0"/>
              </a:rPr>
              <a:t>μ</a:t>
            </a:r>
            <a:r>
              <a:rPr lang="pt-BR" sz="2800" baseline="-25000" dirty="0" smtClean="0">
                <a:cs typeface="Arial" pitchFamily="34" charset="0"/>
              </a:rPr>
              <a:t>Y/x</a:t>
            </a:r>
            <a:r>
              <a:rPr lang="pt-BR" sz="2800" dirty="0" smtClean="0">
                <a:cs typeface="Arial" pitchFamily="34" charset="0"/>
              </a:rPr>
              <a:t>) permanecem sobre uma reta, para um particular valor de X.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pt-BR" sz="2800" dirty="0" smtClean="0">
              <a:cs typeface="Arial" pitchFamily="34" charset="0"/>
            </a:endParaRPr>
          </a:p>
          <a:p>
            <a:pPr marL="457200" indent="-457200"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pt-BR" sz="2800" dirty="0" smtClean="0">
                <a:cs typeface="Arial" pitchFamily="34" charset="0"/>
              </a:rPr>
              <a:t>E(y/x)=</a:t>
            </a:r>
            <a:r>
              <a:rPr lang="el-GR" sz="2800" dirty="0" smtClean="0">
                <a:cs typeface="Arial" pitchFamily="34" charset="0"/>
              </a:rPr>
              <a:t>μ</a:t>
            </a:r>
            <a:r>
              <a:rPr lang="pt-BR" sz="2800" baseline="-25000" dirty="0" smtClean="0">
                <a:cs typeface="Arial" pitchFamily="34" charset="0"/>
              </a:rPr>
              <a:t>y/x </a:t>
            </a:r>
            <a:r>
              <a:rPr lang="en-US" sz="2800" dirty="0" smtClean="0">
                <a:cs typeface="Arial" pitchFamily="34" charset="0"/>
              </a:rPr>
              <a:t>= </a:t>
            </a:r>
            <a:r>
              <a:rPr lang="en-US" sz="2800" dirty="0" smtClean="0">
                <a:cs typeface="Arial" pitchFamily="34" charset="0"/>
                <a:sym typeface="Symbol" pitchFamily="18" charset="2"/>
              </a:rPr>
              <a:t></a:t>
            </a:r>
            <a:r>
              <a:rPr lang="en-US" sz="2800" baseline="-25000" dirty="0" smtClean="0">
                <a:cs typeface="Arial" pitchFamily="34" charset="0"/>
                <a:sym typeface="Symbol" pitchFamily="18" charset="2"/>
              </a:rPr>
              <a:t>0</a:t>
            </a:r>
            <a:r>
              <a:rPr lang="en-US" sz="2800" dirty="0" smtClean="0">
                <a:cs typeface="Arial" pitchFamily="34" charset="0"/>
                <a:sym typeface="Symbol" pitchFamily="18" charset="2"/>
              </a:rPr>
              <a:t> + </a:t>
            </a:r>
            <a:r>
              <a:rPr lang="en-US" sz="2800" baseline="-25000" dirty="0" smtClean="0">
                <a:cs typeface="Arial" pitchFamily="34" charset="0"/>
                <a:sym typeface="Symbol" pitchFamily="18" charset="2"/>
              </a:rPr>
              <a:t>1</a:t>
            </a:r>
            <a:r>
              <a:rPr lang="en-US" sz="2800" dirty="0" smtClean="0">
                <a:cs typeface="Arial" pitchFamily="34" charset="0"/>
                <a:sym typeface="Symbol" pitchFamily="18" charset="2"/>
              </a:rPr>
              <a:t>x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pt-BR" sz="2800" dirty="0" smtClean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dirty="0" smtClean="0"/>
              <a:t>Premissas</a:t>
            </a:r>
            <a:endParaRPr lang="pt-BR" dirty="0" smtClean="0">
              <a:cs typeface="+mj-cs"/>
            </a:endParaRP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484313"/>
            <a:ext cx="8229600" cy="475138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3200" smtClean="0">
              <a:cs typeface="Arial" pitchFamily="34" charset="0"/>
            </a:endParaRP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cs typeface="Arial" pitchFamily="34" charset="0"/>
                <a:sym typeface="Symbol" pitchFamily="18" charset="2"/>
              </a:rPr>
              <a:t>3)</a:t>
            </a:r>
            <a:r>
              <a:rPr lang="en-US" sz="3200" smtClean="0">
                <a:solidFill>
                  <a:srgbClr val="FF0000"/>
                </a:solidFill>
                <a:cs typeface="Arial" pitchFamily="34" charset="0"/>
                <a:sym typeface="Symbol" pitchFamily="18" charset="2"/>
              </a:rPr>
              <a:t> Independência</a:t>
            </a:r>
          </a:p>
          <a:p>
            <a:pPr marL="457200" indent="-4572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3200" smtClean="0">
                <a:cs typeface="Arial" pitchFamily="34" charset="0"/>
                <a:sym typeface="Symbol" pitchFamily="18" charset="2"/>
              </a:rPr>
              <a:t>	Os valores de </a:t>
            </a:r>
            <a:r>
              <a:rPr lang="en-US" sz="3200" b="1" smtClean="0">
                <a:cs typeface="Arial" pitchFamily="34" charset="0"/>
                <a:sym typeface="Symbol" pitchFamily="18" charset="2"/>
              </a:rPr>
              <a:t>Y</a:t>
            </a:r>
            <a:r>
              <a:rPr lang="en-US" sz="3200" b="1" baseline="-25000" smtClean="0">
                <a:cs typeface="Arial" pitchFamily="34" charset="0"/>
                <a:sym typeface="Symbol" pitchFamily="18" charset="2"/>
              </a:rPr>
              <a:t>i</a:t>
            </a:r>
            <a:r>
              <a:rPr lang="en-US" sz="3200" smtClean="0">
                <a:cs typeface="Arial" pitchFamily="34" charset="0"/>
                <a:sym typeface="Symbol" pitchFamily="18" charset="2"/>
              </a:rPr>
              <a:t> e </a:t>
            </a:r>
            <a:r>
              <a:rPr lang="en-US" sz="3200" b="1" smtClean="0">
                <a:cs typeface="Arial" pitchFamily="34" charset="0"/>
                <a:sym typeface="Symbol" pitchFamily="18" charset="2"/>
              </a:rPr>
              <a:t>Y</a:t>
            </a:r>
            <a:r>
              <a:rPr lang="en-US" sz="3200" b="1" baseline="-25000" smtClean="0">
                <a:cs typeface="Arial" pitchFamily="34" charset="0"/>
                <a:sym typeface="Symbol" pitchFamily="18" charset="2"/>
              </a:rPr>
              <a:t>j</a:t>
            </a:r>
            <a:r>
              <a:rPr lang="en-US" sz="3200" smtClean="0">
                <a:cs typeface="Arial" pitchFamily="34" charset="0"/>
                <a:sym typeface="Symbol" pitchFamily="18" charset="2"/>
              </a:rPr>
              <a:t> são estatisticamente independentes.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3200" smtClean="0">
              <a:cs typeface="Arial" pitchFamily="34" charset="0"/>
              <a:sym typeface="Symbol" pitchFamily="18" charset="2"/>
            </a:endParaRP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3200" smtClean="0">
              <a:cs typeface="Arial" pitchFamily="34" charset="0"/>
              <a:sym typeface="Symbol" pitchFamily="18" charset="2"/>
            </a:endParaRP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000" smtClean="0">
                <a:cs typeface="Arial" pitchFamily="34" charset="0"/>
                <a:sym typeface="Symbol" pitchFamily="18" charset="2"/>
              </a:rPr>
              <a:t>4)</a:t>
            </a:r>
            <a:r>
              <a:rPr lang="en-US" sz="3200" smtClean="0">
                <a:cs typeface="Arial" pitchFamily="34" charset="0"/>
                <a:sym typeface="Symbol" pitchFamily="18" charset="2"/>
              </a:rPr>
              <a:t> </a:t>
            </a:r>
            <a:r>
              <a:rPr lang="en-US" sz="3200" smtClean="0">
                <a:solidFill>
                  <a:srgbClr val="FF0000"/>
                </a:solidFill>
                <a:cs typeface="Arial" pitchFamily="34" charset="0"/>
                <a:sym typeface="Symbol" pitchFamily="18" charset="2"/>
              </a:rPr>
              <a:t>Homocedasticidade</a:t>
            </a:r>
          </a:p>
          <a:p>
            <a:pPr marL="457200" indent="-457200" algn="just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3200" baseline="-25000" smtClean="0">
                <a:cs typeface="Arial" pitchFamily="34" charset="0"/>
                <a:sym typeface="Symbol" pitchFamily="18" charset="2"/>
              </a:rPr>
              <a:t>	</a:t>
            </a:r>
            <a:r>
              <a:rPr lang="en-US" sz="3200" smtClean="0">
                <a:cs typeface="Arial" pitchFamily="34" charset="0"/>
                <a:sym typeface="Symbol" pitchFamily="18" charset="2"/>
              </a:rPr>
              <a:t>A variância de </a:t>
            </a:r>
            <a:r>
              <a:rPr lang="en-US" sz="3200" b="1" smtClean="0">
                <a:cs typeface="Arial" pitchFamily="34" charset="0"/>
                <a:sym typeface="Symbol" pitchFamily="18" charset="2"/>
              </a:rPr>
              <a:t>Y</a:t>
            </a:r>
            <a:r>
              <a:rPr lang="en-US" sz="3200" smtClean="0">
                <a:cs typeface="Arial" pitchFamily="34" charset="0"/>
                <a:sym typeface="Symbol" pitchFamily="18" charset="2"/>
              </a:rPr>
              <a:t> é igual, qualquer que seja </a:t>
            </a:r>
            <a:r>
              <a:rPr lang="en-US" sz="3200" b="1" smtClean="0">
                <a:cs typeface="Arial" pitchFamily="34" charset="0"/>
                <a:sym typeface="Symbol" pitchFamily="18" charset="2"/>
              </a:rPr>
              <a:t>X</a:t>
            </a:r>
            <a:r>
              <a:rPr lang="en-US" sz="3200" smtClean="0">
                <a:cs typeface="Arial" pitchFamily="34" charset="0"/>
                <a:sym typeface="Symbol" pitchFamily="18" charset="2"/>
              </a:rPr>
              <a:t>.</a:t>
            </a: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3200" smtClean="0">
              <a:cs typeface="Arial" pitchFamily="34" charset="0"/>
              <a:sym typeface="Symbol" pitchFamily="18" charset="2"/>
            </a:endParaRPr>
          </a:p>
          <a:p>
            <a:pPr marL="457200" indent="-457200" eaLnBrk="1" hangingPunct="1">
              <a:lnSpc>
                <a:spcPct val="80000"/>
              </a:lnSpc>
              <a:buFont typeface="Wingdings" pitchFamily="2" charset="2"/>
              <a:buNone/>
            </a:pPr>
            <a:endParaRPr lang="pt-BR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smtClean="0"/>
              <a:t>Regressão Linear Múltipla</a:t>
            </a:r>
            <a:endParaRPr lang="pt-BR" sz="3600" smtClean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468313" y="1484313"/>
            <a:ext cx="8496300" cy="43926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buFont typeface="Wingdings" pitchFamily="2" charset="2"/>
              <a:buNone/>
            </a:pPr>
            <a:r>
              <a:rPr lang="en-US" b="1" smtClean="0"/>
              <a:t>   </a:t>
            </a:r>
            <a:r>
              <a:rPr lang="en-US" sz="2800" b="1" i="1" smtClean="0"/>
              <a:t>Y</a:t>
            </a:r>
            <a:r>
              <a:rPr lang="en-US" sz="2800" b="1" i="1" baseline="-25000" smtClean="0"/>
              <a:t>i </a:t>
            </a:r>
            <a:r>
              <a:rPr lang="en-US" sz="2800" b="1" i="1" smtClean="0"/>
              <a:t>= </a:t>
            </a:r>
            <a:r>
              <a:rPr lang="en-US" sz="2800" i="1" smtClean="0">
                <a:sym typeface="Symbol" pitchFamily="18" charset="2"/>
              </a:rPr>
              <a:t></a:t>
            </a:r>
            <a:r>
              <a:rPr lang="en-US" sz="2800" i="1" baseline="-25000" smtClean="0">
                <a:sym typeface="Symbol" pitchFamily="18" charset="2"/>
              </a:rPr>
              <a:t>0</a:t>
            </a:r>
            <a:r>
              <a:rPr lang="en-US" sz="2800" b="1" i="1" baseline="-25000" smtClean="0">
                <a:sym typeface="Symbol" pitchFamily="18" charset="2"/>
              </a:rPr>
              <a:t> </a:t>
            </a:r>
            <a:r>
              <a:rPr lang="en-US" sz="2800" b="1" i="1" smtClean="0">
                <a:sym typeface="Symbol" pitchFamily="18" charset="2"/>
              </a:rPr>
              <a:t>+ </a:t>
            </a:r>
            <a:r>
              <a:rPr lang="en-US" sz="2800" i="1" smtClean="0">
                <a:sym typeface="Symbol" pitchFamily="18" charset="2"/>
              </a:rPr>
              <a:t></a:t>
            </a:r>
            <a:r>
              <a:rPr lang="en-US" sz="2800" i="1" baseline="-25000" smtClean="0">
                <a:sym typeface="Symbol" pitchFamily="18" charset="2"/>
              </a:rPr>
              <a:t>1</a:t>
            </a:r>
            <a:r>
              <a:rPr lang="en-US" sz="2800" b="1" i="1" smtClean="0">
                <a:sym typeface="Symbol" pitchFamily="18" charset="2"/>
              </a:rPr>
              <a:t>X</a:t>
            </a:r>
            <a:r>
              <a:rPr lang="en-US" sz="2800" b="1" i="1" baseline="-25000" smtClean="0">
                <a:sym typeface="Symbol" pitchFamily="18" charset="2"/>
              </a:rPr>
              <a:t>i1</a:t>
            </a:r>
            <a:r>
              <a:rPr lang="en-US" sz="2800" b="1" i="1" smtClean="0">
                <a:sym typeface="Symbol" pitchFamily="18" charset="2"/>
              </a:rPr>
              <a:t> + </a:t>
            </a:r>
            <a:r>
              <a:rPr lang="en-US" sz="2800" i="1" smtClean="0">
                <a:sym typeface="Symbol" pitchFamily="18" charset="2"/>
              </a:rPr>
              <a:t></a:t>
            </a:r>
            <a:r>
              <a:rPr lang="en-US" sz="2800" i="1" baseline="-25000" smtClean="0">
                <a:sym typeface="Symbol" pitchFamily="18" charset="2"/>
              </a:rPr>
              <a:t>2</a:t>
            </a:r>
            <a:r>
              <a:rPr lang="en-US" sz="2800" b="1" i="1" smtClean="0">
                <a:sym typeface="Symbol" pitchFamily="18" charset="2"/>
              </a:rPr>
              <a:t>X</a:t>
            </a:r>
            <a:r>
              <a:rPr lang="en-US" sz="2800" b="1" i="1" baseline="-25000" smtClean="0">
                <a:sym typeface="Symbol" pitchFamily="18" charset="2"/>
              </a:rPr>
              <a:t>i2</a:t>
            </a:r>
            <a:r>
              <a:rPr lang="en-US" sz="2800" b="1" i="1" smtClean="0">
                <a:sym typeface="Symbol" pitchFamily="18" charset="2"/>
              </a:rPr>
              <a:t> +…+ </a:t>
            </a:r>
            <a:r>
              <a:rPr lang="en-US" sz="2800" i="1" smtClean="0">
                <a:sym typeface="Symbol" pitchFamily="18" charset="2"/>
              </a:rPr>
              <a:t></a:t>
            </a:r>
            <a:r>
              <a:rPr lang="en-US" sz="2800" i="1" baseline="-25000" smtClean="0">
                <a:sym typeface="Symbol" pitchFamily="18" charset="2"/>
              </a:rPr>
              <a:t>p</a:t>
            </a:r>
            <a:r>
              <a:rPr lang="en-US" sz="2800" b="1" i="1" smtClean="0">
                <a:sym typeface="Symbol" pitchFamily="18" charset="2"/>
              </a:rPr>
              <a:t>X</a:t>
            </a:r>
            <a:r>
              <a:rPr lang="en-US" sz="2800" b="1" i="1" baseline="-25000" smtClean="0">
                <a:sym typeface="Symbol" pitchFamily="18" charset="2"/>
              </a:rPr>
              <a:t>ip</a:t>
            </a:r>
            <a:r>
              <a:rPr lang="en-US" sz="2800" b="1" i="1" smtClean="0">
                <a:sym typeface="Symbol" pitchFamily="18" charset="2"/>
              </a:rPr>
              <a:t> + </a:t>
            </a:r>
            <a:r>
              <a:rPr lang="en-US" sz="2800" b="1" i="1" baseline="-25000" smtClean="0">
                <a:sym typeface="Symbol" pitchFamily="18" charset="2"/>
              </a:rPr>
              <a:t>i</a:t>
            </a:r>
          </a:p>
          <a:p>
            <a:pPr eaLnBrk="1" hangingPunct="1">
              <a:buFont typeface="Wingdings" pitchFamily="2" charset="2"/>
              <a:buNone/>
            </a:pPr>
            <a:endParaRPr lang="pt-BR" b="1" i="1" baseline="-25000" smtClean="0"/>
          </a:p>
          <a:p>
            <a:pPr eaLnBrk="1" hangingPunct="1">
              <a:buFont typeface="Wingdings" pitchFamily="2" charset="2"/>
              <a:buNone/>
            </a:pPr>
            <a:endParaRPr lang="pt-BR" b="1" i="1" baseline="-25000" smtClean="0"/>
          </a:p>
          <a:p>
            <a:pPr eaLnBrk="1" hangingPunct="1">
              <a:buFont typeface="Wingdings" pitchFamily="2" charset="2"/>
              <a:buNone/>
            </a:pPr>
            <a:r>
              <a:rPr lang="en-US" b="1" i="1" smtClean="0"/>
              <a:t>Y</a:t>
            </a:r>
            <a:r>
              <a:rPr lang="en-US" b="1" i="1" baseline="-25000" smtClean="0"/>
              <a:t>i </a:t>
            </a:r>
            <a:r>
              <a:rPr lang="pt-BR" smtClean="0"/>
              <a:t> é o valor da variável resposta na </a:t>
            </a:r>
            <a:r>
              <a:rPr lang="pt-BR" i="1" smtClean="0"/>
              <a:t>i</a:t>
            </a:r>
            <a:r>
              <a:rPr lang="pt-BR" smtClean="0"/>
              <a:t>-ésima observação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i="1" smtClean="0">
                <a:sym typeface="Symbol" pitchFamily="18" charset="2"/>
              </a:rPr>
              <a:t></a:t>
            </a:r>
            <a:r>
              <a:rPr lang="en-US" i="1" baseline="-25000" smtClean="0">
                <a:sym typeface="Symbol" pitchFamily="18" charset="2"/>
              </a:rPr>
              <a:t>0, …, </a:t>
            </a:r>
            <a:r>
              <a:rPr lang="en-US" i="1" smtClean="0">
                <a:sym typeface="Symbol" pitchFamily="18" charset="2"/>
              </a:rPr>
              <a:t></a:t>
            </a:r>
            <a:r>
              <a:rPr lang="en-US" i="1" baseline="-25000" smtClean="0">
                <a:sym typeface="Symbol" pitchFamily="18" charset="2"/>
              </a:rPr>
              <a:t>p</a:t>
            </a:r>
            <a:r>
              <a:rPr lang="en-US" b="1" i="1" smtClean="0">
                <a:sym typeface="Symbol" pitchFamily="18" charset="2"/>
              </a:rPr>
              <a:t> </a:t>
            </a:r>
            <a:r>
              <a:rPr lang="pt-BR" smtClean="0"/>
              <a:t>são parâmetros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b="1" i="1" smtClean="0">
                <a:sym typeface="Symbol" pitchFamily="18" charset="2"/>
              </a:rPr>
              <a:t>X</a:t>
            </a:r>
            <a:r>
              <a:rPr lang="en-US" b="1" i="1" baseline="-25000" smtClean="0">
                <a:sym typeface="Symbol" pitchFamily="18" charset="2"/>
              </a:rPr>
              <a:t>i1</a:t>
            </a:r>
            <a:r>
              <a:rPr lang="en-US" i="1" smtClean="0">
                <a:sym typeface="Symbol" pitchFamily="18" charset="2"/>
              </a:rPr>
              <a:t> ,…,</a:t>
            </a:r>
            <a:r>
              <a:rPr lang="en-US" b="1" i="1" smtClean="0">
                <a:sym typeface="Symbol" pitchFamily="18" charset="2"/>
              </a:rPr>
              <a:t>X</a:t>
            </a:r>
            <a:r>
              <a:rPr lang="en-US" b="1" i="1" baseline="-25000" smtClean="0">
                <a:sym typeface="Symbol" pitchFamily="18" charset="2"/>
              </a:rPr>
              <a:t>ip</a:t>
            </a:r>
            <a:r>
              <a:rPr lang="en-US" b="1" i="1" smtClean="0">
                <a:sym typeface="Symbol" pitchFamily="18" charset="2"/>
              </a:rPr>
              <a:t> </a:t>
            </a:r>
            <a:r>
              <a:rPr lang="en-US" smtClean="0">
                <a:sym typeface="Symbol" pitchFamily="18" charset="2"/>
              </a:rPr>
              <a:t>são os</a:t>
            </a:r>
            <a:r>
              <a:rPr lang="en-US" b="1" i="1" smtClean="0">
                <a:sym typeface="Symbol" pitchFamily="18" charset="2"/>
              </a:rPr>
              <a:t> </a:t>
            </a:r>
            <a:r>
              <a:rPr lang="pt-BR" smtClean="0"/>
              <a:t>valores das variáveis preditoras na </a:t>
            </a:r>
            <a:r>
              <a:rPr lang="pt-BR" i="1" smtClean="0"/>
              <a:t>i</a:t>
            </a:r>
            <a:r>
              <a:rPr lang="pt-BR" smtClean="0"/>
              <a:t>-ésima observação</a:t>
            </a:r>
          </a:p>
          <a:p>
            <a:pPr eaLnBrk="1" hangingPunct="1">
              <a:buFont typeface="Wingdings" pitchFamily="2" charset="2"/>
              <a:buNone/>
            </a:pPr>
            <a:r>
              <a:rPr lang="pt-BR" b="1" i="1" smtClean="0">
                <a:sym typeface="Symbol" pitchFamily="18" charset="2"/>
              </a:rPr>
              <a:t></a:t>
            </a:r>
            <a:r>
              <a:rPr lang="pt-BR" b="1" i="1" baseline="-25000" smtClean="0">
                <a:sym typeface="Mathematica1" pitchFamily="2" charset="2"/>
              </a:rPr>
              <a:t>i</a:t>
            </a:r>
            <a:r>
              <a:rPr lang="pt-BR" b="1" baseline="-25000" smtClean="0"/>
              <a:t>  </a:t>
            </a:r>
            <a:r>
              <a:rPr lang="pt-BR" smtClean="0"/>
              <a:t>é um termo de erro aleatório com distribuição normal, média  zero e variância constante </a:t>
            </a:r>
            <a:r>
              <a:rPr lang="pt-BR" i="1" smtClean="0">
                <a:sym typeface="Symbol" pitchFamily="18" charset="2"/>
              </a:rPr>
              <a:t></a:t>
            </a:r>
            <a:r>
              <a:rPr lang="pt-BR" i="1" baseline="30000" smtClean="0">
                <a:sym typeface="Mathematica1" pitchFamily="2" charset="2"/>
              </a:rPr>
              <a:t>2</a:t>
            </a:r>
            <a:r>
              <a:rPr lang="pt-BR" i="1" smtClean="0">
                <a:sym typeface="Mathematica1" pitchFamily="2" charset="2"/>
              </a:rPr>
              <a:t> </a:t>
            </a:r>
            <a:r>
              <a:rPr lang="pt-BR" smtClean="0"/>
              <a:t>(</a:t>
            </a:r>
            <a:r>
              <a:rPr lang="pt-BR" i="1" smtClean="0"/>
              <a:t>E</a:t>
            </a:r>
            <a:r>
              <a:rPr lang="pt-BR" smtClean="0"/>
              <a:t>(</a:t>
            </a:r>
            <a:r>
              <a:rPr lang="pt-BR" i="1" smtClean="0">
                <a:sym typeface="Symbol" pitchFamily="18" charset="2"/>
              </a:rPr>
              <a:t></a:t>
            </a:r>
            <a:r>
              <a:rPr lang="pt-BR" i="1" baseline="-25000" smtClean="0">
                <a:sym typeface="Mathematica1" pitchFamily="2" charset="2"/>
              </a:rPr>
              <a:t>i</a:t>
            </a:r>
            <a:r>
              <a:rPr lang="pt-BR" smtClean="0"/>
              <a:t> </a:t>
            </a:r>
            <a:r>
              <a:rPr lang="pt-BR" smtClean="0">
                <a:sym typeface="Mathematica1" pitchFamily="2" charset="2"/>
              </a:rPr>
              <a:t>)=0</a:t>
            </a:r>
            <a:r>
              <a:rPr lang="pt-BR" smtClean="0"/>
              <a:t>  e </a:t>
            </a:r>
            <a:r>
              <a:rPr lang="pt-BR" i="1" smtClean="0">
                <a:sym typeface="Symbol" pitchFamily="18" charset="2"/>
              </a:rPr>
              <a:t></a:t>
            </a:r>
            <a:r>
              <a:rPr lang="pt-BR" i="1" baseline="30000" smtClean="0">
                <a:sym typeface="Mathematica1" pitchFamily="2" charset="2"/>
              </a:rPr>
              <a:t>2</a:t>
            </a:r>
            <a:r>
              <a:rPr lang="pt-BR" i="1" smtClean="0">
                <a:sym typeface="Mathematica1" pitchFamily="2" charset="2"/>
              </a:rPr>
              <a:t> </a:t>
            </a:r>
            <a:r>
              <a:rPr lang="pt-BR" smtClean="0"/>
              <a:t>(</a:t>
            </a:r>
            <a:r>
              <a:rPr lang="pt-BR" i="1" smtClean="0">
                <a:sym typeface="Symbol" pitchFamily="18" charset="2"/>
              </a:rPr>
              <a:t></a:t>
            </a:r>
            <a:r>
              <a:rPr lang="pt-BR" i="1" baseline="-25000" smtClean="0">
                <a:sym typeface="Mathematica1" pitchFamily="2" charset="2"/>
              </a:rPr>
              <a:t>i</a:t>
            </a:r>
            <a:r>
              <a:rPr lang="pt-BR" smtClean="0"/>
              <a:t> </a:t>
            </a:r>
            <a:r>
              <a:rPr lang="pt-BR" smtClean="0">
                <a:sym typeface="Mathematica1" pitchFamily="2" charset="2"/>
              </a:rPr>
              <a:t>)= </a:t>
            </a:r>
            <a:r>
              <a:rPr lang="pt-BR" i="1" smtClean="0">
                <a:sym typeface="Symbol" pitchFamily="18" charset="2"/>
              </a:rPr>
              <a:t></a:t>
            </a:r>
            <a:r>
              <a:rPr lang="pt-BR" i="1" baseline="30000" smtClean="0">
                <a:sym typeface="Mathematica1" pitchFamily="2" charset="2"/>
              </a:rPr>
              <a:t>2</a:t>
            </a:r>
            <a:r>
              <a:rPr lang="pt-BR" i="1" smtClean="0">
                <a:sym typeface="Mathematica1" pitchFamily="2" charset="2"/>
              </a:rPr>
              <a:t> </a:t>
            </a:r>
            <a:r>
              <a:rPr lang="pt-BR" smtClean="0">
                <a:sym typeface="Mathematica1" pitchFamily="2" charset="2"/>
              </a:rPr>
              <a:t>)</a:t>
            </a:r>
            <a:r>
              <a:rPr lang="pt-BR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r>
              <a:rPr lang="pt-BR" b="1" i="1" smtClean="0">
                <a:sym typeface="Symbol" pitchFamily="18" charset="2"/>
              </a:rPr>
              <a:t></a:t>
            </a:r>
            <a:r>
              <a:rPr lang="pt-BR" b="1" i="1" baseline="-25000" smtClean="0">
                <a:sym typeface="Mathematica1" pitchFamily="2" charset="2"/>
              </a:rPr>
              <a:t>i</a:t>
            </a:r>
            <a:r>
              <a:rPr lang="pt-BR" smtClean="0"/>
              <a:t> e </a:t>
            </a:r>
            <a:r>
              <a:rPr lang="pt-BR" b="1" i="1" smtClean="0">
                <a:sym typeface="Symbol" pitchFamily="18" charset="2"/>
              </a:rPr>
              <a:t></a:t>
            </a:r>
            <a:r>
              <a:rPr lang="pt-BR" b="1" i="1" baseline="-25000" smtClean="0">
                <a:sym typeface="Mathematica1" pitchFamily="2" charset="2"/>
              </a:rPr>
              <a:t>j</a:t>
            </a:r>
            <a:r>
              <a:rPr lang="pt-BR" b="1" smtClean="0"/>
              <a:t> </a:t>
            </a:r>
            <a:r>
              <a:rPr lang="pt-BR" smtClean="0"/>
              <a:t>são não correlacionados (independentes) para </a:t>
            </a:r>
            <a:r>
              <a:rPr lang="pt-BR" i="1" smtClean="0"/>
              <a:t>i </a:t>
            </a:r>
            <a:r>
              <a:rPr lang="pt-BR" i="1" smtClean="0">
                <a:sym typeface="SymbolMono BT" pitchFamily="18" charset="2"/>
              </a:rPr>
              <a:t></a:t>
            </a:r>
            <a:r>
              <a:rPr lang="pt-BR" i="1" smtClean="0">
                <a:sym typeface="Mathematica1" pitchFamily="2" charset="2"/>
              </a:rPr>
              <a:t> j</a:t>
            </a:r>
            <a:r>
              <a:rPr lang="pt-BR" smtClean="0">
                <a:sym typeface="Mathematica1" pitchFamily="2" charset="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14" name="Group 17"/>
          <p:cNvGrpSpPr>
            <a:grpSpLocks/>
          </p:cNvGrpSpPr>
          <p:nvPr/>
        </p:nvGrpSpPr>
        <p:grpSpPr bwMode="auto">
          <a:xfrm>
            <a:off x="539750" y="1412875"/>
            <a:ext cx="8324850" cy="4695825"/>
            <a:chOff x="0" y="240"/>
            <a:chExt cx="5244" cy="2868"/>
          </a:xfrm>
        </p:grpSpPr>
        <p:pic>
          <p:nvPicPr>
            <p:cNvPr id="38917" name="Picture 2" descr="mpordem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16" y="240"/>
              <a:ext cx="4728" cy="28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8918" name="Text Box 3"/>
            <p:cNvSpPr txBox="1">
              <a:spLocks noChangeArrowheads="1"/>
            </p:cNvSpPr>
            <p:nvPr/>
          </p:nvSpPr>
          <p:spPr bwMode="auto">
            <a:xfrm>
              <a:off x="144" y="2286"/>
              <a:ext cx="288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pt-BR" sz="1800">
                  <a:latin typeface="Times New Roman" pitchFamily="18" charset="0"/>
                  <a:cs typeface="Arial" pitchFamily="34" charset="0"/>
                  <a:sym typeface="Symbol" pitchFamily="18" charset="2"/>
                </a:rPr>
                <a:t></a:t>
              </a:r>
              <a:r>
                <a:rPr lang="pt-BR" sz="1800" baseline="-25000">
                  <a:latin typeface="Times New Roman" pitchFamily="18" charset="0"/>
                  <a:cs typeface="Arial" pitchFamily="34" charset="0"/>
                  <a:sym typeface="Symbol" pitchFamily="18" charset="2"/>
                </a:rPr>
                <a:t>0</a:t>
              </a:r>
              <a:endParaRPr lang="pt-BR" sz="18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38919" name="Line 4"/>
            <p:cNvSpPr>
              <a:spLocks noChangeShapeType="1"/>
            </p:cNvSpPr>
            <p:nvPr/>
          </p:nvSpPr>
          <p:spPr bwMode="auto">
            <a:xfrm>
              <a:off x="336" y="240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8920" name="Line 5"/>
            <p:cNvSpPr>
              <a:spLocks noChangeShapeType="1"/>
            </p:cNvSpPr>
            <p:nvPr/>
          </p:nvSpPr>
          <p:spPr bwMode="auto">
            <a:xfrm flipH="1">
              <a:off x="3408" y="576"/>
              <a:ext cx="528" cy="5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8921" name="Text Box 6"/>
            <p:cNvSpPr txBox="1">
              <a:spLocks noChangeArrowheads="1"/>
            </p:cNvSpPr>
            <p:nvPr/>
          </p:nvSpPr>
          <p:spPr bwMode="auto">
            <a:xfrm>
              <a:off x="3424" y="384"/>
              <a:ext cx="1200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pt-BR" sz="1800">
                  <a:latin typeface="Times New Roman" pitchFamily="18" charset="0"/>
                  <a:cs typeface="Arial" pitchFamily="34" charset="0"/>
                </a:rPr>
                <a:t>Plano de resposta</a:t>
              </a:r>
            </a:p>
          </p:txBody>
        </p:sp>
        <p:sp>
          <p:nvSpPr>
            <p:cNvPr id="38922" name="Text Box 7"/>
            <p:cNvSpPr txBox="1">
              <a:spLocks noChangeArrowheads="1"/>
            </p:cNvSpPr>
            <p:nvPr/>
          </p:nvSpPr>
          <p:spPr bwMode="auto">
            <a:xfrm>
              <a:off x="2166" y="2134"/>
              <a:ext cx="192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pt-BR" sz="1800">
                  <a:latin typeface="Times New Roman" pitchFamily="18" charset="0"/>
                  <a:cs typeface="Arial" pitchFamily="34" charset="0"/>
                </a:rPr>
                <a:t>•</a:t>
              </a:r>
            </a:p>
          </p:txBody>
        </p:sp>
        <p:sp>
          <p:nvSpPr>
            <p:cNvPr id="38923" name="Text Box 8"/>
            <p:cNvSpPr txBox="1">
              <a:spLocks noChangeArrowheads="1"/>
            </p:cNvSpPr>
            <p:nvPr/>
          </p:nvSpPr>
          <p:spPr bwMode="auto">
            <a:xfrm>
              <a:off x="2106" y="2276"/>
              <a:ext cx="793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pt-BR" sz="1800">
                  <a:latin typeface="Times New Roman" pitchFamily="18" charset="0"/>
                  <a:cs typeface="Arial" pitchFamily="34" charset="0"/>
                </a:rPr>
                <a:t>(1,33;1,67)</a:t>
              </a:r>
            </a:p>
          </p:txBody>
        </p:sp>
        <p:sp>
          <p:nvSpPr>
            <p:cNvPr id="38924" name="Line 9"/>
            <p:cNvSpPr>
              <a:spLocks noChangeShapeType="1"/>
            </p:cNvSpPr>
            <p:nvPr/>
          </p:nvSpPr>
          <p:spPr bwMode="auto">
            <a:xfrm flipV="1">
              <a:off x="2230" y="1451"/>
              <a:ext cx="0" cy="816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8925" name="Line 10"/>
            <p:cNvSpPr>
              <a:spLocks noChangeShapeType="1"/>
            </p:cNvSpPr>
            <p:nvPr/>
          </p:nvSpPr>
          <p:spPr bwMode="auto">
            <a:xfrm flipV="1">
              <a:off x="1857" y="2241"/>
              <a:ext cx="384" cy="2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8926" name="Line 11"/>
            <p:cNvSpPr>
              <a:spLocks noChangeShapeType="1"/>
            </p:cNvSpPr>
            <p:nvPr/>
          </p:nvSpPr>
          <p:spPr bwMode="auto">
            <a:xfrm>
              <a:off x="960" y="1680"/>
              <a:ext cx="129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38927" name="Text Box 12"/>
            <p:cNvSpPr txBox="1">
              <a:spLocks noChangeArrowheads="1"/>
            </p:cNvSpPr>
            <p:nvPr/>
          </p:nvSpPr>
          <p:spPr bwMode="auto">
            <a:xfrm>
              <a:off x="0" y="1566"/>
              <a:ext cx="978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pt-BR" sz="1800">
                  <a:latin typeface="Times New Roman" pitchFamily="18" charset="0"/>
                  <a:cs typeface="Arial" pitchFamily="34" charset="0"/>
                </a:rPr>
                <a:t>E(Y</a:t>
              </a:r>
              <a:r>
                <a:rPr lang="pt-BR" sz="1800" baseline="-25000">
                  <a:latin typeface="Times New Roman" pitchFamily="18" charset="0"/>
                  <a:cs typeface="Arial" pitchFamily="34" charset="0"/>
                </a:rPr>
                <a:t>i</a:t>
              </a:r>
              <a:r>
                <a:rPr lang="pt-BR" sz="1800">
                  <a:latin typeface="Times New Roman" pitchFamily="18" charset="0"/>
                  <a:cs typeface="Arial" pitchFamily="34" charset="0"/>
                </a:rPr>
                <a:t>) = 20,00</a:t>
              </a:r>
            </a:p>
          </p:txBody>
        </p:sp>
        <p:sp>
          <p:nvSpPr>
            <p:cNvPr id="38928" name="Text Box 13"/>
            <p:cNvSpPr txBox="1">
              <a:spLocks noChangeArrowheads="1"/>
            </p:cNvSpPr>
            <p:nvPr/>
          </p:nvSpPr>
          <p:spPr bwMode="auto">
            <a:xfrm>
              <a:off x="2016" y="1200"/>
              <a:ext cx="432" cy="22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pt-BR" sz="1800">
                  <a:latin typeface="Times New Roman" pitchFamily="18" charset="0"/>
                  <a:cs typeface="Arial" pitchFamily="34" charset="0"/>
                </a:rPr>
                <a:t>Y</a:t>
              </a:r>
              <a:r>
                <a:rPr lang="pt-BR" sz="1800" baseline="-25000">
                  <a:latin typeface="Times New Roman" pitchFamily="18" charset="0"/>
                  <a:cs typeface="Arial" pitchFamily="34" charset="0"/>
                </a:rPr>
                <a:t>i</a:t>
              </a:r>
              <a:endParaRPr lang="pt-BR" sz="1800">
                <a:latin typeface="Times New Roman" pitchFamily="18" charset="0"/>
                <a:cs typeface="Arial" pitchFamily="34" charset="0"/>
              </a:endParaRPr>
            </a:p>
          </p:txBody>
        </p:sp>
        <p:sp>
          <p:nvSpPr>
            <p:cNvPr id="38929" name="Text Box 14"/>
            <p:cNvSpPr txBox="1">
              <a:spLocks noChangeArrowheads="1"/>
            </p:cNvSpPr>
            <p:nvPr/>
          </p:nvSpPr>
          <p:spPr bwMode="auto">
            <a:xfrm>
              <a:off x="2160" y="1344"/>
              <a:ext cx="192" cy="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pt-BR" sz="1800">
                  <a:latin typeface="Times New Roman" pitchFamily="18" charset="0"/>
                  <a:cs typeface="Arial" pitchFamily="34" charset="0"/>
                </a:rPr>
                <a:t>•</a:t>
              </a:r>
            </a:p>
          </p:txBody>
        </p:sp>
        <p:sp>
          <p:nvSpPr>
            <p:cNvPr id="38930" name="AutoShape 15"/>
            <p:cNvSpPr>
              <a:spLocks/>
            </p:cNvSpPr>
            <p:nvPr/>
          </p:nvSpPr>
          <p:spPr bwMode="auto">
            <a:xfrm>
              <a:off x="2304" y="1440"/>
              <a:ext cx="48" cy="239"/>
            </a:xfrm>
            <a:prstGeom prst="rightBrace">
              <a:avLst>
                <a:gd name="adj1" fmla="val 4167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38931" name="Text Box 16"/>
            <p:cNvSpPr txBox="1">
              <a:spLocks noChangeArrowheads="1"/>
            </p:cNvSpPr>
            <p:nvPr/>
          </p:nvSpPr>
          <p:spPr bwMode="auto">
            <a:xfrm>
              <a:off x="2397" y="1433"/>
              <a:ext cx="288" cy="224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pt-BR" sz="1800">
                  <a:latin typeface="Times New Roman" pitchFamily="18" charset="0"/>
                  <a:cs typeface="Arial" pitchFamily="34" charset="0"/>
                  <a:sym typeface="Symbol" pitchFamily="18" charset="2"/>
                </a:rPr>
                <a:t></a:t>
              </a:r>
              <a:r>
                <a:rPr lang="pt-BR" sz="1800" baseline="-25000">
                  <a:latin typeface="Times New Roman" pitchFamily="18" charset="0"/>
                  <a:cs typeface="Arial" pitchFamily="34" charset="0"/>
                  <a:sym typeface="Symbol" pitchFamily="18" charset="2"/>
                </a:rPr>
                <a:t>i</a:t>
              </a:r>
              <a:endParaRPr lang="pt-BR" sz="1800">
                <a:latin typeface="Times New Roman" pitchFamily="18" charset="0"/>
                <a:cs typeface="Arial" pitchFamily="34" charset="0"/>
              </a:endParaRPr>
            </a:p>
          </p:txBody>
        </p:sp>
      </p:grpSp>
      <p:sp>
        <p:nvSpPr>
          <p:cNvPr id="251922" name="Text Box 18"/>
          <p:cNvSpPr txBox="1">
            <a:spLocks noChangeArrowheads="1"/>
          </p:cNvSpPr>
          <p:nvPr/>
        </p:nvSpPr>
        <p:spPr bwMode="auto">
          <a:xfrm>
            <a:off x="1223963" y="6308725"/>
            <a:ext cx="79200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Fonte: Slide de Paulo José Ogliari, Informática, UFSC. Em http://www.inf.ufsc.br/~ogliari/cursoderegressao.html</a:t>
            </a:r>
          </a:p>
        </p:txBody>
      </p:sp>
      <p:sp>
        <p:nvSpPr>
          <p:cNvPr id="251923" name="Rectangle 19"/>
          <p:cNvSpPr>
            <a:spLocks noChangeArrowheads="1"/>
          </p:cNvSpPr>
          <p:nvPr/>
        </p:nvSpPr>
        <p:spPr bwMode="auto">
          <a:xfrm>
            <a:off x="142875" y="142875"/>
            <a:ext cx="8153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anchor="ctr"/>
          <a:lstStyle/>
          <a:p>
            <a:pPr algn="just">
              <a:defRPr/>
            </a:pPr>
            <a:r>
              <a:rPr lang="en-US" sz="3200" b="1" i="1" u="sng" dirty="0" err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ZapfHumnst BT" pitchFamily="34" charset="0"/>
                <a:cs typeface="Arial" pitchFamily="34" charset="0"/>
              </a:rPr>
              <a:t>Superfície</a:t>
            </a:r>
            <a:r>
              <a:rPr lang="en-US" sz="3200" b="1" i="1" u="sng" dirty="0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ZapfHumnst BT" pitchFamily="34" charset="0"/>
                <a:cs typeface="Arial" pitchFamily="34" charset="0"/>
              </a:rPr>
              <a:t> de </a:t>
            </a:r>
            <a:r>
              <a:rPr lang="en-US" sz="3200" b="1" i="1" u="sng" dirty="0" err="1">
                <a:solidFill>
                  <a:srgbClr val="0033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ZapfHumnst BT" pitchFamily="34" charset="0"/>
                <a:cs typeface="Arial" pitchFamily="34" charset="0"/>
              </a:rPr>
              <a:t>Resposta</a:t>
            </a:r>
            <a:r>
              <a:rPr lang="en-US" sz="3200" b="1" dirty="0">
                <a:solidFill>
                  <a:srgbClr val="003366"/>
                </a:solidFill>
                <a:latin typeface="ZapfHumnst BT" pitchFamily="34" charset="0"/>
                <a:cs typeface="Arial" pitchFamily="34" charset="0"/>
              </a:rPr>
              <a:t>: </a:t>
            </a:r>
            <a:r>
              <a:rPr lang="en-US" sz="3200" b="1" dirty="0" err="1">
                <a:solidFill>
                  <a:srgbClr val="003366"/>
                </a:solidFill>
                <a:latin typeface="ZapfHumnst BT" pitchFamily="34" charset="0"/>
                <a:cs typeface="Arial" pitchFamily="34" charset="0"/>
              </a:rPr>
              <a:t>Função</a:t>
            </a:r>
            <a:r>
              <a:rPr lang="en-US" sz="3200" b="1" dirty="0">
                <a:solidFill>
                  <a:srgbClr val="003366"/>
                </a:solidFill>
                <a:latin typeface="ZapfHumnst BT" pitchFamily="34" charset="0"/>
                <a:cs typeface="Arial" pitchFamily="34" charset="0"/>
              </a:rPr>
              <a:t> de </a:t>
            </a:r>
            <a:r>
              <a:rPr lang="en-US" sz="3200" b="1" dirty="0" err="1">
                <a:solidFill>
                  <a:srgbClr val="003366"/>
                </a:solidFill>
                <a:latin typeface="ZapfHumnst BT" pitchFamily="34" charset="0"/>
                <a:cs typeface="Arial" pitchFamily="34" charset="0"/>
              </a:rPr>
              <a:t>Regressão</a:t>
            </a:r>
            <a:r>
              <a:rPr lang="en-US" sz="3200" b="1" dirty="0">
                <a:solidFill>
                  <a:srgbClr val="003366"/>
                </a:solidFill>
                <a:latin typeface="ZapfHumnst BT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3366"/>
                </a:solidFill>
                <a:latin typeface="ZapfHumnst BT" pitchFamily="34" charset="0"/>
                <a:cs typeface="Arial" pitchFamily="34" charset="0"/>
              </a:rPr>
              <a:t>na</a:t>
            </a:r>
            <a:r>
              <a:rPr lang="en-US" sz="3200" b="1" dirty="0">
                <a:solidFill>
                  <a:srgbClr val="003366"/>
                </a:solidFill>
                <a:latin typeface="ZapfHumnst BT" pitchFamily="34" charset="0"/>
                <a:cs typeface="Arial" pitchFamily="34" charset="0"/>
              </a:rPr>
              <a:t> </a:t>
            </a:r>
            <a:r>
              <a:rPr lang="en-US" sz="3200" b="1" dirty="0" err="1">
                <a:solidFill>
                  <a:srgbClr val="003366"/>
                </a:solidFill>
                <a:latin typeface="ZapfHumnst BT" pitchFamily="34" charset="0"/>
                <a:cs typeface="Arial" pitchFamily="34" charset="0"/>
              </a:rPr>
              <a:t>Regressão</a:t>
            </a:r>
            <a:r>
              <a:rPr lang="en-US" sz="3200" b="1" dirty="0">
                <a:solidFill>
                  <a:srgbClr val="003366"/>
                </a:solidFill>
                <a:latin typeface="ZapfHumnst BT" pitchFamily="34" charset="0"/>
                <a:cs typeface="Arial" pitchFamily="34" charset="0"/>
              </a:rPr>
              <a:t> Linear </a:t>
            </a:r>
            <a:r>
              <a:rPr lang="en-US" sz="3200" b="1" dirty="0" err="1">
                <a:solidFill>
                  <a:srgbClr val="003366"/>
                </a:solidFill>
                <a:latin typeface="ZapfHumnst BT" pitchFamily="34" charset="0"/>
                <a:cs typeface="Arial" pitchFamily="34" charset="0"/>
              </a:rPr>
              <a:t>Múltipla</a:t>
            </a:r>
            <a:endParaRPr lang="pt-BR" sz="3200" b="1" dirty="0">
              <a:solidFill>
                <a:srgbClr val="003366"/>
              </a:solidFill>
              <a:latin typeface="ZapfHumnst BT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3"/>
          <p:cNvSpPr txBox="1">
            <a:spLocks noChangeArrowheads="1"/>
          </p:cNvSpPr>
          <p:nvPr/>
        </p:nvSpPr>
        <p:spPr bwMode="auto">
          <a:xfrm>
            <a:off x="827088" y="2205038"/>
            <a:ext cx="7696200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defRPr/>
            </a:pPr>
            <a:r>
              <a:rPr lang="pt-BR" sz="2800" dirty="0">
                <a:latin typeface="Calisto MT" pitchFamily="18" charset="0"/>
                <a:cs typeface="Arial" pitchFamily="34" charset="0"/>
              </a:rPr>
              <a:t>O parâmetro </a:t>
            </a:r>
            <a:r>
              <a:rPr lang="pt-BR" sz="2800" dirty="0">
                <a:latin typeface="Calisto MT" pitchFamily="18" charset="0"/>
                <a:cs typeface="Arial" pitchFamily="34" charset="0"/>
                <a:sym typeface="Symbol" pitchFamily="18" charset="2"/>
              </a:rPr>
              <a:t></a:t>
            </a:r>
            <a:r>
              <a:rPr lang="pt-BR" sz="2800" baseline="-25000" dirty="0">
                <a:latin typeface="Calisto MT" pitchFamily="18" charset="0"/>
                <a:cs typeface="Arial" pitchFamily="34" charset="0"/>
                <a:sym typeface="Symbol" pitchFamily="18" charset="2"/>
              </a:rPr>
              <a:t>0</a:t>
            </a:r>
            <a:r>
              <a:rPr lang="pt-BR" sz="2800" dirty="0">
                <a:latin typeface="Calisto MT" pitchFamily="18" charset="0"/>
                <a:cs typeface="Arial" pitchFamily="34" charset="0"/>
                <a:sym typeface="Symbol" pitchFamily="18" charset="2"/>
              </a:rPr>
              <a:t> é o intercepto do plano de regressão. Se a abrangência do modelo inclui </a:t>
            </a:r>
            <a:r>
              <a:rPr lang="pt-BR" sz="2800" i="1" dirty="0">
                <a:latin typeface="Calisto MT" pitchFamily="18" charset="0"/>
                <a:cs typeface="Arial" pitchFamily="34" charset="0"/>
                <a:sym typeface="Symbol" pitchFamily="18" charset="2"/>
              </a:rPr>
              <a:t>X</a:t>
            </a:r>
            <a:r>
              <a:rPr lang="pt-BR" sz="2800" i="1" baseline="-25000" dirty="0">
                <a:latin typeface="Calisto MT" pitchFamily="18" charset="0"/>
                <a:cs typeface="Arial" pitchFamily="34" charset="0"/>
                <a:sym typeface="Symbol" pitchFamily="18" charset="2"/>
              </a:rPr>
              <a:t>1</a:t>
            </a:r>
            <a:r>
              <a:rPr lang="pt-BR" sz="2800" i="1" dirty="0">
                <a:latin typeface="Calisto MT" pitchFamily="18" charset="0"/>
                <a:cs typeface="Arial" pitchFamily="34" charset="0"/>
                <a:sym typeface="Symbol" pitchFamily="18" charset="2"/>
              </a:rPr>
              <a:t>=0</a:t>
            </a:r>
            <a:r>
              <a:rPr lang="pt-BR" sz="2800" dirty="0">
                <a:latin typeface="Calisto MT" pitchFamily="18" charset="0"/>
                <a:cs typeface="Arial" pitchFamily="34" charset="0"/>
                <a:sym typeface="Symbol" pitchFamily="18" charset="2"/>
              </a:rPr>
              <a:t> e </a:t>
            </a:r>
            <a:r>
              <a:rPr lang="pt-BR" sz="2800" i="1" dirty="0">
                <a:latin typeface="Calisto MT" pitchFamily="18" charset="0"/>
                <a:cs typeface="Arial" pitchFamily="34" charset="0"/>
                <a:sym typeface="Symbol" pitchFamily="18" charset="2"/>
              </a:rPr>
              <a:t>X</a:t>
            </a:r>
            <a:r>
              <a:rPr lang="pt-BR" sz="2800" i="1" baseline="-25000" dirty="0">
                <a:latin typeface="Calisto MT" pitchFamily="18" charset="0"/>
                <a:cs typeface="Arial" pitchFamily="34" charset="0"/>
                <a:sym typeface="Symbol" pitchFamily="18" charset="2"/>
              </a:rPr>
              <a:t>2</a:t>
            </a:r>
            <a:r>
              <a:rPr lang="pt-BR" sz="2800" i="1" dirty="0">
                <a:latin typeface="Calisto MT" pitchFamily="18" charset="0"/>
                <a:cs typeface="Arial" pitchFamily="34" charset="0"/>
                <a:sym typeface="Symbol" pitchFamily="18" charset="2"/>
              </a:rPr>
              <a:t>=0</a:t>
            </a:r>
            <a:r>
              <a:rPr lang="pt-BR" sz="2800" dirty="0">
                <a:latin typeface="Calisto MT" pitchFamily="18" charset="0"/>
                <a:cs typeface="Arial" pitchFamily="34" charset="0"/>
                <a:sym typeface="Symbol" pitchFamily="18" charset="2"/>
              </a:rPr>
              <a:t> então  </a:t>
            </a:r>
            <a:r>
              <a:rPr lang="pt-BR" sz="2800" baseline="-25000" dirty="0">
                <a:latin typeface="Calisto MT" pitchFamily="18" charset="0"/>
                <a:cs typeface="Arial" pitchFamily="34" charset="0"/>
                <a:sym typeface="Symbol" pitchFamily="18" charset="2"/>
              </a:rPr>
              <a:t>0</a:t>
            </a:r>
            <a:r>
              <a:rPr lang="pt-BR" sz="2800" dirty="0">
                <a:latin typeface="Calisto MT" pitchFamily="18" charset="0"/>
                <a:cs typeface="Arial" pitchFamily="34" charset="0"/>
                <a:sym typeface="Symbol" pitchFamily="18" charset="2"/>
              </a:rPr>
              <a:t>=10 representa a resposta média </a:t>
            </a:r>
            <a:r>
              <a:rPr lang="pt-BR" sz="2800" i="1" dirty="0">
                <a:latin typeface="Calisto MT" pitchFamily="18" charset="0"/>
                <a:cs typeface="Arial" pitchFamily="34" charset="0"/>
                <a:sym typeface="Symbol" pitchFamily="18" charset="2"/>
              </a:rPr>
              <a:t>E(Y)</a:t>
            </a:r>
            <a:r>
              <a:rPr lang="pt-BR" sz="2800" dirty="0">
                <a:latin typeface="Calisto MT" pitchFamily="18" charset="0"/>
                <a:cs typeface="Arial" pitchFamily="34" charset="0"/>
                <a:sym typeface="Symbol" pitchFamily="18" charset="2"/>
              </a:rPr>
              <a:t> neste ponto. 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itchFamily="18" charset="0"/>
                <a:cs typeface="Arial" pitchFamily="34" charset="0"/>
                <a:sym typeface="Symbol" pitchFamily="18" charset="2"/>
              </a:rPr>
              <a:t>Em outras situações, </a:t>
            </a:r>
            <a:r>
              <a:rPr lang="pt-BR" sz="2800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itchFamily="18" charset="0"/>
                <a:cs typeface="Arial" pitchFamily="34" charset="0"/>
                <a:sym typeface="Symbol" pitchFamily="18" charset="2"/>
              </a:rPr>
              <a:t>0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itchFamily="18" charset="0"/>
                <a:cs typeface="Arial" pitchFamily="34" charset="0"/>
                <a:sym typeface="Symbol" pitchFamily="18" charset="2"/>
              </a:rPr>
              <a:t> não tem qualquer outro significado como um termo separado no modelo de regressão.</a:t>
            </a:r>
          </a:p>
          <a:p>
            <a:pPr algn="just" eaLnBrk="0" hangingPunct="0">
              <a:spcBef>
                <a:spcPct val="50000"/>
              </a:spcBef>
              <a:defRPr/>
            </a:pPr>
            <a:endParaRPr lang="pt-BR" sz="2800" dirty="0">
              <a:latin typeface="Calisto MT" pitchFamily="18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256007" name="Rectangle 7"/>
          <p:cNvSpPr>
            <a:spLocks noChangeArrowheads="1"/>
          </p:cNvSpPr>
          <p:nvPr/>
        </p:nvSpPr>
        <p:spPr bwMode="auto">
          <a:xfrm>
            <a:off x="611188" y="404813"/>
            <a:ext cx="8208962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BR" sz="3200" b="1">
                <a:solidFill>
                  <a:srgbClr val="003366"/>
                </a:solidFill>
                <a:cs typeface="Arial" pitchFamily="34" charset="0"/>
              </a:rPr>
              <a:t>Significado dos Coeficientes de regressão: </a:t>
            </a:r>
            <a:r>
              <a:rPr lang="pt-BR" sz="3200" i="1">
                <a:solidFill>
                  <a:srgbClr val="003366"/>
                </a:solidFill>
                <a:cs typeface="Arial" pitchFamily="34" charset="0"/>
                <a:sym typeface="Symbol" pitchFamily="18" charset="2"/>
              </a:rPr>
              <a:t></a:t>
            </a:r>
            <a:r>
              <a:rPr lang="pt-BR" sz="3200" baseline="-25000">
                <a:solidFill>
                  <a:srgbClr val="003366"/>
                </a:solidFill>
                <a:cs typeface="Arial" pitchFamily="34" charset="0"/>
                <a:sym typeface="Mathematica1" pitchFamily="2" charset="2"/>
              </a:rPr>
              <a:t>0</a:t>
            </a:r>
            <a:r>
              <a:rPr lang="pt-BR" sz="3200">
                <a:solidFill>
                  <a:srgbClr val="003366"/>
                </a:solidFill>
                <a:cs typeface="Arial" pitchFamily="34" charset="0"/>
              </a:rPr>
              <a:t>, </a:t>
            </a:r>
            <a:r>
              <a:rPr lang="pt-BR" sz="3200" i="1">
                <a:solidFill>
                  <a:srgbClr val="003366"/>
                </a:solidFill>
                <a:cs typeface="Arial" pitchFamily="34" charset="0"/>
                <a:sym typeface="Symbol" pitchFamily="18" charset="2"/>
              </a:rPr>
              <a:t></a:t>
            </a:r>
            <a:r>
              <a:rPr lang="pt-BR" sz="3200" baseline="-25000">
                <a:solidFill>
                  <a:srgbClr val="003366"/>
                </a:solidFill>
                <a:cs typeface="Arial" pitchFamily="34" charset="0"/>
              </a:rPr>
              <a:t>1,</a:t>
            </a:r>
            <a:r>
              <a:rPr lang="pt-BR" sz="3200">
                <a:solidFill>
                  <a:srgbClr val="003366"/>
                </a:solidFill>
                <a:latin typeface="ZapfHumnst BT" pitchFamily="34" charset="0"/>
                <a:cs typeface="Arial" pitchFamily="34" charset="0"/>
              </a:rPr>
              <a:t> </a:t>
            </a:r>
            <a:r>
              <a:rPr lang="pt-BR" sz="3200" i="1">
                <a:solidFill>
                  <a:srgbClr val="003366"/>
                </a:solidFill>
                <a:cs typeface="Arial" pitchFamily="34" charset="0"/>
                <a:sym typeface="Symbol" pitchFamily="18" charset="2"/>
              </a:rPr>
              <a:t></a:t>
            </a:r>
            <a:r>
              <a:rPr lang="pt-BR" sz="3200" baseline="-25000">
                <a:solidFill>
                  <a:srgbClr val="003366"/>
                </a:solidFill>
                <a:cs typeface="Arial" pitchFamily="34" charset="0"/>
              </a:rPr>
              <a:t>2,..,</a:t>
            </a:r>
            <a:r>
              <a:rPr lang="pt-BR" sz="3200">
                <a:solidFill>
                  <a:srgbClr val="003366"/>
                </a:solidFill>
                <a:latin typeface="ZapfHumnst BT" pitchFamily="34" charset="0"/>
                <a:cs typeface="Arial" pitchFamily="34" charset="0"/>
              </a:rPr>
              <a:t> </a:t>
            </a:r>
            <a:r>
              <a:rPr lang="pt-BR" sz="3200" i="1">
                <a:solidFill>
                  <a:srgbClr val="003366"/>
                </a:solidFill>
                <a:cs typeface="Arial" pitchFamily="34" charset="0"/>
                <a:sym typeface="Symbol" pitchFamily="18" charset="2"/>
              </a:rPr>
              <a:t></a:t>
            </a:r>
            <a:r>
              <a:rPr lang="pt-BR" sz="3200" baseline="-25000">
                <a:solidFill>
                  <a:srgbClr val="003366"/>
                </a:solidFill>
                <a:cs typeface="Arial" pitchFamily="34" charset="0"/>
              </a:rPr>
              <a:t>p</a:t>
            </a:r>
            <a:r>
              <a:rPr lang="pt-BR" sz="3200">
                <a:solidFill>
                  <a:srgbClr val="003366"/>
                </a:solidFill>
                <a:latin typeface="ZapfHumnst BT" pitchFamily="34" charset="0"/>
                <a:cs typeface="Arial" pitchFamily="34" charset="0"/>
              </a:rPr>
              <a:t> </a:t>
            </a:r>
          </a:p>
        </p:txBody>
      </p:sp>
      <p:sp>
        <p:nvSpPr>
          <p:cNvPr id="256008" name="Text Box 8"/>
          <p:cNvSpPr txBox="1">
            <a:spLocks noChangeArrowheads="1"/>
          </p:cNvSpPr>
          <p:nvPr/>
        </p:nvSpPr>
        <p:spPr bwMode="auto">
          <a:xfrm>
            <a:off x="1223963" y="6308725"/>
            <a:ext cx="79200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Fonte: Slide de Paulo José Ogliari, Informática, UFSC. Em http://www.inf.ufsc.br/~ogliari/cursoderegressao.html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0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0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6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0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042988" y="2565400"/>
            <a:ext cx="7696200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pt-BR" sz="2800">
                <a:latin typeface="Calisto MT" pitchFamily="18" charset="0"/>
                <a:cs typeface="Arial" pitchFamily="34" charset="0"/>
                <a:sym typeface="Symbol" pitchFamily="18" charset="2"/>
              </a:rPr>
              <a:t>O parâmetro 1 indica a mudança na resposta média E(Y) por unidade de acréscimo em X1 quando X2 é mantido constante. Da mesma forma 2 indica a mudança na resposta média por unidade de aumento em X2 quando X1 é mantido constante.</a:t>
            </a:r>
          </a:p>
        </p:txBody>
      </p:sp>
      <p:sp>
        <p:nvSpPr>
          <p:cNvPr id="259075" name="Rectangle 3"/>
          <p:cNvSpPr>
            <a:spLocks noChangeArrowheads="1"/>
          </p:cNvSpPr>
          <p:nvPr/>
        </p:nvSpPr>
        <p:spPr bwMode="auto">
          <a:xfrm>
            <a:off x="611188" y="404813"/>
            <a:ext cx="8208962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BR" sz="3200" b="1">
                <a:solidFill>
                  <a:srgbClr val="003366"/>
                </a:solidFill>
                <a:cs typeface="Arial" pitchFamily="34" charset="0"/>
              </a:rPr>
              <a:t>Significado dos Coeficientes de regressão: </a:t>
            </a:r>
            <a:r>
              <a:rPr lang="pt-BR" sz="3200" b="1" i="1">
                <a:solidFill>
                  <a:srgbClr val="003366"/>
                </a:solidFill>
                <a:cs typeface="Arial" pitchFamily="34" charset="0"/>
                <a:sym typeface="Symbol" pitchFamily="18" charset="2"/>
              </a:rPr>
              <a:t></a:t>
            </a:r>
            <a:r>
              <a:rPr lang="pt-BR" sz="3200" b="1" baseline="-25000">
                <a:solidFill>
                  <a:srgbClr val="003366"/>
                </a:solidFill>
                <a:cs typeface="Arial" pitchFamily="34" charset="0"/>
                <a:sym typeface="Mathematica1" pitchFamily="2" charset="2"/>
              </a:rPr>
              <a:t>0</a:t>
            </a:r>
            <a:r>
              <a:rPr lang="pt-BR" sz="3200" b="1">
                <a:solidFill>
                  <a:srgbClr val="003366"/>
                </a:solidFill>
                <a:cs typeface="Arial" pitchFamily="34" charset="0"/>
              </a:rPr>
              <a:t>, </a:t>
            </a:r>
            <a:r>
              <a:rPr lang="pt-BR" sz="3200" b="1" i="1">
                <a:solidFill>
                  <a:srgbClr val="003366"/>
                </a:solidFill>
                <a:cs typeface="Arial" pitchFamily="34" charset="0"/>
                <a:sym typeface="Symbol" pitchFamily="18" charset="2"/>
              </a:rPr>
              <a:t></a:t>
            </a:r>
            <a:r>
              <a:rPr lang="pt-BR" sz="3200" b="1" baseline="-25000">
                <a:solidFill>
                  <a:srgbClr val="003366"/>
                </a:solidFill>
                <a:cs typeface="Arial" pitchFamily="34" charset="0"/>
              </a:rPr>
              <a:t>1,</a:t>
            </a:r>
            <a:r>
              <a:rPr lang="pt-BR" sz="3200" b="1">
                <a:solidFill>
                  <a:srgbClr val="003366"/>
                </a:solidFill>
                <a:latin typeface="ZapfHumnst BT" pitchFamily="34" charset="0"/>
                <a:cs typeface="Arial" pitchFamily="34" charset="0"/>
              </a:rPr>
              <a:t> </a:t>
            </a:r>
            <a:r>
              <a:rPr lang="pt-BR" sz="3200" b="1" i="1">
                <a:solidFill>
                  <a:srgbClr val="003366"/>
                </a:solidFill>
                <a:cs typeface="Arial" pitchFamily="34" charset="0"/>
                <a:sym typeface="Symbol" pitchFamily="18" charset="2"/>
              </a:rPr>
              <a:t></a:t>
            </a:r>
            <a:r>
              <a:rPr lang="pt-BR" sz="3200" b="1" baseline="-25000">
                <a:solidFill>
                  <a:srgbClr val="003366"/>
                </a:solidFill>
                <a:cs typeface="Arial" pitchFamily="34" charset="0"/>
              </a:rPr>
              <a:t>2,..,</a:t>
            </a:r>
            <a:r>
              <a:rPr lang="pt-BR" sz="3200" b="1">
                <a:solidFill>
                  <a:srgbClr val="003366"/>
                </a:solidFill>
                <a:latin typeface="ZapfHumnst BT" pitchFamily="34" charset="0"/>
                <a:cs typeface="Arial" pitchFamily="34" charset="0"/>
              </a:rPr>
              <a:t> </a:t>
            </a:r>
            <a:r>
              <a:rPr lang="pt-BR" sz="3200" b="1" i="1">
                <a:solidFill>
                  <a:srgbClr val="003366"/>
                </a:solidFill>
                <a:cs typeface="Arial" pitchFamily="34" charset="0"/>
                <a:sym typeface="Symbol" pitchFamily="18" charset="2"/>
              </a:rPr>
              <a:t></a:t>
            </a:r>
            <a:r>
              <a:rPr lang="pt-BR" sz="3200" b="1" baseline="-25000">
                <a:solidFill>
                  <a:srgbClr val="003366"/>
                </a:solidFill>
                <a:cs typeface="Arial" pitchFamily="34" charset="0"/>
              </a:rPr>
              <a:t>p</a:t>
            </a:r>
            <a:r>
              <a:rPr lang="pt-BR" sz="3200" b="1">
                <a:solidFill>
                  <a:srgbClr val="003366"/>
                </a:solidFill>
                <a:latin typeface="ZapfHumnst BT" pitchFamily="34" charset="0"/>
                <a:cs typeface="Arial" pitchFamily="34" charset="0"/>
              </a:rPr>
              <a:t> </a:t>
            </a:r>
          </a:p>
        </p:txBody>
      </p:sp>
      <p:sp>
        <p:nvSpPr>
          <p:cNvPr id="259076" name="Text Box 4"/>
          <p:cNvSpPr txBox="1">
            <a:spLocks noChangeArrowheads="1"/>
          </p:cNvSpPr>
          <p:nvPr/>
        </p:nvSpPr>
        <p:spPr bwMode="auto">
          <a:xfrm>
            <a:off x="1223963" y="6308725"/>
            <a:ext cx="792003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Fonte: Slide de Paulo José Ogliari, Informática, UFSC. Em http://www.inf.ufsc.br/~ogliari/cursoderegressao.html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9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9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9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1" name="Text Box 3"/>
          <p:cNvSpPr txBox="1">
            <a:spLocks noChangeArrowheads="1"/>
          </p:cNvSpPr>
          <p:nvPr/>
        </p:nvSpPr>
        <p:spPr bwMode="auto">
          <a:xfrm>
            <a:off x="900113" y="2060575"/>
            <a:ext cx="7467600" cy="3295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just" eaLnBrk="0" hangingPunct="0">
              <a:spcBef>
                <a:spcPct val="50000"/>
              </a:spcBef>
              <a:defRPr/>
            </a:pPr>
            <a:r>
              <a:rPr lang="pt-BR" sz="2800" dirty="0">
                <a:latin typeface="Calisto MT" charset="0"/>
                <a:cs typeface="Arial" pitchFamily="34" charset="0"/>
              </a:rPr>
              <a:t>Quando o efeito de X1 sobre a resposta média não depende de X2 e vice-versa, e assim, para cada X de [1 a p], dizemos que as </a:t>
            </a:r>
            <a:r>
              <a:rPr lang="pt-BR" sz="2800" i="1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</a:rPr>
              <a:t>variáveis </a:t>
            </a:r>
            <a:r>
              <a:rPr lang="pt-BR" sz="2800" i="1" u="sng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</a:rPr>
              <a:t>preditoras</a:t>
            </a:r>
            <a:r>
              <a:rPr lang="pt-BR" sz="2800" dirty="0">
                <a:latin typeface="Calisto MT" charset="0"/>
                <a:cs typeface="Arial" pitchFamily="34" charset="0"/>
              </a:rPr>
              <a:t> </a:t>
            </a:r>
            <a:r>
              <a:rPr lang="pt-BR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charset="0"/>
                <a:cs typeface="Arial" pitchFamily="34" charset="0"/>
              </a:rPr>
              <a:t>tem efeito aditivo ou não interagem</a:t>
            </a:r>
            <a:r>
              <a:rPr lang="pt-BR" sz="2800" dirty="0">
                <a:latin typeface="Calisto MT" charset="0"/>
                <a:cs typeface="Arial" pitchFamily="34" charset="0"/>
              </a:rPr>
              <a:t>. </a:t>
            </a:r>
          </a:p>
          <a:p>
            <a:pPr algn="just" eaLnBrk="0" hangingPunct="0">
              <a:spcBef>
                <a:spcPct val="50000"/>
              </a:spcBef>
              <a:defRPr/>
            </a:pPr>
            <a:r>
              <a:rPr lang="pt-BR" sz="2800" dirty="0">
                <a:latin typeface="Calisto MT" charset="0"/>
                <a:cs typeface="Arial" pitchFamily="34" charset="0"/>
              </a:rPr>
              <a:t>Se temos somente X1 e X2 por exemplo, dizemos que temos </a:t>
            </a:r>
            <a:r>
              <a:rPr lang="pt-BR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Calisto MT" charset="0"/>
                <a:cs typeface="Arial" pitchFamily="34" charset="0"/>
              </a:rPr>
              <a:t>um modelo de primeira ordem sem interação</a:t>
            </a:r>
            <a:r>
              <a:rPr lang="pt-BR" sz="2800" dirty="0">
                <a:latin typeface="Calisto MT" charset="0"/>
                <a:cs typeface="Arial" pitchFamily="34" charset="0"/>
              </a:rPr>
              <a:t>.</a:t>
            </a:r>
          </a:p>
        </p:txBody>
      </p:sp>
      <p:sp>
        <p:nvSpPr>
          <p:cNvPr id="258052" name="Rectangle 4"/>
          <p:cNvSpPr>
            <a:spLocks noChangeArrowheads="1"/>
          </p:cNvSpPr>
          <p:nvPr/>
        </p:nvSpPr>
        <p:spPr bwMode="auto">
          <a:xfrm>
            <a:off x="611188" y="404813"/>
            <a:ext cx="8208962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BR" sz="3200" b="1">
                <a:solidFill>
                  <a:srgbClr val="003366"/>
                </a:solidFill>
                <a:cs typeface="Arial" pitchFamily="34" charset="0"/>
              </a:rPr>
              <a:t>Significado dos Coeficientes de regressão: </a:t>
            </a:r>
            <a:r>
              <a:rPr lang="pt-BR" sz="3200" b="1" i="1">
                <a:solidFill>
                  <a:srgbClr val="003366"/>
                </a:solidFill>
                <a:cs typeface="Arial" pitchFamily="34" charset="0"/>
                <a:sym typeface="Symbol" pitchFamily="18" charset="2"/>
              </a:rPr>
              <a:t></a:t>
            </a:r>
            <a:r>
              <a:rPr lang="pt-BR" sz="3200" b="1" baseline="-25000">
                <a:solidFill>
                  <a:srgbClr val="003366"/>
                </a:solidFill>
                <a:cs typeface="Arial" pitchFamily="34" charset="0"/>
                <a:sym typeface="Mathematica1" pitchFamily="2" charset="2"/>
              </a:rPr>
              <a:t>0</a:t>
            </a:r>
            <a:r>
              <a:rPr lang="pt-BR" sz="3200" b="1">
                <a:solidFill>
                  <a:srgbClr val="003366"/>
                </a:solidFill>
                <a:cs typeface="Arial" pitchFamily="34" charset="0"/>
              </a:rPr>
              <a:t>, </a:t>
            </a:r>
            <a:r>
              <a:rPr lang="pt-BR" sz="3200" b="1" i="1">
                <a:solidFill>
                  <a:srgbClr val="003366"/>
                </a:solidFill>
                <a:cs typeface="Arial" pitchFamily="34" charset="0"/>
                <a:sym typeface="Symbol" pitchFamily="18" charset="2"/>
              </a:rPr>
              <a:t></a:t>
            </a:r>
            <a:r>
              <a:rPr lang="pt-BR" sz="3200" b="1" baseline="-25000">
                <a:solidFill>
                  <a:srgbClr val="003366"/>
                </a:solidFill>
                <a:cs typeface="Arial" pitchFamily="34" charset="0"/>
              </a:rPr>
              <a:t>1,</a:t>
            </a:r>
            <a:r>
              <a:rPr lang="pt-BR" sz="3200" b="1">
                <a:solidFill>
                  <a:srgbClr val="003366"/>
                </a:solidFill>
                <a:latin typeface="ZapfHumnst BT" pitchFamily="34" charset="0"/>
                <a:cs typeface="Arial" pitchFamily="34" charset="0"/>
              </a:rPr>
              <a:t> </a:t>
            </a:r>
            <a:r>
              <a:rPr lang="pt-BR" sz="3200" b="1" i="1">
                <a:solidFill>
                  <a:srgbClr val="003366"/>
                </a:solidFill>
                <a:cs typeface="Arial" pitchFamily="34" charset="0"/>
                <a:sym typeface="Symbol" pitchFamily="18" charset="2"/>
              </a:rPr>
              <a:t></a:t>
            </a:r>
            <a:r>
              <a:rPr lang="pt-BR" sz="3200" b="1" baseline="-25000">
                <a:solidFill>
                  <a:srgbClr val="003366"/>
                </a:solidFill>
                <a:cs typeface="Arial" pitchFamily="34" charset="0"/>
              </a:rPr>
              <a:t>2,..,</a:t>
            </a:r>
            <a:r>
              <a:rPr lang="pt-BR" sz="3200" b="1">
                <a:solidFill>
                  <a:srgbClr val="003366"/>
                </a:solidFill>
                <a:latin typeface="ZapfHumnst BT" pitchFamily="34" charset="0"/>
                <a:cs typeface="Arial" pitchFamily="34" charset="0"/>
              </a:rPr>
              <a:t> </a:t>
            </a:r>
            <a:r>
              <a:rPr lang="pt-BR" sz="3200" b="1" i="1">
                <a:solidFill>
                  <a:srgbClr val="003366"/>
                </a:solidFill>
                <a:cs typeface="Arial" pitchFamily="34" charset="0"/>
                <a:sym typeface="Symbol" pitchFamily="18" charset="2"/>
              </a:rPr>
              <a:t></a:t>
            </a:r>
            <a:r>
              <a:rPr lang="pt-BR" sz="3200" b="1" baseline="-25000">
                <a:solidFill>
                  <a:srgbClr val="003366"/>
                </a:solidFill>
                <a:cs typeface="Arial" pitchFamily="34" charset="0"/>
              </a:rPr>
              <a:t>p</a:t>
            </a:r>
            <a:r>
              <a:rPr lang="pt-BR" sz="3200" b="1">
                <a:solidFill>
                  <a:srgbClr val="003366"/>
                </a:solidFill>
                <a:latin typeface="ZapfHumnst BT" pitchFamily="34" charset="0"/>
                <a:cs typeface="Arial" pitchFamily="34" charset="0"/>
              </a:rPr>
              <a:t> </a:t>
            </a:r>
          </a:p>
        </p:txBody>
      </p:sp>
      <p:sp>
        <p:nvSpPr>
          <p:cNvPr id="258053" name="Text Box 5"/>
          <p:cNvSpPr txBox="1">
            <a:spLocks noChangeArrowheads="1"/>
          </p:cNvSpPr>
          <p:nvPr/>
        </p:nvSpPr>
        <p:spPr bwMode="auto">
          <a:xfrm>
            <a:off x="468313" y="6237288"/>
            <a:ext cx="89296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effectLst>
                  <a:outerShdw blurRad="38100" dist="38100" dir="2700000" algn="tl">
                    <a:srgbClr val="C0C0C0"/>
                  </a:outerShdw>
                </a:effectLst>
                <a:cs typeface="Arial" pitchFamily="34" charset="0"/>
              </a:rPr>
              <a:t>Fonte: Adaptado de  Slide de Paulo José Ogliari, Informática, UFSC. Em http://www.inf.ufsc.br/~ogliari/cursoderegressao.html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8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8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8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805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404813"/>
            <a:ext cx="6846887" cy="5810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BR" smtClean="0"/>
              <a:t>Estimação dos parâmetros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55650" y="1484313"/>
            <a:ext cx="8002588" cy="48244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buFont typeface="Wingdings" pitchFamily="2" charset="2"/>
              <a:buNone/>
            </a:pPr>
            <a:r>
              <a:rPr lang="pt-BR" sz="2600" smtClean="0"/>
              <a:t>Em geral não se conhece os valores de </a:t>
            </a:r>
            <a:r>
              <a:rPr lang="pt-BR" sz="2600" i="1" smtClean="0">
                <a:sym typeface="Symbol" pitchFamily="18" charset="2"/>
              </a:rPr>
              <a:t></a:t>
            </a:r>
            <a:r>
              <a:rPr lang="pt-BR" sz="2600" i="1" baseline="-25000" smtClean="0">
                <a:sym typeface="Mathematica1" pitchFamily="2" charset="2"/>
              </a:rPr>
              <a:t>0</a:t>
            </a:r>
            <a:r>
              <a:rPr lang="pt-BR" sz="2600" smtClean="0">
                <a:sym typeface="Mathematica1" pitchFamily="2" charset="2"/>
              </a:rPr>
              <a:t> e </a:t>
            </a:r>
            <a:r>
              <a:rPr lang="pt-BR" sz="2600" i="1" smtClean="0">
                <a:sym typeface="Symbol" pitchFamily="18" charset="2"/>
              </a:rPr>
              <a:t></a:t>
            </a:r>
            <a:r>
              <a:rPr lang="pt-BR" sz="2600" i="1" baseline="-25000" smtClean="0"/>
              <a:t>1</a:t>
            </a:r>
            <a:r>
              <a:rPr lang="pt-BR" sz="2600" smtClean="0"/>
              <a:t> .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pt-BR" sz="2600" smtClean="0"/>
              <a:t> </a:t>
            </a:r>
          </a:p>
          <a:p>
            <a:pPr algn="just" eaLnBrk="1" hangingPunct="1">
              <a:buFont typeface="Wingdings" pitchFamily="2" charset="2"/>
              <a:buNone/>
            </a:pPr>
            <a:r>
              <a:rPr lang="pt-BR" sz="2600" smtClean="0"/>
              <a:t>Eles podem ser estimados através de dados obtidos por amostras. </a:t>
            </a:r>
          </a:p>
          <a:p>
            <a:pPr algn="just" eaLnBrk="1" hangingPunct="1">
              <a:buFont typeface="Wingdings" pitchFamily="2" charset="2"/>
              <a:buNone/>
            </a:pPr>
            <a:endParaRPr lang="pt-BR" sz="1600" smtClean="0"/>
          </a:p>
          <a:p>
            <a:pPr algn="just" eaLnBrk="1" hangingPunct="1">
              <a:buFont typeface="Wingdings" pitchFamily="2" charset="2"/>
              <a:buNone/>
            </a:pPr>
            <a:r>
              <a:rPr lang="pt-BR" sz="2600" smtClean="0"/>
              <a:t>O método utilizado na estimação dos parâmetros é o </a:t>
            </a:r>
            <a:r>
              <a:rPr lang="pt-BR" sz="2600" smtClean="0">
                <a:solidFill>
                  <a:srgbClr val="FF3300"/>
                </a:solidFill>
              </a:rPr>
              <a:t>método dos mínimos quadrados</a:t>
            </a:r>
            <a:r>
              <a:rPr lang="pt-BR" sz="2600" smtClean="0"/>
              <a:t>, o qual considera os desvios dos </a:t>
            </a:r>
            <a:r>
              <a:rPr lang="pt-BR" sz="2600" i="1" smtClean="0"/>
              <a:t>Y</a:t>
            </a:r>
            <a:r>
              <a:rPr lang="pt-BR" sz="2600" i="1" baseline="-25000" smtClean="0"/>
              <a:t>i</a:t>
            </a:r>
            <a:r>
              <a:rPr lang="pt-BR" sz="2600" i="1" smtClean="0"/>
              <a:t> </a:t>
            </a:r>
            <a:r>
              <a:rPr lang="pt-BR" sz="2600" smtClean="0"/>
              <a:t> de seu valor esperado (E(</a:t>
            </a:r>
            <a:r>
              <a:rPr lang="pt-BR" sz="2600" i="1" smtClean="0"/>
              <a:t>Y</a:t>
            </a:r>
            <a:r>
              <a:rPr lang="pt-BR" sz="2600" i="1" baseline="-25000" smtClean="0"/>
              <a:t>i</a:t>
            </a:r>
            <a:r>
              <a:rPr lang="pt-BR" sz="2600" i="1" smtClean="0"/>
              <a:t> </a:t>
            </a:r>
            <a:r>
              <a:rPr lang="pt-BR" sz="2600" smtClean="0"/>
              <a:t>)):</a:t>
            </a:r>
          </a:p>
          <a:p>
            <a:pPr algn="just" eaLnBrk="1" hangingPunct="1">
              <a:buFont typeface="Wingdings" pitchFamily="2" charset="2"/>
              <a:buNone/>
            </a:pPr>
            <a:endParaRPr lang="pt-BR" sz="2600" smtClean="0"/>
          </a:p>
          <a:p>
            <a:pPr algn="ctr" eaLnBrk="1" hangingPunct="1">
              <a:buFont typeface="Wingdings" pitchFamily="2" charset="2"/>
              <a:buNone/>
            </a:pPr>
            <a:r>
              <a:rPr lang="pt-BR" sz="3000" i="1" smtClean="0">
                <a:sym typeface="Symbol" pitchFamily="18" charset="2"/>
              </a:rPr>
              <a:t></a:t>
            </a:r>
            <a:r>
              <a:rPr lang="pt-BR" sz="3000" i="1" baseline="-25000" smtClean="0">
                <a:sym typeface="Mathematica1" pitchFamily="2" charset="2"/>
              </a:rPr>
              <a:t>i </a:t>
            </a:r>
            <a:r>
              <a:rPr lang="pt-BR" sz="3000" i="1" smtClean="0">
                <a:sym typeface="Mathematica1" pitchFamily="2" charset="2"/>
              </a:rPr>
              <a:t>= </a:t>
            </a:r>
            <a:r>
              <a:rPr lang="pt-BR" sz="3000" i="1" smtClean="0"/>
              <a:t>Y</a:t>
            </a:r>
            <a:r>
              <a:rPr lang="pt-BR" sz="3000" i="1" baseline="-25000" smtClean="0"/>
              <a:t>i</a:t>
            </a:r>
            <a:r>
              <a:rPr lang="pt-BR" sz="3000" b="1" i="1" smtClean="0"/>
              <a:t> – </a:t>
            </a:r>
            <a:r>
              <a:rPr lang="pt-BR" sz="3000" b="1" smtClean="0"/>
              <a:t>(</a:t>
            </a:r>
            <a:r>
              <a:rPr lang="pt-BR" sz="3000" i="1" smtClean="0">
                <a:sym typeface="Symbol" pitchFamily="18" charset="2"/>
              </a:rPr>
              <a:t></a:t>
            </a:r>
            <a:r>
              <a:rPr lang="pt-BR" sz="3000" i="1" baseline="-25000" smtClean="0">
                <a:sym typeface="Mathematica1" pitchFamily="2" charset="2"/>
              </a:rPr>
              <a:t>0</a:t>
            </a:r>
            <a:r>
              <a:rPr lang="pt-BR" sz="3000" i="1" smtClean="0">
                <a:sym typeface="Mathematica1" pitchFamily="2" charset="2"/>
              </a:rPr>
              <a:t> + </a:t>
            </a:r>
            <a:r>
              <a:rPr lang="pt-BR" sz="3000" i="1" smtClean="0">
                <a:sym typeface="Symbol" pitchFamily="18" charset="2"/>
              </a:rPr>
              <a:t></a:t>
            </a:r>
            <a:r>
              <a:rPr lang="pt-BR" sz="3000" i="1" baseline="-25000" smtClean="0"/>
              <a:t>1</a:t>
            </a:r>
            <a:r>
              <a:rPr lang="pt-BR" sz="3000" i="1" smtClean="0"/>
              <a:t> X</a:t>
            </a:r>
            <a:r>
              <a:rPr lang="pt-BR" sz="3000" i="1" baseline="-25000" smtClean="0"/>
              <a:t>i</a:t>
            </a:r>
            <a:r>
              <a:rPr lang="pt-BR" sz="3000" smtClean="0"/>
              <a:t>)</a:t>
            </a:r>
          </a:p>
          <a:p>
            <a:pPr algn="just" eaLnBrk="1" hangingPunct="1">
              <a:buFont typeface="Wingdings" pitchFamily="2" charset="2"/>
              <a:buNone/>
            </a:pPr>
            <a:endParaRPr lang="pt-BR" sz="3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3" descr="Untitled-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550" y="1341438"/>
            <a:ext cx="7129463" cy="656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5059" name="Picture 3" descr="Screen Shot 2011-10-18 at 1.40.52 PM.pn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19250" y="850900"/>
            <a:ext cx="655320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506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339725"/>
            <a:ext cx="8153400" cy="5683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BR" smtClean="0"/>
              <a:t>Análise de Variância da Regressão</a:t>
            </a:r>
            <a:endParaRPr lang="pt-BR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719138" y="1052513"/>
            <a:ext cx="8424862" cy="387667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3600" dirty="0" smtClean="0"/>
              <a:t>Material Elaborado por</a:t>
            </a:r>
            <a:r>
              <a:rPr lang="pt-BR" sz="2800" dirty="0" smtClean="0"/>
              <a:t>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2800" dirty="0" smtClean="0"/>
              <a:t>		</a:t>
            </a:r>
            <a:r>
              <a:rPr lang="pt-BR" dirty="0" smtClean="0"/>
              <a:t>Virginia </a:t>
            </a:r>
            <a:r>
              <a:rPr lang="pt-BR" dirty="0" err="1" smtClean="0"/>
              <a:t>Ragoni</a:t>
            </a:r>
            <a:r>
              <a:rPr lang="pt-BR" dirty="0" smtClean="0"/>
              <a:t>, INPE  (Aposentada)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32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Flávia Feitosa, UFABC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pt-BR" sz="32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pt-BR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2000" dirty="0" smtClean="0"/>
              <a:t>Revisado em 2010: Antônio Miguel V. Monteiro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2000" dirty="0" smtClean="0"/>
              <a:t>Revisado em 2011 e 2014: Flávia Feitosa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pt-BR" sz="2000" dirty="0" smtClean="0"/>
              <a:t>Revisado em 2017, 2018: Antônio Miguel V. Monteiro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pt-BR" sz="20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pt-B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BR" smtClean="0"/>
              <a:t>Inferência: Análise de Variância </a:t>
            </a:r>
          </a:p>
        </p:txBody>
      </p:sp>
      <p:graphicFrame>
        <p:nvGraphicFramePr>
          <p:cNvPr id="12290" name="Object 3"/>
          <p:cNvGraphicFramePr>
            <a:graphicFrameLocks noChangeAspect="1"/>
          </p:cNvGraphicFramePr>
          <p:nvPr>
            <p:ph sz="half" idx="1"/>
          </p:nvPr>
        </p:nvGraphicFramePr>
        <p:xfrm>
          <a:off x="2051050" y="1268413"/>
          <a:ext cx="4679950" cy="722312"/>
        </p:xfrm>
        <a:graphic>
          <a:graphicData uri="http://schemas.openxmlformats.org/presentationml/2006/ole">
            <p:oleObj spid="_x0000_s12290" name="Equation" r:id="rId4" imgW="1562100" imgH="241300" progId="Equation.3">
              <p:embed/>
            </p:oleObj>
          </a:graphicData>
        </a:graphic>
      </p:graphicFrame>
      <p:sp>
        <p:nvSpPr>
          <p:cNvPr id="12293" name="Text Box 4"/>
          <p:cNvSpPr txBox="1">
            <a:spLocks noChangeArrowheads="1"/>
          </p:cNvSpPr>
          <p:nvPr/>
        </p:nvSpPr>
        <p:spPr bwMode="auto">
          <a:xfrm>
            <a:off x="465138" y="2636838"/>
            <a:ext cx="8678862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2400">
                <a:cs typeface="Arial" pitchFamily="34" charset="0"/>
              </a:rPr>
              <a:t>Elevando-se ao quadrado os dois lados da igualdade e fazendo-se a soma para todas as observações de uma determinada amostra tem-se que:</a:t>
            </a:r>
          </a:p>
        </p:txBody>
      </p:sp>
      <p:grpSp>
        <p:nvGrpSpPr>
          <p:cNvPr id="12294" name="Group 15"/>
          <p:cNvGrpSpPr>
            <a:grpSpLocks/>
          </p:cNvGrpSpPr>
          <p:nvPr/>
        </p:nvGrpSpPr>
        <p:grpSpPr bwMode="auto">
          <a:xfrm>
            <a:off x="611188" y="4221163"/>
            <a:ext cx="8388350" cy="1843087"/>
            <a:chOff x="476" y="2178"/>
            <a:chExt cx="5284" cy="1161"/>
          </a:xfrm>
        </p:grpSpPr>
        <p:graphicFrame>
          <p:nvGraphicFramePr>
            <p:cNvPr id="12291" name="Object 5"/>
            <p:cNvGraphicFramePr>
              <a:graphicFrameLocks noChangeAspect="1"/>
            </p:cNvGraphicFramePr>
            <p:nvPr/>
          </p:nvGraphicFramePr>
          <p:xfrm>
            <a:off x="1474" y="2178"/>
            <a:ext cx="2721" cy="489"/>
          </p:xfrm>
          <a:graphic>
            <a:graphicData uri="http://schemas.openxmlformats.org/presentationml/2006/ole">
              <p:oleObj spid="_x0000_s12291" name="Equation" r:id="rId5" imgW="2400300" imgH="431800" progId="Equation.3">
                <p:embed/>
              </p:oleObj>
            </a:graphicData>
          </a:graphic>
        </p:graphicFrame>
        <p:sp>
          <p:nvSpPr>
            <p:cNvPr id="12301" name="AutoShape 6"/>
            <p:cNvSpPr>
              <a:spLocks/>
            </p:cNvSpPr>
            <p:nvPr/>
          </p:nvSpPr>
          <p:spPr bwMode="auto">
            <a:xfrm rot="-5400000">
              <a:off x="1701" y="2432"/>
              <a:ext cx="227" cy="680"/>
            </a:xfrm>
            <a:prstGeom prst="leftBrace">
              <a:avLst>
                <a:gd name="adj1" fmla="val 2496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12302" name="Text Box 7"/>
            <p:cNvSpPr txBox="1">
              <a:spLocks noChangeArrowheads="1"/>
            </p:cNvSpPr>
            <p:nvPr/>
          </p:nvSpPr>
          <p:spPr bwMode="auto">
            <a:xfrm>
              <a:off x="476" y="2935"/>
              <a:ext cx="1724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1800">
                  <a:cs typeface="Arial" pitchFamily="34" charset="0"/>
                </a:rPr>
                <a:t>Soma de quadrados total</a:t>
              </a:r>
            </a:p>
            <a:p>
              <a:r>
                <a:rPr lang="pt-BR" sz="1800">
                  <a:cs typeface="Arial" pitchFamily="34" charset="0"/>
                </a:rPr>
                <a:t>            (SQT)</a:t>
              </a:r>
            </a:p>
          </p:txBody>
        </p:sp>
        <p:sp>
          <p:nvSpPr>
            <p:cNvPr id="12303" name="AutoShape 8"/>
            <p:cNvSpPr>
              <a:spLocks/>
            </p:cNvSpPr>
            <p:nvPr/>
          </p:nvSpPr>
          <p:spPr bwMode="auto">
            <a:xfrm rot="-5400000">
              <a:off x="2699" y="2295"/>
              <a:ext cx="181" cy="907"/>
            </a:xfrm>
            <a:prstGeom prst="leftBrace">
              <a:avLst>
                <a:gd name="adj1" fmla="val 41759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12304" name="Text Box 9"/>
            <p:cNvSpPr txBox="1">
              <a:spLocks noChangeArrowheads="1"/>
            </p:cNvSpPr>
            <p:nvPr/>
          </p:nvSpPr>
          <p:spPr bwMode="auto">
            <a:xfrm>
              <a:off x="2154" y="2935"/>
              <a:ext cx="171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1800">
                  <a:cs typeface="Arial" pitchFamily="34" charset="0"/>
                </a:rPr>
                <a:t>Soma de quadrados</a:t>
              </a:r>
            </a:p>
            <a:p>
              <a:r>
                <a:rPr lang="pt-BR" sz="1800">
                  <a:cs typeface="Arial" pitchFamily="34" charset="0"/>
                </a:rPr>
                <a:t>devido ao modelo (SQM)</a:t>
              </a:r>
            </a:p>
          </p:txBody>
        </p:sp>
        <p:sp>
          <p:nvSpPr>
            <p:cNvPr id="12305" name="AutoShape 10"/>
            <p:cNvSpPr>
              <a:spLocks/>
            </p:cNvSpPr>
            <p:nvPr/>
          </p:nvSpPr>
          <p:spPr bwMode="auto">
            <a:xfrm rot="-5400000">
              <a:off x="3651" y="2295"/>
              <a:ext cx="181" cy="907"/>
            </a:xfrm>
            <a:prstGeom prst="leftBrace">
              <a:avLst>
                <a:gd name="adj1" fmla="val 41759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12306" name="Text Box 11"/>
            <p:cNvSpPr txBox="1">
              <a:spLocks noChangeArrowheads="1"/>
            </p:cNvSpPr>
            <p:nvPr/>
          </p:nvSpPr>
          <p:spPr bwMode="auto">
            <a:xfrm>
              <a:off x="3844" y="2935"/>
              <a:ext cx="191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1800">
                  <a:cs typeface="Arial" pitchFamily="34" charset="0"/>
                </a:rPr>
                <a:t>Soma de quadrados devido </a:t>
              </a:r>
            </a:p>
            <a:p>
              <a:r>
                <a:rPr lang="pt-BR" sz="1800">
                  <a:cs typeface="Arial" pitchFamily="34" charset="0"/>
                </a:rPr>
                <a:t>aos resíduos (SQR)</a:t>
              </a:r>
            </a:p>
          </p:txBody>
        </p:sp>
        <p:sp>
          <p:nvSpPr>
            <p:cNvPr id="12307" name="Line 12"/>
            <p:cNvSpPr>
              <a:spLocks noChangeShapeType="1"/>
            </p:cNvSpPr>
            <p:nvPr/>
          </p:nvSpPr>
          <p:spPr bwMode="auto">
            <a:xfrm flipH="1">
              <a:off x="1292" y="2885"/>
              <a:ext cx="499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2308" name="Line 13"/>
            <p:cNvSpPr>
              <a:spLocks noChangeShapeType="1"/>
            </p:cNvSpPr>
            <p:nvPr/>
          </p:nvSpPr>
          <p:spPr bwMode="auto">
            <a:xfrm>
              <a:off x="2789" y="2885"/>
              <a:ext cx="0" cy="9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12309" name="Line 14"/>
            <p:cNvSpPr>
              <a:spLocks noChangeShapeType="1"/>
            </p:cNvSpPr>
            <p:nvPr/>
          </p:nvSpPr>
          <p:spPr bwMode="auto">
            <a:xfrm>
              <a:off x="3742" y="2885"/>
              <a:ext cx="317" cy="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1017588" y="1844675"/>
            <a:ext cx="8905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1800">
                <a:cs typeface="Arial" pitchFamily="34" charset="0"/>
              </a:rPr>
              <a:t>Desvio </a:t>
            </a:r>
          </a:p>
          <a:p>
            <a:pPr algn="ctr"/>
            <a:r>
              <a:rPr lang="pt-BR" sz="1800">
                <a:cs typeface="Arial" pitchFamily="34" charset="0"/>
              </a:rPr>
              <a:t>Total </a:t>
            </a:r>
          </a:p>
        </p:txBody>
      </p:sp>
      <p:sp>
        <p:nvSpPr>
          <p:cNvPr id="12296" name="Text Box 7"/>
          <p:cNvSpPr txBox="1">
            <a:spLocks noChangeArrowheads="1"/>
          </p:cNvSpPr>
          <p:nvPr/>
        </p:nvSpPr>
        <p:spPr bwMode="auto">
          <a:xfrm>
            <a:off x="3203575" y="2060575"/>
            <a:ext cx="1955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1800">
                <a:cs typeface="Arial" pitchFamily="34" charset="0"/>
              </a:rPr>
              <a:t>Desvio Explicado </a:t>
            </a:r>
          </a:p>
          <a:p>
            <a:pPr algn="ctr"/>
            <a:r>
              <a:rPr lang="pt-BR" sz="1800">
                <a:cs typeface="Arial" pitchFamily="34" charset="0"/>
              </a:rPr>
              <a:t>pelo Modelo</a:t>
            </a:r>
          </a:p>
        </p:txBody>
      </p:sp>
      <p:sp>
        <p:nvSpPr>
          <p:cNvPr id="12297" name="Text Box 7"/>
          <p:cNvSpPr txBox="1">
            <a:spLocks noChangeArrowheads="1"/>
          </p:cNvSpPr>
          <p:nvPr/>
        </p:nvSpPr>
        <p:spPr bwMode="auto">
          <a:xfrm>
            <a:off x="6372225" y="2060575"/>
            <a:ext cx="24304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pt-BR" sz="1800">
                <a:cs typeface="Arial" pitchFamily="34" charset="0"/>
              </a:rPr>
              <a:t>Desvio Não-explicado </a:t>
            </a:r>
          </a:p>
          <a:p>
            <a:pPr algn="ctr"/>
            <a:r>
              <a:rPr lang="pt-BR" sz="1800">
                <a:cs typeface="Arial" pitchFamily="34" charset="0"/>
              </a:rPr>
              <a:t>pelo Modelo</a:t>
            </a:r>
          </a:p>
        </p:txBody>
      </p:sp>
      <p:sp>
        <p:nvSpPr>
          <p:cNvPr id="12298" name="Line 12"/>
          <p:cNvSpPr>
            <a:spLocks noChangeShapeType="1"/>
          </p:cNvSpPr>
          <p:nvPr/>
        </p:nvSpPr>
        <p:spPr bwMode="auto">
          <a:xfrm flipH="1">
            <a:off x="1835150" y="1916113"/>
            <a:ext cx="792163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2299" name="Line 13"/>
          <p:cNvSpPr>
            <a:spLocks noChangeShapeType="1"/>
          </p:cNvSpPr>
          <p:nvPr/>
        </p:nvSpPr>
        <p:spPr bwMode="auto">
          <a:xfrm flipH="1">
            <a:off x="4284663" y="1844675"/>
            <a:ext cx="0" cy="301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>
            <a:off x="6011863" y="1916113"/>
            <a:ext cx="1008062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99" name="Rectangle 4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Particionando a soma dos quadrados</a:t>
            </a:r>
          </a:p>
        </p:txBody>
      </p:sp>
      <p:graphicFrame>
        <p:nvGraphicFramePr>
          <p:cNvPr id="13314" name="Object 14"/>
          <p:cNvGraphicFramePr>
            <a:graphicFrameLocks noChangeAspect="1"/>
          </p:cNvGraphicFramePr>
          <p:nvPr>
            <p:ph sz="quarter" idx="2"/>
          </p:nvPr>
        </p:nvGraphicFramePr>
        <p:xfrm>
          <a:off x="2195513" y="1341438"/>
          <a:ext cx="4824412" cy="896937"/>
        </p:xfrm>
        <a:graphic>
          <a:graphicData uri="http://schemas.openxmlformats.org/presentationml/2006/ole">
            <p:oleObj spid="_x0000_s13314" name="Equation" r:id="rId4" imgW="2324100" imgH="431800" progId="Equation.3">
              <p:embed/>
            </p:oleObj>
          </a:graphicData>
        </a:graphic>
      </p:graphicFrame>
      <p:sp>
        <p:nvSpPr>
          <p:cNvPr id="13317" name="Rectangle 12"/>
          <p:cNvSpPr>
            <a:spLocks noChangeArrowheads="1"/>
          </p:cNvSpPr>
          <p:nvPr/>
        </p:nvSpPr>
        <p:spPr bwMode="auto">
          <a:xfrm>
            <a:off x="539750" y="3284538"/>
            <a:ext cx="3095625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pt-BR" sz="2000">
                <a:cs typeface="Arial" pitchFamily="34" charset="0"/>
              </a:rPr>
              <a:t>Se </a:t>
            </a:r>
            <a:r>
              <a:rPr lang="pt-BR" sz="2000">
                <a:solidFill>
                  <a:srgbClr val="FF0000"/>
                </a:solidFill>
                <a:cs typeface="Arial" pitchFamily="34" charset="0"/>
              </a:rPr>
              <a:t>SQT</a:t>
            </a:r>
            <a:r>
              <a:rPr lang="pt-BR" sz="2000">
                <a:cs typeface="Arial" pitchFamily="34" charset="0"/>
              </a:rPr>
              <a:t>=0, então todas as observações Y são iguais. </a:t>
            </a:r>
          </a:p>
          <a:p>
            <a:pPr>
              <a:buFontTx/>
              <a:buChar char="•"/>
            </a:pPr>
            <a:r>
              <a:rPr lang="pt-BR" sz="2000">
                <a:cs typeface="Arial" pitchFamily="34" charset="0"/>
              </a:rPr>
              <a:t>Quanto maior for </a:t>
            </a:r>
            <a:r>
              <a:rPr lang="pt-BR" sz="2000">
                <a:solidFill>
                  <a:srgbClr val="FF0000"/>
                </a:solidFill>
                <a:cs typeface="Arial" pitchFamily="34" charset="0"/>
              </a:rPr>
              <a:t>SQT</a:t>
            </a:r>
            <a:r>
              <a:rPr lang="pt-BR" sz="2000">
                <a:cs typeface="Arial" pitchFamily="34" charset="0"/>
              </a:rPr>
              <a:t>, maior será a variação entre os </a:t>
            </a:r>
            <a:r>
              <a:rPr lang="pt-BR" sz="2000" i="1">
                <a:cs typeface="Arial" pitchFamily="34" charset="0"/>
              </a:rPr>
              <a:t>Y´</a:t>
            </a:r>
            <a:r>
              <a:rPr lang="pt-BR" sz="2000">
                <a:cs typeface="Arial" pitchFamily="34" charset="0"/>
              </a:rPr>
              <a:t>s.</a:t>
            </a:r>
          </a:p>
          <a:p>
            <a:pPr>
              <a:buFontTx/>
              <a:buChar char="•"/>
            </a:pPr>
            <a:r>
              <a:rPr lang="pt-BR" sz="2000">
                <a:solidFill>
                  <a:srgbClr val="FF0000"/>
                </a:solidFill>
                <a:cs typeface="Arial" pitchFamily="34" charset="0"/>
              </a:rPr>
              <a:t>SQT</a:t>
            </a:r>
            <a:r>
              <a:rPr lang="pt-BR" sz="2000">
                <a:cs typeface="Arial" pitchFamily="34" charset="0"/>
              </a:rPr>
              <a:t> é uma medida da variação dos </a:t>
            </a:r>
            <a:r>
              <a:rPr lang="pt-BR" sz="2000" i="1">
                <a:cs typeface="Arial" pitchFamily="34" charset="0"/>
              </a:rPr>
              <a:t>Y</a:t>
            </a:r>
            <a:r>
              <a:rPr lang="pt-BR" sz="2000">
                <a:cs typeface="Arial" pitchFamily="34" charset="0"/>
              </a:rPr>
              <a:t>´s quando não se leva em consideração a variável independente </a:t>
            </a:r>
            <a:r>
              <a:rPr lang="pt-BR" sz="2000" i="1">
                <a:cs typeface="Arial" pitchFamily="34" charset="0"/>
              </a:rPr>
              <a:t>X</a:t>
            </a:r>
            <a:r>
              <a:rPr lang="pt-BR" sz="2000">
                <a:cs typeface="Arial" pitchFamily="34" charset="0"/>
              </a:rPr>
              <a:t>.</a:t>
            </a:r>
          </a:p>
        </p:txBody>
      </p:sp>
      <p:sp>
        <p:nvSpPr>
          <p:cNvPr id="13318" name="Line 16"/>
          <p:cNvSpPr>
            <a:spLocks noChangeShapeType="1"/>
          </p:cNvSpPr>
          <p:nvPr/>
        </p:nvSpPr>
        <p:spPr bwMode="auto">
          <a:xfrm>
            <a:off x="3635375" y="3141663"/>
            <a:ext cx="0" cy="3716337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3319" name="Line 17"/>
          <p:cNvSpPr>
            <a:spLocks noChangeShapeType="1"/>
          </p:cNvSpPr>
          <p:nvPr/>
        </p:nvSpPr>
        <p:spPr bwMode="auto">
          <a:xfrm flipH="1">
            <a:off x="2124075" y="2349500"/>
            <a:ext cx="431800" cy="57467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3320" name="Text Box 18"/>
          <p:cNvSpPr txBox="1">
            <a:spLocks noChangeArrowheads="1"/>
          </p:cNvSpPr>
          <p:nvPr/>
        </p:nvSpPr>
        <p:spPr bwMode="auto">
          <a:xfrm>
            <a:off x="6515100" y="3284538"/>
            <a:ext cx="26289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000">
                <a:cs typeface="Arial" pitchFamily="34" charset="0"/>
              </a:rPr>
              <a:t>Se </a:t>
            </a:r>
            <a:r>
              <a:rPr lang="pt-BR" sz="2000">
                <a:solidFill>
                  <a:srgbClr val="FF0000"/>
                </a:solidFill>
                <a:cs typeface="Arial" pitchFamily="34" charset="0"/>
              </a:rPr>
              <a:t>SQR</a:t>
            </a:r>
            <a:r>
              <a:rPr lang="pt-BR" sz="2000">
                <a:cs typeface="Arial" pitchFamily="34" charset="0"/>
              </a:rPr>
              <a:t> = 0, então as observações caem na linha de regressão.</a:t>
            </a:r>
          </a:p>
          <a:p>
            <a:r>
              <a:rPr lang="pt-BR" sz="2000">
                <a:cs typeface="Arial" pitchFamily="34" charset="0"/>
              </a:rPr>
              <a:t>Quanto maior </a:t>
            </a:r>
            <a:r>
              <a:rPr lang="pt-BR" sz="2000">
                <a:solidFill>
                  <a:srgbClr val="FF0000"/>
                </a:solidFill>
                <a:cs typeface="Arial" pitchFamily="34" charset="0"/>
              </a:rPr>
              <a:t>SQR</a:t>
            </a:r>
            <a:r>
              <a:rPr lang="pt-BR" sz="2000">
                <a:cs typeface="Arial" pitchFamily="34" charset="0"/>
              </a:rPr>
              <a:t>, maior será a variação das observações </a:t>
            </a:r>
            <a:r>
              <a:rPr lang="pt-BR" sz="2000" i="1">
                <a:cs typeface="Arial" pitchFamily="34" charset="0"/>
              </a:rPr>
              <a:t>Y</a:t>
            </a:r>
            <a:r>
              <a:rPr lang="pt-BR" sz="2000">
                <a:cs typeface="Arial" pitchFamily="34" charset="0"/>
              </a:rPr>
              <a:t> </a:t>
            </a:r>
          </a:p>
          <a:p>
            <a:r>
              <a:rPr lang="pt-BR" sz="2000">
                <a:cs typeface="Arial" pitchFamily="34" charset="0"/>
              </a:rPr>
              <a:t>ao redor da linha de regressão. </a:t>
            </a:r>
          </a:p>
          <a:p>
            <a:endParaRPr lang="en-US" sz="2000">
              <a:cs typeface="Arial" pitchFamily="34" charset="0"/>
            </a:endParaRPr>
          </a:p>
        </p:txBody>
      </p:sp>
      <p:sp>
        <p:nvSpPr>
          <p:cNvPr id="13321" name="Line 19"/>
          <p:cNvSpPr>
            <a:spLocks noChangeShapeType="1"/>
          </p:cNvSpPr>
          <p:nvPr/>
        </p:nvSpPr>
        <p:spPr bwMode="auto">
          <a:xfrm>
            <a:off x="6443663" y="3330575"/>
            <a:ext cx="0" cy="35274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pt-BR"/>
          </a:p>
        </p:txBody>
      </p:sp>
      <p:sp>
        <p:nvSpPr>
          <p:cNvPr id="13322" name="Text Box 20"/>
          <p:cNvSpPr txBox="1">
            <a:spLocks noChangeArrowheads="1"/>
          </p:cNvSpPr>
          <p:nvPr/>
        </p:nvSpPr>
        <p:spPr bwMode="auto">
          <a:xfrm>
            <a:off x="3563938" y="4076700"/>
            <a:ext cx="295275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000">
                <a:cs typeface="Arial" pitchFamily="34" charset="0"/>
              </a:rPr>
              <a:t>Se a linha de regressão for horizontal, de modo </a:t>
            </a:r>
          </a:p>
          <a:p>
            <a:endParaRPr lang="pt-BR" sz="2000">
              <a:cs typeface="Arial" pitchFamily="34" charset="0"/>
            </a:endParaRPr>
          </a:p>
          <a:p>
            <a:r>
              <a:rPr lang="pt-BR" sz="2000">
                <a:cs typeface="Arial" pitchFamily="34" charset="0"/>
              </a:rPr>
              <a:t>que                       então </a:t>
            </a:r>
            <a:r>
              <a:rPr lang="pt-BR" sz="2000">
                <a:solidFill>
                  <a:srgbClr val="FF0000"/>
                </a:solidFill>
                <a:cs typeface="Arial" pitchFamily="34" charset="0"/>
              </a:rPr>
              <a:t>SQM</a:t>
            </a:r>
            <a:r>
              <a:rPr lang="pt-BR" sz="2000">
                <a:cs typeface="Arial" pitchFamily="34" charset="0"/>
              </a:rPr>
              <a:t> = 0.</a:t>
            </a:r>
            <a:endParaRPr lang="en-US" sz="2000">
              <a:cs typeface="Arial" pitchFamily="34" charset="0"/>
            </a:endParaRPr>
          </a:p>
        </p:txBody>
      </p:sp>
      <p:sp>
        <p:nvSpPr>
          <p:cNvPr id="13323" name="Line 37"/>
          <p:cNvSpPr>
            <a:spLocks noChangeShapeType="1"/>
          </p:cNvSpPr>
          <p:nvPr/>
        </p:nvSpPr>
        <p:spPr bwMode="auto">
          <a:xfrm>
            <a:off x="6732588" y="2276475"/>
            <a:ext cx="1079500" cy="936625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pt-BR"/>
          </a:p>
        </p:txBody>
      </p:sp>
      <p:graphicFrame>
        <p:nvGraphicFramePr>
          <p:cNvPr id="13315" name="Object 46"/>
          <p:cNvGraphicFramePr>
            <a:graphicFrameLocks noChangeAspect="1"/>
          </p:cNvGraphicFramePr>
          <p:nvPr>
            <p:ph sz="quarter" idx="3"/>
          </p:nvPr>
        </p:nvGraphicFramePr>
        <p:xfrm>
          <a:off x="4211638" y="4652963"/>
          <a:ext cx="1368425" cy="682625"/>
        </p:xfrm>
        <a:graphic>
          <a:graphicData uri="http://schemas.openxmlformats.org/presentationml/2006/ole">
            <p:oleObj spid="_x0000_s13315" name="Equation" r:id="rId5" imgW="622030" imgH="279279" progId="Equation.3">
              <p:embed/>
            </p:oleObj>
          </a:graphicData>
        </a:graphic>
      </p:graphicFrame>
      <p:sp>
        <p:nvSpPr>
          <p:cNvPr id="13324" name="Line 49"/>
          <p:cNvSpPr>
            <a:spLocks noChangeShapeType="1"/>
          </p:cNvSpPr>
          <p:nvPr/>
        </p:nvSpPr>
        <p:spPr bwMode="auto">
          <a:xfrm>
            <a:off x="4932363" y="2420938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1341438"/>
            <a:ext cx="8534400" cy="55165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  <a:buClr>
                <a:schemeClr val="bg1"/>
              </a:buClr>
              <a:buFontTx/>
              <a:buNone/>
            </a:pPr>
            <a:r>
              <a:rPr lang="pt-BR" sz="2800" smtClean="0">
                <a:solidFill>
                  <a:srgbClr val="FF0000"/>
                </a:solidFill>
              </a:rPr>
              <a:t>SQT = SQM + SQR</a:t>
            </a:r>
            <a:r>
              <a:rPr lang="pt-BR" sz="2800" smtClean="0"/>
              <a:t>.</a:t>
            </a:r>
          </a:p>
          <a:p>
            <a:pPr>
              <a:spcBef>
                <a:spcPct val="0"/>
              </a:spcBef>
              <a:buClr>
                <a:schemeClr val="bg1"/>
              </a:buClr>
              <a:buFontTx/>
              <a:buNone/>
            </a:pPr>
            <a:endParaRPr lang="pt-BR" sz="2000" smtClean="0"/>
          </a:p>
          <a:p>
            <a:pPr>
              <a:spcBef>
                <a:spcPct val="0"/>
              </a:spcBef>
              <a:buClr>
                <a:schemeClr val="bg1"/>
              </a:buClr>
              <a:buFontTx/>
              <a:buNone/>
            </a:pPr>
            <a:endParaRPr lang="pt-BR" sz="2000" smtClean="0"/>
          </a:p>
          <a:p>
            <a:pPr>
              <a:spcBef>
                <a:spcPct val="0"/>
              </a:spcBef>
              <a:buClr>
                <a:schemeClr val="bg1"/>
              </a:buClr>
              <a:buFontTx/>
              <a:buNone/>
            </a:pPr>
            <a:r>
              <a:rPr lang="pt-BR" smtClean="0"/>
              <a:t>	Um modo de se saber quão útil será a linha de regressão para a predição é verificar quanto da </a:t>
            </a:r>
            <a:r>
              <a:rPr lang="pt-BR" smtClean="0">
                <a:solidFill>
                  <a:srgbClr val="FF0000"/>
                </a:solidFill>
              </a:rPr>
              <a:t>SQT</a:t>
            </a:r>
            <a:r>
              <a:rPr lang="pt-BR" smtClean="0"/>
              <a:t> está na </a:t>
            </a:r>
            <a:r>
              <a:rPr lang="pt-BR" smtClean="0">
                <a:solidFill>
                  <a:srgbClr val="FF0000"/>
                </a:solidFill>
              </a:rPr>
              <a:t>SQM</a:t>
            </a:r>
            <a:r>
              <a:rPr lang="pt-BR" smtClean="0"/>
              <a:t> e quanto está na </a:t>
            </a:r>
            <a:r>
              <a:rPr lang="pt-BR" smtClean="0">
                <a:solidFill>
                  <a:srgbClr val="FF0000"/>
                </a:solidFill>
              </a:rPr>
              <a:t>SQR</a:t>
            </a:r>
            <a:r>
              <a:rPr lang="pt-BR" smtClean="0"/>
              <a:t>. </a:t>
            </a:r>
          </a:p>
          <a:p>
            <a:pPr>
              <a:spcBef>
                <a:spcPct val="0"/>
              </a:spcBef>
              <a:buClr>
                <a:schemeClr val="bg1"/>
              </a:buClr>
              <a:buFontTx/>
              <a:buNone/>
            </a:pPr>
            <a:r>
              <a:rPr lang="pt-BR" smtClean="0"/>
              <a:t>    Idealmente, gostaríamos que </a:t>
            </a:r>
            <a:r>
              <a:rPr lang="pt-BR" smtClean="0">
                <a:solidFill>
                  <a:srgbClr val="FF0000"/>
                </a:solidFill>
              </a:rPr>
              <a:t>SQM</a:t>
            </a:r>
            <a:r>
              <a:rPr lang="pt-BR" smtClean="0"/>
              <a:t> fosse muito maior que </a:t>
            </a:r>
          </a:p>
          <a:p>
            <a:pPr>
              <a:spcBef>
                <a:spcPct val="0"/>
              </a:spcBef>
              <a:buClr>
                <a:schemeClr val="bg1"/>
              </a:buClr>
              <a:buFontTx/>
              <a:buNone/>
            </a:pPr>
            <a:r>
              <a:rPr lang="pt-BR" smtClean="0"/>
              <a:t>    </a:t>
            </a:r>
            <a:r>
              <a:rPr lang="pt-BR" smtClean="0">
                <a:solidFill>
                  <a:srgbClr val="FF0000"/>
                </a:solidFill>
              </a:rPr>
              <a:t>SQR</a:t>
            </a:r>
            <a:r>
              <a:rPr lang="pt-BR" smtClean="0"/>
              <a:t>. </a:t>
            </a:r>
          </a:p>
          <a:p>
            <a:pPr>
              <a:spcBef>
                <a:spcPct val="0"/>
              </a:spcBef>
              <a:buClr>
                <a:schemeClr val="bg1"/>
              </a:buClr>
              <a:buFontTx/>
              <a:buNone/>
            </a:pPr>
            <a:r>
              <a:rPr lang="pt-BR" smtClean="0"/>
              <a:t>    </a:t>
            </a:r>
            <a:endParaRPr lang="pt-BR" sz="2000" smtClean="0"/>
          </a:p>
          <a:p>
            <a:pPr>
              <a:spcBef>
                <a:spcPct val="0"/>
              </a:spcBef>
              <a:buClr>
                <a:schemeClr val="bg1"/>
              </a:buClr>
              <a:buFontTx/>
              <a:buNone/>
            </a:pPr>
            <a:endParaRPr lang="pt-BR" sz="2000" smtClean="0"/>
          </a:p>
          <a:p>
            <a:pPr>
              <a:spcBef>
                <a:spcPct val="0"/>
              </a:spcBef>
              <a:buClr>
                <a:schemeClr val="bg1"/>
              </a:buClr>
              <a:buFontTx/>
              <a:buNone/>
            </a:pPr>
            <a:r>
              <a:rPr lang="pt-BR" smtClean="0"/>
              <a:t>    Gostaríamos, portanto, que                   fosse próximo de 1.</a:t>
            </a:r>
          </a:p>
        </p:txBody>
      </p:sp>
      <p:graphicFrame>
        <p:nvGraphicFramePr>
          <p:cNvPr id="215045" name="Object 5"/>
          <p:cNvGraphicFramePr>
            <a:graphicFrameLocks noChangeAspect="1"/>
          </p:cNvGraphicFramePr>
          <p:nvPr/>
        </p:nvGraphicFramePr>
        <p:xfrm>
          <a:off x="4932363" y="4581525"/>
          <a:ext cx="1092200" cy="1123950"/>
        </p:xfrm>
        <a:graphic>
          <a:graphicData uri="http://schemas.openxmlformats.org/presentationml/2006/ole">
            <p:oleObj spid="_x0000_s14338" name="Equation" r:id="rId4" imgW="406224" imgH="418918" progId="Equation.3">
              <p:embed/>
            </p:oleObj>
          </a:graphicData>
        </a:graphic>
      </p:graphicFrame>
      <p:sp>
        <p:nvSpPr>
          <p:cNvPr id="21504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mtClean="0">
                <a:cs typeface="+mj-cs"/>
              </a:rPr>
              <a:t>Particionando a Soma de Quadrados</a:t>
            </a:r>
            <a:endParaRPr lang="en-US" smtClean="0"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Coeficiente de determinação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609600" y="1196975"/>
            <a:ext cx="8139113" cy="547211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</a:pPr>
            <a:r>
              <a:rPr lang="pt-BR" smtClean="0"/>
              <a:t>Uma medida do efeito de </a:t>
            </a:r>
            <a:r>
              <a:rPr lang="pt-BR" i="1" smtClean="0"/>
              <a:t>X</a:t>
            </a:r>
            <a:r>
              <a:rPr lang="pt-BR" smtClean="0"/>
              <a:t> em reduzir a variabilidade do </a:t>
            </a:r>
            <a:r>
              <a:rPr lang="pt-BR" i="1" smtClean="0"/>
              <a:t>Y</a:t>
            </a:r>
            <a:r>
              <a:rPr lang="pt-BR" smtClean="0"/>
              <a:t> é:</a:t>
            </a:r>
          </a:p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</a:pPr>
            <a:endParaRPr lang="pt-BR" smtClean="0"/>
          </a:p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</a:pPr>
            <a:r>
              <a:rPr lang="pt-BR" sz="1800" smtClean="0"/>
              <a:t>							Note que: </a:t>
            </a:r>
            <a:r>
              <a:rPr lang="pt-BR" sz="1800" b="1" smtClean="0">
                <a:solidFill>
                  <a:srgbClr val="FF3300"/>
                </a:solidFill>
              </a:rPr>
              <a:t>0 </a:t>
            </a:r>
            <a:r>
              <a:rPr lang="pt-BR" sz="1800" b="1" smtClean="0">
                <a:solidFill>
                  <a:srgbClr val="FF3300"/>
                </a:solidFill>
                <a:sym typeface="Symbol" pitchFamily="18" charset="2"/>
              </a:rPr>
              <a:t></a:t>
            </a:r>
            <a:r>
              <a:rPr lang="pt-BR" sz="1800" b="1" smtClean="0">
                <a:solidFill>
                  <a:srgbClr val="FF3300"/>
                </a:solidFill>
                <a:sym typeface="Mathematica1" pitchFamily="2" charset="2"/>
              </a:rPr>
              <a:t> R</a:t>
            </a:r>
            <a:r>
              <a:rPr lang="pt-BR" sz="1800" b="1" baseline="30000" smtClean="0">
                <a:solidFill>
                  <a:srgbClr val="FF3300"/>
                </a:solidFill>
                <a:sym typeface="Mathematica1" pitchFamily="2" charset="2"/>
              </a:rPr>
              <a:t>2</a:t>
            </a:r>
            <a:r>
              <a:rPr lang="pt-BR" sz="1800" b="1" smtClean="0">
                <a:solidFill>
                  <a:srgbClr val="FF3300"/>
                </a:solidFill>
                <a:sym typeface="Mathematica1" pitchFamily="2" charset="2"/>
              </a:rPr>
              <a:t> </a:t>
            </a:r>
            <a:r>
              <a:rPr lang="pt-BR" sz="1800" b="1" smtClean="0">
                <a:solidFill>
                  <a:srgbClr val="FF3300"/>
                </a:solidFill>
                <a:sym typeface="Symbol" pitchFamily="18" charset="2"/>
              </a:rPr>
              <a:t></a:t>
            </a:r>
            <a:r>
              <a:rPr lang="pt-BR" sz="1800" b="1" smtClean="0">
                <a:solidFill>
                  <a:srgbClr val="FF3300"/>
                </a:solidFill>
                <a:sym typeface="Mathematica1" pitchFamily="2" charset="2"/>
              </a:rPr>
              <a:t> 1</a:t>
            </a:r>
            <a:endParaRPr lang="pt-BR" sz="1800" b="1" smtClean="0">
              <a:solidFill>
                <a:srgbClr val="FF3300"/>
              </a:solidFill>
            </a:endParaRPr>
          </a:p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</a:pPr>
            <a:endParaRPr lang="pt-BR" sz="1800" b="1" smtClean="0">
              <a:solidFill>
                <a:srgbClr val="FF3300"/>
              </a:solidFill>
            </a:endParaRPr>
          </a:p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</a:pPr>
            <a:endParaRPr lang="pt-BR" sz="1800" smtClean="0"/>
          </a:p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</a:pPr>
            <a:endParaRPr lang="pt-BR" smtClean="0">
              <a:sym typeface="Mathematica1" pitchFamily="2" charset="2"/>
            </a:endParaRPr>
          </a:p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</a:pPr>
            <a:r>
              <a:rPr lang="pt-BR" smtClean="0">
                <a:solidFill>
                  <a:srgbClr val="FF0000"/>
                </a:solidFill>
                <a:sym typeface="Mathematica1" pitchFamily="2" charset="2"/>
              </a:rPr>
              <a:t>R</a:t>
            </a:r>
            <a:r>
              <a:rPr lang="pt-BR" baseline="30000" smtClean="0">
                <a:solidFill>
                  <a:srgbClr val="FF0000"/>
                </a:solidFill>
                <a:sym typeface="Mathematica1" pitchFamily="2" charset="2"/>
              </a:rPr>
              <a:t>2</a:t>
            </a:r>
            <a:r>
              <a:rPr lang="pt-BR" smtClean="0"/>
              <a:t> é denominado </a:t>
            </a:r>
            <a:r>
              <a:rPr lang="pt-BR" smtClean="0">
                <a:solidFill>
                  <a:srgbClr val="FF3300"/>
                </a:solidFill>
              </a:rPr>
              <a:t>coeficiente de determinação</a:t>
            </a:r>
            <a:r>
              <a:rPr lang="pt-BR" smtClean="0"/>
              <a:t>. Em um modelo de regressão simples, o coeficiente de determinação é o </a:t>
            </a:r>
            <a:r>
              <a:rPr lang="pt-BR" smtClean="0">
                <a:solidFill>
                  <a:srgbClr val="FF3300"/>
                </a:solidFill>
              </a:rPr>
              <a:t>quadrado do coeficiente de correlação (</a:t>
            </a:r>
            <a:r>
              <a:rPr lang="pt-BR" i="1" smtClean="0">
                <a:solidFill>
                  <a:srgbClr val="FF3300"/>
                </a:solidFill>
              </a:rPr>
              <a:t>r</a:t>
            </a:r>
            <a:r>
              <a:rPr lang="pt-BR" smtClean="0">
                <a:solidFill>
                  <a:srgbClr val="FF3300"/>
                </a:solidFill>
              </a:rPr>
              <a:t>)</a:t>
            </a:r>
            <a:r>
              <a:rPr lang="pt-BR" smtClean="0"/>
              <a:t> entre </a:t>
            </a:r>
            <a:r>
              <a:rPr lang="pt-BR" i="1" smtClean="0"/>
              <a:t>Y</a:t>
            </a:r>
            <a:r>
              <a:rPr lang="pt-BR" smtClean="0"/>
              <a:t> e </a:t>
            </a:r>
            <a:r>
              <a:rPr lang="pt-BR" i="1" smtClean="0"/>
              <a:t>X</a:t>
            </a:r>
            <a:r>
              <a:rPr lang="pt-BR" smtClean="0"/>
              <a:t>. Note que em um modelo de regressão simples</a:t>
            </a:r>
            <a:r>
              <a:rPr lang="pt-BR" sz="2800" smtClean="0"/>
              <a:t> </a:t>
            </a:r>
          </a:p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</a:pPr>
            <a:endParaRPr lang="pt-BR" sz="2800" smtClean="0"/>
          </a:p>
          <a:p>
            <a:pPr algn="just">
              <a:spcBef>
                <a:spcPct val="0"/>
              </a:spcBef>
              <a:buClr>
                <a:schemeClr val="bg1"/>
              </a:buClr>
              <a:buFontTx/>
              <a:buNone/>
            </a:pPr>
            <a:endParaRPr lang="pt-BR" smtClean="0"/>
          </a:p>
        </p:txBody>
      </p:sp>
      <p:graphicFrame>
        <p:nvGraphicFramePr>
          <p:cNvPr id="15362" name="Object 5"/>
          <p:cNvGraphicFramePr>
            <a:graphicFrameLocks noChangeAspect="1"/>
          </p:cNvGraphicFramePr>
          <p:nvPr>
            <p:ph sz="quarter" idx="2"/>
          </p:nvPr>
        </p:nvGraphicFramePr>
        <p:xfrm>
          <a:off x="1258888" y="2205038"/>
          <a:ext cx="4392612" cy="823912"/>
        </p:xfrm>
        <a:graphic>
          <a:graphicData uri="http://schemas.openxmlformats.org/presentationml/2006/ole">
            <p:oleObj spid="_x0000_s15362" name="Equation" r:id="rId4" imgW="2235200" imgH="419100" progId="Equation.3">
              <p:embed/>
            </p:oleObj>
          </a:graphicData>
        </a:graphic>
      </p:graphicFrame>
      <p:graphicFrame>
        <p:nvGraphicFramePr>
          <p:cNvPr id="15363" name="Object 7"/>
          <p:cNvGraphicFramePr>
            <a:graphicFrameLocks noChangeAspect="1"/>
          </p:cNvGraphicFramePr>
          <p:nvPr>
            <p:ph sz="quarter" idx="3"/>
          </p:nvPr>
        </p:nvGraphicFramePr>
        <p:xfrm>
          <a:off x="2124075" y="5516563"/>
          <a:ext cx="4679950" cy="860425"/>
        </p:xfrm>
        <a:graphic>
          <a:graphicData uri="http://schemas.openxmlformats.org/presentationml/2006/ole">
            <p:oleObj spid="_x0000_s15363" name="Equation" r:id="rId5" imgW="1447172" imgH="266584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mtClean="0"/>
              <a:t>Coeficiente de determinação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611188" y="2060575"/>
            <a:ext cx="8139112" cy="453707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81000" indent="-381000" algn="just">
              <a:spcBef>
                <a:spcPct val="0"/>
              </a:spcBef>
              <a:buClr>
                <a:schemeClr val="bg1"/>
              </a:buClr>
              <a:buFontTx/>
              <a:buNone/>
            </a:pPr>
            <a:r>
              <a:rPr lang="pt-BR" sz="2800" smtClean="0"/>
              <a:t>Temos dois casos extremos:</a:t>
            </a:r>
          </a:p>
          <a:p>
            <a:pPr marL="381000" indent="-381000" algn="just">
              <a:spcBef>
                <a:spcPct val="0"/>
              </a:spcBef>
              <a:buClr>
                <a:schemeClr val="bg1"/>
              </a:buClr>
              <a:buFontTx/>
              <a:buNone/>
            </a:pPr>
            <a:endParaRPr lang="pt-BR" sz="2800" smtClean="0"/>
          </a:p>
          <a:p>
            <a:pPr marL="381000" indent="-381000" algn="just">
              <a:spcBef>
                <a:spcPct val="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pt-BR" sz="2800" smtClean="0">
                <a:solidFill>
                  <a:srgbClr val="FF0000"/>
                </a:solidFill>
                <a:sym typeface="Mathematica1" pitchFamily="2" charset="2"/>
              </a:rPr>
              <a:t>R</a:t>
            </a:r>
            <a:r>
              <a:rPr lang="pt-BR" sz="2800" baseline="30000" smtClean="0">
                <a:solidFill>
                  <a:srgbClr val="FF0000"/>
                </a:solidFill>
                <a:sym typeface="Mathematica1" pitchFamily="2" charset="2"/>
              </a:rPr>
              <a:t>2 </a:t>
            </a:r>
            <a:r>
              <a:rPr lang="pt-BR" sz="2800" smtClean="0">
                <a:solidFill>
                  <a:srgbClr val="FF0000"/>
                </a:solidFill>
                <a:sym typeface="Mathematica1" pitchFamily="2" charset="2"/>
              </a:rPr>
              <a:t>= 1</a:t>
            </a:r>
            <a:r>
              <a:rPr lang="pt-BR" sz="2800" smtClean="0">
                <a:sym typeface="Mathematica1" pitchFamily="2" charset="2"/>
              </a:rPr>
              <a:t>     </a:t>
            </a:r>
            <a:r>
              <a:rPr lang="pt-BR" sz="2800" smtClean="0"/>
              <a:t>todas as observações caem na linha de regressão  ajustada. A 	variável preditora </a:t>
            </a:r>
            <a:r>
              <a:rPr lang="pt-BR" sz="2800" i="1" smtClean="0"/>
              <a:t>X </a:t>
            </a:r>
            <a:r>
              <a:rPr lang="pt-BR" sz="2800" smtClean="0"/>
              <a:t>explica toda a variação nas observações.</a:t>
            </a:r>
          </a:p>
          <a:p>
            <a:pPr marL="381000" indent="-381000" algn="just">
              <a:spcBef>
                <a:spcPct val="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endParaRPr lang="pt-BR" sz="2800" smtClean="0"/>
          </a:p>
          <a:p>
            <a:pPr marL="381000" indent="-381000" algn="just">
              <a:spcBef>
                <a:spcPct val="0"/>
              </a:spcBef>
              <a:buClr>
                <a:schemeClr val="tx1"/>
              </a:buClr>
              <a:buFont typeface="Wingdings" pitchFamily="2" charset="2"/>
              <a:buAutoNum type="arabicPeriod"/>
            </a:pPr>
            <a:r>
              <a:rPr lang="pt-BR" sz="2800" smtClean="0">
                <a:solidFill>
                  <a:srgbClr val="FF0000"/>
                </a:solidFill>
                <a:sym typeface="Mathematica1" pitchFamily="2" charset="2"/>
              </a:rPr>
              <a:t>R</a:t>
            </a:r>
            <a:r>
              <a:rPr lang="pt-BR" sz="2800" baseline="30000" smtClean="0">
                <a:solidFill>
                  <a:srgbClr val="FF0000"/>
                </a:solidFill>
                <a:sym typeface="Mathematica1" pitchFamily="2" charset="2"/>
              </a:rPr>
              <a:t>2 </a:t>
            </a:r>
            <a:r>
              <a:rPr lang="pt-BR" sz="2800" smtClean="0">
                <a:solidFill>
                  <a:srgbClr val="FF0000"/>
                </a:solidFill>
                <a:sym typeface="Mathematica1" pitchFamily="2" charset="2"/>
              </a:rPr>
              <a:t>= 0</a:t>
            </a:r>
            <a:r>
              <a:rPr lang="pt-BR" sz="2800" smtClean="0">
                <a:sym typeface="Mathematica1" pitchFamily="2" charset="2"/>
              </a:rPr>
              <a:t>   </a:t>
            </a:r>
            <a:r>
              <a:rPr lang="pt-BR" sz="2800" smtClean="0"/>
              <a:t> isto ocorre quando </a:t>
            </a:r>
            <a:r>
              <a:rPr lang="pt-BR" sz="2800" i="1" smtClean="0"/>
              <a:t>b</a:t>
            </a:r>
            <a:r>
              <a:rPr lang="pt-BR" sz="2800" i="1" baseline="-25000" smtClean="0"/>
              <a:t>1</a:t>
            </a:r>
            <a:r>
              <a:rPr lang="pt-BR" sz="2800" smtClean="0"/>
              <a:t> = 0. Não existe relação linear em </a:t>
            </a:r>
            <a:r>
              <a:rPr lang="pt-BR" sz="2800" i="1" smtClean="0"/>
              <a:t>Y</a:t>
            </a:r>
            <a:r>
              <a:rPr lang="pt-BR" sz="2800" smtClean="0"/>
              <a:t> e </a:t>
            </a:r>
            <a:r>
              <a:rPr lang="pt-BR" sz="2800" i="1" smtClean="0"/>
              <a:t>X</a:t>
            </a:r>
            <a:r>
              <a:rPr lang="pt-BR" sz="2800" smtClean="0"/>
              <a:t>. A variável </a:t>
            </a:r>
            <a:r>
              <a:rPr lang="pt-BR" sz="2800" i="1" smtClean="0"/>
              <a:t>X</a:t>
            </a:r>
            <a:r>
              <a:rPr lang="pt-BR" sz="2800" smtClean="0"/>
              <a:t> não ajuda a explicar a variação dos</a:t>
            </a:r>
            <a:r>
              <a:rPr lang="pt-BR" sz="2800" i="1" smtClean="0"/>
              <a:t> Y</a:t>
            </a:r>
            <a:r>
              <a:rPr lang="pt-BR" sz="2800" i="1" baseline="-25000" smtClean="0"/>
              <a:t>i</a:t>
            </a:r>
            <a:r>
              <a:rPr lang="pt-BR" sz="2800" i="1" smtClean="0"/>
              <a:t> </a:t>
            </a:r>
            <a:r>
              <a:rPr lang="pt-BR" sz="2800" smtClean="0"/>
              <a:t>.</a:t>
            </a:r>
            <a:endParaRPr lang="en-US" sz="2800" smtClean="0"/>
          </a:p>
        </p:txBody>
      </p:sp>
      <p:graphicFrame>
        <p:nvGraphicFramePr>
          <p:cNvPr id="16386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2916238" y="1341438"/>
          <a:ext cx="3384550" cy="622300"/>
        </p:xfrm>
        <a:graphic>
          <a:graphicData uri="http://schemas.openxmlformats.org/presentationml/2006/ole">
            <p:oleObj spid="_x0000_s16386" name="Equation" r:id="rId4" imgW="1447172" imgH="266584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>
                <a:cs typeface="+mj-cs"/>
              </a:rPr>
              <a:t>Tabela ANOVA - F</a:t>
            </a:r>
          </a:p>
        </p:txBody>
      </p:sp>
      <p:graphicFrame>
        <p:nvGraphicFramePr>
          <p:cNvPr id="223297" name="Group 65"/>
          <p:cNvGraphicFramePr>
            <a:graphicFrameLocks noGrp="1"/>
          </p:cNvGraphicFramePr>
          <p:nvPr>
            <p:ph idx="1"/>
          </p:nvPr>
        </p:nvGraphicFramePr>
        <p:xfrm>
          <a:off x="0" y="1196975"/>
          <a:ext cx="9144000" cy="4691386"/>
        </p:xfrm>
        <a:graphic>
          <a:graphicData uri="http://schemas.openxmlformats.org/drawingml/2006/table">
            <a:tbl>
              <a:tblPr/>
              <a:tblGrid>
                <a:gridCol w="2001838"/>
                <a:gridCol w="1490662"/>
                <a:gridCol w="1993900"/>
                <a:gridCol w="1677988"/>
                <a:gridCol w="1979612"/>
              </a:tblGrid>
              <a:tr h="1257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Graus de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Liberdade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(df)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Soma dos quadrados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(SQ)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Quadrado médio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QM=SQ/df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Razão da variância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986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Regressão(X)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Residuo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 1 (p-1)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28 (n-p)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SQT-SQR= SQM= 6394.02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SQR=8393.44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6394.02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(QMM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odelo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299.77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(QMR</a:t>
                      </a:r>
                      <a:r>
                        <a:rPr kumimoji="0" 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esíduo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21.33(p&lt;0.001)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7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Total</a:t>
                      </a:r>
                    </a:p>
                  </a:txBody>
                  <a:tcPr marT="45723" marB="4572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29 (n-1)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SQT = 14787.46</a:t>
                      </a: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3" marB="4572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410" name="Object 45"/>
          <p:cNvGraphicFramePr>
            <a:graphicFrameLocks noChangeAspect="1"/>
          </p:cNvGraphicFramePr>
          <p:nvPr/>
        </p:nvGraphicFramePr>
        <p:xfrm>
          <a:off x="179388" y="6038850"/>
          <a:ext cx="3887787" cy="792163"/>
        </p:xfrm>
        <a:graphic>
          <a:graphicData uri="http://schemas.openxmlformats.org/presentationml/2006/ole">
            <p:oleObj spid="_x0000_s17410" name="Equation" r:id="rId4" imgW="2209800" imgH="419100" progId="Equation.3">
              <p:embed/>
            </p:oleObj>
          </a:graphicData>
        </a:graphic>
      </p:graphicFrame>
      <p:graphicFrame>
        <p:nvGraphicFramePr>
          <p:cNvPr id="17411" name="Object 54"/>
          <p:cNvGraphicFramePr>
            <a:graphicFrameLocks noChangeAspect="1"/>
          </p:cNvGraphicFramePr>
          <p:nvPr/>
        </p:nvGraphicFramePr>
        <p:xfrm>
          <a:off x="4294188" y="6061075"/>
          <a:ext cx="2671762" cy="750888"/>
        </p:xfrm>
        <a:graphic>
          <a:graphicData uri="http://schemas.openxmlformats.org/presentationml/2006/ole">
            <p:oleObj spid="_x0000_s17411" name="Equation" r:id="rId5" imgW="1295400" imgH="419100" progId="Equation.3">
              <p:embed/>
            </p:oleObj>
          </a:graphicData>
        </a:graphic>
      </p:graphicFrame>
      <p:graphicFrame>
        <p:nvGraphicFramePr>
          <p:cNvPr id="17412" name="Object 58"/>
          <p:cNvGraphicFramePr>
            <a:graphicFrameLocks noChangeAspect="1"/>
          </p:cNvGraphicFramePr>
          <p:nvPr/>
        </p:nvGraphicFramePr>
        <p:xfrm>
          <a:off x="7146925" y="5999163"/>
          <a:ext cx="1363663" cy="885825"/>
        </p:xfrm>
        <a:graphic>
          <a:graphicData uri="http://schemas.openxmlformats.org/presentationml/2006/ole">
            <p:oleObj spid="_x0000_s17412" name="Equation" r:id="rId6" imgW="114151" imgH="215619" progId="Equation.3">
              <p:embed/>
            </p:oleObj>
          </a:graphicData>
        </a:graphic>
      </p:graphicFrame>
      <p:graphicFrame>
        <p:nvGraphicFramePr>
          <p:cNvPr id="17413" name="Object 61"/>
          <p:cNvGraphicFramePr>
            <a:graphicFrameLocks noChangeAspect="1"/>
          </p:cNvGraphicFramePr>
          <p:nvPr/>
        </p:nvGraphicFramePr>
        <p:xfrm>
          <a:off x="6926263" y="6080125"/>
          <a:ext cx="2325687" cy="649288"/>
        </p:xfrm>
        <a:graphic>
          <a:graphicData uri="http://schemas.openxmlformats.org/presentationml/2006/ole">
            <p:oleObj spid="_x0000_s17413" name="Equation" r:id="rId7" imgW="1384300" imgH="4445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260350"/>
            <a:ext cx="8208963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BR" smtClean="0"/>
              <a:t>Inferência – Teste F (Adequação Global)</a:t>
            </a:r>
          </a:p>
        </p:txBody>
      </p:sp>
      <p:graphicFrame>
        <p:nvGraphicFramePr>
          <p:cNvPr id="18434" name="Object 3"/>
          <p:cNvGraphicFramePr>
            <a:graphicFrameLocks noChangeAspect="1"/>
          </p:cNvGraphicFramePr>
          <p:nvPr>
            <p:ph sz="half" idx="1"/>
          </p:nvPr>
        </p:nvGraphicFramePr>
        <p:xfrm>
          <a:off x="2571750" y="3556000"/>
          <a:ext cx="114300" cy="227013"/>
        </p:xfrm>
        <a:graphic>
          <a:graphicData uri="http://schemas.openxmlformats.org/presentationml/2006/ole">
            <p:oleObj spid="_x0000_s18434" name="Equation" r:id="rId4" imgW="114151" imgH="215619" progId="Equation.3">
              <p:embed/>
            </p:oleObj>
          </a:graphicData>
        </a:graphic>
      </p:graphicFrame>
      <p:graphicFrame>
        <p:nvGraphicFramePr>
          <p:cNvPr id="18435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684213" y="1989138"/>
          <a:ext cx="5556250" cy="1223962"/>
        </p:xfrm>
        <a:graphic>
          <a:graphicData uri="http://schemas.openxmlformats.org/presentationml/2006/ole">
            <p:oleObj spid="_x0000_s18435" name="Equation" r:id="rId5" imgW="2654300" imgH="584200" progId="Equation.3">
              <p:embed/>
            </p:oleObj>
          </a:graphicData>
        </a:graphic>
      </p:graphicFrame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5003800" y="3860800"/>
            <a:ext cx="2520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000">
                <a:cs typeface="Arial" pitchFamily="34" charset="0"/>
              </a:rPr>
              <a:t>onde     F</a:t>
            </a:r>
            <a:r>
              <a:rPr lang="pt-BR" sz="2000" baseline="-25000">
                <a:cs typeface="Arial" pitchFamily="34" charset="0"/>
              </a:rPr>
              <a:t>c</a:t>
            </a:r>
            <a:r>
              <a:rPr lang="pt-BR" sz="2000">
                <a:cs typeface="Arial" pitchFamily="34" charset="0"/>
              </a:rPr>
              <a:t> ~ F </a:t>
            </a:r>
            <a:r>
              <a:rPr lang="pt-BR" sz="2000" baseline="-25000">
                <a:cs typeface="Arial" pitchFamily="34" charset="0"/>
              </a:rPr>
              <a:t>p-1, n-p</a:t>
            </a:r>
          </a:p>
        </p:txBody>
      </p:sp>
      <p:graphicFrame>
        <p:nvGraphicFramePr>
          <p:cNvPr id="18436" name="Object 54"/>
          <p:cNvGraphicFramePr>
            <a:graphicFrameLocks noChangeAspect="1"/>
          </p:cNvGraphicFramePr>
          <p:nvPr/>
        </p:nvGraphicFramePr>
        <p:xfrm>
          <a:off x="2484438" y="3573463"/>
          <a:ext cx="2227262" cy="1008062"/>
        </p:xfrm>
        <a:graphic>
          <a:graphicData uri="http://schemas.openxmlformats.org/presentationml/2006/ole">
            <p:oleObj spid="_x0000_s18436" name="Equation" r:id="rId6" imgW="1079500" imgH="419100" progId="Equation.3">
              <p:embed/>
            </p:oleObj>
          </a:graphicData>
        </a:graphic>
      </p:graphicFrame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900113" y="5084763"/>
            <a:ext cx="800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2000"/>
              <a:t>Se F</a:t>
            </a:r>
            <a:r>
              <a:rPr lang="pt-BR" sz="2000" baseline="30000"/>
              <a:t>*</a:t>
            </a:r>
            <a:r>
              <a:rPr lang="pt-BR" sz="2000"/>
              <a:t>&gt; F(</a:t>
            </a:r>
            <a:r>
              <a:rPr lang="pt-BR" sz="2000">
                <a:sym typeface="Symbol" pitchFamily="18" charset="2"/>
              </a:rPr>
              <a:t>; p-1,n-p</a:t>
            </a:r>
            <a:r>
              <a:rPr lang="pt-BR" sz="2000"/>
              <a:t>), rejeitamos a hipótese nula, caso contrário, aceitamos a hipótese.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55650" y="260350"/>
            <a:ext cx="6264275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BR" smtClean="0"/>
              <a:t>Inferência – Teste F Parcial</a:t>
            </a:r>
          </a:p>
        </p:txBody>
      </p:sp>
      <p:sp>
        <p:nvSpPr>
          <p:cNvPr id="19462" name="Text Box 5"/>
          <p:cNvSpPr txBox="1">
            <a:spLocks noChangeArrowheads="1"/>
          </p:cNvSpPr>
          <p:nvPr/>
        </p:nvSpPr>
        <p:spPr bwMode="auto">
          <a:xfrm>
            <a:off x="684213" y="1268413"/>
            <a:ext cx="8280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400">
                <a:cs typeface="Arial" pitchFamily="34" charset="0"/>
              </a:rPr>
              <a:t>Compara um modelo reduzido com um modelo completo</a:t>
            </a:r>
          </a:p>
        </p:txBody>
      </p:sp>
      <p:graphicFrame>
        <p:nvGraphicFramePr>
          <p:cNvPr id="19458" name="Object 8"/>
          <p:cNvGraphicFramePr>
            <a:graphicFrameLocks noChangeAspect="1"/>
          </p:cNvGraphicFramePr>
          <p:nvPr>
            <p:ph sz="quarter" idx="3"/>
          </p:nvPr>
        </p:nvGraphicFramePr>
        <p:xfrm>
          <a:off x="1116013" y="1916113"/>
          <a:ext cx="1441450" cy="1057275"/>
        </p:xfrm>
        <a:graphic>
          <a:graphicData uri="http://schemas.openxmlformats.org/presentationml/2006/ole">
            <p:oleObj spid="_x0000_s19458" name="Equation" r:id="rId4" imgW="723586" imgH="507780" progId="Equation.3">
              <p:embed/>
            </p:oleObj>
          </a:graphicData>
        </a:graphic>
      </p:graphicFrame>
      <p:sp>
        <p:nvSpPr>
          <p:cNvPr id="19463" name="Text Box 9"/>
          <p:cNvSpPr txBox="1">
            <a:spLocks noChangeArrowheads="1"/>
          </p:cNvSpPr>
          <p:nvPr/>
        </p:nvSpPr>
        <p:spPr bwMode="auto">
          <a:xfrm>
            <a:off x="1042988" y="3068638"/>
            <a:ext cx="489743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800">
                <a:cs typeface="Arial" pitchFamily="34" charset="0"/>
              </a:rPr>
              <a:t>Ha: X* melhora significativamente a predição de Y, dado que X</a:t>
            </a:r>
            <a:r>
              <a:rPr lang="pt-BR" sz="1800" baseline="-25000">
                <a:cs typeface="Arial" pitchFamily="34" charset="0"/>
              </a:rPr>
              <a:t>1</a:t>
            </a:r>
            <a:r>
              <a:rPr lang="pt-BR" sz="1800">
                <a:cs typeface="Arial" pitchFamily="34" charset="0"/>
              </a:rPr>
              <a:t>, X</a:t>
            </a:r>
            <a:r>
              <a:rPr lang="pt-BR" sz="1800" baseline="-25000">
                <a:cs typeface="Arial" pitchFamily="34" charset="0"/>
              </a:rPr>
              <a:t>2</a:t>
            </a:r>
            <a:r>
              <a:rPr lang="pt-BR" sz="1800">
                <a:cs typeface="Arial" pitchFamily="34" charset="0"/>
              </a:rPr>
              <a:t>,...X</a:t>
            </a:r>
            <a:r>
              <a:rPr lang="pt-BR" sz="1800" baseline="-25000">
                <a:cs typeface="Arial" pitchFamily="34" charset="0"/>
              </a:rPr>
              <a:t>p</a:t>
            </a:r>
            <a:r>
              <a:rPr lang="pt-BR" sz="1800">
                <a:cs typeface="Arial" pitchFamily="34" charset="0"/>
              </a:rPr>
              <a:t> já estão no modelo</a:t>
            </a:r>
          </a:p>
        </p:txBody>
      </p:sp>
      <p:sp>
        <p:nvSpPr>
          <p:cNvPr id="19464" name="Text Box 10"/>
          <p:cNvSpPr txBox="1">
            <a:spLocks noChangeArrowheads="1"/>
          </p:cNvSpPr>
          <p:nvPr/>
        </p:nvSpPr>
        <p:spPr bwMode="auto">
          <a:xfrm>
            <a:off x="3419475" y="1916113"/>
            <a:ext cx="59055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2000">
                <a:cs typeface="Arial" pitchFamily="34" charset="0"/>
              </a:rPr>
              <a:t>Modelo completo Y =</a:t>
            </a:r>
            <a:r>
              <a:rPr lang="pt-BR" sz="2000">
                <a:cs typeface="Arial" pitchFamily="34" charset="0"/>
                <a:sym typeface="Symbol" pitchFamily="18" charset="2"/>
              </a:rPr>
              <a:t></a:t>
            </a:r>
            <a:r>
              <a:rPr lang="pt-BR" sz="2000" baseline="-25000">
                <a:cs typeface="Arial" pitchFamily="34" charset="0"/>
                <a:sym typeface="Symbol" pitchFamily="18" charset="2"/>
              </a:rPr>
              <a:t>0</a:t>
            </a:r>
            <a:r>
              <a:rPr lang="pt-BR" sz="2000">
                <a:cs typeface="Arial" pitchFamily="34" charset="0"/>
                <a:sym typeface="Symbol" pitchFamily="18" charset="2"/>
              </a:rPr>
              <a:t>+</a:t>
            </a:r>
            <a:r>
              <a:rPr lang="pt-BR" sz="2000" baseline="-25000">
                <a:cs typeface="Arial" pitchFamily="34" charset="0"/>
                <a:sym typeface="Symbol" pitchFamily="18" charset="2"/>
              </a:rPr>
              <a:t>1</a:t>
            </a:r>
            <a:r>
              <a:rPr lang="pt-BR" sz="2000">
                <a:cs typeface="Arial" pitchFamily="34" charset="0"/>
                <a:sym typeface="Symbol" pitchFamily="18" charset="2"/>
              </a:rPr>
              <a:t>X</a:t>
            </a:r>
            <a:r>
              <a:rPr lang="pt-BR" sz="2000" baseline="-25000">
                <a:cs typeface="Arial" pitchFamily="34" charset="0"/>
                <a:sym typeface="Symbol" pitchFamily="18" charset="2"/>
              </a:rPr>
              <a:t>1</a:t>
            </a:r>
            <a:r>
              <a:rPr lang="pt-BR" sz="2000">
                <a:cs typeface="Arial" pitchFamily="34" charset="0"/>
                <a:sym typeface="Symbol" pitchFamily="18" charset="2"/>
              </a:rPr>
              <a:t>+...</a:t>
            </a:r>
            <a:r>
              <a:rPr lang="pt-BR" sz="2000" baseline="-25000">
                <a:cs typeface="Arial" pitchFamily="34" charset="0"/>
                <a:sym typeface="Symbol" pitchFamily="18" charset="2"/>
              </a:rPr>
              <a:t>p</a:t>
            </a:r>
            <a:r>
              <a:rPr lang="pt-BR" sz="2000">
                <a:cs typeface="Arial" pitchFamily="34" charset="0"/>
                <a:sym typeface="Symbol" pitchFamily="18" charset="2"/>
              </a:rPr>
              <a:t>X</a:t>
            </a:r>
            <a:r>
              <a:rPr lang="pt-BR" sz="2000" baseline="-25000">
                <a:cs typeface="Arial" pitchFamily="34" charset="0"/>
                <a:sym typeface="Symbol" pitchFamily="18" charset="2"/>
              </a:rPr>
              <a:t>p</a:t>
            </a:r>
            <a:r>
              <a:rPr lang="pt-BR" sz="2000">
                <a:cs typeface="Arial" pitchFamily="34" charset="0"/>
                <a:sym typeface="Symbol" pitchFamily="18" charset="2"/>
              </a:rPr>
              <a:t>+*X*</a:t>
            </a:r>
          </a:p>
          <a:p>
            <a:r>
              <a:rPr lang="pt-BR" sz="2000">
                <a:cs typeface="Arial" pitchFamily="34" charset="0"/>
              </a:rPr>
              <a:t>Modelo reduzido  Y =</a:t>
            </a:r>
            <a:r>
              <a:rPr lang="pt-BR" sz="2000">
                <a:cs typeface="Arial" pitchFamily="34" charset="0"/>
                <a:sym typeface="Symbol" pitchFamily="18" charset="2"/>
              </a:rPr>
              <a:t></a:t>
            </a:r>
            <a:r>
              <a:rPr lang="pt-BR" sz="2000" baseline="-25000">
                <a:cs typeface="Arial" pitchFamily="34" charset="0"/>
                <a:sym typeface="Symbol" pitchFamily="18" charset="2"/>
              </a:rPr>
              <a:t>0</a:t>
            </a:r>
            <a:r>
              <a:rPr lang="pt-BR" sz="2000">
                <a:cs typeface="Arial" pitchFamily="34" charset="0"/>
                <a:sym typeface="Symbol" pitchFamily="18" charset="2"/>
              </a:rPr>
              <a:t>+</a:t>
            </a:r>
            <a:r>
              <a:rPr lang="pt-BR" sz="2000" baseline="-25000">
                <a:cs typeface="Arial" pitchFamily="34" charset="0"/>
                <a:sym typeface="Symbol" pitchFamily="18" charset="2"/>
              </a:rPr>
              <a:t>1</a:t>
            </a:r>
            <a:r>
              <a:rPr lang="pt-BR" sz="2000">
                <a:cs typeface="Arial" pitchFamily="34" charset="0"/>
                <a:sym typeface="Symbol" pitchFamily="18" charset="2"/>
              </a:rPr>
              <a:t>X</a:t>
            </a:r>
            <a:r>
              <a:rPr lang="pt-BR" sz="2000" baseline="-25000">
                <a:cs typeface="Arial" pitchFamily="34" charset="0"/>
                <a:sym typeface="Symbol" pitchFamily="18" charset="2"/>
              </a:rPr>
              <a:t>1</a:t>
            </a:r>
            <a:r>
              <a:rPr lang="pt-BR" sz="2000">
                <a:cs typeface="Arial" pitchFamily="34" charset="0"/>
                <a:sym typeface="Symbol" pitchFamily="18" charset="2"/>
              </a:rPr>
              <a:t>+...</a:t>
            </a:r>
            <a:r>
              <a:rPr lang="pt-BR" sz="2000" baseline="-25000">
                <a:cs typeface="Arial" pitchFamily="34" charset="0"/>
                <a:sym typeface="Symbol" pitchFamily="18" charset="2"/>
              </a:rPr>
              <a:t>p</a:t>
            </a:r>
            <a:r>
              <a:rPr lang="pt-BR" sz="2000">
                <a:cs typeface="Arial" pitchFamily="34" charset="0"/>
                <a:sym typeface="Symbol" pitchFamily="18" charset="2"/>
              </a:rPr>
              <a:t>X</a:t>
            </a:r>
            <a:r>
              <a:rPr lang="pt-BR" sz="2000" baseline="-25000">
                <a:cs typeface="Arial" pitchFamily="34" charset="0"/>
                <a:sym typeface="Symbol" pitchFamily="18" charset="2"/>
              </a:rPr>
              <a:t>p</a:t>
            </a:r>
            <a:endParaRPr lang="pt-BR" sz="2000">
              <a:cs typeface="Arial" pitchFamily="34" charset="0"/>
            </a:endParaRPr>
          </a:p>
          <a:p>
            <a:r>
              <a:rPr lang="pt-BR" sz="2000">
                <a:cs typeface="Arial" pitchFamily="34" charset="0"/>
              </a:rPr>
              <a:t> </a:t>
            </a:r>
          </a:p>
        </p:txBody>
      </p:sp>
      <p:graphicFrame>
        <p:nvGraphicFramePr>
          <p:cNvPr id="19459" name="Object 3"/>
          <p:cNvGraphicFramePr>
            <a:graphicFrameLocks noChangeAspect="1"/>
          </p:cNvGraphicFramePr>
          <p:nvPr/>
        </p:nvGraphicFramePr>
        <p:xfrm>
          <a:off x="1476375" y="4005263"/>
          <a:ext cx="6548438" cy="935037"/>
        </p:xfrm>
        <a:graphic>
          <a:graphicData uri="http://schemas.openxmlformats.org/presentationml/2006/ole">
            <p:oleObj spid="_x0000_s19459" name="Equation" r:id="rId5" imgW="2882900" imgH="266700" progId="Equation.3">
              <p:embed/>
            </p:oleObj>
          </a:graphicData>
        </a:graphic>
      </p:graphicFrame>
      <p:graphicFrame>
        <p:nvGraphicFramePr>
          <p:cNvPr id="19460" name="Object 5"/>
          <p:cNvGraphicFramePr>
            <a:graphicFrameLocks noChangeAspect="1"/>
          </p:cNvGraphicFramePr>
          <p:nvPr/>
        </p:nvGraphicFramePr>
        <p:xfrm>
          <a:off x="2389188" y="5121275"/>
          <a:ext cx="4559300" cy="900113"/>
        </p:xfrm>
        <a:graphic>
          <a:graphicData uri="http://schemas.openxmlformats.org/presentationml/2006/ole">
            <p:oleObj spid="_x0000_s19460" name="Equation" r:id="rId6" imgW="2438400" imgH="482600" progId="Equation.3">
              <p:embed/>
            </p:oleObj>
          </a:graphicData>
        </a:graphic>
      </p:graphicFrame>
      <p:sp>
        <p:nvSpPr>
          <p:cNvPr id="19465" name="Rectangle 3"/>
          <p:cNvSpPr>
            <a:spLocks noChangeArrowheads="1"/>
          </p:cNvSpPr>
          <p:nvPr/>
        </p:nvSpPr>
        <p:spPr bwMode="auto">
          <a:xfrm>
            <a:off x="179388" y="6262688"/>
            <a:ext cx="90598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600">
                <a:cs typeface="Arial" pitchFamily="34" charset="0"/>
              </a:rPr>
              <a:t>Compara as somas de quadrados dos erros do modelo completo (SQR(C)) e reduzido (SQR(R)). O modelo reduzido é adequado (não rejeita H</a:t>
            </a:r>
            <a:r>
              <a:rPr lang="pt-BR" sz="1600" baseline="-25000">
                <a:cs typeface="Arial" pitchFamily="34" charset="0"/>
              </a:rPr>
              <a:t>0</a:t>
            </a:r>
            <a:r>
              <a:rPr lang="pt-BR" sz="1600">
                <a:cs typeface="Arial" pitchFamily="34" charset="0"/>
              </a:rPr>
              <a:t>) se SQR(C) não for muito menor que (SQR(R))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BR" smtClean="0">
                <a:latin typeface="Arial" pitchFamily="34" charset="0"/>
              </a:rPr>
              <a:t>Etapas da Análise de Regressão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30225" y="1052513"/>
            <a:ext cx="8721725" cy="5689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spcBef>
                <a:spcPct val="50000"/>
              </a:spcBef>
              <a:buFont typeface="Wingdings" pitchFamily="2" charset="2"/>
              <a:buNone/>
            </a:pPr>
            <a:endParaRPr lang="pt-BR" sz="2800" smtClean="0"/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pt-BR" sz="2800" i="1" smtClean="0"/>
              <a:t>Seleção e preparação das variáveis </a:t>
            </a:r>
            <a:endParaRPr lang="pt-BR" i="1" smtClean="0"/>
          </a:p>
          <a:p>
            <a:pPr lvl="1" indent="-342900" eaLnBrk="1" hangingPunct="1">
              <a:spcBef>
                <a:spcPct val="50000"/>
              </a:spcBef>
            </a:pPr>
            <a:r>
              <a:rPr lang="pt-BR" i="1" smtClean="0"/>
              <a:t>Transformações podem ser necessárias </a:t>
            </a:r>
            <a:r>
              <a:rPr lang="pt-BR" i="1" smtClean="0">
                <a:sym typeface="Wingdings" pitchFamily="2" charset="2"/>
              </a:rPr>
              <a:t> para linearizar relações</a:t>
            </a:r>
          </a:p>
          <a:p>
            <a:pPr lvl="1" indent="-342900" eaLnBrk="1" hangingPunct="1">
              <a:spcBef>
                <a:spcPct val="50000"/>
              </a:spcBef>
            </a:pPr>
            <a:r>
              <a:rPr lang="pt-BR" i="1" smtClean="0"/>
              <a:t>Analisar multicolinearidade  </a:t>
            </a:r>
            <a:r>
              <a:rPr lang="pt-BR" i="1" smtClean="0">
                <a:sym typeface="Wingdings" pitchFamily="2" charset="2"/>
              </a:rPr>
              <a:t> aumenta DP dos coeficientes estimados </a:t>
            </a:r>
            <a:r>
              <a:rPr lang="pt-BR" b="1" i="1" smtClean="0"/>
              <a:t>)</a:t>
            </a:r>
            <a:endParaRPr lang="pt-BR" b="1" smtClean="0"/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pt-BR" sz="2800" i="1" smtClean="0"/>
              <a:t>Escolha e ajuste do modelo de regressão</a:t>
            </a:r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pt-BR" sz="2800" b="1" i="1" smtClean="0"/>
              <a:t>Diagnóstico para verificar se o modelo ajustado é adequado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8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smtClean="0"/>
              <a:t>Análise dos Resíduos</a:t>
            </a:r>
            <a:endParaRPr lang="pt-BR" sz="360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196975"/>
            <a:ext cx="8050213" cy="4968875"/>
          </a:xfrm>
        </p:spPr>
        <p:txBody>
          <a:bodyPr/>
          <a:lstStyle/>
          <a:p>
            <a:pPr eaLnBrk="1" hangingPunct="1">
              <a:buFont typeface="Wingdings" charset="0"/>
              <a:buNone/>
              <a:defRPr/>
            </a:pPr>
            <a:r>
              <a:rPr lang="en-US" b="1" dirty="0" smtClean="0">
                <a:cs typeface="+mn-cs"/>
              </a:rPr>
              <a:t> </a:t>
            </a:r>
            <a:endParaRPr lang="pt-BR" sz="1800" dirty="0" smtClean="0">
              <a:cs typeface="+mn-cs"/>
              <a:sym typeface="Mathematica1" charset="0"/>
            </a:endParaRPr>
          </a:p>
        </p:txBody>
      </p:sp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900113" y="1268413"/>
            <a:ext cx="7905750" cy="5256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</a:pPr>
            <a:r>
              <a:rPr lang="pt-BR" sz="2400"/>
              <a:t>Se modelo for adequado, resíduos devem refletir as propriedades impostas pelo termo de erro do modelo. </a:t>
            </a:r>
            <a:endParaRPr lang="pt-BR" sz="2400" b="1"/>
          </a:p>
          <a:p>
            <a:pPr>
              <a:spcBef>
                <a:spcPct val="20000"/>
              </a:spcBef>
              <a:buClr>
                <a:schemeClr val="bg2"/>
              </a:buClr>
              <a:buSzPct val="75000"/>
            </a:pPr>
            <a:endParaRPr lang="en-US" sz="1000" b="1">
              <a:cs typeface="Arial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US" sz="2800">
                <a:cs typeface="Arial" pitchFamily="34" charset="0"/>
              </a:rPr>
              <a:t>Linearidade do modelo</a:t>
            </a:r>
            <a:endParaRPr lang="en-US" sz="2800" u="sng">
              <a:solidFill>
                <a:srgbClr val="FF0000"/>
              </a:solidFill>
              <a:cs typeface="Arial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US" sz="2000">
              <a:cs typeface="Arial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US" sz="1800" baseline="30000">
              <a:cs typeface="Arial" pitchFamily="34" charset="0"/>
            </a:endParaRPr>
          </a:p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en-US" sz="2000" b="1" baseline="30000">
              <a:cs typeface="Arial" pitchFamily="34" charset="0"/>
            </a:endParaRP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US" sz="2000" i="1">
              <a:cs typeface="Arial" pitchFamily="34" charset="0"/>
            </a:endParaRPr>
          </a:p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en-US" sz="2000" i="1">
              <a:cs typeface="Arial" pitchFamily="34" charset="0"/>
            </a:endParaRP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US" sz="2000" i="1">
              <a:cs typeface="Arial" pitchFamily="34" charset="0"/>
            </a:endParaRP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US" sz="2000" i="1">
              <a:cs typeface="Arial" pitchFamily="34" charset="0"/>
            </a:endParaRPr>
          </a:p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US" sz="2000" b="1" i="1">
              <a:cs typeface="Arial" pitchFamily="34" charset="0"/>
            </a:endParaRPr>
          </a:p>
        </p:txBody>
      </p:sp>
      <p:grpSp>
        <p:nvGrpSpPr>
          <p:cNvPr id="2" name="Group 84"/>
          <p:cNvGrpSpPr>
            <a:grpSpLocks/>
          </p:cNvGrpSpPr>
          <p:nvPr/>
        </p:nvGrpSpPr>
        <p:grpSpPr bwMode="auto">
          <a:xfrm>
            <a:off x="2414588" y="3141663"/>
            <a:ext cx="4173537" cy="3225800"/>
            <a:chOff x="522" y="2442"/>
            <a:chExt cx="2208" cy="1670"/>
          </a:xfrm>
        </p:grpSpPr>
        <p:sp>
          <p:nvSpPr>
            <p:cNvPr id="47110" name="Text Box 85"/>
            <p:cNvSpPr txBox="1">
              <a:spLocks noChangeArrowheads="1"/>
            </p:cNvSpPr>
            <p:nvPr/>
          </p:nvSpPr>
          <p:spPr bwMode="auto">
            <a:xfrm>
              <a:off x="1066" y="3906"/>
              <a:ext cx="996" cy="2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2000">
                  <a:latin typeface="Times New Roman" pitchFamily="18" charset="0"/>
                  <a:cs typeface="Arial" pitchFamily="34" charset="0"/>
                </a:rPr>
                <a:t>Não Linearidade</a:t>
              </a:r>
            </a:p>
          </p:txBody>
        </p:sp>
        <p:sp>
          <p:nvSpPr>
            <p:cNvPr id="47111" name="AutoShape 86"/>
            <p:cNvSpPr>
              <a:spLocks noChangeAspect="1" noChangeArrowheads="1"/>
            </p:cNvSpPr>
            <p:nvPr/>
          </p:nvSpPr>
          <p:spPr bwMode="auto">
            <a:xfrm>
              <a:off x="1148" y="2704"/>
              <a:ext cx="1209" cy="1143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11 w 21600"/>
                <a:gd name="T13" fmla="*/ 0 h 21600"/>
                <a:gd name="T14" fmla="*/ 21189 w 21600"/>
                <a:gd name="T15" fmla="*/ 12983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2802" y="10706"/>
                  </a:moveTo>
                  <a:cubicBezTo>
                    <a:pt x="2854" y="6325"/>
                    <a:pt x="6419" y="2801"/>
                    <a:pt x="10800" y="2801"/>
                  </a:cubicBezTo>
                  <a:cubicBezTo>
                    <a:pt x="15180" y="2801"/>
                    <a:pt x="18745" y="6325"/>
                    <a:pt x="18797" y="10706"/>
                  </a:cubicBezTo>
                  <a:lnTo>
                    <a:pt x="21599" y="10673"/>
                  </a:lnTo>
                  <a:cubicBezTo>
                    <a:pt x="21529" y="4758"/>
                    <a:pt x="16715" y="0"/>
                    <a:pt x="10799" y="0"/>
                  </a:cubicBezTo>
                  <a:cubicBezTo>
                    <a:pt x="4884" y="0"/>
                    <a:pt x="70" y="4758"/>
                    <a:pt x="0" y="10673"/>
                  </a:cubicBezTo>
                  <a:lnTo>
                    <a:pt x="2802" y="10706"/>
                  </a:lnTo>
                  <a:close/>
                </a:path>
              </a:pathLst>
            </a:custGeom>
            <a:solidFill>
              <a:srgbClr val="C0C0C0">
                <a:alpha val="50195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47112" name="AutoShape 87"/>
            <p:cNvSpPr>
              <a:spLocks noChangeAspect="1" noChangeArrowheads="1"/>
            </p:cNvSpPr>
            <p:nvPr/>
          </p:nvSpPr>
          <p:spPr bwMode="auto">
            <a:xfrm>
              <a:off x="1484" y="2879"/>
              <a:ext cx="34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13" name="AutoShape 88"/>
            <p:cNvSpPr>
              <a:spLocks noChangeAspect="1" noChangeArrowheads="1"/>
            </p:cNvSpPr>
            <p:nvPr/>
          </p:nvSpPr>
          <p:spPr bwMode="auto">
            <a:xfrm>
              <a:off x="1218" y="3047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14" name="AutoShape 89"/>
            <p:cNvSpPr>
              <a:spLocks noChangeAspect="1" noChangeArrowheads="1"/>
            </p:cNvSpPr>
            <p:nvPr/>
          </p:nvSpPr>
          <p:spPr bwMode="auto">
            <a:xfrm>
              <a:off x="1182" y="3115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15" name="AutoShape 90"/>
            <p:cNvSpPr>
              <a:spLocks noChangeAspect="1" noChangeArrowheads="1"/>
            </p:cNvSpPr>
            <p:nvPr/>
          </p:nvSpPr>
          <p:spPr bwMode="auto">
            <a:xfrm>
              <a:off x="2025" y="2879"/>
              <a:ext cx="29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16" name="AutoShape 91"/>
            <p:cNvSpPr>
              <a:spLocks noChangeAspect="1" noChangeArrowheads="1"/>
            </p:cNvSpPr>
            <p:nvPr/>
          </p:nvSpPr>
          <p:spPr bwMode="auto">
            <a:xfrm>
              <a:off x="1383" y="2947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17" name="AutoShape 92"/>
            <p:cNvSpPr>
              <a:spLocks noChangeAspect="1" noChangeArrowheads="1"/>
            </p:cNvSpPr>
            <p:nvPr/>
          </p:nvSpPr>
          <p:spPr bwMode="auto">
            <a:xfrm>
              <a:off x="1451" y="2812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18" name="AutoShape 93"/>
            <p:cNvSpPr>
              <a:spLocks noChangeAspect="1" noChangeArrowheads="1"/>
            </p:cNvSpPr>
            <p:nvPr/>
          </p:nvSpPr>
          <p:spPr bwMode="auto">
            <a:xfrm>
              <a:off x="1619" y="2812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19" name="AutoShape 94"/>
            <p:cNvSpPr>
              <a:spLocks noChangeAspect="1" noChangeArrowheads="1"/>
            </p:cNvSpPr>
            <p:nvPr/>
          </p:nvSpPr>
          <p:spPr bwMode="auto">
            <a:xfrm>
              <a:off x="2257" y="3115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20" name="AutoShape 95"/>
            <p:cNvSpPr>
              <a:spLocks noChangeAspect="1" noChangeArrowheads="1"/>
            </p:cNvSpPr>
            <p:nvPr/>
          </p:nvSpPr>
          <p:spPr bwMode="auto">
            <a:xfrm>
              <a:off x="1753" y="2730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21" name="AutoShape 96"/>
            <p:cNvSpPr>
              <a:spLocks noChangeAspect="1" noChangeArrowheads="1"/>
            </p:cNvSpPr>
            <p:nvPr/>
          </p:nvSpPr>
          <p:spPr bwMode="auto">
            <a:xfrm>
              <a:off x="1854" y="2779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22" name="AutoShape 97"/>
            <p:cNvSpPr>
              <a:spLocks noChangeAspect="1" noChangeArrowheads="1"/>
            </p:cNvSpPr>
            <p:nvPr/>
          </p:nvSpPr>
          <p:spPr bwMode="auto">
            <a:xfrm>
              <a:off x="1820" y="2745"/>
              <a:ext cx="34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23" name="AutoShape 98"/>
            <p:cNvSpPr>
              <a:spLocks noChangeAspect="1" noChangeArrowheads="1"/>
            </p:cNvSpPr>
            <p:nvPr/>
          </p:nvSpPr>
          <p:spPr bwMode="auto">
            <a:xfrm>
              <a:off x="1551" y="2812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cs typeface="Arial" pitchFamily="34" charset="0"/>
              </a:endParaRPr>
            </a:p>
          </p:txBody>
        </p:sp>
        <p:sp>
          <p:nvSpPr>
            <p:cNvPr id="47124" name="AutoShape 99"/>
            <p:cNvSpPr>
              <a:spLocks noChangeAspect="1" noChangeArrowheads="1"/>
            </p:cNvSpPr>
            <p:nvPr/>
          </p:nvSpPr>
          <p:spPr bwMode="auto">
            <a:xfrm>
              <a:off x="2226" y="2980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25" name="AutoShape 100"/>
            <p:cNvSpPr>
              <a:spLocks noChangeAspect="1" noChangeArrowheads="1"/>
            </p:cNvSpPr>
            <p:nvPr/>
          </p:nvSpPr>
          <p:spPr bwMode="auto">
            <a:xfrm>
              <a:off x="1319" y="2980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26" name="AutoShape 101"/>
            <p:cNvSpPr>
              <a:spLocks noChangeAspect="1" noChangeArrowheads="1"/>
            </p:cNvSpPr>
            <p:nvPr/>
          </p:nvSpPr>
          <p:spPr bwMode="auto">
            <a:xfrm>
              <a:off x="1719" y="2745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cs typeface="Arial" pitchFamily="34" charset="0"/>
              </a:endParaRPr>
            </a:p>
          </p:txBody>
        </p:sp>
        <p:sp>
          <p:nvSpPr>
            <p:cNvPr id="47127" name="AutoShape 102"/>
            <p:cNvSpPr>
              <a:spLocks noChangeAspect="1" noChangeArrowheads="1"/>
            </p:cNvSpPr>
            <p:nvPr/>
          </p:nvSpPr>
          <p:spPr bwMode="auto">
            <a:xfrm>
              <a:off x="2193" y="3114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28" name="AutoShape 103"/>
            <p:cNvSpPr>
              <a:spLocks noChangeAspect="1" noChangeArrowheads="1"/>
            </p:cNvSpPr>
            <p:nvPr/>
          </p:nvSpPr>
          <p:spPr bwMode="auto">
            <a:xfrm>
              <a:off x="2293" y="3080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29" name="AutoShape 104"/>
            <p:cNvSpPr>
              <a:spLocks noChangeAspect="1" noChangeArrowheads="1"/>
            </p:cNvSpPr>
            <p:nvPr/>
          </p:nvSpPr>
          <p:spPr bwMode="auto">
            <a:xfrm>
              <a:off x="2290" y="3181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30" name="AutoShape 105"/>
            <p:cNvSpPr>
              <a:spLocks noChangeAspect="1" noChangeArrowheads="1"/>
            </p:cNvSpPr>
            <p:nvPr/>
          </p:nvSpPr>
          <p:spPr bwMode="auto">
            <a:xfrm>
              <a:off x="2190" y="3047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31" name="AutoShape 106"/>
            <p:cNvSpPr>
              <a:spLocks noChangeAspect="1" noChangeArrowheads="1"/>
            </p:cNvSpPr>
            <p:nvPr/>
          </p:nvSpPr>
          <p:spPr bwMode="auto">
            <a:xfrm>
              <a:off x="2190" y="2913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32" name="AutoShape 107"/>
            <p:cNvSpPr>
              <a:spLocks noChangeAspect="1" noChangeArrowheads="1"/>
            </p:cNvSpPr>
            <p:nvPr/>
          </p:nvSpPr>
          <p:spPr bwMode="auto">
            <a:xfrm>
              <a:off x="2123" y="2980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33" name="AutoShape 108"/>
            <p:cNvSpPr>
              <a:spLocks noChangeAspect="1" noChangeArrowheads="1"/>
            </p:cNvSpPr>
            <p:nvPr/>
          </p:nvSpPr>
          <p:spPr bwMode="auto">
            <a:xfrm>
              <a:off x="1854" y="2846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34" name="AutoShape 109"/>
            <p:cNvSpPr>
              <a:spLocks noChangeAspect="1" noChangeArrowheads="1"/>
            </p:cNvSpPr>
            <p:nvPr/>
          </p:nvSpPr>
          <p:spPr bwMode="auto">
            <a:xfrm>
              <a:off x="2089" y="2913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35" name="AutoShape 110"/>
            <p:cNvSpPr>
              <a:spLocks noChangeAspect="1" noChangeArrowheads="1"/>
            </p:cNvSpPr>
            <p:nvPr/>
          </p:nvSpPr>
          <p:spPr bwMode="auto">
            <a:xfrm>
              <a:off x="2257" y="3047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36" name="AutoShape 111"/>
            <p:cNvSpPr>
              <a:spLocks noChangeAspect="1" noChangeArrowheads="1"/>
            </p:cNvSpPr>
            <p:nvPr/>
          </p:nvSpPr>
          <p:spPr bwMode="auto">
            <a:xfrm>
              <a:off x="1283" y="3047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37" name="AutoShape 112"/>
            <p:cNvSpPr>
              <a:spLocks noChangeAspect="1" noChangeArrowheads="1"/>
            </p:cNvSpPr>
            <p:nvPr/>
          </p:nvSpPr>
          <p:spPr bwMode="auto">
            <a:xfrm>
              <a:off x="1215" y="3115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38" name="Line 113"/>
            <p:cNvSpPr>
              <a:spLocks noChangeAspect="1" noChangeShapeType="1"/>
            </p:cNvSpPr>
            <p:nvPr/>
          </p:nvSpPr>
          <p:spPr bwMode="auto">
            <a:xfrm>
              <a:off x="815" y="3080"/>
              <a:ext cx="19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7139" name="Line 114"/>
            <p:cNvSpPr>
              <a:spLocks noChangeAspect="1" noChangeShapeType="1"/>
            </p:cNvSpPr>
            <p:nvPr/>
          </p:nvSpPr>
          <p:spPr bwMode="auto">
            <a:xfrm flipV="1">
              <a:off x="815" y="2442"/>
              <a:ext cx="0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7140" name="Line 115"/>
            <p:cNvSpPr>
              <a:spLocks noChangeAspect="1" noChangeShapeType="1"/>
            </p:cNvSpPr>
            <p:nvPr/>
          </p:nvSpPr>
          <p:spPr bwMode="auto">
            <a:xfrm>
              <a:off x="815" y="3786"/>
              <a:ext cx="18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47141" name="Text Box 116"/>
            <p:cNvSpPr txBox="1">
              <a:spLocks noChangeAspect="1" noChangeArrowheads="1"/>
            </p:cNvSpPr>
            <p:nvPr/>
          </p:nvSpPr>
          <p:spPr bwMode="auto">
            <a:xfrm>
              <a:off x="681" y="2987"/>
              <a:ext cx="158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1800">
                  <a:latin typeface="Times New Roman" pitchFamily="18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47142" name="Text Box 117"/>
            <p:cNvSpPr txBox="1">
              <a:spLocks noChangeAspect="1" noChangeArrowheads="1"/>
            </p:cNvSpPr>
            <p:nvPr/>
          </p:nvSpPr>
          <p:spPr bwMode="auto">
            <a:xfrm>
              <a:off x="2461" y="3753"/>
              <a:ext cx="185" cy="1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1800">
                  <a:latin typeface="Times New Roman" pitchFamily="18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47143" name="AutoShape 118"/>
            <p:cNvSpPr>
              <a:spLocks noChangeAspect="1" noChangeArrowheads="1"/>
            </p:cNvSpPr>
            <p:nvPr/>
          </p:nvSpPr>
          <p:spPr bwMode="auto">
            <a:xfrm>
              <a:off x="1551" y="2846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44" name="AutoShape 119"/>
            <p:cNvSpPr>
              <a:spLocks noChangeAspect="1" noChangeArrowheads="1"/>
            </p:cNvSpPr>
            <p:nvPr/>
          </p:nvSpPr>
          <p:spPr bwMode="auto">
            <a:xfrm>
              <a:off x="2123" y="2879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45" name="AutoShape 120"/>
            <p:cNvSpPr>
              <a:spLocks noChangeAspect="1" noChangeArrowheads="1"/>
            </p:cNvSpPr>
            <p:nvPr/>
          </p:nvSpPr>
          <p:spPr bwMode="auto">
            <a:xfrm>
              <a:off x="1619" y="2745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46" name="AutoShape 121"/>
            <p:cNvSpPr>
              <a:spLocks noChangeAspect="1" noChangeArrowheads="1"/>
            </p:cNvSpPr>
            <p:nvPr/>
          </p:nvSpPr>
          <p:spPr bwMode="auto">
            <a:xfrm>
              <a:off x="2290" y="3215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47" name="AutoShape 122"/>
            <p:cNvSpPr>
              <a:spLocks noChangeAspect="1" noChangeArrowheads="1"/>
            </p:cNvSpPr>
            <p:nvPr/>
          </p:nvSpPr>
          <p:spPr bwMode="auto">
            <a:xfrm>
              <a:off x="1787" y="2812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48" name="AutoShape 123"/>
            <p:cNvSpPr>
              <a:spLocks noChangeAspect="1" noChangeArrowheads="1"/>
            </p:cNvSpPr>
            <p:nvPr/>
          </p:nvSpPr>
          <p:spPr bwMode="auto">
            <a:xfrm>
              <a:off x="1686" y="2812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49" name="AutoShape 124"/>
            <p:cNvSpPr>
              <a:spLocks noChangeAspect="1" noChangeArrowheads="1"/>
            </p:cNvSpPr>
            <p:nvPr/>
          </p:nvSpPr>
          <p:spPr bwMode="auto">
            <a:xfrm>
              <a:off x="1686" y="2745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50" name="AutoShape 125"/>
            <p:cNvSpPr>
              <a:spLocks noChangeAspect="1" noChangeArrowheads="1"/>
            </p:cNvSpPr>
            <p:nvPr/>
          </p:nvSpPr>
          <p:spPr bwMode="auto">
            <a:xfrm>
              <a:off x="1921" y="2846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51" name="AutoShape 126"/>
            <p:cNvSpPr>
              <a:spLocks noChangeAspect="1" noChangeArrowheads="1"/>
            </p:cNvSpPr>
            <p:nvPr/>
          </p:nvSpPr>
          <p:spPr bwMode="auto">
            <a:xfrm>
              <a:off x="2223" y="3215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52" name="AutoShape 127"/>
            <p:cNvSpPr>
              <a:spLocks noChangeAspect="1" noChangeArrowheads="1"/>
            </p:cNvSpPr>
            <p:nvPr/>
          </p:nvSpPr>
          <p:spPr bwMode="auto">
            <a:xfrm>
              <a:off x="1736" y="2798"/>
              <a:ext cx="34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53" name="AutoShape 128"/>
            <p:cNvSpPr>
              <a:spLocks noChangeAspect="1" noChangeArrowheads="1"/>
            </p:cNvSpPr>
            <p:nvPr/>
          </p:nvSpPr>
          <p:spPr bwMode="auto">
            <a:xfrm>
              <a:off x="1518" y="2779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54" name="AutoShape 129"/>
            <p:cNvSpPr>
              <a:spLocks noChangeAspect="1" noChangeArrowheads="1"/>
            </p:cNvSpPr>
            <p:nvPr/>
          </p:nvSpPr>
          <p:spPr bwMode="auto">
            <a:xfrm>
              <a:off x="1957" y="2812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55" name="AutoShape 130"/>
            <p:cNvSpPr>
              <a:spLocks noChangeAspect="1" noChangeArrowheads="1"/>
            </p:cNvSpPr>
            <p:nvPr/>
          </p:nvSpPr>
          <p:spPr bwMode="auto">
            <a:xfrm>
              <a:off x="2055" y="2846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56" name="AutoShape 131"/>
            <p:cNvSpPr>
              <a:spLocks noChangeAspect="1" noChangeArrowheads="1"/>
            </p:cNvSpPr>
            <p:nvPr/>
          </p:nvSpPr>
          <p:spPr bwMode="auto">
            <a:xfrm>
              <a:off x="2022" y="2812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57" name="AutoShape 132"/>
            <p:cNvSpPr>
              <a:spLocks noChangeAspect="1" noChangeArrowheads="1"/>
            </p:cNvSpPr>
            <p:nvPr/>
          </p:nvSpPr>
          <p:spPr bwMode="auto">
            <a:xfrm>
              <a:off x="1249" y="3215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58" name="AutoShape 133"/>
            <p:cNvSpPr>
              <a:spLocks noChangeAspect="1" noChangeArrowheads="1"/>
            </p:cNvSpPr>
            <p:nvPr/>
          </p:nvSpPr>
          <p:spPr bwMode="auto">
            <a:xfrm>
              <a:off x="1218" y="3215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59" name="AutoShape 134"/>
            <p:cNvSpPr>
              <a:spLocks noChangeAspect="1" noChangeArrowheads="1"/>
            </p:cNvSpPr>
            <p:nvPr/>
          </p:nvSpPr>
          <p:spPr bwMode="auto">
            <a:xfrm>
              <a:off x="1249" y="3014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60" name="AutoShape 135"/>
            <p:cNvSpPr>
              <a:spLocks noChangeAspect="1" noChangeArrowheads="1"/>
            </p:cNvSpPr>
            <p:nvPr/>
          </p:nvSpPr>
          <p:spPr bwMode="auto">
            <a:xfrm>
              <a:off x="1283" y="3115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61" name="AutoShape 136"/>
            <p:cNvSpPr>
              <a:spLocks noChangeAspect="1" noChangeArrowheads="1"/>
            </p:cNvSpPr>
            <p:nvPr/>
          </p:nvSpPr>
          <p:spPr bwMode="auto">
            <a:xfrm>
              <a:off x="1316" y="2913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62" name="AutoShape 137"/>
            <p:cNvSpPr>
              <a:spLocks noChangeAspect="1" noChangeArrowheads="1"/>
            </p:cNvSpPr>
            <p:nvPr/>
          </p:nvSpPr>
          <p:spPr bwMode="auto">
            <a:xfrm>
              <a:off x="1249" y="3148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63" name="AutoShape 138"/>
            <p:cNvSpPr>
              <a:spLocks noChangeAspect="1" noChangeArrowheads="1"/>
            </p:cNvSpPr>
            <p:nvPr/>
          </p:nvSpPr>
          <p:spPr bwMode="auto">
            <a:xfrm>
              <a:off x="1182" y="3215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64" name="AutoShape 139"/>
            <p:cNvSpPr>
              <a:spLocks noChangeAspect="1" noChangeArrowheads="1"/>
            </p:cNvSpPr>
            <p:nvPr/>
          </p:nvSpPr>
          <p:spPr bwMode="auto">
            <a:xfrm>
              <a:off x="2156" y="2980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65" name="AutoShape 140"/>
            <p:cNvSpPr>
              <a:spLocks noChangeAspect="1" noChangeArrowheads="1"/>
            </p:cNvSpPr>
            <p:nvPr/>
          </p:nvSpPr>
          <p:spPr bwMode="auto">
            <a:xfrm>
              <a:off x="1417" y="2846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66" name="AutoShape 141"/>
            <p:cNvSpPr>
              <a:spLocks noChangeAspect="1" noChangeArrowheads="1"/>
            </p:cNvSpPr>
            <p:nvPr/>
          </p:nvSpPr>
          <p:spPr bwMode="auto">
            <a:xfrm>
              <a:off x="2257" y="3148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67" name="AutoShape 142"/>
            <p:cNvSpPr>
              <a:spLocks noChangeAspect="1" noChangeArrowheads="1"/>
            </p:cNvSpPr>
            <p:nvPr/>
          </p:nvSpPr>
          <p:spPr bwMode="auto">
            <a:xfrm>
              <a:off x="1921" y="2745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68" name="AutoShape 143"/>
            <p:cNvSpPr>
              <a:spLocks noChangeAspect="1" noChangeArrowheads="1"/>
            </p:cNvSpPr>
            <p:nvPr/>
          </p:nvSpPr>
          <p:spPr bwMode="auto">
            <a:xfrm>
              <a:off x="1419" y="2913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47169" name="Text Box 144"/>
            <p:cNvSpPr txBox="1">
              <a:spLocks noChangeAspect="1" noChangeArrowheads="1"/>
            </p:cNvSpPr>
            <p:nvPr/>
          </p:nvSpPr>
          <p:spPr bwMode="auto">
            <a:xfrm rot="-5400000">
              <a:off x="377" y="3044"/>
              <a:ext cx="48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1800">
                  <a:latin typeface="Times New Roman" pitchFamily="18" charset="0"/>
                  <a:cs typeface="Arial" pitchFamily="34" charset="0"/>
                </a:rPr>
                <a:t>Resíduo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4313" y="142875"/>
            <a:ext cx="8153400" cy="762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BR" smtClean="0">
                <a:latin typeface="Arial" pitchFamily="34" charset="0"/>
              </a:rPr>
              <a:t>Análise de Regressão</a:t>
            </a:r>
            <a:r>
              <a:rPr lang="pt-BR" smtClean="0"/>
              <a:t> 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214313" y="1214438"/>
            <a:ext cx="8713787" cy="25003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pt-BR" sz="2800" b="1" smtClean="0">
                <a:solidFill>
                  <a:srgbClr val="FF3300"/>
                </a:solidFill>
              </a:rPr>
              <a:t>Análise de regressão</a:t>
            </a:r>
            <a:r>
              <a:rPr lang="pt-BR" sz="2800" b="1" smtClean="0"/>
              <a:t> </a:t>
            </a:r>
            <a:r>
              <a:rPr lang="pt-BR" sz="2800" smtClean="0"/>
              <a:t>é uma ferramenta estatística que utiliza a </a:t>
            </a:r>
            <a:r>
              <a:rPr lang="pt-BR" sz="2800" b="1" smtClean="0"/>
              <a:t>relação</a:t>
            </a:r>
            <a:r>
              <a:rPr lang="pt-BR" sz="2800" smtClean="0"/>
              <a:t> entre duas ou mais variáveis tal que uma variável possa ser explicada (</a:t>
            </a:r>
            <a:r>
              <a:rPr lang="pt-BR" sz="2800" b="1" smtClean="0"/>
              <a:t>variável resposta/dependente</a:t>
            </a:r>
            <a:r>
              <a:rPr lang="pt-BR" sz="2800" smtClean="0"/>
              <a:t>) pela outra ou outras (</a:t>
            </a:r>
            <a:r>
              <a:rPr lang="pt-BR" sz="2800" b="1" smtClean="0"/>
              <a:t>variáveis indicadoras/preditoras/explicativas/ independentes</a:t>
            </a:r>
            <a:r>
              <a:rPr lang="pt-BR" sz="2800" smtClean="0"/>
              <a:t>). 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n-US" smtClean="0"/>
              <a:t>			</a:t>
            </a:r>
            <a:endParaRPr lang="pt-BR" sz="28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pt-BR" sz="2800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11188" y="6515100"/>
            <a:ext cx="8713787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pt-BR" sz="1700"/>
              <a:t>NETER J. et al. </a:t>
            </a:r>
            <a:r>
              <a:rPr lang="pt-BR" sz="1700" b="1"/>
              <a:t>Applied Linear Statistical Models</a:t>
            </a:r>
            <a:r>
              <a:rPr lang="pt-BR" sz="1700"/>
              <a:t>. Boston, MA: McGraw-Hill, 1996.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1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1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1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1362" grpId="0"/>
      <p:bldP spid="271363" grpId="0" build="p" autoUpdateAnimBg="0"/>
      <p:bldP spid="5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smtClean="0"/>
              <a:t>Análise dos Resíduos</a:t>
            </a:r>
            <a:endParaRPr lang="pt-BR" sz="360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196975"/>
            <a:ext cx="8050213" cy="4968875"/>
          </a:xfrm>
        </p:spPr>
        <p:txBody>
          <a:bodyPr/>
          <a:lstStyle/>
          <a:p>
            <a:pPr eaLnBrk="1" hangingPunct="1">
              <a:buFont typeface="Wingdings" charset="0"/>
              <a:buNone/>
              <a:defRPr/>
            </a:pPr>
            <a:r>
              <a:rPr lang="en-US" b="1" dirty="0" smtClean="0">
                <a:cs typeface="+mn-cs"/>
              </a:rPr>
              <a:t> </a:t>
            </a:r>
            <a:endParaRPr lang="pt-BR" sz="1800" dirty="0" smtClean="0">
              <a:cs typeface="+mn-cs"/>
              <a:sym typeface="Mathematica1" charset="0"/>
            </a:endParaRPr>
          </a:p>
        </p:txBody>
      </p:sp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179388" y="981075"/>
            <a:ext cx="8626475" cy="568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</a:pPr>
            <a:endParaRPr lang="en-US" sz="1000" b="1">
              <a:cs typeface="Arial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US" sz="2800">
                <a:cs typeface="Arial" pitchFamily="34" charset="0"/>
              </a:rPr>
              <a:t>Normalidade dos resíduos: </a:t>
            </a:r>
            <a:r>
              <a:rPr lang="en-US" sz="2000">
                <a:cs typeface="Arial" pitchFamily="34" charset="0"/>
              </a:rPr>
              <a:t>Suposição essencial para que os resultados do ajuste do modelo sejam confiáveis</a:t>
            </a:r>
            <a:endParaRPr lang="en-US" sz="2000" u="sng">
              <a:cs typeface="Arial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US" sz="2000">
              <a:cs typeface="Arial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US" sz="1800" baseline="30000">
              <a:cs typeface="Arial" pitchFamily="34" charset="0"/>
            </a:endParaRPr>
          </a:p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en-US" sz="2000" b="1" baseline="30000">
              <a:cs typeface="Arial" pitchFamily="34" charset="0"/>
            </a:endParaRP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US" sz="2000" i="1">
              <a:cs typeface="Arial" pitchFamily="34" charset="0"/>
            </a:endParaRPr>
          </a:p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en-US" sz="2000" i="1">
              <a:cs typeface="Arial" pitchFamily="34" charset="0"/>
            </a:endParaRP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US" sz="2000" i="1">
              <a:cs typeface="Arial" pitchFamily="34" charset="0"/>
            </a:endParaRP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US" sz="2000" i="1">
              <a:cs typeface="Arial" pitchFamily="34" charset="0"/>
            </a:endParaRPr>
          </a:p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US" sz="2000" b="1" i="1">
              <a:cs typeface="Arial" pitchFamily="34" charset="0"/>
            </a:endParaRPr>
          </a:p>
        </p:txBody>
      </p:sp>
      <p:pic>
        <p:nvPicPr>
          <p:cNvPr id="48133" name="Picture 9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195513" y="2420938"/>
            <a:ext cx="4679950" cy="3327400"/>
          </a:xfrm>
          <a:noFill/>
          <a:ln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042988" y="6021388"/>
            <a:ext cx="753586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pt-BR" sz="2400"/>
              <a:t>Outros diagnósticos: </a:t>
            </a:r>
            <a:r>
              <a:rPr lang="pt-BR" sz="2000"/>
              <a:t>Shapiro-Wilk, Anderson-Darling, Kolmogorov-Smirnov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smtClean="0"/>
              <a:t>Análise dos Resíduos</a:t>
            </a:r>
            <a:endParaRPr lang="pt-BR" sz="360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196975"/>
            <a:ext cx="8050213" cy="4968875"/>
          </a:xfrm>
        </p:spPr>
        <p:txBody>
          <a:bodyPr/>
          <a:lstStyle/>
          <a:p>
            <a:pPr eaLnBrk="1" hangingPunct="1">
              <a:buFont typeface="Wingdings" charset="0"/>
              <a:buNone/>
              <a:defRPr/>
            </a:pPr>
            <a:r>
              <a:rPr lang="en-US" b="1" dirty="0" smtClean="0">
                <a:cs typeface="+mn-cs"/>
              </a:rPr>
              <a:t> </a:t>
            </a:r>
            <a:endParaRPr lang="pt-BR" sz="1800" dirty="0" smtClean="0">
              <a:cs typeface="+mn-cs"/>
              <a:sym typeface="Mathematica1" charset="0"/>
            </a:endParaRP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323850" y="1196975"/>
            <a:ext cx="8482013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</a:pPr>
            <a:endParaRPr lang="en-US" sz="1000" b="1">
              <a:cs typeface="Arial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r>
              <a:rPr lang="en-US" sz="2800">
                <a:cs typeface="Arial" pitchFamily="34" charset="0"/>
              </a:rPr>
              <a:t>Homocedasticidade (variância constante)</a:t>
            </a:r>
            <a:endParaRPr lang="en-US" sz="1800">
              <a:cs typeface="Arial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US" sz="1600">
              <a:cs typeface="Arial" pitchFamily="34" charset="0"/>
            </a:endParaRPr>
          </a:p>
          <a:p>
            <a:pPr marL="742950" lvl="1" indent="-285750" algn="ctr">
              <a:spcBef>
                <a:spcPct val="20000"/>
              </a:spcBef>
              <a:buClr>
                <a:schemeClr val="accent2"/>
              </a:buClr>
              <a:buSzPct val="80000"/>
            </a:pPr>
            <a:r>
              <a:rPr lang="en-US" sz="1800">
                <a:cs typeface="Arial" pitchFamily="34" charset="0"/>
              </a:rPr>
              <a:t>Gráfico resíduos vs. valores ajustados</a:t>
            </a: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US" sz="2000">
              <a:cs typeface="Arial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US" sz="1800" baseline="30000">
              <a:cs typeface="Arial" pitchFamily="34" charset="0"/>
            </a:endParaRPr>
          </a:p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en-US" sz="2000" b="1" baseline="30000">
              <a:cs typeface="Arial" pitchFamily="34" charset="0"/>
            </a:endParaRP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US" sz="2000" i="1">
              <a:cs typeface="Arial" pitchFamily="34" charset="0"/>
            </a:endParaRPr>
          </a:p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en-US" sz="2000" i="1">
              <a:cs typeface="Arial" pitchFamily="34" charset="0"/>
            </a:endParaRP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US" sz="2000" i="1">
              <a:cs typeface="Arial" pitchFamily="34" charset="0"/>
            </a:endParaRPr>
          </a:p>
          <a:p>
            <a:pPr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US" sz="2000" i="1">
              <a:cs typeface="Arial" pitchFamily="34" charset="0"/>
            </a:endParaRPr>
          </a:p>
          <a:p>
            <a: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US" sz="2000" b="1" i="1">
              <a:cs typeface="Arial" pitchFamily="34" charset="0"/>
            </a:endParaRPr>
          </a:p>
        </p:txBody>
      </p:sp>
      <p:grpSp>
        <p:nvGrpSpPr>
          <p:cNvPr id="2" name="Group 300"/>
          <p:cNvGrpSpPr>
            <a:grpSpLocks/>
          </p:cNvGrpSpPr>
          <p:nvPr/>
        </p:nvGrpSpPr>
        <p:grpSpPr bwMode="auto">
          <a:xfrm>
            <a:off x="2416175" y="2794000"/>
            <a:ext cx="4316413" cy="2938463"/>
            <a:chOff x="3058" y="1002"/>
            <a:chExt cx="2270" cy="1498"/>
          </a:xfrm>
        </p:grpSpPr>
        <p:grpSp>
          <p:nvGrpSpPr>
            <p:cNvPr id="49159" name="Group 301"/>
            <p:cNvGrpSpPr>
              <a:grpSpLocks/>
            </p:cNvGrpSpPr>
            <p:nvPr/>
          </p:nvGrpSpPr>
          <p:grpSpPr bwMode="auto">
            <a:xfrm>
              <a:off x="3279" y="1002"/>
              <a:ext cx="2049" cy="1498"/>
              <a:chOff x="3279" y="1002"/>
              <a:chExt cx="2049" cy="1498"/>
            </a:xfrm>
          </p:grpSpPr>
          <p:sp>
            <p:nvSpPr>
              <p:cNvPr id="49162" name="AutoShape 302"/>
              <p:cNvSpPr>
                <a:spLocks noChangeAspect="1" noChangeArrowheads="1"/>
              </p:cNvSpPr>
              <p:nvPr/>
            </p:nvSpPr>
            <p:spPr bwMode="auto">
              <a:xfrm>
                <a:off x="4289" y="1843"/>
                <a:ext cx="31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63" name="AutoShape 303"/>
              <p:cNvSpPr>
                <a:spLocks noChangeAspect="1" noChangeArrowheads="1"/>
              </p:cNvSpPr>
              <p:nvPr/>
            </p:nvSpPr>
            <p:spPr bwMode="auto">
              <a:xfrm rot="5400000">
                <a:off x="3914" y="979"/>
                <a:ext cx="773" cy="1341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499 w 21600"/>
                  <a:gd name="T13" fmla="*/ 4494 h 21600"/>
                  <a:gd name="T14" fmla="*/ 17101 w 21600"/>
                  <a:gd name="T15" fmla="*/ 17106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0C0C0">
                  <a:alpha val="50195"/>
                </a:srgbClr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49164" name="AutoShape 304"/>
              <p:cNvSpPr>
                <a:spLocks noChangeAspect="1" noChangeArrowheads="1"/>
              </p:cNvSpPr>
              <p:nvPr/>
            </p:nvSpPr>
            <p:spPr bwMode="auto">
              <a:xfrm>
                <a:off x="3648" y="1540"/>
                <a:ext cx="32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65" name="AutoShape 305"/>
              <p:cNvSpPr>
                <a:spLocks noChangeAspect="1" noChangeArrowheads="1"/>
              </p:cNvSpPr>
              <p:nvPr/>
            </p:nvSpPr>
            <p:spPr bwMode="auto">
              <a:xfrm>
                <a:off x="3816" y="1607"/>
                <a:ext cx="32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66" name="AutoShape 306"/>
              <p:cNvSpPr>
                <a:spLocks noChangeAspect="1" noChangeArrowheads="1"/>
              </p:cNvSpPr>
              <p:nvPr/>
            </p:nvSpPr>
            <p:spPr bwMode="auto">
              <a:xfrm>
                <a:off x="3682" y="1674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67" name="AutoShape 307"/>
              <p:cNvSpPr>
                <a:spLocks noChangeAspect="1" noChangeArrowheads="1"/>
              </p:cNvSpPr>
              <p:nvPr/>
            </p:nvSpPr>
            <p:spPr bwMode="auto">
              <a:xfrm>
                <a:off x="4623" y="1439"/>
                <a:ext cx="31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68" name="AutoShape 308"/>
              <p:cNvSpPr>
                <a:spLocks noChangeAspect="1" noChangeArrowheads="1"/>
              </p:cNvSpPr>
              <p:nvPr/>
            </p:nvSpPr>
            <p:spPr bwMode="auto">
              <a:xfrm>
                <a:off x="4018" y="1607"/>
                <a:ext cx="31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69" name="AutoShape 309"/>
              <p:cNvSpPr>
                <a:spLocks noChangeAspect="1" noChangeArrowheads="1"/>
              </p:cNvSpPr>
              <p:nvPr/>
            </p:nvSpPr>
            <p:spPr bwMode="auto">
              <a:xfrm>
                <a:off x="4153" y="1506"/>
                <a:ext cx="32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70" name="AutoShape 310"/>
              <p:cNvSpPr>
                <a:spLocks noChangeAspect="1" noChangeArrowheads="1"/>
              </p:cNvSpPr>
              <p:nvPr/>
            </p:nvSpPr>
            <p:spPr bwMode="auto">
              <a:xfrm>
                <a:off x="4153" y="1640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71" name="AutoShape 311"/>
              <p:cNvSpPr>
                <a:spLocks noChangeAspect="1" noChangeArrowheads="1"/>
              </p:cNvSpPr>
              <p:nvPr/>
            </p:nvSpPr>
            <p:spPr bwMode="auto">
              <a:xfrm>
                <a:off x="4287" y="1775"/>
                <a:ext cx="31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72" name="AutoShape 312"/>
              <p:cNvSpPr>
                <a:spLocks noChangeAspect="1" noChangeArrowheads="1"/>
              </p:cNvSpPr>
              <p:nvPr/>
            </p:nvSpPr>
            <p:spPr bwMode="auto">
              <a:xfrm>
                <a:off x="4320" y="1607"/>
                <a:ext cx="32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73" name="AutoShape 313"/>
              <p:cNvSpPr>
                <a:spLocks noChangeAspect="1" noChangeArrowheads="1"/>
              </p:cNvSpPr>
              <p:nvPr/>
            </p:nvSpPr>
            <p:spPr bwMode="auto">
              <a:xfrm>
                <a:off x="4387" y="1540"/>
                <a:ext cx="32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74" name="AutoShape 314"/>
              <p:cNvSpPr>
                <a:spLocks noChangeAspect="1" noChangeArrowheads="1"/>
              </p:cNvSpPr>
              <p:nvPr/>
            </p:nvSpPr>
            <p:spPr bwMode="auto">
              <a:xfrm>
                <a:off x="4589" y="1674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75" name="AutoShape 315"/>
              <p:cNvSpPr>
                <a:spLocks noChangeAspect="1" noChangeArrowheads="1"/>
              </p:cNvSpPr>
              <p:nvPr/>
            </p:nvSpPr>
            <p:spPr bwMode="auto">
              <a:xfrm>
                <a:off x="4254" y="1439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800">
                  <a:cs typeface="Arial" pitchFamily="34" charset="0"/>
                </a:endParaRPr>
              </a:p>
            </p:txBody>
          </p:sp>
          <p:sp>
            <p:nvSpPr>
              <p:cNvPr id="49176" name="AutoShape 316"/>
              <p:cNvSpPr>
                <a:spLocks noChangeAspect="1" noChangeArrowheads="1"/>
              </p:cNvSpPr>
              <p:nvPr/>
            </p:nvSpPr>
            <p:spPr bwMode="auto">
              <a:xfrm>
                <a:off x="4824" y="1540"/>
                <a:ext cx="33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77" name="AutoShape 317"/>
              <p:cNvSpPr>
                <a:spLocks noChangeAspect="1" noChangeArrowheads="1"/>
              </p:cNvSpPr>
              <p:nvPr/>
            </p:nvSpPr>
            <p:spPr bwMode="auto">
              <a:xfrm>
                <a:off x="3917" y="1540"/>
                <a:ext cx="32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78" name="AutoShape 318"/>
              <p:cNvSpPr>
                <a:spLocks noChangeAspect="1" noChangeArrowheads="1"/>
              </p:cNvSpPr>
              <p:nvPr/>
            </p:nvSpPr>
            <p:spPr bwMode="auto">
              <a:xfrm>
                <a:off x="4387" y="1708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en-US" sz="1800">
                  <a:cs typeface="Arial" pitchFamily="34" charset="0"/>
                </a:endParaRPr>
              </a:p>
            </p:txBody>
          </p:sp>
          <p:sp>
            <p:nvSpPr>
              <p:cNvPr id="49179" name="AutoShape 319"/>
              <p:cNvSpPr>
                <a:spLocks noChangeAspect="1" noChangeArrowheads="1"/>
              </p:cNvSpPr>
              <p:nvPr/>
            </p:nvSpPr>
            <p:spPr bwMode="auto">
              <a:xfrm>
                <a:off x="4791" y="1674"/>
                <a:ext cx="31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80" name="AutoShape 320"/>
              <p:cNvSpPr>
                <a:spLocks noChangeAspect="1" noChangeArrowheads="1"/>
              </p:cNvSpPr>
              <p:nvPr/>
            </p:nvSpPr>
            <p:spPr bwMode="auto">
              <a:xfrm>
                <a:off x="4891" y="1640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81" name="AutoShape 321"/>
              <p:cNvSpPr>
                <a:spLocks noChangeAspect="1" noChangeArrowheads="1"/>
              </p:cNvSpPr>
              <p:nvPr/>
            </p:nvSpPr>
            <p:spPr bwMode="auto">
              <a:xfrm>
                <a:off x="4925" y="1741"/>
                <a:ext cx="31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82" name="AutoShape 322"/>
              <p:cNvSpPr>
                <a:spLocks noChangeAspect="1" noChangeArrowheads="1"/>
              </p:cNvSpPr>
              <p:nvPr/>
            </p:nvSpPr>
            <p:spPr bwMode="auto">
              <a:xfrm>
                <a:off x="4656" y="1775"/>
                <a:ext cx="32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83" name="AutoShape 323"/>
              <p:cNvSpPr>
                <a:spLocks noChangeAspect="1" noChangeArrowheads="1"/>
              </p:cNvSpPr>
              <p:nvPr/>
            </p:nvSpPr>
            <p:spPr bwMode="auto">
              <a:xfrm>
                <a:off x="4690" y="1607"/>
                <a:ext cx="31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84" name="AutoShape 324"/>
              <p:cNvSpPr>
                <a:spLocks noChangeAspect="1" noChangeArrowheads="1"/>
              </p:cNvSpPr>
              <p:nvPr/>
            </p:nvSpPr>
            <p:spPr bwMode="auto">
              <a:xfrm>
                <a:off x="4623" y="1540"/>
                <a:ext cx="31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85" name="AutoShape 325"/>
              <p:cNvSpPr>
                <a:spLocks noChangeAspect="1" noChangeArrowheads="1"/>
              </p:cNvSpPr>
              <p:nvPr/>
            </p:nvSpPr>
            <p:spPr bwMode="auto">
              <a:xfrm>
                <a:off x="4488" y="1573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86" name="AutoShape 326"/>
              <p:cNvSpPr>
                <a:spLocks noChangeAspect="1" noChangeArrowheads="1"/>
              </p:cNvSpPr>
              <p:nvPr/>
            </p:nvSpPr>
            <p:spPr bwMode="auto">
              <a:xfrm>
                <a:off x="4858" y="1271"/>
                <a:ext cx="31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87" name="AutoShape 327"/>
              <p:cNvSpPr>
                <a:spLocks noChangeAspect="1" noChangeArrowheads="1"/>
              </p:cNvSpPr>
              <p:nvPr/>
            </p:nvSpPr>
            <p:spPr bwMode="auto">
              <a:xfrm>
                <a:off x="4757" y="1775"/>
                <a:ext cx="31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88" name="AutoShape 328"/>
              <p:cNvSpPr>
                <a:spLocks noChangeAspect="1" noChangeArrowheads="1"/>
              </p:cNvSpPr>
              <p:nvPr/>
            </p:nvSpPr>
            <p:spPr bwMode="auto">
              <a:xfrm>
                <a:off x="3951" y="1674"/>
                <a:ext cx="31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89" name="AutoShape 329"/>
              <p:cNvSpPr>
                <a:spLocks noChangeAspect="1" noChangeArrowheads="1"/>
              </p:cNvSpPr>
              <p:nvPr/>
            </p:nvSpPr>
            <p:spPr bwMode="auto">
              <a:xfrm>
                <a:off x="3682" y="1775"/>
                <a:ext cx="32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90" name="Line 330"/>
              <p:cNvSpPr>
                <a:spLocks noChangeAspect="1" noChangeShapeType="1"/>
              </p:cNvSpPr>
              <p:nvPr/>
            </p:nvSpPr>
            <p:spPr bwMode="auto">
              <a:xfrm>
                <a:off x="3413" y="1640"/>
                <a:ext cx="191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9191" name="Line 331"/>
              <p:cNvSpPr>
                <a:spLocks noChangeAspect="1" noChangeShapeType="1"/>
              </p:cNvSpPr>
              <p:nvPr/>
            </p:nvSpPr>
            <p:spPr bwMode="auto">
              <a:xfrm flipV="1">
                <a:off x="3413" y="1002"/>
                <a:ext cx="0" cy="13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9192" name="Line 332"/>
              <p:cNvSpPr>
                <a:spLocks noChangeAspect="1" noChangeShapeType="1"/>
              </p:cNvSpPr>
              <p:nvPr/>
            </p:nvSpPr>
            <p:spPr bwMode="auto">
              <a:xfrm>
                <a:off x="3413" y="2346"/>
                <a:ext cx="181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49193" name="Text Box 333"/>
              <p:cNvSpPr txBox="1">
                <a:spLocks noChangeAspect="1" noChangeArrowheads="1"/>
              </p:cNvSpPr>
              <p:nvPr/>
            </p:nvSpPr>
            <p:spPr bwMode="auto">
              <a:xfrm>
                <a:off x="3279" y="1547"/>
                <a:ext cx="157" cy="1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sz="1800">
                    <a:latin typeface="Times New Roman" pitchFamily="18" charset="0"/>
                    <a:cs typeface="Arial" pitchFamily="34" charset="0"/>
                  </a:rPr>
                  <a:t>0</a:t>
                </a:r>
              </a:p>
            </p:txBody>
          </p:sp>
          <p:sp>
            <p:nvSpPr>
              <p:cNvPr id="49194" name="Text Box 334"/>
              <p:cNvSpPr txBox="1">
                <a:spLocks noChangeAspect="1" noChangeArrowheads="1"/>
              </p:cNvSpPr>
              <p:nvPr/>
            </p:nvSpPr>
            <p:spPr bwMode="auto">
              <a:xfrm>
                <a:off x="5059" y="2313"/>
                <a:ext cx="184" cy="1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sz="1800">
                    <a:latin typeface="Times New Roman" pitchFamily="18" charset="0"/>
                    <a:cs typeface="Arial" pitchFamily="34" charset="0"/>
                  </a:rPr>
                  <a:t>X</a:t>
                </a:r>
              </a:p>
            </p:txBody>
          </p:sp>
          <p:sp>
            <p:nvSpPr>
              <p:cNvPr id="49195" name="AutoShape 335"/>
              <p:cNvSpPr>
                <a:spLocks noChangeAspect="1" noChangeArrowheads="1"/>
              </p:cNvSpPr>
              <p:nvPr/>
            </p:nvSpPr>
            <p:spPr bwMode="auto">
              <a:xfrm>
                <a:off x="4085" y="1674"/>
                <a:ext cx="33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96" name="AutoShape 336"/>
              <p:cNvSpPr>
                <a:spLocks noChangeAspect="1" noChangeArrowheads="1"/>
              </p:cNvSpPr>
              <p:nvPr/>
            </p:nvSpPr>
            <p:spPr bwMode="auto">
              <a:xfrm>
                <a:off x="4153" y="1775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97" name="AutoShape 337"/>
              <p:cNvSpPr>
                <a:spLocks noChangeAspect="1" noChangeArrowheads="1"/>
              </p:cNvSpPr>
              <p:nvPr/>
            </p:nvSpPr>
            <p:spPr bwMode="auto">
              <a:xfrm>
                <a:off x="4757" y="1406"/>
                <a:ext cx="31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98" name="AutoShape 338"/>
              <p:cNvSpPr>
                <a:spLocks noChangeAspect="1" noChangeArrowheads="1"/>
              </p:cNvSpPr>
              <p:nvPr/>
            </p:nvSpPr>
            <p:spPr bwMode="auto">
              <a:xfrm>
                <a:off x="4421" y="1439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199" name="AutoShape 339"/>
              <p:cNvSpPr>
                <a:spLocks noChangeAspect="1" noChangeArrowheads="1"/>
              </p:cNvSpPr>
              <p:nvPr/>
            </p:nvSpPr>
            <p:spPr bwMode="auto">
              <a:xfrm>
                <a:off x="4824" y="1910"/>
                <a:ext cx="33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200" name="AutoShape 340"/>
              <p:cNvSpPr>
                <a:spLocks noChangeAspect="1" noChangeArrowheads="1"/>
              </p:cNvSpPr>
              <p:nvPr/>
            </p:nvSpPr>
            <p:spPr bwMode="auto">
              <a:xfrm>
                <a:off x="4555" y="1910"/>
                <a:ext cx="33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201" name="AutoShape 341"/>
              <p:cNvSpPr>
                <a:spLocks noChangeAspect="1" noChangeArrowheads="1"/>
              </p:cNvSpPr>
              <p:nvPr/>
            </p:nvSpPr>
            <p:spPr bwMode="auto">
              <a:xfrm>
                <a:off x="4455" y="1775"/>
                <a:ext cx="33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202" name="AutoShape 342"/>
              <p:cNvSpPr>
                <a:spLocks noChangeAspect="1" noChangeArrowheads="1"/>
              </p:cNvSpPr>
              <p:nvPr/>
            </p:nvSpPr>
            <p:spPr bwMode="auto">
              <a:xfrm>
                <a:off x="4555" y="1809"/>
                <a:ext cx="33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203" name="AutoShape 343"/>
              <p:cNvSpPr>
                <a:spLocks noChangeAspect="1" noChangeArrowheads="1"/>
              </p:cNvSpPr>
              <p:nvPr/>
            </p:nvSpPr>
            <p:spPr bwMode="auto">
              <a:xfrm>
                <a:off x="4690" y="1910"/>
                <a:ext cx="31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204" name="AutoShape 344"/>
              <p:cNvSpPr>
                <a:spLocks noChangeAspect="1" noChangeArrowheads="1"/>
              </p:cNvSpPr>
              <p:nvPr/>
            </p:nvSpPr>
            <p:spPr bwMode="auto">
              <a:xfrm>
                <a:off x="4927" y="1943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205" name="AutoShape 345"/>
              <p:cNvSpPr>
                <a:spLocks noChangeAspect="1" noChangeArrowheads="1"/>
              </p:cNvSpPr>
              <p:nvPr/>
            </p:nvSpPr>
            <p:spPr bwMode="auto">
              <a:xfrm>
                <a:off x="4220" y="1876"/>
                <a:ext cx="31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206" name="AutoShape 346"/>
              <p:cNvSpPr>
                <a:spLocks noChangeAspect="1" noChangeArrowheads="1"/>
              </p:cNvSpPr>
              <p:nvPr/>
            </p:nvSpPr>
            <p:spPr bwMode="auto">
              <a:xfrm>
                <a:off x="4421" y="1910"/>
                <a:ext cx="32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207" name="AutoShape 347"/>
              <p:cNvSpPr>
                <a:spLocks noChangeAspect="1" noChangeArrowheads="1"/>
              </p:cNvSpPr>
              <p:nvPr/>
            </p:nvSpPr>
            <p:spPr bwMode="auto">
              <a:xfrm>
                <a:off x="4220" y="1507"/>
                <a:ext cx="31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208" name="AutoShape 348"/>
              <p:cNvSpPr>
                <a:spLocks noChangeAspect="1" noChangeArrowheads="1"/>
              </p:cNvSpPr>
              <p:nvPr/>
            </p:nvSpPr>
            <p:spPr bwMode="auto">
              <a:xfrm>
                <a:off x="4555" y="1372"/>
                <a:ext cx="33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209" name="AutoShape 349"/>
              <p:cNvSpPr>
                <a:spLocks noChangeAspect="1" noChangeArrowheads="1"/>
              </p:cNvSpPr>
              <p:nvPr/>
            </p:nvSpPr>
            <p:spPr bwMode="auto">
              <a:xfrm>
                <a:off x="4690" y="1339"/>
                <a:ext cx="31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210" name="AutoShape 350"/>
              <p:cNvSpPr>
                <a:spLocks noChangeAspect="1" noChangeArrowheads="1"/>
              </p:cNvSpPr>
              <p:nvPr/>
            </p:nvSpPr>
            <p:spPr bwMode="auto">
              <a:xfrm>
                <a:off x="4927" y="1339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211" name="AutoShape 351"/>
              <p:cNvSpPr>
                <a:spLocks noChangeAspect="1" noChangeArrowheads="1"/>
              </p:cNvSpPr>
              <p:nvPr/>
            </p:nvSpPr>
            <p:spPr bwMode="auto">
              <a:xfrm>
                <a:off x="3749" y="1842"/>
                <a:ext cx="32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212" name="AutoShape 352"/>
              <p:cNvSpPr>
                <a:spLocks noChangeAspect="1" noChangeArrowheads="1"/>
              </p:cNvSpPr>
              <p:nvPr/>
            </p:nvSpPr>
            <p:spPr bwMode="auto">
              <a:xfrm>
                <a:off x="3816" y="1775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213" name="AutoShape 353"/>
              <p:cNvSpPr>
                <a:spLocks noChangeAspect="1" noChangeArrowheads="1"/>
              </p:cNvSpPr>
              <p:nvPr/>
            </p:nvSpPr>
            <p:spPr bwMode="auto">
              <a:xfrm>
                <a:off x="3749" y="1574"/>
                <a:ext cx="32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214" name="AutoShape 354"/>
              <p:cNvSpPr>
                <a:spLocks noChangeAspect="1" noChangeArrowheads="1"/>
              </p:cNvSpPr>
              <p:nvPr/>
            </p:nvSpPr>
            <p:spPr bwMode="auto">
              <a:xfrm>
                <a:off x="3951" y="1843"/>
                <a:ext cx="31" cy="31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215" name="AutoShape 355"/>
              <p:cNvSpPr>
                <a:spLocks noChangeAspect="1" noChangeArrowheads="1"/>
              </p:cNvSpPr>
              <p:nvPr/>
            </p:nvSpPr>
            <p:spPr bwMode="auto">
              <a:xfrm>
                <a:off x="3816" y="1473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216" name="AutoShape 356"/>
              <p:cNvSpPr>
                <a:spLocks noChangeAspect="1" noChangeArrowheads="1"/>
              </p:cNvSpPr>
              <p:nvPr/>
            </p:nvSpPr>
            <p:spPr bwMode="auto">
              <a:xfrm>
                <a:off x="3885" y="1708"/>
                <a:ext cx="31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217" name="AutoShape 357"/>
              <p:cNvSpPr>
                <a:spLocks noChangeAspect="1" noChangeArrowheads="1"/>
              </p:cNvSpPr>
              <p:nvPr/>
            </p:nvSpPr>
            <p:spPr bwMode="auto">
              <a:xfrm>
                <a:off x="3951" y="1775"/>
                <a:ext cx="31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218" name="AutoShape 358"/>
              <p:cNvSpPr>
                <a:spLocks noChangeAspect="1" noChangeArrowheads="1"/>
              </p:cNvSpPr>
              <p:nvPr/>
            </p:nvSpPr>
            <p:spPr bwMode="auto">
              <a:xfrm>
                <a:off x="4824" y="1439"/>
                <a:ext cx="33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219" name="AutoShape 359"/>
              <p:cNvSpPr>
                <a:spLocks noChangeAspect="1" noChangeArrowheads="1"/>
              </p:cNvSpPr>
              <p:nvPr/>
            </p:nvSpPr>
            <p:spPr bwMode="auto">
              <a:xfrm>
                <a:off x="4082" y="1775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220" name="AutoShape 360"/>
              <p:cNvSpPr>
                <a:spLocks noChangeAspect="1" noChangeArrowheads="1"/>
              </p:cNvSpPr>
              <p:nvPr/>
            </p:nvSpPr>
            <p:spPr bwMode="auto">
              <a:xfrm>
                <a:off x="4891" y="1977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221" name="AutoShape 361"/>
              <p:cNvSpPr>
                <a:spLocks noChangeAspect="1" noChangeArrowheads="1"/>
              </p:cNvSpPr>
              <p:nvPr/>
            </p:nvSpPr>
            <p:spPr bwMode="auto">
              <a:xfrm>
                <a:off x="4757" y="1977"/>
                <a:ext cx="31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  <p:sp>
            <p:nvSpPr>
              <p:cNvPr id="49222" name="AutoShape 362"/>
              <p:cNvSpPr>
                <a:spLocks noChangeAspect="1" noChangeArrowheads="1"/>
              </p:cNvSpPr>
              <p:nvPr/>
            </p:nvSpPr>
            <p:spPr bwMode="auto">
              <a:xfrm>
                <a:off x="4017" y="1473"/>
                <a:ext cx="32" cy="32"/>
              </a:xfrm>
              <a:prstGeom prst="flowChartConnector">
                <a:avLst/>
              </a:prstGeom>
              <a:solidFill>
                <a:srgbClr val="0033CC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cs typeface="Arial" pitchFamily="34" charset="0"/>
                </a:endParaRPr>
              </a:p>
            </p:txBody>
          </p:sp>
        </p:grpSp>
        <p:sp>
          <p:nvSpPr>
            <p:cNvPr id="49160" name="Text Box 363"/>
            <p:cNvSpPr txBox="1">
              <a:spLocks noChangeArrowheads="1"/>
            </p:cNvSpPr>
            <p:nvPr/>
          </p:nvSpPr>
          <p:spPr bwMode="auto">
            <a:xfrm>
              <a:off x="3606" y="1026"/>
              <a:ext cx="1438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2000">
                  <a:latin typeface="Times New Roman" pitchFamily="18" charset="0"/>
                  <a:cs typeface="Arial" pitchFamily="34" charset="0"/>
                </a:rPr>
                <a:t>Variância Não Constante</a:t>
              </a:r>
            </a:p>
          </p:txBody>
        </p:sp>
        <p:sp>
          <p:nvSpPr>
            <p:cNvPr id="49161" name="Text Box 364"/>
            <p:cNvSpPr txBox="1">
              <a:spLocks noChangeAspect="1" noChangeArrowheads="1"/>
            </p:cNvSpPr>
            <p:nvPr/>
          </p:nvSpPr>
          <p:spPr bwMode="auto">
            <a:xfrm rot="-5400000">
              <a:off x="2861" y="1541"/>
              <a:ext cx="587" cy="1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t-BR" sz="1800">
                  <a:latin typeface="Times New Roman" pitchFamily="18" charset="0"/>
                  <a:cs typeface="Arial" pitchFamily="34" charset="0"/>
                </a:rPr>
                <a:t>Resíduo</a:t>
              </a:r>
            </a:p>
          </p:txBody>
        </p:sp>
      </p:grpSp>
      <p:sp>
        <p:nvSpPr>
          <p:cNvPr id="70" name="Rectangle 3"/>
          <p:cNvSpPr txBox="1">
            <a:spLocks noChangeArrowheads="1"/>
          </p:cNvSpPr>
          <p:nvPr/>
        </p:nvSpPr>
        <p:spPr bwMode="auto">
          <a:xfrm>
            <a:off x="827088" y="5949950"/>
            <a:ext cx="7921625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pt-BR" sz="2400"/>
              <a:t>Outros diagnósticos: </a:t>
            </a:r>
            <a:r>
              <a:rPr lang="pt-BR" sz="2000"/>
              <a:t>Teste de Breusch-Pagan, Goldfeld-Quandt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smtClean="0"/>
              <a:t>Análise dos Resíduos</a:t>
            </a:r>
            <a:endParaRPr lang="pt-BR" sz="3600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196975"/>
            <a:ext cx="8050213" cy="4968875"/>
          </a:xfrm>
        </p:spPr>
        <p:txBody>
          <a:bodyPr/>
          <a:lstStyle/>
          <a:p>
            <a:pPr eaLnBrk="1" hangingPunct="1">
              <a:buFont typeface="Wingdings" charset="0"/>
              <a:buNone/>
              <a:defRPr/>
            </a:pPr>
            <a:r>
              <a:rPr lang="en-US" b="1" dirty="0" smtClean="0">
                <a:cs typeface="+mn-cs"/>
              </a:rPr>
              <a:t> </a:t>
            </a:r>
            <a:endParaRPr lang="pt-BR" sz="1800" dirty="0" smtClean="0">
              <a:cs typeface="+mn-cs"/>
              <a:sym typeface="Mathematica1" charset="0"/>
            </a:endParaRP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23528" y="1412875"/>
            <a:ext cx="8482335" cy="475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charset="0"/>
              <a:buChar char="¨"/>
              <a:defRPr/>
            </a:pPr>
            <a:r>
              <a:rPr lang="en-US" sz="3200" dirty="0" err="1">
                <a:latin typeface="Arial" charset="0"/>
                <a:ea typeface="ＭＳ Ｐゴシック" charset="0"/>
                <a:cs typeface="Arial" charset="0"/>
              </a:rPr>
              <a:t>Presença</a:t>
            </a: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 de outliers</a:t>
            </a:r>
          </a:p>
          <a:p>
            <a:pPr lvl="1">
              <a:spcBef>
                <a:spcPct val="20000"/>
              </a:spcBef>
              <a:buClr>
                <a:schemeClr val="accent2"/>
              </a:buClr>
              <a:buSzPct val="80000"/>
              <a:defRPr/>
            </a:pPr>
            <a:endParaRPr lang="en-US" sz="2400" dirty="0">
              <a:latin typeface="Arial" charset="0"/>
              <a:ea typeface="ＭＳ Ｐゴシック" charset="0"/>
              <a:cs typeface="Arial" charset="0"/>
            </a:endParaRPr>
          </a:p>
          <a:p>
            <a:pPr lvl="1">
              <a:spcBef>
                <a:spcPct val="20000"/>
              </a:spcBef>
              <a:buClr>
                <a:schemeClr val="accent2"/>
              </a:buClr>
              <a:buSzPct val="80000"/>
              <a:defRPr/>
            </a:pPr>
            <a:r>
              <a:rPr lang="en-US" sz="2400" dirty="0">
                <a:latin typeface="Arial" charset="0"/>
                <a:ea typeface="ＭＳ Ｐゴシック" charset="0"/>
                <a:cs typeface="Arial" charset="0"/>
              </a:rPr>
              <a:t>   </a:t>
            </a:r>
            <a:r>
              <a:rPr lang="en-US" sz="2400" dirty="0" err="1">
                <a:latin typeface="Arial" charset="0"/>
                <a:ea typeface="ＭＳ Ｐゴシック" charset="0"/>
                <a:cs typeface="Arial" charset="0"/>
              </a:rPr>
              <a:t>Gráfico</a:t>
            </a:r>
            <a:r>
              <a:rPr lang="en-US" sz="2400" dirty="0">
                <a:latin typeface="Arial" charset="0"/>
                <a:ea typeface="ＭＳ Ｐゴシック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ＭＳ Ｐゴシック" charset="0"/>
                <a:cs typeface="Arial" charset="0"/>
              </a:rPr>
              <a:t>resíduos</a:t>
            </a:r>
            <a:r>
              <a:rPr lang="en-US" sz="2400" dirty="0">
                <a:latin typeface="Arial" charset="0"/>
                <a:ea typeface="ＭＳ Ｐゴシック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ＭＳ Ｐゴシック" charset="0"/>
                <a:cs typeface="Arial" charset="0"/>
              </a:rPr>
              <a:t>padronizados</a:t>
            </a:r>
            <a:r>
              <a:rPr lang="en-US" sz="2400" dirty="0">
                <a:latin typeface="Arial" charset="0"/>
                <a:ea typeface="ＭＳ Ｐゴシック" charset="0"/>
                <a:cs typeface="Arial" charset="0"/>
              </a:rPr>
              <a:t> vs. </a:t>
            </a:r>
            <a:r>
              <a:rPr lang="en-US" sz="2400" dirty="0" err="1">
                <a:latin typeface="Arial" charset="0"/>
                <a:ea typeface="ＭＳ Ｐゴシック" charset="0"/>
                <a:cs typeface="Arial" charset="0"/>
              </a:rPr>
              <a:t>valores</a:t>
            </a:r>
            <a:r>
              <a:rPr lang="en-US" sz="2400" dirty="0">
                <a:latin typeface="Arial" charset="0"/>
                <a:ea typeface="ＭＳ Ｐゴシック" charset="0"/>
                <a:cs typeface="Arial" charset="0"/>
              </a:rPr>
              <a:t> </a:t>
            </a:r>
            <a:r>
              <a:rPr lang="en-US" sz="2400" dirty="0" err="1">
                <a:latin typeface="Arial" charset="0"/>
                <a:ea typeface="ＭＳ Ｐゴシック" charset="0"/>
                <a:cs typeface="Arial" charset="0"/>
              </a:rPr>
              <a:t>ajustados</a:t>
            </a:r>
            <a:endParaRPr lang="en-US" sz="2400" dirty="0">
              <a:latin typeface="Arial" charset="0"/>
              <a:ea typeface="ＭＳ Ｐゴシック" charset="0"/>
              <a:cs typeface="Arial" charset="0"/>
            </a:endParaRPr>
          </a:p>
          <a:p>
            <a:pPr marL="3028950" lvl="6" indent="-285750" defTabSz="457200">
              <a:spcBef>
                <a:spcPct val="20000"/>
              </a:spcBef>
              <a:buClr>
                <a:schemeClr val="accent2"/>
              </a:buClr>
              <a:buSzPct val="80000"/>
              <a:buFont typeface="Wingdings" charset="0"/>
              <a:buChar char="¨"/>
              <a:defRPr/>
            </a:pPr>
            <a:endParaRPr lang="en-US" sz="2000" dirty="0">
              <a:latin typeface="Arial" charset="0"/>
              <a:ea typeface="ＭＳ Ｐゴシック" charset="0"/>
              <a:cs typeface="Arial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charset="0"/>
              <a:buChar char="¨"/>
              <a:defRPr/>
            </a:pPr>
            <a:endParaRPr lang="en-US" sz="1800" baseline="30000" dirty="0">
              <a:latin typeface="Arial" charset="0"/>
              <a:ea typeface="ＭＳ Ｐゴシック" charset="0"/>
              <a:cs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charset="0"/>
              <a:buChar char="n"/>
              <a:defRPr/>
            </a:pPr>
            <a:endParaRPr lang="en-US" sz="2000" b="1" baseline="30000" dirty="0">
              <a:latin typeface="Arial" charset="0"/>
              <a:ea typeface="ＭＳ Ｐゴシック" charset="0"/>
              <a:cs typeface="Arial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bg2"/>
              </a:buClr>
              <a:buSzPct val="75000"/>
              <a:buFont typeface="Wingdings" charset="0"/>
              <a:buNone/>
              <a:defRPr/>
            </a:pPr>
            <a:endParaRPr lang="en-US" sz="2000" i="1" dirty="0">
              <a:latin typeface="Arial" charset="0"/>
              <a:ea typeface="ＭＳ Ｐゴシック" charset="0"/>
              <a:cs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charset="0"/>
              <a:buChar char="n"/>
              <a:defRPr/>
            </a:pPr>
            <a:endParaRPr lang="en-US" sz="2000" i="1" dirty="0">
              <a:latin typeface="Arial" charset="0"/>
              <a:ea typeface="ＭＳ Ｐゴシック" charset="0"/>
              <a:cs typeface="Arial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bg2"/>
              </a:buClr>
              <a:buSzPct val="75000"/>
              <a:buFont typeface="Wingdings" charset="0"/>
              <a:buNone/>
              <a:defRPr/>
            </a:pPr>
            <a:endParaRPr lang="en-US" sz="2000" i="1" dirty="0">
              <a:latin typeface="Arial" charset="0"/>
              <a:ea typeface="ＭＳ Ｐゴシック" charset="0"/>
              <a:cs typeface="Arial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bg2"/>
              </a:buClr>
              <a:buSzPct val="75000"/>
              <a:buFont typeface="Wingdings" charset="0"/>
              <a:buNone/>
              <a:defRPr/>
            </a:pPr>
            <a:endParaRPr lang="en-US" sz="2000" i="1" dirty="0">
              <a:latin typeface="Arial" charset="0"/>
              <a:ea typeface="ＭＳ Ｐゴシック" charset="0"/>
              <a:cs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charset="0"/>
              <a:buNone/>
              <a:defRPr/>
            </a:pPr>
            <a:endParaRPr lang="en-US" sz="2000" b="1" i="1" dirty="0">
              <a:latin typeface="Arial" charset="0"/>
              <a:ea typeface="ＭＳ Ｐゴシック" charset="0"/>
              <a:cs typeface="Arial" charset="0"/>
            </a:endParaRPr>
          </a:p>
        </p:txBody>
      </p:sp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2339975" y="2700338"/>
            <a:ext cx="4752975" cy="3321050"/>
            <a:chOff x="2928" y="1404"/>
            <a:chExt cx="2544" cy="1774"/>
          </a:xfrm>
        </p:grpSpPr>
        <p:graphicFrame>
          <p:nvGraphicFramePr>
            <p:cNvPr id="20482" name="Object 41"/>
            <p:cNvGraphicFramePr>
              <a:graphicFrameLocks noChangeAspect="1"/>
            </p:cNvGraphicFramePr>
            <p:nvPr/>
          </p:nvGraphicFramePr>
          <p:xfrm>
            <a:off x="2928" y="1691"/>
            <a:ext cx="2544" cy="1487"/>
          </p:xfrm>
          <a:graphic>
            <a:graphicData uri="http://schemas.openxmlformats.org/presentationml/2006/ole">
              <p:oleObj spid="_x0000_s20482" name="Chart" r:id="rId4" imgW="5892800" imgH="3454400" progId="Excel.Chart.8">
                <p:embed/>
              </p:oleObj>
            </a:graphicData>
          </a:graphic>
        </p:graphicFrame>
        <p:sp>
          <p:nvSpPr>
            <p:cNvPr id="20488" name="Text Box 42"/>
            <p:cNvSpPr txBox="1">
              <a:spLocks noChangeArrowheads="1"/>
            </p:cNvSpPr>
            <p:nvPr/>
          </p:nvSpPr>
          <p:spPr bwMode="auto">
            <a:xfrm>
              <a:off x="3651" y="1404"/>
              <a:ext cx="99" cy="1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sz="1600">
                <a:cs typeface="Arial" pitchFamily="34" charset="0"/>
              </a:endParaRPr>
            </a:p>
          </p:txBody>
        </p:sp>
        <p:sp>
          <p:nvSpPr>
            <p:cNvPr id="20489" name="Oval 43"/>
            <p:cNvSpPr>
              <a:spLocks noChangeArrowheads="1"/>
            </p:cNvSpPr>
            <p:nvPr/>
          </p:nvSpPr>
          <p:spPr bwMode="auto">
            <a:xfrm>
              <a:off x="4673" y="1850"/>
              <a:ext cx="136" cy="123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</p:grp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971550" y="6281738"/>
            <a:ext cx="7921625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  <a:ext uri="{FAA26D3D-D897-4be2-8F04-BA451C77F1D7}"/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charset="0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charset="0"/>
              <a:buChar char="¨"/>
              <a:defRPr sz="20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charset="0"/>
              <a:buChar char="n"/>
              <a:defRPr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0"/>
              <a:buChar char="¨"/>
              <a:defRPr sz="16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 eaLnBrk="1" hangingPunct="1">
              <a:spcBef>
                <a:spcPct val="50000"/>
              </a:spcBef>
              <a:buFont typeface="Wingdings" charset="0"/>
              <a:buNone/>
              <a:defRPr/>
            </a:pPr>
            <a:r>
              <a:rPr lang="pt-BR" dirty="0" smtClean="0">
                <a:cs typeface="+mn-cs"/>
              </a:rPr>
              <a:t>Pontos influentes: DFFITS, DFBETA, Distância de Cook</a:t>
            </a:r>
            <a:endParaRPr lang="pt-BR" sz="2000" dirty="0" smtClean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smtClean="0"/>
              <a:t>Análise dos Resíduos</a:t>
            </a:r>
            <a:endParaRPr lang="pt-BR" sz="3600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196975"/>
            <a:ext cx="8050213" cy="4968875"/>
          </a:xfrm>
        </p:spPr>
        <p:txBody>
          <a:bodyPr/>
          <a:lstStyle/>
          <a:p>
            <a:pPr eaLnBrk="1" hangingPunct="1">
              <a:buFont typeface="Wingdings" charset="0"/>
              <a:buNone/>
              <a:defRPr/>
            </a:pPr>
            <a:r>
              <a:rPr lang="en-US" b="1" smtClean="0">
                <a:cs typeface="+mn-cs"/>
              </a:rPr>
              <a:t> </a:t>
            </a:r>
            <a:endParaRPr lang="pt-BR" sz="1800" smtClean="0">
              <a:cs typeface="+mn-cs"/>
              <a:sym typeface="Mathematica1" charset="0"/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539750" y="1268413"/>
            <a:ext cx="8266113" cy="4897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/>
          <a:lstStyle/>
          <a:p>
            <a:pPr>
              <a:spcBef>
                <a:spcPct val="20000"/>
              </a:spcBef>
              <a:buClr>
                <a:schemeClr val="bg2"/>
              </a:buClr>
              <a:buSzPct val="75000"/>
              <a:defRPr/>
            </a:pPr>
            <a:endParaRPr lang="en-US" sz="1000" b="1" dirty="0">
              <a:latin typeface="Arial" charset="0"/>
              <a:ea typeface="ＭＳ Ｐゴシック" charset="0"/>
              <a:cs typeface="Arial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charset="0"/>
              <a:buChar char="¨"/>
              <a:defRPr/>
            </a:pPr>
            <a:r>
              <a:rPr lang="en-US" sz="3200" dirty="0">
                <a:latin typeface="Arial" charset="0"/>
                <a:ea typeface="ＭＳ Ｐゴシック" charset="0"/>
                <a:cs typeface="Arial" charset="0"/>
              </a:rPr>
              <a:t>  </a:t>
            </a:r>
            <a:r>
              <a:rPr lang="en-US" sz="3200" dirty="0" err="1">
                <a:latin typeface="Arial" charset="0"/>
                <a:ea typeface="ＭＳ Ｐゴシック" charset="0"/>
                <a:cs typeface="Arial" charset="0"/>
              </a:rPr>
              <a:t>Independência</a:t>
            </a:r>
            <a:endParaRPr lang="en-US" sz="2800" u="sng" dirty="0">
              <a:latin typeface="Arial" charset="0"/>
              <a:ea typeface="ＭＳ Ｐゴシック" charset="0"/>
              <a:cs typeface="Arial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charset="0"/>
              <a:buChar char="¨"/>
              <a:defRPr/>
            </a:pPr>
            <a:endParaRPr lang="en-US" sz="2000" dirty="0">
              <a:latin typeface="Arial" charset="0"/>
              <a:ea typeface="ＭＳ Ｐゴシック" charset="0"/>
              <a:cs typeface="Arial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charset="0"/>
              <a:buChar char="¨"/>
              <a:defRPr/>
            </a:pPr>
            <a:endParaRPr lang="en-US" sz="1800" baseline="30000" dirty="0">
              <a:latin typeface="Arial" charset="0"/>
              <a:ea typeface="ＭＳ Ｐゴシック" charset="0"/>
              <a:cs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charset="0"/>
              <a:buChar char="n"/>
              <a:defRPr/>
            </a:pPr>
            <a:endParaRPr lang="en-US" sz="2000" b="1" baseline="30000" dirty="0">
              <a:latin typeface="Arial" charset="0"/>
              <a:ea typeface="ＭＳ Ｐゴシック" charset="0"/>
              <a:cs typeface="Arial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bg2"/>
              </a:buClr>
              <a:buSzPct val="75000"/>
              <a:buFont typeface="Wingdings" charset="0"/>
              <a:buNone/>
              <a:defRPr/>
            </a:pPr>
            <a:endParaRPr lang="en-US" sz="2000" i="1" dirty="0">
              <a:latin typeface="Arial" charset="0"/>
              <a:ea typeface="ＭＳ Ｐゴシック" charset="0"/>
              <a:cs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charset="0"/>
              <a:buChar char="n"/>
              <a:defRPr/>
            </a:pPr>
            <a:endParaRPr lang="en-US" sz="2000" i="1" dirty="0">
              <a:latin typeface="Arial" charset="0"/>
              <a:ea typeface="ＭＳ Ｐゴシック" charset="0"/>
              <a:cs typeface="Arial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bg2"/>
              </a:buClr>
              <a:buSzPct val="75000"/>
              <a:buFont typeface="Wingdings" charset="0"/>
              <a:buNone/>
              <a:defRPr/>
            </a:pPr>
            <a:endParaRPr lang="en-US" sz="2000" i="1" dirty="0">
              <a:latin typeface="Arial" charset="0"/>
              <a:ea typeface="ＭＳ Ｐゴシック" charset="0"/>
              <a:cs typeface="Arial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bg2"/>
              </a:buClr>
              <a:buSzPct val="75000"/>
              <a:buFont typeface="Wingdings" charset="0"/>
              <a:buNone/>
              <a:defRPr/>
            </a:pPr>
            <a:endParaRPr lang="en-US" sz="2000" i="1" dirty="0">
              <a:latin typeface="Arial" charset="0"/>
              <a:ea typeface="ＭＳ Ｐゴシック" charset="0"/>
              <a:cs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charset="0"/>
              <a:buNone/>
              <a:defRPr/>
            </a:pPr>
            <a:endParaRPr lang="en-US" sz="2000" b="1" i="1" dirty="0">
              <a:latin typeface="Arial" charset="0"/>
              <a:ea typeface="ＭＳ Ｐゴシック" charset="0"/>
              <a:cs typeface="Arial" charset="0"/>
            </a:endParaRPr>
          </a:p>
        </p:txBody>
      </p:sp>
      <p:grpSp>
        <p:nvGrpSpPr>
          <p:cNvPr id="2" name="Group 70"/>
          <p:cNvGrpSpPr>
            <a:grpSpLocks/>
          </p:cNvGrpSpPr>
          <p:nvPr/>
        </p:nvGrpSpPr>
        <p:grpSpPr bwMode="auto">
          <a:xfrm>
            <a:off x="2484438" y="2205038"/>
            <a:ext cx="4237037" cy="3240087"/>
            <a:chOff x="3062" y="2448"/>
            <a:chExt cx="2261" cy="1630"/>
          </a:xfrm>
        </p:grpSpPr>
        <p:sp>
          <p:nvSpPr>
            <p:cNvPr id="50183" name="Text Box 71"/>
            <p:cNvSpPr txBox="1">
              <a:spLocks noChangeAspect="1" noChangeArrowheads="1"/>
            </p:cNvSpPr>
            <p:nvPr/>
          </p:nvSpPr>
          <p:spPr bwMode="auto">
            <a:xfrm>
              <a:off x="5040" y="3744"/>
              <a:ext cx="186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1800">
                  <a:latin typeface="Times New Roman" pitchFamily="18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50184" name="Rectangle 72"/>
            <p:cNvSpPr>
              <a:spLocks noChangeAspect="1" noChangeArrowheads="1"/>
            </p:cNvSpPr>
            <p:nvPr/>
          </p:nvSpPr>
          <p:spPr bwMode="auto">
            <a:xfrm rot="-1664212">
              <a:off x="3552" y="2976"/>
              <a:ext cx="1657" cy="201"/>
            </a:xfrm>
            <a:prstGeom prst="rect">
              <a:avLst/>
            </a:prstGeom>
            <a:solidFill>
              <a:srgbClr val="C0C0C0">
                <a:alpha val="50195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185" name="AutoShape 73"/>
            <p:cNvSpPr>
              <a:spLocks noChangeAspect="1" noChangeArrowheads="1"/>
            </p:cNvSpPr>
            <p:nvPr/>
          </p:nvSpPr>
          <p:spPr bwMode="auto">
            <a:xfrm>
              <a:off x="3888" y="3279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186" name="AutoShape 74"/>
            <p:cNvSpPr>
              <a:spLocks noChangeAspect="1" noChangeArrowheads="1"/>
            </p:cNvSpPr>
            <p:nvPr/>
          </p:nvSpPr>
          <p:spPr bwMode="auto">
            <a:xfrm>
              <a:off x="4224" y="3135"/>
              <a:ext cx="30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187" name="AutoShape 75"/>
            <p:cNvSpPr>
              <a:spLocks noChangeAspect="1" noChangeArrowheads="1"/>
            </p:cNvSpPr>
            <p:nvPr/>
          </p:nvSpPr>
          <p:spPr bwMode="auto">
            <a:xfrm>
              <a:off x="3792" y="3375"/>
              <a:ext cx="30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188" name="AutoShape 76"/>
            <p:cNvSpPr>
              <a:spLocks noChangeAspect="1" noChangeArrowheads="1"/>
            </p:cNvSpPr>
            <p:nvPr/>
          </p:nvSpPr>
          <p:spPr bwMode="auto">
            <a:xfrm>
              <a:off x="4224" y="3183"/>
              <a:ext cx="30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189" name="AutoShape 77"/>
            <p:cNvSpPr>
              <a:spLocks noChangeAspect="1" noChangeArrowheads="1"/>
            </p:cNvSpPr>
            <p:nvPr/>
          </p:nvSpPr>
          <p:spPr bwMode="auto">
            <a:xfrm>
              <a:off x="4992" y="2655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190" name="AutoShape 78"/>
            <p:cNvSpPr>
              <a:spLocks noChangeAspect="1" noChangeArrowheads="1"/>
            </p:cNvSpPr>
            <p:nvPr/>
          </p:nvSpPr>
          <p:spPr bwMode="auto">
            <a:xfrm>
              <a:off x="4608" y="2943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191" name="AutoShape 79"/>
            <p:cNvSpPr>
              <a:spLocks noChangeAspect="1" noChangeArrowheads="1"/>
            </p:cNvSpPr>
            <p:nvPr/>
          </p:nvSpPr>
          <p:spPr bwMode="auto">
            <a:xfrm>
              <a:off x="4140" y="3086"/>
              <a:ext cx="30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192" name="AutoShape 80"/>
            <p:cNvSpPr>
              <a:spLocks noChangeAspect="1" noChangeArrowheads="1"/>
            </p:cNvSpPr>
            <p:nvPr/>
          </p:nvSpPr>
          <p:spPr bwMode="auto">
            <a:xfrm>
              <a:off x="4275" y="3039"/>
              <a:ext cx="30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193" name="AutoShape 81"/>
            <p:cNvSpPr>
              <a:spLocks noChangeAspect="1" noChangeArrowheads="1"/>
            </p:cNvSpPr>
            <p:nvPr/>
          </p:nvSpPr>
          <p:spPr bwMode="auto">
            <a:xfrm>
              <a:off x="4308" y="3053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194" name="AutoShape 82"/>
            <p:cNvSpPr>
              <a:spLocks noChangeAspect="1" noChangeArrowheads="1"/>
            </p:cNvSpPr>
            <p:nvPr/>
          </p:nvSpPr>
          <p:spPr bwMode="auto">
            <a:xfrm>
              <a:off x="4375" y="2986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195" name="AutoShape 83"/>
            <p:cNvSpPr>
              <a:spLocks noChangeAspect="1" noChangeArrowheads="1"/>
            </p:cNvSpPr>
            <p:nvPr/>
          </p:nvSpPr>
          <p:spPr bwMode="auto">
            <a:xfrm>
              <a:off x="4752" y="2847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196" name="AutoShape 84"/>
            <p:cNvSpPr>
              <a:spLocks noChangeAspect="1" noChangeArrowheads="1"/>
            </p:cNvSpPr>
            <p:nvPr/>
          </p:nvSpPr>
          <p:spPr bwMode="auto">
            <a:xfrm>
              <a:off x="4032" y="3154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197" name="AutoShape 85"/>
            <p:cNvSpPr>
              <a:spLocks noChangeAspect="1" noChangeArrowheads="1"/>
            </p:cNvSpPr>
            <p:nvPr/>
          </p:nvSpPr>
          <p:spPr bwMode="auto">
            <a:xfrm>
              <a:off x="4812" y="2847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198" name="AutoShape 86"/>
            <p:cNvSpPr>
              <a:spLocks noChangeAspect="1" noChangeArrowheads="1"/>
            </p:cNvSpPr>
            <p:nvPr/>
          </p:nvSpPr>
          <p:spPr bwMode="auto">
            <a:xfrm>
              <a:off x="3792" y="3296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199" name="AutoShape 87"/>
            <p:cNvSpPr>
              <a:spLocks noChangeAspect="1" noChangeArrowheads="1"/>
            </p:cNvSpPr>
            <p:nvPr/>
          </p:nvSpPr>
          <p:spPr bwMode="auto">
            <a:xfrm>
              <a:off x="4432" y="2991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cs typeface="Arial" pitchFamily="34" charset="0"/>
              </a:endParaRPr>
            </a:p>
          </p:txBody>
        </p:sp>
        <p:sp>
          <p:nvSpPr>
            <p:cNvPr id="50200" name="AutoShape 88"/>
            <p:cNvSpPr>
              <a:spLocks noChangeAspect="1" noChangeArrowheads="1"/>
            </p:cNvSpPr>
            <p:nvPr/>
          </p:nvSpPr>
          <p:spPr bwMode="auto">
            <a:xfrm>
              <a:off x="4992" y="2799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201" name="AutoShape 89"/>
            <p:cNvSpPr>
              <a:spLocks noChangeAspect="1" noChangeArrowheads="1"/>
            </p:cNvSpPr>
            <p:nvPr/>
          </p:nvSpPr>
          <p:spPr bwMode="auto">
            <a:xfrm>
              <a:off x="5040" y="2751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202" name="AutoShape 90"/>
            <p:cNvSpPr>
              <a:spLocks noChangeAspect="1" noChangeArrowheads="1"/>
            </p:cNvSpPr>
            <p:nvPr/>
          </p:nvSpPr>
          <p:spPr bwMode="auto">
            <a:xfrm>
              <a:off x="5040" y="2655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203" name="AutoShape 91"/>
            <p:cNvSpPr>
              <a:spLocks noChangeAspect="1" noChangeArrowheads="1"/>
            </p:cNvSpPr>
            <p:nvPr/>
          </p:nvSpPr>
          <p:spPr bwMode="auto">
            <a:xfrm>
              <a:off x="4608" y="2943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204" name="AutoShape 92"/>
            <p:cNvSpPr>
              <a:spLocks noChangeAspect="1" noChangeArrowheads="1"/>
            </p:cNvSpPr>
            <p:nvPr/>
          </p:nvSpPr>
          <p:spPr bwMode="auto">
            <a:xfrm>
              <a:off x="4678" y="2847"/>
              <a:ext cx="30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205" name="AutoShape 93"/>
            <p:cNvSpPr>
              <a:spLocks noChangeAspect="1" noChangeArrowheads="1"/>
            </p:cNvSpPr>
            <p:nvPr/>
          </p:nvSpPr>
          <p:spPr bwMode="auto">
            <a:xfrm>
              <a:off x="4611" y="2986"/>
              <a:ext cx="30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206" name="AutoShape 94"/>
            <p:cNvSpPr>
              <a:spLocks noChangeAspect="1" noChangeArrowheads="1"/>
            </p:cNvSpPr>
            <p:nvPr/>
          </p:nvSpPr>
          <p:spPr bwMode="auto">
            <a:xfrm>
              <a:off x="4476" y="3019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207" name="AutoShape 95"/>
            <p:cNvSpPr>
              <a:spLocks noChangeAspect="1" noChangeArrowheads="1"/>
            </p:cNvSpPr>
            <p:nvPr/>
          </p:nvSpPr>
          <p:spPr bwMode="auto">
            <a:xfrm>
              <a:off x="3972" y="3221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208" name="AutoShape 96"/>
            <p:cNvSpPr>
              <a:spLocks noChangeAspect="1" noChangeArrowheads="1"/>
            </p:cNvSpPr>
            <p:nvPr/>
          </p:nvSpPr>
          <p:spPr bwMode="auto">
            <a:xfrm>
              <a:off x="4896" y="2799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209" name="AutoShape 97"/>
            <p:cNvSpPr>
              <a:spLocks noChangeAspect="1" noChangeArrowheads="1"/>
            </p:cNvSpPr>
            <p:nvPr/>
          </p:nvSpPr>
          <p:spPr bwMode="auto">
            <a:xfrm>
              <a:off x="3984" y="3327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210" name="AutoShape 98"/>
            <p:cNvSpPr>
              <a:spLocks noChangeAspect="1" noChangeArrowheads="1"/>
            </p:cNvSpPr>
            <p:nvPr/>
          </p:nvSpPr>
          <p:spPr bwMode="auto">
            <a:xfrm>
              <a:off x="3696" y="3471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0211" name="Line 99"/>
            <p:cNvSpPr>
              <a:spLocks noChangeAspect="1" noChangeShapeType="1"/>
            </p:cNvSpPr>
            <p:nvPr/>
          </p:nvSpPr>
          <p:spPr bwMode="auto">
            <a:xfrm>
              <a:off x="3408" y="3087"/>
              <a:ext cx="19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212" name="Line 100"/>
            <p:cNvSpPr>
              <a:spLocks noChangeAspect="1" noChangeShapeType="1"/>
            </p:cNvSpPr>
            <p:nvPr/>
          </p:nvSpPr>
          <p:spPr bwMode="auto">
            <a:xfrm flipV="1">
              <a:off x="3401" y="2448"/>
              <a:ext cx="0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213" name="Line 101"/>
            <p:cNvSpPr>
              <a:spLocks noChangeAspect="1" noChangeShapeType="1"/>
            </p:cNvSpPr>
            <p:nvPr/>
          </p:nvSpPr>
          <p:spPr bwMode="auto">
            <a:xfrm>
              <a:off x="3401" y="3792"/>
              <a:ext cx="18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0214" name="Text Box 102"/>
            <p:cNvSpPr txBox="1">
              <a:spLocks noChangeAspect="1" noChangeArrowheads="1"/>
            </p:cNvSpPr>
            <p:nvPr/>
          </p:nvSpPr>
          <p:spPr bwMode="auto">
            <a:xfrm>
              <a:off x="3267" y="2993"/>
              <a:ext cx="159" cy="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1800">
                  <a:latin typeface="Times New Roman" pitchFamily="18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50215" name="Text Box 103"/>
            <p:cNvSpPr txBox="1">
              <a:spLocks noChangeArrowheads="1"/>
            </p:cNvSpPr>
            <p:nvPr/>
          </p:nvSpPr>
          <p:spPr bwMode="auto">
            <a:xfrm>
              <a:off x="3519" y="3878"/>
              <a:ext cx="1312" cy="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2000">
                  <a:latin typeface="Times New Roman" pitchFamily="18" charset="0"/>
                  <a:cs typeface="Arial" pitchFamily="34" charset="0"/>
                </a:rPr>
                <a:t>Erros Correlacionados</a:t>
              </a:r>
            </a:p>
          </p:txBody>
        </p:sp>
        <p:sp>
          <p:nvSpPr>
            <p:cNvPr id="50216" name="Text Box 104"/>
            <p:cNvSpPr txBox="1">
              <a:spLocks noChangeAspect="1" noChangeArrowheads="1"/>
            </p:cNvSpPr>
            <p:nvPr/>
          </p:nvSpPr>
          <p:spPr bwMode="auto">
            <a:xfrm rot="-5400000">
              <a:off x="2866" y="3037"/>
              <a:ext cx="588" cy="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t-BR" sz="1800">
                  <a:latin typeface="Times New Roman" pitchFamily="18" charset="0"/>
                  <a:cs typeface="Arial" pitchFamily="34" charset="0"/>
                </a:rPr>
                <a:t>Resíduo</a:t>
              </a:r>
            </a:p>
          </p:txBody>
        </p:sp>
      </p:grpSp>
      <p:sp>
        <p:nvSpPr>
          <p:cNvPr id="40" name="Rectangle 3"/>
          <p:cNvSpPr txBox="1">
            <a:spLocks noChangeArrowheads="1"/>
          </p:cNvSpPr>
          <p:nvPr/>
        </p:nvSpPr>
        <p:spPr bwMode="auto">
          <a:xfrm>
            <a:off x="827088" y="5732463"/>
            <a:ext cx="792162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5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pt-BR" sz="2400"/>
              <a:t>Outros diagnósticos: </a:t>
            </a:r>
            <a:r>
              <a:rPr lang="pt-BR" sz="2000"/>
              <a:t>Teste de Durbin-Watson</a:t>
            </a:r>
          </a:p>
          <a:p>
            <a:pPr>
              <a:spcBef>
                <a:spcPct val="5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pt-BR" sz="2000" b="1">
                <a:solidFill>
                  <a:srgbClr val="FF0000"/>
                </a:solidFill>
              </a:rPr>
              <a:t>Autocorrelação espacial: Mapa dos resíduos, Índice de Moran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600" smtClean="0"/>
              <a:t>Análise dos Resíduos</a:t>
            </a:r>
            <a:endParaRPr lang="pt-BR" sz="360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55650" y="1196975"/>
            <a:ext cx="8050213" cy="4968875"/>
          </a:xfrm>
        </p:spPr>
        <p:txBody>
          <a:bodyPr/>
          <a:lstStyle/>
          <a:p>
            <a:pPr eaLnBrk="1" hangingPunct="1">
              <a:buFont typeface="Wingdings" charset="0"/>
              <a:buNone/>
              <a:defRPr/>
            </a:pPr>
            <a:r>
              <a:rPr lang="en-US" b="1" dirty="0" smtClean="0">
                <a:cs typeface="+mn-cs"/>
              </a:rPr>
              <a:t> </a:t>
            </a:r>
            <a:endParaRPr lang="pt-BR" sz="1800" dirty="0" smtClean="0">
              <a:cs typeface="+mn-cs"/>
              <a:sym typeface="Mathematica1" charset="0"/>
            </a:endParaRP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900113" y="1412875"/>
            <a:ext cx="7905750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2800" b="1">
                <a:cs typeface="Arial" pitchFamily="34" charset="0"/>
              </a:rPr>
              <a:t>Modelo Adequado</a:t>
            </a: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en-US" sz="1000" b="1">
              <a:cs typeface="Arial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endParaRPr lang="en-US" sz="2000">
              <a:cs typeface="Arial" pitchFamily="34" charset="0"/>
            </a:endParaRPr>
          </a:p>
          <a:p>
            <a:pPr marL="742950" lvl="1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</a:pPr>
            <a:endParaRPr lang="en-US" sz="1800" baseline="30000"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en-US" sz="2000" b="1" baseline="30000"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US" sz="2000" i="1"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endParaRPr lang="en-US" sz="2000" i="1"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US" sz="2000" i="1">
              <a:cs typeface="Arial" pitchFamily="34" charset="0"/>
            </a:endParaRPr>
          </a:p>
          <a:p>
            <a:pPr marL="342900" indent="-342900" algn="ctr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US" sz="2000" i="1"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US" sz="2000" b="1" i="1">
              <a:cs typeface="Arial" pitchFamily="34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476375" y="2349500"/>
            <a:ext cx="5468938" cy="3443288"/>
            <a:chOff x="477" y="1014"/>
            <a:chExt cx="2232" cy="1467"/>
          </a:xfrm>
        </p:grpSpPr>
        <p:sp>
          <p:nvSpPr>
            <p:cNvPr id="51207" name="Rectangle 8"/>
            <p:cNvSpPr>
              <a:spLocks noChangeAspect="1" noChangeArrowheads="1"/>
            </p:cNvSpPr>
            <p:nvPr/>
          </p:nvSpPr>
          <p:spPr bwMode="auto">
            <a:xfrm>
              <a:off x="915" y="1472"/>
              <a:ext cx="1511" cy="370"/>
            </a:xfrm>
            <a:prstGeom prst="rect">
              <a:avLst/>
            </a:prstGeom>
            <a:solidFill>
              <a:srgbClr val="C0C0C0">
                <a:alpha val="50195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08" name="AutoShape 9"/>
            <p:cNvSpPr>
              <a:spLocks noChangeAspect="1" noChangeArrowheads="1"/>
            </p:cNvSpPr>
            <p:nvPr/>
          </p:nvSpPr>
          <p:spPr bwMode="auto">
            <a:xfrm>
              <a:off x="1029" y="1552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09" name="AutoShape 10"/>
            <p:cNvSpPr>
              <a:spLocks noChangeAspect="1" noChangeArrowheads="1"/>
            </p:cNvSpPr>
            <p:nvPr/>
          </p:nvSpPr>
          <p:spPr bwMode="auto">
            <a:xfrm>
              <a:off x="1197" y="1619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10" name="AutoShape 11"/>
            <p:cNvSpPr>
              <a:spLocks noChangeAspect="1" noChangeArrowheads="1"/>
            </p:cNvSpPr>
            <p:nvPr/>
          </p:nvSpPr>
          <p:spPr bwMode="auto">
            <a:xfrm>
              <a:off x="1063" y="1686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11" name="AutoShape 12"/>
            <p:cNvSpPr>
              <a:spLocks noChangeAspect="1" noChangeArrowheads="1"/>
            </p:cNvSpPr>
            <p:nvPr/>
          </p:nvSpPr>
          <p:spPr bwMode="auto">
            <a:xfrm>
              <a:off x="1231" y="1720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12" name="AutoShape 13"/>
            <p:cNvSpPr>
              <a:spLocks noChangeAspect="1" noChangeArrowheads="1"/>
            </p:cNvSpPr>
            <p:nvPr/>
          </p:nvSpPr>
          <p:spPr bwMode="auto">
            <a:xfrm>
              <a:off x="1399" y="1619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13" name="AutoShape 14"/>
            <p:cNvSpPr>
              <a:spLocks noChangeAspect="1" noChangeArrowheads="1"/>
            </p:cNvSpPr>
            <p:nvPr/>
          </p:nvSpPr>
          <p:spPr bwMode="auto">
            <a:xfrm>
              <a:off x="1533" y="1518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14" name="AutoShape 15"/>
            <p:cNvSpPr>
              <a:spLocks noChangeAspect="1" noChangeArrowheads="1"/>
            </p:cNvSpPr>
            <p:nvPr/>
          </p:nvSpPr>
          <p:spPr bwMode="auto">
            <a:xfrm>
              <a:off x="1533" y="1652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15" name="AutoShape 16"/>
            <p:cNvSpPr>
              <a:spLocks noChangeAspect="1" noChangeArrowheads="1"/>
            </p:cNvSpPr>
            <p:nvPr/>
          </p:nvSpPr>
          <p:spPr bwMode="auto">
            <a:xfrm>
              <a:off x="1668" y="1787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16" name="AutoShape 17"/>
            <p:cNvSpPr>
              <a:spLocks noChangeAspect="1" noChangeArrowheads="1"/>
            </p:cNvSpPr>
            <p:nvPr/>
          </p:nvSpPr>
          <p:spPr bwMode="auto">
            <a:xfrm>
              <a:off x="1701" y="1619"/>
              <a:ext cx="32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17" name="AutoShape 18"/>
            <p:cNvSpPr>
              <a:spLocks noChangeAspect="1" noChangeArrowheads="1"/>
            </p:cNvSpPr>
            <p:nvPr/>
          </p:nvSpPr>
          <p:spPr bwMode="auto">
            <a:xfrm>
              <a:off x="1768" y="1552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18" name="AutoShape 19"/>
            <p:cNvSpPr>
              <a:spLocks noChangeAspect="1" noChangeArrowheads="1"/>
            </p:cNvSpPr>
            <p:nvPr/>
          </p:nvSpPr>
          <p:spPr bwMode="auto">
            <a:xfrm>
              <a:off x="1970" y="1686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19" name="AutoShape 20"/>
            <p:cNvSpPr>
              <a:spLocks noChangeAspect="1" noChangeArrowheads="1"/>
            </p:cNvSpPr>
            <p:nvPr/>
          </p:nvSpPr>
          <p:spPr bwMode="auto">
            <a:xfrm>
              <a:off x="1500" y="1720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20" name="AutoShape 21"/>
            <p:cNvSpPr>
              <a:spLocks noChangeAspect="1" noChangeArrowheads="1"/>
            </p:cNvSpPr>
            <p:nvPr/>
          </p:nvSpPr>
          <p:spPr bwMode="auto">
            <a:xfrm>
              <a:off x="2205" y="1552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21" name="AutoShape 22"/>
            <p:cNvSpPr>
              <a:spLocks noChangeAspect="1" noChangeArrowheads="1"/>
            </p:cNvSpPr>
            <p:nvPr/>
          </p:nvSpPr>
          <p:spPr bwMode="auto">
            <a:xfrm>
              <a:off x="1298" y="1552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22" name="AutoShape 23"/>
            <p:cNvSpPr>
              <a:spLocks noChangeAspect="1" noChangeArrowheads="1"/>
            </p:cNvSpPr>
            <p:nvPr/>
          </p:nvSpPr>
          <p:spPr bwMode="auto">
            <a:xfrm>
              <a:off x="1768" y="1720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 sz="1800">
                <a:cs typeface="Arial" pitchFamily="34" charset="0"/>
              </a:endParaRPr>
            </a:p>
          </p:txBody>
        </p:sp>
        <p:sp>
          <p:nvSpPr>
            <p:cNvPr id="51223" name="AutoShape 24"/>
            <p:cNvSpPr>
              <a:spLocks noChangeAspect="1" noChangeArrowheads="1"/>
            </p:cNvSpPr>
            <p:nvPr/>
          </p:nvSpPr>
          <p:spPr bwMode="auto">
            <a:xfrm>
              <a:off x="2172" y="1686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24" name="AutoShape 25"/>
            <p:cNvSpPr>
              <a:spLocks noChangeAspect="1" noChangeArrowheads="1"/>
            </p:cNvSpPr>
            <p:nvPr/>
          </p:nvSpPr>
          <p:spPr bwMode="auto">
            <a:xfrm>
              <a:off x="2272" y="1652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25" name="AutoShape 26"/>
            <p:cNvSpPr>
              <a:spLocks noChangeAspect="1" noChangeArrowheads="1"/>
            </p:cNvSpPr>
            <p:nvPr/>
          </p:nvSpPr>
          <p:spPr bwMode="auto">
            <a:xfrm>
              <a:off x="2306" y="1753"/>
              <a:ext cx="31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26" name="AutoShape 27"/>
            <p:cNvSpPr>
              <a:spLocks noChangeAspect="1" noChangeArrowheads="1"/>
            </p:cNvSpPr>
            <p:nvPr/>
          </p:nvSpPr>
          <p:spPr bwMode="auto">
            <a:xfrm>
              <a:off x="2037" y="1787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27" name="AutoShape 28"/>
            <p:cNvSpPr>
              <a:spLocks noChangeAspect="1" noChangeArrowheads="1"/>
            </p:cNvSpPr>
            <p:nvPr/>
          </p:nvSpPr>
          <p:spPr bwMode="auto">
            <a:xfrm>
              <a:off x="2071" y="1619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28" name="AutoShape 29"/>
            <p:cNvSpPr>
              <a:spLocks noChangeAspect="1" noChangeArrowheads="1"/>
            </p:cNvSpPr>
            <p:nvPr/>
          </p:nvSpPr>
          <p:spPr bwMode="auto">
            <a:xfrm>
              <a:off x="2004" y="1552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29" name="AutoShape 30"/>
            <p:cNvSpPr>
              <a:spLocks noChangeAspect="1" noChangeArrowheads="1"/>
            </p:cNvSpPr>
            <p:nvPr/>
          </p:nvSpPr>
          <p:spPr bwMode="auto">
            <a:xfrm>
              <a:off x="1869" y="1585"/>
              <a:ext cx="32" cy="32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30" name="AutoShape 31"/>
            <p:cNvSpPr>
              <a:spLocks noChangeAspect="1" noChangeArrowheads="1"/>
            </p:cNvSpPr>
            <p:nvPr/>
          </p:nvSpPr>
          <p:spPr bwMode="auto">
            <a:xfrm>
              <a:off x="1365" y="1787"/>
              <a:ext cx="32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31" name="AutoShape 32"/>
            <p:cNvSpPr>
              <a:spLocks noChangeAspect="1" noChangeArrowheads="1"/>
            </p:cNvSpPr>
            <p:nvPr/>
          </p:nvSpPr>
          <p:spPr bwMode="auto">
            <a:xfrm>
              <a:off x="2138" y="1787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32" name="AutoShape 33"/>
            <p:cNvSpPr>
              <a:spLocks noChangeAspect="1" noChangeArrowheads="1"/>
            </p:cNvSpPr>
            <p:nvPr/>
          </p:nvSpPr>
          <p:spPr bwMode="auto">
            <a:xfrm>
              <a:off x="1332" y="1686"/>
              <a:ext cx="31" cy="30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33" name="AutoShape 34"/>
            <p:cNvSpPr>
              <a:spLocks noChangeAspect="1" noChangeArrowheads="1"/>
            </p:cNvSpPr>
            <p:nvPr/>
          </p:nvSpPr>
          <p:spPr bwMode="auto">
            <a:xfrm>
              <a:off x="1063" y="1787"/>
              <a:ext cx="31" cy="31"/>
            </a:xfrm>
            <a:prstGeom prst="flowChartConnector">
              <a:avLst/>
            </a:prstGeom>
            <a:solidFill>
              <a:srgbClr val="0033CC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sp>
          <p:nvSpPr>
            <p:cNvPr id="51234" name="Line 35"/>
            <p:cNvSpPr>
              <a:spLocks noChangeAspect="1" noChangeShapeType="1"/>
            </p:cNvSpPr>
            <p:nvPr/>
          </p:nvSpPr>
          <p:spPr bwMode="auto">
            <a:xfrm>
              <a:off x="794" y="1652"/>
              <a:ext cx="19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35" name="Line 36"/>
            <p:cNvSpPr>
              <a:spLocks noChangeAspect="1" noChangeShapeType="1"/>
            </p:cNvSpPr>
            <p:nvPr/>
          </p:nvSpPr>
          <p:spPr bwMode="auto">
            <a:xfrm flipV="1">
              <a:off x="794" y="1014"/>
              <a:ext cx="0" cy="13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36" name="Line 37"/>
            <p:cNvSpPr>
              <a:spLocks noChangeAspect="1" noChangeShapeType="1"/>
            </p:cNvSpPr>
            <p:nvPr/>
          </p:nvSpPr>
          <p:spPr bwMode="auto">
            <a:xfrm>
              <a:off x="794" y="2358"/>
              <a:ext cx="181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51237" name="Text Box 38"/>
            <p:cNvSpPr txBox="1">
              <a:spLocks noChangeAspect="1" noChangeArrowheads="1"/>
            </p:cNvSpPr>
            <p:nvPr/>
          </p:nvSpPr>
          <p:spPr bwMode="auto">
            <a:xfrm>
              <a:off x="660" y="1559"/>
              <a:ext cx="122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1800">
                  <a:latin typeface="Times New Roman" pitchFamily="18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51238" name="Text Box 39"/>
            <p:cNvSpPr txBox="1">
              <a:spLocks noChangeAspect="1" noChangeArrowheads="1"/>
            </p:cNvSpPr>
            <p:nvPr/>
          </p:nvSpPr>
          <p:spPr bwMode="auto">
            <a:xfrm rot="-5400000">
              <a:off x="350" y="1703"/>
              <a:ext cx="398" cy="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1800">
                  <a:latin typeface="Times New Roman" pitchFamily="18" charset="0"/>
                  <a:cs typeface="Arial" pitchFamily="34" charset="0"/>
                </a:rPr>
                <a:t>Resíduo</a:t>
              </a:r>
            </a:p>
          </p:txBody>
        </p:sp>
        <p:sp>
          <p:nvSpPr>
            <p:cNvPr id="51239" name="Text Box 40"/>
            <p:cNvSpPr txBox="1">
              <a:spLocks noChangeAspect="1" noChangeArrowheads="1"/>
            </p:cNvSpPr>
            <p:nvPr/>
          </p:nvSpPr>
          <p:spPr bwMode="auto">
            <a:xfrm>
              <a:off x="2440" y="2325"/>
              <a:ext cx="143" cy="1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sz="1800">
                  <a:latin typeface="Times New Roman" pitchFamily="18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51240" name="Text Box 41"/>
            <p:cNvSpPr txBox="1">
              <a:spLocks noChangeArrowheads="1"/>
            </p:cNvSpPr>
            <p:nvPr/>
          </p:nvSpPr>
          <p:spPr bwMode="auto">
            <a:xfrm>
              <a:off x="1049" y="1037"/>
              <a:ext cx="75" cy="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 sz="2000">
                <a:latin typeface="Times New Roman" pitchFamily="18" charset="0"/>
                <a:cs typeface="Arial" pitchFamily="34" charset="0"/>
              </a:endParaRPr>
            </a:p>
          </p:txBody>
        </p:sp>
      </p:grpSp>
      <p:sp>
        <p:nvSpPr>
          <p:cNvPr id="51206" name="Smiley Face 1"/>
          <p:cNvSpPr>
            <a:spLocks noChangeArrowheads="1"/>
          </p:cNvSpPr>
          <p:nvPr/>
        </p:nvSpPr>
        <p:spPr bwMode="auto">
          <a:xfrm>
            <a:off x="7235825" y="1700213"/>
            <a:ext cx="1152525" cy="1081087"/>
          </a:xfrm>
          <a:prstGeom prst="smileyFace">
            <a:avLst>
              <a:gd name="adj" fmla="val 4653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/>
          <a:lstStyle/>
          <a:p>
            <a:endParaRPr lang="en-US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8153400" cy="762000"/>
          </a:xfrm>
        </p:spPr>
        <p:txBody>
          <a:bodyPr/>
          <a:lstStyle/>
          <a:p>
            <a:pPr eaLnBrk="1" hangingPunct="1">
              <a:defRPr/>
            </a:pPr>
            <a:r>
              <a:rPr lang="pt-BR" sz="3600" dirty="0" smtClean="0">
                <a:cs typeface="+mj-cs"/>
              </a:rPr>
              <a:t>Outros Tutoriais</a:t>
            </a:r>
            <a:endParaRPr lang="pt-BR" i="1" dirty="0" smtClean="0">
              <a:cs typeface="+mj-cs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341438"/>
            <a:ext cx="7772400" cy="551973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pt-B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Spatial Regression Analysis: A Workbook (Luc Anselin): </a:t>
            </a:r>
            <a:r>
              <a:rPr lang="pt-BR" smtClean="0">
                <a:effectLst>
                  <a:outerShdw blurRad="38100" dist="38100" dir="2700000" algn="tl">
                    <a:srgbClr val="C0C0C0"/>
                  </a:outerShdw>
                </a:effectLst>
                <a:hlinkClick r:id="rId3"/>
              </a:rPr>
              <a:t>http://geodacenter.asu.edu/system/files/rex1.pdf</a:t>
            </a:r>
            <a:endParaRPr lang="pt-BR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pt-BR" sz="16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pt-B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Fitting and Interpreting Spatial Regression Models: An Applied Survey (Roger Bivand): </a:t>
            </a:r>
            <a:r>
              <a:rPr lang="pt-BR" sz="2000" smtClean="0">
                <a:effectLst>
                  <a:outerShdw blurRad="38100" dist="38100" dir="2700000" algn="tl">
                    <a:srgbClr val="C0C0C0"/>
                  </a:outerShdw>
                </a:effectLst>
                <a:hlinkClick r:id="rId4"/>
              </a:rPr>
              <a:t>http://www.nek.lu.se/ryde/NordicEcont09/Papers/bivand.pdf</a:t>
            </a:r>
            <a:endParaRPr lang="pt-BR" sz="20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pt-BR" sz="14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pt-B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Spatial Econometrics functions in R: Classes and Methods: </a:t>
            </a:r>
            <a:r>
              <a:rPr lang="pt-BR" sz="1800" smtClean="0">
                <a:effectLst>
                  <a:outerShdw blurRad="38100" dist="38100" dir="2700000" algn="tl">
                    <a:srgbClr val="C0C0C0"/>
                  </a:outerShdw>
                </a:effectLst>
                <a:hlinkClick r:id="rId5"/>
              </a:rPr>
              <a:t>http://www.springerlink.com/content/xkmdbdk9jtfwbg9v/</a:t>
            </a:r>
            <a:endParaRPr lang="pt-BR" sz="1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pt-BR" sz="11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pt-B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Introduction to Geographically Weighted Regression (GWR) and to Grid Enabled GWR (Daniel Grose, Chris Brunsdon, Richard Harris): </a:t>
            </a:r>
            <a:r>
              <a:rPr lang="pt-BR" sz="1800" smtClean="0">
                <a:effectLst>
                  <a:outerShdw blurRad="38100" dist="38100" dir="2700000" algn="tl">
                    <a:srgbClr val="C0C0C0"/>
                  </a:outerShdw>
                </a:effectLst>
                <a:hlinkClick r:id="rId6"/>
              </a:rPr>
              <a:t>http://www.esrc.ac.uk/my-esrc/grants/RES-149-25-1041/outputs/Read/d68adfdb-50d5-4104-882e-a7028549ee37</a:t>
            </a:r>
            <a:endParaRPr lang="pt-BR" sz="1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pt-B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pt-B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pt-BR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pt-BR" sz="28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pt-BR" sz="3200" b="1" smtClean="0"/>
          </a:p>
          <a:p>
            <a:pPr lvl="1" eaLnBrk="1" hangingPunct="1">
              <a:buFont typeface="Wingdings" pitchFamily="2" charset="2"/>
              <a:buNone/>
              <a:defRPr/>
            </a:pPr>
            <a:endParaRPr lang="pt-BR" sz="3200" b="1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BR" sz="3600" smtClean="0"/>
              <a:t>Softwares Específicos</a:t>
            </a:r>
            <a:endParaRPr lang="pt-BR" i="1" smtClean="0"/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143000"/>
            <a:ext cx="7772400" cy="4800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pt-BR" sz="280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São Sw Livres disponíveis na WEB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pt-BR" b="1" smtClean="0"/>
              <a:t>GeoDa 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pt-BR" sz="1600" smtClean="0"/>
              <a:t>Índice de Moran, LISA maps, Regressão Clássica e Espacial (Spatial Lag &amp; Spatial Error)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pt-BR" b="1" smtClean="0"/>
              <a:t>SPRING e Terraview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pt-BR" sz="1600" smtClean="0"/>
              <a:t> Índice de Moran, LISA map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pt-BR" b="1" smtClean="0"/>
              <a:t>CrimeStat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pt-BR" sz="1600" smtClean="0"/>
              <a:t> Índices de Autocorrelação, Taxas e Regressões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pt-BR" b="1" smtClean="0"/>
              <a:t>SAM (Spatial Analysis in Macroecology, </a:t>
            </a:r>
            <a:r>
              <a:rPr lang="pt-BR" sz="1400" smtClean="0"/>
              <a:t>www.ecoevol.ufg.br/sam</a:t>
            </a:r>
            <a:r>
              <a:rPr lang="pt-BR" b="1" smtClean="0"/>
              <a:t>)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pt-BR" sz="1600" smtClean="0"/>
              <a:t> Índices de Autocorrelação, Taxas e Regressões (inclui GWR) 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pt-BR" sz="1600" smtClean="0"/>
              <a:t>Rangel, T.; Diniz-Filho, J; Bini, L. (2010) SAM: a comprehensive application for Spatial Analysis in Macroecology. </a:t>
            </a:r>
            <a:r>
              <a:rPr lang="pt-BR" sz="1600" i="1" smtClean="0"/>
              <a:t>Ecography</a:t>
            </a:r>
            <a:r>
              <a:rPr lang="pt-BR" sz="1600" smtClean="0"/>
              <a:t>, 33:46-50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pt-BR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pt-BR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Não é Livre: </a:t>
            </a:r>
            <a:r>
              <a:rPr lang="pt-BR" b="1" smtClean="0"/>
              <a:t>GWR 3.0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pt-BR" sz="1800" smtClean="0"/>
              <a:t>Regressão Clássica e Espacial (GWR)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pt-BR" sz="1800" smtClean="0"/>
          </a:p>
          <a:p>
            <a:pPr eaLnBrk="1" hangingPunct="1">
              <a:defRPr/>
            </a:pPr>
            <a:endParaRPr lang="pt-BR" sz="2000" smtClean="0">
              <a:cs typeface="Times New Roman" pitchFamily="18" charset="0"/>
            </a:endParaRPr>
          </a:p>
        </p:txBody>
      </p:sp>
      <p:sp>
        <p:nvSpPr>
          <p:cNvPr id="82948" name="Text Box 4"/>
          <p:cNvSpPr txBox="1">
            <a:spLocks noChangeArrowheads="1"/>
          </p:cNvSpPr>
          <p:nvPr/>
        </p:nvSpPr>
        <p:spPr bwMode="auto">
          <a:xfrm>
            <a:off x="971550" y="6296025"/>
            <a:ext cx="7869238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cs typeface="Arial" pitchFamily="34" charset="0"/>
              </a:rPr>
              <a:t>Fotheringham, A.S., Brunsdon, C., and Charlton, M.E., 2002, </a:t>
            </a:r>
            <a:r>
              <a:rPr lang="en-US" i="1">
                <a:cs typeface="Arial" pitchFamily="34" charset="0"/>
              </a:rPr>
              <a:t>Geographically Weighted Regression: The Analysis of Spatially Varying Relationships</a:t>
            </a:r>
            <a:r>
              <a:rPr lang="en-US">
                <a:cs typeface="Arial" pitchFamily="34" charset="0"/>
              </a:rPr>
              <a:t>, Chichester: Wiley.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600" smtClean="0"/>
              <a:t>Análise de Regressão</a:t>
            </a:r>
            <a:endParaRPr lang="pt-BR" sz="360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38" y="1500188"/>
            <a:ext cx="7772400" cy="1500187"/>
          </a:xfrm>
        </p:spPr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en-US" sz="2800" dirty="0" err="1"/>
              <a:t>Descreve</a:t>
            </a:r>
            <a:r>
              <a:rPr lang="en-US" sz="2800" dirty="0"/>
              <a:t> </a:t>
            </a:r>
            <a:r>
              <a:rPr lang="en-US" sz="2800" dirty="0" err="1"/>
              <a:t>ou</a:t>
            </a:r>
            <a:r>
              <a:rPr lang="en-US" sz="2800" dirty="0"/>
              <a:t> </a:t>
            </a:r>
            <a:r>
              <a:rPr lang="en-US" sz="2800" dirty="0" err="1"/>
              <a:t>estima</a:t>
            </a:r>
            <a:r>
              <a:rPr lang="en-US" sz="2800" dirty="0"/>
              <a:t> </a:t>
            </a:r>
            <a:r>
              <a:rPr lang="en-US" sz="2800" dirty="0" err="1"/>
              <a:t>uma</a:t>
            </a:r>
            <a:r>
              <a:rPr lang="en-US" sz="2800" dirty="0"/>
              <a:t> </a:t>
            </a:r>
            <a:r>
              <a:rPr lang="en-US" sz="2800" dirty="0" err="1"/>
              <a:t>variável</a:t>
            </a:r>
            <a:r>
              <a:rPr lang="en-US" sz="2800" dirty="0"/>
              <a:t> </a:t>
            </a:r>
            <a:r>
              <a:rPr lang="en-US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dependente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(</a:t>
            </a:r>
            <a:r>
              <a:rPr lang="en-US" sz="2800" b="1" dirty="0"/>
              <a:t>Y</a:t>
            </a:r>
            <a:r>
              <a:rPr lang="en-US" sz="2800" dirty="0"/>
              <a:t>) a </a:t>
            </a:r>
            <a:r>
              <a:rPr lang="en-US" sz="2800" dirty="0" err="1"/>
              <a:t>partir</a:t>
            </a:r>
            <a:r>
              <a:rPr lang="en-US" sz="2800" dirty="0"/>
              <a:t> de </a:t>
            </a:r>
            <a:r>
              <a:rPr lang="en-US" sz="2800" dirty="0" err="1"/>
              <a:t>seu</a:t>
            </a:r>
            <a:r>
              <a:rPr lang="en-US" sz="2800" dirty="0"/>
              <a:t> </a:t>
            </a:r>
            <a:r>
              <a:rPr lang="en-US" sz="2800" dirty="0" err="1"/>
              <a:t>relacionamento</a:t>
            </a:r>
            <a:r>
              <a:rPr lang="en-US" sz="2800" dirty="0"/>
              <a:t> com </a:t>
            </a:r>
            <a:r>
              <a:rPr lang="en-US" sz="2800" dirty="0" err="1"/>
              <a:t>variáveis</a:t>
            </a:r>
            <a:r>
              <a:rPr lang="en-US" sz="2800" dirty="0"/>
              <a:t> </a:t>
            </a:r>
            <a:r>
              <a:rPr lang="en-US" sz="28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independentes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800" dirty="0"/>
              <a:t>(</a:t>
            </a:r>
            <a:r>
              <a:rPr lang="en-US" sz="2800" b="1" dirty="0"/>
              <a:t>X</a:t>
            </a:r>
            <a:r>
              <a:rPr lang="en-US" sz="2800" dirty="0" smtClean="0"/>
              <a:t>)</a:t>
            </a:r>
            <a:endParaRPr lang="en-US" sz="2800" dirty="0"/>
          </a:p>
          <a:p>
            <a:pPr lvl="1" algn="just">
              <a:buFont typeface="Wingdings" pitchFamily="2" charset="2"/>
              <a:buNone/>
              <a:defRPr/>
            </a:pPr>
            <a:endParaRPr lang="en-US" sz="2800" dirty="0"/>
          </a:p>
          <a:p>
            <a:pPr lvl="1">
              <a:buFont typeface="Wingdings" pitchFamily="2" charset="2"/>
              <a:buNone/>
              <a:defRPr/>
            </a:pPr>
            <a:endParaRPr lang="en-US" sz="1800" dirty="0"/>
          </a:p>
          <a:p>
            <a:pPr lvl="1">
              <a:buFont typeface="Wingdings" pitchFamily="2" charset="2"/>
              <a:buNone/>
              <a:defRPr/>
            </a:pPr>
            <a:endParaRPr lang="en-US" sz="1800" dirty="0"/>
          </a:p>
          <a:p>
            <a:pPr lvl="1">
              <a:buFont typeface="Wingdings" pitchFamily="2" charset="2"/>
              <a:buNone/>
              <a:defRPr/>
            </a:pPr>
            <a:endParaRPr lang="en-US" dirty="0"/>
          </a:p>
        </p:txBody>
      </p:sp>
      <p:sp>
        <p:nvSpPr>
          <p:cNvPr id="4" name="CaixaDeTexto 3"/>
          <p:cNvSpPr txBox="1"/>
          <p:nvPr/>
        </p:nvSpPr>
        <p:spPr>
          <a:xfrm>
            <a:off x="2428875" y="3357563"/>
            <a:ext cx="262572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b="1" dirty="0">
                <a:latin typeface="+mn-lt"/>
                <a:ea typeface="+mn-ea"/>
              </a:rPr>
              <a:t>Y = </a:t>
            </a:r>
            <a:r>
              <a:rPr lang="en-US" sz="4000" dirty="0" err="1">
                <a:latin typeface="+mn-lt"/>
                <a:ea typeface="+mn-ea"/>
              </a:rPr>
              <a:t>a</a:t>
            </a:r>
            <a:r>
              <a:rPr lang="en-US" sz="4000" b="1" dirty="0" err="1">
                <a:latin typeface="+mn-lt"/>
                <a:ea typeface="+mn-ea"/>
              </a:rPr>
              <a:t>X</a:t>
            </a:r>
            <a:r>
              <a:rPr lang="en-US" sz="4000" b="1" dirty="0">
                <a:latin typeface="+mn-lt"/>
                <a:ea typeface="+mn-ea"/>
              </a:rPr>
              <a:t> + </a:t>
            </a:r>
            <a:r>
              <a:rPr lang="en-US" sz="4000" dirty="0">
                <a:latin typeface="+mn-lt"/>
                <a:ea typeface="+mn-ea"/>
              </a:rPr>
              <a:t>b</a:t>
            </a:r>
            <a:endParaRPr lang="pt-BR" sz="4000" dirty="0">
              <a:latin typeface="+mn-lt"/>
              <a:ea typeface="+mn-ea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5143500" y="3357563"/>
            <a:ext cx="1214438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4000" i="1" dirty="0">
                <a:latin typeface="+mn-lt"/>
                <a:ea typeface="+mn-ea"/>
              </a:rPr>
              <a:t>(+ </a:t>
            </a:r>
            <a:r>
              <a:rPr lang="el-GR" sz="4000" i="1" dirty="0">
                <a:latin typeface="+mn-lt"/>
                <a:ea typeface="+mn-ea"/>
              </a:rPr>
              <a:t>ε</a:t>
            </a:r>
            <a:r>
              <a:rPr lang="pt-BR" sz="4000" i="1" dirty="0">
                <a:latin typeface="+mn-lt"/>
                <a:ea typeface="+mn-ea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t-BR" smtClean="0">
                <a:latin typeface="Arial" pitchFamily="34" charset="0"/>
              </a:rPr>
              <a:t>Objetivos da Análise de Regressão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530225" y="1052513"/>
            <a:ext cx="8721725" cy="5689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spcBef>
                <a:spcPct val="50000"/>
              </a:spcBef>
              <a:buFont typeface="Wingdings" pitchFamily="2" charset="2"/>
              <a:buNone/>
            </a:pPr>
            <a:endParaRPr lang="pt-BR" sz="2800" smtClean="0"/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pt-BR" sz="2800" i="1" smtClean="0"/>
              <a:t>Determinar</a:t>
            </a:r>
            <a:r>
              <a:rPr lang="pt-BR" sz="2800" smtClean="0"/>
              <a:t> como duas ou mais variáveis se relacionam.</a:t>
            </a:r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pt-BR" sz="2800" i="1" smtClean="0"/>
              <a:t>Estimar a função</a:t>
            </a:r>
            <a:r>
              <a:rPr lang="pt-BR" sz="2800" smtClean="0"/>
              <a:t> que determina a relação entre duas variáveis.</a:t>
            </a:r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AutoNum type="arabicPeriod"/>
            </a:pPr>
            <a:r>
              <a:rPr lang="pt-BR" sz="2800" smtClean="0"/>
              <a:t>Usar a equação para </a:t>
            </a:r>
            <a:r>
              <a:rPr lang="pt-BR" sz="2800" i="1" smtClean="0"/>
              <a:t>projetar/estimar </a:t>
            </a:r>
            <a:r>
              <a:rPr lang="pt-BR" sz="2800" smtClean="0"/>
              <a:t>valores futuros da variável dependente. </a:t>
            </a:r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AutoNum type="arabicPeriod"/>
            </a:pPr>
            <a:endParaRPr lang="pt-BR" sz="2000" smtClean="0"/>
          </a:p>
          <a:p>
            <a:pPr marL="0" indent="0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pt-BR" b="1" smtClean="0">
                <a:solidFill>
                  <a:srgbClr val="FF0000"/>
                </a:solidFill>
              </a:rPr>
              <a:t>Lembrete importante: </a:t>
            </a:r>
            <a:r>
              <a:rPr lang="pt-BR" smtClean="0"/>
              <a:t>A existência de uma relação estatística entre a variável resposta Y e a variável explicativa X </a:t>
            </a:r>
            <a:r>
              <a:rPr lang="pt-BR" b="1" smtClean="0"/>
              <a:t>não implica na existência de uma relação causal entre elas.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85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8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ChangeArrowheads="1"/>
          </p:cNvSpPr>
          <p:nvPr/>
        </p:nvSpPr>
        <p:spPr bwMode="auto">
          <a:xfrm>
            <a:off x="611188" y="1916113"/>
            <a:ext cx="8178800" cy="157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just"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3600" dirty="0">
                <a:latin typeface="Times New Roman" pitchFamily="18" charset="0"/>
                <a:cs typeface="Arial" pitchFamily="34" charset="0"/>
              </a:rPr>
              <a:t>Um modelo de regressão contendo somente uma 	</a:t>
            </a:r>
            <a:r>
              <a:rPr lang="pt-BR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pitchFamily="34" charset="0"/>
              </a:rPr>
              <a:t>variável </a:t>
            </a:r>
            <a:r>
              <a:rPr lang="pt-BR" sz="3600" i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pitchFamily="34" charset="0"/>
              </a:rPr>
              <a:t>preditora</a:t>
            </a:r>
            <a:r>
              <a:rPr lang="pt-BR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pitchFamily="34" charset="0"/>
              </a:rPr>
              <a:t> (independente)</a:t>
            </a:r>
            <a:r>
              <a:rPr lang="pt-BR" sz="3600" dirty="0">
                <a:latin typeface="Times New Roman" pitchFamily="18" charset="0"/>
                <a:cs typeface="Arial" pitchFamily="34" charset="0"/>
              </a:rPr>
              <a:t> </a:t>
            </a:r>
            <a:r>
              <a:rPr lang="pt-BR" sz="3600" dirty="0">
                <a:latin typeface="Times New Roman" pitchFamily="18" charset="0"/>
                <a:cs typeface="Arial" pitchFamily="34" charset="0"/>
              </a:rPr>
              <a:t>é denominado </a:t>
            </a:r>
            <a:r>
              <a:rPr lang="pt-BR" sz="3600" dirty="0">
                <a:solidFill>
                  <a:srgbClr val="FF3300"/>
                </a:solidFill>
                <a:latin typeface="Times New Roman" pitchFamily="18" charset="0"/>
                <a:cs typeface="Arial" pitchFamily="34" charset="0"/>
              </a:rPr>
              <a:t>modelo de regressão simples</a:t>
            </a:r>
            <a:r>
              <a:rPr lang="pt-BR" sz="3600" dirty="0">
                <a:latin typeface="Times New Roman" pitchFamily="18" charset="0"/>
                <a:cs typeface="Arial" pitchFamily="34" charset="0"/>
              </a:rPr>
              <a:t>. </a:t>
            </a:r>
          </a:p>
        </p:txBody>
      </p:sp>
      <p:sp>
        <p:nvSpPr>
          <p:cNvPr id="111619" name="Rectangle 3"/>
          <p:cNvSpPr>
            <a:spLocks noChangeArrowheads="1"/>
          </p:cNvSpPr>
          <p:nvPr/>
        </p:nvSpPr>
        <p:spPr bwMode="auto">
          <a:xfrm>
            <a:off x="684213" y="404813"/>
            <a:ext cx="8229600" cy="8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r>
              <a:rPr lang="pt-BR" sz="3200" b="1">
                <a:solidFill>
                  <a:srgbClr val="003366"/>
                </a:solidFill>
                <a:latin typeface="ZapfHumnst BT" pitchFamily="34" charset="0"/>
                <a:cs typeface="Arial" pitchFamily="34" charset="0"/>
              </a:rPr>
              <a:t>Modelos de Regressão</a:t>
            </a:r>
          </a:p>
        </p:txBody>
      </p:sp>
      <p:sp>
        <p:nvSpPr>
          <p:cNvPr id="111620" name="Rectangle 4"/>
          <p:cNvSpPr>
            <a:spLocks noChangeArrowheads="1"/>
          </p:cNvSpPr>
          <p:nvPr/>
        </p:nvSpPr>
        <p:spPr bwMode="auto">
          <a:xfrm>
            <a:off x="684213" y="4437063"/>
            <a:ext cx="8178800" cy="1573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>
            <a:spAutoFit/>
          </a:bodyPr>
          <a:lstStyle/>
          <a:p>
            <a:pPr algn="just" eaLnBrk="0" hangingPunct="0">
              <a:lnSpc>
                <a:spcPct val="90000"/>
              </a:lnSpc>
              <a:spcBef>
                <a:spcPct val="50000"/>
              </a:spcBef>
              <a:defRPr/>
            </a:pPr>
            <a:r>
              <a:rPr lang="pt-BR" sz="3600" dirty="0">
                <a:latin typeface="Times New Roman" pitchFamily="18" charset="0"/>
                <a:cs typeface="Arial" pitchFamily="34" charset="0"/>
              </a:rPr>
              <a:t>Um modelo com mais de uma </a:t>
            </a:r>
            <a:r>
              <a:rPr lang="pt-BR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pitchFamily="34" charset="0"/>
              </a:rPr>
              <a:t>variável </a:t>
            </a:r>
            <a:r>
              <a:rPr lang="pt-BR" sz="3600" i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pitchFamily="34" charset="0"/>
              </a:rPr>
              <a:t>preditora</a:t>
            </a:r>
            <a:r>
              <a:rPr lang="pt-BR" sz="3600" dirty="0">
                <a:latin typeface="Times New Roman" pitchFamily="18" charset="0"/>
                <a:cs typeface="Arial" pitchFamily="34" charset="0"/>
              </a:rPr>
              <a:t>  (</a:t>
            </a:r>
            <a:r>
              <a:rPr lang="pt-BR" sz="3600" i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Arial" pitchFamily="34" charset="0"/>
              </a:rPr>
              <a:t>independente</a:t>
            </a:r>
            <a:r>
              <a:rPr lang="pt-BR" sz="3600" dirty="0">
                <a:latin typeface="Times New Roman" pitchFamily="18" charset="0"/>
                <a:cs typeface="Arial" pitchFamily="34" charset="0"/>
              </a:rPr>
              <a:t>) é 	denominado </a:t>
            </a:r>
            <a:r>
              <a:rPr lang="pt-BR" sz="3600" dirty="0">
                <a:solidFill>
                  <a:srgbClr val="FF3300"/>
                </a:solidFill>
                <a:latin typeface="Times New Roman" pitchFamily="18" charset="0"/>
                <a:cs typeface="Arial" pitchFamily="34" charset="0"/>
              </a:rPr>
              <a:t>modelo de regressão múltiplo</a:t>
            </a:r>
            <a:r>
              <a:rPr lang="pt-BR" sz="3600" dirty="0">
                <a:latin typeface="Times New Roman" pitchFamily="18" charset="0"/>
                <a:cs typeface="Arial" pitchFamily="34" charset="0"/>
              </a:rPr>
              <a:t>.</a:t>
            </a:r>
            <a:endParaRPr lang="pt-BR" sz="3600" dirty="0">
              <a:latin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1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1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18" grpId="0" autoUpdateAnimBg="0"/>
      <p:bldP spid="111619" grpId="0" autoUpdateAnimBg="0"/>
      <p:bldP spid="111620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600" smtClean="0"/>
              <a:t>Regressão Linear Simples</a:t>
            </a:r>
            <a:endParaRPr lang="pt-BR" sz="3600" smtClean="0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42875" y="1428750"/>
            <a:ext cx="8715375" cy="414337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en-US" sz="2800" i="1" dirty="0"/>
              <a:t>                 </a:t>
            </a:r>
            <a:r>
              <a:rPr lang="en-US" sz="3600" b="1" i="1" dirty="0" smtClean="0"/>
              <a:t>Y</a:t>
            </a:r>
            <a:r>
              <a:rPr lang="en-US" sz="3600" b="1" i="1" baseline="-25000" dirty="0" smtClean="0"/>
              <a:t>i </a:t>
            </a:r>
            <a:r>
              <a:rPr lang="en-US" sz="3600" b="1" i="1" dirty="0" smtClean="0"/>
              <a:t>= </a:t>
            </a:r>
            <a:r>
              <a:rPr lang="en-US" sz="3600" i="1" dirty="0" smtClean="0">
                <a:sym typeface="Symbol" pitchFamily="18" charset="2"/>
              </a:rPr>
              <a:t></a:t>
            </a:r>
            <a:r>
              <a:rPr lang="en-US" sz="3600" i="1" baseline="-25000" dirty="0" smtClean="0">
                <a:sym typeface="Symbol" pitchFamily="18" charset="2"/>
              </a:rPr>
              <a:t>0</a:t>
            </a:r>
            <a:r>
              <a:rPr lang="en-US" sz="3600" b="1" i="1" baseline="-25000" dirty="0" smtClean="0">
                <a:sym typeface="Symbol" pitchFamily="18" charset="2"/>
              </a:rPr>
              <a:t> </a:t>
            </a:r>
            <a:r>
              <a:rPr lang="en-US" sz="3600" b="1" i="1" dirty="0" smtClean="0">
                <a:sym typeface="Symbol" pitchFamily="18" charset="2"/>
              </a:rPr>
              <a:t>+ </a:t>
            </a:r>
            <a:r>
              <a:rPr lang="en-US" sz="3600" i="1" dirty="0" smtClean="0">
                <a:sym typeface="Symbol" pitchFamily="18" charset="2"/>
              </a:rPr>
              <a:t></a:t>
            </a:r>
            <a:r>
              <a:rPr lang="en-US" sz="3600" i="1" baseline="-25000" dirty="0">
                <a:sym typeface="Symbol" pitchFamily="18" charset="2"/>
              </a:rPr>
              <a:t>1</a:t>
            </a:r>
            <a:r>
              <a:rPr lang="en-US" sz="3600" b="1" i="1" dirty="0">
                <a:sym typeface="Symbol" pitchFamily="18" charset="2"/>
              </a:rPr>
              <a:t>X</a:t>
            </a:r>
            <a:r>
              <a:rPr lang="en-US" sz="3600" b="1" i="1" baseline="-25000" dirty="0">
                <a:sym typeface="Symbol" pitchFamily="18" charset="2"/>
              </a:rPr>
              <a:t>i </a:t>
            </a:r>
            <a:r>
              <a:rPr lang="en-US" sz="3600" b="1" i="1" dirty="0" smtClean="0">
                <a:sym typeface="Symbol" pitchFamily="18" charset="2"/>
              </a:rPr>
              <a:t>+ </a:t>
            </a:r>
            <a:r>
              <a:rPr lang="en-US" sz="3600" b="1" i="1" baseline="-25000" dirty="0" err="1">
                <a:sym typeface="Symbol" pitchFamily="18" charset="2"/>
              </a:rPr>
              <a:t>i</a:t>
            </a:r>
            <a:endParaRPr lang="en-US" sz="2800" b="1" i="1" baseline="-25000" dirty="0">
              <a:sym typeface="Symbol" pitchFamily="18" charset="2"/>
            </a:endParaRPr>
          </a:p>
          <a:p>
            <a:pPr algn="ctr">
              <a:buFont typeface="Wingdings" pitchFamily="2" charset="2"/>
              <a:buNone/>
              <a:defRPr/>
            </a:pPr>
            <a:endParaRPr lang="pt-BR" sz="2000" b="1" i="1" dirty="0"/>
          </a:p>
          <a:p>
            <a:pPr>
              <a:buFont typeface="Wingdings" pitchFamily="2" charset="2"/>
              <a:buNone/>
              <a:defRPr/>
            </a:pPr>
            <a:r>
              <a:rPr lang="pt-BR" sz="1800" dirty="0"/>
              <a:t>                                                                                </a:t>
            </a:r>
          </a:p>
          <a:p>
            <a:pPr>
              <a:buFont typeface="Wingdings" pitchFamily="2" charset="2"/>
              <a:buNone/>
              <a:defRPr/>
            </a:pPr>
            <a:r>
              <a:rPr lang="pt-BR" b="1" i="1" dirty="0"/>
              <a:t>Y</a:t>
            </a:r>
            <a:r>
              <a:rPr lang="pt-BR" b="1" i="1" baseline="-25000" dirty="0"/>
              <a:t>i</a:t>
            </a:r>
            <a:r>
              <a:rPr lang="pt-BR" dirty="0"/>
              <a:t> é o valor da variável dependente na </a:t>
            </a:r>
            <a:r>
              <a:rPr lang="pt-BR" i="1" dirty="0" err="1"/>
              <a:t>i</a:t>
            </a:r>
            <a:r>
              <a:rPr lang="pt-BR" dirty="0" err="1"/>
              <a:t>-ésima</a:t>
            </a:r>
            <a:r>
              <a:rPr lang="pt-BR" dirty="0"/>
              <a:t> observação;</a:t>
            </a:r>
          </a:p>
          <a:p>
            <a:pPr>
              <a:buFont typeface="Wingdings" pitchFamily="2" charset="2"/>
              <a:buNone/>
              <a:defRPr/>
            </a:pPr>
            <a:r>
              <a:rPr lang="pt-BR" i="1" dirty="0">
                <a:sym typeface="Symbol" pitchFamily="18" charset="2"/>
              </a:rPr>
              <a:t></a:t>
            </a:r>
            <a:r>
              <a:rPr lang="pt-BR" i="1" baseline="-25000" dirty="0">
                <a:sym typeface="Mathematica1" pitchFamily="2" charset="2"/>
              </a:rPr>
              <a:t>0</a:t>
            </a:r>
            <a:r>
              <a:rPr lang="pt-BR" dirty="0">
                <a:sym typeface="Mathematica1" pitchFamily="2" charset="2"/>
              </a:rPr>
              <a:t>  </a:t>
            </a:r>
            <a:r>
              <a:rPr lang="pt-BR" dirty="0"/>
              <a:t>e  </a:t>
            </a:r>
            <a:r>
              <a:rPr lang="pt-BR" i="1" dirty="0">
                <a:sym typeface="Symbol" pitchFamily="18" charset="2"/>
              </a:rPr>
              <a:t></a:t>
            </a:r>
            <a:r>
              <a:rPr lang="pt-BR" i="1" baseline="-25000" dirty="0">
                <a:sym typeface="Mathematica1" pitchFamily="2" charset="2"/>
              </a:rPr>
              <a:t>1</a:t>
            </a:r>
            <a:r>
              <a:rPr lang="pt-BR" dirty="0"/>
              <a:t>  são parâmetros;</a:t>
            </a:r>
          </a:p>
          <a:p>
            <a:pPr>
              <a:buFont typeface="Wingdings" pitchFamily="2" charset="2"/>
              <a:buNone/>
              <a:defRPr/>
            </a:pPr>
            <a:r>
              <a:rPr lang="pt-BR" b="1" i="1" dirty="0"/>
              <a:t>X</a:t>
            </a:r>
            <a:r>
              <a:rPr lang="pt-BR" b="1" i="1" baseline="-25000" dirty="0"/>
              <a:t>i</a:t>
            </a:r>
            <a:r>
              <a:rPr lang="pt-BR" i="1" dirty="0"/>
              <a:t> </a:t>
            </a:r>
            <a:r>
              <a:rPr lang="pt-BR" dirty="0"/>
              <a:t>é uma 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constante conhecida</a:t>
            </a:r>
            <a:r>
              <a:rPr lang="pt-BR" dirty="0"/>
              <a:t>; é o valor da 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variável independente</a:t>
            </a:r>
            <a:r>
              <a:rPr lang="pt-BR" dirty="0"/>
              <a:t> na </a:t>
            </a:r>
            <a:r>
              <a:rPr lang="pt-BR" i="1" dirty="0" err="1"/>
              <a:t>i</a:t>
            </a:r>
            <a:r>
              <a:rPr lang="pt-BR" dirty="0" err="1"/>
              <a:t>-ésima</a:t>
            </a:r>
            <a:r>
              <a:rPr lang="pt-BR" dirty="0"/>
              <a:t> observação;</a:t>
            </a:r>
          </a:p>
          <a:p>
            <a:pPr>
              <a:buFont typeface="Wingdings" pitchFamily="2" charset="2"/>
              <a:buNone/>
              <a:defRPr/>
            </a:pPr>
            <a:r>
              <a:rPr lang="pt-BR" b="1" i="1" dirty="0">
                <a:sym typeface="Symbol" pitchFamily="18" charset="2"/>
              </a:rPr>
              <a:t></a:t>
            </a:r>
            <a:r>
              <a:rPr lang="pt-BR" b="1" i="1" baseline="-25000" dirty="0">
                <a:sym typeface="Mathematica1" pitchFamily="2" charset="2"/>
              </a:rPr>
              <a:t>i</a:t>
            </a:r>
            <a:r>
              <a:rPr lang="pt-BR" b="1" dirty="0"/>
              <a:t> </a:t>
            </a:r>
            <a:r>
              <a:rPr lang="pt-BR" dirty="0"/>
              <a:t>é um termo de </a:t>
            </a:r>
            <a:r>
              <a:rPr lang="pt-B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erro aleatório </a:t>
            </a:r>
            <a:r>
              <a:rPr lang="pt-BR" dirty="0"/>
              <a:t>com </a:t>
            </a:r>
            <a:r>
              <a:rPr lang="pt-BR" u="sng" dirty="0"/>
              <a:t>distribuição normal, média  zero e variância constante </a:t>
            </a:r>
            <a:r>
              <a:rPr lang="pt-BR" i="1" dirty="0">
                <a:sym typeface="Symbol" pitchFamily="18" charset="2"/>
              </a:rPr>
              <a:t></a:t>
            </a:r>
            <a:r>
              <a:rPr lang="pt-BR" i="1" baseline="30000" dirty="0">
                <a:sym typeface="Mathematica1" pitchFamily="2" charset="2"/>
              </a:rPr>
              <a:t>2</a:t>
            </a:r>
            <a:r>
              <a:rPr lang="pt-BR" i="1" dirty="0">
                <a:sym typeface="Mathematica1" pitchFamily="2" charset="2"/>
              </a:rPr>
              <a:t> </a:t>
            </a:r>
            <a:r>
              <a:rPr lang="pt-BR" dirty="0"/>
              <a:t>(</a:t>
            </a:r>
            <a:r>
              <a:rPr lang="pt-BR" i="1" dirty="0"/>
              <a:t>E</a:t>
            </a:r>
            <a:r>
              <a:rPr lang="pt-BR" dirty="0"/>
              <a:t>(</a:t>
            </a:r>
            <a:r>
              <a:rPr lang="pt-BR" i="1" dirty="0">
                <a:sym typeface="Symbol" pitchFamily="18" charset="2"/>
              </a:rPr>
              <a:t></a:t>
            </a:r>
            <a:r>
              <a:rPr lang="pt-BR" i="1" baseline="-25000" dirty="0">
                <a:sym typeface="Mathematica1" pitchFamily="2" charset="2"/>
              </a:rPr>
              <a:t>i</a:t>
            </a:r>
            <a:r>
              <a:rPr lang="pt-BR" dirty="0"/>
              <a:t> </a:t>
            </a:r>
            <a:r>
              <a:rPr lang="pt-BR" dirty="0">
                <a:sym typeface="Mathematica1" pitchFamily="2" charset="2"/>
              </a:rPr>
              <a:t>)=0</a:t>
            </a:r>
            <a:r>
              <a:rPr lang="pt-BR" dirty="0"/>
              <a:t>  e </a:t>
            </a:r>
            <a:r>
              <a:rPr lang="pt-BR" i="1" dirty="0">
                <a:sym typeface="Symbol" pitchFamily="18" charset="2"/>
              </a:rPr>
              <a:t></a:t>
            </a:r>
            <a:r>
              <a:rPr lang="pt-BR" i="1" baseline="30000" dirty="0">
                <a:sym typeface="Mathematica1" pitchFamily="2" charset="2"/>
              </a:rPr>
              <a:t>2</a:t>
            </a:r>
            <a:r>
              <a:rPr lang="pt-BR" i="1" dirty="0">
                <a:sym typeface="Mathematica1" pitchFamily="2" charset="2"/>
              </a:rPr>
              <a:t> </a:t>
            </a:r>
            <a:r>
              <a:rPr lang="pt-BR" dirty="0"/>
              <a:t>(</a:t>
            </a:r>
            <a:r>
              <a:rPr lang="pt-BR" i="1" dirty="0">
                <a:sym typeface="Symbol" pitchFamily="18" charset="2"/>
              </a:rPr>
              <a:t></a:t>
            </a:r>
            <a:r>
              <a:rPr lang="pt-BR" i="1" baseline="-25000" dirty="0">
                <a:sym typeface="Mathematica1" pitchFamily="2" charset="2"/>
              </a:rPr>
              <a:t>i</a:t>
            </a:r>
            <a:r>
              <a:rPr lang="pt-BR" dirty="0"/>
              <a:t> </a:t>
            </a:r>
            <a:r>
              <a:rPr lang="pt-BR" dirty="0">
                <a:sym typeface="Mathematica1" pitchFamily="2" charset="2"/>
              </a:rPr>
              <a:t>)= </a:t>
            </a:r>
            <a:r>
              <a:rPr lang="pt-BR" i="1" dirty="0">
                <a:sym typeface="Symbol" pitchFamily="18" charset="2"/>
              </a:rPr>
              <a:t></a:t>
            </a:r>
            <a:r>
              <a:rPr lang="pt-BR" i="1" baseline="30000" dirty="0">
                <a:sym typeface="Mathematica1" pitchFamily="2" charset="2"/>
              </a:rPr>
              <a:t>2</a:t>
            </a:r>
            <a:r>
              <a:rPr lang="pt-BR" i="1" dirty="0">
                <a:sym typeface="Mathematica1" pitchFamily="2" charset="2"/>
              </a:rPr>
              <a:t> </a:t>
            </a:r>
            <a:r>
              <a:rPr lang="pt-BR" dirty="0">
                <a:sym typeface="Mathematica1" pitchFamily="2" charset="2"/>
              </a:rPr>
              <a:t>)</a:t>
            </a:r>
            <a:r>
              <a:rPr lang="pt-BR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sz="3600" smtClean="0"/>
              <a:t>Modelo de Regressão Linear</a:t>
            </a:r>
            <a:endParaRPr lang="pt-BR" sz="3600" smtClean="0"/>
          </a:p>
        </p:txBody>
      </p:sp>
      <p:grpSp>
        <p:nvGrpSpPr>
          <p:cNvPr id="33795" name="Group 50"/>
          <p:cNvGrpSpPr>
            <a:grpSpLocks/>
          </p:cNvGrpSpPr>
          <p:nvPr/>
        </p:nvGrpSpPr>
        <p:grpSpPr bwMode="auto">
          <a:xfrm>
            <a:off x="539750" y="3079750"/>
            <a:ext cx="6972300" cy="3157538"/>
            <a:chOff x="711" y="715"/>
            <a:chExt cx="4392" cy="1989"/>
          </a:xfrm>
        </p:grpSpPr>
        <p:grpSp>
          <p:nvGrpSpPr>
            <p:cNvPr id="33811" name="Group 22"/>
            <p:cNvGrpSpPr>
              <a:grpSpLocks/>
            </p:cNvGrpSpPr>
            <p:nvPr/>
          </p:nvGrpSpPr>
          <p:grpSpPr bwMode="auto">
            <a:xfrm>
              <a:off x="1222" y="715"/>
              <a:ext cx="1536" cy="1305"/>
              <a:chOff x="632" y="1128"/>
              <a:chExt cx="1536" cy="1305"/>
            </a:xfrm>
          </p:grpSpPr>
          <p:sp>
            <p:nvSpPr>
              <p:cNvPr id="33827" name="AutoShape 23"/>
              <p:cNvSpPr>
                <a:spLocks noChangeAspect="1" noChangeArrowheads="1"/>
              </p:cNvSpPr>
              <p:nvPr/>
            </p:nvSpPr>
            <p:spPr bwMode="auto">
              <a:xfrm>
                <a:off x="968" y="1992"/>
                <a:ext cx="57" cy="57"/>
              </a:xfrm>
              <a:prstGeom prst="flowChartConnector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33828" name="AutoShape 24"/>
              <p:cNvSpPr>
                <a:spLocks noChangeAspect="1" noChangeArrowheads="1"/>
              </p:cNvSpPr>
              <p:nvPr/>
            </p:nvSpPr>
            <p:spPr bwMode="auto">
              <a:xfrm>
                <a:off x="632" y="2040"/>
                <a:ext cx="57" cy="57"/>
              </a:xfrm>
              <a:prstGeom prst="flowChartConnector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33829" name="AutoShape 25"/>
              <p:cNvSpPr>
                <a:spLocks noChangeAspect="1" noChangeArrowheads="1"/>
              </p:cNvSpPr>
              <p:nvPr/>
            </p:nvSpPr>
            <p:spPr bwMode="auto">
              <a:xfrm>
                <a:off x="1064" y="2376"/>
                <a:ext cx="57" cy="57"/>
              </a:xfrm>
              <a:prstGeom prst="flowChartConnector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33830" name="AutoShape 26"/>
              <p:cNvSpPr>
                <a:spLocks noChangeAspect="1" noChangeArrowheads="1"/>
              </p:cNvSpPr>
              <p:nvPr/>
            </p:nvSpPr>
            <p:spPr bwMode="auto">
              <a:xfrm>
                <a:off x="1160" y="1608"/>
                <a:ext cx="57" cy="57"/>
              </a:xfrm>
              <a:prstGeom prst="flowChartConnector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33831" name="AutoShape 27"/>
              <p:cNvSpPr>
                <a:spLocks noChangeAspect="1" noChangeArrowheads="1"/>
              </p:cNvSpPr>
              <p:nvPr/>
            </p:nvSpPr>
            <p:spPr bwMode="auto">
              <a:xfrm>
                <a:off x="1352" y="2088"/>
                <a:ext cx="57" cy="57"/>
              </a:xfrm>
              <a:prstGeom prst="flowChartConnector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33832" name="AutoShape 28"/>
              <p:cNvSpPr>
                <a:spLocks noChangeAspect="1" noChangeArrowheads="1"/>
              </p:cNvSpPr>
              <p:nvPr/>
            </p:nvSpPr>
            <p:spPr bwMode="auto">
              <a:xfrm>
                <a:off x="1880" y="1320"/>
                <a:ext cx="57" cy="57"/>
              </a:xfrm>
              <a:prstGeom prst="flowChartConnector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33833" name="AutoShape 29"/>
              <p:cNvSpPr>
                <a:spLocks noChangeAspect="1" noChangeArrowheads="1"/>
              </p:cNvSpPr>
              <p:nvPr/>
            </p:nvSpPr>
            <p:spPr bwMode="auto">
              <a:xfrm>
                <a:off x="2111" y="1752"/>
                <a:ext cx="57" cy="57"/>
              </a:xfrm>
              <a:prstGeom prst="flowChartConnector">
                <a:avLst/>
              </a:prstGeom>
              <a:solidFill>
                <a:srgbClr val="FF99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33834" name="Line 30"/>
              <p:cNvSpPr>
                <a:spLocks noChangeShapeType="1"/>
              </p:cNvSpPr>
              <p:nvPr/>
            </p:nvSpPr>
            <p:spPr bwMode="auto">
              <a:xfrm>
                <a:off x="1916" y="1392"/>
                <a:ext cx="0" cy="3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33835" name="Text Box 31"/>
              <p:cNvSpPr txBox="1">
                <a:spLocks noChangeArrowheads="1"/>
              </p:cNvSpPr>
              <p:nvPr/>
            </p:nvSpPr>
            <p:spPr bwMode="auto">
              <a:xfrm>
                <a:off x="1880" y="1128"/>
                <a:ext cx="233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sz="1800"/>
                  <a:t>Y</a:t>
                </a:r>
                <a:r>
                  <a:rPr lang="pt-BR" sz="1800" baseline="-25000"/>
                  <a:t>i</a:t>
                </a:r>
              </a:p>
            </p:txBody>
          </p:sp>
          <p:sp>
            <p:nvSpPr>
              <p:cNvPr id="33836" name="Text Box 32"/>
              <p:cNvSpPr txBox="1">
                <a:spLocks noChangeArrowheads="1"/>
              </p:cNvSpPr>
              <p:nvPr/>
            </p:nvSpPr>
            <p:spPr bwMode="auto">
              <a:xfrm>
                <a:off x="1920" y="1375"/>
                <a:ext cx="2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sz="1800" i="1">
                    <a:sym typeface="Symbol" pitchFamily="18" charset="2"/>
                  </a:rPr>
                  <a:t></a:t>
                </a:r>
                <a:r>
                  <a:rPr lang="pt-BR" sz="1800" i="1" baseline="-25000">
                    <a:sym typeface="Mathematica1" pitchFamily="2" charset="2"/>
                  </a:rPr>
                  <a:t>i</a:t>
                </a:r>
              </a:p>
            </p:txBody>
          </p:sp>
        </p:grpSp>
        <p:grpSp>
          <p:nvGrpSpPr>
            <p:cNvPr id="33812" name="Group 33"/>
            <p:cNvGrpSpPr>
              <a:grpSpLocks/>
            </p:cNvGrpSpPr>
            <p:nvPr/>
          </p:nvGrpSpPr>
          <p:grpSpPr bwMode="auto">
            <a:xfrm>
              <a:off x="711" y="924"/>
              <a:ext cx="4392" cy="1780"/>
              <a:chOff x="113" y="1337"/>
              <a:chExt cx="4392" cy="1780"/>
            </a:xfrm>
          </p:grpSpPr>
          <p:sp>
            <p:nvSpPr>
              <p:cNvPr id="33813" name="Text Box 34"/>
              <p:cNvSpPr txBox="1">
                <a:spLocks noChangeArrowheads="1"/>
              </p:cNvSpPr>
              <p:nvPr/>
            </p:nvSpPr>
            <p:spPr bwMode="auto">
              <a:xfrm>
                <a:off x="2653" y="2886"/>
                <a:ext cx="2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sz="1800"/>
                  <a:t>X</a:t>
                </a:r>
              </a:p>
            </p:txBody>
          </p:sp>
          <p:sp>
            <p:nvSpPr>
              <p:cNvPr id="33814" name="Text Box 35"/>
              <p:cNvSpPr txBox="1">
                <a:spLocks noChangeArrowheads="1"/>
              </p:cNvSpPr>
              <p:nvPr/>
            </p:nvSpPr>
            <p:spPr bwMode="auto">
              <a:xfrm>
                <a:off x="204" y="1348"/>
                <a:ext cx="21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pt-BR" sz="1800"/>
                  <a:t>Y</a:t>
                </a:r>
              </a:p>
            </p:txBody>
          </p:sp>
          <p:grpSp>
            <p:nvGrpSpPr>
              <p:cNvPr id="33815" name="Group 36"/>
              <p:cNvGrpSpPr>
                <a:grpSpLocks/>
              </p:cNvGrpSpPr>
              <p:nvPr/>
            </p:nvGrpSpPr>
            <p:grpSpPr bwMode="auto">
              <a:xfrm>
                <a:off x="113" y="1337"/>
                <a:ext cx="4392" cy="1497"/>
                <a:chOff x="113" y="1344"/>
                <a:chExt cx="4392" cy="1497"/>
              </a:xfrm>
            </p:grpSpPr>
            <p:sp>
              <p:nvSpPr>
                <p:cNvPr id="33816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1679" y="1835"/>
                  <a:ext cx="0" cy="1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grpSp>
              <p:nvGrpSpPr>
                <p:cNvPr id="33817" name="Group 38"/>
                <p:cNvGrpSpPr>
                  <a:grpSpLocks/>
                </p:cNvGrpSpPr>
                <p:nvPr/>
              </p:nvGrpSpPr>
              <p:grpSpPr bwMode="auto">
                <a:xfrm>
                  <a:off x="113" y="1344"/>
                  <a:ext cx="4392" cy="1497"/>
                  <a:chOff x="113" y="1368"/>
                  <a:chExt cx="4392" cy="1497"/>
                </a:xfrm>
              </p:grpSpPr>
              <p:sp>
                <p:nvSpPr>
                  <p:cNvPr id="33818" name="Line 3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31" y="1525"/>
                    <a:ext cx="1994" cy="85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pt-BR"/>
                  </a:p>
                </p:txBody>
              </p:sp>
              <p:grpSp>
                <p:nvGrpSpPr>
                  <p:cNvPr id="33819" name="Group 40"/>
                  <p:cNvGrpSpPr>
                    <a:grpSpLocks/>
                  </p:cNvGrpSpPr>
                  <p:nvPr/>
                </p:nvGrpSpPr>
                <p:grpSpPr bwMode="auto">
                  <a:xfrm>
                    <a:off x="113" y="1368"/>
                    <a:ext cx="4392" cy="1497"/>
                    <a:chOff x="194" y="1389"/>
                    <a:chExt cx="4392" cy="1497"/>
                  </a:xfrm>
                </p:grpSpPr>
                <p:sp>
                  <p:nvSpPr>
                    <p:cNvPr id="33820" name="Line 4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8" y="2886"/>
                      <a:ext cx="2326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33821" name="Line 42"/>
                    <p:cNvSpPr>
                      <a:spLocks noChangeShapeType="1"/>
                    </p:cNvSpPr>
                    <p:nvPr/>
                  </p:nvSpPr>
                  <p:spPr bwMode="auto">
                    <a:xfrm flipV="1">
                      <a:off x="488" y="1416"/>
                      <a:ext cx="0" cy="147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 type="triangle" w="med" len="med"/>
                    </a:ln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33822" name="Line 4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1266" y="2069"/>
                      <a:ext cx="449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prstDash val="dash"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pt-BR"/>
                    </a:p>
                  </p:txBody>
                </p:sp>
                <p:sp>
                  <p:nvSpPr>
                    <p:cNvPr id="33823" name="Rectangle 4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94" y="2296"/>
                      <a:ext cx="381" cy="28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pt-BR" sz="2400">
                          <a:latin typeface="Times New Roman" pitchFamily="18" charset="0"/>
                        </a:rPr>
                        <a:t> </a:t>
                      </a:r>
                      <a:r>
                        <a:rPr lang="pt-BR" sz="2400">
                          <a:latin typeface="Symbol" pitchFamily="18" charset="2"/>
                          <a:sym typeface="Mathematica1" pitchFamily="2" charset="2"/>
                        </a:rPr>
                        <a:t>b</a:t>
                      </a:r>
                      <a:r>
                        <a:rPr lang="pt-BR" sz="2400" baseline="-25000">
                          <a:latin typeface="Times New Roman" pitchFamily="18" charset="0"/>
                          <a:sym typeface="Mathematica1" pitchFamily="2" charset="2"/>
                        </a:rPr>
                        <a:t>0</a:t>
                      </a:r>
                      <a:r>
                        <a:rPr lang="pt-BR" sz="2400">
                          <a:latin typeface="Times New Roman" pitchFamily="18" charset="0"/>
                        </a:rPr>
                        <a:t> </a:t>
                      </a:r>
                    </a:p>
                  </p:txBody>
                </p:sp>
                <p:sp>
                  <p:nvSpPr>
                    <p:cNvPr id="33824" name="Rectangle 45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728" y="1842"/>
                      <a:ext cx="307" cy="288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pt-BR" sz="1800" i="1">
                          <a:sym typeface="Symbol" pitchFamily="18" charset="2"/>
                        </a:rPr>
                        <a:t></a:t>
                      </a:r>
                      <a:r>
                        <a:rPr lang="pt-BR" sz="2400" i="1" baseline="-25000">
                          <a:latin typeface="Times New Roman" pitchFamily="18" charset="0"/>
                          <a:sym typeface="Mathematica1" pitchFamily="2" charset="2"/>
                        </a:rPr>
                        <a:t>1</a:t>
                      </a:r>
                      <a:r>
                        <a:rPr lang="pt-BR" sz="2400">
                          <a:latin typeface="Times New Roman" pitchFamily="18" charset="0"/>
                        </a:rPr>
                        <a:t> </a:t>
                      </a:r>
                    </a:p>
                  </p:txBody>
                </p:sp>
                <p:sp>
                  <p:nvSpPr>
                    <p:cNvPr id="33825" name="Text Box 46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927" y="1871"/>
                      <a:ext cx="660" cy="326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pt-BR">
                          <a:latin typeface="Tahoma" pitchFamily="34" charset="0"/>
                        </a:rPr>
                        <a:t>Coeficiente</a:t>
                      </a:r>
                    </a:p>
                    <a:p>
                      <a:r>
                        <a:rPr lang="pt-BR">
                          <a:latin typeface="Tahoma" pitchFamily="34" charset="0"/>
                        </a:rPr>
                        <a:t>angular</a:t>
                      </a:r>
                    </a:p>
                  </p:txBody>
                </p:sp>
                <p:sp>
                  <p:nvSpPr>
                    <p:cNvPr id="33826" name="Rectangle 4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426" y="1389"/>
                      <a:ext cx="2160" cy="250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  <p:txBody>
                    <a:bodyPr>
                      <a:spAutoFit/>
                    </a:bodyPr>
                    <a:lstStyle/>
                    <a:p>
                      <a:r>
                        <a:rPr lang="pt-BR" sz="2000" i="1">
                          <a:latin typeface="Times New Roman" pitchFamily="18" charset="0"/>
                          <a:sym typeface="Symbol" pitchFamily="18" charset="2"/>
                        </a:rPr>
                        <a:t></a:t>
                      </a:r>
                      <a:r>
                        <a:rPr lang="pt-BR" sz="2000" i="1" baseline="-25000">
                          <a:latin typeface="Times New Roman" pitchFamily="18" charset="0"/>
                          <a:sym typeface="Mathematica1" pitchFamily="2" charset="2"/>
                        </a:rPr>
                        <a:t>Y</a:t>
                      </a:r>
                      <a:r>
                        <a:rPr lang="pt-BR" sz="2000">
                          <a:latin typeface="Times New Roman" pitchFamily="18" charset="0"/>
                          <a:sym typeface="Mathematica1" pitchFamily="2" charset="2"/>
                        </a:rPr>
                        <a:t> = E(</a:t>
                      </a:r>
                      <a:r>
                        <a:rPr lang="pt-BR" sz="2000" i="1">
                          <a:latin typeface="Times New Roman" pitchFamily="18" charset="0"/>
                          <a:sym typeface="Mathematica1" pitchFamily="2" charset="2"/>
                        </a:rPr>
                        <a:t>Y</a:t>
                      </a:r>
                      <a:r>
                        <a:rPr lang="pt-BR" sz="2000">
                          <a:latin typeface="Times New Roman" pitchFamily="18" charset="0"/>
                          <a:sym typeface="Mathematica1" pitchFamily="2" charset="2"/>
                        </a:rPr>
                        <a:t>) = </a:t>
                      </a:r>
                      <a:r>
                        <a:rPr lang="pt-BR" sz="2000" i="1">
                          <a:latin typeface="Times New Roman" pitchFamily="18" charset="0"/>
                          <a:sym typeface="Symbol" pitchFamily="18" charset="2"/>
                        </a:rPr>
                        <a:t></a:t>
                      </a:r>
                      <a:r>
                        <a:rPr lang="pt-BR" sz="2000" i="1" baseline="-25000">
                          <a:latin typeface="Times New Roman" pitchFamily="18" charset="0"/>
                          <a:sym typeface="Mathematica1" pitchFamily="2" charset="2"/>
                        </a:rPr>
                        <a:t>0</a:t>
                      </a:r>
                      <a:r>
                        <a:rPr lang="pt-BR" sz="2000" i="1">
                          <a:latin typeface="Times New Roman" pitchFamily="18" charset="0"/>
                          <a:sym typeface="Mathematica1" pitchFamily="2" charset="2"/>
                        </a:rPr>
                        <a:t> + </a:t>
                      </a:r>
                      <a:r>
                        <a:rPr lang="pt-BR" sz="1800" i="1">
                          <a:sym typeface="Symbol" pitchFamily="18" charset="2"/>
                        </a:rPr>
                        <a:t></a:t>
                      </a:r>
                      <a:r>
                        <a:rPr lang="pt-BR" sz="2000" i="1" baseline="-25000">
                          <a:latin typeface="Times New Roman" pitchFamily="18" charset="0"/>
                        </a:rPr>
                        <a:t>1</a:t>
                      </a:r>
                      <a:r>
                        <a:rPr lang="pt-BR" sz="2000" i="1">
                          <a:latin typeface="Times New Roman" pitchFamily="18" charset="0"/>
                        </a:rPr>
                        <a:t> X</a:t>
                      </a:r>
                      <a:endParaRPr lang="pt-BR" sz="2000" i="1" baseline="-25000">
                        <a:latin typeface="Times New Roman" pitchFamily="18" charset="0"/>
                      </a:endParaRPr>
                    </a:p>
                  </p:txBody>
                </p:sp>
              </p:grpSp>
            </p:grpSp>
          </p:grpSp>
        </p:grpSp>
      </p:grpSp>
      <p:grpSp>
        <p:nvGrpSpPr>
          <p:cNvPr id="33796" name="Group 72"/>
          <p:cNvGrpSpPr>
            <a:grpSpLocks/>
          </p:cNvGrpSpPr>
          <p:nvPr/>
        </p:nvGrpSpPr>
        <p:grpSpPr bwMode="auto">
          <a:xfrm>
            <a:off x="1331913" y="1327150"/>
            <a:ext cx="6491287" cy="1381125"/>
            <a:chOff x="975" y="836"/>
            <a:chExt cx="4089" cy="870"/>
          </a:xfrm>
        </p:grpSpPr>
        <p:sp>
          <p:nvSpPr>
            <p:cNvPr id="33800" name="Text Box 8"/>
            <p:cNvSpPr txBox="1">
              <a:spLocks noChangeArrowheads="1"/>
            </p:cNvSpPr>
            <p:nvPr/>
          </p:nvSpPr>
          <p:spPr bwMode="auto">
            <a:xfrm>
              <a:off x="2699" y="836"/>
              <a:ext cx="837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b="1">
                  <a:solidFill>
                    <a:schemeClr val="bg2"/>
                  </a:solidFill>
                  <a:latin typeface="Tahoma" pitchFamily="34" charset="0"/>
                </a:rPr>
                <a:t>Inclinação</a:t>
              </a:r>
            </a:p>
            <a:p>
              <a:r>
                <a:rPr lang="pt-BR" b="1">
                  <a:solidFill>
                    <a:schemeClr val="bg2"/>
                  </a:solidFill>
                  <a:latin typeface="Tahoma" pitchFamily="34" charset="0"/>
                </a:rPr>
                <a:t>Populacional</a:t>
              </a:r>
            </a:p>
          </p:txBody>
        </p:sp>
        <p:sp>
          <p:nvSpPr>
            <p:cNvPr id="33801" name="Text Box 11"/>
            <p:cNvSpPr txBox="1">
              <a:spLocks noChangeArrowheads="1"/>
            </p:cNvSpPr>
            <p:nvPr/>
          </p:nvSpPr>
          <p:spPr bwMode="auto">
            <a:xfrm>
              <a:off x="1928" y="881"/>
              <a:ext cx="837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b="1">
                  <a:solidFill>
                    <a:schemeClr val="bg2"/>
                  </a:solidFill>
                  <a:latin typeface="Tahoma" pitchFamily="34" charset="0"/>
                </a:rPr>
                <a:t>Intercepto</a:t>
              </a:r>
            </a:p>
            <a:p>
              <a:r>
                <a:rPr lang="pt-BR" b="1">
                  <a:solidFill>
                    <a:schemeClr val="bg2"/>
                  </a:solidFill>
                  <a:latin typeface="Tahoma" pitchFamily="34" charset="0"/>
                </a:rPr>
                <a:t>Populacional</a:t>
              </a:r>
            </a:p>
          </p:txBody>
        </p:sp>
        <p:sp>
          <p:nvSpPr>
            <p:cNvPr id="33802" name="Text Box 14"/>
            <p:cNvSpPr txBox="1">
              <a:spLocks noChangeArrowheads="1"/>
            </p:cNvSpPr>
            <p:nvPr/>
          </p:nvSpPr>
          <p:spPr bwMode="auto">
            <a:xfrm>
              <a:off x="4377" y="1380"/>
              <a:ext cx="687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pt-BR" b="1">
                  <a:solidFill>
                    <a:schemeClr val="bg2"/>
                  </a:solidFill>
                  <a:latin typeface="Tahoma" pitchFamily="34" charset="0"/>
                </a:rPr>
                <a:t>Erro Aleatório</a:t>
              </a:r>
            </a:p>
          </p:txBody>
        </p:sp>
        <p:sp>
          <p:nvSpPr>
            <p:cNvPr id="33803" name="Line 15"/>
            <p:cNvSpPr>
              <a:spLocks noChangeShapeType="1"/>
            </p:cNvSpPr>
            <p:nvPr/>
          </p:nvSpPr>
          <p:spPr bwMode="auto">
            <a:xfrm flipV="1">
              <a:off x="3833" y="1561"/>
              <a:ext cx="544" cy="0"/>
            </a:xfrm>
            <a:prstGeom prst="line">
              <a:avLst/>
            </a:prstGeom>
            <a:noFill/>
            <a:ln w="9525">
              <a:solidFill>
                <a:srgbClr val="00808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3804" name="Text Box 17"/>
            <p:cNvSpPr txBox="1">
              <a:spLocks noChangeArrowheads="1"/>
            </p:cNvSpPr>
            <p:nvPr/>
          </p:nvSpPr>
          <p:spPr bwMode="auto">
            <a:xfrm>
              <a:off x="3693" y="972"/>
              <a:ext cx="911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b="1">
                  <a:solidFill>
                    <a:schemeClr val="bg2"/>
                  </a:solidFill>
                  <a:latin typeface="Tahoma" pitchFamily="34" charset="0"/>
                </a:rPr>
                <a:t>Variável </a:t>
              </a:r>
            </a:p>
            <a:p>
              <a:r>
                <a:rPr lang="pt-BR" b="1">
                  <a:solidFill>
                    <a:schemeClr val="bg2"/>
                  </a:solidFill>
                  <a:latin typeface="Tahoma" pitchFamily="34" charset="0"/>
                </a:rPr>
                <a:t>Independente</a:t>
              </a:r>
            </a:p>
          </p:txBody>
        </p:sp>
        <p:sp>
          <p:nvSpPr>
            <p:cNvPr id="33805" name="Text Box 20"/>
            <p:cNvSpPr txBox="1">
              <a:spLocks noChangeArrowheads="1"/>
            </p:cNvSpPr>
            <p:nvPr/>
          </p:nvSpPr>
          <p:spPr bwMode="auto">
            <a:xfrm>
              <a:off x="975" y="1334"/>
              <a:ext cx="800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pt-BR" b="1">
                  <a:solidFill>
                    <a:schemeClr val="bg2"/>
                  </a:solidFill>
                  <a:latin typeface="Tahoma" pitchFamily="34" charset="0"/>
                </a:rPr>
                <a:t>Variável </a:t>
              </a:r>
            </a:p>
            <a:p>
              <a:r>
                <a:rPr lang="pt-BR" b="1">
                  <a:solidFill>
                    <a:schemeClr val="bg2"/>
                  </a:solidFill>
                  <a:latin typeface="Tahoma" pitchFamily="34" charset="0"/>
                </a:rPr>
                <a:t>Dependente</a:t>
              </a:r>
            </a:p>
          </p:txBody>
        </p:sp>
        <p:sp>
          <p:nvSpPr>
            <p:cNvPr id="33806" name="Text Box 66"/>
            <p:cNvSpPr txBox="1">
              <a:spLocks noChangeArrowheads="1"/>
            </p:cNvSpPr>
            <p:nvPr/>
          </p:nvSpPr>
          <p:spPr bwMode="auto">
            <a:xfrm>
              <a:off x="2154" y="1334"/>
              <a:ext cx="1815" cy="36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20000"/>
                </a:spcBef>
                <a:buClr>
                  <a:srgbClr val="008080"/>
                </a:buClr>
                <a:buSzPct val="80000"/>
                <a:buFont typeface="Wingdings" pitchFamily="2" charset="2"/>
                <a:buNone/>
              </a:pPr>
              <a:r>
                <a:rPr lang="en-US" sz="3200" b="1" i="1">
                  <a:latin typeface="Times New Roman" pitchFamily="18" charset="0"/>
                  <a:cs typeface="Times New Roman" pitchFamily="18" charset="0"/>
                </a:rPr>
                <a:t>Y</a:t>
              </a:r>
              <a:r>
                <a:rPr lang="en-US" sz="3200" b="1" i="1" baseline="-25000"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3200" b="1" i="1">
                  <a:latin typeface="Times New Roman" pitchFamily="18" charset="0"/>
                  <a:cs typeface="Times New Roman" pitchFamily="18" charset="0"/>
                </a:rPr>
                <a:t>=</a:t>
              </a:r>
              <a:r>
                <a:rPr lang="en-US" sz="3200" i="1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</a:t>
              </a:r>
              <a:r>
                <a:rPr lang="en-US" sz="3200" i="1" baseline="-2500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0</a:t>
              </a:r>
              <a:r>
                <a:rPr lang="en-US" sz="3200" b="1" i="1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+</a:t>
              </a:r>
              <a:r>
                <a:rPr lang="en-US" sz="3200" i="1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</a:t>
              </a:r>
              <a:r>
                <a:rPr lang="en-US" sz="3200" i="1" baseline="-2500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1</a:t>
              </a:r>
              <a:r>
                <a:rPr lang="en-US" sz="3200" b="1" i="1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X</a:t>
              </a:r>
              <a:r>
                <a:rPr lang="en-US" sz="3200" b="1" i="1" baseline="-2500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i</a:t>
              </a:r>
              <a:r>
                <a:rPr lang="en-US" sz="3200" b="1" i="1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 +</a:t>
              </a:r>
              <a:r>
                <a:rPr lang="en-US" sz="3200" b="1" i="1" baseline="-25000">
                  <a:latin typeface="Times New Roman" pitchFamily="18" charset="0"/>
                  <a:cs typeface="Times New Roman" pitchFamily="18" charset="0"/>
                  <a:sym typeface="Symbol" pitchFamily="18" charset="2"/>
                </a:rPr>
                <a:t>i</a:t>
              </a:r>
              <a:endParaRPr lang="pt-BR" sz="3200" b="1" i="1" baseline="-2500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807" name="Line 67"/>
            <p:cNvSpPr>
              <a:spLocks noChangeShapeType="1"/>
            </p:cNvSpPr>
            <p:nvPr/>
          </p:nvSpPr>
          <p:spPr bwMode="auto">
            <a:xfrm flipV="1">
              <a:off x="3288" y="1153"/>
              <a:ext cx="409" cy="272"/>
            </a:xfrm>
            <a:prstGeom prst="line">
              <a:avLst/>
            </a:prstGeom>
            <a:noFill/>
            <a:ln w="9525">
              <a:solidFill>
                <a:srgbClr val="00808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3808" name="Line 68"/>
            <p:cNvSpPr>
              <a:spLocks noChangeShapeType="1"/>
            </p:cNvSpPr>
            <p:nvPr/>
          </p:nvSpPr>
          <p:spPr bwMode="auto">
            <a:xfrm flipV="1">
              <a:off x="3062" y="1153"/>
              <a:ext cx="0" cy="272"/>
            </a:xfrm>
            <a:prstGeom prst="line">
              <a:avLst/>
            </a:prstGeom>
            <a:noFill/>
            <a:ln w="9525">
              <a:solidFill>
                <a:srgbClr val="00808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3809" name="Line 69"/>
            <p:cNvSpPr>
              <a:spLocks noChangeShapeType="1"/>
            </p:cNvSpPr>
            <p:nvPr/>
          </p:nvSpPr>
          <p:spPr bwMode="auto">
            <a:xfrm flipH="1" flipV="1">
              <a:off x="2381" y="1198"/>
              <a:ext cx="272" cy="227"/>
            </a:xfrm>
            <a:prstGeom prst="line">
              <a:avLst/>
            </a:prstGeom>
            <a:noFill/>
            <a:ln w="9525">
              <a:solidFill>
                <a:srgbClr val="00808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  <p:sp>
          <p:nvSpPr>
            <p:cNvPr id="33810" name="Line 70"/>
            <p:cNvSpPr>
              <a:spLocks noChangeShapeType="1"/>
            </p:cNvSpPr>
            <p:nvPr/>
          </p:nvSpPr>
          <p:spPr bwMode="auto">
            <a:xfrm flipH="1" flipV="1">
              <a:off x="1746" y="1561"/>
              <a:ext cx="454" cy="0"/>
            </a:xfrm>
            <a:prstGeom prst="line">
              <a:avLst/>
            </a:prstGeom>
            <a:noFill/>
            <a:ln w="9525">
              <a:solidFill>
                <a:srgbClr val="00808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pt-BR"/>
            </a:p>
          </p:txBody>
        </p:sp>
      </p:grpSp>
      <p:sp>
        <p:nvSpPr>
          <p:cNvPr id="33797" name="Text Box 86"/>
          <p:cNvSpPr txBox="1">
            <a:spLocks noChangeArrowheads="1"/>
          </p:cNvSpPr>
          <p:nvPr/>
        </p:nvSpPr>
        <p:spPr bwMode="auto">
          <a:xfrm>
            <a:off x="5508625" y="4221163"/>
            <a:ext cx="1873250" cy="1031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rgbClr val="008080"/>
              </a:buClr>
              <a:buSzPct val="80000"/>
              <a:buFont typeface="Wingdings" pitchFamily="2" charset="2"/>
              <a:buNone/>
            </a:pPr>
            <a:r>
              <a:rPr lang="en-US" sz="2800" i="1">
                <a:latin typeface="Times New Roman" pitchFamily="18" charset="0"/>
                <a:cs typeface="Times New Roman" pitchFamily="18" charset="0"/>
              </a:rPr>
              <a:t>Ŷ</a:t>
            </a:r>
            <a:r>
              <a:rPr lang="en-US" sz="2800" i="1" baseline="-2500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800" i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b</a:t>
            </a:r>
            <a:r>
              <a:rPr lang="en-US" sz="2800" i="1" baseline="-250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0</a:t>
            </a:r>
            <a:r>
              <a:rPr lang="en-US" sz="2800" i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+b</a:t>
            </a:r>
            <a:r>
              <a:rPr lang="en-US" sz="2800" i="1" baseline="-250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r>
              <a:rPr lang="en-US" sz="2800" i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X</a:t>
            </a:r>
            <a:r>
              <a:rPr lang="en-US" sz="2800" i="1" baseline="-250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</a:p>
          <a:p>
            <a:pPr>
              <a:spcBef>
                <a:spcPct val="20000"/>
              </a:spcBef>
              <a:buClr>
                <a:srgbClr val="008080"/>
              </a:buClr>
              <a:buSzPct val="80000"/>
              <a:buFont typeface="Wingdings" pitchFamily="2" charset="2"/>
              <a:buNone/>
            </a:pPr>
            <a:r>
              <a:rPr lang="en-US" sz="2800" i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</a:t>
            </a:r>
            <a:r>
              <a:rPr lang="en-US" sz="2800" i="1" baseline="-2500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sz="2800" i="1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=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en-US" sz="2800" i="1" baseline="-2500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-Ŷ</a:t>
            </a:r>
            <a:r>
              <a:rPr lang="en-US" sz="2800" i="1" baseline="-25000">
                <a:latin typeface="Times New Roman" pitchFamily="18" charset="0"/>
                <a:cs typeface="Times New Roman" pitchFamily="18" charset="0"/>
              </a:rPr>
              <a:t>i</a:t>
            </a:r>
            <a:endParaRPr lang="pt-BR" sz="2800" i="1" baseline="-25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8" name="Text Box 91"/>
          <p:cNvSpPr txBox="1">
            <a:spLocks noChangeArrowheads="1"/>
          </p:cNvSpPr>
          <p:nvPr/>
        </p:nvSpPr>
        <p:spPr bwMode="auto">
          <a:xfrm>
            <a:off x="7235825" y="4292600"/>
            <a:ext cx="2087563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chemeClr val="bg2"/>
                </a:solidFill>
                <a:latin typeface="Tahoma" pitchFamily="34" charset="0"/>
                <a:cs typeface="Times New Roman" pitchFamily="18" charset="0"/>
              </a:rPr>
              <a:t>Modelo estimado</a:t>
            </a:r>
            <a:endParaRPr lang="pt-BR" sz="1600">
              <a:solidFill>
                <a:schemeClr val="bg2"/>
              </a:solidFill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33799" name="Text Box 92"/>
          <p:cNvSpPr txBox="1">
            <a:spLocks noChangeArrowheads="1"/>
          </p:cNvSpPr>
          <p:nvPr/>
        </p:nvSpPr>
        <p:spPr bwMode="auto">
          <a:xfrm>
            <a:off x="7200900" y="4868863"/>
            <a:ext cx="1943100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chemeClr val="bg2"/>
                </a:solidFill>
                <a:latin typeface="Tahoma" pitchFamily="34" charset="0"/>
                <a:cs typeface="Times New Roman" pitchFamily="18" charset="0"/>
              </a:rPr>
              <a:t>Resíduo</a:t>
            </a:r>
            <a:endParaRPr lang="pt-BR" sz="1600">
              <a:solidFill>
                <a:schemeClr val="bg2"/>
              </a:solidFill>
              <a:latin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1125538"/>
            <a:ext cx="7772400" cy="3455987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sz="2800" dirty="0" smtClean="0"/>
              <a:t>Os parâmetros </a:t>
            </a:r>
            <a:r>
              <a:rPr lang="pt-BR" sz="2800" i="1" dirty="0" smtClean="0">
                <a:sym typeface="Symbol" pitchFamily="18" charset="2"/>
              </a:rPr>
              <a:t></a:t>
            </a:r>
            <a:r>
              <a:rPr lang="pt-BR" sz="2800" i="1" baseline="-25000" dirty="0" smtClean="0">
                <a:sym typeface="Mathematica1" pitchFamily="2" charset="2"/>
              </a:rPr>
              <a:t>0</a:t>
            </a:r>
            <a:r>
              <a:rPr lang="pt-BR" sz="2800" dirty="0" smtClean="0">
                <a:sym typeface="Mathematica1" pitchFamily="2" charset="2"/>
              </a:rPr>
              <a:t> e </a:t>
            </a:r>
            <a:r>
              <a:rPr lang="pt-BR" sz="2800" i="1" dirty="0" smtClean="0">
                <a:sym typeface="Symbol" pitchFamily="18" charset="2"/>
              </a:rPr>
              <a:t></a:t>
            </a:r>
            <a:r>
              <a:rPr lang="pt-BR" sz="2800" i="1" baseline="-25000" dirty="0" smtClean="0"/>
              <a:t>1</a:t>
            </a:r>
            <a:r>
              <a:rPr lang="pt-BR" sz="2800" dirty="0" smtClean="0"/>
              <a:t> são denominados </a:t>
            </a:r>
            <a:r>
              <a:rPr lang="pt-BR" sz="2800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coeficientes de regressão</a:t>
            </a:r>
            <a:r>
              <a:rPr lang="pt-BR" sz="2800" dirty="0" smtClean="0"/>
              <a:t>: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pt-BR" i="1" dirty="0" smtClean="0">
                <a:sym typeface="Symbol" pitchFamily="18" charset="2"/>
              </a:rPr>
              <a:t></a:t>
            </a:r>
            <a:r>
              <a:rPr lang="pt-BR" baseline="-25000" dirty="0" smtClean="0"/>
              <a:t>1</a:t>
            </a:r>
            <a:r>
              <a:rPr lang="pt-BR" dirty="0" smtClean="0"/>
              <a:t> é a  </a:t>
            </a:r>
            <a:r>
              <a:rPr lang="pt-BR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inclinação da reta de regressão</a:t>
            </a:r>
            <a:r>
              <a:rPr lang="pt-BR" dirty="0" smtClean="0"/>
              <a:t>. Ela indica a mudança na média de </a:t>
            </a:r>
            <a:r>
              <a:rPr lang="pt-BR" i="1" dirty="0" smtClean="0"/>
              <a:t>Y</a:t>
            </a:r>
            <a:r>
              <a:rPr lang="pt-BR" dirty="0" smtClean="0"/>
              <a:t> quando </a:t>
            </a:r>
            <a:r>
              <a:rPr lang="pt-BR" i="1" dirty="0" smtClean="0"/>
              <a:t>X</a:t>
            </a:r>
            <a:r>
              <a:rPr lang="pt-BR" dirty="0" smtClean="0"/>
              <a:t> é acrescido de uma unidade.       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pt-BR" i="1" dirty="0" smtClean="0">
                <a:sym typeface="Symbol" pitchFamily="18" charset="2"/>
              </a:rPr>
              <a:t></a:t>
            </a:r>
            <a:r>
              <a:rPr lang="pt-BR" baseline="-25000" dirty="0" smtClean="0">
                <a:sym typeface="Mathematica1" pitchFamily="2" charset="2"/>
              </a:rPr>
              <a:t>0</a:t>
            </a:r>
            <a:r>
              <a:rPr lang="pt-BR" dirty="0" smtClean="0">
                <a:sym typeface="Mathematica1" pitchFamily="2" charset="2"/>
              </a:rPr>
              <a:t> </a:t>
            </a:r>
            <a:r>
              <a:rPr lang="pt-BR" dirty="0" smtClean="0"/>
              <a:t>é o </a:t>
            </a:r>
            <a:r>
              <a:rPr lang="pt-BR" i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intercepto em Y da equação de regressão</a:t>
            </a:r>
            <a:r>
              <a:rPr lang="pt-BR" dirty="0" smtClean="0"/>
              <a:t> (é o valor de </a:t>
            </a:r>
            <a:r>
              <a:rPr lang="pt-BR" i="1" dirty="0" smtClean="0"/>
              <a:t>Y</a:t>
            </a:r>
            <a:r>
              <a:rPr lang="pt-BR" dirty="0" smtClean="0"/>
              <a:t> quando </a:t>
            </a:r>
            <a:r>
              <a:rPr lang="pt-BR" i="1" dirty="0" smtClean="0"/>
              <a:t>X</a:t>
            </a:r>
            <a:r>
              <a:rPr lang="pt-BR" dirty="0" smtClean="0"/>
              <a:t> = 0.)</a:t>
            </a:r>
          </a:p>
          <a:p>
            <a:pPr algn="just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BR" dirty="0" smtClean="0"/>
              <a:t> 	</a:t>
            </a:r>
            <a:r>
              <a:rPr lang="pt-BR" i="1" dirty="0" smtClean="0">
                <a:sym typeface="Symbol" pitchFamily="18" charset="2"/>
              </a:rPr>
              <a:t></a:t>
            </a:r>
            <a:r>
              <a:rPr lang="pt-BR" baseline="-25000" dirty="0" smtClean="0">
                <a:sym typeface="Mathematica1" pitchFamily="2" charset="2"/>
              </a:rPr>
              <a:t>0</a:t>
            </a:r>
            <a:r>
              <a:rPr lang="pt-BR" dirty="0" smtClean="0"/>
              <a:t> </a:t>
            </a:r>
            <a:r>
              <a:rPr lang="pt-B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só tem significado se o modelo incluir </a:t>
            </a:r>
            <a:r>
              <a:rPr lang="pt-BR" i="1" dirty="0" smtClean="0"/>
              <a:t>X</a:t>
            </a:r>
            <a:r>
              <a:rPr lang="pt-BR" dirty="0" smtClean="0"/>
              <a:t> = 0. 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title"/>
          </p:nvPr>
        </p:nvSpPr>
        <p:spPr>
          <a:xfrm>
            <a:off x="755650" y="404813"/>
            <a:ext cx="7323138" cy="431800"/>
          </a:xfrm>
        </p:spPr>
        <p:txBody>
          <a:bodyPr/>
          <a:lstStyle/>
          <a:p>
            <a:pPr eaLnBrk="1" hangingPunct="1">
              <a:defRPr/>
            </a:pPr>
            <a:r>
              <a:rPr lang="pt-BR" dirty="0" smtClean="0">
                <a:latin typeface="Arial" charset="0"/>
                <a:cs typeface="+mj-cs"/>
              </a:rPr>
              <a:t>Significado de </a:t>
            </a:r>
            <a:r>
              <a:rPr lang="pt-BR" b="0" i="1" dirty="0" smtClean="0">
                <a:latin typeface="Arial" charset="0"/>
                <a:cs typeface="+mj-cs"/>
                <a:sym typeface="Symbol" charset="0"/>
              </a:rPr>
              <a:t></a:t>
            </a:r>
            <a:r>
              <a:rPr lang="pt-BR" b="0" baseline="-25000" dirty="0" smtClean="0">
                <a:latin typeface="Arial" charset="0"/>
                <a:cs typeface="+mj-cs"/>
                <a:sym typeface="Mathematica1" charset="0"/>
              </a:rPr>
              <a:t>0</a:t>
            </a:r>
            <a:r>
              <a:rPr lang="pt-BR" dirty="0" smtClean="0">
                <a:latin typeface="Arial" charset="0"/>
                <a:cs typeface="+mj-cs"/>
              </a:rPr>
              <a:t> e </a:t>
            </a:r>
            <a:r>
              <a:rPr lang="pt-BR" b="0" i="1" dirty="0" smtClean="0">
                <a:latin typeface="Arial" charset="0"/>
                <a:cs typeface="+mj-cs"/>
                <a:sym typeface="Symbol" charset="0"/>
              </a:rPr>
              <a:t></a:t>
            </a:r>
            <a:r>
              <a:rPr lang="pt-BR" b="0" baseline="-25000" dirty="0" smtClean="0">
                <a:latin typeface="Arial" charset="0"/>
                <a:cs typeface="+mj-cs"/>
              </a:rPr>
              <a:t>1</a:t>
            </a:r>
            <a:r>
              <a:rPr lang="pt-BR" dirty="0" smtClean="0">
                <a:cs typeface="+mj-cs"/>
              </a:rPr>
              <a:t> 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590800" y="5978525"/>
            <a:ext cx="581025" cy="403225"/>
            <a:chOff x="1632" y="3728"/>
            <a:chExt cx="366" cy="254"/>
          </a:xfrm>
        </p:grpSpPr>
        <p:sp>
          <p:nvSpPr>
            <p:cNvPr id="1051" name="AutoShape 5"/>
            <p:cNvSpPr>
              <a:spLocks/>
            </p:cNvSpPr>
            <p:nvPr/>
          </p:nvSpPr>
          <p:spPr bwMode="auto">
            <a:xfrm>
              <a:off x="1929" y="3728"/>
              <a:ext cx="69" cy="254"/>
            </a:xfrm>
            <a:prstGeom prst="leftBrace">
              <a:avLst>
                <a:gd name="adj1" fmla="val 30676"/>
                <a:gd name="adj2" fmla="val 50000"/>
              </a:avLst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cs typeface="Arial" pitchFamily="34" charset="0"/>
              </a:endParaRPr>
            </a:p>
          </p:txBody>
        </p:sp>
        <p:graphicFrame>
          <p:nvGraphicFramePr>
            <p:cNvPr id="1029" name="Object 6"/>
            <p:cNvGraphicFramePr>
              <a:graphicFrameLocks noChangeAspect="1"/>
            </p:cNvGraphicFramePr>
            <p:nvPr/>
          </p:nvGraphicFramePr>
          <p:xfrm>
            <a:off x="1632" y="3765"/>
            <a:ext cx="233" cy="170"/>
          </p:xfrm>
          <a:graphic>
            <a:graphicData uri="http://schemas.openxmlformats.org/presentationml/2006/ole">
              <p:oleObj spid="_x0000_s1029" name="Equação" r:id="rId4" imgW="190500" imgH="228600" progId="Equation.3">
                <p:embed/>
              </p:oleObj>
            </a:graphicData>
          </a:graphic>
        </p:graphicFrame>
      </p:grpSp>
      <p:sp>
        <p:nvSpPr>
          <p:cNvPr id="132103" name="Line 7"/>
          <p:cNvSpPr>
            <a:spLocks noChangeShapeType="1"/>
          </p:cNvSpPr>
          <p:nvPr/>
        </p:nvSpPr>
        <p:spPr bwMode="auto">
          <a:xfrm>
            <a:off x="3948113" y="5518150"/>
            <a:ext cx="331787" cy="1588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BR"/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4284663" y="5229225"/>
            <a:ext cx="528637" cy="336550"/>
            <a:chOff x="2699" y="3339"/>
            <a:chExt cx="333" cy="212"/>
          </a:xfrm>
        </p:grpSpPr>
        <p:graphicFrame>
          <p:nvGraphicFramePr>
            <p:cNvPr id="1028" name="Object 9"/>
            <p:cNvGraphicFramePr>
              <a:graphicFrameLocks noChangeAspect="1"/>
            </p:cNvGraphicFramePr>
            <p:nvPr/>
          </p:nvGraphicFramePr>
          <p:xfrm>
            <a:off x="2744" y="3339"/>
            <a:ext cx="288" cy="212"/>
          </p:xfrm>
          <a:graphic>
            <a:graphicData uri="http://schemas.openxmlformats.org/presentationml/2006/ole">
              <p:oleObj spid="_x0000_s1028" name="Equação" r:id="rId5" imgW="177569" imgH="215619" progId="Equation.3">
                <p:embed/>
              </p:oleObj>
            </a:graphicData>
          </a:graphic>
        </p:graphicFrame>
        <p:sp>
          <p:nvSpPr>
            <p:cNvPr id="1050" name="Line 10"/>
            <p:cNvSpPr>
              <a:spLocks noChangeShapeType="1"/>
            </p:cNvSpPr>
            <p:nvPr/>
          </p:nvSpPr>
          <p:spPr bwMode="auto">
            <a:xfrm flipV="1">
              <a:off x="2699" y="3385"/>
              <a:ext cx="0" cy="136"/>
            </a:xfrm>
            <a:prstGeom prst="line">
              <a:avLst/>
            </a:prstGeom>
            <a:noFill/>
            <a:ln w="1905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2700338" y="4508500"/>
            <a:ext cx="4987925" cy="2349500"/>
            <a:chOff x="1837" y="2886"/>
            <a:chExt cx="3142" cy="1325"/>
          </a:xfrm>
        </p:grpSpPr>
        <p:sp>
          <p:nvSpPr>
            <p:cNvPr id="1036" name="Line 12"/>
            <p:cNvSpPr>
              <a:spLocks noChangeShapeType="1"/>
            </p:cNvSpPr>
            <p:nvPr/>
          </p:nvSpPr>
          <p:spPr bwMode="auto">
            <a:xfrm>
              <a:off x="2290" y="4020"/>
              <a:ext cx="0" cy="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grpSp>
          <p:nvGrpSpPr>
            <p:cNvPr id="1037" name="Group 13"/>
            <p:cNvGrpSpPr>
              <a:grpSpLocks/>
            </p:cNvGrpSpPr>
            <p:nvPr/>
          </p:nvGrpSpPr>
          <p:grpSpPr bwMode="auto">
            <a:xfrm>
              <a:off x="1837" y="2886"/>
              <a:ext cx="3142" cy="1325"/>
              <a:chOff x="1854" y="2840"/>
              <a:chExt cx="3142" cy="1325"/>
            </a:xfrm>
          </p:grpSpPr>
          <p:sp>
            <p:nvSpPr>
              <p:cNvPr id="1039" name="Line 14"/>
              <p:cNvSpPr>
                <a:spLocks noChangeShapeType="1"/>
              </p:cNvSpPr>
              <p:nvPr/>
            </p:nvSpPr>
            <p:spPr bwMode="auto">
              <a:xfrm flipV="1">
                <a:off x="2041" y="2872"/>
                <a:ext cx="0" cy="110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040" name="Line 15"/>
              <p:cNvSpPr>
                <a:spLocks noChangeShapeType="1"/>
              </p:cNvSpPr>
              <p:nvPr/>
            </p:nvSpPr>
            <p:spPr bwMode="auto">
              <a:xfrm flipV="1">
                <a:off x="2041" y="2923"/>
                <a:ext cx="1492" cy="79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sp>
            <p:nvSpPr>
              <p:cNvPr id="1041" name="Line 16"/>
              <p:cNvSpPr>
                <a:spLocks noChangeShapeType="1"/>
              </p:cNvSpPr>
              <p:nvPr/>
            </p:nvSpPr>
            <p:spPr bwMode="auto">
              <a:xfrm>
                <a:off x="2059" y="3974"/>
                <a:ext cx="2024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pt-BR"/>
              </a:p>
            </p:txBody>
          </p:sp>
          <p:grpSp>
            <p:nvGrpSpPr>
              <p:cNvPr id="1042" name="Group 17"/>
              <p:cNvGrpSpPr>
                <a:grpSpLocks/>
              </p:cNvGrpSpPr>
              <p:nvPr/>
            </p:nvGrpSpPr>
            <p:grpSpPr bwMode="auto">
              <a:xfrm>
                <a:off x="2694" y="3974"/>
                <a:ext cx="418" cy="42"/>
                <a:chOff x="3360" y="3216"/>
                <a:chExt cx="288" cy="48"/>
              </a:xfrm>
            </p:grpSpPr>
            <p:sp>
              <p:nvSpPr>
                <p:cNvPr id="1047" name="Line 18"/>
                <p:cNvSpPr>
                  <a:spLocks noChangeShapeType="1"/>
                </p:cNvSpPr>
                <p:nvPr/>
              </p:nvSpPr>
              <p:spPr bwMode="auto">
                <a:xfrm>
                  <a:off x="3360" y="3216"/>
                  <a:ext cx="0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48" name="Line 19"/>
                <p:cNvSpPr>
                  <a:spLocks noChangeShapeType="1"/>
                </p:cNvSpPr>
                <p:nvPr/>
              </p:nvSpPr>
              <p:spPr bwMode="auto">
                <a:xfrm>
                  <a:off x="3504" y="3216"/>
                  <a:ext cx="0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  <p:sp>
              <p:nvSpPr>
                <p:cNvPr id="1049" name="Line 20"/>
                <p:cNvSpPr>
                  <a:spLocks noChangeShapeType="1"/>
                </p:cNvSpPr>
                <p:nvPr/>
              </p:nvSpPr>
              <p:spPr bwMode="auto">
                <a:xfrm>
                  <a:off x="3648" y="3216"/>
                  <a:ext cx="0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pt-BR"/>
                </a:p>
              </p:txBody>
            </p:sp>
          </p:grpSp>
          <p:graphicFrame>
            <p:nvGraphicFramePr>
              <p:cNvPr id="1026" name="Object 21"/>
              <p:cNvGraphicFramePr>
                <a:graphicFrameLocks noChangeAspect="1"/>
              </p:cNvGraphicFramePr>
              <p:nvPr/>
            </p:nvGraphicFramePr>
            <p:xfrm>
              <a:off x="3651" y="2840"/>
              <a:ext cx="1345" cy="186"/>
            </p:xfrm>
            <a:graphic>
              <a:graphicData uri="http://schemas.openxmlformats.org/presentationml/2006/ole">
                <p:oleObj spid="_x0000_s1026" name="Equation" r:id="rId6" imgW="1002865" imgH="228501" progId="Equation.DSMT4">
                  <p:embed/>
                </p:oleObj>
              </a:graphicData>
            </a:graphic>
          </p:graphicFrame>
          <p:graphicFrame>
            <p:nvGraphicFramePr>
              <p:cNvPr id="1027" name="Object 22"/>
              <p:cNvGraphicFramePr>
                <a:graphicFrameLocks noChangeAspect="1"/>
              </p:cNvGraphicFramePr>
              <p:nvPr/>
            </p:nvGraphicFramePr>
            <p:xfrm>
              <a:off x="1854" y="2886"/>
              <a:ext cx="228" cy="155"/>
            </p:xfrm>
            <a:graphic>
              <a:graphicData uri="http://schemas.openxmlformats.org/presentationml/2006/ole">
                <p:oleObj spid="_x0000_s1027" name="Equação" r:id="rId7" imgW="126835" imgH="139518" progId="Equation.3">
                  <p:embed/>
                </p:oleObj>
              </a:graphicData>
            </a:graphic>
          </p:graphicFrame>
          <p:sp>
            <p:nvSpPr>
              <p:cNvPr id="1043" name="Line 23"/>
              <p:cNvSpPr>
                <a:spLocks noChangeShapeType="1"/>
              </p:cNvSpPr>
              <p:nvPr/>
            </p:nvSpPr>
            <p:spPr bwMode="auto">
              <a:xfrm>
                <a:off x="2476" y="3974"/>
                <a:ext cx="0" cy="4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pt-BR"/>
              </a:p>
            </p:txBody>
          </p:sp>
          <p:grpSp>
            <p:nvGrpSpPr>
              <p:cNvPr id="1044" name="Group 24"/>
              <p:cNvGrpSpPr>
                <a:grpSpLocks noChangeAspect="1"/>
              </p:cNvGrpSpPr>
              <p:nvPr/>
            </p:nvGrpSpPr>
            <p:grpSpPr bwMode="auto">
              <a:xfrm>
                <a:off x="3923" y="4020"/>
                <a:ext cx="235" cy="145"/>
                <a:chOff x="3906" y="4014"/>
                <a:chExt cx="235" cy="145"/>
              </a:xfrm>
            </p:grpSpPr>
            <p:sp>
              <p:nvSpPr>
                <p:cNvPr id="1045" name="AutoShape 25"/>
                <p:cNvSpPr>
                  <a:spLocks noChangeAspect="1" noChangeArrowheads="1" noTextEdit="1"/>
                </p:cNvSpPr>
                <p:nvPr/>
              </p:nvSpPr>
              <p:spPr bwMode="auto">
                <a:xfrm>
                  <a:off x="3906" y="4014"/>
                  <a:ext cx="235" cy="1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pt-BR"/>
                </a:p>
              </p:txBody>
            </p:sp>
            <p:sp>
              <p:nvSpPr>
                <p:cNvPr id="1046" name="Rectangle 26"/>
                <p:cNvSpPr>
                  <a:spLocks noChangeArrowheads="1"/>
                </p:cNvSpPr>
                <p:nvPr/>
              </p:nvSpPr>
              <p:spPr bwMode="auto">
                <a:xfrm>
                  <a:off x="4025" y="4015"/>
                  <a:ext cx="73" cy="14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pPr algn="ctr"/>
                  <a:r>
                    <a:rPr lang="en-US" sz="1500" i="1">
                      <a:solidFill>
                        <a:srgbClr val="000000"/>
                      </a:solidFill>
                      <a:latin typeface="Times New Roman" pitchFamily="18" charset="0"/>
                    </a:rPr>
                    <a:t>X</a:t>
                  </a:r>
                  <a:endParaRPr lang="en-US" sz="1600" b="1"/>
                </a:p>
              </p:txBody>
            </p:sp>
          </p:grpSp>
        </p:grpSp>
        <p:sp>
          <p:nvSpPr>
            <p:cNvPr id="1038" name="Text Box 27"/>
            <p:cNvSpPr txBox="1">
              <a:spLocks noChangeArrowheads="1"/>
            </p:cNvSpPr>
            <p:nvPr/>
          </p:nvSpPr>
          <p:spPr bwMode="auto">
            <a:xfrm>
              <a:off x="1933" y="3985"/>
              <a:ext cx="169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sz="1200">
                  <a:cs typeface="Arial" pitchFamily="34" charset="0"/>
                </a:rPr>
                <a:t>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2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2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9" grpId="0"/>
      <p:bldP spid="132103" grpId="0" animBg="1"/>
    </p:bld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ZapfHumnst BT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ersonalizar design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P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P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spatial_data_analysis_regression</Template>
  <TotalTime>13168</TotalTime>
  <Words>2026</Words>
  <Application>Microsoft Office PowerPoint</Application>
  <PresentationFormat>Apresentação na tela (4:3)</PresentationFormat>
  <Paragraphs>386</Paragraphs>
  <Slides>36</Slides>
  <Notes>36</Notes>
  <HiddenSlides>0</HiddenSlides>
  <MMClips>0</MMClips>
  <ScaleCrop>false</ScaleCrop>
  <HeadingPairs>
    <vt:vector size="8" baseType="variant">
      <vt:variant>
        <vt:lpstr>Fontes usadas</vt:lpstr>
      </vt:variant>
      <vt:variant>
        <vt:i4>15</vt:i4>
      </vt:variant>
      <vt:variant>
        <vt:lpstr>Tema</vt:lpstr>
      </vt:variant>
      <vt:variant>
        <vt:i4>3</vt:i4>
      </vt:variant>
      <vt:variant>
        <vt:lpstr>Servidores OLE incorporados</vt:lpstr>
      </vt:variant>
      <vt:variant>
        <vt:i4>4</vt:i4>
      </vt:variant>
      <vt:variant>
        <vt:lpstr>Títulos de slides</vt:lpstr>
      </vt:variant>
      <vt:variant>
        <vt:i4>36</vt:i4>
      </vt:variant>
    </vt:vector>
  </HeadingPairs>
  <TitlesOfParts>
    <vt:vector size="58" baseType="lpstr">
      <vt:lpstr>Arial</vt:lpstr>
      <vt:lpstr>ＭＳ Ｐゴシック</vt:lpstr>
      <vt:lpstr>ZapfHumnst BT</vt:lpstr>
      <vt:lpstr>Wingdings</vt:lpstr>
      <vt:lpstr>Calibri</vt:lpstr>
      <vt:lpstr>Times New Roman</vt:lpstr>
      <vt:lpstr>ClassGarmnd BT</vt:lpstr>
      <vt:lpstr>Arial Black</vt:lpstr>
      <vt:lpstr>Verdana</vt:lpstr>
      <vt:lpstr>Symbol</vt:lpstr>
      <vt:lpstr>Mathematica1</vt:lpstr>
      <vt:lpstr>Tahoma</vt:lpstr>
      <vt:lpstr>Calisto MT</vt:lpstr>
      <vt:lpstr>SymbolMono BT</vt:lpstr>
      <vt:lpstr>Trebuchet MS</vt:lpstr>
      <vt:lpstr>Pixel</vt:lpstr>
      <vt:lpstr>Personalizar design</vt:lpstr>
      <vt:lpstr>Estrutura padrão</vt:lpstr>
      <vt:lpstr>MathType 5.0 Equation</vt:lpstr>
      <vt:lpstr>Microsoft Equation 3.0</vt:lpstr>
      <vt:lpstr>Microsoft Equation</vt:lpstr>
      <vt:lpstr>Microsoft Excel Chart</vt:lpstr>
      <vt:lpstr>Análise de Regressão Linear:  Uma Breve Introdução</vt:lpstr>
      <vt:lpstr>Slide 2</vt:lpstr>
      <vt:lpstr>Análise de Regressão </vt:lpstr>
      <vt:lpstr>Análise de Regressão</vt:lpstr>
      <vt:lpstr>Objetivos da Análise de Regressão</vt:lpstr>
      <vt:lpstr>Slide 6</vt:lpstr>
      <vt:lpstr>Regressão Linear Simples</vt:lpstr>
      <vt:lpstr>Modelo de Regressão Linear</vt:lpstr>
      <vt:lpstr>Significado de 0 e 1 </vt:lpstr>
      <vt:lpstr>Slide 10</vt:lpstr>
      <vt:lpstr>Premissas</vt:lpstr>
      <vt:lpstr>Premissas</vt:lpstr>
      <vt:lpstr>Regressão Linear Múltipla</vt:lpstr>
      <vt:lpstr>Slide 14</vt:lpstr>
      <vt:lpstr>Slide 15</vt:lpstr>
      <vt:lpstr>Slide 16</vt:lpstr>
      <vt:lpstr>Slide 17</vt:lpstr>
      <vt:lpstr>Estimação dos parâmetros</vt:lpstr>
      <vt:lpstr>Análise de Variância da Regressão</vt:lpstr>
      <vt:lpstr>Inferência: Análise de Variância </vt:lpstr>
      <vt:lpstr>Particionando a soma dos quadrados</vt:lpstr>
      <vt:lpstr>Particionando a Soma de Quadrados</vt:lpstr>
      <vt:lpstr>Coeficiente de determinação</vt:lpstr>
      <vt:lpstr>Coeficiente de determinação</vt:lpstr>
      <vt:lpstr>Tabela ANOVA - F</vt:lpstr>
      <vt:lpstr>Inferência – Teste F (Adequação Global)</vt:lpstr>
      <vt:lpstr>Inferência – Teste F Parcial</vt:lpstr>
      <vt:lpstr>Etapas da Análise de Regressão</vt:lpstr>
      <vt:lpstr>Análise dos Resíduos</vt:lpstr>
      <vt:lpstr>Análise dos Resíduos</vt:lpstr>
      <vt:lpstr>Análise dos Resíduos</vt:lpstr>
      <vt:lpstr>Análise dos Resíduos</vt:lpstr>
      <vt:lpstr>Análise dos Resíduos</vt:lpstr>
      <vt:lpstr>Análise dos Resíduos</vt:lpstr>
      <vt:lpstr>Outros Tutoriais</vt:lpstr>
      <vt:lpstr>Softwares Específicos</vt:lpstr>
    </vt:vector>
  </TitlesOfParts>
  <Company>FFF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Análise Espacial de Áreas:  Regressão</dc:title>
  <dc:creator>Flavia Feitosa</dc:creator>
  <cp:lastModifiedBy>usuario</cp:lastModifiedBy>
  <cp:revision>228</cp:revision>
  <dcterms:created xsi:type="dcterms:W3CDTF">2005-10-05T11:46:18Z</dcterms:created>
  <dcterms:modified xsi:type="dcterms:W3CDTF">2019-10-01T17:54:30Z</dcterms:modified>
</cp:coreProperties>
</file>