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2" r:id="rId2"/>
    <p:sldId id="257" r:id="rId3"/>
    <p:sldId id="258" r:id="rId4"/>
    <p:sldId id="259" r:id="rId5"/>
    <p:sldId id="262" r:id="rId6"/>
    <p:sldId id="276" r:id="rId7"/>
    <p:sldId id="278" r:id="rId8"/>
    <p:sldId id="263" r:id="rId9"/>
    <p:sldId id="264" r:id="rId10"/>
    <p:sldId id="273" r:id="rId11"/>
    <p:sldId id="266" r:id="rId12"/>
    <p:sldId id="268" r:id="rId13"/>
    <p:sldId id="277" r:id="rId14"/>
    <p:sldId id="270" r:id="rId15"/>
    <p:sldId id="267" r:id="rId16"/>
    <p:sldId id="274" r:id="rId17"/>
    <p:sldId id="279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4" autoAdjust="0"/>
    <p:restoredTop sz="76976" autoAdjust="0"/>
  </p:normalViewPr>
  <p:slideViewPr>
    <p:cSldViewPr snapToGrid="0" showGuides="1">
      <p:cViewPr varScale="1">
        <p:scale>
          <a:sx n="56" d="100"/>
          <a:sy n="56" d="100"/>
        </p:scale>
        <p:origin x="10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D0A6C-7923-4056-9128-6A7892F304C1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5ECA3-2CE1-4831-86EA-B1FE98068A2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17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50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Estimativas de distribuição populacionais precisas e feitas com periodicidade são extremamente importantes para tomadores de decisão no planejamento urbano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1169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Estimativas de distribuição populacionais precisas e feitas com periodicidade são extremamente importantes para tomadores de decisão no planejamento urbano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337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517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019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2188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9930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581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7C990-390B-4B21-B98E-EA5CCED4E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BB9B8C-0875-45E9-B128-AF4A90FC6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684491-5771-4E7D-8E51-C66808B47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7EFED-85FA-483A-BA10-2550C4096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A4E021-163F-49A7-8FD9-29F1BC2C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11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EF29C0-5CCE-4C63-818D-607734CA8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9B234C-58C6-4A41-AB46-A9C3E0BB8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091763-AFAE-4973-BB59-E7F8EAB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3471E9-D5D5-432F-AF04-2DB0D4E3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EB77A0-F6A7-4F59-97D3-02A946D96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170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D63201-19D0-40D6-A6D0-8B993DB3F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B33EB1-F475-4037-B465-D7E2896E0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23EBAB-FB1D-4D2B-A69A-1EDE77F5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A62484-3070-4306-9DE4-90189254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C2C533-2FD5-4147-9C73-7444FA26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876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DADBD0-FB0C-4760-A4AF-2C68FEBEB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F588C7-CBAB-4510-B763-BF9A7A975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00C44B-34E4-4BA9-87A8-48DBF794B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D0D54D-6645-4994-9E98-3C9FA16B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BE0C72-7F1C-4BDD-8D4F-6463D58F1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624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C0E73-CFEF-4692-AAC8-FA09BF75C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694C51-A56D-49BB-B314-033B7DEC5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E3C831-8D0A-41B3-B5E2-08BBA767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538088-3E3C-46F1-94D6-FF5D80B22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BC56F8-4752-4311-B3F7-5A4C3E12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6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E5A9B-707F-4CD6-BDD9-20CA4D98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288FAC-9AF0-4020-B5A5-D34781017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08D86B-9F4A-420F-8A10-8C7FA8EA7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0E44B3-8067-49F5-A608-EA4693CF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59D927-602E-4B26-828D-5D6521C20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0ECDF1-13A6-4BE4-B8A3-DBB4F061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926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AC2B99-C410-43B6-BC48-099B0F61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42DFEC-578A-4560-8D99-CFDC7768E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820582-1089-428F-B2D5-89D84FE92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602241-61E1-40E6-84D0-E79ED28E01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C7B8B2E-E013-414C-8099-41F309BD4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5165F1A-AA3B-49F3-9C86-D5F68F8E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16DC313-7BE1-49B3-9FD7-EF7D21DC7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9FFEFB5-56AF-45FF-9BF3-FDADDA88D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331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8AFCA-DB64-45DE-9722-EF478896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F707F0-EA23-48FE-89BF-3370754B2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CE8EF14-A22E-4E4A-A1FD-FC4E9511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2968680-CFF1-43F8-991B-558190DE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871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5592EE7-3041-449B-919C-2AEA590EE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A4C9D40-AE58-42C1-B2EA-EEF7DC6E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FDC5CF-BB6D-410C-8A70-7CCBCAE0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9941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4FC16-708D-4D22-9501-EBEBC481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243F55-FF78-49DD-A167-3F655033D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B19A99-A000-4BF6-9925-A4B4C8C72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3102E9-DFDF-4C5D-9DB2-4BFED462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98490A-A99E-4810-82A6-F6B0DABF0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9D9320-EF41-4502-9F1E-BB4B8258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789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0E9CB6-3230-42D1-B408-4A98F1E17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D1AC40D-5599-4523-BD80-92EBBFE594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7ADA227-ED03-4D39-95EC-366349B1D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6B8B8F-F608-46D0-AD73-784A6E40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A9737C8-8B6D-429E-BF25-DCCD1C9D4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09DC21B-9431-49C6-8D1C-75650458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866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6592EAB-7373-4010-871D-685499CD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2B4C391-B3F8-4DC4-B90E-04FC8EC54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1E7C15-FAF9-4F73-AD2A-2BCC059AF2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FCFA8-3842-4F66-B38F-6C1DA6D3E04F}" type="datetimeFigureOut">
              <a:rPr lang="pt-BR" smtClean="0"/>
              <a:t>29/07/2018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A87F81-3585-4F9B-BA97-AE1B4464E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3EFDED-6D61-44D1-970E-3BBA897B7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96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1E0D8-C0D9-4A22-878A-3CB7AC2B6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4138" y="414025"/>
            <a:ext cx="9403724" cy="23876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population estimation using a remote sensing derived impervious surface approach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dirty="0"/>
            </a:br>
            <a:endParaRPr lang="pt-BR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A5264B-5868-49F5-B38B-B8CADF40E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196" y="2536658"/>
            <a:ext cx="10560676" cy="3745820"/>
          </a:xfrm>
        </p:spPr>
        <p:txBody>
          <a:bodyPr>
            <a:normAutofit fontScale="70000" lnSpcReduction="20000"/>
          </a:bodyPr>
          <a:lstStyle/>
          <a:p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Dengsheng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</a:t>
            </a:r>
            <a:r>
              <a:rPr lang="pt-BR" sz="29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Qihao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Weng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9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Guiying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</a:t>
            </a:r>
            <a:r>
              <a:rPr lang="pt-BR" sz="29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pt-B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 for the Study of Institutions , Population , and Environmental Change , Indiana University, Bloomington, IN 47408, USA.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Geography , Geology , and Anthropology, Indiana State University , Terre Haute, IN 47809, USA.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Published online: 22 Feb 2007. 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Gabriel Crivellaro Gonçalves</a:t>
            </a: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População Espaço e Ambiente – SER -347</a:t>
            </a: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Silvana Amaral 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Kampel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A. Miguel Vieira Monteiro.</a:t>
            </a:r>
          </a:p>
          <a:p>
            <a:b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texto&#10;&#10;Descrição gerada com alta confiança">
            <a:extLst>
              <a:ext uri="{FF2B5EF4-FFF2-40B4-BE49-F238E27FC236}">
                <a16:creationId xmlns:a16="http://schemas.microsoft.com/office/drawing/2014/main" id="{FB8E7D75-86E4-4726-A56A-C5A9A14A6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65" y="0"/>
            <a:ext cx="1751651" cy="2608437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50DF2EA-4277-4C48-BE00-CB7E1C08AA0D}"/>
              </a:ext>
            </a:extLst>
          </p:cNvPr>
          <p:cNvCxnSpPr/>
          <p:nvPr/>
        </p:nvCxnSpPr>
        <p:spPr>
          <a:xfrm>
            <a:off x="0" y="4486841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68E64008-E503-458D-BA25-D8D2E4466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62" y="6073455"/>
            <a:ext cx="2265145" cy="74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442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236F6F6-D4A4-4BF3-9CC5-81F4E98F8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379" y="500742"/>
            <a:ext cx="8623243" cy="617655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826A751-5FE4-4C5B-A770-7E3A50AC41C1}"/>
              </a:ext>
            </a:extLst>
          </p:cNvPr>
          <p:cNvSpPr/>
          <p:nvPr/>
        </p:nvSpPr>
        <p:spPr>
          <a:xfrm>
            <a:off x="1915886" y="587369"/>
            <a:ext cx="2122715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C98C0E6-A0E0-475D-B859-833300F55B89}"/>
              </a:ext>
            </a:extLst>
          </p:cNvPr>
          <p:cNvSpPr/>
          <p:nvPr/>
        </p:nvSpPr>
        <p:spPr>
          <a:xfrm>
            <a:off x="4170108" y="587369"/>
            <a:ext cx="2122715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1AAF1FF-5D69-42DF-833F-7116ACA784B8}"/>
              </a:ext>
            </a:extLst>
          </p:cNvPr>
          <p:cNvSpPr/>
          <p:nvPr/>
        </p:nvSpPr>
        <p:spPr>
          <a:xfrm>
            <a:off x="6424330" y="587369"/>
            <a:ext cx="3742927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C91CAE1-1619-492D-8104-996060F69D96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902B2B87-D784-49DE-938F-FAD821F7C720}"/>
              </a:ext>
            </a:extLst>
          </p:cNvPr>
          <p:cNvSpPr/>
          <p:nvPr/>
        </p:nvSpPr>
        <p:spPr>
          <a:xfrm>
            <a:off x="1784377" y="2322762"/>
            <a:ext cx="8623243" cy="1541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B872A46-ADC9-440F-A6B4-9148F0216B58}"/>
              </a:ext>
            </a:extLst>
          </p:cNvPr>
          <p:cNvSpPr/>
          <p:nvPr/>
        </p:nvSpPr>
        <p:spPr>
          <a:xfrm>
            <a:off x="1784377" y="4159440"/>
            <a:ext cx="8623244" cy="7075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1EC98B5-8096-46D0-BC7A-7DBA8E99115F}"/>
              </a:ext>
            </a:extLst>
          </p:cNvPr>
          <p:cNvSpPr/>
          <p:nvPr/>
        </p:nvSpPr>
        <p:spPr>
          <a:xfrm>
            <a:off x="1784376" y="5162360"/>
            <a:ext cx="8623244" cy="6586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E6528C4-4234-44F6-9E68-D5E1579A8B38}"/>
              </a:ext>
            </a:extLst>
          </p:cNvPr>
          <p:cNvSpPr/>
          <p:nvPr/>
        </p:nvSpPr>
        <p:spPr>
          <a:xfrm>
            <a:off x="1784378" y="5956027"/>
            <a:ext cx="4035851" cy="668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BE55189-9B74-4361-93CB-0AA8F290F6FE}"/>
              </a:ext>
            </a:extLst>
          </p:cNvPr>
          <p:cNvSpPr/>
          <p:nvPr/>
        </p:nvSpPr>
        <p:spPr>
          <a:xfrm>
            <a:off x="5942721" y="5956027"/>
            <a:ext cx="4464899" cy="668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58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2C3D8A6-803C-49CD-99DE-55DB0EDD0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22" y="365760"/>
            <a:ext cx="8693956" cy="6492240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9933773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515402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361398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F9CEBCC-69AA-499D-A2DC-BDAA699854C5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0BAF9993-3819-4B20-BFAA-B8A5322C48A7}"/>
              </a:ext>
            </a:extLst>
          </p:cNvPr>
          <p:cNvSpPr/>
          <p:nvPr/>
        </p:nvSpPr>
        <p:spPr>
          <a:xfrm>
            <a:off x="2635046" y="3185651"/>
            <a:ext cx="3352800" cy="243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Percentual de área residencial no BG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6FAE7B1-2D29-4610-BE97-16844ED41274}"/>
              </a:ext>
            </a:extLst>
          </p:cNvPr>
          <p:cNvSpPr/>
          <p:nvPr/>
        </p:nvSpPr>
        <p:spPr>
          <a:xfrm>
            <a:off x="6873870" y="3171525"/>
            <a:ext cx="3352800" cy="243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Superfície impermeável (x1000)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E70493F-DC4C-4DBF-9C7D-96A202E0A263}"/>
              </a:ext>
            </a:extLst>
          </p:cNvPr>
          <p:cNvSpPr/>
          <p:nvPr/>
        </p:nvSpPr>
        <p:spPr>
          <a:xfrm>
            <a:off x="2503431" y="6353179"/>
            <a:ext cx="3352800" cy="243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Superfície impermeável ajustada (x1000)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3AAFF88-CB91-4B45-8DCF-A063191CAD9F}"/>
              </a:ext>
            </a:extLst>
          </p:cNvPr>
          <p:cNvSpPr/>
          <p:nvPr/>
        </p:nvSpPr>
        <p:spPr>
          <a:xfrm>
            <a:off x="6662124" y="6405325"/>
            <a:ext cx="3941616" cy="139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Superfície impermeável residencial(x1000)</a:t>
            </a:r>
          </a:p>
        </p:txBody>
      </p:sp>
    </p:spTree>
    <p:extLst>
      <p:ext uri="{BB962C8B-B14F-4D97-AF65-F5344CB8AC3E}">
        <p14:creationId xmlns:p14="http://schemas.microsoft.com/office/powerpoint/2010/main" val="1138980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783718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515402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361398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3743173-4C6B-47C3-AAB1-6003B6180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05" y="3612240"/>
            <a:ext cx="4577606" cy="2880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E8C740-4EA5-4AB1-B1F7-1DCF6C0EFD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423"/>
          <a:stretch/>
        </p:blipFill>
        <p:spPr>
          <a:xfrm>
            <a:off x="513708" y="522981"/>
            <a:ext cx="4800000" cy="2880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AFF9BA6-C311-433E-B77E-11DF7B4A2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4207" y="4220979"/>
            <a:ext cx="6702568" cy="128203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71EEA8A-A2B8-4FBB-9A01-A88E4EE6B8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8292" y="522981"/>
            <a:ext cx="4800000" cy="2880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F810CF-5556-48AF-8C26-7C5D4F83C59A}"/>
              </a:ext>
            </a:extLst>
          </p:cNvPr>
          <p:cNvSpPr txBox="1"/>
          <p:nvPr/>
        </p:nvSpPr>
        <p:spPr>
          <a:xfrm>
            <a:off x="1814312" y="355245"/>
            <a:ext cx="2517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Percentual de área residencial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D87ECB-EAA7-4622-B147-FDE33929B99D}"/>
              </a:ext>
            </a:extLst>
          </p:cNvPr>
          <p:cNvSpPr txBox="1"/>
          <p:nvPr/>
        </p:nvSpPr>
        <p:spPr>
          <a:xfrm>
            <a:off x="8238162" y="373976"/>
            <a:ext cx="28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Superfície impermeável ajustada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48BE969-A780-4F20-8BA4-DDCD63A41877}"/>
              </a:ext>
            </a:extLst>
          </p:cNvPr>
          <p:cNvSpPr txBox="1"/>
          <p:nvPr/>
        </p:nvSpPr>
        <p:spPr>
          <a:xfrm>
            <a:off x="1492706" y="3429000"/>
            <a:ext cx="3821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Superfícies impermeáveis residenciais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931F0C5-BC3A-47A7-BB3C-F4F2584C66CB}"/>
              </a:ext>
            </a:extLst>
          </p:cNvPr>
          <p:cNvSpPr/>
          <p:nvPr/>
        </p:nvSpPr>
        <p:spPr>
          <a:xfrm>
            <a:off x="5325740" y="5209314"/>
            <a:ext cx="6761035" cy="179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FCF521E-FC32-43B4-A02B-88DFF337E17E}"/>
              </a:ext>
            </a:extLst>
          </p:cNvPr>
          <p:cNvSpPr/>
          <p:nvPr/>
        </p:nvSpPr>
        <p:spPr>
          <a:xfrm>
            <a:off x="513708" y="3465536"/>
            <a:ext cx="4688803" cy="3026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43D95FA8-AFD3-4B4B-AC0C-6CEEA56814DA}"/>
              </a:ext>
            </a:extLst>
          </p:cNvPr>
          <p:cNvCxnSpPr/>
          <p:nvPr/>
        </p:nvCxnSpPr>
        <p:spPr>
          <a:xfrm flipV="1">
            <a:off x="1492706" y="3696137"/>
            <a:ext cx="0" cy="233172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0BA13BAD-D16C-4CAE-BCA2-B7E5162F128E}"/>
              </a:ext>
            </a:extLst>
          </p:cNvPr>
          <p:cNvCxnSpPr/>
          <p:nvPr/>
        </p:nvCxnSpPr>
        <p:spPr>
          <a:xfrm flipV="1">
            <a:off x="2727960" y="3696137"/>
            <a:ext cx="0" cy="233172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F34CBAE0-85B7-467D-9E56-D1F765BACC41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DAC0859-2364-4345-A40B-58D4A0D82717}"/>
              </a:ext>
            </a:extLst>
          </p:cNvPr>
          <p:cNvCxnSpPr>
            <a:cxnSpLocks/>
          </p:cNvCxnSpPr>
          <p:nvPr/>
        </p:nvCxnSpPr>
        <p:spPr>
          <a:xfrm flipV="1">
            <a:off x="1399300" y="663022"/>
            <a:ext cx="0" cy="222241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4863435F-DDCE-445E-AB4E-A6E51E7BB23E}"/>
              </a:ext>
            </a:extLst>
          </p:cNvPr>
          <p:cNvCxnSpPr>
            <a:cxnSpLocks/>
          </p:cNvCxnSpPr>
          <p:nvPr/>
        </p:nvCxnSpPr>
        <p:spPr>
          <a:xfrm flipV="1">
            <a:off x="2634554" y="663022"/>
            <a:ext cx="0" cy="222241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4563A1DC-9429-47FF-B528-A72F9B9C6868}"/>
              </a:ext>
            </a:extLst>
          </p:cNvPr>
          <p:cNvCxnSpPr>
            <a:cxnSpLocks/>
          </p:cNvCxnSpPr>
          <p:nvPr/>
        </p:nvCxnSpPr>
        <p:spPr>
          <a:xfrm flipV="1">
            <a:off x="7795020" y="663022"/>
            <a:ext cx="0" cy="222241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F77C5F49-74DF-44C7-8AC4-029333AE4D78}"/>
              </a:ext>
            </a:extLst>
          </p:cNvPr>
          <p:cNvCxnSpPr>
            <a:cxnSpLocks/>
          </p:cNvCxnSpPr>
          <p:nvPr/>
        </p:nvCxnSpPr>
        <p:spPr>
          <a:xfrm flipV="1">
            <a:off x="9030274" y="663022"/>
            <a:ext cx="0" cy="222241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45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515402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361398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F810CF-5556-48AF-8C26-7C5D4F83C59A}"/>
              </a:ext>
            </a:extLst>
          </p:cNvPr>
          <p:cNvSpPr txBox="1"/>
          <p:nvPr/>
        </p:nvSpPr>
        <p:spPr>
          <a:xfrm>
            <a:off x="1689183" y="373976"/>
            <a:ext cx="2517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Percentual de área residencial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D87ECB-EAA7-4622-B147-FDE33929B99D}"/>
              </a:ext>
            </a:extLst>
          </p:cNvPr>
          <p:cNvSpPr txBox="1"/>
          <p:nvPr/>
        </p:nvSpPr>
        <p:spPr>
          <a:xfrm>
            <a:off x="8238162" y="373976"/>
            <a:ext cx="28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Superfície impermeável ajustada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F34CBAE0-85B7-467D-9E56-D1F765BACC41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E7CAE25D-897D-4583-9E25-4C29DEC9A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91" y="663023"/>
            <a:ext cx="4341066" cy="26961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EDEFD2-34BA-47F1-99BD-F2253A826A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9941" y="624627"/>
            <a:ext cx="4273038" cy="27345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53F83C8-46CE-4F2C-A757-02FECDB9FD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580" y="3768174"/>
            <a:ext cx="4092840" cy="2734581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CF5769-8C6D-4FB4-98D9-BDDF0AFE6E8D}"/>
              </a:ext>
            </a:extLst>
          </p:cNvPr>
          <p:cNvSpPr txBox="1"/>
          <p:nvPr/>
        </p:nvSpPr>
        <p:spPr>
          <a:xfrm>
            <a:off x="4185499" y="3494375"/>
            <a:ext cx="3821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Superfícies impermeáveis residenciais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552CF57C-02FD-48C3-AE35-7DE223BDA844}"/>
              </a:ext>
            </a:extLst>
          </p:cNvPr>
          <p:cNvSpPr/>
          <p:nvPr/>
        </p:nvSpPr>
        <p:spPr>
          <a:xfrm>
            <a:off x="6850743" y="5588000"/>
            <a:ext cx="261257" cy="307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8741DDC1-D3B2-4F33-B7DA-F0A4C9314C1D}"/>
              </a:ext>
            </a:extLst>
          </p:cNvPr>
          <p:cNvSpPr/>
          <p:nvPr/>
        </p:nvSpPr>
        <p:spPr>
          <a:xfrm>
            <a:off x="10522858" y="2188613"/>
            <a:ext cx="261257" cy="307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416D1EA2-1171-42AC-A03F-FE1C89FCBAC3}"/>
              </a:ext>
            </a:extLst>
          </p:cNvPr>
          <p:cNvSpPr/>
          <p:nvPr/>
        </p:nvSpPr>
        <p:spPr>
          <a:xfrm>
            <a:off x="10261601" y="2323771"/>
            <a:ext cx="261257" cy="307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251FFF1-995C-425F-BD45-0814D776C3FA}"/>
              </a:ext>
            </a:extLst>
          </p:cNvPr>
          <p:cNvSpPr/>
          <p:nvPr/>
        </p:nvSpPr>
        <p:spPr>
          <a:xfrm>
            <a:off x="4231573" y="2017486"/>
            <a:ext cx="261257" cy="307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A90C6F1D-4F0F-4EDF-BE68-7EB3FE337DEA}"/>
              </a:ext>
            </a:extLst>
          </p:cNvPr>
          <p:cNvSpPr/>
          <p:nvPr/>
        </p:nvSpPr>
        <p:spPr>
          <a:xfrm>
            <a:off x="3916985" y="2477657"/>
            <a:ext cx="261257" cy="307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93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36189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401CD13-B5E6-42AA-BECE-B48F1B54843E}"/>
              </a:ext>
            </a:extLst>
          </p:cNvPr>
          <p:cNvSpPr txBox="1"/>
          <p:nvPr/>
        </p:nvSpPr>
        <p:spPr>
          <a:xfrm>
            <a:off x="4565582" y="610021"/>
            <a:ext cx="3060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44B3022-BDF2-413A-9974-0505BD5636B1}"/>
              </a:ext>
            </a:extLst>
          </p:cNvPr>
          <p:cNvSpPr txBox="1"/>
          <p:nvPr/>
        </p:nvSpPr>
        <p:spPr>
          <a:xfrm>
            <a:off x="962526" y="1515127"/>
            <a:ext cx="9894160" cy="5659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 vantagem das SI é a estabilidade, não é alterada por fatores exógenos;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Modelo de SI residenciais obteve melhores estimativas;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Modelo superestima áreas com densidades baixas (&lt;500 </a:t>
            </a:r>
            <a:r>
              <a:rPr 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/km²);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Subestima áreas com altas densidades (&gt;2500 </a:t>
            </a:r>
            <a:r>
              <a:rPr 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/km²);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funciona em áreas habitacionais verticalizadas.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A3261C4-B94A-4F52-AB4A-2709E279AD54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51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213014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4ACD748-FF02-4095-BA3B-9DE297B366E1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F16B790-5926-4AAC-8C39-1DBD6B94CE87}"/>
              </a:ext>
            </a:extLst>
          </p:cNvPr>
          <p:cNvSpPr txBox="1"/>
          <p:nvPr/>
        </p:nvSpPr>
        <p:spPr>
          <a:xfrm>
            <a:off x="616949" y="1166842"/>
            <a:ext cx="54790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Discussão misturada com a conclusão;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Conclusão demasiadamente longa com muitas referências;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explorou outros tipos de modelagens.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C012323-86A2-4781-BF0B-2FE7CE269764}"/>
              </a:ext>
            </a:extLst>
          </p:cNvPr>
          <p:cNvSpPr txBox="1"/>
          <p:nvPr/>
        </p:nvSpPr>
        <p:spPr>
          <a:xfrm>
            <a:off x="837159" y="577940"/>
            <a:ext cx="3667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pena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B9D75AC-8579-4827-BF20-D8A65653E029}"/>
              </a:ext>
            </a:extLst>
          </p:cNvPr>
          <p:cNvSpPr txBox="1"/>
          <p:nvPr/>
        </p:nvSpPr>
        <p:spPr>
          <a:xfrm>
            <a:off x="6467252" y="494827"/>
            <a:ext cx="4887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bom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0332F71-197E-47FC-8541-8825D3B07B4F}"/>
              </a:ext>
            </a:extLst>
          </p:cNvPr>
          <p:cNvSpPr txBox="1"/>
          <p:nvPr/>
        </p:nvSpPr>
        <p:spPr>
          <a:xfrm>
            <a:off x="4262283" y="3661781"/>
            <a:ext cx="3667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tal?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1498254-BDEB-4EA5-A494-1D94C450FED9}"/>
              </a:ext>
            </a:extLst>
          </p:cNvPr>
          <p:cNvSpPr/>
          <p:nvPr/>
        </p:nvSpPr>
        <p:spPr>
          <a:xfrm>
            <a:off x="3818525" y="4217842"/>
            <a:ext cx="74303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Utilização de imagens de alta resolução espacial;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Utilizar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LiDAR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estimar a população em áreas verticalizadas;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Utilizar o volume populacional como varável dependente;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Testar outros tipos de modelos (GWR).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4C00476-FF73-4AFB-AD60-47AD9521D21B}"/>
              </a:ext>
            </a:extLst>
          </p:cNvPr>
          <p:cNvSpPr/>
          <p:nvPr/>
        </p:nvSpPr>
        <p:spPr>
          <a:xfrm>
            <a:off x="6467252" y="139909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MLME eficiente na classificação de áreas impermeabilizadas;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da modelagem satisfatórios.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169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22E75C6-8557-44C8-AABB-ABA05B8F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03" y="3710422"/>
            <a:ext cx="5209547" cy="252903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77BF2F0-183D-4628-920E-CAA18DF265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68" t="23578" r="17501" b="36142"/>
          <a:stretch/>
        </p:blipFill>
        <p:spPr>
          <a:xfrm>
            <a:off x="6332954" y="3710422"/>
            <a:ext cx="5506120" cy="228359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454D823-6108-40C3-B046-843EBBDFB23C}"/>
              </a:ext>
            </a:extLst>
          </p:cNvPr>
          <p:cNvSpPr txBox="1"/>
          <p:nvPr/>
        </p:nvSpPr>
        <p:spPr>
          <a:xfrm>
            <a:off x="8619189" y="6122908"/>
            <a:ext cx="93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2015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7097A29-8515-4EE2-A50B-D84F5A96BA91}"/>
              </a:ext>
            </a:extLst>
          </p:cNvPr>
          <p:cNvSpPr txBox="1"/>
          <p:nvPr/>
        </p:nvSpPr>
        <p:spPr>
          <a:xfrm>
            <a:off x="2139552" y="6122908"/>
            <a:ext cx="177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LiDAR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4ACD748-FF02-4095-BA3B-9DE297B366E1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752EEE5A-72A7-4D8A-A2CA-7E0A58BC9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03" y="971812"/>
            <a:ext cx="5175967" cy="192922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C38B8EE-C159-4B7B-BE11-8549525A13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6243" y="662763"/>
            <a:ext cx="5364192" cy="277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12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1E0D8-C0D9-4A22-878A-3CB7AC2B6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4138" y="414025"/>
            <a:ext cx="9403724" cy="23876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population estimation using a remote sensing derived impervious surface approach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dirty="0"/>
            </a:br>
            <a:endParaRPr lang="pt-BR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A5264B-5868-49F5-B38B-B8CADF40E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196" y="2536658"/>
            <a:ext cx="10560676" cy="3745820"/>
          </a:xfrm>
        </p:spPr>
        <p:txBody>
          <a:bodyPr>
            <a:normAutofit fontScale="70000" lnSpcReduction="20000"/>
          </a:bodyPr>
          <a:lstStyle/>
          <a:p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Dengsheng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</a:t>
            </a:r>
            <a:r>
              <a:rPr lang="pt-BR" sz="29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Qihao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Weng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9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Guiying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</a:t>
            </a:r>
            <a:r>
              <a:rPr lang="pt-BR" sz="29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pt-B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pt-B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 for the Study of Institutions , Population , and Environmental Change , Indiana University, Bloomington, IN 47408, USA.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Geography , Geology , and Anthropology, Indiana State University , Terre Haute, IN 47809, USA.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Published online: 22 Feb 2007. 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Gabriel Crivellaro Gonçalves</a:t>
            </a: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População Espaço e Ambiente – SER -347</a:t>
            </a:r>
          </a:p>
          <a:p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Silvana Amaral </a:t>
            </a:r>
            <a:r>
              <a:rPr lang="pt-B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Kampel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A. Miguel Vieira Monteiro.</a:t>
            </a:r>
          </a:p>
          <a:p>
            <a:b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texto&#10;&#10;Descrição gerada com alta confiança">
            <a:extLst>
              <a:ext uri="{FF2B5EF4-FFF2-40B4-BE49-F238E27FC236}">
                <a16:creationId xmlns:a16="http://schemas.microsoft.com/office/drawing/2014/main" id="{FB8E7D75-86E4-4726-A56A-C5A9A14A6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65" y="0"/>
            <a:ext cx="1751651" cy="2608437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50DF2EA-4277-4C48-BE00-CB7E1C08AA0D}"/>
              </a:ext>
            </a:extLst>
          </p:cNvPr>
          <p:cNvCxnSpPr/>
          <p:nvPr/>
        </p:nvCxnSpPr>
        <p:spPr>
          <a:xfrm>
            <a:off x="0" y="4486841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68E64008-E503-458D-BA25-D8D2E4466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62" y="6073455"/>
            <a:ext cx="2265145" cy="74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44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9585903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0AE4269-44A9-46B2-A1BA-EBE815CA0038}"/>
              </a:ext>
            </a:extLst>
          </p:cNvPr>
          <p:cNvSpPr txBox="1"/>
          <p:nvPr/>
        </p:nvSpPr>
        <p:spPr>
          <a:xfrm>
            <a:off x="1066800" y="1272306"/>
            <a:ext cx="1005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Dados demográficos necessários para desenvolvimento te políticas publicas;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Planejamento Urbano;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Ausência de dados censitários anuais.</a:t>
            </a:r>
          </a:p>
          <a:p>
            <a:pPr>
              <a:lnSpc>
                <a:spcPct val="150000"/>
              </a:lnSpc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E52B5A4-8B8D-4F27-929A-1953234AA3B3}"/>
              </a:ext>
            </a:extLst>
          </p:cNvPr>
          <p:cNvSpPr/>
          <p:nvPr/>
        </p:nvSpPr>
        <p:spPr>
          <a:xfrm>
            <a:off x="1214908" y="4062200"/>
            <a:ext cx="9762184" cy="2068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  <a:p>
            <a:pPr algn="ctr">
              <a:lnSpc>
                <a:spcPct val="150000"/>
              </a:lnSpc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estudo teve como objetivo estimar a população residencial no condado de Marion, Indiana, EUA, usando um método de superfície impermeável derivada de sensoriamento remoto, e comparar a sua eficácia com a da abordagem baseada em classe residencial.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B03B2A4-41DB-47CF-A256-D40FE1F0C3AE}"/>
              </a:ext>
            </a:extLst>
          </p:cNvPr>
          <p:cNvSpPr txBox="1"/>
          <p:nvPr/>
        </p:nvSpPr>
        <p:spPr>
          <a:xfrm>
            <a:off x="4679324" y="643944"/>
            <a:ext cx="2833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Contextualização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10B1DC0-A0E3-40A7-BBB8-FFA322D0E179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2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739F602-1E92-42FD-8405-13F61E6ED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514" y="365760"/>
            <a:ext cx="9583356" cy="6463594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982138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C0E90FC-0D1B-4FFD-A371-9A4FF4FF8E7F}"/>
              </a:ext>
            </a:extLst>
          </p:cNvPr>
          <p:cNvSpPr txBox="1"/>
          <p:nvPr/>
        </p:nvSpPr>
        <p:spPr>
          <a:xfrm>
            <a:off x="0" y="469910"/>
            <a:ext cx="2472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estudo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F401A9C5-1D66-4CF8-929D-A0A8025EA113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30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107908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1047361-0F8F-4201-BC16-B43D6B88F48D}"/>
              </a:ext>
            </a:extLst>
          </p:cNvPr>
          <p:cNvSpPr txBox="1"/>
          <p:nvPr/>
        </p:nvSpPr>
        <p:spPr>
          <a:xfrm>
            <a:off x="4679324" y="643944"/>
            <a:ext cx="2833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Dados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63211637-4AC9-4AC8-9EB6-582164287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43" t="17728" r="13558" b="33857"/>
          <a:stretch/>
        </p:blipFill>
        <p:spPr>
          <a:xfrm>
            <a:off x="6727370" y="1872343"/>
            <a:ext cx="4299859" cy="3113314"/>
          </a:xfrm>
          <a:prstGeom prst="rect">
            <a:avLst/>
          </a:prstGeom>
        </p:spPr>
      </p:pic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055C2560-46B1-47BF-A2FF-55AEAEE530CF}"/>
              </a:ext>
            </a:extLst>
          </p:cNvPr>
          <p:cNvSpPr/>
          <p:nvPr/>
        </p:nvSpPr>
        <p:spPr>
          <a:xfrm>
            <a:off x="8308297" y="3156857"/>
            <a:ext cx="1072244" cy="27214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CENSO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1D84CBC-E835-48FA-BEE7-7EA356431246}"/>
              </a:ext>
            </a:extLst>
          </p:cNvPr>
          <p:cNvGrpSpPr/>
          <p:nvPr/>
        </p:nvGrpSpPr>
        <p:grpSpPr>
          <a:xfrm>
            <a:off x="1164771" y="1682589"/>
            <a:ext cx="3746220" cy="3492823"/>
            <a:chOff x="1654629" y="1534055"/>
            <a:chExt cx="3746220" cy="3492823"/>
          </a:xfrm>
        </p:grpSpPr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9A717C1A-634E-4CF4-8B33-F7F29BD95278}"/>
                </a:ext>
              </a:extLst>
            </p:cNvPr>
            <p:cNvGrpSpPr/>
            <p:nvPr/>
          </p:nvGrpSpPr>
          <p:grpSpPr>
            <a:xfrm>
              <a:off x="2002971" y="1629000"/>
              <a:ext cx="3397878" cy="3397878"/>
              <a:chOff x="2264228" y="1871533"/>
              <a:chExt cx="2562000" cy="2562000"/>
            </a:xfrm>
          </p:grpSpPr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7E7A1C1E-32EB-490E-A4BD-7C68AD798C89}"/>
                  </a:ext>
                </a:extLst>
              </p:cNvPr>
              <p:cNvSpPr/>
              <p:nvPr/>
            </p:nvSpPr>
            <p:spPr>
              <a:xfrm>
                <a:off x="2264228" y="1871533"/>
                <a:ext cx="1800000" cy="180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F138D1A7-7784-4A17-B620-A54EC414B3AF}"/>
                  </a:ext>
                </a:extLst>
              </p:cNvPr>
              <p:cNvSpPr/>
              <p:nvPr/>
            </p:nvSpPr>
            <p:spPr>
              <a:xfrm>
                <a:off x="2416628" y="2023933"/>
                <a:ext cx="1800000" cy="180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Retângulo 41">
                <a:extLst>
                  <a:ext uri="{FF2B5EF4-FFF2-40B4-BE49-F238E27FC236}">
                    <a16:creationId xmlns:a16="http://schemas.microsoft.com/office/drawing/2014/main" id="{73CCC737-34D2-4FE2-B2EB-221805A83B41}"/>
                  </a:ext>
                </a:extLst>
              </p:cNvPr>
              <p:cNvSpPr/>
              <p:nvPr/>
            </p:nvSpPr>
            <p:spPr>
              <a:xfrm>
                <a:off x="2569028" y="2176333"/>
                <a:ext cx="1800000" cy="180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214B3A29-C192-4C8D-AFB5-70785B6E918A}"/>
                  </a:ext>
                </a:extLst>
              </p:cNvPr>
              <p:cNvSpPr/>
              <p:nvPr/>
            </p:nvSpPr>
            <p:spPr>
              <a:xfrm>
                <a:off x="2721428" y="2328733"/>
                <a:ext cx="1800000" cy="180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454727BB-06E6-4B12-8C6A-9EE4B4C44876}"/>
                  </a:ext>
                </a:extLst>
              </p:cNvPr>
              <p:cNvSpPr/>
              <p:nvPr/>
            </p:nvSpPr>
            <p:spPr>
              <a:xfrm>
                <a:off x="2873828" y="2481133"/>
                <a:ext cx="1800000" cy="180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Retângulo 44">
                <a:extLst>
                  <a:ext uri="{FF2B5EF4-FFF2-40B4-BE49-F238E27FC236}">
                    <a16:creationId xmlns:a16="http://schemas.microsoft.com/office/drawing/2014/main" id="{FD129F9D-7946-496F-947C-CB30FCBA7C3F}"/>
                  </a:ext>
                </a:extLst>
              </p:cNvPr>
              <p:cNvSpPr/>
              <p:nvPr/>
            </p:nvSpPr>
            <p:spPr>
              <a:xfrm>
                <a:off x="3026228" y="2633533"/>
                <a:ext cx="1800000" cy="180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Landsat</a:t>
                </a:r>
                <a:r>
                  <a:rPr lang="pt-BR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7 ETM+</a:t>
                </a:r>
              </a:p>
              <a:p>
                <a:pPr algn="ctr"/>
                <a:r>
                  <a:rPr lang="pt-BR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 de junho de 2000</a:t>
                </a:r>
              </a:p>
              <a:p>
                <a:pPr algn="ctr"/>
                <a:endParaRPr lang="pt-BR" dirty="0"/>
              </a:p>
            </p:txBody>
          </p:sp>
        </p:grp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C9FF6150-20AC-4E80-B7FD-1C7C4D527CDD}"/>
                </a:ext>
              </a:extLst>
            </p:cNvPr>
            <p:cNvSpPr txBox="1"/>
            <p:nvPr/>
          </p:nvSpPr>
          <p:spPr>
            <a:xfrm>
              <a:off x="1654629" y="1534055"/>
              <a:ext cx="192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</a:t>
              </a:r>
              <a:r>
                <a:rPr lang="pt-B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B1</a:t>
              </a:r>
              <a:r>
                <a:rPr lang="pt-BR" dirty="0"/>
                <a:t>          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EB252135-6234-4B8E-A2D6-F6336B301B08}"/>
                </a:ext>
              </a:extLst>
            </p:cNvPr>
            <p:cNvSpPr txBox="1"/>
            <p:nvPr/>
          </p:nvSpPr>
          <p:spPr>
            <a:xfrm>
              <a:off x="1848073" y="1719208"/>
              <a:ext cx="192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</a:t>
              </a:r>
              <a:r>
                <a:rPr lang="pt-B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B2</a:t>
              </a:r>
              <a:r>
                <a:rPr lang="pt-BR" dirty="0"/>
                <a:t>          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2FB21A84-65DC-4292-82BF-F019ECCC7AB2}"/>
                </a:ext>
              </a:extLst>
            </p:cNvPr>
            <p:cNvSpPr txBox="1"/>
            <p:nvPr/>
          </p:nvSpPr>
          <p:spPr>
            <a:xfrm>
              <a:off x="2056311" y="1925106"/>
              <a:ext cx="192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</a:t>
              </a:r>
              <a:r>
                <a:rPr lang="pt-B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B3</a:t>
              </a:r>
              <a:r>
                <a:rPr lang="pt-BR" dirty="0"/>
                <a:t>          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A4B602EE-9E98-4201-93DF-B558F7F2B9E5}"/>
                </a:ext>
              </a:extLst>
            </p:cNvPr>
            <p:cNvSpPr txBox="1"/>
            <p:nvPr/>
          </p:nvSpPr>
          <p:spPr>
            <a:xfrm>
              <a:off x="2233219" y="2132579"/>
              <a:ext cx="192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</a:t>
              </a:r>
              <a:r>
                <a:rPr lang="pt-B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B4</a:t>
              </a:r>
              <a:r>
                <a:rPr lang="pt-BR" dirty="0"/>
                <a:t>          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2ECF69C2-41D3-4251-9EF5-F4BE7B9C58FB}"/>
                </a:ext>
              </a:extLst>
            </p:cNvPr>
            <p:cNvSpPr txBox="1"/>
            <p:nvPr/>
          </p:nvSpPr>
          <p:spPr>
            <a:xfrm>
              <a:off x="2435341" y="2325687"/>
              <a:ext cx="192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</a:t>
              </a:r>
              <a:r>
                <a:rPr lang="pt-B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B5</a:t>
              </a:r>
              <a:r>
                <a:rPr lang="pt-BR" dirty="0"/>
                <a:t>          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62DD1E22-02A3-4F1A-8924-B7A0EACCC462}"/>
                </a:ext>
              </a:extLst>
            </p:cNvPr>
            <p:cNvSpPr txBox="1"/>
            <p:nvPr/>
          </p:nvSpPr>
          <p:spPr>
            <a:xfrm>
              <a:off x="2637463" y="2529621"/>
              <a:ext cx="192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</a:t>
              </a:r>
              <a:r>
                <a:rPr lang="pt-B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B6</a:t>
              </a:r>
              <a:r>
                <a:rPr lang="pt-BR" dirty="0"/>
                <a:t>          </a:t>
              </a:r>
            </a:p>
          </p:txBody>
        </p:sp>
      </p:grp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D43F4C6B-A43B-4215-96BE-E507926D5347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61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24112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236F6F6-D4A4-4BF3-9CC5-81F4E98F8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379" y="500742"/>
            <a:ext cx="8623243" cy="617655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826A751-5FE4-4C5B-A770-7E3A50AC41C1}"/>
              </a:ext>
            </a:extLst>
          </p:cNvPr>
          <p:cNvSpPr/>
          <p:nvPr/>
        </p:nvSpPr>
        <p:spPr>
          <a:xfrm>
            <a:off x="1915886" y="587369"/>
            <a:ext cx="2122715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C98C0E6-A0E0-475D-B859-833300F55B89}"/>
              </a:ext>
            </a:extLst>
          </p:cNvPr>
          <p:cNvSpPr/>
          <p:nvPr/>
        </p:nvSpPr>
        <p:spPr>
          <a:xfrm>
            <a:off x="4170108" y="587369"/>
            <a:ext cx="2122715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C91CAE1-1619-492D-8104-996060F69D96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45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EF0DC563-EAB0-46DF-867B-FDCA4364E32B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EF1A977-A67D-4CFE-9516-32A5117B4550}"/>
              </a:ext>
            </a:extLst>
          </p:cNvPr>
          <p:cNvGrpSpPr/>
          <p:nvPr/>
        </p:nvGrpSpPr>
        <p:grpSpPr>
          <a:xfrm>
            <a:off x="0" y="1426759"/>
            <a:ext cx="11098717" cy="4004482"/>
            <a:chOff x="1016281" y="1368903"/>
            <a:chExt cx="10005434" cy="3367099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E05FD9B0-E66D-4340-ACB9-94412CA24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41846" y="1949359"/>
              <a:ext cx="2179869" cy="2206185"/>
            </a:xfrm>
            <a:prstGeom prst="rect">
              <a:avLst/>
            </a:prstGeom>
          </p:spPr>
        </p:pic>
        <p:cxnSp>
          <p:nvCxnSpPr>
            <p:cNvPr id="19" name="Conector de Seta Reta 18">
              <a:extLst>
                <a:ext uri="{FF2B5EF4-FFF2-40B4-BE49-F238E27FC236}">
                  <a16:creationId xmlns:a16="http://schemas.microsoft.com/office/drawing/2014/main" id="{DB42AC44-7656-45B9-9C97-81C062DF6173}"/>
                </a:ext>
              </a:extLst>
            </p:cNvPr>
            <p:cNvCxnSpPr>
              <a:cxnSpLocks/>
              <a:stCxn id="22" idx="3"/>
              <a:endCxn id="3" idx="1"/>
            </p:cNvCxnSpPr>
            <p:nvPr/>
          </p:nvCxnSpPr>
          <p:spPr>
            <a:xfrm flipV="1">
              <a:off x="4629752" y="3052452"/>
              <a:ext cx="4212094" cy="1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386D906C-B18C-4E95-85C2-FEDB35253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81" y="1368903"/>
              <a:ext cx="3613471" cy="3367099"/>
            </a:xfrm>
            <a:prstGeom prst="rect">
              <a:avLst/>
            </a:prstGeom>
          </p:spPr>
        </p:pic>
      </p:grpSp>
      <p:sp>
        <p:nvSpPr>
          <p:cNvPr id="20" name="Retângulo 19">
            <a:extLst>
              <a:ext uri="{FF2B5EF4-FFF2-40B4-BE49-F238E27FC236}">
                <a16:creationId xmlns:a16="http://schemas.microsoft.com/office/drawing/2014/main" id="{87C44660-F2B5-436C-BB8E-92B4E3406FBE}"/>
              </a:ext>
            </a:extLst>
          </p:cNvPr>
          <p:cNvSpPr/>
          <p:nvPr/>
        </p:nvSpPr>
        <p:spPr>
          <a:xfrm>
            <a:off x="5079353" y="2653480"/>
            <a:ext cx="2033295" cy="15510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</a:t>
            </a: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Likelihood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pt-B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CEE6F17-6307-42B9-8ECF-8431AA8A2788}"/>
              </a:ext>
            </a:extLst>
          </p:cNvPr>
          <p:cNvSpPr txBox="1"/>
          <p:nvPr/>
        </p:nvSpPr>
        <p:spPr>
          <a:xfrm>
            <a:off x="125974" y="484126"/>
            <a:ext cx="4573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Classificação – Áreas residenciais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38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236F6F6-D4A4-4BF3-9CC5-81F4E98F8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379" y="500742"/>
            <a:ext cx="8623243" cy="617655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826A751-5FE4-4C5B-A770-7E3A50AC41C1}"/>
              </a:ext>
            </a:extLst>
          </p:cNvPr>
          <p:cNvSpPr/>
          <p:nvPr/>
        </p:nvSpPr>
        <p:spPr>
          <a:xfrm>
            <a:off x="1915886" y="587369"/>
            <a:ext cx="2122715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C98C0E6-A0E0-475D-B859-833300F55B89}"/>
              </a:ext>
            </a:extLst>
          </p:cNvPr>
          <p:cNvSpPr/>
          <p:nvPr/>
        </p:nvSpPr>
        <p:spPr>
          <a:xfrm>
            <a:off x="4170108" y="587369"/>
            <a:ext cx="2122715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1AAF1FF-5D69-42DF-833F-7116ACA784B8}"/>
              </a:ext>
            </a:extLst>
          </p:cNvPr>
          <p:cNvSpPr/>
          <p:nvPr/>
        </p:nvSpPr>
        <p:spPr>
          <a:xfrm>
            <a:off x="6424330" y="587369"/>
            <a:ext cx="3742927" cy="14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C91CAE1-1619-492D-8104-996060F69D96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4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05298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91724F8F-68A6-413E-9776-67E6E47EA8B7}"/>
              </a:ext>
            </a:extLst>
          </p:cNvPr>
          <p:cNvCxnSpPr/>
          <p:nvPr/>
        </p:nvCxnSpPr>
        <p:spPr>
          <a:xfrm>
            <a:off x="2574472" y="2471057"/>
            <a:ext cx="301534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tângulo 27">
            <a:extLst>
              <a:ext uri="{FF2B5EF4-FFF2-40B4-BE49-F238E27FC236}">
                <a16:creationId xmlns:a16="http://schemas.microsoft.com/office/drawing/2014/main" id="{75A9D080-E49C-4F5C-A453-743D2ECCC5DC}"/>
              </a:ext>
            </a:extLst>
          </p:cNvPr>
          <p:cNvSpPr/>
          <p:nvPr/>
        </p:nvSpPr>
        <p:spPr>
          <a:xfrm>
            <a:off x="3325586" y="1866899"/>
            <a:ext cx="1513114" cy="1208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Modelo Linear de mistura espectral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73DFC79-4EC4-49F4-9918-77321C6C0D32}"/>
              </a:ext>
            </a:extLst>
          </p:cNvPr>
          <p:cNvSpPr txBox="1"/>
          <p:nvPr/>
        </p:nvSpPr>
        <p:spPr>
          <a:xfrm>
            <a:off x="125974" y="484126"/>
            <a:ext cx="5634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Classificação – Superfícies impermeáveis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7CF71EF-9F72-47DD-A050-36687F100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2" y="1137923"/>
            <a:ext cx="2267488" cy="211288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11E683A-C516-4A05-ADCB-B7E8FAD6F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835" y="3108356"/>
            <a:ext cx="1758616" cy="58620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D58E7FA7-3409-4A44-8072-18B4AE788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280" y="3668331"/>
            <a:ext cx="3791532" cy="304906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02841CBA-F68C-4DC5-A196-CFBA34E3F8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4833" y="731520"/>
            <a:ext cx="6232058" cy="5987411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FAB97F1A-ACD6-40AC-A73F-E4804B760853}"/>
              </a:ext>
            </a:extLst>
          </p:cNvPr>
          <p:cNvSpPr txBox="1"/>
          <p:nvPr/>
        </p:nvSpPr>
        <p:spPr>
          <a:xfrm>
            <a:off x="6651170" y="317808"/>
            <a:ext cx="1506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Vegetação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224043B-A72F-463D-A415-033EFCB598F0}"/>
              </a:ext>
            </a:extLst>
          </p:cNvPr>
          <p:cNvSpPr txBox="1"/>
          <p:nvPr/>
        </p:nvSpPr>
        <p:spPr>
          <a:xfrm>
            <a:off x="10112827" y="365760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017BBC7-A9E9-47D0-B43C-23AA7ABD5A4F}"/>
              </a:ext>
            </a:extLst>
          </p:cNvPr>
          <p:cNvSpPr txBox="1"/>
          <p:nvPr/>
        </p:nvSpPr>
        <p:spPr>
          <a:xfrm>
            <a:off x="6413345" y="3822219"/>
            <a:ext cx="1834798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t-BR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Albedo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5B03CD1-C195-44A1-B71C-261CEB12F682}"/>
              </a:ext>
            </a:extLst>
          </p:cNvPr>
          <p:cNvSpPr txBox="1"/>
          <p:nvPr/>
        </p:nvSpPr>
        <p:spPr>
          <a:xfrm>
            <a:off x="9603552" y="3782786"/>
            <a:ext cx="1684885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pt-B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Albedo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EF85FEB7-D61F-487B-8D1D-0A68E37053EB}"/>
              </a:ext>
            </a:extLst>
          </p:cNvPr>
          <p:cNvSpPr/>
          <p:nvPr/>
        </p:nvSpPr>
        <p:spPr>
          <a:xfrm>
            <a:off x="-4954" y="6553381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Smith et al. 1990, Adams et al. 1995</a:t>
            </a:r>
            <a:r>
              <a:rPr lang="da-DK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da-DK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507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00323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02841CBA-F68C-4DC5-A196-CFBA34E3F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47" y="475264"/>
            <a:ext cx="3074426" cy="295373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ECB4BB1-5BCE-485E-95B7-A0FB425FA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997" y="521478"/>
            <a:ext cx="2868006" cy="28557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2E3EA58-90CD-4FBE-97AE-15A1D8D99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1997" y="3625237"/>
            <a:ext cx="3240000" cy="324458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29C0A58-7BFB-4364-A7FE-5C099E249A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0003" y="3625237"/>
            <a:ext cx="3240000" cy="3198639"/>
          </a:xfrm>
          <a:prstGeom prst="rect">
            <a:avLst/>
          </a:prstGeom>
        </p:spPr>
      </p:pic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BA4F0E0C-BD7F-4236-9B12-3A4E89CA5ACA}"/>
              </a:ext>
            </a:extLst>
          </p:cNvPr>
          <p:cNvCxnSpPr>
            <a:stCxn id="2" idx="2"/>
            <a:endCxn id="7" idx="3"/>
          </p:cNvCxnSpPr>
          <p:nvPr/>
        </p:nvCxnSpPr>
        <p:spPr>
          <a:xfrm rot="5400000">
            <a:off x="4443856" y="3595387"/>
            <a:ext cx="1870287" cy="1434003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: Angulado 12">
            <a:extLst>
              <a:ext uri="{FF2B5EF4-FFF2-40B4-BE49-F238E27FC236}">
                <a16:creationId xmlns:a16="http://schemas.microsoft.com/office/drawing/2014/main" id="{C7748947-7002-47F2-9C34-C7EB03E18A2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89345" y="3606874"/>
            <a:ext cx="1847312" cy="1434003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F774E3F-2D7D-4133-BA68-392AB675F44F}"/>
              </a:ext>
            </a:extLst>
          </p:cNvPr>
          <p:cNvSpPr txBox="1"/>
          <p:nvPr/>
        </p:nvSpPr>
        <p:spPr>
          <a:xfrm>
            <a:off x="195247" y="475264"/>
            <a:ext cx="3032748" cy="2862322"/>
          </a:xfrm>
          <a:prstGeom prst="rect">
            <a:avLst/>
          </a:prstGeom>
          <a:solidFill>
            <a:srgbClr val="D9D9D9">
              <a:alpha val="58824"/>
            </a:srgbClr>
          </a:solidFill>
        </p:spPr>
        <p:txBody>
          <a:bodyPr wrap="square" rtlCol="0">
            <a:spAutoFit/>
          </a:bodyPr>
          <a:lstStyle/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Vegetação                Solo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Albedo       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Albedo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91724F8F-68A6-413E-9776-67E6E47EA8B7}"/>
              </a:ext>
            </a:extLst>
          </p:cNvPr>
          <p:cNvCxnSpPr>
            <a:cxnSpLocks/>
          </p:cNvCxnSpPr>
          <p:nvPr/>
        </p:nvCxnSpPr>
        <p:spPr>
          <a:xfrm>
            <a:off x="3415088" y="1949361"/>
            <a:ext cx="124690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1DD13D3-50BE-4481-9616-F39D27BDA003}"/>
              </a:ext>
            </a:extLst>
          </p:cNvPr>
          <p:cNvSpPr txBox="1"/>
          <p:nvPr/>
        </p:nvSpPr>
        <p:spPr>
          <a:xfrm>
            <a:off x="3217348" y="902035"/>
            <a:ext cx="1642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Imagem de superfície impermeável 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3B715B2-AEA5-4D73-A686-8B054AB17E06}"/>
              </a:ext>
            </a:extLst>
          </p:cNvPr>
          <p:cNvSpPr txBox="1"/>
          <p:nvPr/>
        </p:nvSpPr>
        <p:spPr>
          <a:xfrm>
            <a:off x="4661997" y="4416534"/>
            <a:ext cx="1434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Imagem de SI Ajustada</a:t>
            </a:r>
          </a:p>
          <a:p>
            <a:pPr algn="ctr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25%&lt;SI&gt;75%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8E208D4-5A3A-4A07-B82A-EBAF12B266E6}"/>
              </a:ext>
            </a:extLst>
          </p:cNvPr>
          <p:cNvSpPr txBox="1"/>
          <p:nvPr/>
        </p:nvSpPr>
        <p:spPr>
          <a:xfrm>
            <a:off x="6095998" y="4389629"/>
            <a:ext cx="1434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Imagem de SI Residencial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EF0DC563-EAB0-46DF-867B-FDCA4364E32B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E05FD9B0-E66D-4340-ACB9-94412CA24D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5850" y="846268"/>
            <a:ext cx="2179869" cy="2206185"/>
          </a:xfrm>
          <a:prstGeom prst="rect">
            <a:avLst/>
          </a:prstGeom>
        </p:spPr>
      </p:pic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254EDC07-B1A7-4F24-BBB3-0D29A2AF4B0F}"/>
              </a:ext>
            </a:extLst>
          </p:cNvPr>
          <p:cNvCxnSpPr>
            <a:cxnSpLocks/>
            <a:stCxn id="3" idx="1"/>
            <a:endCxn id="2" idx="3"/>
          </p:cNvCxnSpPr>
          <p:nvPr/>
        </p:nvCxnSpPr>
        <p:spPr>
          <a:xfrm flipH="1">
            <a:off x="7530003" y="1949361"/>
            <a:ext cx="1465847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F1806B7-BF18-4470-9845-F8DFA29496B3}"/>
              </a:ext>
            </a:extLst>
          </p:cNvPr>
          <p:cNvSpPr txBox="1"/>
          <p:nvPr/>
        </p:nvSpPr>
        <p:spPr>
          <a:xfrm>
            <a:off x="7441732" y="1101437"/>
            <a:ext cx="1642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Áreas residenciais</a:t>
            </a:r>
          </a:p>
        </p:txBody>
      </p:sp>
    </p:spTree>
    <p:extLst>
      <p:ext uri="{BB962C8B-B14F-4D97-AF65-F5344CB8AC3E}">
        <p14:creationId xmlns:p14="http://schemas.microsoft.com/office/powerpoint/2010/main" val="3247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4" grpId="0"/>
      <p:bldP spid="35" grpId="0"/>
      <p:bldP spid="21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626</Words>
  <Application>Microsoft Office PowerPoint</Application>
  <PresentationFormat>Widescreen</PresentationFormat>
  <Paragraphs>185</Paragraphs>
  <Slides>17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Tema do Office</vt:lpstr>
      <vt:lpstr>Residential population estimation using a remote sensing derived impervious surface approach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Residential population estimation using a remote sensing derived impervious surface approach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Crivellaro Gonçalves</dc:creator>
  <cp:lastModifiedBy>Gabriel Crivellaro Gonçalves</cp:lastModifiedBy>
  <cp:revision>57</cp:revision>
  <dcterms:created xsi:type="dcterms:W3CDTF">2018-07-24T12:20:22Z</dcterms:created>
  <dcterms:modified xsi:type="dcterms:W3CDTF">2018-07-30T03:48:36Z</dcterms:modified>
</cp:coreProperties>
</file>