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76" r:id="rId3"/>
    <p:sldId id="287" r:id="rId4"/>
    <p:sldId id="282" r:id="rId5"/>
    <p:sldId id="288" r:id="rId6"/>
    <p:sldId id="277" r:id="rId7"/>
    <p:sldId id="278" r:id="rId8"/>
    <p:sldId id="279" r:id="rId9"/>
    <p:sldId id="292" r:id="rId10"/>
    <p:sldId id="281" r:id="rId11"/>
    <p:sldId id="283" r:id="rId12"/>
    <p:sldId id="284" r:id="rId13"/>
    <p:sldId id="286" r:id="rId14"/>
    <p:sldId id="290" r:id="rId15"/>
    <p:sldId id="293" r:id="rId16"/>
    <p:sldId id="291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CAE2FE"/>
    <a:srgbClr val="B4D5FE"/>
    <a:srgbClr val="D9D9FF"/>
    <a:srgbClr val="0000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5" autoAdjust="0"/>
    <p:restoredTop sz="85354" autoAdjust="0"/>
  </p:normalViewPr>
  <p:slideViewPr>
    <p:cSldViewPr>
      <p:cViewPr varScale="1">
        <p:scale>
          <a:sx n="59" d="100"/>
          <a:sy n="59" d="100"/>
        </p:scale>
        <p:origin x="16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A69976-CF3C-BD4D-B196-D8272D8899A1}" type="datetimeFigureOut">
              <a:rPr lang="pt-BR"/>
              <a:pPr/>
              <a:t>07/05/2021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D997571-D45C-AC44-A7DC-EDCFFF493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81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D52FE4-7338-5D48-8B67-958DCECB6A80}" type="slidenum">
              <a:rPr 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D00EE9-6178-FD4A-A47B-57DB519EE7B1}" type="slidenum">
              <a:rPr lang="pt-BR">
                <a:solidFill>
                  <a:srgbClr val="000000"/>
                </a:solidFill>
              </a:rPr>
              <a:pPr eaLnBrk="1" hangingPunct="1"/>
              <a:t>12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95BAF-C2DD-C449-8838-930A04ACA248}" type="slidenum">
              <a:rPr lang="pt-BR">
                <a:latin typeface="Calibri" charset="0"/>
              </a:rPr>
              <a:pPr eaLnBrk="1" hangingPunct="1"/>
              <a:t>13</a:t>
            </a:fld>
            <a:endParaRPr lang="pt-BR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661789D-05E0-3D45-954E-6699EA85184D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3BDDB1-D9DA-C642-A965-3DA35F13035A}" type="slidenum">
              <a:rPr lang="pt-BR">
                <a:solidFill>
                  <a:srgbClr val="000000"/>
                </a:solidFill>
              </a:rPr>
              <a:pPr eaLnBrk="1" hangingPunct="1"/>
              <a:t>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4D0AAE-7A8C-5F46-B920-30E79CED68E8}" type="slidenum">
              <a:rPr lang="pt-BR">
                <a:solidFill>
                  <a:srgbClr val="000000"/>
                </a:solidFill>
              </a:rPr>
              <a:pPr eaLnBrk="1" hangingPunct="1"/>
              <a:t>7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1D6C7E-0FFA-CA43-A4CE-21CDF3E1050A}" type="slidenum">
              <a:rPr lang="pt-BR">
                <a:solidFill>
                  <a:srgbClr val="000000"/>
                </a:solidFill>
              </a:rPr>
              <a:pPr eaLnBrk="1" hangingPunct="1"/>
              <a:t>8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91019F-14C4-BA4C-9E71-D535000DCC97}" type="slidenum">
              <a:rPr lang="pt-BR">
                <a:solidFill>
                  <a:srgbClr val="000000"/>
                </a:solidFill>
              </a:rPr>
              <a:pPr eaLnBrk="1" hangingPunct="1"/>
              <a:t>10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5921ABDC-321B-1643-8FDD-F90C94A692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57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781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518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928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8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50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180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01122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096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186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40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1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72" r:id="rId12"/>
    <p:sldLayoutId id="21474843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RL1SeTJ1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Teses e Dissertações em Computação Aplicada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242</a:t>
            </a:r>
          </a:p>
          <a:p>
            <a:pPr eaLnBrk="1" hangingPunct="1"/>
            <a:r>
              <a:rPr lang="pt-BR">
                <a:latin typeface="Calibri" charset="0"/>
              </a:rPr>
              <a:t>Pedro R. Andrade</a:t>
            </a:r>
          </a:p>
          <a:p>
            <a:pPr eaLnBrk="1" hangingPunct="1"/>
            <a:r>
              <a:rPr lang="pt-BR">
                <a:latin typeface="Calibri" charset="0"/>
              </a:rPr>
              <a:t>Slides: Gilberto Câmara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grpSp>
        <p:nvGrpSpPr>
          <p:cNvPr id="20483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2048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2644775" y="2654299"/>
              <a:ext cx="1550295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Problema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4714873" y="2728913"/>
              <a:ext cx="1550114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Hipótese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4571998" y="4191000"/>
              <a:ext cx="2135016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Experimento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728756" y="4410980"/>
              <a:ext cx="2046232" cy="68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Resultados e </a:t>
              </a:r>
            </a:p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Conclusões</a:t>
              </a:r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Retângulo 13"/>
          <p:cNvSpPr>
            <a:spLocks noChangeArrowheads="1"/>
          </p:cNvSpPr>
          <p:nvPr/>
        </p:nvSpPr>
        <p:spPr bwMode="auto">
          <a:xfrm>
            <a:off x="714375" y="2143125"/>
            <a:ext cx="4214813" cy="255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“Better” property is not simply an observation. Rather, the research will postulate that a new idea — a mechanism, process, algorithm, representation, protocol, data structure, methodology, language, optimization or simplification, model, etc. — will lead to a “better” result. </a:t>
            </a:r>
          </a:p>
        </p:txBody>
      </p:sp>
      <p:sp>
        <p:nvSpPr>
          <p:cNvPr id="20485" name="Retângulo 14"/>
          <p:cNvSpPr>
            <a:spLocks noChangeArrowheads="1"/>
          </p:cNvSpPr>
          <p:nvPr/>
        </p:nvSpPr>
        <p:spPr bwMode="auto">
          <a:xfrm>
            <a:off x="908952" y="5511168"/>
            <a:ext cx="7930248" cy="64633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 charset="0"/>
              </a:rPr>
              <a:t>A </a:t>
            </a:r>
            <a:r>
              <a:rPr lang="en-US" sz="3600" b="1" dirty="0" err="1">
                <a:solidFill>
                  <a:srgbClr val="C00000"/>
                </a:solidFill>
                <a:latin typeface="Calibri" charset="0"/>
              </a:rPr>
              <a:t>contribuição</a:t>
            </a:r>
            <a:r>
              <a:rPr lang="en-US" sz="3600" b="1" dirty="0">
                <a:solidFill>
                  <a:srgbClr val="C00000"/>
                </a:solidFill>
                <a:latin typeface="Calibri" charset="0"/>
              </a:rPr>
              <a:t> é a </a:t>
            </a:r>
            <a:r>
              <a:rPr lang="en-US" sz="3600" b="1" dirty="0" err="1">
                <a:solidFill>
                  <a:srgbClr val="C00000"/>
                </a:solidFill>
                <a:latin typeface="Calibri" charset="0"/>
              </a:rPr>
              <a:t>ideia</a:t>
            </a:r>
            <a:r>
              <a:rPr lang="en-US" sz="3600" b="1" dirty="0">
                <a:solidFill>
                  <a:srgbClr val="C00000"/>
                </a:solidFill>
                <a:latin typeface="Calibri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Calibri" charset="0"/>
              </a:rPr>
              <a:t>não</a:t>
            </a:r>
            <a:r>
              <a:rPr lang="en-US" sz="3600" b="1" dirty="0">
                <a:solidFill>
                  <a:srgbClr val="C00000"/>
                </a:solidFill>
                <a:latin typeface="Calibri" charset="0"/>
              </a:rPr>
              <a:t> o software!</a:t>
            </a:r>
            <a:endParaRPr lang="pt-BR" sz="3600" b="1" dirty="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2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>
                <a:ea typeface="+mj-ea"/>
              </a:rPr>
              <a:t>Idea: multiparadigm modelling and simulation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467544" y="993893"/>
            <a:ext cx="8358187" cy="1059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000">
                <a:solidFill>
                  <a:srgbClr val="000066"/>
                </a:solidFill>
                <a:latin typeface="Calibri" pitchFamily="34" charset="0"/>
                <a:ea typeface="+mn-ea"/>
              </a:rPr>
              <a:t>Carneiro, T. G. S. ; Andrade, P. R. ; Câmara, G. ; Monteiro, A. M. V. ; Pereira, R. R. An extensible toolbox for modeling nature-society interactions. Environmental Modelling &amp; Software, 2013.</a:t>
            </a:r>
          </a:p>
        </p:txBody>
      </p:sp>
      <p:pic>
        <p:nvPicPr>
          <p:cNvPr id="1026" name="Picture 2" descr="http://terrame.org/lib/exe/fetch.php?w=800&amp;tok=62caea&amp;media=images:top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7237957" cy="28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ângulo 15"/>
          <p:cNvSpPr>
            <a:spLocks noChangeArrowheads="1"/>
          </p:cNvSpPr>
          <p:nvPr/>
        </p:nvSpPr>
        <p:spPr bwMode="auto">
          <a:xfrm>
            <a:off x="1763688" y="2230101"/>
            <a:ext cx="4286250" cy="10156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System Dynamics</a:t>
            </a: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Cellular Automata</a:t>
            </a: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Agent-based Modelling</a:t>
            </a:r>
            <a:endParaRPr lang="en-US" sz="2000">
              <a:solidFill>
                <a:srgbClr val="00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Teses em Computação</a:t>
            </a:r>
          </a:p>
        </p:txBody>
      </p:sp>
      <p:grpSp>
        <p:nvGrpSpPr>
          <p:cNvPr id="22531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22533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2644775" y="2654299"/>
              <a:ext cx="1550295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Problema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714873" y="2728913"/>
              <a:ext cx="1550114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Hipótese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571998" y="4191000"/>
              <a:ext cx="2135016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Experimento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728756" y="4410980"/>
              <a:ext cx="2046232" cy="68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Resultados e </a:t>
              </a:r>
            </a:p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Conclusões</a:t>
              </a: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2" name="Retângulo 15"/>
          <p:cNvSpPr>
            <a:spLocks noChangeArrowheads="1"/>
          </p:cNvSpPr>
          <p:nvPr/>
        </p:nvSpPr>
        <p:spPr bwMode="auto">
          <a:xfrm>
            <a:off x="539552" y="1052533"/>
            <a:ext cx="4389636" cy="563231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What exactly is the problem being solved?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 i="1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Are the ideas new?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Can you state the new idea concisely?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Is the work described significantly different from existing related work?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Are comparisons with previous work clear and explicit?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Does the manuscript describe something that has actually been implemented?</a:t>
            </a:r>
          </a:p>
          <a:p>
            <a:endParaRPr lang="en-US" sz="2000" i="1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What should the reader learn from the paper?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14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Siga o método científico!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953000"/>
            <a:ext cx="8229600" cy="904875"/>
          </a:xfrm>
          <a:solidFill>
            <a:srgbClr val="D9D9D9"/>
          </a:solidFill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O objetivo da Ciência é resolver problemas, e nos tornar menos ignorantes hoje que ontem </a:t>
            </a:r>
          </a:p>
        </p:txBody>
      </p:sp>
      <p:pic>
        <p:nvPicPr>
          <p:cNvPr id="29700" name="Picture 5" descr="http://plato.stanford.edu/entries/popper/po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6955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www.junkscience.com/JSJ_Course/jsjudocourse/thinkin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429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5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Teses no INPE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1814513"/>
            <a:ext cx="4104456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800">
                <a:solidFill>
                  <a:srgbClr val="00003F"/>
                </a:solidFill>
                <a:latin typeface="Calibri"/>
                <a:cs typeface="Calibri"/>
              </a:rPr>
              <a:t>Dois formatos de tese: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003F"/>
                </a:solidFill>
                <a:latin typeface="Calibri"/>
                <a:cs typeface="Calibri"/>
              </a:rPr>
              <a:t>Tese nos moldes tradicionais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003F"/>
                </a:solidFill>
                <a:latin typeface="Calibri"/>
                <a:cs typeface="Calibri"/>
              </a:rPr>
              <a:t>Tese como coletânea de artigos</a:t>
            </a:r>
            <a:endParaRPr lang="pt-BR" sz="2800" i="1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79" y="895003"/>
            <a:ext cx="38227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8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Desenvolvimento da Tese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natu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6019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eta para a direita 7"/>
          <p:cNvSpPr>
            <a:spLocks noChangeArrowheads="1"/>
          </p:cNvSpPr>
          <p:nvPr/>
        </p:nvSpPr>
        <p:spPr bwMode="auto">
          <a:xfrm>
            <a:off x="4214813" y="2357438"/>
            <a:ext cx="1857375" cy="5000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4" name="Retângulo 3"/>
          <p:cNvSpPr>
            <a:spLocks noChangeArrowheads="1"/>
          </p:cNvSpPr>
          <p:nvPr/>
        </p:nvSpPr>
        <p:spPr bwMode="auto">
          <a:xfrm>
            <a:off x="4000500" y="2857500"/>
            <a:ext cx="2428875" cy="13239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5E"/>
                </a:solidFill>
                <a:latin typeface="Humnst777 BT" charset="0"/>
              </a:rPr>
              <a:t>Submeta artigos científicos com resultados o mais rápido possível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643438"/>
            <a:ext cx="328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dobrada 15"/>
          <p:cNvSpPr/>
          <p:nvPr/>
        </p:nvSpPr>
        <p:spPr bwMode="auto">
          <a:xfrm rot="10800000">
            <a:off x="5786438" y="4572000"/>
            <a:ext cx="785812" cy="1714500"/>
          </a:xfrm>
          <a:prstGeom prst="bentArrow">
            <a:avLst/>
          </a:prstGeom>
          <a:solidFill>
            <a:srgbClr val="BFCEF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Arial" pitchFamily="34" charset="0"/>
              <a:ea typeface="+mn-ea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6715125" y="4929188"/>
            <a:ext cx="2428875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Componha a tese a</a:t>
            </a:r>
          </a:p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partir dos artigos</a:t>
            </a:r>
          </a:p>
        </p:txBody>
      </p:sp>
    </p:spTree>
    <p:extLst>
      <p:ext uri="{BB962C8B-B14F-4D97-AF65-F5344CB8AC3E}">
        <p14:creationId xmlns:p14="http://schemas.microsoft.com/office/powerpoint/2010/main" val="354618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Leitura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1916832"/>
            <a:ext cx="6840760" cy="2074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Leia teses de outros alunos: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Char char="n"/>
            </a:pP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seu(sua) orientador(a)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Char char="n"/>
            </a:pP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seu programa de pós-graduação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Char char="n"/>
            </a:pP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área de pesquisa</a:t>
            </a:r>
            <a:endParaRPr lang="pt-BR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7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Regimentos - INPE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4232"/>
            <a:ext cx="3822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80" y="1096176"/>
            <a:ext cx="38227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7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Regimento INPE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4438"/>
            <a:ext cx="8126288" cy="5454922"/>
          </a:xfrm>
          <a:solidFill>
            <a:srgbClr val="D9D9D9"/>
          </a:solidFill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Art. 29 Todo aluno de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deverá se submeter [...] a um Exame de Proposta de Dissertação [...]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§ 1º A Proposta deverá conter </a:t>
            </a:r>
            <a:r>
              <a:rPr lang="pt-B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introdução, objetivo, revisão bibliográfica, metodologia, resultados esperados e cronograma de atividades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§ 2º A Proposta deverá ser acompanhada de declaração do Coordenador Acadêmico de Curso e do orientador do aluno atestando o </a:t>
            </a:r>
            <a:r>
              <a:rPr lang="pt-B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 do INPE e a existência de meios para viabilizá-la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[...]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Art. 31 Todo aluno de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deverá se submeter a um Exame de Proposta de Tese [...]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§ 1º A Proposta deverá conter </a:t>
            </a:r>
            <a:r>
              <a:rPr lang="pt-B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introdução, objetivo, revisão bibliográfica, metodologia, resultados esperados e cronograma de atividades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§ 2º A Proposta deverá ser acompanhada de declaração do Coordenador Acadêmico de Curso e do orientador do aluno atestando o </a:t>
            </a:r>
            <a:r>
              <a:rPr lang="pt-B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 do INPE e a existência de meios para viabilizá-la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Teses no INPE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2692077"/>
            <a:ext cx="460851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800">
                <a:solidFill>
                  <a:srgbClr val="00003F"/>
                </a:solidFill>
                <a:latin typeface="Calibri"/>
                <a:cs typeface="Calibri"/>
              </a:rPr>
              <a:t>Contribuições devem estar relacionadas às missões institucionais do instituto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980728"/>
            <a:ext cx="36703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Proposta de Tese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4438"/>
            <a:ext cx="4195763" cy="4374802"/>
          </a:xfrm>
          <a:solidFill>
            <a:srgbClr val="D9D9D9"/>
          </a:solidFill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pt-BR" sz="3000" dirty="0">
                <a:solidFill>
                  <a:srgbClr val="000066"/>
                </a:solidFill>
                <a:latin typeface="Calibri" charset="0"/>
              </a:rPr>
              <a:t>Introdução</a:t>
            </a:r>
            <a:endParaRPr lang="pt-BR" dirty="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dirty="0">
                <a:solidFill>
                  <a:srgbClr val="000066"/>
                </a:solidFill>
                <a:latin typeface="Calibri" charset="0"/>
              </a:rPr>
              <a:t>Motivação </a:t>
            </a:r>
          </a:p>
          <a:p>
            <a:pPr lvl="1" eaLnBrk="1" hangingPunct="1"/>
            <a:r>
              <a:rPr lang="pt-BR" b="1" dirty="0">
                <a:solidFill>
                  <a:srgbClr val="FF0000"/>
                </a:solidFill>
                <a:latin typeface="Calibri" charset="0"/>
              </a:rPr>
              <a:t>Problema Científico</a:t>
            </a:r>
          </a:p>
          <a:p>
            <a:pPr lvl="1" eaLnBrk="1" hangingPunct="1"/>
            <a:r>
              <a:rPr lang="pt-BR" dirty="0">
                <a:solidFill>
                  <a:srgbClr val="000066"/>
                </a:solidFill>
                <a:latin typeface="Calibri" charset="0"/>
              </a:rPr>
              <a:t>Objetivo </a:t>
            </a:r>
          </a:p>
          <a:p>
            <a:pPr lvl="1" eaLnBrk="1" hangingPunct="1"/>
            <a:r>
              <a:rPr lang="pt-BR" dirty="0">
                <a:latin typeface="Calibri" charset="0"/>
              </a:rPr>
              <a:t>Hipótese proposta</a:t>
            </a:r>
            <a:endParaRPr lang="pt-BR" sz="2400" dirty="0">
              <a:solidFill>
                <a:srgbClr val="6C0000"/>
              </a:solidFill>
              <a:latin typeface="Calibri" charset="0"/>
            </a:endParaRPr>
          </a:p>
          <a:p>
            <a:pPr lvl="1" eaLnBrk="1" hangingPunct="1"/>
            <a:r>
              <a:rPr lang="pt-BR" dirty="0">
                <a:latin typeface="Calibri" charset="0"/>
              </a:rPr>
              <a:t>Contribuição da tese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Revisão Bibliográfica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Metodologia</a:t>
            </a:r>
          </a:p>
          <a:p>
            <a:pPr lvl="1" eaLnBrk="1" hangingPunct="1"/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Descrição da Área de Estudo</a:t>
            </a:r>
          </a:p>
          <a:p>
            <a:pPr lvl="1" eaLnBrk="1" hangingPunct="1"/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Materiais e métodos</a:t>
            </a:r>
          </a:p>
          <a:p>
            <a:pPr lvl="1" eaLnBrk="1" hangingPunct="1"/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Experimento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Resultados esperados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Cronograma de Atividades </a:t>
            </a:r>
          </a:p>
        </p:txBody>
      </p:sp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685800" y="5991671"/>
            <a:ext cx="8153400" cy="46166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6C0000"/>
                </a:solidFill>
                <a:latin typeface="Calibri" charset="0"/>
              </a:rPr>
              <a:t>Definir o problema científico é o essencial na proposta de tese </a:t>
            </a:r>
          </a:p>
        </p:txBody>
      </p:sp>
      <p:pic>
        <p:nvPicPr>
          <p:cNvPr id="16388" name="Picture 16" descr="http://www.psfk.com/wp-content/uploads/2009/01/ques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72" y="1676400"/>
            <a:ext cx="3488928" cy="2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2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74738"/>
            <a:ext cx="28479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71938"/>
            <a:ext cx="262096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tângulo 5"/>
          <p:cNvSpPr>
            <a:spLocks noChangeArrowheads="1"/>
          </p:cNvSpPr>
          <p:nvPr/>
        </p:nvSpPr>
        <p:spPr bwMode="auto">
          <a:xfrm>
            <a:off x="714375" y="1357313"/>
            <a:ext cx="5214938" cy="1938337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Calibri" charset="0"/>
              </a:rPr>
              <a:t>Computation is synthetic in the sense that many of the phenomena computer scientists and engineers study are created by humans rather than occurring naturally in the physical world.</a:t>
            </a:r>
          </a:p>
        </p:txBody>
      </p:sp>
      <p:pic>
        <p:nvPicPr>
          <p:cNvPr id="17414" name="Picture 4" descr="mob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0438"/>
            <a:ext cx="38576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4000500"/>
            <a:ext cx="37988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sp>
        <p:nvSpPr>
          <p:cNvPr id="18436" name="Retângulo 8"/>
          <p:cNvSpPr>
            <a:spLocks noChangeArrowheads="1"/>
          </p:cNvSpPr>
          <p:nvPr/>
        </p:nvSpPr>
        <p:spPr bwMode="auto">
          <a:xfrm>
            <a:off x="714375" y="1428750"/>
            <a:ext cx="4429125" cy="22463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When one discovers a fact about nature, it is a contribution </a:t>
            </a:r>
            <a:r>
              <a:rPr lang="en-US" sz="2000" i="1">
                <a:solidFill>
                  <a:srgbClr val="000066"/>
                </a:solidFill>
                <a:latin typeface="Calibri" charset="0"/>
              </a:rPr>
              <a:t>per se, 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no matter how small. Since anyone can create something new [in a synthetic field], that alone does not establish a contribution. Rather, one must show that the creation is “better”.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08425"/>
            <a:ext cx="37861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4438"/>
            <a:ext cx="3260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0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pic>
        <p:nvPicPr>
          <p:cNvPr id="19459" name="Picture 2" descr="npo00000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571875"/>
            <a:ext cx="39100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tângulo 10"/>
          <p:cNvSpPr>
            <a:spLocks noChangeArrowheads="1"/>
          </p:cNvSpPr>
          <p:nvPr/>
        </p:nvSpPr>
        <p:spPr bwMode="auto">
          <a:xfrm>
            <a:off x="642938" y="4000500"/>
            <a:ext cx="4429125" cy="2554288"/>
          </a:xfrm>
          <a:prstGeom prst="rect">
            <a:avLst/>
          </a:prstGeom>
          <a:solidFill>
            <a:srgbClr val="CAE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“TerraAmazon handles large sets of multi-year deforestation data (rasters + vectors) with editing, processing, archival, dissemination and process control. No other system does the same.”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(BTW: it is also open source)</a:t>
            </a:r>
          </a:p>
        </p:txBody>
      </p:sp>
      <p:sp>
        <p:nvSpPr>
          <p:cNvPr id="19461" name="Retângulo 5"/>
          <p:cNvSpPr>
            <a:spLocks noChangeArrowheads="1"/>
          </p:cNvSpPr>
          <p:nvPr/>
        </p:nvSpPr>
        <p:spPr bwMode="auto">
          <a:xfrm>
            <a:off x="714375" y="1143000"/>
            <a:ext cx="7286625" cy="2419350"/>
          </a:xfrm>
          <a:prstGeom prst="rect">
            <a:avLst/>
          </a:prstGeom>
          <a:solidFill>
            <a:srgbClr val="CAE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“Better” can mean many things: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“solves a problem in less time,”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“solves a larger class of problems,”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“is more efficient of resources,”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“is more expressive by some criterion,”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“is more visually appealing,”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“presents a totally new capability,” etc. </a:t>
            </a:r>
          </a:p>
        </p:txBody>
      </p:sp>
    </p:spTree>
    <p:extLst>
      <p:ext uri="{BB962C8B-B14F-4D97-AF65-F5344CB8AC3E}">
        <p14:creationId xmlns:p14="http://schemas.microsoft.com/office/powerpoint/2010/main" val="161538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Teses em Computação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028" y="1214438"/>
            <a:ext cx="4422403" cy="4374802"/>
          </a:xfrm>
          <a:solidFill>
            <a:srgbClr val="D9D9D9"/>
          </a:solidFill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pt-BR" sz="3000" dirty="0">
                <a:solidFill>
                  <a:srgbClr val="000066"/>
                </a:solidFill>
                <a:latin typeface="Calibri" charset="0"/>
              </a:rPr>
              <a:t>Introdução</a:t>
            </a:r>
            <a:endParaRPr lang="pt-BR" dirty="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dirty="0">
                <a:solidFill>
                  <a:srgbClr val="000066"/>
                </a:solidFill>
                <a:latin typeface="Calibri" charset="0"/>
              </a:rPr>
              <a:t>Motivação </a:t>
            </a:r>
          </a:p>
          <a:p>
            <a:pPr lvl="1" eaLnBrk="1" hangingPunct="1"/>
            <a:r>
              <a:rPr lang="pt-BR" b="1" dirty="0">
                <a:solidFill>
                  <a:srgbClr val="FF0000"/>
                </a:solidFill>
                <a:latin typeface="Calibri" charset="0"/>
              </a:rPr>
              <a:t>Problema Científico</a:t>
            </a:r>
          </a:p>
          <a:p>
            <a:pPr lvl="1" eaLnBrk="1" hangingPunct="1"/>
            <a:r>
              <a:rPr lang="pt-BR" dirty="0">
                <a:solidFill>
                  <a:srgbClr val="000066"/>
                </a:solidFill>
                <a:latin typeface="Calibri" charset="0"/>
              </a:rPr>
              <a:t>Objetivo </a:t>
            </a:r>
          </a:p>
          <a:p>
            <a:pPr lvl="1" eaLnBrk="1" hangingPunct="1"/>
            <a:r>
              <a:rPr lang="pt-BR" dirty="0">
                <a:latin typeface="Calibri" charset="0"/>
              </a:rPr>
              <a:t>Hipótese proposta</a:t>
            </a:r>
            <a:endParaRPr lang="pt-BR" sz="2400" dirty="0">
              <a:solidFill>
                <a:srgbClr val="6C0000"/>
              </a:solidFill>
              <a:latin typeface="Calibri" charset="0"/>
            </a:endParaRPr>
          </a:p>
          <a:p>
            <a:pPr lvl="1" eaLnBrk="1" hangingPunct="1"/>
            <a:r>
              <a:rPr lang="pt-BR" dirty="0">
                <a:latin typeface="Calibri" charset="0"/>
              </a:rPr>
              <a:t>Contribuição da tese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Revisão Bibliográfica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Metodologia</a:t>
            </a:r>
          </a:p>
          <a:p>
            <a:pPr lvl="1" eaLnBrk="1" hangingPunct="1"/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Descrição da Área de Estudo</a:t>
            </a:r>
          </a:p>
          <a:p>
            <a:pPr lvl="1" eaLnBrk="1" hangingPunct="1"/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Materiais e métodos</a:t>
            </a:r>
          </a:p>
          <a:p>
            <a:pPr lvl="1" eaLnBrk="1" hangingPunct="1"/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Experimento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Resultados</a:t>
            </a:r>
          </a:p>
          <a:p>
            <a:pPr marL="857250" lvl="1" indent="-457200" eaLnBrk="1" hangingPunct="1"/>
            <a:r>
              <a:rPr lang="pt-BR" dirty="0">
                <a:solidFill>
                  <a:srgbClr val="FF0000"/>
                </a:solidFill>
                <a:latin typeface="Calibri" charset="0"/>
              </a:rPr>
              <a:t>Por que o novo produto é melhor?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dirty="0">
                <a:solidFill>
                  <a:srgbClr val="000066"/>
                </a:solidFill>
                <a:latin typeface="Calibri" charset="0"/>
              </a:rPr>
              <a:t>Conclusões e Estudos Futuros</a:t>
            </a:r>
          </a:p>
        </p:txBody>
      </p:sp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611560" y="6053226"/>
            <a:ext cx="8352928" cy="40011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6C0000"/>
                </a:solidFill>
                <a:latin typeface="Calibri" charset="0"/>
              </a:rPr>
              <a:t>Uma ideia diferente gera um produto novo que resolve melhor um problema </a:t>
            </a:r>
          </a:p>
        </p:txBody>
      </p:sp>
      <p:grpSp>
        <p:nvGrpSpPr>
          <p:cNvPr id="7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641747" y="2654299"/>
              <a:ext cx="1556349" cy="44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Problema</a:t>
              </a:r>
              <a:endParaRPr lang="en-US" sz="1600" b="1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14874" y="2728912"/>
              <a:ext cx="1550114" cy="44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Hipótese</a:t>
              </a:r>
              <a:endParaRPr lang="en-US" sz="1600" b="1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571997" y="4191000"/>
              <a:ext cx="2135017" cy="44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Experimento</a:t>
              </a:r>
              <a:endParaRPr lang="en-US" sz="1600" b="1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738821" y="4410980"/>
              <a:ext cx="2026101" cy="76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Resultados e </a:t>
              </a:r>
            </a:p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Conclusões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3414520"/>
      </p:ext>
    </p:extLst>
  </p:cSld>
  <p:clrMapOvr>
    <a:masterClrMapping/>
  </p:clrMapOvr>
</p:sld>
</file>

<file path=ppt/theme/theme1.xml><?xml version="1.0" encoding="utf-8"?>
<a:theme xmlns:a="http://schemas.openxmlformats.org/drawingml/2006/main" name="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14162</TotalTime>
  <Words>787</Words>
  <Application>Microsoft Office PowerPoint</Application>
  <PresentationFormat>Apresentação na tela (4:3)</PresentationFormat>
  <Paragraphs>125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Humnst777 BT</vt:lpstr>
      <vt:lpstr>Times New Roman</vt:lpstr>
      <vt:lpstr>Wingdings</vt:lpstr>
      <vt:lpstr>ZapfHumnst BT</vt:lpstr>
      <vt:lpstr>2_Pixel</vt:lpstr>
      <vt:lpstr>Teses e Dissertações em Computação Aplicada</vt:lpstr>
      <vt:lpstr>Regimentos - INPE</vt:lpstr>
      <vt:lpstr>Regimento INPE</vt:lpstr>
      <vt:lpstr>Teses no INPE</vt:lpstr>
      <vt:lpstr>Organização de Proposta de Tese</vt:lpstr>
      <vt:lpstr>Estrutura de Teses em Computação</vt:lpstr>
      <vt:lpstr>Estrutura de Teses em Computação</vt:lpstr>
      <vt:lpstr>Estrutura de Teses em Computação</vt:lpstr>
      <vt:lpstr>Organização de Teses em Computação</vt:lpstr>
      <vt:lpstr>Estrutura de Teses em Computação</vt:lpstr>
      <vt:lpstr>Idea: multiparadigm modelling and simulation</vt:lpstr>
      <vt:lpstr>Organização de Teses em Computação</vt:lpstr>
      <vt:lpstr>Siga o método científico!</vt:lpstr>
      <vt:lpstr>Teses no INPE</vt:lpstr>
      <vt:lpstr>Desenvolvimento da Tese </vt:lpstr>
      <vt:lpstr>Leitura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fazer uma tese no INPE?</dc:title>
  <dc:creator>Gilberto Camara</dc:creator>
  <cp:lastModifiedBy>Pedro R Andrade Nt</cp:lastModifiedBy>
  <cp:revision>108</cp:revision>
  <dcterms:created xsi:type="dcterms:W3CDTF">2008-07-13T01:45:44Z</dcterms:created>
  <dcterms:modified xsi:type="dcterms:W3CDTF">2021-05-07T15:22:58Z</dcterms:modified>
</cp:coreProperties>
</file>