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5" r:id="rId2"/>
    <p:sldId id="276" r:id="rId3"/>
    <p:sldId id="287" r:id="rId4"/>
    <p:sldId id="282" r:id="rId5"/>
    <p:sldId id="288" r:id="rId6"/>
    <p:sldId id="277" r:id="rId7"/>
    <p:sldId id="278" r:id="rId8"/>
    <p:sldId id="279" r:id="rId9"/>
    <p:sldId id="292" r:id="rId10"/>
    <p:sldId id="281" r:id="rId11"/>
    <p:sldId id="283" r:id="rId12"/>
    <p:sldId id="284" r:id="rId13"/>
    <p:sldId id="286" r:id="rId14"/>
    <p:sldId id="290" r:id="rId15"/>
    <p:sldId id="293" r:id="rId16"/>
    <p:sldId id="291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00"/>
    <a:srgbClr val="CAE2FE"/>
    <a:srgbClr val="B4D5FE"/>
    <a:srgbClr val="D9D9FF"/>
    <a:srgbClr val="000066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95" autoAdjust="0"/>
    <p:restoredTop sz="85354" autoAdjust="0"/>
  </p:normalViewPr>
  <p:slideViewPr>
    <p:cSldViewPr>
      <p:cViewPr varScale="1">
        <p:scale>
          <a:sx n="59" d="100"/>
          <a:sy n="59" d="100"/>
        </p:scale>
        <p:origin x="164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54A69976-CF3C-BD4D-B196-D8272D8899A1}" type="datetimeFigureOut">
              <a:rPr lang="pt-BR"/>
              <a:pPr/>
              <a:t>07/05/2021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9D997571-D45C-AC44-A7DC-EDCFFF4935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81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1D52FE4-7338-5D48-8B67-958DCECB6A80}" type="slidenum">
              <a:rPr lang="pt-BR">
                <a:solidFill>
                  <a:srgbClr val="000000"/>
                </a:solidFill>
              </a:rPr>
              <a:pPr eaLnBrk="1" hangingPunct="1"/>
              <a:t>1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8D00EE9-6178-FD4A-A47B-57DB519EE7B1}" type="slidenum">
              <a:rPr lang="pt-BR">
                <a:solidFill>
                  <a:srgbClr val="000000"/>
                </a:solidFill>
              </a:rPr>
              <a:pPr eaLnBrk="1" hangingPunct="1"/>
              <a:t>12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1E95BAF-C2DD-C449-8838-930A04ACA248}" type="slidenum">
              <a:rPr lang="pt-BR">
                <a:latin typeface="Calibri" charset="0"/>
              </a:rPr>
              <a:pPr eaLnBrk="1" hangingPunct="1"/>
              <a:t>13</a:t>
            </a:fld>
            <a:endParaRPr lang="pt-BR">
              <a:latin typeface="Calibri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fld id="{B661789D-05E0-3D45-954E-6699EA85184D}" type="slidenum">
              <a:rPr lang="en-US" sz="1200">
                <a:latin typeface="Times New Roman" charset="0"/>
              </a:rPr>
              <a:pPr/>
              <a:t>15</a:t>
            </a:fld>
            <a:endParaRPr lang="en-US" sz="1200">
              <a:latin typeface="Times New Roman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fld id="{AB488EF6-C287-1040-B525-ACDF122181B1}" type="slidenum">
              <a:rPr lang="pt-BR" sz="1200">
                <a:solidFill>
                  <a:srgbClr val="000000"/>
                </a:solidFill>
              </a:rPr>
              <a:pPr eaLnBrk="1" hangingPunct="1"/>
              <a:t>2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fld id="{AB488EF6-C287-1040-B525-ACDF122181B1}" type="slidenum">
              <a:rPr lang="pt-BR" sz="1200">
                <a:solidFill>
                  <a:srgbClr val="000000"/>
                </a:solidFill>
              </a:rPr>
              <a:pPr eaLnBrk="1" hangingPunct="1"/>
              <a:t>3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fld id="{AB488EF6-C287-1040-B525-ACDF122181B1}" type="slidenum">
              <a:rPr lang="pt-BR" sz="1200">
                <a:solidFill>
                  <a:srgbClr val="000000"/>
                </a:solidFill>
              </a:rPr>
              <a:pPr eaLnBrk="1" hangingPunct="1"/>
              <a:t>5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F3BDDB1-D9DA-C642-A965-3DA35F13035A}" type="slidenum">
              <a:rPr lang="pt-BR">
                <a:solidFill>
                  <a:srgbClr val="000000"/>
                </a:solidFill>
              </a:rPr>
              <a:pPr eaLnBrk="1" hangingPunct="1"/>
              <a:t>6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B4D0AAE-7A8C-5F46-B920-30E79CED68E8}" type="slidenum">
              <a:rPr lang="pt-BR">
                <a:solidFill>
                  <a:srgbClr val="000000"/>
                </a:solidFill>
              </a:rPr>
              <a:pPr eaLnBrk="1" hangingPunct="1"/>
              <a:t>7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A1D6C7E-0FFA-CA43-A4CE-21CDF3E1050A}" type="slidenum">
              <a:rPr lang="pt-BR">
                <a:solidFill>
                  <a:srgbClr val="000000"/>
                </a:solidFill>
              </a:rPr>
              <a:pPr eaLnBrk="1" hangingPunct="1"/>
              <a:t>8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fld id="{AB488EF6-C287-1040-B525-ACDF122181B1}" type="slidenum">
              <a:rPr lang="pt-BR" sz="1200">
                <a:solidFill>
                  <a:srgbClr val="000000"/>
                </a:solidFill>
              </a:rPr>
              <a:pPr eaLnBrk="1" hangingPunct="1"/>
              <a:t>9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B91019F-14C4-BA4C-9E71-D535000DCC97}" type="slidenum">
              <a:rPr lang="pt-BR">
                <a:solidFill>
                  <a:srgbClr val="000000"/>
                </a:solidFill>
              </a:rPr>
              <a:pPr eaLnBrk="1" hangingPunct="1"/>
              <a:t>10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8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8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81939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>
                <a:latin typeface="Calibri" pitchFamily="34" charset="0"/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 Black" charset="0"/>
              </a:defRPr>
            </a:lvl1pPr>
          </a:lstStyle>
          <a:p>
            <a:fld id="{5921ABDC-321B-1643-8FDD-F90C94A6928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0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1577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07815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5188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9280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88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2506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>
                <a:solidFill>
                  <a:srgbClr val="000066"/>
                </a:solidFill>
                <a:latin typeface="Calibri" pitchFamily="34" charset="0"/>
              </a:defRPr>
            </a:lvl1pPr>
            <a:lvl2pPr>
              <a:defRPr sz="2400">
                <a:solidFill>
                  <a:srgbClr val="000066"/>
                </a:solidFill>
                <a:latin typeface="Calibri" pitchFamily="34" charset="0"/>
              </a:defRPr>
            </a:lvl2pPr>
            <a:lvl3pPr>
              <a:defRPr sz="2000">
                <a:solidFill>
                  <a:srgbClr val="000066"/>
                </a:solidFill>
                <a:latin typeface="Calibri" pitchFamily="34" charset="0"/>
              </a:defRPr>
            </a:lvl3pPr>
            <a:lvl4pPr>
              <a:defRPr sz="1800">
                <a:solidFill>
                  <a:srgbClr val="000066"/>
                </a:solidFill>
                <a:latin typeface="Calibri" pitchFamily="34" charset="0"/>
              </a:defRPr>
            </a:lvl4pPr>
            <a:lvl5pPr>
              <a:defRPr sz="1800">
                <a:solidFill>
                  <a:srgbClr val="000066"/>
                </a:solidFill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>
                <a:solidFill>
                  <a:srgbClr val="000066"/>
                </a:solidFill>
                <a:latin typeface="Calibri" pitchFamily="34" charset="0"/>
              </a:defRPr>
            </a:lvl1pPr>
            <a:lvl2pPr>
              <a:defRPr sz="2400">
                <a:solidFill>
                  <a:srgbClr val="000066"/>
                </a:solidFill>
                <a:latin typeface="Calibri" pitchFamily="34" charset="0"/>
              </a:defRPr>
            </a:lvl2pPr>
            <a:lvl3pPr>
              <a:defRPr sz="2000">
                <a:solidFill>
                  <a:srgbClr val="000066"/>
                </a:solidFill>
                <a:latin typeface="Calibri" pitchFamily="34" charset="0"/>
              </a:defRPr>
            </a:lvl3pPr>
            <a:lvl4pPr>
              <a:defRPr sz="1800">
                <a:solidFill>
                  <a:srgbClr val="000066"/>
                </a:solidFill>
                <a:latin typeface="Calibri" pitchFamily="34" charset="0"/>
              </a:defRPr>
            </a:lvl4pPr>
            <a:lvl5pPr>
              <a:defRPr sz="1800">
                <a:solidFill>
                  <a:srgbClr val="000066"/>
                </a:solidFill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1803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011222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0963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81861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00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4404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814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8479C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vert="eaVert"/>
          <a:lstStyle/>
          <a:p>
            <a:pPr>
              <a:defRPr/>
            </a:pPr>
            <a:endParaRPr lang="pt-BR" sz="24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2053" name="Picture 5" descr="inpe_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2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14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1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  <p:sldLayoutId id="2147484372" r:id="rId12"/>
    <p:sldLayoutId id="21474843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+mj-lt"/>
          <a:ea typeface="ヒラギノ角ゴ Pro W3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  <a:ea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ヒラギノ角ゴ Pro W3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000">
          <a:solidFill>
            <a:schemeClr val="tx1"/>
          </a:solidFill>
          <a:latin typeface="+mn-lt"/>
          <a:ea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CRL1SeTJ1r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Teses e Dissertações em Computação Aplicada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Calibri" charset="0"/>
              </a:rPr>
              <a:t>CAP 242</a:t>
            </a:r>
          </a:p>
          <a:p>
            <a:pPr eaLnBrk="1" hangingPunct="1"/>
            <a:r>
              <a:rPr lang="pt-BR">
                <a:latin typeface="Calibri" charset="0"/>
              </a:rPr>
              <a:t>Pedro R. Andrade</a:t>
            </a:r>
          </a:p>
          <a:p>
            <a:pPr eaLnBrk="1" hangingPunct="1"/>
            <a:r>
              <a:rPr lang="pt-BR">
                <a:latin typeface="Calibri" charset="0"/>
              </a:rPr>
              <a:t>Slides: Gilberto Câmara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Estrutura de Teses em Computação</a:t>
            </a:r>
          </a:p>
        </p:txBody>
      </p:sp>
      <p:grpSp>
        <p:nvGrpSpPr>
          <p:cNvPr id="20483" name="Grupo 13"/>
          <p:cNvGrpSpPr>
            <a:grpSpLocks/>
          </p:cNvGrpSpPr>
          <p:nvPr/>
        </p:nvGrpSpPr>
        <p:grpSpPr bwMode="auto">
          <a:xfrm>
            <a:off x="5048250" y="1214438"/>
            <a:ext cx="4095750" cy="3875087"/>
            <a:chOff x="1476375" y="1196975"/>
            <a:chExt cx="6335713" cy="5091113"/>
          </a:xfrm>
        </p:grpSpPr>
        <p:pic>
          <p:nvPicPr>
            <p:cNvPr id="20486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375" y="1196975"/>
              <a:ext cx="6335713" cy="5091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7" name="Text Box 6"/>
            <p:cNvSpPr txBox="1">
              <a:spLocks noChangeArrowheads="1"/>
            </p:cNvSpPr>
            <p:nvPr/>
          </p:nvSpPr>
          <p:spPr bwMode="auto">
            <a:xfrm>
              <a:off x="2644775" y="2654299"/>
              <a:ext cx="1550295" cy="40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Problema</a:t>
              </a:r>
              <a:endParaRPr lang="en-US" sz="1400" b="1">
                <a:solidFill>
                  <a:schemeClr val="bg2"/>
                </a:solidFill>
                <a:latin typeface="Humnst777 BT" charset="0"/>
              </a:endParaRPr>
            </a:p>
          </p:txBody>
        </p:sp>
        <p:sp>
          <p:nvSpPr>
            <p:cNvPr id="20488" name="Text Box 7"/>
            <p:cNvSpPr txBox="1">
              <a:spLocks noChangeArrowheads="1"/>
            </p:cNvSpPr>
            <p:nvPr/>
          </p:nvSpPr>
          <p:spPr bwMode="auto">
            <a:xfrm>
              <a:off x="4714873" y="2728913"/>
              <a:ext cx="1550114" cy="40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Hipótese</a:t>
              </a:r>
              <a:endParaRPr lang="en-US" sz="1400" b="1">
                <a:solidFill>
                  <a:schemeClr val="bg2"/>
                </a:solidFill>
                <a:latin typeface="Humnst777 BT" charset="0"/>
              </a:endParaRPr>
            </a:p>
          </p:txBody>
        </p:sp>
        <p:sp>
          <p:nvSpPr>
            <p:cNvPr id="20489" name="Text Box 8"/>
            <p:cNvSpPr txBox="1">
              <a:spLocks noChangeArrowheads="1"/>
            </p:cNvSpPr>
            <p:nvPr/>
          </p:nvSpPr>
          <p:spPr bwMode="auto">
            <a:xfrm>
              <a:off x="4571998" y="4191000"/>
              <a:ext cx="2135016" cy="40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Experimento</a:t>
              </a:r>
              <a:endParaRPr lang="en-US" sz="1400" b="1">
                <a:solidFill>
                  <a:schemeClr val="bg2"/>
                </a:solidFill>
                <a:latin typeface="Humnst777 BT" charset="0"/>
              </a:endParaRPr>
            </a:p>
          </p:txBody>
        </p:sp>
        <p:sp>
          <p:nvSpPr>
            <p:cNvPr id="20490" name="Text Box 9"/>
            <p:cNvSpPr txBox="1">
              <a:spLocks noChangeArrowheads="1"/>
            </p:cNvSpPr>
            <p:nvPr/>
          </p:nvSpPr>
          <p:spPr bwMode="auto">
            <a:xfrm>
              <a:off x="2728756" y="4410980"/>
              <a:ext cx="2046232" cy="687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Resultados e </a:t>
              </a:r>
            </a:p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Conclusões</a:t>
              </a:r>
            </a:p>
          </p:txBody>
        </p:sp>
        <p:sp>
          <p:nvSpPr>
            <p:cNvPr id="20491" name="Line 10"/>
            <p:cNvSpPr>
              <a:spLocks noChangeShapeType="1"/>
            </p:cNvSpPr>
            <p:nvPr/>
          </p:nvSpPr>
          <p:spPr bwMode="auto">
            <a:xfrm>
              <a:off x="3606800" y="2203450"/>
              <a:ext cx="1382713" cy="158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2" name="Line 12"/>
            <p:cNvSpPr>
              <a:spLocks noChangeShapeType="1"/>
            </p:cNvSpPr>
            <p:nvPr/>
          </p:nvSpPr>
          <p:spPr bwMode="auto">
            <a:xfrm>
              <a:off x="6323013" y="2836863"/>
              <a:ext cx="1587" cy="1168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Line 15"/>
            <p:cNvSpPr>
              <a:spLocks noChangeShapeType="1"/>
            </p:cNvSpPr>
            <p:nvPr/>
          </p:nvSpPr>
          <p:spPr bwMode="auto">
            <a:xfrm>
              <a:off x="3579813" y="5443538"/>
              <a:ext cx="1382712" cy="15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Line 16"/>
            <p:cNvSpPr>
              <a:spLocks noChangeShapeType="1"/>
            </p:cNvSpPr>
            <p:nvPr/>
          </p:nvSpPr>
          <p:spPr bwMode="auto">
            <a:xfrm flipV="1">
              <a:off x="2427288" y="3717925"/>
              <a:ext cx="3175" cy="1168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4" name="Retângulo 13"/>
          <p:cNvSpPr>
            <a:spLocks noChangeArrowheads="1"/>
          </p:cNvSpPr>
          <p:nvPr/>
        </p:nvSpPr>
        <p:spPr bwMode="auto">
          <a:xfrm>
            <a:off x="714375" y="2143125"/>
            <a:ext cx="4214813" cy="2554288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66"/>
                </a:solidFill>
                <a:latin typeface="Calibri" charset="0"/>
              </a:rPr>
              <a:t>“Better” property is not simply an observation. Rather, the research will postulate that a new idea — a mechanism, process, algorithm, representation, protocol, data structure, methodology, language, optimization or simplification, model, etc. — will lead to a “better” result. </a:t>
            </a:r>
          </a:p>
        </p:txBody>
      </p:sp>
      <p:sp>
        <p:nvSpPr>
          <p:cNvPr id="20485" name="Retângulo 14"/>
          <p:cNvSpPr>
            <a:spLocks noChangeArrowheads="1"/>
          </p:cNvSpPr>
          <p:nvPr/>
        </p:nvSpPr>
        <p:spPr bwMode="auto">
          <a:xfrm>
            <a:off x="908952" y="5511168"/>
            <a:ext cx="7930248" cy="646331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libri" charset="0"/>
              </a:rPr>
              <a:t>A </a:t>
            </a:r>
            <a:r>
              <a:rPr lang="en-US" sz="3600" b="1" dirty="0" err="1">
                <a:solidFill>
                  <a:srgbClr val="C00000"/>
                </a:solidFill>
                <a:latin typeface="Calibri" charset="0"/>
              </a:rPr>
              <a:t>contribuição</a:t>
            </a:r>
            <a:r>
              <a:rPr lang="en-US" sz="3600" b="1" dirty="0">
                <a:solidFill>
                  <a:srgbClr val="C00000"/>
                </a:solidFill>
                <a:latin typeface="Calibri" charset="0"/>
              </a:rPr>
              <a:t> é a </a:t>
            </a:r>
            <a:r>
              <a:rPr lang="en-US" sz="3600" b="1" dirty="0" err="1">
                <a:solidFill>
                  <a:srgbClr val="C00000"/>
                </a:solidFill>
                <a:latin typeface="Calibri" charset="0"/>
              </a:rPr>
              <a:t>ideia</a:t>
            </a:r>
            <a:r>
              <a:rPr lang="en-US" sz="3600" b="1" dirty="0">
                <a:solidFill>
                  <a:srgbClr val="C00000"/>
                </a:solidFill>
                <a:latin typeface="Calibri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Calibri" charset="0"/>
              </a:rPr>
              <a:t>não</a:t>
            </a:r>
            <a:r>
              <a:rPr lang="en-US" sz="3600" b="1" dirty="0">
                <a:solidFill>
                  <a:srgbClr val="C00000"/>
                </a:solidFill>
                <a:latin typeface="Calibri" charset="0"/>
              </a:rPr>
              <a:t> o software!</a:t>
            </a:r>
            <a:endParaRPr lang="pt-BR" sz="3600" b="1" dirty="0">
              <a:solidFill>
                <a:srgbClr val="C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723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pt-BR">
                <a:ea typeface="+mj-ea"/>
              </a:rPr>
              <a:t>Idea: multiparadigm modelling and simulation</a:t>
            </a:r>
          </a:p>
        </p:txBody>
      </p:sp>
      <p:sp>
        <p:nvSpPr>
          <p:cNvPr id="21508" name="Rectangle 3"/>
          <p:cNvSpPr txBox="1">
            <a:spLocks noChangeArrowheads="1"/>
          </p:cNvSpPr>
          <p:nvPr/>
        </p:nvSpPr>
        <p:spPr bwMode="auto">
          <a:xfrm>
            <a:off x="467544" y="993893"/>
            <a:ext cx="8358187" cy="10595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7D"/>
              </a:buClr>
              <a:buSzPct val="75000"/>
              <a:defRPr/>
            </a:pPr>
            <a:r>
              <a:rPr lang="pt-BR" sz="2000">
                <a:solidFill>
                  <a:srgbClr val="000066"/>
                </a:solidFill>
                <a:latin typeface="Calibri" pitchFamily="34" charset="0"/>
                <a:ea typeface="+mn-ea"/>
              </a:rPr>
              <a:t>Carneiro, T. G. S. ; Andrade, P. R. ; Câmara, G. ; Monteiro, A. M. V. ; Pereira, R. R. An extensible toolbox for modeling nature-society interactions. Environmental Modelling &amp; Software, 2013.</a:t>
            </a:r>
          </a:p>
        </p:txBody>
      </p:sp>
      <p:pic>
        <p:nvPicPr>
          <p:cNvPr id="1026" name="Picture 2" descr="http://terrame.org/lib/exe/fetch.php?w=800&amp;tok=62caea&amp;media=images:topo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89040"/>
            <a:ext cx="7237957" cy="280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tângulo 15"/>
          <p:cNvSpPr>
            <a:spLocks noChangeArrowheads="1"/>
          </p:cNvSpPr>
          <p:nvPr/>
        </p:nvSpPr>
        <p:spPr bwMode="auto">
          <a:xfrm>
            <a:off x="1763688" y="2230101"/>
            <a:ext cx="4286250" cy="1015663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System Dynamics</a:t>
            </a: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Cellular Automata</a:t>
            </a: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Agent-based Modelling</a:t>
            </a:r>
            <a:endParaRPr lang="en-US" sz="2000">
              <a:solidFill>
                <a:srgbClr val="000066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18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2800">
                <a:latin typeface="Calibri" charset="0"/>
              </a:rPr>
              <a:t>Organização de Teses em Computação</a:t>
            </a:r>
          </a:p>
        </p:txBody>
      </p:sp>
      <p:grpSp>
        <p:nvGrpSpPr>
          <p:cNvPr id="22531" name="Grupo 13"/>
          <p:cNvGrpSpPr>
            <a:grpSpLocks/>
          </p:cNvGrpSpPr>
          <p:nvPr/>
        </p:nvGrpSpPr>
        <p:grpSpPr bwMode="auto">
          <a:xfrm>
            <a:off x="5048250" y="1214438"/>
            <a:ext cx="4095750" cy="3875087"/>
            <a:chOff x="1476375" y="1196975"/>
            <a:chExt cx="6335713" cy="5091113"/>
          </a:xfrm>
        </p:grpSpPr>
        <p:pic>
          <p:nvPicPr>
            <p:cNvPr id="22533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375" y="1196975"/>
              <a:ext cx="6335713" cy="5091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>
              <a:off x="2644775" y="2654299"/>
              <a:ext cx="1550295" cy="40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Problema</a:t>
              </a:r>
              <a:endParaRPr lang="en-US" sz="1400" b="1">
                <a:solidFill>
                  <a:schemeClr val="bg2"/>
                </a:solidFill>
                <a:latin typeface="Humnst777 BT" charset="0"/>
              </a:endParaRPr>
            </a:p>
          </p:txBody>
        </p:sp>
        <p:sp>
          <p:nvSpPr>
            <p:cNvPr id="22535" name="Text Box 7"/>
            <p:cNvSpPr txBox="1">
              <a:spLocks noChangeArrowheads="1"/>
            </p:cNvSpPr>
            <p:nvPr/>
          </p:nvSpPr>
          <p:spPr bwMode="auto">
            <a:xfrm>
              <a:off x="4714873" y="2728913"/>
              <a:ext cx="1550114" cy="40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Hipótese</a:t>
              </a:r>
              <a:endParaRPr lang="en-US" sz="1400" b="1">
                <a:solidFill>
                  <a:schemeClr val="bg2"/>
                </a:solidFill>
                <a:latin typeface="Humnst777 BT" charset="0"/>
              </a:endParaRPr>
            </a:p>
          </p:txBody>
        </p:sp>
        <p:sp>
          <p:nvSpPr>
            <p:cNvPr id="22536" name="Text Box 8"/>
            <p:cNvSpPr txBox="1">
              <a:spLocks noChangeArrowheads="1"/>
            </p:cNvSpPr>
            <p:nvPr/>
          </p:nvSpPr>
          <p:spPr bwMode="auto">
            <a:xfrm>
              <a:off x="4571998" y="4191000"/>
              <a:ext cx="2135016" cy="40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Experimento</a:t>
              </a:r>
              <a:endParaRPr lang="en-US" sz="1400" b="1">
                <a:solidFill>
                  <a:schemeClr val="bg2"/>
                </a:solidFill>
                <a:latin typeface="Humnst777 BT" charset="0"/>
              </a:endParaRPr>
            </a:p>
          </p:txBody>
        </p:sp>
        <p:sp>
          <p:nvSpPr>
            <p:cNvPr id="22537" name="Text Box 9"/>
            <p:cNvSpPr txBox="1">
              <a:spLocks noChangeArrowheads="1"/>
            </p:cNvSpPr>
            <p:nvPr/>
          </p:nvSpPr>
          <p:spPr bwMode="auto">
            <a:xfrm>
              <a:off x="2728756" y="4410980"/>
              <a:ext cx="2046232" cy="687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Resultados e </a:t>
              </a:r>
            </a:p>
            <a:p>
              <a:pPr algn="ctr"/>
              <a:r>
                <a:rPr lang="de-DE" sz="1400" b="1">
                  <a:solidFill>
                    <a:schemeClr val="bg2"/>
                  </a:solidFill>
                  <a:latin typeface="Humnst777 BT" charset="0"/>
                </a:rPr>
                <a:t>Conclusões</a:t>
              </a:r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>
              <a:off x="3606800" y="2203450"/>
              <a:ext cx="1382713" cy="158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9" name="Line 12"/>
            <p:cNvSpPr>
              <a:spLocks noChangeShapeType="1"/>
            </p:cNvSpPr>
            <p:nvPr/>
          </p:nvSpPr>
          <p:spPr bwMode="auto">
            <a:xfrm>
              <a:off x="6323013" y="2836863"/>
              <a:ext cx="1587" cy="1168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0" name="Line 15"/>
            <p:cNvSpPr>
              <a:spLocks noChangeShapeType="1"/>
            </p:cNvSpPr>
            <p:nvPr/>
          </p:nvSpPr>
          <p:spPr bwMode="auto">
            <a:xfrm>
              <a:off x="3579813" y="5443538"/>
              <a:ext cx="1382712" cy="15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Line 16"/>
            <p:cNvSpPr>
              <a:spLocks noChangeShapeType="1"/>
            </p:cNvSpPr>
            <p:nvPr/>
          </p:nvSpPr>
          <p:spPr bwMode="auto">
            <a:xfrm flipV="1">
              <a:off x="2427288" y="3717925"/>
              <a:ext cx="3175" cy="1168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32" name="Retângulo 15"/>
          <p:cNvSpPr>
            <a:spLocks noChangeArrowheads="1"/>
          </p:cNvSpPr>
          <p:nvPr/>
        </p:nvSpPr>
        <p:spPr bwMode="auto">
          <a:xfrm>
            <a:off x="539552" y="1052533"/>
            <a:ext cx="4389636" cy="5632311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What exactly is the problem being solved?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 </a:t>
            </a:r>
          </a:p>
          <a:p>
            <a:endParaRPr lang="en-US" sz="2000" i="1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Are the ideas new?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 </a:t>
            </a:r>
          </a:p>
          <a:p>
            <a:endParaRPr lang="en-US" sz="2000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Can you state the new idea concisely?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 </a:t>
            </a:r>
          </a:p>
          <a:p>
            <a:endParaRPr lang="en-US" sz="2000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Is the work described significantly different from existing related work?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 </a:t>
            </a:r>
          </a:p>
          <a:p>
            <a:endParaRPr lang="en-US" sz="2000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Are comparisons with previous work clear and explicit?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 </a:t>
            </a:r>
          </a:p>
          <a:p>
            <a:endParaRPr lang="en-US" sz="2000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Does the manuscript describe something that has actually been implemented?</a:t>
            </a:r>
          </a:p>
          <a:p>
            <a:endParaRPr lang="en-US" sz="2000" i="1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 i="1">
                <a:solidFill>
                  <a:srgbClr val="000066"/>
                </a:solidFill>
                <a:latin typeface="Calibri" charset="0"/>
              </a:rPr>
              <a:t>What should the reader learn from the paper?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148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Siga o método científico!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4953000"/>
            <a:ext cx="8229600" cy="904875"/>
          </a:xfrm>
          <a:solidFill>
            <a:srgbClr val="D9D9D9"/>
          </a:solidFill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	O objetivo da Ciência é resolver problemas, e nos tornar menos ignorantes hoje que ontem </a:t>
            </a:r>
          </a:p>
        </p:txBody>
      </p:sp>
      <p:pic>
        <p:nvPicPr>
          <p:cNvPr id="29700" name="Picture 5" descr="http://plato.stanford.edu/entries/popper/popp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914400"/>
            <a:ext cx="269557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 descr="http://www.junkscience.com/JSJ_Course/jsjudocourse/thinking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342900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45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Teses no INPE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1560" y="1814513"/>
            <a:ext cx="4104456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800">
                <a:solidFill>
                  <a:srgbClr val="00003F"/>
                </a:solidFill>
                <a:latin typeface="Calibri"/>
                <a:cs typeface="Calibri"/>
              </a:rPr>
              <a:t>Dois formatos de tese: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t-BR" sz="2800">
                <a:solidFill>
                  <a:srgbClr val="00003F"/>
                </a:solidFill>
                <a:latin typeface="Calibri"/>
                <a:cs typeface="Calibri"/>
              </a:rPr>
              <a:t>Tese nos moldes tradicionais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t-BR" sz="2800">
                <a:solidFill>
                  <a:srgbClr val="00003F"/>
                </a:solidFill>
                <a:latin typeface="Calibri"/>
                <a:cs typeface="Calibri"/>
              </a:rPr>
              <a:t>Tese como coletânea de artigos</a:t>
            </a:r>
            <a:endParaRPr lang="pt-BR" sz="2800" i="1" dirty="0">
              <a:solidFill>
                <a:srgbClr val="00003F"/>
              </a:solidFill>
              <a:latin typeface="Calibri"/>
              <a:cs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779" y="895003"/>
            <a:ext cx="3822700" cy="537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285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Desenvolvimento da Tese </a:t>
            </a:r>
          </a:p>
        </p:txBody>
      </p:sp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4438"/>
            <a:ext cx="31908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Imagem 6" descr="natur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928688"/>
            <a:ext cx="260191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Seta para a direita 7"/>
          <p:cNvSpPr>
            <a:spLocks noChangeArrowheads="1"/>
          </p:cNvSpPr>
          <p:nvPr/>
        </p:nvSpPr>
        <p:spPr bwMode="auto">
          <a:xfrm>
            <a:off x="4214813" y="2357438"/>
            <a:ext cx="1857375" cy="500062"/>
          </a:xfrm>
          <a:prstGeom prst="rightArrow">
            <a:avLst>
              <a:gd name="adj1" fmla="val 50000"/>
              <a:gd name="adj2" fmla="val 50005"/>
            </a:avLst>
          </a:prstGeom>
          <a:solidFill>
            <a:srgbClr val="BFCEF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pt-BR"/>
          </a:p>
        </p:txBody>
      </p:sp>
      <p:sp>
        <p:nvSpPr>
          <p:cNvPr id="27654" name="Retângulo 3"/>
          <p:cNvSpPr>
            <a:spLocks noChangeArrowheads="1"/>
          </p:cNvSpPr>
          <p:nvPr/>
        </p:nvSpPr>
        <p:spPr bwMode="auto">
          <a:xfrm>
            <a:off x="4000500" y="2857500"/>
            <a:ext cx="2428875" cy="1323975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rgbClr val="00005E"/>
                </a:solidFill>
                <a:latin typeface="Humnst777 BT" charset="0"/>
              </a:rPr>
              <a:t>Submeta artigos científicos com resultados o mais rápido possível</a:t>
            </a:r>
          </a:p>
        </p:txBody>
      </p:sp>
      <p:pic>
        <p:nvPicPr>
          <p:cNvPr id="28679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4643438"/>
            <a:ext cx="32861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eta dobrada 15"/>
          <p:cNvSpPr/>
          <p:nvPr/>
        </p:nvSpPr>
        <p:spPr bwMode="auto">
          <a:xfrm rot="10800000">
            <a:off x="5786438" y="4572000"/>
            <a:ext cx="785812" cy="1714500"/>
          </a:xfrm>
          <a:prstGeom prst="bentArrow">
            <a:avLst/>
          </a:prstGeom>
          <a:solidFill>
            <a:srgbClr val="BFCEFD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>
              <a:latin typeface="Arial" pitchFamily="34" charset="0"/>
              <a:ea typeface="+mn-ea"/>
            </a:endParaRPr>
          </a:p>
        </p:txBody>
      </p:sp>
      <p:sp>
        <p:nvSpPr>
          <p:cNvPr id="27657" name="Retângulo 3"/>
          <p:cNvSpPr>
            <a:spLocks noChangeArrowheads="1"/>
          </p:cNvSpPr>
          <p:nvPr/>
        </p:nvSpPr>
        <p:spPr bwMode="auto">
          <a:xfrm>
            <a:off x="6715125" y="4929188"/>
            <a:ext cx="2428875" cy="708025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Humnst777 BT" pitchFamily="34" charset="0"/>
                <a:ea typeface="+mn-ea"/>
              </a:rPr>
              <a:t>Componha a tese a</a:t>
            </a:r>
          </a:p>
          <a:p>
            <a:pPr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Humnst777 BT" pitchFamily="34" charset="0"/>
                <a:ea typeface="+mn-ea"/>
              </a:rPr>
              <a:t>partir dos artigos</a:t>
            </a:r>
          </a:p>
        </p:txBody>
      </p:sp>
    </p:spTree>
    <p:extLst>
      <p:ext uri="{BB962C8B-B14F-4D97-AF65-F5344CB8AC3E}">
        <p14:creationId xmlns:p14="http://schemas.microsoft.com/office/powerpoint/2010/main" val="3546185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Leitura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15616" y="1916832"/>
            <a:ext cx="6840760" cy="20744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800">
                <a:solidFill>
                  <a:srgbClr val="0000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Leia teses de outros alunos: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7D"/>
              </a:buClr>
              <a:buSzPct val="75000"/>
              <a:buFont typeface="Wingdings" charset="0"/>
              <a:buChar char="n"/>
            </a:pPr>
            <a:r>
              <a:rPr lang="pt-BR" sz="2800">
                <a:solidFill>
                  <a:srgbClr val="0000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seu(sua) orientador(a)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00007D"/>
              </a:buClr>
              <a:buSzPct val="75000"/>
              <a:buFont typeface="Wingdings" charset="0"/>
              <a:buChar char="n"/>
            </a:pPr>
            <a:r>
              <a:rPr lang="pt-BR" sz="2800">
                <a:solidFill>
                  <a:srgbClr val="0000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seu programa de pós-graduação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7D"/>
              </a:buClr>
              <a:buSzPct val="75000"/>
              <a:buFont typeface="Wingdings" charset="0"/>
              <a:buChar char="n"/>
            </a:pPr>
            <a:r>
              <a:rPr lang="pt-BR" sz="2800">
                <a:solidFill>
                  <a:srgbClr val="0000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sua área de pesquisa</a:t>
            </a:r>
            <a:endParaRPr lang="pt-BR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07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2800">
                <a:latin typeface="Calibri" charset="0"/>
              </a:rPr>
              <a:t>Regimentos - INPE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94232"/>
            <a:ext cx="382270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380" y="1096176"/>
            <a:ext cx="3822700" cy="537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975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2800">
                <a:latin typeface="Calibri" charset="0"/>
              </a:rPr>
              <a:t>Regimento INPE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214438"/>
            <a:ext cx="8126288" cy="5454922"/>
          </a:xfrm>
          <a:solidFill>
            <a:srgbClr val="D9D9D9"/>
          </a:solidFill>
        </p:spPr>
        <p:txBody>
          <a:bodyPr>
            <a:noAutofit/>
          </a:bodyPr>
          <a:lstStyle/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Art. 29 Todo aluno de </a:t>
            </a: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 deverá se submeter [...] a um Exame de Proposta de Dissertação [...]</a:t>
            </a:r>
          </a:p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§ 1º A Proposta deverá conter </a:t>
            </a:r>
            <a:r>
              <a:rPr lang="pt-BR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introdução, objetivo, revisão bibliográfica, metodologia, resultados esperados e cronograma de atividades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§ 2º A Proposta deverá ser acompanhada de declaração do Coordenador Acadêmico de Curso e do orientador do aluno atestando o </a:t>
            </a:r>
            <a:r>
              <a:rPr lang="pt-BR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interesse do INPE e a existência de meios para viabilizá-la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[...]</a:t>
            </a:r>
          </a:p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Art. 31 Todo aluno de </a:t>
            </a: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 deverá se submeter a um Exame de Proposta de Tese [...]</a:t>
            </a:r>
          </a:p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§ 1º A Proposta deverá conter </a:t>
            </a:r>
            <a:r>
              <a:rPr lang="pt-BR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introdução, objetivo, revisão bibliográfica, metodologia, resultados esperados e cronograma de atividades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eaLnBrk="1" hangingPunct="1">
              <a:lnSpc>
                <a:spcPct val="120000"/>
              </a:lnSpc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§ 2º A Proposta deverá ser acompanhada de declaração do Coordenador Acadêmico de Curso e do orientador do aluno atestando o </a:t>
            </a:r>
            <a:r>
              <a:rPr lang="pt-BR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interesse do INPE e a existência de meios para viabilizá-la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978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Teses no INPE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1560" y="2692077"/>
            <a:ext cx="4608512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1" hangingPunct="1"/>
            <a:r>
              <a:rPr lang="pt-BR" sz="2800">
                <a:solidFill>
                  <a:srgbClr val="00003F"/>
                </a:solidFill>
                <a:latin typeface="Calibri"/>
                <a:cs typeface="Calibri"/>
              </a:rPr>
              <a:t>Contribuições devem estar relacionadas às missões institucionais do instituto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980728"/>
            <a:ext cx="3670300" cy="52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58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2800">
                <a:latin typeface="Calibri" charset="0"/>
              </a:rPr>
              <a:t>Organização de Proposta de Tese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214438"/>
            <a:ext cx="4195763" cy="4374802"/>
          </a:xfrm>
          <a:solidFill>
            <a:srgbClr val="D9D9D9"/>
          </a:solidFill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pt-BR" sz="3000" dirty="0">
                <a:solidFill>
                  <a:srgbClr val="000066"/>
                </a:solidFill>
                <a:latin typeface="Calibri" charset="0"/>
              </a:rPr>
              <a:t>Introdução</a:t>
            </a:r>
            <a:endParaRPr lang="pt-BR" dirty="0">
              <a:solidFill>
                <a:srgbClr val="000066"/>
              </a:solidFill>
              <a:latin typeface="Calibri" charset="0"/>
            </a:endParaRPr>
          </a:p>
          <a:p>
            <a:pPr lvl="1" eaLnBrk="1" hangingPunct="1"/>
            <a:r>
              <a:rPr lang="pt-BR" dirty="0">
                <a:solidFill>
                  <a:srgbClr val="000066"/>
                </a:solidFill>
                <a:latin typeface="Calibri" charset="0"/>
              </a:rPr>
              <a:t>Motivação </a:t>
            </a:r>
          </a:p>
          <a:p>
            <a:pPr lvl="1" eaLnBrk="1" hangingPunct="1"/>
            <a:r>
              <a:rPr lang="pt-BR" b="1" dirty="0">
                <a:solidFill>
                  <a:srgbClr val="FF0000"/>
                </a:solidFill>
                <a:latin typeface="Calibri" charset="0"/>
              </a:rPr>
              <a:t>Problema Científico</a:t>
            </a:r>
          </a:p>
          <a:p>
            <a:pPr lvl="1" eaLnBrk="1" hangingPunct="1"/>
            <a:r>
              <a:rPr lang="pt-BR" dirty="0">
                <a:solidFill>
                  <a:srgbClr val="000066"/>
                </a:solidFill>
                <a:latin typeface="Calibri" charset="0"/>
              </a:rPr>
              <a:t>Objetivo </a:t>
            </a:r>
          </a:p>
          <a:p>
            <a:pPr lvl="1" eaLnBrk="1" hangingPunct="1"/>
            <a:r>
              <a:rPr lang="pt-BR" dirty="0">
                <a:latin typeface="Calibri" charset="0"/>
              </a:rPr>
              <a:t>Hipótese proposta</a:t>
            </a:r>
            <a:endParaRPr lang="pt-BR" sz="2400" dirty="0">
              <a:solidFill>
                <a:srgbClr val="6C0000"/>
              </a:solidFill>
              <a:latin typeface="Calibri" charset="0"/>
            </a:endParaRPr>
          </a:p>
          <a:p>
            <a:pPr lvl="1" eaLnBrk="1" hangingPunct="1"/>
            <a:r>
              <a:rPr lang="pt-BR" dirty="0">
                <a:latin typeface="Calibri" charset="0"/>
              </a:rPr>
              <a:t>Contribuição da tese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Revisão Bibliográfica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Metodologia</a:t>
            </a:r>
          </a:p>
          <a:p>
            <a:pPr lvl="1" eaLnBrk="1" hangingPunct="1"/>
            <a:r>
              <a:rPr lang="pt-BR" sz="2000" dirty="0">
                <a:solidFill>
                  <a:srgbClr val="000066"/>
                </a:solidFill>
                <a:latin typeface="Calibri" charset="0"/>
              </a:rPr>
              <a:t>Descrição da Área de Estudo</a:t>
            </a:r>
          </a:p>
          <a:p>
            <a:pPr lvl="1" eaLnBrk="1" hangingPunct="1"/>
            <a:r>
              <a:rPr lang="pt-BR" sz="2000" dirty="0">
                <a:solidFill>
                  <a:srgbClr val="000066"/>
                </a:solidFill>
                <a:latin typeface="Calibri" charset="0"/>
              </a:rPr>
              <a:t>Materiais e métodos</a:t>
            </a:r>
          </a:p>
          <a:p>
            <a:pPr lvl="1" eaLnBrk="1" hangingPunct="1"/>
            <a:r>
              <a:rPr lang="pt-BR" sz="2000" dirty="0">
                <a:solidFill>
                  <a:srgbClr val="000066"/>
                </a:solidFill>
                <a:latin typeface="Calibri" charset="0"/>
              </a:rPr>
              <a:t>Experimento</a:t>
            </a:r>
          </a:p>
          <a:p>
            <a:pPr marL="457200" indent="-457200" eaLnBrk="1" hangingPunct="1">
              <a:buFont typeface="Wingdings" charset="0"/>
              <a:buAutoNum type="arabicPeriod" startAt="4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Resultados esperados</a:t>
            </a:r>
          </a:p>
          <a:p>
            <a:pPr marL="457200" indent="-457200" eaLnBrk="1" hangingPunct="1">
              <a:buFont typeface="Wingdings" charset="0"/>
              <a:buAutoNum type="arabicPeriod" startAt="4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Cronograma de Atividades </a:t>
            </a:r>
          </a:p>
        </p:txBody>
      </p:sp>
      <p:sp>
        <p:nvSpPr>
          <p:cNvPr id="16387" name="Retângulo 3"/>
          <p:cNvSpPr>
            <a:spLocks noChangeArrowheads="1"/>
          </p:cNvSpPr>
          <p:nvPr/>
        </p:nvSpPr>
        <p:spPr bwMode="auto">
          <a:xfrm>
            <a:off x="685800" y="5991671"/>
            <a:ext cx="8153400" cy="461665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6C0000"/>
                </a:solidFill>
                <a:latin typeface="Calibri" charset="0"/>
              </a:rPr>
              <a:t>Definir o problema científico é o essencial na proposta de tese </a:t>
            </a:r>
          </a:p>
        </p:txBody>
      </p:sp>
      <p:pic>
        <p:nvPicPr>
          <p:cNvPr id="16388" name="Picture 16" descr="http://www.psfk.com/wp-content/uploads/2009/01/question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72" y="1676400"/>
            <a:ext cx="3488928" cy="2616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24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Estrutura de Teses em Computação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074738"/>
            <a:ext cx="284797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071938"/>
            <a:ext cx="2620963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tângulo 5"/>
          <p:cNvSpPr>
            <a:spLocks noChangeArrowheads="1"/>
          </p:cNvSpPr>
          <p:nvPr/>
        </p:nvSpPr>
        <p:spPr bwMode="auto">
          <a:xfrm>
            <a:off x="714375" y="1357313"/>
            <a:ext cx="5214938" cy="1938337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66"/>
                </a:solidFill>
                <a:latin typeface="Calibri" charset="0"/>
              </a:rPr>
              <a:t>Computation is synthetic in the sense that many of the phenomena computer scientists and engineers study are created by humans rather than occurring naturally in the physical world.</a:t>
            </a:r>
          </a:p>
        </p:txBody>
      </p:sp>
      <p:pic>
        <p:nvPicPr>
          <p:cNvPr id="17414" name="Picture 4" descr="mobi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00438"/>
            <a:ext cx="3857625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5303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4000500"/>
            <a:ext cx="3798887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Estrutura de Teses em Computação</a:t>
            </a:r>
          </a:p>
        </p:txBody>
      </p:sp>
      <p:sp>
        <p:nvSpPr>
          <p:cNvPr id="18436" name="Retângulo 8"/>
          <p:cNvSpPr>
            <a:spLocks noChangeArrowheads="1"/>
          </p:cNvSpPr>
          <p:nvPr/>
        </p:nvSpPr>
        <p:spPr bwMode="auto">
          <a:xfrm>
            <a:off x="714375" y="1428750"/>
            <a:ext cx="4429125" cy="2246313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66"/>
                </a:solidFill>
                <a:latin typeface="Calibri" charset="0"/>
              </a:rPr>
              <a:t>When one discovers a fact about nature, it is a contribution </a:t>
            </a:r>
            <a:r>
              <a:rPr lang="en-US" sz="2000" i="1">
                <a:solidFill>
                  <a:srgbClr val="000066"/>
                </a:solidFill>
                <a:latin typeface="Calibri" charset="0"/>
              </a:rPr>
              <a:t>per se, </a:t>
            </a:r>
            <a:r>
              <a:rPr lang="en-US" sz="2000">
                <a:solidFill>
                  <a:srgbClr val="000066"/>
                </a:solidFill>
                <a:latin typeface="Calibri" charset="0"/>
              </a:rPr>
              <a:t>no matter how small. Since anyone can create something new [in a synthetic field], that alone does not establish a contribution. Rather, one must show that the creation is “better”.</a:t>
            </a:r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908425"/>
            <a:ext cx="3786188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14438"/>
            <a:ext cx="3260725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409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Estrutura de Teses em Computação</a:t>
            </a:r>
          </a:p>
        </p:txBody>
      </p:sp>
      <p:pic>
        <p:nvPicPr>
          <p:cNvPr id="19459" name="Picture 2" descr="npo00000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3571875"/>
            <a:ext cx="391001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tângulo 10"/>
          <p:cNvSpPr>
            <a:spLocks noChangeArrowheads="1"/>
          </p:cNvSpPr>
          <p:nvPr/>
        </p:nvSpPr>
        <p:spPr bwMode="auto">
          <a:xfrm>
            <a:off x="642938" y="4000500"/>
            <a:ext cx="4429125" cy="2554288"/>
          </a:xfrm>
          <a:prstGeom prst="rect">
            <a:avLst/>
          </a:prstGeom>
          <a:solidFill>
            <a:srgbClr val="CAE2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66"/>
                </a:solidFill>
                <a:latin typeface="Calibri" charset="0"/>
              </a:rPr>
              <a:t>“TerraAmazon handles large sets of multi-year deforestation data (rasters + vectors) with editing, processing, archival, dissemination and process control. No other system does the same.”</a:t>
            </a:r>
          </a:p>
          <a:p>
            <a:endParaRPr lang="en-US" sz="2000">
              <a:solidFill>
                <a:srgbClr val="000066"/>
              </a:solidFill>
              <a:latin typeface="Calibri" charset="0"/>
            </a:endParaRPr>
          </a:p>
          <a:p>
            <a:r>
              <a:rPr lang="en-US" sz="2000">
                <a:solidFill>
                  <a:srgbClr val="000066"/>
                </a:solidFill>
                <a:latin typeface="Calibri" charset="0"/>
              </a:rPr>
              <a:t>(BTW: it is also open source)</a:t>
            </a:r>
          </a:p>
        </p:txBody>
      </p:sp>
      <p:sp>
        <p:nvSpPr>
          <p:cNvPr id="19461" name="Retângulo 5"/>
          <p:cNvSpPr>
            <a:spLocks noChangeArrowheads="1"/>
          </p:cNvSpPr>
          <p:nvPr/>
        </p:nvSpPr>
        <p:spPr bwMode="auto">
          <a:xfrm>
            <a:off x="714375" y="1143000"/>
            <a:ext cx="7286625" cy="2419350"/>
          </a:xfrm>
          <a:prstGeom prst="rect">
            <a:avLst/>
          </a:prstGeom>
          <a:solidFill>
            <a:srgbClr val="CAE2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“Better” can mean many things: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	“solves a problem in less time,”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	“solves a larger class of problems,”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	“is more efficient of resources,”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	“is more expressive by some criterion,” 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	“is more visually appealing,”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66"/>
                </a:solidFill>
                <a:latin typeface="Calibri" charset="0"/>
              </a:rPr>
              <a:t>	“presents a totally new capability,” etc. </a:t>
            </a:r>
          </a:p>
        </p:txBody>
      </p:sp>
    </p:spTree>
    <p:extLst>
      <p:ext uri="{BB962C8B-B14F-4D97-AF65-F5344CB8AC3E}">
        <p14:creationId xmlns:p14="http://schemas.microsoft.com/office/powerpoint/2010/main" val="161538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2800">
                <a:latin typeface="Calibri" charset="0"/>
              </a:rPr>
              <a:t>Organização de Teses em Computação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9028" y="1214438"/>
            <a:ext cx="4422403" cy="4374802"/>
          </a:xfrm>
          <a:solidFill>
            <a:srgbClr val="D9D9D9"/>
          </a:solidFill>
        </p:spPr>
        <p:txBody>
          <a:bodyPr>
            <a:normAutofit fontScale="85000" lnSpcReduction="20000"/>
          </a:bodyPr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pt-BR" sz="3000" dirty="0">
                <a:solidFill>
                  <a:srgbClr val="000066"/>
                </a:solidFill>
                <a:latin typeface="Calibri" charset="0"/>
              </a:rPr>
              <a:t>Introdução</a:t>
            </a:r>
            <a:endParaRPr lang="pt-BR" dirty="0">
              <a:solidFill>
                <a:srgbClr val="000066"/>
              </a:solidFill>
              <a:latin typeface="Calibri" charset="0"/>
            </a:endParaRPr>
          </a:p>
          <a:p>
            <a:pPr lvl="1" eaLnBrk="1" hangingPunct="1"/>
            <a:r>
              <a:rPr lang="pt-BR" dirty="0">
                <a:solidFill>
                  <a:srgbClr val="000066"/>
                </a:solidFill>
                <a:latin typeface="Calibri" charset="0"/>
              </a:rPr>
              <a:t>Motivação </a:t>
            </a:r>
          </a:p>
          <a:p>
            <a:pPr lvl="1" eaLnBrk="1" hangingPunct="1"/>
            <a:r>
              <a:rPr lang="pt-BR" b="1" dirty="0">
                <a:solidFill>
                  <a:srgbClr val="FF0000"/>
                </a:solidFill>
                <a:latin typeface="Calibri" charset="0"/>
              </a:rPr>
              <a:t>Problema Científico</a:t>
            </a:r>
          </a:p>
          <a:p>
            <a:pPr lvl="1" eaLnBrk="1" hangingPunct="1"/>
            <a:r>
              <a:rPr lang="pt-BR" dirty="0">
                <a:solidFill>
                  <a:srgbClr val="000066"/>
                </a:solidFill>
                <a:latin typeface="Calibri" charset="0"/>
              </a:rPr>
              <a:t>Objetivo </a:t>
            </a:r>
          </a:p>
          <a:p>
            <a:pPr lvl="1" eaLnBrk="1" hangingPunct="1"/>
            <a:r>
              <a:rPr lang="pt-BR" dirty="0">
                <a:latin typeface="Calibri" charset="0"/>
              </a:rPr>
              <a:t>Hipótese proposta</a:t>
            </a:r>
            <a:endParaRPr lang="pt-BR" sz="2400" dirty="0">
              <a:solidFill>
                <a:srgbClr val="6C0000"/>
              </a:solidFill>
              <a:latin typeface="Calibri" charset="0"/>
            </a:endParaRPr>
          </a:p>
          <a:p>
            <a:pPr lvl="1" eaLnBrk="1" hangingPunct="1"/>
            <a:r>
              <a:rPr lang="pt-BR" dirty="0">
                <a:latin typeface="Calibri" charset="0"/>
              </a:rPr>
              <a:t>Contribuição da tese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Revisão Bibliográfica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Metodologia</a:t>
            </a:r>
          </a:p>
          <a:p>
            <a:pPr lvl="1" eaLnBrk="1" hangingPunct="1"/>
            <a:r>
              <a:rPr lang="pt-BR" sz="2000" dirty="0">
                <a:solidFill>
                  <a:srgbClr val="000066"/>
                </a:solidFill>
                <a:latin typeface="Calibri" charset="0"/>
              </a:rPr>
              <a:t>Descrição da Área de Estudo</a:t>
            </a:r>
          </a:p>
          <a:p>
            <a:pPr lvl="1" eaLnBrk="1" hangingPunct="1"/>
            <a:r>
              <a:rPr lang="pt-BR" sz="2000" dirty="0">
                <a:solidFill>
                  <a:srgbClr val="000066"/>
                </a:solidFill>
                <a:latin typeface="Calibri" charset="0"/>
              </a:rPr>
              <a:t>Materiais e métodos</a:t>
            </a:r>
          </a:p>
          <a:p>
            <a:pPr lvl="1" eaLnBrk="1" hangingPunct="1"/>
            <a:r>
              <a:rPr lang="pt-BR" sz="2000" dirty="0">
                <a:solidFill>
                  <a:srgbClr val="000066"/>
                </a:solidFill>
                <a:latin typeface="Calibri" charset="0"/>
              </a:rPr>
              <a:t>Experimento</a:t>
            </a:r>
          </a:p>
          <a:p>
            <a:pPr marL="457200" indent="-457200" eaLnBrk="1" hangingPunct="1">
              <a:buFont typeface="Wingdings" charset="0"/>
              <a:buAutoNum type="arabicPeriod" startAt="4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Resultados</a:t>
            </a:r>
          </a:p>
          <a:p>
            <a:pPr marL="857250" lvl="1" indent="-457200" eaLnBrk="1" hangingPunct="1"/>
            <a:r>
              <a:rPr lang="pt-BR" dirty="0">
                <a:solidFill>
                  <a:srgbClr val="FF0000"/>
                </a:solidFill>
                <a:latin typeface="Calibri" charset="0"/>
              </a:rPr>
              <a:t>Por que o novo produto é melhor?</a:t>
            </a:r>
          </a:p>
          <a:p>
            <a:pPr marL="457200" indent="-457200" eaLnBrk="1" hangingPunct="1">
              <a:buFont typeface="Wingdings" charset="0"/>
              <a:buAutoNum type="arabicPeriod" startAt="4"/>
            </a:pPr>
            <a:r>
              <a:rPr lang="pt-BR" sz="2800" dirty="0">
                <a:solidFill>
                  <a:srgbClr val="000066"/>
                </a:solidFill>
                <a:latin typeface="Calibri" charset="0"/>
              </a:rPr>
              <a:t>Conclusões e Estudos Futuros</a:t>
            </a:r>
          </a:p>
        </p:txBody>
      </p:sp>
      <p:sp>
        <p:nvSpPr>
          <p:cNvPr id="6" name="Retângulo 3"/>
          <p:cNvSpPr>
            <a:spLocks noChangeArrowheads="1"/>
          </p:cNvSpPr>
          <p:nvPr/>
        </p:nvSpPr>
        <p:spPr bwMode="auto">
          <a:xfrm>
            <a:off x="611560" y="6053226"/>
            <a:ext cx="8352928" cy="400110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6C0000"/>
                </a:solidFill>
                <a:latin typeface="Calibri" charset="0"/>
              </a:rPr>
              <a:t>Uma ideia diferente gera um produto novo que resolve melhor um problema </a:t>
            </a:r>
          </a:p>
        </p:txBody>
      </p:sp>
      <p:grpSp>
        <p:nvGrpSpPr>
          <p:cNvPr id="7" name="Grupo 13"/>
          <p:cNvGrpSpPr>
            <a:grpSpLocks/>
          </p:cNvGrpSpPr>
          <p:nvPr/>
        </p:nvGrpSpPr>
        <p:grpSpPr bwMode="auto">
          <a:xfrm>
            <a:off x="5048250" y="1214438"/>
            <a:ext cx="4095750" cy="3875087"/>
            <a:chOff x="1476375" y="1196975"/>
            <a:chExt cx="6335713" cy="5091113"/>
          </a:xfrm>
        </p:grpSpPr>
        <p:pic>
          <p:nvPicPr>
            <p:cNvPr id="8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375" y="1196975"/>
              <a:ext cx="6335713" cy="5091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2641747" y="2654299"/>
              <a:ext cx="1556349" cy="444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/>
              <a:r>
                <a:rPr lang="de-DE" sz="1600" b="1">
                  <a:solidFill>
                    <a:schemeClr val="bg2"/>
                  </a:solidFill>
                  <a:latin typeface="Calibri" charset="0"/>
                </a:rPr>
                <a:t>Problema</a:t>
              </a:r>
              <a:endParaRPr lang="en-US" sz="1600" b="1">
                <a:solidFill>
                  <a:schemeClr val="bg2"/>
                </a:solidFill>
                <a:latin typeface="Calibri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4714874" y="2728912"/>
              <a:ext cx="1550114" cy="444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/>
              <a:r>
                <a:rPr lang="de-DE" sz="1600" b="1">
                  <a:solidFill>
                    <a:schemeClr val="bg2"/>
                  </a:solidFill>
                  <a:latin typeface="Calibri" charset="0"/>
                </a:rPr>
                <a:t>Hipótese</a:t>
              </a:r>
              <a:endParaRPr lang="en-US" sz="1600" b="1">
                <a:solidFill>
                  <a:schemeClr val="bg2"/>
                </a:solidFill>
                <a:latin typeface="Calibri" charset="0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4571997" y="4191000"/>
              <a:ext cx="2135017" cy="444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/>
              <a:r>
                <a:rPr lang="de-DE" sz="1600" b="1">
                  <a:solidFill>
                    <a:schemeClr val="bg2"/>
                  </a:solidFill>
                  <a:latin typeface="Calibri" charset="0"/>
                </a:rPr>
                <a:t>Experimento</a:t>
              </a:r>
              <a:endParaRPr lang="en-US" sz="1600" b="1">
                <a:solidFill>
                  <a:schemeClr val="bg2"/>
                </a:solidFill>
                <a:latin typeface="Calibri" charset="0"/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738821" y="4410980"/>
              <a:ext cx="2026101" cy="768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/>
              <a:r>
                <a:rPr lang="de-DE" sz="1600" b="1">
                  <a:solidFill>
                    <a:schemeClr val="bg2"/>
                  </a:solidFill>
                  <a:latin typeface="Calibri" charset="0"/>
                </a:rPr>
                <a:t>Resultados e </a:t>
              </a:r>
            </a:p>
            <a:p>
              <a:pPr algn="ctr"/>
              <a:r>
                <a:rPr lang="de-DE" sz="1600" b="1">
                  <a:solidFill>
                    <a:schemeClr val="bg2"/>
                  </a:solidFill>
                  <a:latin typeface="Calibri" charset="0"/>
                </a:rPr>
                <a:t>Conclusões</a:t>
              </a: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606800" y="2203450"/>
              <a:ext cx="1382713" cy="158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6323013" y="2836863"/>
              <a:ext cx="1587" cy="1168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3579813" y="5443538"/>
              <a:ext cx="1382712" cy="15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V="1">
              <a:off x="2427288" y="3717925"/>
              <a:ext cx="3175" cy="1168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3414520"/>
      </p:ext>
    </p:extLst>
  </p:cSld>
  <p:clrMapOvr>
    <a:masterClrMapping/>
  </p:clrMapOvr>
</p:sld>
</file>

<file path=ppt/theme/theme1.xml><?xml version="1.0" encoding="utf-8"?>
<a:theme xmlns:a="http://schemas.openxmlformats.org/drawingml/2006/main" name="2_Pixel">
  <a:themeElements>
    <a:clrScheme name="1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14162</TotalTime>
  <Words>787</Words>
  <Application>Microsoft Office PowerPoint</Application>
  <PresentationFormat>Apresentação na tela (4:3)</PresentationFormat>
  <Paragraphs>125</Paragraphs>
  <Slides>16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Humnst777 BT</vt:lpstr>
      <vt:lpstr>Times New Roman</vt:lpstr>
      <vt:lpstr>Wingdings</vt:lpstr>
      <vt:lpstr>ZapfHumnst BT</vt:lpstr>
      <vt:lpstr>2_Pixel</vt:lpstr>
      <vt:lpstr>Teses e Dissertações em Computação Aplicada</vt:lpstr>
      <vt:lpstr>Regimentos - INPE</vt:lpstr>
      <vt:lpstr>Regimento INPE</vt:lpstr>
      <vt:lpstr>Teses no INPE</vt:lpstr>
      <vt:lpstr>Organização de Proposta de Tese</vt:lpstr>
      <vt:lpstr>Estrutura de Teses em Computação</vt:lpstr>
      <vt:lpstr>Estrutura de Teses em Computação</vt:lpstr>
      <vt:lpstr>Estrutura de Teses em Computação</vt:lpstr>
      <vt:lpstr>Organização de Teses em Computação</vt:lpstr>
      <vt:lpstr>Estrutura de Teses em Computação</vt:lpstr>
      <vt:lpstr>Idea: multiparadigm modelling and simulation</vt:lpstr>
      <vt:lpstr>Organização de Teses em Computação</vt:lpstr>
      <vt:lpstr>Siga o método científico!</vt:lpstr>
      <vt:lpstr>Teses no INPE</vt:lpstr>
      <vt:lpstr>Desenvolvimento da Tese </vt:lpstr>
      <vt:lpstr>Leitura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fazer uma tese no INPE?</dc:title>
  <dc:creator>Gilberto Camara</dc:creator>
  <cp:lastModifiedBy>Pedro R Andrade Nt</cp:lastModifiedBy>
  <cp:revision>108</cp:revision>
  <dcterms:created xsi:type="dcterms:W3CDTF">2008-07-13T01:45:44Z</dcterms:created>
  <dcterms:modified xsi:type="dcterms:W3CDTF">2021-05-07T15:22:58Z</dcterms:modified>
</cp:coreProperties>
</file>