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\Documents\cdom_monthly\salinidade_filtrada_fina2\limiar_33_5\Plumas_rasters_area\areas_mensais_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plus>
            <c:minus>
              <c:numRef>
                <c:f>Sheet2!$E$2:$E$13</c:f>
                <c:numCache>
                  <c:formatCode>General</c:formatCode>
                  <c:ptCount val="12"/>
                  <c:pt idx="0">
                    <c:v>25807.573268635701</c:v>
                  </c:pt>
                  <c:pt idx="1">
                    <c:v>34711.668441836671</c:v>
                  </c:pt>
                  <c:pt idx="2">
                    <c:v>40038.362623342866</c:v>
                  </c:pt>
                  <c:pt idx="3">
                    <c:v>56469.649970117571</c:v>
                  </c:pt>
                  <c:pt idx="4">
                    <c:v>95276.40284863823</c:v>
                  </c:pt>
                  <c:pt idx="5">
                    <c:v>64292.969333077155</c:v>
                  </c:pt>
                  <c:pt idx="6">
                    <c:v>34465.958436463065</c:v>
                  </c:pt>
                  <c:pt idx="7">
                    <c:v>41255.8429905874</c:v>
                  </c:pt>
                  <c:pt idx="8">
                    <c:v>36996.951862335904</c:v>
                  </c:pt>
                  <c:pt idx="9">
                    <c:v>24914.907211225967</c:v>
                  </c:pt>
                  <c:pt idx="10">
                    <c:v>23964.375720640004</c:v>
                  </c:pt>
                  <c:pt idx="11">
                    <c:v>26542.969498984094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Sheet2!$A$2:$A$13</c:f>
              <c:strCache>
                <c:ptCount val="12"/>
                <c:pt idx="0">
                  <c:v>jan</c:v>
                </c:pt>
                <c:pt idx="1">
                  <c:v>fev 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81610.71241056532</c:v>
                </c:pt>
                <c:pt idx="1">
                  <c:v>109767.93366079185</c:v>
                </c:pt>
                <c:pt idx="2">
                  <c:v>120115.0878700286</c:v>
                </c:pt>
                <c:pt idx="3">
                  <c:v>169408.94991035271</c:v>
                </c:pt>
                <c:pt idx="4">
                  <c:v>301290.44026945165</c:v>
                </c:pt>
                <c:pt idx="5">
                  <c:v>203312.2206278806</c:v>
                </c:pt>
                <c:pt idx="6">
                  <c:v>108990.93039991905</c:v>
                </c:pt>
                <c:pt idx="7">
                  <c:v>130462.43064054877</c:v>
                </c:pt>
                <c:pt idx="8">
                  <c:v>116994.63436858974</c:v>
                </c:pt>
                <c:pt idx="9">
                  <c:v>78787.854479227943</c:v>
                </c:pt>
                <c:pt idx="10">
                  <c:v>75782.009981261392</c:v>
                </c:pt>
                <c:pt idx="11">
                  <c:v>83936.239481168086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A-4B66-87E5-581B60AED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878280"/>
        <c:axId val="382878936"/>
      </c:barChart>
      <c:catAx>
        <c:axId val="38287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936"/>
        <c:crosses val="autoZero"/>
        <c:auto val="1"/>
        <c:lblAlgn val="ctr"/>
        <c:lblOffset val="100"/>
        <c:noMultiLvlLbl val="0"/>
      </c:catAx>
      <c:valAx>
        <c:axId val="38287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Área </a:t>
                </a:r>
                <a:r>
                  <a:rPr lang="en-US" dirty="0"/>
                  <a:t>10</a:t>
                </a:r>
                <a:r>
                  <a:rPr lang="en-US" baseline="30000" dirty="0"/>
                  <a:t>4</a:t>
                </a:r>
                <a:r>
                  <a:rPr lang="en-US" dirty="0"/>
                  <a:t> km²</a:t>
                </a:r>
                <a:endParaRPr lang="pt-BR" dirty="0"/>
              </a:p>
            </c:rich>
          </c:tx>
          <c:layout>
            <c:manualLayout>
              <c:xMode val="edge"/>
              <c:yMode val="edge"/>
              <c:x val="1.8890362271038026E-2"/>
              <c:y val="0.380441160849733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2878280"/>
        <c:crosses val="autoZero"/>
        <c:crossBetween val="between"/>
        <c:dispUnits>
          <c:builtInUnit val="ten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2786D-8144-4CAB-A267-667ABCA01520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A018-8023-48BF-AD6A-721D2ED5E4C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84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2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3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7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11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12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5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95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54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47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91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450C63-E16C-46AE-BB21-23AAF7FE953A}" type="datetimeFigureOut">
              <a:rPr lang="pt-BR" smtClean="0"/>
              <a:t>10/06/2018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DE2279-1D4F-4FEA-AEB5-798F786B2397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3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343D-CE85-4D19-B62F-10AC31554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138288"/>
            <a:ext cx="10058400" cy="2186823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Caracterização da dinâmica da pluma do rio Amazonas com base na salinidade sintética por satélite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89EF3-5F20-4152-97FE-90B7DC5A5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Andréa de Lima Oliveira</a:t>
            </a:r>
            <a:r>
              <a:rPr lang="pt-BR" cap="small" dirty="0"/>
              <a:t> </a:t>
            </a:r>
            <a:endParaRPr lang="pt-BR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58AC27D7-2E25-4F20-BA56-A6426B89781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6603" y="185142"/>
            <a:ext cx="1347457" cy="1095004"/>
          </a:xfrm>
          <a:prstGeom prst="rect">
            <a:avLst/>
          </a:prstGeom>
          <a:ln/>
        </p:spPr>
      </p:pic>
      <p:pic>
        <p:nvPicPr>
          <p:cNvPr id="5" name="image4.png">
            <a:extLst>
              <a:ext uri="{FF2B5EF4-FFF2-40B4-BE49-F238E27FC236}">
                <a16:creationId xmlns:a16="http://schemas.microsoft.com/office/drawing/2014/main" id="{6C1F0437-62A9-471D-AB48-90F64EE815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777046" y="185142"/>
            <a:ext cx="1704731" cy="1075722"/>
          </a:xfrm>
          <a:prstGeom prst="rect">
            <a:avLst/>
          </a:prstGeom>
          <a:ln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6744A2-1149-418C-A736-710667C636A9}"/>
              </a:ext>
            </a:extLst>
          </p:cNvPr>
          <p:cNvSpPr/>
          <p:nvPr/>
        </p:nvSpPr>
        <p:spPr>
          <a:xfrm>
            <a:off x="3952167" y="527203"/>
            <a:ext cx="434862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666666"/>
                </a:solidFill>
                <a:ea typeface="Times New Roman" panose="02020603050405020304" pitchFamily="18" charset="0"/>
              </a:rPr>
              <a:t>SER 300 - Introdução ao Geoprocessamento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5FCE7-3A84-4C9F-A6C1-234A6350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3053" y="6492875"/>
            <a:ext cx="1306425" cy="365125"/>
          </a:xfrm>
        </p:spPr>
        <p:txBody>
          <a:bodyPr/>
          <a:lstStyle/>
          <a:p>
            <a:r>
              <a:rPr lang="pt-BR" sz="1800" dirty="0"/>
              <a:t>10/06/2018</a:t>
            </a:r>
          </a:p>
        </p:txBody>
      </p:sp>
    </p:spTree>
    <p:extLst>
      <p:ext uri="{BB962C8B-B14F-4D97-AF65-F5344CB8AC3E}">
        <p14:creationId xmlns:p14="http://schemas.microsoft.com/office/powerpoint/2010/main" val="278618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4.png" descr="C:\Users\andre\AppData\Local\Microsoft\Windows\INetCache\Content.Word\desv_pad_sazonal.png">
            <a:extLst>
              <a:ext uri="{FF2B5EF4-FFF2-40B4-BE49-F238E27FC236}">
                <a16:creationId xmlns:a16="http://schemas.microsoft.com/office/drawing/2014/main" id="{F3563D78-2DFD-4BC7-BC08-8ADEB38990A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Desvio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63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331D47-DE7A-4F51-9D59-FD68F3BDD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DEDC60-6312-4214-B219-E46479D7E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A1B31-DB63-435D-93E6-9712CDF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D447334-7A13-4AAB-B92F-9B3990794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0859B2-E631-44CD-80CE-0B9E3CAA70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C:\Users\andre\AppData\Local\Microsoft\Windows\INetCache\Content.Word\Area_pluma_2004_02.jpg">
            <a:extLst>
              <a:ext uri="{FF2B5EF4-FFF2-40B4-BE49-F238E27FC236}">
                <a16:creationId xmlns:a16="http://schemas.microsoft.com/office/drawing/2014/main" id="{820063AE-7CCB-4A25-8642-DF97FBD5362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5275" r="23091" b="7547"/>
          <a:stretch/>
        </p:blipFill>
        <p:spPr bwMode="auto">
          <a:xfrm>
            <a:off x="1701197" y="640080"/>
            <a:ext cx="4065912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330B6DB-1B88-4062-A0B5-6360AA020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andre\AppData\Local\Microsoft\Windows\INetCache\Content.Word\Area_pluma_2009_08.jpg">
            <a:extLst>
              <a:ext uri="{FF2B5EF4-FFF2-40B4-BE49-F238E27FC236}">
                <a16:creationId xmlns:a16="http://schemas.microsoft.com/office/drawing/2014/main" id="{BF4E2567-13A7-4967-A722-6CB4988789A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5734" r="22774" b="7314"/>
          <a:stretch/>
        </p:blipFill>
        <p:spPr bwMode="auto">
          <a:xfrm>
            <a:off x="6424891" y="640080"/>
            <a:ext cx="4142483" cy="360273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79B4B5-4912-4114-A02C-CE476EEE96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18333-3FA7-4BAF-8B9A-81F094F3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Área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AF348-5B77-4F95-A02B-2B510FB25253}"/>
              </a:ext>
            </a:extLst>
          </p:cNvPr>
          <p:cNvSpPr txBox="1"/>
          <p:nvPr/>
        </p:nvSpPr>
        <p:spPr>
          <a:xfrm>
            <a:off x="2250670" y="4380737"/>
            <a:ext cx="29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Menor Área – Fevereiro/2004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42646-3CF3-48AA-8804-185B8C8A66AC}"/>
              </a:ext>
            </a:extLst>
          </p:cNvPr>
          <p:cNvSpPr txBox="1"/>
          <p:nvPr/>
        </p:nvSpPr>
        <p:spPr>
          <a:xfrm>
            <a:off x="7165383" y="4380737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Maior Área – Agosto/2009</a:t>
            </a:r>
          </a:p>
        </p:txBody>
      </p:sp>
    </p:spTree>
    <p:extLst>
      <p:ext uri="{BB962C8B-B14F-4D97-AF65-F5344CB8AC3E}">
        <p14:creationId xmlns:p14="http://schemas.microsoft.com/office/powerpoint/2010/main" val="187224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F12B5-A220-43A0-9E09-792FACC1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2DFA69-D51B-4485-8F0E-88B12F1E3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das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mensais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com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erro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padrão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7E3964B-A265-4FB3-8405-E51380F92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579451"/>
              </p:ext>
            </p:extLst>
          </p:nvPr>
        </p:nvGraphicFramePr>
        <p:xfrm>
          <a:off x="4336560" y="1489662"/>
          <a:ext cx="7508604" cy="387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37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D8EC4-8163-48C9-89D6-8555E98AB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 descr="C:\Users\andre\AppData\Local\Microsoft\Windows\INetCache\Content.Word\Vazao2.tif">
            <a:extLst>
              <a:ext uri="{FF2B5EF4-FFF2-40B4-BE49-F238E27FC236}">
                <a16:creationId xmlns:a16="http://schemas.microsoft.com/office/drawing/2014/main" id="{7BD91C62-12C2-49CC-89CC-85A224EB579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6559" b="54319"/>
          <a:stretch/>
        </p:blipFill>
        <p:spPr bwMode="auto">
          <a:xfrm>
            <a:off x="633999" y="791766"/>
            <a:ext cx="10925102" cy="332212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7C6C2A-33C4-4D5D-8EB1-A8803DCB75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DE127-8909-4E19-97F7-C0C63858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2698420" cy="928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Resultados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81BF93B7-70DA-49FF-AFF7-B9239D227524}"/>
              </a:ext>
            </a:extLst>
          </p:cNvPr>
          <p:cNvSpPr txBox="1">
            <a:spLocks/>
          </p:cNvSpPr>
          <p:nvPr/>
        </p:nvSpPr>
        <p:spPr>
          <a:xfrm>
            <a:off x="4149971" y="5036668"/>
            <a:ext cx="6478272" cy="155050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Áreas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mensais</a:t>
            </a:r>
            <a:r>
              <a:rPr lang="en-US" sz="1800" dirty="0">
                <a:solidFill>
                  <a:srgbClr val="FFFFFF"/>
                </a:solidFill>
              </a:rPr>
              <a:t> – 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Azuis</a:t>
            </a:r>
            <a:r>
              <a:rPr lang="en-US" sz="1800" dirty="0">
                <a:solidFill>
                  <a:srgbClr val="FFFFFF"/>
                </a:solidFill>
              </a:rPr>
              <a:t> (Jul-Set)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</a:p>
          <a:p>
            <a:pPr>
              <a:lnSpc>
                <a:spcPct val="100000"/>
              </a:lnSpc>
            </a:pPr>
            <a:r>
              <a:rPr lang="pt-BR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Faixas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Cinzas</a:t>
            </a:r>
            <a:r>
              <a:rPr lang="en-US" sz="1800" dirty="0">
                <a:solidFill>
                  <a:srgbClr val="FFFFFF"/>
                </a:solidFill>
              </a:rPr>
              <a:t> (Jan-Mar) - </a:t>
            </a:r>
            <a:r>
              <a:rPr lang="pt-BR" sz="1800" b="1" dirty="0">
                <a:solidFill>
                  <a:srgbClr val="FFFFFF"/>
                </a:solidFill>
              </a:rPr>
              <a:t>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</a:t>
            </a:r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458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Content Placeholder 3" descr="C:\Users\andre\AppData\Local\Microsoft\Windows\INetCache\Content.Word\Vazao3.tif">
            <a:extLst>
              <a:ext uri="{FF2B5EF4-FFF2-40B4-BE49-F238E27FC236}">
                <a16:creationId xmlns:a16="http://schemas.microsoft.com/office/drawing/2014/main" id="{68F97ABE-DEB6-4B3E-A9FE-E894B27A0607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13659" r="6594" b="9730"/>
          <a:stretch/>
        </p:blipFill>
        <p:spPr bwMode="auto">
          <a:xfrm>
            <a:off x="4174471" y="773723"/>
            <a:ext cx="8017529" cy="4598046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5E90D-6B1D-40C5-AB88-182DACC8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5A18193-2DDC-439C-840B-5D0384C97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93" y="2826078"/>
            <a:ext cx="3084844" cy="3335519"/>
          </a:xfrm>
        </p:spPr>
        <p:txBody>
          <a:bodyPr>
            <a:normAutofit/>
          </a:bodyPr>
          <a:lstStyle/>
          <a:p>
            <a:pPr algn="ctr"/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Vazão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do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rio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Amazonas 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X</a:t>
            </a:r>
          </a:p>
          <a:p>
            <a:pPr algn="ctr"/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Área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pluma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52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5DAF7-2BB0-4B1A-A36C-C90606009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7EA6-AA6C-4E8E-915D-02CA354E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modelo de salinidade sintética se mostrou adequado para a análise das características da pluma, gerando dados com uma resolução espacial melhor do que os sensores atualmente disponíveis para esse fim (e.g. SMOS). </a:t>
            </a:r>
          </a:p>
          <a:p>
            <a:r>
              <a:rPr lang="pt-BR" sz="3200" dirty="0"/>
              <a:t>No entanto, deve-se considerar o ajuste do modelo para ter resultados mais exatos de salinidade usando-se imagens de CDOM do MERIS.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197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3F3D-E06D-4268-8B18-CC308E33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6C886-F268-40FB-8296-87162090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Quanto à metodologia pode ser aperfeiçoada para diminuição da interferência das nuvens. </a:t>
            </a:r>
          </a:p>
          <a:p>
            <a:r>
              <a:rPr lang="pt-BR" sz="3200" dirty="0"/>
              <a:t>Potencial de busca de correlação dos dados encontrados as principais forçantes da pluma (campo de ventos, vazão do rio Amazonas em uma série temporal maior, pluviosidade na bacia amazônica e interrelação com eventos do El Niño)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976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2D0E-4356-4E3C-AFCF-4FDBFEF5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B1F2-FC69-4E98-88AE-6045F36F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7951"/>
            <a:ext cx="10058400" cy="3924886"/>
          </a:xfrm>
        </p:spPr>
        <p:txBody>
          <a:bodyPr>
            <a:normAutofit/>
          </a:bodyPr>
          <a:lstStyle/>
          <a:p>
            <a:r>
              <a:rPr lang="pt-BR" sz="3000" dirty="0"/>
              <a:t>VALÉRIO, A. DE M. et al. </a:t>
            </a:r>
            <a:r>
              <a:rPr lang="en-US" sz="3000" dirty="0"/>
              <a:t>Using CDOM optical properties for estimating DOC concentrations and p CO </a:t>
            </a:r>
            <a:r>
              <a:rPr lang="en-US" sz="3000" baseline="-25000" dirty="0"/>
              <a:t>2</a:t>
            </a:r>
            <a:r>
              <a:rPr lang="en-US" sz="3000" dirty="0"/>
              <a:t> in the Lower Amazon River. </a:t>
            </a:r>
            <a:r>
              <a:rPr lang="en-US" sz="3000" b="1" dirty="0"/>
              <a:t>Optics Express</a:t>
            </a:r>
            <a:r>
              <a:rPr lang="en-US" sz="3000" dirty="0"/>
              <a:t>, v. 26, n. 14, p. 657–677, 2018. </a:t>
            </a:r>
          </a:p>
          <a:p>
            <a:endParaRPr lang="pt-BR" sz="3000" dirty="0"/>
          </a:p>
          <a:p>
            <a:r>
              <a:rPr lang="en-US" sz="3000" dirty="0"/>
              <a:t>MOLLERI, G. S. F.; NOVO, E. M. L. D. M.; KAMPEL, M. Space-time variability of the Amazon River plume based on satellite ocean color. </a:t>
            </a:r>
            <a:r>
              <a:rPr lang="pt-BR" sz="3000" b="1" dirty="0"/>
              <a:t>Continental Shelf Research</a:t>
            </a:r>
            <a:r>
              <a:rPr lang="pt-BR" sz="3000" dirty="0"/>
              <a:t>, v. 30, n. 3–4, p. 342–352, 2010.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981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Amazon River Plume satellite salinity-h.image">
            <a:extLst>
              <a:ext uri="{FF2B5EF4-FFF2-40B4-BE49-F238E27FC236}">
                <a16:creationId xmlns:a16="http://schemas.microsoft.com/office/drawing/2014/main" id="{3B9A4F5B-102F-461F-92F2-602AC9DEC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r="16285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>
                <a:solidFill>
                  <a:srgbClr val="FFFFFF"/>
                </a:solidFill>
              </a:rPr>
              <a:t>A pluma do Amazonas exerce grande influência nas regiões do norte da costa sul-americana, do Caribe e do Atlântico Equatorial, principalmente no que diz respeito à concentração de fitoplâncton e produtividade primária, deposição e erosão de sedimentar, absorção de carbono e nutrientes e na intensificação de furacões.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ED024-15BE-4952-9327-8B558C5207DB}"/>
              </a:ext>
            </a:extLst>
          </p:cNvPr>
          <p:cNvSpPr/>
          <p:nvPr/>
        </p:nvSpPr>
        <p:spPr>
          <a:xfrm>
            <a:off x="106018" y="6397803"/>
            <a:ext cx="3233530" cy="46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Fonte da imagem: https://news.uga.edu/uga-study-presents-details-of-amazon-river-plume/</a:t>
            </a:r>
          </a:p>
        </p:txBody>
      </p:sp>
    </p:spTree>
    <p:extLst>
      <p:ext uri="{BB962C8B-B14F-4D97-AF65-F5344CB8AC3E}">
        <p14:creationId xmlns:p14="http://schemas.microsoft.com/office/powerpoint/2010/main" val="13051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14.jpg" descr="C:\Users\andre\AppData\Local\Microsoft\Windows\INetCache\Content.Word\area_de_estudo.jpg">
            <a:extLst>
              <a:ext uri="{FF2B5EF4-FFF2-40B4-BE49-F238E27FC236}">
                <a16:creationId xmlns:a16="http://schemas.microsoft.com/office/drawing/2014/main" id="{F8D9C544-33EE-4456-95B9-90AB40D957A6}"/>
              </a:ext>
            </a:extLst>
          </p:cNvPr>
          <p:cNvPicPr/>
          <p:nvPr/>
        </p:nvPicPr>
        <p:blipFill>
          <a:blip r:embed="rId2"/>
          <a:srcRect l="7883" t="5734" r="22366" b="8816"/>
          <a:stretch>
            <a:fillRect/>
          </a:stretch>
        </p:blipFill>
        <p:spPr>
          <a:xfrm>
            <a:off x="4684800" y="233303"/>
            <a:ext cx="7149390" cy="61966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AE49B-4CEA-4E29-98F5-FC48236D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pt-BR" sz="3600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E26A-7BF9-4DC4-BF9A-661C3D9E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pt-BR" sz="1500" dirty="0">
                <a:solidFill>
                  <a:srgbClr val="FFFFFF"/>
                </a:solidFill>
              </a:rPr>
              <a:t>A pluma do rio Amazonas é caracterizada por um grande volume de águas de baixa salinidade, alta concentração de nutrientes e material em suspensão e dissolvido, com diferentes padrões de dispersão ao longo do ano. </a:t>
            </a:r>
          </a:p>
        </p:txBody>
      </p:sp>
    </p:spTree>
    <p:extLst>
      <p:ext uri="{BB962C8B-B14F-4D97-AF65-F5344CB8AC3E}">
        <p14:creationId xmlns:p14="http://schemas.microsoft.com/office/powerpoint/2010/main" val="316118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7B72-5E60-48D9-88A7-639A32A4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9798-E0C3-493F-A62F-1E3AAF5B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Este trabalho visa a caracterização da pluma a partir do modelo de salinidade sintética em dados de Matéria Orgânica Dissolvida Colorida (CDOM) do sensor </a:t>
            </a:r>
            <a:r>
              <a:rPr lang="pt-BR" sz="4000" i="1" dirty="0"/>
              <a:t>MEdium Resolution Imaging Spectrometer </a:t>
            </a:r>
            <a:r>
              <a:rPr lang="pt-BR" sz="4000" dirty="0"/>
              <a:t>(MERIS) (2002-2012).</a:t>
            </a:r>
          </a:p>
        </p:txBody>
      </p:sp>
    </p:spTree>
    <p:extLst>
      <p:ext uri="{BB962C8B-B14F-4D97-AF65-F5344CB8AC3E}">
        <p14:creationId xmlns:p14="http://schemas.microsoft.com/office/powerpoint/2010/main" val="83842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</p:spPr>
            <p:txBody>
              <a:bodyPr>
                <a:normAutofit/>
              </a:bodyPr>
              <a:lstStyle/>
              <a:p>
                <a:r>
                  <a:rPr lang="pt-BR" sz="3600" dirty="0"/>
                  <a:t>A salinidade sintética foi obtida a partir do modelo desenvolvido por MOLLERI et al (2010).</a:t>
                </a:r>
              </a:p>
              <a:p>
                <a:endParaRPr lang="pt-BR" sz="3600" spc="-50" dirty="0">
                  <a:latin typeface="+mj-lt"/>
                  <a:ea typeface="+mj-ea"/>
                  <a:cs typeface="+mj-cs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𝑆𝑆</m:t>
                    </m:r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= −126.032 (</m:t>
                    </m:r>
                    <m:r>
                      <m:rPr>
                        <m:sty m:val="p"/>
                      </m:rP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CDOM</m:t>
                    </m:r>
                    <m:r>
                      <a:rPr lang="pt-BR" sz="3600" spc="-5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) + 37.259</m:t>
                    </m:r>
                  </m:oMath>
                </a14:m>
                <a:r>
                  <a:rPr lang="pt-BR" sz="3600" spc="-50" dirty="0">
                    <a:latin typeface="+mj-lt"/>
                    <a:ea typeface="+mj-ea"/>
                    <a:cs typeface="+mj-cs"/>
                  </a:rPr>
                  <a:t>	</a:t>
                </a:r>
                <a:r>
                  <a:rPr lang="pt-BR" sz="2800" spc="-50" dirty="0">
                    <a:latin typeface="+mj-lt"/>
                    <a:ea typeface="+mj-ea"/>
                    <a:cs typeface="+mj-cs"/>
                  </a:rPr>
                  <a:t>	</a:t>
                </a:r>
                <a:endParaRPr lang="pt-BR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5F21AB-6AF6-44EC-A2AB-EED7A7F7B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1965" y="1881810"/>
                <a:ext cx="9183757" cy="4161182"/>
              </a:xfrm>
              <a:blipFill>
                <a:blip r:embed="rId2"/>
                <a:stretch>
                  <a:fillRect l="-1991" t="-366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694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D38589C0-4606-4156-BEC9-696F08B09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8668EE-3D16-4B1B-8CFE-482C22669A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61C8F-A803-41FA-8E99-EA62721D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Metodologia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18FE66-E126-4A96-899C-E30629A7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8087"/>
            <a:ext cx="3659246" cy="15544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cap="all" spc="200">
                <a:solidFill>
                  <a:srgbClr val="FFFFFF"/>
                </a:solidFill>
                <a:latin typeface="+mj-lt"/>
              </a:rPr>
              <a:t>Diagrama OMT-G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C41D060-4F8A-4504-B7CD-8FBAF7C12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1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4E64A-75FA-4573-BDC2-7B02CCA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Resultados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349D6659-AC37-4A2E-9A23-A4539BC3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Médias Mensais da Salinidade Sintética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FA58D-74B0-4D19-864C-6752C7EC8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5"/>
          <a:stretch/>
        </p:blipFill>
        <p:spPr>
          <a:xfrm>
            <a:off x="414238" y="362052"/>
            <a:ext cx="6858000" cy="59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4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15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Rectangle 117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1" name="Straight Connector 119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2" name="Rectangle 121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23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25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1DBB3-23EC-4AC9-ADCC-D7767B38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911CF0-A963-47B9-8A03-74A3A3808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Desvio</a:t>
            </a: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Padrão</a:t>
            </a: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mensal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D6A72-010B-4A5D-B7BF-17D646492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7"/>
          <a:stretch/>
        </p:blipFill>
        <p:spPr>
          <a:xfrm>
            <a:off x="370227" y="237000"/>
            <a:ext cx="6858000" cy="58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3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21.png" descr="C:\Users\andre\AppData\Local\Microsoft\Windows\INetCache\Content.Word\media_salinidade_sazonal.png">
            <a:extLst>
              <a:ext uri="{FF2B5EF4-FFF2-40B4-BE49-F238E27FC236}">
                <a16:creationId xmlns:a16="http://schemas.microsoft.com/office/drawing/2014/main" id="{243F4A54-6FF7-4B26-BDB0-A6B42BD7241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-1" b="15450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46020-4DCC-49E8-A3ED-3298F4E4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550504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Resultados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31765B-9C0D-4CB5-B79D-47E9AEA17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067340"/>
            <a:ext cx="3084844" cy="3921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Média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da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Salinidade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Sintética</a:t>
            </a:r>
            <a:r>
              <a:rPr lang="en-US" cap="all" spc="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cap="all" spc="200" dirty="0" err="1">
                <a:solidFill>
                  <a:schemeClr val="bg1"/>
                </a:solidFill>
                <a:latin typeface="+mj-lt"/>
              </a:rPr>
              <a:t>Sazonal</a:t>
            </a:r>
            <a:endParaRPr lang="en-US" cap="all" spc="2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Jan-Mar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Rising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 aumento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Abr-Jun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High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é observada a máxima vazão de água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Jul-Set: </a:t>
            </a:r>
            <a:r>
              <a:rPr lang="pt-BR" sz="1800" dirty="0">
                <a:solidFill>
                  <a:srgbClr val="FFFFFF"/>
                </a:solidFill>
              </a:rPr>
              <a:t>“</a:t>
            </a:r>
            <a:r>
              <a:rPr lang="pt-BR" sz="1800" i="1" dirty="0">
                <a:solidFill>
                  <a:srgbClr val="FFFFFF"/>
                </a:solidFill>
              </a:rPr>
              <a:t>Falling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uma diminuição gradual da vazão</a:t>
            </a:r>
          </a:p>
          <a:p>
            <a:pPr marL="0" indent="0">
              <a:buNone/>
            </a:pPr>
            <a:r>
              <a:rPr lang="pt-BR" sz="1800" b="1" dirty="0">
                <a:solidFill>
                  <a:srgbClr val="FFFFFF"/>
                </a:solidFill>
              </a:rPr>
              <a:t>Out-Dez</a:t>
            </a:r>
            <a:r>
              <a:rPr lang="pt-BR" sz="1800" dirty="0">
                <a:solidFill>
                  <a:srgbClr val="FFFFFF"/>
                </a:solidFill>
              </a:rPr>
              <a:t>: “</a:t>
            </a:r>
            <a:r>
              <a:rPr lang="pt-BR" sz="1800" i="1" dirty="0">
                <a:solidFill>
                  <a:srgbClr val="FFFFFF"/>
                </a:solidFill>
              </a:rPr>
              <a:t>Low Water Season</a:t>
            </a:r>
            <a:r>
              <a:rPr lang="pt-BR" sz="1800" dirty="0">
                <a:solidFill>
                  <a:srgbClr val="FFFFFF"/>
                </a:solidFill>
              </a:rPr>
              <a:t>”, período em que se observa a mínima vazão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FFFFFF"/>
                </a:solidFill>
              </a:rPr>
              <a:t>(VALÉRIO et al., 2018)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650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225</TotalTime>
  <Words>584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Cambria Math</vt:lpstr>
      <vt:lpstr>Times New Roman</vt:lpstr>
      <vt:lpstr>Retrospect</vt:lpstr>
      <vt:lpstr>Caracterização da dinâmica da pluma do rio Amazonas com base na salinidade sintética por satélite</vt:lpstr>
      <vt:lpstr>Introdução</vt:lpstr>
      <vt:lpstr>Introdução</vt:lpstr>
      <vt:lpstr>Objetivo</vt:lpstr>
      <vt:lpstr>Metodologia</vt:lpstr>
      <vt:lpstr>Metodologia</vt:lpstr>
      <vt:lpstr>Resultados</vt:lpstr>
      <vt:lpstr>Resultados</vt:lpstr>
      <vt:lpstr>Resultados</vt:lpstr>
      <vt:lpstr>Resultados</vt:lpstr>
      <vt:lpstr>Resultados Área </vt:lpstr>
      <vt:lpstr>Resultados</vt:lpstr>
      <vt:lpstr>Resultados</vt:lpstr>
      <vt:lpstr>Resultados</vt:lpstr>
      <vt:lpstr>Considerações Finais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Caracterização da dinâmica da pluma do rio Amazonas com base na salinidade sintética por satélite</dc:title>
  <dc:creator>Andrea Oliveira</dc:creator>
  <cp:lastModifiedBy>Andrea Oliveira</cp:lastModifiedBy>
  <cp:revision>16</cp:revision>
  <dcterms:created xsi:type="dcterms:W3CDTF">2018-06-10T14:10:17Z</dcterms:created>
  <dcterms:modified xsi:type="dcterms:W3CDTF">2018-06-10T21:52:02Z</dcterms:modified>
</cp:coreProperties>
</file>