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1" r:id="rId18"/>
    <p:sldId id="270" r:id="rId19"/>
    <p:sldId id="272" r:id="rId20"/>
    <p:sldId id="273" r:id="rId21"/>
    <p:sldId id="279" r:id="rId22"/>
    <p:sldId id="28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abel" initials="i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49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1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00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6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9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01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25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17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07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7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10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32D7-9B6C-452F-9670-D541377769C7}" type="datetimeFigureOut">
              <a:rPr lang="pt-BR" smtClean="0"/>
              <a:t>17/12/2015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FDDA8-26EC-4A18-B0DF-91384F2DF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407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dpi.inpe.br/~miguel/" TargetMode="External"/><Relationship Id="rId7" Type="http://schemas.openxmlformats.org/officeDocument/2006/relationships/image" Target="../media/image4.jpg"/><Relationship Id="rId2" Type="http://schemas.openxmlformats.org/officeDocument/2006/relationships/hyperlink" Target="http://www.dpi.inpe.br/quem_somos/eduard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8.gif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0.png"/><Relationship Id="rId7" Type="http://schemas.openxmlformats.org/officeDocument/2006/relationships/image" Target="../media/image3.jp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image" Target="../media/image21.png"/><Relationship Id="rId9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1.png"/><Relationship Id="rId5" Type="http://schemas.openxmlformats.org/officeDocument/2006/relationships/image" Target="../media/image4.jpg"/><Relationship Id="rId10" Type="http://schemas.openxmlformats.org/officeDocument/2006/relationships/image" Target="../media/image20.png"/><Relationship Id="rId4" Type="http://schemas.openxmlformats.org/officeDocument/2006/relationships/image" Target="../media/image3.jp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1.jp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image" Target="../media/image3.jp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762609"/>
            <a:ext cx="10363200" cy="2387600"/>
          </a:xfrm>
        </p:spPr>
        <p:txBody>
          <a:bodyPr>
            <a:normAutofit/>
          </a:bodyPr>
          <a:lstStyle/>
          <a:p>
            <a:r>
              <a:rPr lang="pt-BR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Uso da Análise de Regressão para Estudo da Intensidade da Degradação Florestal na Amazônia Mato-grossense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8000" y="3722265"/>
            <a:ext cx="10401300" cy="18530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 301 – ANÁLISE ESPACIAL DE DADOS GEOGRÁFICOS</a:t>
            </a:r>
          </a:p>
          <a:p>
            <a:pPr>
              <a:lnSpc>
                <a:spcPct val="100000"/>
              </a:lnSpc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responsáveis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2" tooltip="http://www.dpi.inpe.br/quem_somos/eduardo/"/>
              </a:rPr>
              <a:t>Dr. Eduardo G. Camargo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 </a:t>
            </a:r>
            <a:r>
              <a:rPr lang="pt-B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tooltip="http://www.dpi.inpe.br/~miguel/"/>
              </a:rPr>
              <a:t>Dr. Antônio Miguel Vieira Monteiro</a:t>
            </a:r>
            <a:endParaRPr lang="pt-BR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Aluno: Vinicius do Prado Capanema</a:t>
            </a:r>
          </a:p>
          <a:p>
            <a:pPr>
              <a:lnSpc>
                <a:spcPct val="100000"/>
              </a:lnSpc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vinicius.capanema@inpe.br</a:t>
            </a:r>
          </a:p>
          <a:p>
            <a:endParaRPr lang="pt-BR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1" y="5664200"/>
            <a:ext cx="5994400" cy="102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63" y="1413482"/>
            <a:ext cx="10363200" cy="631826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Metodologia:  </a:t>
            </a:r>
            <a:r>
              <a:rPr lang="pt-BR" sz="2700" dirty="0" smtClean="0"/>
              <a:t>Variáveis independentes (1994 a 2004).</a:t>
            </a:r>
            <a:r>
              <a:rPr lang="pt-BR" sz="3600" dirty="0" smtClean="0"/>
              <a:t> </a:t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21536"/>
              </p:ext>
            </p:extLst>
          </p:nvPr>
        </p:nvGraphicFramePr>
        <p:xfrm>
          <a:off x="238263" y="1724025"/>
          <a:ext cx="10820261" cy="49195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73016"/>
                <a:gridCol w="1396503"/>
                <a:gridCol w="2687709"/>
                <a:gridCol w="3748908"/>
                <a:gridCol w="1914125"/>
              </a:tblGrid>
              <a:tr h="1434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Dado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Fonte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Operação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Premissa 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Variável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/>
                </a:tc>
              </a:tr>
              <a:tr h="380152"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 de calor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Portal de queimadas do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INPE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Densidade de Kernel.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densidade de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calor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 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Densidade de focos de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calor.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380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Contagem dos focos de calor dentro das célula 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número de focos de calor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r>
                        <a:rPr lang="pt-BR" sz="105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focos de calor.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380152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141" marR="52141" marT="0" marB="0" anchor="ctr"/>
                </a:tc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Mapas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euclidiana gerados a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partir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focos de calor.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aos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focos de calor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de focos de calor.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476367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Desmatamento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PRODES 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Mapas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euclidiana gerados a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partir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polígonos de desmatamento.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dos polígonos de desmatamento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dos polígonos de desmatamento. 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380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células com a área de desmatamento acumulado de 1994 a 2005.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área de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desmatamento por corte raso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desmatamento.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333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células com a densidade de bordas dos polígonos de desmatamento. 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densidade de borda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áreas  desmatadas possuem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 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Densidade de borda.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3801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células com o comprimento de bordas dos polígonos de desmatamento. 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maiores valores do total de borda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pt-BR" sz="105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áreas desmatadas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possuem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Borda.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333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células com número de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fragmentos de</a:t>
                      </a:r>
                      <a:r>
                        <a:rPr lang="pt-BR" sz="105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desmatamento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número de fragmentos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Fragmentos.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44226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Malha viária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SINFRA e IMAGEM</a:t>
                      </a:r>
                      <a:r>
                        <a:rPr lang="pt-BR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TM 226/068</a:t>
                      </a:r>
                    </a:p>
                  </a:txBody>
                  <a:tcPr marL="52141" marR="5214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distância euclidiana gerado a partir das linhas da malha viária . 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das estradas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da malha viária. 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>
                    <a:noFill/>
                  </a:tcPr>
                </a:tc>
              </a:tr>
              <a:tr h="380152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Planos de manejo florestal sustentável – PMFS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SIMLAM </a:t>
                      </a: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 da </a:t>
                      </a:r>
                      <a:r>
                        <a:rPr lang="pt-BR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 (1994 a 2005)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distância euclidiana gerado a partir dos polígonos de PMFS. 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menor distância dos polígonos de PMFS possuem intensidade de degradação mais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Distância dos polígonos de PMFS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  <a:tr h="7697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Mapa de células contendo área dos polígonos de PMFS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Células com maior área de </a:t>
                      </a:r>
                      <a:r>
                        <a:rPr lang="pt-BR" sz="105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polígonos </a:t>
                      </a:r>
                      <a:r>
                        <a:rPr lang="pt-BR" sz="10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PMFS possuem menor intensidade de degradação.</a:t>
                      </a:r>
                      <a:endParaRPr lang="pt-BR" sz="105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PMFS.</a:t>
                      </a:r>
                      <a:endParaRPr lang="pt-BR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41" marR="5214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4949" y="2259883"/>
            <a:ext cx="107378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Escolha do modelo de regressão: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Diagnóstico do modelo: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R² e FIV;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Análise dos resíduos: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Verificar dependência espacial – MORAN I;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REGRESSÃO ESPACIAL: 	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Incorpora a estrutura de dependência espacial ao modelo;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Matriz de vizinhança tipo </a:t>
            </a:r>
            <a:r>
              <a:rPr lang="pt-BR" sz="2400" dirty="0" err="1" smtClean="0"/>
              <a:t>queen</a:t>
            </a:r>
            <a:r>
              <a:rPr lang="pt-BR" sz="2400" dirty="0"/>
              <a:t>.</a:t>
            </a:r>
            <a:endParaRPr lang="pt-BR" sz="2400" dirty="0" smtClean="0"/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SAR (LAG) – atribuem A. E. a variável dependente.</a:t>
            </a:r>
          </a:p>
          <a:p>
            <a:pPr marL="1714500" lvl="3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CAR (ERROR) – atribuem a </a:t>
            </a:r>
            <a:r>
              <a:rPr lang="pt-BR" sz="2400" dirty="0" err="1" smtClean="0"/>
              <a:t>A</a:t>
            </a:r>
            <a:r>
              <a:rPr lang="pt-BR" sz="2400" dirty="0" smtClean="0"/>
              <a:t>. E. ao erro (efeitos espaciais são ruído).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Teste de </a:t>
            </a:r>
            <a:r>
              <a:rPr lang="pt-BR" sz="2400" dirty="0" err="1" smtClean="0"/>
              <a:t>Lagrange</a:t>
            </a:r>
            <a:r>
              <a:rPr lang="pt-BR" sz="2400" dirty="0" smtClean="0"/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8450" y="120003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Metodologia - </a:t>
            </a:r>
            <a:r>
              <a:rPr lang="pt-BR" sz="3600" dirty="0" smtClean="0"/>
              <a:t>Análise de regressão:</a:t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234947" y="1800226"/>
            <a:ext cx="6299203" cy="539346"/>
          </a:xfrm>
        </p:spPr>
        <p:txBody>
          <a:bodyPr>
            <a:no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Seleção das variáveis;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lvl="1" algn="just"/>
            <a:endParaRPr lang="pt-BR" sz="2400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955727"/>
              </p:ext>
            </p:extLst>
          </p:nvPr>
        </p:nvGraphicFramePr>
        <p:xfrm>
          <a:off x="6971193" y="1519951"/>
          <a:ext cx="4089403" cy="2897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490"/>
                <a:gridCol w="1153921"/>
                <a:gridCol w="1045682"/>
                <a:gridCol w="1141310"/>
              </a:tblGrid>
              <a:tr h="2174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Y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DGRAD_2004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R-Quadrado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valor-P</a:t>
                      </a:r>
                      <a:endParaRPr lang="pt-BR" sz="14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742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 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7427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X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NUM_FOCOS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0,04488168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2,98E-14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AREADESMAT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0,38551704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3,40E-135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AREA_PMFS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0,01586152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7,33E-06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DISTDESMAT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0,14318972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3,60E-44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DIST_PMFS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0,01393679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2,66E-05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DENS_BORDA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0,42695068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2,75E-154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NUM_FRAG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0,24116366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1,87E-77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TOTA_BORDA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0,42695068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2,75E-154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DENSKERNEL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0,02904815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1,14E-09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DIST_FOCO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0,06049564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8,12E-19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74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DIS_MALHA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</a:rPr>
                        <a:t>0,02736725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</a:rPr>
                        <a:t>3,48E-09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6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Metodologia: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234950" y="1805591"/>
            <a:ext cx="3337892" cy="388121"/>
          </a:xfrm>
        </p:spPr>
        <p:txBody>
          <a:bodyPr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1" algn="just"/>
            <a:endParaRPr lang="pt-BR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38" y="965201"/>
            <a:ext cx="5176354" cy="562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6700" y="3289087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Resumindo: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631665" y="6593574"/>
            <a:ext cx="317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/>
              <a:t>DRUCK et al</a:t>
            </a:r>
            <a:r>
              <a:rPr lang="pt-BR" sz="1400" dirty="0" smtClean="0"/>
              <a:t>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20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2063750" y="1935986"/>
            <a:ext cx="3441700" cy="388121"/>
          </a:xfrm>
        </p:spPr>
        <p:txBody>
          <a:bodyPr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1"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3049197" y="1583248"/>
            <a:ext cx="5941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Modelo de Regressão Linear Múltipla:</a:t>
            </a:r>
          </a:p>
          <a:p>
            <a:pPr latinLnBrk="1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387939"/>
              </p:ext>
            </p:extLst>
          </p:nvPr>
        </p:nvGraphicFramePr>
        <p:xfrm>
          <a:off x="1765737" y="2193712"/>
          <a:ext cx="7803933" cy="442779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408986"/>
                <a:gridCol w="1229762"/>
                <a:gridCol w="1402433"/>
                <a:gridCol w="1229762"/>
                <a:gridCol w="1532990"/>
              </a:tblGrid>
              <a:tr h="4073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Coeficientes: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 </a:t>
                      </a:r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Padrão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 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(&gt;|t|)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0.951641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0.037172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25.601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2e-16 ***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AREADESMAT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1.026.807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0.249983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4.26e-05 ***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DENS_BORDA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0.044170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0.004231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2e-16 ***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05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Códigos de Significância:  0 ‘***’ 0.001 ‘**’ 0.01 ‘*’ 0.05 ‘.’ 0.1 ‘ ’ 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 padrão Residual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Graus de Liberdade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R² Múltiplo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0.4345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730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R² Ajustado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0.4336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474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Estatística F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P-valor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2.2e-16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4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2193711"/>
            <a:ext cx="8096250" cy="454046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319462" y="1643147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Relação e Distribuição das Variáveis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880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664508" y="2745141"/>
            <a:ext cx="3957402" cy="3957402"/>
            <a:chOff x="664508" y="2745141"/>
            <a:chExt cx="3957402" cy="3957402"/>
          </a:xfrm>
        </p:grpSpPr>
        <p:grpSp>
          <p:nvGrpSpPr>
            <p:cNvPr id="27" name="Grupo 26"/>
            <p:cNvGrpSpPr/>
            <p:nvPr/>
          </p:nvGrpSpPr>
          <p:grpSpPr>
            <a:xfrm>
              <a:off x="664508" y="2745141"/>
              <a:ext cx="3957402" cy="3957402"/>
              <a:chOff x="358044" y="2798291"/>
              <a:chExt cx="3957402" cy="3957402"/>
            </a:xfrm>
          </p:grpSpPr>
          <p:pic>
            <p:nvPicPr>
              <p:cNvPr id="29" name="Imagem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044" y="2798291"/>
                <a:ext cx="3957402" cy="3957402"/>
              </a:xfrm>
              <a:prstGeom prst="rect">
                <a:avLst/>
              </a:prstGeom>
            </p:spPr>
          </p:pic>
          <p:pic>
            <p:nvPicPr>
              <p:cNvPr id="30" name="Imagem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529" y="3125415"/>
                <a:ext cx="2613653" cy="2552236"/>
              </a:xfrm>
              <a:prstGeom prst="rect">
                <a:avLst/>
              </a:prstGeom>
            </p:spPr>
          </p:pic>
        </p:grpSp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8"/>
            <a:stretch/>
          </p:blipFill>
          <p:spPr>
            <a:xfrm>
              <a:off x="1179024" y="2965761"/>
              <a:ext cx="2826622" cy="2695899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234950" y="1805591"/>
            <a:ext cx="3337892" cy="388121"/>
          </a:xfrm>
        </p:spPr>
        <p:txBody>
          <a:bodyPr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1"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66700" y="1676728"/>
            <a:ext cx="57626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Modelo de Regressão Linear Múltipla:</a:t>
            </a:r>
          </a:p>
          <a:p>
            <a:pPr latinLnBrk="1"/>
            <a:endParaRPr lang="pt-BR" dirty="0" smtClean="0"/>
          </a:p>
          <a:p>
            <a:pPr latinLnBrk="1"/>
            <a:r>
              <a:rPr lang="pt-BR" dirty="0" smtClean="0"/>
              <a:t>Análise dos resíduos (Moran I):</a:t>
            </a:r>
            <a:endParaRPr lang="pt-BR" dirty="0"/>
          </a:p>
          <a:p>
            <a:pPr latinLnBrk="1"/>
            <a:r>
              <a:rPr lang="pt-BR" dirty="0"/>
              <a:t>            </a:t>
            </a:r>
            <a:r>
              <a:rPr lang="pt-BR" dirty="0" smtClean="0"/>
              <a:t>                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24" name="Grupo 23"/>
          <p:cNvGrpSpPr/>
          <p:nvPr/>
        </p:nvGrpSpPr>
        <p:grpSpPr>
          <a:xfrm>
            <a:off x="5416550" y="2015914"/>
            <a:ext cx="5213350" cy="4631008"/>
            <a:chOff x="5416550" y="2015914"/>
            <a:chExt cx="5213350" cy="4631008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550" y="2015914"/>
              <a:ext cx="5213350" cy="4631008"/>
            </a:xfrm>
            <a:prstGeom prst="rect">
              <a:avLst/>
            </a:prstGeom>
          </p:spPr>
        </p:pic>
        <p:sp>
          <p:nvSpPr>
            <p:cNvPr id="21" name="Retângulo 20"/>
            <p:cNvSpPr/>
            <p:nvPr/>
          </p:nvSpPr>
          <p:spPr>
            <a:xfrm>
              <a:off x="5505450" y="2286000"/>
              <a:ext cx="1495425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9477375" y="2933699"/>
              <a:ext cx="1038225" cy="12382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949950" y="2473325"/>
              <a:ext cx="1317625" cy="14605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1776413" y="3951821"/>
            <a:ext cx="873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DEPENDENCIA ESPACIAL CONSTATADA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3006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234950" y="1805591"/>
            <a:ext cx="3337892" cy="388121"/>
          </a:xfrm>
        </p:spPr>
        <p:txBody>
          <a:bodyPr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1"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66700" y="1676728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Regressão espacial: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Teste de </a:t>
            </a:r>
            <a:r>
              <a:rPr lang="pt-BR" sz="2400" dirty="0" err="1" smtClean="0"/>
              <a:t>Lagrange</a:t>
            </a:r>
            <a:r>
              <a:rPr lang="pt-BR" sz="2400" dirty="0" smtClean="0"/>
              <a:t>:</a:t>
            </a:r>
          </a:p>
          <a:p>
            <a:pPr latinLnBrk="1"/>
            <a:endParaRPr lang="pt-BR" dirty="0" smtClean="0"/>
          </a:p>
          <a:p>
            <a:pPr latinLnBrk="1"/>
            <a:r>
              <a:rPr lang="pt-BR" dirty="0" smtClean="0"/>
              <a:t>                            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20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762911"/>
              </p:ext>
            </p:extLst>
          </p:nvPr>
        </p:nvGraphicFramePr>
        <p:xfrm>
          <a:off x="2003425" y="2809874"/>
          <a:ext cx="7499350" cy="2936875"/>
        </p:xfrm>
        <a:graphic>
          <a:graphicData uri="http://schemas.openxmlformats.org/drawingml/2006/table">
            <a:tbl>
              <a:tblPr/>
              <a:tblGrid>
                <a:gridCol w="3749675"/>
                <a:gridCol w="3749675"/>
              </a:tblGrid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Teste 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Valor de 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LMerr</a:t>
                      </a: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= 1317.6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&lt; 2.2e-16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*</a:t>
                      </a:r>
                      <a:r>
                        <a:rPr kumimoji="0" lang="en-US" alt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RLMerr</a:t>
                      </a: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=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428.23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&lt; 2.2e-16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LMlag</a:t>
                      </a: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=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892.65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&lt; 2.2e-16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*</a:t>
                      </a:r>
                      <a:r>
                        <a:rPr kumimoji="0" lang="en-US" altLang="pt-BR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RMlag</a:t>
                      </a:r>
                      <a:r>
                        <a:rPr kumimoji="0" lang="en-US" altLang="pt-B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3.3232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80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0.06831</a:t>
                      </a:r>
                      <a:endParaRPr kumimoji="0" lang="en-US" alt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5838825" y="3457575"/>
            <a:ext cx="1447800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5838825" y="4642060"/>
            <a:ext cx="1447800" cy="39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286625" y="3457575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286625" y="4663253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286625" y="4076755"/>
            <a:ext cx="43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**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33475" y="6025118"/>
            <a:ext cx="889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 MODELO ESPACIAL DO TIPO CAR (</a:t>
            </a:r>
            <a:r>
              <a:rPr lang="pt-BR" sz="2400" dirty="0" err="1" smtClean="0"/>
              <a:t>Conditional</a:t>
            </a:r>
            <a:r>
              <a:rPr lang="pt-BR" sz="2400" dirty="0" smtClean="0"/>
              <a:t> </a:t>
            </a:r>
            <a:r>
              <a:rPr lang="pt-BR" sz="2400" dirty="0" err="1" smtClean="0"/>
              <a:t>Autoregressive</a:t>
            </a:r>
            <a:r>
              <a:rPr lang="pt-BR" sz="2400" dirty="0" smtClean="0"/>
              <a:t> </a:t>
            </a:r>
            <a:r>
              <a:rPr lang="pt-BR" sz="2400" dirty="0" err="1" smtClean="0"/>
              <a:t>Model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28" name="Retângulo 27"/>
          <p:cNvSpPr/>
          <p:nvPr/>
        </p:nvSpPr>
        <p:spPr>
          <a:xfrm>
            <a:off x="5838825" y="4066869"/>
            <a:ext cx="1447800" cy="3905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5838825" y="5242446"/>
            <a:ext cx="1447800" cy="3905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2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7" grpId="0"/>
      <p:bldP spid="26" grpId="0"/>
      <p:bldP spid="27" grpId="0"/>
      <p:bldP spid="13" grpId="0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234950" y="1805591"/>
            <a:ext cx="3337892" cy="388121"/>
          </a:xfrm>
        </p:spPr>
        <p:txBody>
          <a:bodyPr>
            <a:norm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dirty="0" smtClean="0"/>
          </a:p>
          <a:p>
            <a:pPr lvl="1"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66700" y="1676728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Regressão espacial: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latinLnBrk="1"/>
            <a:endParaRPr lang="pt-BR" dirty="0" smtClean="0"/>
          </a:p>
          <a:p>
            <a:pPr latinLnBrk="1"/>
            <a:r>
              <a:rPr lang="pt-BR" dirty="0" smtClean="0"/>
              <a:t>                             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247775" y="3009900"/>
            <a:ext cx="82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4570"/>
              </p:ext>
            </p:extLst>
          </p:nvPr>
        </p:nvGraphicFramePr>
        <p:xfrm>
          <a:off x="1119352" y="2322575"/>
          <a:ext cx="9510547" cy="343129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152262"/>
                <a:gridCol w="1524816"/>
                <a:gridCol w="1627447"/>
                <a:gridCol w="1427071"/>
                <a:gridCol w="1778951"/>
              </a:tblGrid>
              <a:tr h="32844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Coeficientes: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Estimados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 Padrão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 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(&gt;|t|)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0.8868625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0.1166668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7.6017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2.931e-14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AREADESMAT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0.8635290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0.1882186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4.874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4.489e-06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DENS_BORDA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0.0503439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0.0030899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16.2933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2.2e-16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Lambda</a:t>
                      </a:r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0.8135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LR teste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855.28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&lt;2.22e-16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4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 </a:t>
                      </a:r>
                      <a:r>
                        <a:rPr lang="pt-BR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Vizinhança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-1538.921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424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3087.8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499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 para o modelo linear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3941.1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5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238500" y="1667711"/>
            <a:ext cx="55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Relação das Variáveis no Modelo Ajustado</a:t>
            </a:r>
            <a:endParaRPr lang="pt-BR" sz="24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582112" y="2385834"/>
            <a:ext cx="6512107" cy="3010810"/>
            <a:chOff x="1420313" y="2193712"/>
            <a:chExt cx="9027493" cy="4791043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368" y="2193712"/>
              <a:ext cx="8827438" cy="4544725"/>
            </a:xfrm>
            <a:prstGeom prst="rect">
              <a:avLst/>
            </a:prstGeom>
          </p:spPr>
        </p:pic>
        <p:sp>
          <p:nvSpPr>
            <p:cNvPr id="15" name="CaixaDeTexto 14"/>
            <p:cNvSpPr txBox="1"/>
            <p:nvPr/>
          </p:nvSpPr>
          <p:spPr>
            <a:xfrm>
              <a:off x="1420313" y="3152979"/>
              <a:ext cx="554658" cy="1766221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pt-BR" sz="1400" dirty="0" smtClean="0"/>
                <a:t>DGRAD_2004</a:t>
              </a:r>
              <a:endParaRPr lang="pt-BR" sz="14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034087" y="3152979"/>
              <a:ext cx="554658" cy="176621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>
              <a:spAutoFit/>
            </a:bodyPr>
            <a:lstStyle/>
            <a:p>
              <a:r>
                <a:rPr lang="pt-BR" sz="1400" dirty="0" smtClean="0"/>
                <a:t>DGRAD_2004</a:t>
              </a:r>
              <a:endParaRPr lang="pt-BR" sz="14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177540" y="6494995"/>
              <a:ext cx="1787901" cy="489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AREADESMAT</a:t>
              </a:r>
              <a:endParaRPr lang="pt-BR" sz="1400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780020" y="6494995"/>
              <a:ext cx="1822720" cy="4897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dirty="0" smtClean="0"/>
                <a:t>DENS_BORDA</a:t>
              </a:r>
              <a:endParaRPr lang="pt-BR" sz="1400" dirty="0"/>
            </a:p>
          </p:txBody>
        </p:sp>
      </p:grp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70934"/>
              </p:ext>
            </p:extLst>
          </p:nvPr>
        </p:nvGraphicFramePr>
        <p:xfrm>
          <a:off x="7293693" y="2966901"/>
          <a:ext cx="3655225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8180"/>
                <a:gridCol w="1264920"/>
                <a:gridCol w="1712125"/>
              </a:tblGrid>
              <a:tr h="3456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LM</a:t>
                      </a:r>
                      <a:r>
                        <a:rPr lang="pt-BR" baseline="0" dirty="0" smtClean="0"/>
                        <a:t> MODEL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ERROR</a:t>
                      </a:r>
                      <a:r>
                        <a:rPr lang="pt-BR" baseline="0" dirty="0" smtClean="0"/>
                        <a:t> MODEL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AIC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3941.1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3087.8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R² aj.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0,43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0,66</a:t>
                      </a:r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1492623" y="5876365"/>
            <a:ext cx="1169894" cy="134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492623" y="6369533"/>
            <a:ext cx="1169894" cy="1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898756" y="5691699"/>
            <a:ext cx="22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Modelo linear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898756" y="6184867"/>
            <a:ext cx="227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Modelo espacial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2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872915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Resultados e discussões: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864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265394" y="1547050"/>
            <a:ext cx="55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Resíduos RLM x RE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57250" y="205063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Regressão linear múltipla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251534" y="2031489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Regressão espacial tipo CAR</a:t>
            </a:r>
            <a:endParaRPr lang="pt-BR" dirty="0"/>
          </a:p>
        </p:txBody>
      </p:sp>
      <p:grpSp>
        <p:nvGrpSpPr>
          <p:cNvPr id="22" name="Grupo 21"/>
          <p:cNvGrpSpPr/>
          <p:nvPr/>
        </p:nvGrpSpPr>
        <p:grpSpPr>
          <a:xfrm>
            <a:off x="530036" y="2419965"/>
            <a:ext cx="4176433" cy="4282578"/>
            <a:chOff x="664508" y="2745141"/>
            <a:chExt cx="3957402" cy="3957402"/>
          </a:xfrm>
        </p:grpSpPr>
        <p:grpSp>
          <p:nvGrpSpPr>
            <p:cNvPr id="19" name="Grupo 18"/>
            <p:cNvGrpSpPr/>
            <p:nvPr/>
          </p:nvGrpSpPr>
          <p:grpSpPr>
            <a:xfrm>
              <a:off x="664508" y="2745141"/>
              <a:ext cx="3957402" cy="3957402"/>
              <a:chOff x="358044" y="2798291"/>
              <a:chExt cx="3957402" cy="3957402"/>
            </a:xfrm>
          </p:grpSpPr>
          <p:pic>
            <p:nvPicPr>
              <p:cNvPr id="20" name="Imagem 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044" y="2798291"/>
                <a:ext cx="3957402" cy="3957402"/>
              </a:xfrm>
              <a:prstGeom prst="rect">
                <a:avLst/>
              </a:prstGeom>
            </p:spPr>
          </p:pic>
          <p:pic>
            <p:nvPicPr>
              <p:cNvPr id="21" name="Imagem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529" y="3125415"/>
                <a:ext cx="2613653" cy="2552236"/>
              </a:xfrm>
              <a:prstGeom prst="rect">
                <a:avLst/>
              </a:prstGeom>
            </p:spPr>
          </p:pic>
        </p:grp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8"/>
            <a:stretch/>
          </p:blipFill>
          <p:spPr>
            <a:xfrm>
              <a:off x="1179024" y="2965761"/>
              <a:ext cx="2826622" cy="2695899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5719570" y="2430778"/>
            <a:ext cx="4190912" cy="4323518"/>
            <a:chOff x="5719570" y="2796894"/>
            <a:chExt cx="3957402" cy="3957402"/>
          </a:xfrm>
        </p:grpSpPr>
        <p:grpSp>
          <p:nvGrpSpPr>
            <p:cNvPr id="16" name="Grupo 15"/>
            <p:cNvGrpSpPr/>
            <p:nvPr/>
          </p:nvGrpSpPr>
          <p:grpSpPr>
            <a:xfrm>
              <a:off x="5719570" y="2796894"/>
              <a:ext cx="3957402" cy="3957402"/>
              <a:chOff x="358044" y="2798291"/>
              <a:chExt cx="3957402" cy="3957402"/>
            </a:xfrm>
          </p:grpSpPr>
          <p:pic>
            <p:nvPicPr>
              <p:cNvPr id="17" name="Imagem 1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044" y="2798291"/>
                <a:ext cx="3957402" cy="3957402"/>
              </a:xfrm>
              <a:prstGeom prst="rect">
                <a:avLst/>
              </a:prstGeom>
            </p:spPr>
          </p:pic>
          <p:pic>
            <p:nvPicPr>
              <p:cNvPr id="18" name="Imagem 1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5529" y="3125415"/>
                <a:ext cx="2613653" cy="2552236"/>
              </a:xfrm>
              <a:prstGeom prst="rect">
                <a:avLst/>
              </a:prstGeom>
            </p:spPr>
          </p:pic>
        </p:grpSp>
        <p:grpSp>
          <p:nvGrpSpPr>
            <p:cNvPr id="28" name="Grupo 27"/>
            <p:cNvGrpSpPr/>
            <p:nvPr/>
          </p:nvGrpSpPr>
          <p:grpSpPr>
            <a:xfrm>
              <a:off x="6221894" y="5838833"/>
              <a:ext cx="752787" cy="686832"/>
              <a:chOff x="6221894" y="5838833"/>
              <a:chExt cx="752787" cy="686832"/>
            </a:xfrm>
          </p:grpSpPr>
          <p:sp>
            <p:nvSpPr>
              <p:cNvPr id="3" name="CaixaDeTexto 2"/>
              <p:cNvSpPr txBox="1"/>
              <p:nvPr/>
            </p:nvSpPr>
            <p:spPr>
              <a:xfrm>
                <a:off x="6221895" y="5838833"/>
                <a:ext cx="714685" cy="184666"/>
              </a:xfrm>
              <a:custGeom>
                <a:avLst/>
                <a:gdLst>
                  <a:gd name="connsiteX0" fmla="*/ 0 w 693254"/>
                  <a:gd name="connsiteY0" fmla="*/ 0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0 h 184666"/>
                  <a:gd name="connsiteX0" fmla="*/ 0 w 693254"/>
                  <a:gd name="connsiteY0" fmla="*/ 35719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35719 h 184666"/>
                  <a:gd name="connsiteX0" fmla="*/ 0 w 693254"/>
                  <a:gd name="connsiteY0" fmla="*/ 0 h 148947"/>
                  <a:gd name="connsiteX1" fmla="*/ 693254 w 693254"/>
                  <a:gd name="connsiteY1" fmla="*/ 9525 h 148947"/>
                  <a:gd name="connsiteX2" fmla="*/ 693254 w 693254"/>
                  <a:gd name="connsiteY2" fmla="*/ 148947 h 148947"/>
                  <a:gd name="connsiteX3" fmla="*/ 0 w 693254"/>
                  <a:gd name="connsiteY3" fmla="*/ 148947 h 148947"/>
                  <a:gd name="connsiteX4" fmla="*/ 0 w 693254"/>
                  <a:gd name="connsiteY4" fmla="*/ 0 h 148947"/>
                  <a:gd name="connsiteX0" fmla="*/ 0 w 695635"/>
                  <a:gd name="connsiteY0" fmla="*/ 11906 h 139422"/>
                  <a:gd name="connsiteX1" fmla="*/ 695635 w 695635"/>
                  <a:gd name="connsiteY1" fmla="*/ 0 h 139422"/>
                  <a:gd name="connsiteX2" fmla="*/ 695635 w 695635"/>
                  <a:gd name="connsiteY2" fmla="*/ 139422 h 139422"/>
                  <a:gd name="connsiteX3" fmla="*/ 2381 w 695635"/>
                  <a:gd name="connsiteY3" fmla="*/ 139422 h 139422"/>
                  <a:gd name="connsiteX4" fmla="*/ 0 w 695635"/>
                  <a:gd name="connsiteY4" fmla="*/ 11906 h 139422"/>
                  <a:gd name="connsiteX0" fmla="*/ 0 w 700398"/>
                  <a:gd name="connsiteY0" fmla="*/ 0 h 127516"/>
                  <a:gd name="connsiteX1" fmla="*/ 700398 w 700398"/>
                  <a:gd name="connsiteY1" fmla="*/ 2382 h 127516"/>
                  <a:gd name="connsiteX2" fmla="*/ 695635 w 700398"/>
                  <a:gd name="connsiteY2" fmla="*/ 127516 h 127516"/>
                  <a:gd name="connsiteX3" fmla="*/ 2381 w 700398"/>
                  <a:gd name="connsiteY3" fmla="*/ 127516 h 127516"/>
                  <a:gd name="connsiteX4" fmla="*/ 0 w 700398"/>
                  <a:gd name="connsiteY4" fmla="*/ 0 h 127516"/>
                  <a:gd name="connsiteX0" fmla="*/ 45254 w 698027"/>
                  <a:gd name="connsiteY0" fmla="*/ 28860 h 125134"/>
                  <a:gd name="connsiteX1" fmla="*/ 698027 w 698027"/>
                  <a:gd name="connsiteY1" fmla="*/ 0 h 125134"/>
                  <a:gd name="connsiteX2" fmla="*/ 693264 w 698027"/>
                  <a:gd name="connsiteY2" fmla="*/ 125134 h 125134"/>
                  <a:gd name="connsiteX3" fmla="*/ 10 w 698027"/>
                  <a:gd name="connsiteY3" fmla="*/ 125134 h 125134"/>
                  <a:gd name="connsiteX4" fmla="*/ 45254 w 698027"/>
                  <a:gd name="connsiteY4" fmla="*/ 28860 h 125134"/>
                  <a:gd name="connsiteX0" fmla="*/ 4832 w 657605"/>
                  <a:gd name="connsiteY0" fmla="*/ 28860 h 125134"/>
                  <a:gd name="connsiteX1" fmla="*/ 657605 w 657605"/>
                  <a:gd name="connsiteY1" fmla="*/ 0 h 125134"/>
                  <a:gd name="connsiteX2" fmla="*/ 652842 w 657605"/>
                  <a:gd name="connsiteY2" fmla="*/ 125134 h 125134"/>
                  <a:gd name="connsiteX3" fmla="*/ 69 w 657605"/>
                  <a:gd name="connsiteY3" fmla="*/ 125134 h 125134"/>
                  <a:gd name="connsiteX4" fmla="*/ 4832 w 657605"/>
                  <a:gd name="connsiteY4" fmla="*/ 28860 h 125134"/>
                  <a:gd name="connsiteX0" fmla="*/ 0 w 686110"/>
                  <a:gd name="connsiteY0" fmla="*/ 22283 h 125134"/>
                  <a:gd name="connsiteX1" fmla="*/ 686110 w 686110"/>
                  <a:gd name="connsiteY1" fmla="*/ 0 h 125134"/>
                  <a:gd name="connsiteX2" fmla="*/ 681347 w 686110"/>
                  <a:gd name="connsiteY2" fmla="*/ 125134 h 125134"/>
                  <a:gd name="connsiteX3" fmla="*/ 28574 w 686110"/>
                  <a:gd name="connsiteY3" fmla="*/ 125134 h 125134"/>
                  <a:gd name="connsiteX4" fmla="*/ 0 w 686110"/>
                  <a:gd name="connsiteY4" fmla="*/ 22283 h 125134"/>
                  <a:gd name="connsiteX0" fmla="*/ 230 w 686340"/>
                  <a:gd name="connsiteY0" fmla="*/ 22283 h 125134"/>
                  <a:gd name="connsiteX1" fmla="*/ 686340 w 686340"/>
                  <a:gd name="connsiteY1" fmla="*/ 0 h 125134"/>
                  <a:gd name="connsiteX2" fmla="*/ 681577 w 686340"/>
                  <a:gd name="connsiteY2" fmla="*/ 125134 h 125134"/>
                  <a:gd name="connsiteX3" fmla="*/ 229 w 686340"/>
                  <a:gd name="connsiteY3" fmla="*/ 102114 h 125134"/>
                  <a:gd name="connsiteX4" fmla="*/ 230 w 686340"/>
                  <a:gd name="connsiteY4" fmla="*/ 22283 h 125134"/>
                  <a:gd name="connsiteX0" fmla="*/ 230 w 686340"/>
                  <a:gd name="connsiteY0" fmla="*/ 22283 h 102114"/>
                  <a:gd name="connsiteX1" fmla="*/ 686340 w 686340"/>
                  <a:gd name="connsiteY1" fmla="*/ 0 h 102114"/>
                  <a:gd name="connsiteX2" fmla="*/ 681577 w 686340"/>
                  <a:gd name="connsiteY2" fmla="*/ 102113 h 102114"/>
                  <a:gd name="connsiteX3" fmla="*/ 229 w 686340"/>
                  <a:gd name="connsiteY3" fmla="*/ 102114 h 102114"/>
                  <a:gd name="connsiteX4" fmla="*/ 230 w 686340"/>
                  <a:gd name="connsiteY4" fmla="*/ 22283 h 102114"/>
                  <a:gd name="connsiteX0" fmla="*/ 230 w 681578"/>
                  <a:gd name="connsiteY0" fmla="*/ 0 h 79831"/>
                  <a:gd name="connsiteX1" fmla="*/ 681578 w 681578"/>
                  <a:gd name="connsiteY1" fmla="*/ 4026 h 79831"/>
                  <a:gd name="connsiteX2" fmla="*/ 681577 w 681578"/>
                  <a:gd name="connsiteY2" fmla="*/ 79830 h 79831"/>
                  <a:gd name="connsiteX3" fmla="*/ 229 w 681578"/>
                  <a:gd name="connsiteY3" fmla="*/ 79831 h 79831"/>
                  <a:gd name="connsiteX4" fmla="*/ 230 w 681578"/>
                  <a:gd name="connsiteY4" fmla="*/ 0 h 79831"/>
                  <a:gd name="connsiteX0" fmla="*/ 230 w 683959"/>
                  <a:gd name="connsiteY0" fmla="*/ 907 h 80738"/>
                  <a:gd name="connsiteX1" fmla="*/ 683959 w 683959"/>
                  <a:gd name="connsiteY1" fmla="*/ 0 h 80738"/>
                  <a:gd name="connsiteX2" fmla="*/ 681577 w 683959"/>
                  <a:gd name="connsiteY2" fmla="*/ 80737 h 80738"/>
                  <a:gd name="connsiteX3" fmla="*/ 229 w 683959"/>
                  <a:gd name="connsiteY3" fmla="*/ 80738 h 80738"/>
                  <a:gd name="connsiteX4" fmla="*/ 230 w 683959"/>
                  <a:gd name="connsiteY4" fmla="*/ 907 h 80738"/>
                  <a:gd name="connsiteX0" fmla="*/ 230 w 683959"/>
                  <a:gd name="connsiteY0" fmla="*/ 5839 h 85670"/>
                  <a:gd name="connsiteX1" fmla="*/ 683959 w 683959"/>
                  <a:gd name="connsiteY1" fmla="*/ 0 h 85670"/>
                  <a:gd name="connsiteX2" fmla="*/ 681577 w 683959"/>
                  <a:gd name="connsiteY2" fmla="*/ 85669 h 85670"/>
                  <a:gd name="connsiteX3" fmla="*/ 229 w 683959"/>
                  <a:gd name="connsiteY3" fmla="*/ 85670 h 85670"/>
                  <a:gd name="connsiteX4" fmla="*/ 230 w 683959"/>
                  <a:gd name="connsiteY4" fmla="*/ 5839 h 85670"/>
                  <a:gd name="connsiteX0" fmla="*/ 230 w 686341"/>
                  <a:gd name="connsiteY0" fmla="*/ 0 h 79831"/>
                  <a:gd name="connsiteX1" fmla="*/ 686341 w 686341"/>
                  <a:gd name="connsiteY1" fmla="*/ 738 h 79831"/>
                  <a:gd name="connsiteX2" fmla="*/ 681577 w 686341"/>
                  <a:gd name="connsiteY2" fmla="*/ 79830 h 79831"/>
                  <a:gd name="connsiteX3" fmla="*/ 229 w 686341"/>
                  <a:gd name="connsiteY3" fmla="*/ 79831 h 79831"/>
                  <a:gd name="connsiteX4" fmla="*/ 230 w 686341"/>
                  <a:gd name="connsiteY4" fmla="*/ 0 h 79831"/>
                  <a:gd name="connsiteX0" fmla="*/ 230 w 681577"/>
                  <a:gd name="connsiteY0" fmla="*/ 4195 h 84026"/>
                  <a:gd name="connsiteX1" fmla="*/ 679197 w 681577"/>
                  <a:gd name="connsiteY1" fmla="*/ 0 h 84026"/>
                  <a:gd name="connsiteX2" fmla="*/ 681577 w 681577"/>
                  <a:gd name="connsiteY2" fmla="*/ 84025 h 84026"/>
                  <a:gd name="connsiteX3" fmla="*/ 229 w 681577"/>
                  <a:gd name="connsiteY3" fmla="*/ 84026 h 84026"/>
                  <a:gd name="connsiteX4" fmla="*/ 230 w 681577"/>
                  <a:gd name="connsiteY4" fmla="*/ 4195 h 8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77" h="84026">
                    <a:moveTo>
                      <a:pt x="230" y="4195"/>
                    </a:moveTo>
                    <a:lnTo>
                      <a:pt x="679197" y="0"/>
                    </a:lnTo>
                    <a:cubicBezTo>
                      <a:pt x="679197" y="25268"/>
                      <a:pt x="681577" y="58757"/>
                      <a:pt x="681577" y="84025"/>
                    </a:cubicBezTo>
                    <a:lnTo>
                      <a:pt x="229" y="84026"/>
                    </a:lnTo>
                    <a:cubicBezTo>
                      <a:pt x="-565" y="41521"/>
                      <a:pt x="1024" y="46700"/>
                      <a:pt x="230" y="4195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600" dirty="0" smtClean="0"/>
                  <a:t>-4.07999 - - 4.08</a:t>
                </a:r>
                <a:endParaRPr lang="pt-BR" sz="600" dirty="0"/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221896" y="5959250"/>
                <a:ext cx="714685" cy="184666"/>
              </a:xfrm>
              <a:custGeom>
                <a:avLst/>
                <a:gdLst>
                  <a:gd name="connsiteX0" fmla="*/ 0 w 693254"/>
                  <a:gd name="connsiteY0" fmla="*/ 0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0 h 184666"/>
                  <a:gd name="connsiteX0" fmla="*/ 0 w 693254"/>
                  <a:gd name="connsiteY0" fmla="*/ 35719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35719 h 184666"/>
                  <a:gd name="connsiteX0" fmla="*/ 0 w 693254"/>
                  <a:gd name="connsiteY0" fmla="*/ 0 h 148947"/>
                  <a:gd name="connsiteX1" fmla="*/ 693254 w 693254"/>
                  <a:gd name="connsiteY1" fmla="*/ 9525 h 148947"/>
                  <a:gd name="connsiteX2" fmla="*/ 693254 w 693254"/>
                  <a:gd name="connsiteY2" fmla="*/ 148947 h 148947"/>
                  <a:gd name="connsiteX3" fmla="*/ 0 w 693254"/>
                  <a:gd name="connsiteY3" fmla="*/ 148947 h 148947"/>
                  <a:gd name="connsiteX4" fmla="*/ 0 w 693254"/>
                  <a:gd name="connsiteY4" fmla="*/ 0 h 148947"/>
                  <a:gd name="connsiteX0" fmla="*/ 0 w 695635"/>
                  <a:gd name="connsiteY0" fmla="*/ 11906 h 139422"/>
                  <a:gd name="connsiteX1" fmla="*/ 695635 w 695635"/>
                  <a:gd name="connsiteY1" fmla="*/ 0 h 139422"/>
                  <a:gd name="connsiteX2" fmla="*/ 695635 w 695635"/>
                  <a:gd name="connsiteY2" fmla="*/ 139422 h 139422"/>
                  <a:gd name="connsiteX3" fmla="*/ 2381 w 695635"/>
                  <a:gd name="connsiteY3" fmla="*/ 139422 h 139422"/>
                  <a:gd name="connsiteX4" fmla="*/ 0 w 695635"/>
                  <a:gd name="connsiteY4" fmla="*/ 11906 h 139422"/>
                  <a:gd name="connsiteX0" fmla="*/ 0 w 700398"/>
                  <a:gd name="connsiteY0" fmla="*/ 0 h 127516"/>
                  <a:gd name="connsiteX1" fmla="*/ 700398 w 700398"/>
                  <a:gd name="connsiteY1" fmla="*/ 2382 h 127516"/>
                  <a:gd name="connsiteX2" fmla="*/ 695635 w 700398"/>
                  <a:gd name="connsiteY2" fmla="*/ 127516 h 127516"/>
                  <a:gd name="connsiteX3" fmla="*/ 2381 w 700398"/>
                  <a:gd name="connsiteY3" fmla="*/ 127516 h 127516"/>
                  <a:gd name="connsiteX4" fmla="*/ 0 w 700398"/>
                  <a:gd name="connsiteY4" fmla="*/ 0 h 127516"/>
                  <a:gd name="connsiteX0" fmla="*/ 45254 w 698027"/>
                  <a:gd name="connsiteY0" fmla="*/ 28860 h 125134"/>
                  <a:gd name="connsiteX1" fmla="*/ 698027 w 698027"/>
                  <a:gd name="connsiteY1" fmla="*/ 0 h 125134"/>
                  <a:gd name="connsiteX2" fmla="*/ 693264 w 698027"/>
                  <a:gd name="connsiteY2" fmla="*/ 125134 h 125134"/>
                  <a:gd name="connsiteX3" fmla="*/ 10 w 698027"/>
                  <a:gd name="connsiteY3" fmla="*/ 125134 h 125134"/>
                  <a:gd name="connsiteX4" fmla="*/ 45254 w 698027"/>
                  <a:gd name="connsiteY4" fmla="*/ 28860 h 125134"/>
                  <a:gd name="connsiteX0" fmla="*/ 4832 w 657605"/>
                  <a:gd name="connsiteY0" fmla="*/ 28860 h 125134"/>
                  <a:gd name="connsiteX1" fmla="*/ 657605 w 657605"/>
                  <a:gd name="connsiteY1" fmla="*/ 0 h 125134"/>
                  <a:gd name="connsiteX2" fmla="*/ 652842 w 657605"/>
                  <a:gd name="connsiteY2" fmla="*/ 125134 h 125134"/>
                  <a:gd name="connsiteX3" fmla="*/ 69 w 657605"/>
                  <a:gd name="connsiteY3" fmla="*/ 125134 h 125134"/>
                  <a:gd name="connsiteX4" fmla="*/ 4832 w 657605"/>
                  <a:gd name="connsiteY4" fmla="*/ 28860 h 125134"/>
                  <a:gd name="connsiteX0" fmla="*/ 0 w 686110"/>
                  <a:gd name="connsiteY0" fmla="*/ 22283 h 125134"/>
                  <a:gd name="connsiteX1" fmla="*/ 686110 w 686110"/>
                  <a:gd name="connsiteY1" fmla="*/ 0 h 125134"/>
                  <a:gd name="connsiteX2" fmla="*/ 681347 w 686110"/>
                  <a:gd name="connsiteY2" fmla="*/ 125134 h 125134"/>
                  <a:gd name="connsiteX3" fmla="*/ 28574 w 686110"/>
                  <a:gd name="connsiteY3" fmla="*/ 125134 h 125134"/>
                  <a:gd name="connsiteX4" fmla="*/ 0 w 686110"/>
                  <a:gd name="connsiteY4" fmla="*/ 22283 h 125134"/>
                  <a:gd name="connsiteX0" fmla="*/ 230 w 686340"/>
                  <a:gd name="connsiteY0" fmla="*/ 22283 h 125134"/>
                  <a:gd name="connsiteX1" fmla="*/ 686340 w 686340"/>
                  <a:gd name="connsiteY1" fmla="*/ 0 h 125134"/>
                  <a:gd name="connsiteX2" fmla="*/ 681577 w 686340"/>
                  <a:gd name="connsiteY2" fmla="*/ 125134 h 125134"/>
                  <a:gd name="connsiteX3" fmla="*/ 229 w 686340"/>
                  <a:gd name="connsiteY3" fmla="*/ 102114 h 125134"/>
                  <a:gd name="connsiteX4" fmla="*/ 230 w 686340"/>
                  <a:gd name="connsiteY4" fmla="*/ 22283 h 125134"/>
                  <a:gd name="connsiteX0" fmla="*/ 230 w 686340"/>
                  <a:gd name="connsiteY0" fmla="*/ 22283 h 102114"/>
                  <a:gd name="connsiteX1" fmla="*/ 686340 w 686340"/>
                  <a:gd name="connsiteY1" fmla="*/ 0 h 102114"/>
                  <a:gd name="connsiteX2" fmla="*/ 681577 w 686340"/>
                  <a:gd name="connsiteY2" fmla="*/ 102113 h 102114"/>
                  <a:gd name="connsiteX3" fmla="*/ 229 w 686340"/>
                  <a:gd name="connsiteY3" fmla="*/ 102114 h 102114"/>
                  <a:gd name="connsiteX4" fmla="*/ 230 w 686340"/>
                  <a:gd name="connsiteY4" fmla="*/ 22283 h 102114"/>
                  <a:gd name="connsiteX0" fmla="*/ 230 w 681578"/>
                  <a:gd name="connsiteY0" fmla="*/ 0 h 79831"/>
                  <a:gd name="connsiteX1" fmla="*/ 681578 w 681578"/>
                  <a:gd name="connsiteY1" fmla="*/ 4026 h 79831"/>
                  <a:gd name="connsiteX2" fmla="*/ 681577 w 681578"/>
                  <a:gd name="connsiteY2" fmla="*/ 79830 h 79831"/>
                  <a:gd name="connsiteX3" fmla="*/ 229 w 681578"/>
                  <a:gd name="connsiteY3" fmla="*/ 79831 h 79831"/>
                  <a:gd name="connsiteX4" fmla="*/ 230 w 681578"/>
                  <a:gd name="connsiteY4" fmla="*/ 0 h 79831"/>
                  <a:gd name="connsiteX0" fmla="*/ 230 w 683959"/>
                  <a:gd name="connsiteY0" fmla="*/ 907 h 80738"/>
                  <a:gd name="connsiteX1" fmla="*/ 683959 w 683959"/>
                  <a:gd name="connsiteY1" fmla="*/ 0 h 80738"/>
                  <a:gd name="connsiteX2" fmla="*/ 681577 w 683959"/>
                  <a:gd name="connsiteY2" fmla="*/ 80737 h 80738"/>
                  <a:gd name="connsiteX3" fmla="*/ 229 w 683959"/>
                  <a:gd name="connsiteY3" fmla="*/ 80738 h 80738"/>
                  <a:gd name="connsiteX4" fmla="*/ 230 w 683959"/>
                  <a:gd name="connsiteY4" fmla="*/ 907 h 80738"/>
                  <a:gd name="connsiteX0" fmla="*/ 230 w 683959"/>
                  <a:gd name="connsiteY0" fmla="*/ 5839 h 85670"/>
                  <a:gd name="connsiteX1" fmla="*/ 683959 w 683959"/>
                  <a:gd name="connsiteY1" fmla="*/ 0 h 85670"/>
                  <a:gd name="connsiteX2" fmla="*/ 681577 w 683959"/>
                  <a:gd name="connsiteY2" fmla="*/ 85669 h 85670"/>
                  <a:gd name="connsiteX3" fmla="*/ 229 w 683959"/>
                  <a:gd name="connsiteY3" fmla="*/ 85670 h 85670"/>
                  <a:gd name="connsiteX4" fmla="*/ 230 w 683959"/>
                  <a:gd name="connsiteY4" fmla="*/ 5839 h 85670"/>
                  <a:gd name="connsiteX0" fmla="*/ 230 w 686341"/>
                  <a:gd name="connsiteY0" fmla="*/ 0 h 79831"/>
                  <a:gd name="connsiteX1" fmla="*/ 686341 w 686341"/>
                  <a:gd name="connsiteY1" fmla="*/ 738 h 79831"/>
                  <a:gd name="connsiteX2" fmla="*/ 681577 w 686341"/>
                  <a:gd name="connsiteY2" fmla="*/ 79830 h 79831"/>
                  <a:gd name="connsiteX3" fmla="*/ 229 w 686341"/>
                  <a:gd name="connsiteY3" fmla="*/ 79831 h 79831"/>
                  <a:gd name="connsiteX4" fmla="*/ 230 w 686341"/>
                  <a:gd name="connsiteY4" fmla="*/ 0 h 79831"/>
                  <a:gd name="connsiteX0" fmla="*/ 230 w 681577"/>
                  <a:gd name="connsiteY0" fmla="*/ 4195 h 84026"/>
                  <a:gd name="connsiteX1" fmla="*/ 679197 w 681577"/>
                  <a:gd name="connsiteY1" fmla="*/ 0 h 84026"/>
                  <a:gd name="connsiteX2" fmla="*/ 681577 w 681577"/>
                  <a:gd name="connsiteY2" fmla="*/ 84025 h 84026"/>
                  <a:gd name="connsiteX3" fmla="*/ 229 w 681577"/>
                  <a:gd name="connsiteY3" fmla="*/ 84026 h 84026"/>
                  <a:gd name="connsiteX4" fmla="*/ 230 w 681577"/>
                  <a:gd name="connsiteY4" fmla="*/ 4195 h 8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77" h="84026">
                    <a:moveTo>
                      <a:pt x="230" y="4195"/>
                    </a:moveTo>
                    <a:lnTo>
                      <a:pt x="679197" y="0"/>
                    </a:lnTo>
                    <a:cubicBezTo>
                      <a:pt x="679197" y="25268"/>
                      <a:pt x="681577" y="58757"/>
                      <a:pt x="681577" y="84025"/>
                    </a:cubicBezTo>
                    <a:lnTo>
                      <a:pt x="229" y="84026"/>
                    </a:lnTo>
                    <a:cubicBezTo>
                      <a:pt x="-565" y="41521"/>
                      <a:pt x="1024" y="46700"/>
                      <a:pt x="230" y="4195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600" dirty="0" smtClean="0"/>
                  <a:t>-0.379999 - -0.38</a:t>
                </a:r>
                <a:endParaRPr lang="pt-BR" sz="600" dirty="0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221894" y="6089916"/>
                <a:ext cx="752787" cy="184666"/>
              </a:xfrm>
              <a:custGeom>
                <a:avLst/>
                <a:gdLst>
                  <a:gd name="connsiteX0" fmla="*/ 0 w 693254"/>
                  <a:gd name="connsiteY0" fmla="*/ 0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0 h 184666"/>
                  <a:gd name="connsiteX0" fmla="*/ 0 w 693254"/>
                  <a:gd name="connsiteY0" fmla="*/ 35719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35719 h 184666"/>
                  <a:gd name="connsiteX0" fmla="*/ 0 w 693254"/>
                  <a:gd name="connsiteY0" fmla="*/ 0 h 148947"/>
                  <a:gd name="connsiteX1" fmla="*/ 693254 w 693254"/>
                  <a:gd name="connsiteY1" fmla="*/ 9525 h 148947"/>
                  <a:gd name="connsiteX2" fmla="*/ 693254 w 693254"/>
                  <a:gd name="connsiteY2" fmla="*/ 148947 h 148947"/>
                  <a:gd name="connsiteX3" fmla="*/ 0 w 693254"/>
                  <a:gd name="connsiteY3" fmla="*/ 148947 h 148947"/>
                  <a:gd name="connsiteX4" fmla="*/ 0 w 693254"/>
                  <a:gd name="connsiteY4" fmla="*/ 0 h 148947"/>
                  <a:gd name="connsiteX0" fmla="*/ 0 w 695635"/>
                  <a:gd name="connsiteY0" fmla="*/ 11906 h 139422"/>
                  <a:gd name="connsiteX1" fmla="*/ 695635 w 695635"/>
                  <a:gd name="connsiteY1" fmla="*/ 0 h 139422"/>
                  <a:gd name="connsiteX2" fmla="*/ 695635 w 695635"/>
                  <a:gd name="connsiteY2" fmla="*/ 139422 h 139422"/>
                  <a:gd name="connsiteX3" fmla="*/ 2381 w 695635"/>
                  <a:gd name="connsiteY3" fmla="*/ 139422 h 139422"/>
                  <a:gd name="connsiteX4" fmla="*/ 0 w 695635"/>
                  <a:gd name="connsiteY4" fmla="*/ 11906 h 139422"/>
                  <a:gd name="connsiteX0" fmla="*/ 0 w 700398"/>
                  <a:gd name="connsiteY0" fmla="*/ 0 h 127516"/>
                  <a:gd name="connsiteX1" fmla="*/ 700398 w 700398"/>
                  <a:gd name="connsiteY1" fmla="*/ 2382 h 127516"/>
                  <a:gd name="connsiteX2" fmla="*/ 695635 w 700398"/>
                  <a:gd name="connsiteY2" fmla="*/ 127516 h 127516"/>
                  <a:gd name="connsiteX3" fmla="*/ 2381 w 700398"/>
                  <a:gd name="connsiteY3" fmla="*/ 127516 h 127516"/>
                  <a:gd name="connsiteX4" fmla="*/ 0 w 700398"/>
                  <a:gd name="connsiteY4" fmla="*/ 0 h 127516"/>
                  <a:gd name="connsiteX0" fmla="*/ 45254 w 698027"/>
                  <a:gd name="connsiteY0" fmla="*/ 28860 h 125134"/>
                  <a:gd name="connsiteX1" fmla="*/ 698027 w 698027"/>
                  <a:gd name="connsiteY1" fmla="*/ 0 h 125134"/>
                  <a:gd name="connsiteX2" fmla="*/ 693264 w 698027"/>
                  <a:gd name="connsiteY2" fmla="*/ 125134 h 125134"/>
                  <a:gd name="connsiteX3" fmla="*/ 10 w 698027"/>
                  <a:gd name="connsiteY3" fmla="*/ 125134 h 125134"/>
                  <a:gd name="connsiteX4" fmla="*/ 45254 w 698027"/>
                  <a:gd name="connsiteY4" fmla="*/ 28860 h 125134"/>
                  <a:gd name="connsiteX0" fmla="*/ 4832 w 657605"/>
                  <a:gd name="connsiteY0" fmla="*/ 28860 h 125134"/>
                  <a:gd name="connsiteX1" fmla="*/ 657605 w 657605"/>
                  <a:gd name="connsiteY1" fmla="*/ 0 h 125134"/>
                  <a:gd name="connsiteX2" fmla="*/ 652842 w 657605"/>
                  <a:gd name="connsiteY2" fmla="*/ 125134 h 125134"/>
                  <a:gd name="connsiteX3" fmla="*/ 69 w 657605"/>
                  <a:gd name="connsiteY3" fmla="*/ 125134 h 125134"/>
                  <a:gd name="connsiteX4" fmla="*/ 4832 w 657605"/>
                  <a:gd name="connsiteY4" fmla="*/ 28860 h 125134"/>
                  <a:gd name="connsiteX0" fmla="*/ 0 w 686110"/>
                  <a:gd name="connsiteY0" fmla="*/ 22283 h 125134"/>
                  <a:gd name="connsiteX1" fmla="*/ 686110 w 686110"/>
                  <a:gd name="connsiteY1" fmla="*/ 0 h 125134"/>
                  <a:gd name="connsiteX2" fmla="*/ 681347 w 686110"/>
                  <a:gd name="connsiteY2" fmla="*/ 125134 h 125134"/>
                  <a:gd name="connsiteX3" fmla="*/ 28574 w 686110"/>
                  <a:gd name="connsiteY3" fmla="*/ 125134 h 125134"/>
                  <a:gd name="connsiteX4" fmla="*/ 0 w 686110"/>
                  <a:gd name="connsiteY4" fmla="*/ 22283 h 125134"/>
                  <a:gd name="connsiteX0" fmla="*/ 230 w 686340"/>
                  <a:gd name="connsiteY0" fmla="*/ 22283 h 125134"/>
                  <a:gd name="connsiteX1" fmla="*/ 686340 w 686340"/>
                  <a:gd name="connsiteY1" fmla="*/ 0 h 125134"/>
                  <a:gd name="connsiteX2" fmla="*/ 681577 w 686340"/>
                  <a:gd name="connsiteY2" fmla="*/ 125134 h 125134"/>
                  <a:gd name="connsiteX3" fmla="*/ 229 w 686340"/>
                  <a:gd name="connsiteY3" fmla="*/ 102114 h 125134"/>
                  <a:gd name="connsiteX4" fmla="*/ 230 w 686340"/>
                  <a:gd name="connsiteY4" fmla="*/ 22283 h 125134"/>
                  <a:gd name="connsiteX0" fmla="*/ 230 w 686340"/>
                  <a:gd name="connsiteY0" fmla="*/ 22283 h 102114"/>
                  <a:gd name="connsiteX1" fmla="*/ 686340 w 686340"/>
                  <a:gd name="connsiteY1" fmla="*/ 0 h 102114"/>
                  <a:gd name="connsiteX2" fmla="*/ 681577 w 686340"/>
                  <a:gd name="connsiteY2" fmla="*/ 102113 h 102114"/>
                  <a:gd name="connsiteX3" fmla="*/ 229 w 686340"/>
                  <a:gd name="connsiteY3" fmla="*/ 102114 h 102114"/>
                  <a:gd name="connsiteX4" fmla="*/ 230 w 686340"/>
                  <a:gd name="connsiteY4" fmla="*/ 22283 h 102114"/>
                  <a:gd name="connsiteX0" fmla="*/ 230 w 681578"/>
                  <a:gd name="connsiteY0" fmla="*/ 0 h 79831"/>
                  <a:gd name="connsiteX1" fmla="*/ 681578 w 681578"/>
                  <a:gd name="connsiteY1" fmla="*/ 4026 h 79831"/>
                  <a:gd name="connsiteX2" fmla="*/ 681577 w 681578"/>
                  <a:gd name="connsiteY2" fmla="*/ 79830 h 79831"/>
                  <a:gd name="connsiteX3" fmla="*/ 229 w 681578"/>
                  <a:gd name="connsiteY3" fmla="*/ 79831 h 79831"/>
                  <a:gd name="connsiteX4" fmla="*/ 230 w 681578"/>
                  <a:gd name="connsiteY4" fmla="*/ 0 h 79831"/>
                  <a:gd name="connsiteX0" fmla="*/ 230 w 683959"/>
                  <a:gd name="connsiteY0" fmla="*/ 907 h 80738"/>
                  <a:gd name="connsiteX1" fmla="*/ 683959 w 683959"/>
                  <a:gd name="connsiteY1" fmla="*/ 0 h 80738"/>
                  <a:gd name="connsiteX2" fmla="*/ 681577 w 683959"/>
                  <a:gd name="connsiteY2" fmla="*/ 80737 h 80738"/>
                  <a:gd name="connsiteX3" fmla="*/ 229 w 683959"/>
                  <a:gd name="connsiteY3" fmla="*/ 80738 h 80738"/>
                  <a:gd name="connsiteX4" fmla="*/ 230 w 683959"/>
                  <a:gd name="connsiteY4" fmla="*/ 907 h 80738"/>
                  <a:gd name="connsiteX0" fmla="*/ 230 w 683959"/>
                  <a:gd name="connsiteY0" fmla="*/ 5839 h 85670"/>
                  <a:gd name="connsiteX1" fmla="*/ 683959 w 683959"/>
                  <a:gd name="connsiteY1" fmla="*/ 0 h 85670"/>
                  <a:gd name="connsiteX2" fmla="*/ 681577 w 683959"/>
                  <a:gd name="connsiteY2" fmla="*/ 85669 h 85670"/>
                  <a:gd name="connsiteX3" fmla="*/ 229 w 683959"/>
                  <a:gd name="connsiteY3" fmla="*/ 85670 h 85670"/>
                  <a:gd name="connsiteX4" fmla="*/ 230 w 683959"/>
                  <a:gd name="connsiteY4" fmla="*/ 5839 h 85670"/>
                  <a:gd name="connsiteX0" fmla="*/ 230 w 686341"/>
                  <a:gd name="connsiteY0" fmla="*/ 0 h 79831"/>
                  <a:gd name="connsiteX1" fmla="*/ 686341 w 686341"/>
                  <a:gd name="connsiteY1" fmla="*/ 738 h 79831"/>
                  <a:gd name="connsiteX2" fmla="*/ 681577 w 686341"/>
                  <a:gd name="connsiteY2" fmla="*/ 79830 h 79831"/>
                  <a:gd name="connsiteX3" fmla="*/ 229 w 686341"/>
                  <a:gd name="connsiteY3" fmla="*/ 79831 h 79831"/>
                  <a:gd name="connsiteX4" fmla="*/ 230 w 686341"/>
                  <a:gd name="connsiteY4" fmla="*/ 0 h 79831"/>
                  <a:gd name="connsiteX0" fmla="*/ 230 w 681577"/>
                  <a:gd name="connsiteY0" fmla="*/ 4195 h 84026"/>
                  <a:gd name="connsiteX1" fmla="*/ 679197 w 681577"/>
                  <a:gd name="connsiteY1" fmla="*/ 0 h 84026"/>
                  <a:gd name="connsiteX2" fmla="*/ 681577 w 681577"/>
                  <a:gd name="connsiteY2" fmla="*/ 84025 h 84026"/>
                  <a:gd name="connsiteX3" fmla="*/ 229 w 681577"/>
                  <a:gd name="connsiteY3" fmla="*/ 84026 h 84026"/>
                  <a:gd name="connsiteX4" fmla="*/ 230 w 681577"/>
                  <a:gd name="connsiteY4" fmla="*/ 4195 h 8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77" h="84026">
                    <a:moveTo>
                      <a:pt x="230" y="4195"/>
                    </a:moveTo>
                    <a:lnTo>
                      <a:pt x="679197" y="0"/>
                    </a:lnTo>
                    <a:cubicBezTo>
                      <a:pt x="679197" y="25268"/>
                      <a:pt x="681577" y="58757"/>
                      <a:pt x="681577" y="84025"/>
                    </a:cubicBezTo>
                    <a:lnTo>
                      <a:pt x="229" y="84026"/>
                    </a:lnTo>
                    <a:cubicBezTo>
                      <a:pt x="-565" y="41521"/>
                      <a:pt x="1024" y="46700"/>
                      <a:pt x="230" y="4195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600" dirty="0" smtClean="0"/>
                  <a:t>-0.049999 - - 0.05</a:t>
                </a:r>
                <a:endParaRPr lang="pt-BR" sz="600" dirty="0"/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6221894" y="6214162"/>
                <a:ext cx="752787" cy="184666"/>
              </a:xfrm>
              <a:custGeom>
                <a:avLst/>
                <a:gdLst>
                  <a:gd name="connsiteX0" fmla="*/ 0 w 693254"/>
                  <a:gd name="connsiteY0" fmla="*/ 0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0 h 184666"/>
                  <a:gd name="connsiteX0" fmla="*/ 0 w 693254"/>
                  <a:gd name="connsiteY0" fmla="*/ 35719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35719 h 184666"/>
                  <a:gd name="connsiteX0" fmla="*/ 0 w 693254"/>
                  <a:gd name="connsiteY0" fmla="*/ 0 h 148947"/>
                  <a:gd name="connsiteX1" fmla="*/ 693254 w 693254"/>
                  <a:gd name="connsiteY1" fmla="*/ 9525 h 148947"/>
                  <a:gd name="connsiteX2" fmla="*/ 693254 w 693254"/>
                  <a:gd name="connsiteY2" fmla="*/ 148947 h 148947"/>
                  <a:gd name="connsiteX3" fmla="*/ 0 w 693254"/>
                  <a:gd name="connsiteY3" fmla="*/ 148947 h 148947"/>
                  <a:gd name="connsiteX4" fmla="*/ 0 w 693254"/>
                  <a:gd name="connsiteY4" fmla="*/ 0 h 148947"/>
                  <a:gd name="connsiteX0" fmla="*/ 0 w 695635"/>
                  <a:gd name="connsiteY0" fmla="*/ 11906 h 139422"/>
                  <a:gd name="connsiteX1" fmla="*/ 695635 w 695635"/>
                  <a:gd name="connsiteY1" fmla="*/ 0 h 139422"/>
                  <a:gd name="connsiteX2" fmla="*/ 695635 w 695635"/>
                  <a:gd name="connsiteY2" fmla="*/ 139422 h 139422"/>
                  <a:gd name="connsiteX3" fmla="*/ 2381 w 695635"/>
                  <a:gd name="connsiteY3" fmla="*/ 139422 h 139422"/>
                  <a:gd name="connsiteX4" fmla="*/ 0 w 695635"/>
                  <a:gd name="connsiteY4" fmla="*/ 11906 h 139422"/>
                  <a:gd name="connsiteX0" fmla="*/ 0 w 700398"/>
                  <a:gd name="connsiteY0" fmla="*/ 0 h 127516"/>
                  <a:gd name="connsiteX1" fmla="*/ 700398 w 700398"/>
                  <a:gd name="connsiteY1" fmla="*/ 2382 h 127516"/>
                  <a:gd name="connsiteX2" fmla="*/ 695635 w 700398"/>
                  <a:gd name="connsiteY2" fmla="*/ 127516 h 127516"/>
                  <a:gd name="connsiteX3" fmla="*/ 2381 w 700398"/>
                  <a:gd name="connsiteY3" fmla="*/ 127516 h 127516"/>
                  <a:gd name="connsiteX4" fmla="*/ 0 w 700398"/>
                  <a:gd name="connsiteY4" fmla="*/ 0 h 127516"/>
                  <a:gd name="connsiteX0" fmla="*/ 45254 w 698027"/>
                  <a:gd name="connsiteY0" fmla="*/ 28860 h 125134"/>
                  <a:gd name="connsiteX1" fmla="*/ 698027 w 698027"/>
                  <a:gd name="connsiteY1" fmla="*/ 0 h 125134"/>
                  <a:gd name="connsiteX2" fmla="*/ 693264 w 698027"/>
                  <a:gd name="connsiteY2" fmla="*/ 125134 h 125134"/>
                  <a:gd name="connsiteX3" fmla="*/ 10 w 698027"/>
                  <a:gd name="connsiteY3" fmla="*/ 125134 h 125134"/>
                  <a:gd name="connsiteX4" fmla="*/ 45254 w 698027"/>
                  <a:gd name="connsiteY4" fmla="*/ 28860 h 125134"/>
                  <a:gd name="connsiteX0" fmla="*/ 4832 w 657605"/>
                  <a:gd name="connsiteY0" fmla="*/ 28860 h 125134"/>
                  <a:gd name="connsiteX1" fmla="*/ 657605 w 657605"/>
                  <a:gd name="connsiteY1" fmla="*/ 0 h 125134"/>
                  <a:gd name="connsiteX2" fmla="*/ 652842 w 657605"/>
                  <a:gd name="connsiteY2" fmla="*/ 125134 h 125134"/>
                  <a:gd name="connsiteX3" fmla="*/ 69 w 657605"/>
                  <a:gd name="connsiteY3" fmla="*/ 125134 h 125134"/>
                  <a:gd name="connsiteX4" fmla="*/ 4832 w 657605"/>
                  <a:gd name="connsiteY4" fmla="*/ 28860 h 125134"/>
                  <a:gd name="connsiteX0" fmla="*/ 0 w 686110"/>
                  <a:gd name="connsiteY0" fmla="*/ 22283 h 125134"/>
                  <a:gd name="connsiteX1" fmla="*/ 686110 w 686110"/>
                  <a:gd name="connsiteY1" fmla="*/ 0 h 125134"/>
                  <a:gd name="connsiteX2" fmla="*/ 681347 w 686110"/>
                  <a:gd name="connsiteY2" fmla="*/ 125134 h 125134"/>
                  <a:gd name="connsiteX3" fmla="*/ 28574 w 686110"/>
                  <a:gd name="connsiteY3" fmla="*/ 125134 h 125134"/>
                  <a:gd name="connsiteX4" fmla="*/ 0 w 686110"/>
                  <a:gd name="connsiteY4" fmla="*/ 22283 h 125134"/>
                  <a:gd name="connsiteX0" fmla="*/ 230 w 686340"/>
                  <a:gd name="connsiteY0" fmla="*/ 22283 h 125134"/>
                  <a:gd name="connsiteX1" fmla="*/ 686340 w 686340"/>
                  <a:gd name="connsiteY1" fmla="*/ 0 h 125134"/>
                  <a:gd name="connsiteX2" fmla="*/ 681577 w 686340"/>
                  <a:gd name="connsiteY2" fmla="*/ 125134 h 125134"/>
                  <a:gd name="connsiteX3" fmla="*/ 229 w 686340"/>
                  <a:gd name="connsiteY3" fmla="*/ 102114 h 125134"/>
                  <a:gd name="connsiteX4" fmla="*/ 230 w 686340"/>
                  <a:gd name="connsiteY4" fmla="*/ 22283 h 125134"/>
                  <a:gd name="connsiteX0" fmla="*/ 230 w 686340"/>
                  <a:gd name="connsiteY0" fmla="*/ 22283 h 102114"/>
                  <a:gd name="connsiteX1" fmla="*/ 686340 w 686340"/>
                  <a:gd name="connsiteY1" fmla="*/ 0 h 102114"/>
                  <a:gd name="connsiteX2" fmla="*/ 681577 w 686340"/>
                  <a:gd name="connsiteY2" fmla="*/ 102113 h 102114"/>
                  <a:gd name="connsiteX3" fmla="*/ 229 w 686340"/>
                  <a:gd name="connsiteY3" fmla="*/ 102114 h 102114"/>
                  <a:gd name="connsiteX4" fmla="*/ 230 w 686340"/>
                  <a:gd name="connsiteY4" fmla="*/ 22283 h 102114"/>
                  <a:gd name="connsiteX0" fmla="*/ 230 w 681578"/>
                  <a:gd name="connsiteY0" fmla="*/ 0 h 79831"/>
                  <a:gd name="connsiteX1" fmla="*/ 681578 w 681578"/>
                  <a:gd name="connsiteY1" fmla="*/ 4026 h 79831"/>
                  <a:gd name="connsiteX2" fmla="*/ 681577 w 681578"/>
                  <a:gd name="connsiteY2" fmla="*/ 79830 h 79831"/>
                  <a:gd name="connsiteX3" fmla="*/ 229 w 681578"/>
                  <a:gd name="connsiteY3" fmla="*/ 79831 h 79831"/>
                  <a:gd name="connsiteX4" fmla="*/ 230 w 681578"/>
                  <a:gd name="connsiteY4" fmla="*/ 0 h 79831"/>
                  <a:gd name="connsiteX0" fmla="*/ 230 w 683959"/>
                  <a:gd name="connsiteY0" fmla="*/ 907 h 80738"/>
                  <a:gd name="connsiteX1" fmla="*/ 683959 w 683959"/>
                  <a:gd name="connsiteY1" fmla="*/ 0 h 80738"/>
                  <a:gd name="connsiteX2" fmla="*/ 681577 w 683959"/>
                  <a:gd name="connsiteY2" fmla="*/ 80737 h 80738"/>
                  <a:gd name="connsiteX3" fmla="*/ 229 w 683959"/>
                  <a:gd name="connsiteY3" fmla="*/ 80738 h 80738"/>
                  <a:gd name="connsiteX4" fmla="*/ 230 w 683959"/>
                  <a:gd name="connsiteY4" fmla="*/ 907 h 80738"/>
                  <a:gd name="connsiteX0" fmla="*/ 230 w 683959"/>
                  <a:gd name="connsiteY0" fmla="*/ 5839 h 85670"/>
                  <a:gd name="connsiteX1" fmla="*/ 683959 w 683959"/>
                  <a:gd name="connsiteY1" fmla="*/ 0 h 85670"/>
                  <a:gd name="connsiteX2" fmla="*/ 681577 w 683959"/>
                  <a:gd name="connsiteY2" fmla="*/ 85669 h 85670"/>
                  <a:gd name="connsiteX3" fmla="*/ 229 w 683959"/>
                  <a:gd name="connsiteY3" fmla="*/ 85670 h 85670"/>
                  <a:gd name="connsiteX4" fmla="*/ 230 w 683959"/>
                  <a:gd name="connsiteY4" fmla="*/ 5839 h 85670"/>
                  <a:gd name="connsiteX0" fmla="*/ 230 w 686341"/>
                  <a:gd name="connsiteY0" fmla="*/ 0 h 79831"/>
                  <a:gd name="connsiteX1" fmla="*/ 686341 w 686341"/>
                  <a:gd name="connsiteY1" fmla="*/ 738 h 79831"/>
                  <a:gd name="connsiteX2" fmla="*/ 681577 w 686341"/>
                  <a:gd name="connsiteY2" fmla="*/ 79830 h 79831"/>
                  <a:gd name="connsiteX3" fmla="*/ 229 w 686341"/>
                  <a:gd name="connsiteY3" fmla="*/ 79831 h 79831"/>
                  <a:gd name="connsiteX4" fmla="*/ 230 w 686341"/>
                  <a:gd name="connsiteY4" fmla="*/ 0 h 79831"/>
                  <a:gd name="connsiteX0" fmla="*/ 230 w 681577"/>
                  <a:gd name="connsiteY0" fmla="*/ 4195 h 84026"/>
                  <a:gd name="connsiteX1" fmla="*/ 679197 w 681577"/>
                  <a:gd name="connsiteY1" fmla="*/ 0 h 84026"/>
                  <a:gd name="connsiteX2" fmla="*/ 681577 w 681577"/>
                  <a:gd name="connsiteY2" fmla="*/ 84025 h 84026"/>
                  <a:gd name="connsiteX3" fmla="*/ 229 w 681577"/>
                  <a:gd name="connsiteY3" fmla="*/ 84026 h 84026"/>
                  <a:gd name="connsiteX4" fmla="*/ 230 w 681577"/>
                  <a:gd name="connsiteY4" fmla="*/ 4195 h 8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77" h="84026">
                    <a:moveTo>
                      <a:pt x="230" y="4195"/>
                    </a:moveTo>
                    <a:lnTo>
                      <a:pt x="679197" y="0"/>
                    </a:lnTo>
                    <a:cubicBezTo>
                      <a:pt x="679197" y="25268"/>
                      <a:pt x="681577" y="58757"/>
                      <a:pt x="681577" y="84025"/>
                    </a:cubicBezTo>
                    <a:lnTo>
                      <a:pt x="229" y="84026"/>
                    </a:lnTo>
                    <a:cubicBezTo>
                      <a:pt x="-565" y="41521"/>
                      <a:pt x="1024" y="46700"/>
                      <a:pt x="230" y="4195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600" dirty="0"/>
                  <a:t> </a:t>
                </a:r>
                <a:r>
                  <a:rPr lang="pt-BR" sz="600" dirty="0" smtClean="0"/>
                  <a:t>0.309999 -  0.31</a:t>
                </a:r>
                <a:endParaRPr lang="pt-BR" sz="600" dirty="0"/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221894" y="6340999"/>
                <a:ext cx="752787" cy="184666"/>
              </a:xfrm>
              <a:custGeom>
                <a:avLst/>
                <a:gdLst>
                  <a:gd name="connsiteX0" fmla="*/ 0 w 693254"/>
                  <a:gd name="connsiteY0" fmla="*/ 0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0 h 184666"/>
                  <a:gd name="connsiteX0" fmla="*/ 0 w 693254"/>
                  <a:gd name="connsiteY0" fmla="*/ 35719 h 184666"/>
                  <a:gd name="connsiteX1" fmla="*/ 693254 w 693254"/>
                  <a:gd name="connsiteY1" fmla="*/ 0 h 184666"/>
                  <a:gd name="connsiteX2" fmla="*/ 693254 w 693254"/>
                  <a:gd name="connsiteY2" fmla="*/ 184666 h 184666"/>
                  <a:gd name="connsiteX3" fmla="*/ 0 w 693254"/>
                  <a:gd name="connsiteY3" fmla="*/ 184666 h 184666"/>
                  <a:gd name="connsiteX4" fmla="*/ 0 w 693254"/>
                  <a:gd name="connsiteY4" fmla="*/ 35719 h 184666"/>
                  <a:gd name="connsiteX0" fmla="*/ 0 w 693254"/>
                  <a:gd name="connsiteY0" fmla="*/ 0 h 148947"/>
                  <a:gd name="connsiteX1" fmla="*/ 693254 w 693254"/>
                  <a:gd name="connsiteY1" fmla="*/ 9525 h 148947"/>
                  <a:gd name="connsiteX2" fmla="*/ 693254 w 693254"/>
                  <a:gd name="connsiteY2" fmla="*/ 148947 h 148947"/>
                  <a:gd name="connsiteX3" fmla="*/ 0 w 693254"/>
                  <a:gd name="connsiteY3" fmla="*/ 148947 h 148947"/>
                  <a:gd name="connsiteX4" fmla="*/ 0 w 693254"/>
                  <a:gd name="connsiteY4" fmla="*/ 0 h 148947"/>
                  <a:gd name="connsiteX0" fmla="*/ 0 w 695635"/>
                  <a:gd name="connsiteY0" fmla="*/ 11906 h 139422"/>
                  <a:gd name="connsiteX1" fmla="*/ 695635 w 695635"/>
                  <a:gd name="connsiteY1" fmla="*/ 0 h 139422"/>
                  <a:gd name="connsiteX2" fmla="*/ 695635 w 695635"/>
                  <a:gd name="connsiteY2" fmla="*/ 139422 h 139422"/>
                  <a:gd name="connsiteX3" fmla="*/ 2381 w 695635"/>
                  <a:gd name="connsiteY3" fmla="*/ 139422 h 139422"/>
                  <a:gd name="connsiteX4" fmla="*/ 0 w 695635"/>
                  <a:gd name="connsiteY4" fmla="*/ 11906 h 139422"/>
                  <a:gd name="connsiteX0" fmla="*/ 0 w 700398"/>
                  <a:gd name="connsiteY0" fmla="*/ 0 h 127516"/>
                  <a:gd name="connsiteX1" fmla="*/ 700398 w 700398"/>
                  <a:gd name="connsiteY1" fmla="*/ 2382 h 127516"/>
                  <a:gd name="connsiteX2" fmla="*/ 695635 w 700398"/>
                  <a:gd name="connsiteY2" fmla="*/ 127516 h 127516"/>
                  <a:gd name="connsiteX3" fmla="*/ 2381 w 700398"/>
                  <a:gd name="connsiteY3" fmla="*/ 127516 h 127516"/>
                  <a:gd name="connsiteX4" fmla="*/ 0 w 700398"/>
                  <a:gd name="connsiteY4" fmla="*/ 0 h 127516"/>
                  <a:gd name="connsiteX0" fmla="*/ 45254 w 698027"/>
                  <a:gd name="connsiteY0" fmla="*/ 28860 h 125134"/>
                  <a:gd name="connsiteX1" fmla="*/ 698027 w 698027"/>
                  <a:gd name="connsiteY1" fmla="*/ 0 h 125134"/>
                  <a:gd name="connsiteX2" fmla="*/ 693264 w 698027"/>
                  <a:gd name="connsiteY2" fmla="*/ 125134 h 125134"/>
                  <a:gd name="connsiteX3" fmla="*/ 10 w 698027"/>
                  <a:gd name="connsiteY3" fmla="*/ 125134 h 125134"/>
                  <a:gd name="connsiteX4" fmla="*/ 45254 w 698027"/>
                  <a:gd name="connsiteY4" fmla="*/ 28860 h 125134"/>
                  <a:gd name="connsiteX0" fmla="*/ 4832 w 657605"/>
                  <a:gd name="connsiteY0" fmla="*/ 28860 h 125134"/>
                  <a:gd name="connsiteX1" fmla="*/ 657605 w 657605"/>
                  <a:gd name="connsiteY1" fmla="*/ 0 h 125134"/>
                  <a:gd name="connsiteX2" fmla="*/ 652842 w 657605"/>
                  <a:gd name="connsiteY2" fmla="*/ 125134 h 125134"/>
                  <a:gd name="connsiteX3" fmla="*/ 69 w 657605"/>
                  <a:gd name="connsiteY3" fmla="*/ 125134 h 125134"/>
                  <a:gd name="connsiteX4" fmla="*/ 4832 w 657605"/>
                  <a:gd name="connsiteY4" fmla="*/ 28860 h 125134"/>
                  <a:gd name="connsiteX0" fmla="*/ 0 w 686110"/>
                  <a:gd name="connsiteY0" fmla="*/ 22283 h 125134"/>
                  <a:gd name="connsiteX1" fmla="*/ 686110 w 686110"/>
                  <a:gd name="connsiteY1" fmla="*/ 0 h 125134"/>
                  <a:gd name="connsiteX2" fmla="*/ 681347 w 686110"/>
                  <a:gd name="connsiteY2" fmla="*/ 125134 h 125134"/>
                  <a:gd name="connsiteX3" fmla="*/ 28574 w 686110"/>
                  <a:gd name="connsiteY3" fmla="*/ 125134 h 125134"/>
                  <a:gd name="connsiteX4" fmla="*/ 0 w 686110"/>
                  <a:gd name="connsiteY4" fmla="*/ 22283 h 125134"/>
                  <a:gd name="connsiteX0" fmla="*/ 230 w 686340"/>
                  <a:gd name="connsiteY0" fmla="*/ 22283 h 125134"/>
                  <a:gd name="connsiteX1" fmla="*/ 686340 w 686340"/>
                  <a:gd name="connsiteY1" fmla="*/ 0 h 125134"/>
                  <a:gd name="connsiteX2" fmla="*/ 681577 w 686340"/>
                  <a:gd name="connsiteY2" fmla="*/ 125134 h 125134"/>
                  <a:gd name="connsiteX3" fmla="*/ 229 w 686340"/>
                  <a:gd name="connsiteY3" fmla="*/ 102114 h 125134"/>
                  <a:gd name="connsiteX4" fmla="*/ 230 w 686340"/>
                  <a:gd name="connsiteY4" fmla="*/ 22283 h 125134"/>
                  <a:gd name="connsiteX0" fmla="*/ 230 w 686340"/>
                  <a:gd name="connsiteY0" fmla="*/ 22283 h 102114"/>
                  <a:gd name="connsiteX1" fmla="*/ 686340 w 686340"/>
                  <a:gd name="connsiteY1" fmla="*/ 0 h 102114"/>
                  <a:gd name="connsiteX2" fmla="*/ 681577 w 686340"/>
                  <a:gd name="connsiteY2" fmla="*/ 102113 h 102114"/>
                  <a:gd name="connsiteX3" fmla="*/ 229 w 686340"/>
                  <a:gd name="connsiteY3" fmla="*/ 102114 h 102114"/>
                  <a:gd name="connsiteX4" fmla="*/ 230 w 686340"/>
                  <a:gd name="connsiteY4" fmla="*/ 22283 h 102114"/>
                  <a:gd name="connsiteX0" fmla="*/ 230 w 681578"/>
                  <a:gd name="connsiteY0" fmla="*/ 0 h 79831"/>
                  <a:gd name="connsiteX1" fmla="*/ 681578 w 681578"/>
                  <a:gd name="connsiteY1" fmla="*/ 4026 h 79831"/>
                  <a:gd name="connsiteX2" fmla="*/ 681577 w 681578"/>
                  <a:gd name="connsiteY2" fmla="*/ 79830 h 79831"/>
                  <a:gd name="connsiteX3" fmla="*/ 229 w 681578"/>
                  <a:gd name="connsiteY3" fmla="*/ 79831 h 79831"/>
                  <a:gd name="connsiteX4" fmla="*/ 230 w 681578"/>
                  <a:gd name="connsiteY4" fmla="*/ 0 h 79831"/>
                  <a:gd name="connsiteX0" fmla="*/ 230 w 683959"/>
                  <a:gd name="connsiteY0" fmla="*/ 907 h 80738"/>
                  <a:gd name="connsiteX1" fmla="*/ 683959 w 683959"/>
                  <a:gd name="connsiteY1" fmla="*/ 0 h 80738"/>
                  <a:gd name="connsiteX2" fmla="*/ 681577 w 683959"/>
                  <a:gd name="connsiteY2" fmla="*/ 80737 h 80738"/>
                  <a:gd name="connsiteX3" fmla="*/ 229 w 683959"/>
                  <a:gd name="connsiteY3" fmla="*/ 80738 h 80738"/>
                  <a:gd name="connsiteX4" fmla="*/ 230 w 683959"/>
                  <a:gd name="connsiteY4" fmla="*/ 907 h 80738"/>
                  <a:gd name="connsiteX0" fmla="*/ 230 w 683959"/>
                  <a:gd name="connsiteY0" fmla="*/ 5839 h 85670"/>
                  <a:gd name="connsiteX1" fmla="*/ 683959 w 683959"/>
                  <a:gd name="connsiteY1" fmla="*/ 0 h 85670"/>
                  <a:gd name="connsiteX2" fmla="*/ 681577 w 683959"/>
                  <a:gd name="connsiteY2" fmla="*/ 85669 h 85670"/>
                  <a:gd name="connsiteX3" fmla="*/ 229 w 683959"/>
                  <a:gd name="connsiteY3" fmla="*/ 85670 h 85670"/>
                  <a:gd name="connsiteX4" fmla="*/ 230 w 683959"/>
                  <a:gd name="connsiteY4" fmla="*/ 5839 h 85670"/>
                  <a:gd name="connsiteX0" fmla="*/ 230 w 686341"/>
                  <a:gd name="connsiteY0" fmla="*/ 0 h 79831"/>
                  <a:gd name="connsiteX1" fmla="*/ 686341 w 686341"/>
                  <a:gd name="connsiteY1" fmla="*/ 738 h 79831"/>
                  <a:gd name="connsiteX2" fmla="*/ 681577 w 686341"/>
                  <a:gd name="connsiteY2" fmla="*/ 79830 h 79831"/>
                  <a:gd name="connsiteX3" fmla="*/ 229 w 686341"/>
                  <a:gd name="connsiteY3" fmla="*/ 79831 h 79831"/>
                  <a:gd name="connsiteX4" fmla="*/ 230 w 686341"/>
                  <a:gd name="connsiteY4" fmla="*/ 0 h 79831"/>
                  <a:gd name="connsiteX0" fmla="*/ 230 w 681577"/>
                  <a:gd name="connsiteY0" fmla="*/ 4195 h 84026"/>
                  <a:gd name="connsiteX1" fmla="*/ 679197 w 681577"/>
                  <a:gd name="connsiteY1" fmla="*/ 0 h 84026"/>
                  <a:gd name="connsiteX2" fmla="*/ 681577 w 681577"/>
                  <a:gd name="connsiteY2" fmla="*/ 84025 h 84026"/>
                  <a:gd name="connsiteX3" fmla="*/ 229 w 681577"/>
                  <a:gd name="connsiteY3" fmla="*/ 84026 h 84026"/>
                  <a:gd name="connsiteX4" fmla="*/ 230 w 681577"/>
                  <a:gd name="connsiteY4" fmla="*/ 4195 h 84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577" h="84026">
                    <a:moveTo>
                      <a:pt x="230" y="4195"/>
                    </a:moveTo>
                    <a:lnTo>
                      <a:pt x="679197" y="0"/>
                    </a:lnTo>
                    <a:cubicBezTo>
                      <a:pt x="679197" y="25268"/>
                      <a:pt x="681577" y="58757"/>
                      <a:pt x="681577" y="84025"/>
                    </a:cubicBezTo>
                    <a:lnTo>
                      <a:pt x="229" y="84026"/>
                    </a:lnTo>
                    <a:cubicBezTo>
                      <a:pt x="-565" y="41521"/>
                      <a:pt x="1024" y="46700"/>
                      <a:pt x="230" y="4195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600" dirty="0"/>
                  <a:t> </a:t>
                </a:r>
                <a:r>
                  <a:rPr lang="pt-BR" sz="600" dirty="0" smtClean="0"/>
                  <a:t>0.319999 -  5.64</a:t>
                </a:r>
                <a:endParaRPr lang="pt-BR" sz="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86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Sumário: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73768" y="1711156"/>
            <a:ext cx="9956132" cy="458664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 smtClean="0"/>
              <a:t>Motivação;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 smtClean="0"/>
              <a:t>Objetivo;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 smtClean="0"/>
              <a:t>Metodologia;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 smtClean="0"/>
              <a:t>Resultados e discussões;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 smtClean="0"/>
              <a:t>Conclusão;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3200" dirty="0" smtClean="0"/>
              <a:t>Agradecimentos.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644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975" y="857169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/>
              <a:t>Conclusões e perspectivas futuras: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176" y="1930402"/>
            <a:ext cx="10812216" cy="4603668"/>
          </a:xfrm>
        </p:spPr>
        <p:txBody>
          <a:bodyPr>
            <a:normAutofit/>
          </a:bodyPr>
          <a:lstStyle/>
          <a:p>
            <a:r>
              <a:rPr lang="pt-BR" sz="2000" dirty="0"/>
              <a:t>Há correlação espacial, ou seja, </a:t>
            </a:r>
            <a:r>
              <a:rPr lang="pt-BR" sz="2000" dirty="0" smtClean="0"/>
              <a:t>maior intensidade de degradação </a:t>
            </a:r>
            <a:r>
              <a:rPr lang="pt-BR" sz="2000" dirty="0"/>
              <a:t>ocorre em áreas </a:t>
            </a:r>
            <a:r>
              <a:rPr lang="pt-BR" sz="2000" dirty="0" smtClean="0"/>
              <a:t>mais próximas a área desmatada.</a:t>
            </a:r>
            <a:endParaRPr lang="pt-BR" sz="2000" dirty="0" smtClean="0"/>
          </a:p>
          <a:p>
            <a:r>
              <a:rPr lang="pt-BR" sz="2000" dirty="0"/>
              <a:t>A correlação encontrada </a:t>
            </a:r>
            <a:r>
              <a:rPr lang="pt-BR" sz="2000" dirty="0" smtClean="0"/>
              <a:t>não tão </a:t>
            </a:r>
            <a:r>
              <a:rPr lang="pt-BR" sz="2000" dirty="0"/>
              <a:t>é </a:t>
            </a:r>
            <a:r>
              <a:rPr lang="pt-BR" sz="2000" dirty="0" smtClean="0"/>
              <a:t>forte;</a:t>
            </a:r>
            <a:endParaRPr lang="pt-BR" sz="2000" dirty="0"/>
          </a:p>
          <a:p>
            <a:r>
              <a:rPr lang="pt-BR" sz="2000" dirty="0" smtClean="0"/>
              <a:t>Variáveis que </a:t>
            </a:r>
            <a:r>
              <a:rPr lang="pt-BR" sz="2000" dirty="0"/>
              <a:t>mais </a:t>
            </a:r>
            <a:r>
              <a:rPr lang="pt-BR" sz="2000" dirty="0" smtClean="0"/>
              <a:t>explicam a </a:t>
            </a:r>
            <a:r>
              <a:rPr lang="pt-BR" sz="2000" dirty="0" smtClean="0"/>
              <a:t>intensidade de degradação</a:t>
            </a:r>
            <a:r>
              <a:rPr lang="pt-BR" sz="2000" dirty="0" smtClean="0"/>
              <a:t>: Área desmatada e densidade de borda. – variáveis mais correlacionadas estão associadas ao desmatamento – há uma sinergia entre desmatamento e degradação;</a:t>
            </a:r>
          </a:p>
          <a:p>
            <a:r>
              <a:rPr lang="pt-BR" sz="2000" dirty="0" smtClean="0"/>
              <a:t>O estudo não considerou variáveis importantes como: </a:t>
            </a:r>
            <a:r>
              <a:rPr lang="pt-BR" sz="2000" dirty="0" smtClean="0"/>
              <a:t>proximidade </a:t>
            </a:r>
            <a:r>
              <a:rPr lang="pt-BR" sz="2000" dirty="0" smtClean="0"/>
              <a:t>as áreas de pastagem, proximidade  de centros urbanos, </a:t>
            </a:r>
            <a:r>
              <a:rPr lang="pt-BR" sz="2000" dirty="0"/>
              <a:t>p</a:t>
            </a:r>
            <a:r>
              <a:rPr lang="pt-BR" sz="2000" dirty="0" smtClean="0"/>
              <a:t>resença </a:t>
            </a:r>
            <a:r>
              <a:rPr lang="pt-BR" sz="2000" dirty="0"/>
              <a:t>de Indústria madeireira, presença de projetos de colonização </a:t>
            </a:r>
            <a:r>
              <a:rPr lang="pt-BR" sz="2000" dirty="0" smtClean="0"/>
              <a:t>;</a:t>
            </a:r>
          </a:p>
          <a:p>
            <a:r>
              <a:rPr lang="pt-BR" sz="2000" dirty="0" smtClean="0"/>
              <a:t>Outra forma de representar o fogo;</a:t>
            </a:r>
          </a:p>
          <a:p>
            <a:r>
              <a:rPr lang="pt-BR" sz="2000" dirty="0" smtClean="0"/>
              <a:t>Ampliar </a:t>
            </a:r>
            <a:r>
              <a:rPr lang="pt-BR" sz="2000" dirty="0" smtClean="0"/>
              <a:t>o período de análise considerando marcos históricos: </a:t>
            </a:r>
            <a:r>
              <a:rPr lang="pt-BR" sz="2000" dirty="0" smtClean="0"/>
              <a:t>início </a:t>
            </a:r>
            <a:r>
              <a:rPr lang="pt-BR" sz="2000" dirty="0" smtClean="0"/>
              <a:t>da colonização, entrada do agronegócio (reduziu áreas de pastagem) e </a:t>
            </a:r>
            <a:r>
              <a:rPr lang="pt-BR" sz="2000" dirty="0" smtClean="0"/>
              <a:t>início </a:t>
            </a:r>
            <a:r>
              <a:rPr lang="pt-BR" sz="2000" dirty="0" smtClean="0"/>
              <a:t>do estabelecimento </a:t>
            </a:r>
            <a:r>
              <a:rPr lang="pt-BR" sz="2000" dirty="0" smtClean="0"/>
              <a:t>efetivo de </a:t>
            </a:r>
            <a:r>
              <a:rPr lang="pt-BR" sz="2000" dirty="0" smtClean="0"/>
              <a:t>planos de manejo, controle e combate ao desmatamento;</a:t>
            </a:r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434" y="9652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Agradecimentos: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2792" y="2182732"/>
            <a:ext cx="105156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Professores da disciplina;</a:t>
            </a:r>
          </a:p>
          <a:p>
            <a:r>
              <a:rPr lang="pt-BR" dirty="0" smtClean="0"/>
              <a:t>Dra. Maria Isabel Escada;</a:t>
            </a:r>
          </a:p>
          <a:p>
            <a:r>
              <a:rPr lang="pt-BR" dirty="0" smtClean="0"/>
              <a:t>Sacha </a:t>
            </a:r>
            <a:r>
              <a:rPr lang="pt-BR" dirty="0" err="1" smtClean="0"/>
              <a:t>Siani</a:t>
            </a:r>
            <a:r>
              <a:rPr lang="pt-BR" dirty="0"/>
              <a:t>;</a:t>
            </a:r>
            <a:endParaRPr lang="pt-BR" dirty="0" smtClean="0"/>
          </a:p>
          <a:p>
            <a:r>
              <a:rPr lang="pt-BR" dirty="0" smtClean="0"/>
              <a:t>Thais </a:t>
            </a:r>
            <a:r>
              <a:rPr lang="pt-BR" dirty="0" err="1" smtClean="0"/>
              <a:t>Rosan</a:t>
            </a:r>
            <a:r>
              <a:rPr lang="pt-BR" dirty="0" smtClean="0"/>
              <a:t>.</a:t>
            </a:r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669" y="27466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Obrigado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Motivação: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1568" y="3826046"/>
            <a:ext cx="9956132" cy="721882"/>
          </a:xfrm>
        </p:spPr>
        <p:txBody>
          <a:bodyPr/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Estudo e modelagem da degradação florestal;</a:t>
            </a:r>
            <a:endParaRPr lang="pt-BR" dirty="0"/>
          </a:p>
        </p:txBody>
      </p:sp>
      <p:grpSp>
        <p:nvGrpSpPr>
          <p:cNvPr id="24" name="Grupo 23"/>
          <p:cNvGrpSpPr/>
          <p:nvPr/>
        </p:nvGrpSpPr>
        <p:grpSpPr>
          <a:xfrm>
            <a:off x="8192860" y="1983105"/>
            <a:ext cx="2361749" cy="1842941"/>
            <a:chOff x="8246131" y="2356799"/>
            <a:chExt cx="2361749" cy="1842941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6131" y="2356799"/>
              <a:ext cx="2361749" cy="1565942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8593039" y="3922741"/>
              <a:ext cx="1667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Fonte: geolocation.ws</a:t>
              </a:r>
              <a:endParaRPr lang="pt-BR" sz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851994" y="4742840"/>
            <a:ext cx="2361750" cy="1842941"/>
            <a:chOff x="4508302" y="4763138"/>
            <a:chExt cx="2361750" cy="1842941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8"/>
            <a:stretch/>
          </p:blipFill>
          <p:spPr>
            <a:xfrm>
              <a:off x="4508302" y="4763138"/>
              <a:ext cx="2361750" cy="1565942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4780998" y="6329080"/>
              <a:ext cx="20890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Fonte: www.paraiba.com.br</a:t>
              </a:r>
              <a:endParaRPr lang="pt-BR" sz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486439" y="4742840"/>
            <a:ext cx="2361749" cy="1876353"/>
            <a:chOff x="7508915" y="4763138"/>
            <a:chExt cx="2361749" cy="187635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8915" y="4763138"/>
              <a:ext cx="2361749" cy="1565942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7542320" y="6362492"/>
              <a:ext cx="2294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Fonte: jpmabrasil.wordpress.com</a:t>
              </a:r>
              <a:endParaRPr lang="pt-BR" sz="12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266700" y="4744152"/>
            <a:ext cx="2361750" cy="1842940"/>
            <a:chOff x="1507689" y="4763138"/>
            <a:chExt cx="2361750" cy="184294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690" y="4763138"/>
              <a:ext cx="2361749" cy="1565942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1507689" y="6329079"/>
              <a:ext cx="23617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Fonte: www.tribunauniao.com.br</a:t>
              </a:r>
              <a:endParaRPr lang="pt-BR" sz="12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091478" y="4731856"/>
            <a:ext cx="2391154" cy="1913324"/>
            <a:chOff x="8091478" y="4731856"/>
            <a:chExt cx="2391154" cy="1913324"/>
          </a:xfrm>
        </p:grpSpPr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0883" y="4731856"/>
              <a:ext cx="2361749" cy="1565942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8091478" y="6368181"/>
              <a:ext cx="23911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 smtClean="0"/>
                <a:t>Fonte: www.redebrasilatual.com.br</a:t>
              </a:r>
              <a:endParaRPr lang="pt-BR" sz="1200" dirty="0"/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270903" y="2027412"/>
            <a:ext cx="7328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Importância da Floresta Amazônica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66699" y="2650359"/>
            <a:ext cx="7019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Intensificação da ocupação da Amazônia brasileira;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66699" y="3296690"/>
            <a:ext cx="7437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Fatores que influenciam e geram a degradação florestal;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Motivação: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66700" y="1745247"/>
            <a:ext cx="9956132" cy="4722788"/>
          </a:xfrm>
        </p:spPr>
        <p:txBody>
          <a:bodyPr>
            <a:normAutofit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Degradação florestal:</a:t>
            </a:r>
          </a:p>
          <a:p>
            <a:pPr lvl="1" algn="l">
              <a:lnSpc>
                <a:spcPct val="150000"/>
              </a:lnSpc>
            </a:pPr>
            <a:r>
              <a:rPr lang="pt-BR" sz="2200" dirty="0" smtClean="0"/>
              <a:t>“Processo gradual de longo-prazo de redução da cobertura florestal pela atividade de exploração madeireira e pelo fogo florestal”</a:t>
            </a:r>
          </a:p>
          <a:p>
            <a:pPr lvl="2" algn="r">
              <a:lnSpc>
                <a:spcPct val="150000"/>
              </a:lnSpc>
            </a:pPr>
            <a:r>
              <a:rPr lang="pt-BR" dirty="0" smtClean="0"/>
              <a:t>INPE, (2008a)</a:t>
            </a:r>
          </a:p>
          <a:p>
            <a:pPr marL="361950" lvl="2" indent="-361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Níveis de degradação</a:t>
            </a:r>
            <a:r>
              <a:rPr lang="pt-BR" dirty="0" smtClean="0"/>
              <a:t>:</a:t>
            </a:r>
          </a:p>
          <a:p>
            <a:pPr marL="819150" lvl="3" indent="-361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0  - floresta intacta;</a:t>
            </a:r>
          </a:p>
          <a:p>
            <a:pPr marL="819150" lvl="3" indent="-361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1 – corte raso;</a:t>
            </a:r>
          </a:p>
          <a:p>
            <a:pPr marL="819150" lvl="3" indent="-361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/>
              <a:t>Níveis intermediários – níveis de degradação (baixa, média e alta intensidade de degradação florestal)	</a:t>
            </a:r>
            <a:r>
              <a:rPr lang="pt-BR" dirty="0" smtClean="0"/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Motivação: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81000" y="1972680"/>
            <a:ext cx="9906000" cy="432511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 smtClean="0"/>
              <a:t>Estudo e modelagem da degradação florestal:</a:t>
            </a:r>
          </a:p>
          <a:p>
            <a:pPr algn="l"/>
            <a:endParaRPr lang="pt-BR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Padrões e processos da dinâmica do uso e ocupação do solo;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Obtenção de medidas de um conjunto de variáveis que expliquem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/>
              <a:t>intensidade de degradação florestal;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400" dirty="0" smtClean="0"/>
              <a:t>Estabelecer relações funcionais entre as variáveis com base na exploração estatística (modelos lineares clássicos e/ou espaciais).</a:t>
            </a:r>
          </a:p>
        </p:txBody>
      </p:sp>
    </p:spTree>
    <p:extLst>
      <p:ext uri="{BB962C8B-B14F-4D97-AF65-F5344CB8AC3E}">
        <p14:creationId xmlns:p14="http://schemas.microsoft.com/office/powerpoint/2010/main" val="26247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Objetivo: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81000" y="1972680"/>
            <a:ext cx="9906000" cy="4325118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Apresentar uma análise que permita explicar a INTENSIDADE DE DEGRADAÇÃO FLORESTAL por meio de modelo de regressão e de fatores relacionados com esse fenômeno;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200" dirty="0"/>
              <a:t>Construção de um modelo com variáveis que melhor expliquem a variável dependente</a:t>
            </a:r>
            <a:r>
              <a:rPr lang="pt-BR" sz="2200" dirty="0" smtClean="0"/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pt-BR" sz="22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pt-BR" sz="2200" dirty="0" smtClean="0"/>
              <a:t>Verificar se há dependência espacial da variável dependente;</a:t>
            </a:r>
          </a:p>
          <a:p>
            <a:pPr lvl="1" algn="l"/>
            <a:endParaRPr lang="pt-BR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Metodologia: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81000" y="1972680"/>
            <a:ext cx="9906000" cy="45619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Área de estudo: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54" y="1706659"/>
            <a:ext cx="7117246" cy="479080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6700" y="2864855"/>
            <a:ext cx="33909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Área total: 2500 km²;</a:t>
            </a:r>
          </a:p>
          <a:p>
            <a:endParaRPr lang="pt-B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/>
              <a:t>Coordenadas geográficas do centroide: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200" dirty="0" smtClean="0"/>
          </a:p>
          <a:p>
            <a:pPr lvl="1"/>
            <a:r>
              <a:rPr lang="pt-BR" sz="2200" dirty="0" smtClean="0"/>
              <a:t> 54° 31' 46.885" W e   11° 59' 35.208" 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12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Metodologia: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81000" y="1714498"/>
            <a:ext cx="9906000" cy="4583300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Variável dependente: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Intensidade de degradação florestal do período de 1994 a 2004;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Fonte de dados: PINHEIRO (2010);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Construção da variável dependente: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Soma das intensidades anuais de degradação (de 0.1 a 0.9) do período de 1994 a 2004 para gerar um indicador de intensidade de degradação florestal);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/>
              <a:t>Eliminação dos valores referentes a floresta intacta (0) e corte raso (1).</a:t>
            </a:r>
          </a:p>
        </p:txBody>
      </p:sp>
    </p:spTree>
    <p:extLst>
      <p:ext uri="{BB962C8B-B14F-4D97-AF65-F5344CB8AC3E}">
        <p14:creationId xmlns:p14="http://schemas.microsoft.com/office/powerpoint/2010/main" val="33510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6700" y="1142999"/>
            <a:ext cx="10363200" cy="393701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 smtClean="0"/>
              <a:t>Metodologia:</a:t>
            </a:r>
            <a:endParaRPr lang="pt-BR" sz="4000" dirty="0"/>
          </a:p>
        </p:txBody>
      </p:sp>
      <p:pic>
        <p:nvPicPr>
          <p:cNvPr id="5" name="Picture 15" descr="C:\Users\Greison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8392" y="4102062"/>
            <a:ext cx="1043608" cy="1080120"/>
          </a:xfrm>
          <a:prstGeom prst="rect">
            <a:avLst/>
          </a:prstGeom>
          <a:noFill/>
        </p:spPr>
      </p:pic>
      <p:pic>
        <p:nvPicPr>
          <p:cNvPr id="6" name="Picture 13" descr="C:\Users\Greison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8392" y="5182182"/>
            <a:ext cx="1043608" cy="1115616"/>
          </a:xfrm>
          <a:prstGeom prst="rect">
            <a:avLst/>
          </a:prstGeom>
          <a:noFill/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1" b="39674"/>
          <a:stretch/>
        </p:blipFill>
        <p:spPr>
          <a:xfrm>
            <a:off x="0" y="0"/>
            <a:ext cx="11157779" cy="9652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0"/>
            <a:ext cx="1052995" cy="965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92" y="965201"/>
            <a:ext cx="1043608" cy="110950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/>
          <a:stretch/>
        </p:blipFill>
        <p:spPr>
          <a:xfrm>
            <a:off x="11148392" y="2074702"/>
            <a:ext cx="1043608" cy="10507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7" t="23709" r="22349" b="-417"/>
          <a:stretch/>
        </p:blipFill>
        <p:spPr>
          <a:xfrm>
            <a:off x="11148392" y="3125415"/>
            <a:ext cx="1043608" cy="1006054"/>
          </a:xfrm>
          <a:prstGeom prst="rect">
            <a:avLst/>
          </a:prstGeom>
        </p:spPr>
      </p:pic>
      <p:sp>
        <p:nvSpPr>
          <p:cNvPr id="15" name="Subtítulo 14"/>
          <p:cNvSpPr>
            <a:spLocks noGrp="1"/>
          </p:cNvSpPr>
          <p:nvPr>
            <p:ph type="subTitle" idx="1"/>
          </p:nvPr>
        </p:nvSpPr>
        <p:spPr>
          <a:xfrm>
            <a:off x="367552" y="1559565"/>
            <a:ext cx="9906000" cy="531161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 smtClean="0"/>
              <a:t>Construção das variáveis independentes: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47033" y="2164873"/>
            <a:ext cx="4901266" cy="4038832"/>
            <a:chOff x="547034" y="2351299"/>
            <a:chExt cx="4901266" cy="403883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034" y="2916369"/>
              <a:ext cx="4901266" cy="243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1086970" y="2351299"/>
              <a:ext cx="34827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dirty="0" err="1" smtClean="0"/>
                <a:t>Plugin</a:t>
              </a:r>
              <a:r>
                <a:rPr lang="pt-BR" sz="2200" dirty="0" smtClean="0"/>
                <a:t> de células</a:t>
              </a:r>
              <a:endParaRPr lang="pt-BR" sz="2200" dirty="0"/>
            </a:p>
          </p:txBody>
        </p:sp>
        <p:sp>
          <p:nvSpPr>
            <p:cNvPr id="4" name="Retângulo 3"/>
            <p:cNvSpPr/>
            <p:nvPr/>
          </p:nvSpPr>
          <p:spPr>
            <a:xfrm>
              <a:off x="681317" y="5374468"/>
              <a:ext cx="42940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000" dirty="0" smtClean="0">
                  <a:latin typeface="Calibri" pitchFamily="34" charset="0"/>
                </a:rPr>
                <a:t>Objetivo: homogeneizar </a:t>
              </a:r>
              <a:r>
                <a:rPr lang="pt-BR" sz="2000" dirty="0">
                  <a:latin typeface="Calibri" pitchFamily="34" charset="0"/>
                </a:rPr>
                <a:t>informações </a:t>
              </a:r>
              <a:r>
                <a:rPr lang="pt-BR" sz="2000" dirty="0" smtClean="0">
                  <a:latin typeface="Calibri" pitchFamily="34" charset="0"/>
                </a:rPr>
                <a:t>de </a:t>
              </a:r>
              <a:r>
                <a:rPr lang="pt-BR" sz="2000" dirty="0">
                  <a:latin typeface="Calibri" pitchFamily="34" charset="0"/>
                </a:rPr>
                <a:t>diferentes </a:t>
              </a:r>
              <a:r>
                <a:rPr lang="pt-BR" sz="2000" dirty="0" smtClean="0">
                  <a:latin typeface="Calibri" pitchFamily="34" charset="0"/>
                </a:rPr>
                <a:t>fontes </a:t>
              </a:r>
              <a:r>
                <a:rPr lang="pt-BR" sz="2000" dirty="0">
                  <a:latin typeface="Calibri" pitchFamily="34" charset="0"/>
                </a:rPr>
                <a:t>em uma mesma base </a:t>
              </a:r>
              <a:r>
                <a:rPr lang="pt-BR" sz="2000" dirty="0" smtClean="0">
                  <a:latin typeface="Calibri" pitchFamily="34" charset="0"/>
                </a:rPr>
                <a:t>espaço-temporal.</a:t>
              </a:r>
              <a:endParaRPr lang="pt-BR" sz="2000" dirty="0"/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5864428" y="2245659"/>
            <a:ext cx="5398629" cy="4202217"/>
            <a:chOff x="5864428" y="2245659"/>
            <a:chExt cx="5398629" cy="4202217"/>
          </a:xfrm>
        </p:grpSpPr>
        <p:pic>
          <p:nvPicPr>
            <p:cNvPr id="14" name="Picture 5" descr="C:\Documents and Settings\DPI\Desktop\geodma_geobia\interpretation_model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64428" y="2738102"/>
              <a:ext cx="4867835" cy="2940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7780269" y="2245659"/>
              <a:ext cx="34827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0" dirty="0" smtClean="0"/>
                <a:t>GeoDMA</a:t>
              </a:r>
              <a:endParaRPr lang="pt-BR" sz="22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027234" y="5739990"/>
              <a:ext cx="34827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Objetivo: Extração de métricas de paisagem, dentre outras.</a:t>
              </a:r>
              <a:endParaRPr lang="pt-BR" sz="2000" dirty="0"/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1143000" y="6386321"/>
            <a:ext cx="2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 err="1" smtClean="0"/>
              <a:t>Gavlak</a:t>
            </a:r>
            <a:r>
              <a:rPr lang="pt-BR" dirty="0" smtClean="0"/>
              <a:t> e Escada.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225553" y="6389771"/>
            <a:ext cx="2635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</a:t>
            </a:r>
            <a:r>
              <a:rPr lang="pt-BR" dirty="0"/>
              <a:t>Korting et </a:t>
            </a:r>
            <a:r>
              <a:rPr lang="pt-BR" dirty="0" smtClean="0"/>
              <a:t>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1324</Words>
  <Application>Microsoft Office PowerPoint</Application>
  <PresentationFormat>Widescreen</PresentationFormat>
  <Paragraphs>359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Wingdings</vt:lpstr>
      <vt:lpstr>Tema do Office</vt:lpstr>
      <vt:lpstr>Uso da Análise de Regressão para Estudo da Intensidade da Degradação Florestal na Amazônia Mato-grossense</vt:lpstr>
      <vt:lpstr>Sumário:</vt:lpstr>
      <vt:lpstr>Motivação:</vt:lpstr>
      <vt:lpstr>Motivação:</vt:lpstr>
      <vt:lpstr>Motivação:</vt:lpstr>
      <vt:lpstr>Objetivo:</vt:lpstr>
      <vt:lpstr>Metodologia:</vt:lpstr>
      <vt:lpstr>Metodologia:</vt:lpstr>
      <vt:lpstr>Metodologia:</vt:lpstr>
      <vt:lpstr>Metodologia:  Variáveis independentes (1994 a 2004).  </vt:lpstr>
      <vt:lpstr>Metodologia - Análise de regressão: </vt:lpstr>
      <vt:lpstr>Metodologia: </vt:lpstr>
      <vt:lpstr>Resultados e discussões: </vt:lpstr>
      <vt:lpstr>Resultados e discussões: </vt:lpstr>
      <vt:lpstr>Resultados e discussões: </vt:lpstr>
      <vt:lpstr>Resultados e discussões: </vt:lpstr>
      <vt:lpstr>Resultados e discussões: </vt:lpstr>
      <vt:lpstr>Resultados e discussões: </vt:lpstr>
      <vt:lpstr>Resultados e discussões: </vt:lpstr>
      <vt:lpstr>Conclusões e perspectivas futuras:</vt:lpstr>
      <vt:lpstr>Agradecimentos: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CAPANEMA</dc:creator>
  <cp:lastModifiedBy>VINICIUS CAPANEMA</cp:lastModifiedBy>
  <cp:revision>73</cp:revision>
  <dcterms:created xsi:type="dcterms:W3CDTF">2015-12-12T17:55:15Z</dcterms:created>
  <dcterms:modified xsi:type="dcterms:W3CDTF">2015-12-17T15:38:34Z</dcterms:modified>
</cp:coreProperties>
</file>