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57" r:id="rId3"/>
    <p:sldId id="258" r:id="rId4"/>
    <p:sldId id="277" r:id="rId5"/>
    <p:sldId id="259" r:id="rId6"/>
    <p:sldId id="260" r:id="rId7"/>
    <p:sldId id="261" r:id="rId8"/>
    <p:sldId id="262" r:id="rId9"/>
    <p:sldId id="278" r:id="rId10"/>
    <p:sldId id="263" r:id="rId11"/>
    <p:sldId id="264" r:id="rId12"/>
    <p:sldId id="265" r:id="rId13"/>
    <p:sldId id="266" r:id="rId14"/>
    <p:sldId id="269" r:id="rId15"/>
    <p:sldId id="267" r:id="rId16"/>
    <p:sldId id="268" r:id="rId17"/>
    <p:sldId id="271" r:id="rId18"/>
    <p:sldId id="270" r:id="rId19"/>
    <p:sldId id="272" r:id="rId20"/>
    <p:sldId id="273" r:id="rId21"/>
    <p:sldId id="279" r:id="rId22"/>
    <p:sldId id="280" r:id="rId2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sabel" initials="i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029" autoAdjust="0"/>
    <p:restoredTop sz="94660"/>
  </p:normalViewPr>
  <p:slideViewPr>
    <p:cSldViewPr snapToGrid="0">
      <p:cViewPr varScale="1">
        <p:scale>
          <a:sx n="71" d="100"/>
          <a:sy n="71" d="100"/>
        </p:scale>
        <p:origin x="78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B32D7-9B6C-452F-9670-D541377769C7}" type="datetimeFigureOut">
              <a:rPr lang="pt-BR" smtClean="0"/>
              <a:t>17/12/2015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FDDA8-26EC-4A18-B0DF-91384F2DF6C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5498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B32D7-9B6C-452F-9670-D541377769C7}" type="datetimeFigureOut">
              <a:rPr lang="pt-BR" smtClean="0"/>
              <a:t>17/12/2015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FDDA8-26EC-4A18-B0DF-91384F2DF6C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1718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B32D7-9B6C-452F-9670-D541377769C7}" type="datetimeFigureOut">
              <a:rPr lang="pt-BR" smtClean="0"/>
              <a:t>17/12/2015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FDDA8-26EC-4A18-B0DF-91384F2DF6C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4000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B32D7-9B6C-452F-9670-D541377769C7}" type="datetimeFigureOut">
              <a:rPr lang="pt-BR" smtClean="0"/>
              <a:t>17/12/2015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FDDA8-26EC-4A18-B0DF-91384F2DF6C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0667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B32D7-9B6C-452F-9670-D541377769C7}" type="datetimeFigureOut">
              <a:rPr lang="pt-BR" smtClean="0"/>
              <a:t>17/12/2015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FDDA8-26EC-4A18-B0DF-91384F2DF6C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6924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B32D7-9B6C-452F-9670-D541377769C7}" type="datetimeFigureOut">
              <a:rPr lang="pt-BR" smtClean="0"/>
              <a:t>17/12/2015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FDDA8-26EC-4A18-B0DF-91384F2DF6C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7013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B32D7-9B6C-452F-9670-D541377769C7}" type="datetimeFigureOut">
              <a:rPr lang="pt-BR" smtClean="0"/>
              <a:t>17/12/2015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FDDA8-26EC-4A18-B0DF-91384F2DF6C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0251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B32D7-9B6C-452F-9670-D541377769C7}" type="datetimeFigureOut">
              <a:rPr lang="pt-BR" smtClean="0"/>
              <a:t>17/12/2015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FDDA8-26EC-4A18-B0DF-91384F2DF6C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7177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B32D7-9B6C-452F-9670-D541377769C7}" type="datetimeFigureOut">
              <a:rPr lang="pt-BR" smtClean="0"/>
              <a:t>17/12/2015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FDDA8-26EC-4A18-B0DF-91384F2DF6C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3079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B32D7-9B6C-452F-9670-D541377769C7}" type="datetimeFigureOut">
              <a:rPr lang="pt-BR" smtClean="0"/>
              <a:t>17/12/2015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FDDA8-26EC-4A18-B0DF-91384F2DF6C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7671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B32D7-9B6C-452F-9670-D541377769C7}" type="datetimeFigureOut">
              <a:rPr lang="pt-BR" smtClean="0"/>
              <a:t>17/12/2015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FDDA8-26EC-4A18-B0DF-91384F2DF6C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6100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7B32D7-9B6C-452F-9670-D541377769C7}" type="datetimeFigureOut">
              <a:rPr lang="pt-BR" smtClean="0"/>
              <a:t>17/12/2015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FDDA8-26EC-4A18-B0DF-91384F2DF6C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4071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hyperlink" Target="http://www.dpi.inpe.br/~miguel/" TargetMode="External"/><Relationship Id="rId7" Type="http://schemas.openxmlformats.org/officeDocument/2006/relationships/image" Target="../media/image4.jpg"/><Relationship Id="rId2" Type="http://schemas.openxmlformats.org/officeDocument/2006/relationships/hyperlink" Target="http://www.dpi.inpe.br/quem_somos/eduardo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11" Type="http://schemas.openxmlformats.org/officeDocument/2006/relationships/image" Target="../media/image8.gif"/><Relationship Id="rId5" Type="http://schemas.openxmlformats.org/officeDocument/2006/relationships/image" Target="../media/image2.jpeg"/><Relationship Id="rId10" Type="http://schemas.openxmlformats.org/officeDocument/2006/relationships/image" Target="../media/image7.jpeg"/><Relationship Id="rId4" Type="http://schemas.openxmlformats.org/officeDocument/2006/relationships/image" Target="../media/image1.jpeg"/><Relationship Id="rId9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g"/><Relationship Id="rId9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g"/><Relationship Id="rId9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image" Target="../media/image20.png"/><Relationship Id="rId7" Type="http://schemas.openxmlformats.org/officeDocument/2006/relationships/image" Target="../media/image3.jpg"/><Relationship Id="rId12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11" Type="http://schemas.openxmlformats.org/officeDocument/2006/relationships/image" Target="../media/image7.jpeg"/><Relationship Id="rId5" Type="http://schemas.openxmlformats.org/officeDocument/2006/relationships/image" Target="../media/image1.jpeg"/><Relationship Id="rId10" Type="http://schemas.openxmlformats.org/officeDocument/2006/relationships/image" Target="../media/image6.jpeg"/><Relationship Id="rId4" Type="http://schemas.openxmlformats.org/officeDocument/2006/relationships/image" Target="../media/image21.png"/><Relationship Id="rId9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g"/><Relationship Id="rId9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21.png"/><Relationship Id="rId5" Type="http://schemas.openxmlformats.org/officeDocument/2006/relationships/image" Target="../media/image4.jpg"/><Relationship Id="rId10" Type="http://schemas.openxmlformats.org/officeDocument/2006/relationships/image" Target="../media/image20.png"/><Relationship Id="rId4" Type="http://schemas.openxmlformats.org/officeDocument/2006/relationships/image" Target="../media/image3.jpg"/><Relationship Id="rId9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3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1.jpg"/><Relationship Id="rId5" Type="http://schemas.openxmlformats.org/officeDocument/2006/relationships/image" Target="../media/image4.jpg"/><Relationship Id="rId10" Type="http://schemas.openxmlformats.org/officeDocument/2006/relationships/image" Target="../media/image10.jpg"/><Relationship Id="rId4" Type="http://schemas.openxmlformats.org/officeDocument/2006/relationships/image" Target="../media/image3.jp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g"/><Relationship Id="rId9" Type="http://schemas.openxmlformats.org/officeDocument/2006/relationships/image" Target="../media/image14.tif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10" Type="http://schemas.openxmlformats.org/officeDocument/2006/relationships/image" Target="../media/image16.png"/><Relationship Id="rId4" Type="http://schemas.openxmlformats.org/officeDocument/2006/relationships/image" Target="../media/image3.jp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66700" y="762609"/>
            <a:ext cx="10363200" cy="2387600"/>
          </a:xfrm>
        </p:spPr>
        <p:txBody>
          <a:bodyPr>
            <a:normAutofit/>
          </a:bodyPr>
          <a:lstStyle/>
          <a:p>
            <a:r>
              <a:rPr lang="pt-BR" sz="40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Uso da Análise de Regressão para Estudo da Intensidade da Degradação Florestal na Amazônia Mato-grossense</a:t>
            </a:r>
            <a:endParaRPr lang="pt-BR" sz="4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08000" y="3722265"/>
            <a:ext cx="10401300" cy="185303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SER 301 – ANÁLISE ESPACIAL DE DADOS GEOGRÁFICOS</a:t>
            </a:r>
          </a:p>
          <a:p>
            <a:pPr>
              <a:lnSpc>
                <a:spcPct val="100000"/>
              </a:lnSpc>
            </a:pPr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Prof</a:t>
            </a: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responsáveis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 : </a:t>
            </a:r>
            <a:r>
              <a:rPr lang="pt-BR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2" tooltip="http://www.dpi.inpe.br/quem_somos/eduardo/"/>
              </a:rPr>
              <a:t>Dr. Eduardo G. Camargo</a:t>
            </a:r>
            <a:r>
              <a:rPr lang="pt-BR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e  </a:t>
            </a:r>
            <a:r>
              <a:rPr lang="pt-BR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3" tooltip="http://www.dpi.inpe.br/~miguel/"/>
              </a:rPr>
              <a:t>Dr. Antônio Miguel Vieira Monteiro</a:t>
            </a:r>
            <a:endParaRPr lang="pt-BR" sz="20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Aluno: Vinicius do Prado Capanema</a:t>
            </a:r>
          </a:p>
          <a:p>
            <a:pPr>
              <a:lnSpc>
                <a:spcPct val="100000"/>
              </a:lnSpc>
            </a:pP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vinicius.capanema@inpe.br</a:t>
            </a:r>
          </a:p>
          <a:p>
            <a:endParaRPr lang="pt-BR" dirty="0"/>
          </a:p>
        </p:txBody>
      </p:sp>
      <p:pic>
        <p:nvPicPr>
          <p:cNvPr id="5" name="Picture 15" descr="C:\Users\Greison\Desktop\images (4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48392" y="4102062"/>
            <a:ext cx="1043608" cy="1080120"/>
          </a:xfrm>
          <a:prstGeom prst="rect">
            <a:avLst/>
          </a:prstGeom>
          <a:noFill/>
        </p:spPr>
      </p:pic>
      <p:pic>
        <p:nvPicPr>
          <p:cNvPr id="6" name="Picture 13" descr="C:\Users\Greison\Desktop\images (3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48392" y="5182182"/>
            <a:ext cx="1043608" cy="1115616"/>
          </a:xfrm>
          <a:prstGeom prst="rect">
            <a:avLst/>
          </a:prstGeom>
          <a:noFill/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31" b="39674"/>
          <a:stretch/>
        </p:blipFill>
        <p:spPr>
          <a:xfrm>
            <a:off x="0" y="0"/>
            <a:ext cx="11157779" cy="965201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392" y="0"/>
            <a:ext cx="1052995" cy="965201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392" y="965201"/>
            <a:ext cx="1043608" cy="1109501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94"/>
          <a:stretch/>
        </p:blipFill>
        <p:spPr>
          <a:xfrm>
            <a:off x="11148392" y="2074702"/>
            <a:ext cx="1043608" cy="1050713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77" t="23709" r="22349" b="-417"/>
          <a:stretch/>
        </p:blipFill>
        <p:spPr>
          <a:xfrm>
            <a:off x="11148392" y="3125415"/>
            <a:ext cx="1043608" cy="1006054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001" y="5664200"/>
            <a:ext cx="5994400" cy="1024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073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38263" y="1413482"/>
            <a:ext cx="10363200" cy="631826"/>
          </a:xfrm>
        </p:spPr>
        <p:txBody>
          <a:bodyPr>
            <a:normAutofit fontScale="90000"/>
          </a:bodyPr>
          <a:lstStyle/>
          <a:p>
            <a:pPr algn="l"/>
            <a:r>
              <a:rPr lang="pt-BR" sz="4000" dirty="0" smtClean="0"/>
              <a:t>Metodologia:  </a:t>
            </a:r>
            <a:r>
              <a:rPr lang="pt-BR" sz="2700" dirty="0" smtClean="0"/>
              <a:t>Variáveis independentes (1994 a 2004).</a:t>
            </a:r>
            <a:r>
              <a:rPr lang="pt-BR" sz="3600" dirty="0" smtClean="0"/>
              <a:t> </a:t>
            </a:r>
            <a:br>
              <a:rPr lang="pt-BR" sz="3600" dirty="0" smtClean="0"/>
            </a:br>
            <a:endParaRPr lang="pt-BR" sz="4000" dirty="0"/>
          </a:p>
        </p:txBody>
      </p:sp>
      <p:pic>
        <p:nvPicPr>
          <p:cNvPr id="5" name="Picture 15" descr="C:\Users\Greison\Desktop\images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48392" y="4102062"/>
            <a:ext cx="1043608" cy="1080120"/>
          </a:xfrm>
          <a:prstGeom prst="rect">
            <a:avLst/>
          </a:prstGeom>
          <a:noFill/>
        </p:spPr>
      </p:pic>
      <p:pic>
        <p:nvPicPr>
          <p:cNvPr id="6" name="Picture 13" descr="C:\Users\Greison\Desktop\images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48392" y="5182182"/>
            <a:ext cx="1043608" cy="1115616"/>
          </a:xfrm>
          <a:prstGeom prst="rect">
            <a:avLst/>
          </a:prstGeom>
          <a:noFill/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31" b="39674"/>
          <a:stretch/>
        </p:blipFill>
        <p:spPr>
          <a:xfrm>
            <a:off x="0" y="0"/>
            <a:ext cx="11157779" cy="965201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392" y="0"/>
            <a:ext cx="1052995" cy="965201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392" y="965201"/>
            <a:ext cx="1043608" cy="1109501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94"/>
          <a:stretch/>
        </p:blipFill>
        <p:spPr>
          <a:xfrm>
            <a:off x="11148392" y="2074702"/>
            <a:ext cx="1043608" cy="1050713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77" t="23709" r="22349" b="-417"/>
          <a:stretch/>
        </p:blipFill>
        <p:spPr>
          <a:xfrm>
            <a:off x="11148392" y="3125415"/>
            <a:ext cx="1043608" cy="1006054"/>
          </a:xfrm>
          <a:prstGeom prst="rect">
            <a:avLst/>
          </a:prstGeom>
        </p:spPr>
      </p:pic>
      <p:graphicFrame>
        <p:nvGraphicFramePr>
          <p:cNvPr id="23" name="Tabe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7521536"/>
              </p:ext>
            </p:extLst>
          </p:nvPr>
        </p:nvGraphicFramePr>
        <p:xfrm>
          <a:off x="238263" y="1724025"/>
          <a:ext cx="10820261" cy="491955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073016"/>
                <a:gridCol w="1396503"/>
                <a:gridCol w="2687709"/>
                <a:gridCol w="3748908"/>
                <a:gridCol w="1914125"/>
              </a:tblGrid>
              <a:tr h="143447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Dado</a:t>
                      </a:r>
                      <a:endParaRPr lang="pt-BR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141" marR="521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Fonte</a:t>
                      </a:r>
                      <a:endParaRPr lang="pt-BR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141" marR="521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Operação</a:t>
                      </a:r>
                      <a:endParaRPr lang="pt-BR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141" marR="521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Premissa </a:t>
                      </a:r>
                      <a:endParaRPr lang="pt-BR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141" marR="521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Variável</a:t>
                      </a:r>
                      <a:endParaRPr lang="pt-BR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141" marR="52141" marT="0" marB="0"/>
                </a:tc>
              </a:tr>
              <a:tr h="380152">
                <a:tc rowSpan="3"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Focos de calor</a:t>
                      </a:r>
                    </a:p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141" marR="52141" marT="0" marB="0" anchor="ctr"/>
                </a:tc>
                <a:tc rowSpan="3"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Portal de queimadas do </a:t>
                      </a:r>
                      <a:r>
                        <a:rPr lang="pt-BR" sz="10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INPE</a:t>
                      </a:r>
                      <a:endParaRPr lang="pt-BR" sz="10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141" marR="52141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Densidade de Kernel.</a:t>
                      </a:r>
                    </a:p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141" marR="52141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Células com maior densidade de </a:t>
                      </a:r>
                      <a:r>
                        <a:rPr lang="pt-BR" sz="105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focos </a:t>
                      </a:r>
                      <a:r>
                        <a:rPr lang="pt-BR" sz="10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 calor possuem intensidade de degradação mais </a:t>
                      </a:r>
                      <a:r>
                        <a:rPr lang="pt-BR" sz="105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alta. </a:t>
                      </a:r>
                      <a:endParaRPr lang="pt-BR" sz="105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141" marR="52141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Densidade de focos de </a:t>
                      </a:r>
                      <a:r>
                        <a:rPr lang="pt-BR" sz="10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calor.</a:t>
                      </a:r>
                      <a:endParaRPr lang="pt-BR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141" marR="52141" marT="0" marB="0" anchor="ctr"/>
                </a:tc>
              </a:tr>
              <a:tr h="38015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Contagem dos focos de calor dentro das célula </a:t>
                      </a:r>
                      <a:endParaRPr lang="pt-BR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141" marR="52141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Células com maior número de focos de calor possuem intensidade de degradação mais </a:t>
                      </a:r>
                      <a:r>
                        <a:rPr lang="pt-BR" sz="105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alt</a:t>
                      </a:r>
                      <a:r>
                        <a:rPr lang="pt-BR" sz="105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</a:t>
                      </a:r>
                      <a:r>
                        <a:rPr lang="pt-BR" sz="105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pt-BR" sz="105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141" marR="52141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Número de focos de calor.</a:t>
                      </a:r>
                      <a:endParaRPr lang="pt-BR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141" marR="52141" marT="0" marB="0" anchor="ctr"/>
                </a:tc>
              </a:tr>
              <a:tr h="380152">
                <a:tc vMerge="1"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2141" marR="52141" marT="0" marB="0" anchor="ctr"/>
                </a:tc>
                <a:tc vMerge="1"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2141" marR="52141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Mapas </a:t>
                      </a:r>
                      <a:r>
                        <a:rPr lang="pt-BR" sz="10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 </a:t>
                      </a:r>
                      <a:r>
                        <a:rPr lang="pt-BR" sz="105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distância </a:t>
                      </a:r>
                      <a:r>
                        <a:rPr lang="pt-BR" sz="10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euclidiana gerados a </a:t>
                      </a:r>
                      <a:r>
                        <a:rPr lang="pt-BR" sz="105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partir </a:t>
                      </a:r>
                      <a:r>
                        <a:rPr lang="pt-BR" sz="10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dos focos de calor.</a:t>
                      </a:r>
                      <a:endParaRPr lang="pt-BR" sz="105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141" marR="52141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Células com menor distância </a:t>
                      </a:r>
                      <a:r>
                        <a:rPr lang="pt-BR" sz="105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aos </a:t>
                      </a:r>
                      <a:r>
                        <a:rPr lang="pt-BR" sz="10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focos de calor possuem intensidade de degradação mais </a:t>
                      </a:r>
                      <a:r>
                        <a:rPr lang="pt-BR" sz="105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alta.</a:t>
                      </a:r>
                      <a:endParaRPr lang="pt-BR" sz="105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141" marR="52141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Distância de focos de calor.</a:t>
                      </a:r>
                      <a:endParaRPr lang="pt-BR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141" marR="52141" marT="0" marB="0" anchor="ctr"/>
                </a:tc>
              </a:tr>
              <a:tr h="476367">
                <a:tc rowSpan="5"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Desmatamento</a:t>
                      </a:r>
                      <a:endParaRPr lang="pt-BR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141" marR="52141" marT="0" marB="0" anchor="ctr"/>
                </a:tc>
                <a:tc rowSpan="5"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PRODES </a:t>
                      </a:r>
                      <a:endParaRPr lang="pt-BR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141" marR="52141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Mapas </a:t>
                      </a:r>
                      <a:r>
                        <a:rPr lang="pt-BR" sz="10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 </a:t>
                      </a:r>
                      <a:r>
                        <a:rPr lang="pt-BR" sz="105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distância </a:t>
                      </a:r>
                      <a:r>
                        <a:rPr lang="pt-BR" sz="10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euclidiana gerados a </a:t>
                      </a:r>
                      <a:r>
                        <a:rPr lang="pt-BR" sz="105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partir </a:t>
                      </a:r>
                      <a:r>
                        <a:rPr lang="pt-BR" sz="10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dos polígonos de desmatamento.</a:t>
                      </a:r>
                      <a:endParaRPr lang="pt-BR" sz="105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141" marR="52141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Células com menor distância dos polígonos de desmatamento possuem intensidade de degradação mais </a:t>
                      </a:r>
                      <a:r>
                        <a:rPr lang="pt-BR" sz="105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alta.</a:t>
                      </a:r>
                      <a:endParaRPr lang="pt-BR" sz="105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141" marR="52141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Distância dos polígonos de desmatamento. </a:t>
                      </a:r>
                      <a:endParaRPr lang="pt-BR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141" marR="52141" marT="0" marB="0" anchor="ctr"/>
                </a:tc>
              </a:tr>
              <a:tr h="38015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Mapa de células com a área de desmatamento acumulado de 1994 a 2005.</a:t>
                      </a:r>
                      <a:endParaRPr lang="pt-BR" sz="105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141" marR="52141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Células com maior área de </a:t>
                      </a:r>
                      <a:r>
                        <a:rPr lang="pt-BR" sz="105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desmatamento por corte raso </a:t>
                      </a:r>
                      <a:r>
                        <a:rPr lang="pt-BR" sz="10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possuem intensidade de degradação mais </a:t>
                      </a:r>
                      <a:r>
                        <a:rPr lang="pt-BR" sz="105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alta.</a:t>
                      </a:r>
                      <a:endParaRPr lang="pt-BR" sz="105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141" marR="52141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Área de desmatamento.</a:t>
                      </a:r>
                      <a:endParaRPr lang="pt-BR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141" marR="52141" marT="0" marB="0" anchor="ctr"/>
                </a:tc>
              </a:tr>
              <a:tr h="33309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Mapa de células com a densidade de bordas dos polígonos de desmatamento. </a:t>
                      </a:r>
                      <a:endParaRPr lang="pt-BR" sz="105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141" marR="52141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Células com maior densidade de borda </a:t>
                      </a:r>
                      <a:r>
                        <a:rPr lang="pt-BR" sz="105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 áreas  desmatadas possuem </a:t>
                      </a:r>
                      <a:r>
                        <a:rPr lang="pt-BR" sz="10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intensidade de degradação mais </a:t>
                      </a:r>
                      <a:r>
                        <a:rPr lang="pt-BR" sz="105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alta. </a:t>
                      </a:r>
                      <a:endParaRPr lang="pt-BR" sz="105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141" marR="52141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Densidade de borda.</a:t>
                      </a:r>
                      <a:endParaRPr lang="pt-BR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141" marR="52141" marT="0" marB="0" anchor="ctr"/>
                </a:tc>
              </a:tr>
              <a:tr h="38015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Mapa de células com o comprimento de bordas dos polígonos de desmatamento. </a:t>
                      </a:r>
                      <a:endParaRPr lang="pt-BR" sz="105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141" marR="52141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Células com maiores valores do total de borda </a:t>
                      </a:r>
                      <a:r>
                        <a:rPr lang="pt-BR" sz="105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</a:t>
                      </a:r>
                      <a:r>
                        <a:rPr lang="pt-BR" sz="105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áreas desmatadas </a:t>
                      </a:r>
                      <a:r>
                        <a:rPr lang="pt-BR" sz="105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possuem </a:t>
                      </a:r>
                      <a:r>
                        <a:rPr lang="pt-BR" sz="10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intensidade de degradação mais </a:t>
                      </a:r>
                      <a:r>
                        <a:rPr lang="pt-BR" sz="105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alta.</a:t>
                      </a:r>
                      <a:endParaRPr lang="pt-BR" sz="105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141" marR="52141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de Borda.</a:t>
                      </a:r>
                      <a:endParaRPr lang="pt-BR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141" marR="52141" marT="0" marB="0" anchor="ctr"/>
                </a:tc>
              </a:tr>
              <a:tr h="33309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Mapa de células com número de </a:t>
                      </a:r>
                      <a:r>
                        <a:rPr lang="pt-BR" sz="105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fragmentos de</a:t>
                      </a:r>
                      <a:r>
                        <a:rPr lang="pt-BR" sz="105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desmatamento</a:t>
                      </a:r>
                      <a:r>
                        <a:rPr lang="pt-BR" sz="105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pt-BR" sz="105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141" marR="52141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Células com maior número de fragmentos possuem intensidade de degradação mais </a:t>
                      </a:r>
                      <a:r>
                        <a:rPr lang="pt-BR" sz="105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alta.</a:t>
                      </a:r>
                      <a:endParaRPr lang="pt-BR" sz="105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141" marR="52141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Número de Fragmentos.</a:t>
                      </a:r>
                      <a:endParaRPr lang="pt-BR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141" marR="52141" marT="0" marB="0" anchor="ctr"/>
                </a:tc>
              </a:tr>
              <a:tr h="442267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Malha viária</a:t>
                      </a:r>
                      <a:endParaRPr lang="pt-BR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141" marR="52141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SINFRA e IMAGEM</a:t>
                      </a:r>
                      <a:r>
                        <a:rPr lang="pt-BR" sz="105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TM 226/068</a:t>
                      </a:r>
                    </a:p>
                  </a:txBody>
                  <a:tcPr marL="52141" marR="52141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Mapa de distância euclidiana gerado a partir das linhas da malha viária . </a:t>
                      </a:r>
                      <a:endParaRPr lang="pt-BR" sz="105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141" marR="52141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Células com menor distância das estradas possuem intensidade de degradação mais </a:t>
                      </a:r>
                      <a:r>
                        <a:rPr lang="pt-BR" sz="105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alta.</a:t>
                      </a:r>
                      <a:endParaRPr lang="pt-BR" sz="105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141" marR="52141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Distância da malha viária. </a:t>
                      </a:r>
                      <a:endParaRPr lang="pt-BR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141" marR="52141" marT="0" marB="0" anchor="ctr">
                    <a:noFill/>
                  </a:tcPr>
                </a:tc>
              </a:tr>
              <a:tr h="380152">
                <a:tc rowSpan="2"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Planos de manejo florestal sustentável – PMFS</a:t>
                      </a:r>
                      <a:endParaRPr lang="pt-BR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141" marR="52141" marT="0" marB="0" anchor="ctr"/>
                </a:tc>
                <a:tc rowSpan="2"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SIMLAM </a:t>
                      </a:r>
                      <a:r>
                        <a:rPr lang="pt-BR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público da </a:t>
                      </a:r>
                      <a:r>
                        <a:rPr lang="pt-BR" sz="10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</a:t>
                      </a:r>
                      <a:r>
                        <a:rPr lang="pt-BR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SEMA (1994 a 2005)</a:t>
                      </a:r>
                      <a:endParaRPr lang="pt-BR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141" marR="52141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Mapa de distância euclidiana gerado a partir dos polígonos de PMFS. </a:t>
                      </a:r>
                      <a:endParaRPr lang="pt-BR" sz="105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141" marR="52141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Células com menor distância dos polígonos de PMFS possuem intensidade de degradação mais </a:t>
                      </a:r>
                      <a:r>
                        <a:rPr lang="pt-BR" sz="105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alta.</a:t>
                      </a:r>
                      <a:endParaRPr lang="pt-BR" sz="105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141" marR="52141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Distância dos polígonos de PMFS</a:t>
                      </a:r>
                      <a:endParaRPr lang="pt-BR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141" marR="52141" marT="0" marB="0" anchor="ctr"/>
                </a:tc>
              </a:tr>
              <a:tr h="76972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Mapa de células contendo área dos polígonos de PMFS</a:t>
                      </a:r>
                      <a:endParaRPr lang="pt-BR" sz="105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141" marR="52141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Células com maior área de </a:t>
                      </a:r>
                      <a:r>
                        <a:rPr lang="pt-BR" sz="105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polígonos </a:t>
                      </a:r>
                      <a:r>
                        <a:rPr lang="pt-BR" sz="10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 PMFS possuem menor intensidade de degradação.</a:t>
                      </a:r>
                      <a:endParaRPr lang="pt-BR" sz="105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141" marR="52141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Área de PMFS.</a:t>
                      </a:r>
                      <a:endParaRPr lang="pt-BR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141" marR="52141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8943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34949" y="2259883"/>
            <a:ext cx="1073785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pt-BR" sz="2400" dirty="0" smtClean="0"/>
              <a:t>Escolha do modelo de regressão:</a:t>
            </a:r>
          </a:p>
          <a:p>
            <a:pPr marL="1257300" lvl="2" indent="-342900" algn="just">
              <a:buFont typeface="Arial" panose="020B0604020202020204" pitchFamily="34" charset="0"/>
              <a:buChar char="•"/>
            </a:pPr>
            <a:r>
              <a:rPr lang="pt-BR" sz="2400" dirty="0" smtClean="0"/>
              <a:t>Diagnóstico do modelo:</a:t>
            </a:r>
          </a:p>
          <a:p>
            <a:pPr marL="1714500" lvl="3" indent="-342900" algn="just">
              <a:buFont typeface="Arial" panose="020B0604020202020204" pitchFamily="34" charset="0"/>
              <a:buChar char="•"/>
            </a:pPr>
            <a:r>
              <a:rPr lang="pt-BR" sz="2400" dirty="0" smtClean="0"/>
              <a:t>R² e FIV;</a:t>
            </a:r>
          </a:p>
          <a:p>
            <a:pPr marL="1257300" lvl="2" indent="-342900" algn="just">
              <a:buFont typeface="Arial" panose="020B0604020202020204" pitchFamily="34" charset="0"/>
              <a:buChar char="•"/>
            </a:pPr>
            <a:r>
              <a:rPr lang="pt-BR" sz="2400" dirty="0" smtClean="0"/>
              <a:t>Análise dos resíduos: </a:t>
            </a:r>
          </a:p>
          <a:p>
            <a:pPr marL="1257300" lvl="2" indent="-342900" algn="just">
              <a:buFont typeface="Arial" panose="020B0604020202020204" pitchFamily="34" charset="0"/>
              <a:buChar char="•"/>
            </a:pPr>
            <a:r>
              <a:rPr lang="pt-BR" sz="2400" dirty="0" smtClean="0"/>
              <a:t>Verificar dependência espacial – MORAN I;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pt-BR" sz="2400" dirty="0" smtClean="0"/>
              <a:t>REGRESSÃO ESPACIAL: 	</a:t>
            </a:r>
          </a:p>
          <a:p>
            <a:pPr marL="1257300" lvl="2" indent="-342900" algn="just">
              <a:buFont typeface="Arial" panose="020B0604020202020204" pitchFamily="34" charset="0"/>
              <a:buChar char="•"/>
            </a:pPr>
            <a:r>
              <a:rPr lang="pt-BR" sz="2400" dirty="0" smtClean="0"/>
              <a:t>Incorpora a estrutura de dependência espacial ao modelo;</a:t>
            </a:r>
          </a:p>
          <a:p>
            <a:pPr marL="1714500" lvl="3" indent="-342900" algn="just">
              <a:buFont typeface="Arial" panose="020B0604020202020204" pitchFamily="34" charset="0"/>
              <a:buChar char="•"/>
            </a:pPr>
            <a:r>
              <a:rPr lang="pt-BR" sz="2400" dirty="0" smtClean="0"/>
              <a:t>Matriz de vizinhança tipo </a:t>
            </a:r>
            <a:r>
              <a:rPr lang="pt-BR" sz="2400" dirty="0" err="1" smtClean="0"/>
              <a:t>queen</a:t>
            </a:r>
            <a:r>
              <a:rPr lang="pt-BR" sz="2400" dirty="0"/>
              <a:t>.</a:t>
            </a:r>
            <a:endParaRPr lang="pt-BR" sz="2400" dirty="0" smtClean="0"/>
          </a:p>
          <a:p>
            <a:pPr marL="1714500" lvl="3" indent="-342900" algn="just">
              <a:buFont typeface="Arial" panose="020B0604020202020204" pitchFamily="34" charset="0"/>
              <a:buChar char="•"/>
            </a:pPr>
            <a:r>
              <a:rPr lang="pt-BR" sz="2400" dirty="0" smtClean="0"/>
              <a:t>SAR (LAG) – atribuem A. E. a variável dependente.</a:t>
            </a:r>
          </a:p>
          <a:p>
            <a:pPr marL="1714500" lvl="3" indent="-342900" algn="just">
              <a:buFont typeface="Arial" panose="020B0604020202020204" pitchFamily="34" charset="0"/>
              <a:buChar char="•"/>
            </a:pPr>
            <a:r>
              <a:rPr lang="pt-BR" sz="2400" dirty="0" smtClean="0"/>
              <a:t>CAR (ERROR) – atribuem a </a:t>
            </a:r>
            <a:r>
              <a:rPr lang="pt-BR" sz="2400" dirty="0" err="1" smtClean="0"/>
              <a:t>A</a:t>
            </a:r>
            <a:r>
              <a:rPr lang="pt-BR" sz="2400" dirty="0" smtClean="0"/>
              <a:t>. E. ao erro (efeitos espaciais são ruído). </a:t>
            </a:r>
          </a:p>
          <a:p>
            <a:pPr marL="1257300" lvl="2" indent="-342900" algn="just">
              <a:buFont typeface="Arial" panose="020B0604020202020204" pitchFamily="34" charset="0"/>
              <a:buChar char="•"/>
            </a:pPr>
            <a:r>
              <a:rPr lang="pt-BR" sz="2400" dirty="0" smtClean="0"/>
              <a:t>Teste de </a:t>
            </a:r>
            <a:r>
              <a:rPr lang="pt-BR" sz="2400" dirty="0" err="1" smtClean="0"/>
              <a:t>Lagrange</a:t>
            </a:r>
            <a:r>
              <a:rPr lang="pt-BR" sz="2400" dirty="0" smtClean="0"/>
              <a:t>.</a:t>
            </a: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838450" y="1200039"/>
            <a:ext cx="10363200" cy="872915"/>
          </a:xfrm>
        </p:spPr>
        <p:txBody>
          <a:bodyPr>
            <a:normAutofit fontScale="90000"/>
          </a:bodyPr>
          <a:lstStyle/>
          <a:p>
            <a:pPr algn="l"/>
            <a:r>
              <a:rPr lang="pt-BR" sz="4000" dirty="0" smtClean="0"/>
              <a:t>Metodologia - </a:t>
            </a:r>
            <a:r>
              <a:rPr lang="pt-BR" sz="3600" dirty="0" smtClean="0"/>
              <a:t>Análise de regressão:</a:t>
            </a:r>
            <a:br>
              <a:rPr lang="pt-BR" sz="3600" dirty="0" smtClean="0"/>
            </a:br>
            <a:endParaRPr lang="pt-BR" sz="4000" dirty="0"/>
          </a:p>
        </p:txBody>
      </p:sp>
      <p:pic>
        <p:nvPicPr>
          <p:cNvPr id="5" name="Picture 15" descr="C:\Users\Greison\Desktop\images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48392" y="4102062"/>
            <a:ext cx="1043608" cy="1080120"/>
          </a:xfrm>
          <a:prstGeom prst="rect">
            <a:avLst/>
          </a:prstGeom>
          <a:noFill/>
        </p:spPr>
      </p:pic>
      <p:pic>
        <p:nvPicPr>
          <p:cNvPr id="6" name="Picture 13" descr="C:\Users\Greison\Desktop\images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48392" y="5182182"/>
            <a:ext cx="1043608" cy="1115616"/>
          </a:xfrm>
          <a:prstGeom prst="rect">
            <a:avLst/>
          </a:prstGeom>
          <a:noFill/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31" b="39674"/>
          <a:stretch/>
        </p:blipFill>
        <p:spPr>
          <a:xfrm>
            <a:off x="0" y="0"/>
            <a:ext cx="11157779" cy="965201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392" y="0"/>
            <a:ext cx="1052995" cy="965201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392" y="965201"/>
            <a:ext cx="1043608" cy="1109501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94"/>
          <a:stretch/>
        </p:blipFill>
        <p:spPr>
          <a:xfrm>
            <a:off x="11148392" y="2074702"/>
            <a:ext cx="1043608" cy="1050713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77" t="23709" r="22349" b="-417"/>
          <a:stretch/>
        </p:blipFill>
        <p:spPr>
          <a:xfrm>
            <a:off x="11148392" y="3125415"/>
            <a:ext cx="1043608" cy="1006054"/>
          </a:xfrm>
          <a:prstGeom prst="rect">
            <a:avLst/>
          </a:prstGeom>
        </p:spPr>
      </p:pic>
      <p:sp>
        <p:nvSpPr>
          <p:cNvPr id="15" name="Subtítulo 14"/>
          <p:cNvSpPr>
            <a:spLocks noGrp="1"/>
          </p:cNvSpPr>
          <p:nvPr>
            <p:ph type="subTitle" idx="1"/>
          </p:nvPr>
        </p:nvSpPr>
        <p:spPr>
          <a:xfrm>
            <a:off x="234947" y="1800226"/>
            <a:ext cx="6299203" cy="539346"/>
          </a:xfrm>
        </p:spPr>
        <p:txBody>
          <a:bodyPr>
            <a:noAutofit/>
          </a:bodyPr>
          <a:lstStyle/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pt-BR" sz="2400" dirty="0" smtClean="0"/>
              <a:t>Seleção das variáveis; 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BR" sz="2400" dirty="0" smtClean="0"/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BR" sz="2400" dirty="0" smtClean="0"/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BR" sz="2400" dirty="0" smtClean="0"/>
          </a:p>
          <a:p>
            <a:pPr lvl="1" algn="just"/>
            <a:endParaRPr lang="pt-BR" sz="2400" dirty="0" smtClean="0"/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6955727"/>
              </p:ext>
            </p:extLst>
          </p:nvPr>
        </p:nvGraphicFramePr>
        <p:xfrm>
          <a:off x="6971193" y="1519951"/>
          <a:ext cx="4089403" cy="28975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490"/>
                <a:gridCol w="1153921"/>
                <a:gridCol w="1045682"/>
                <a:gridCol w="1141310"/>
              </a:tblGrid>
              <a:tr h="21742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Y</a:t>
                      </a:r>
                      <a:endParaRPr lang="pt-BR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DGRAD_2004</a:t>
                      </a:r>
                      <a:endParaRPr lang="pt-BR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R-Quadrado</a:t>
                      </a:r>
                      <a:endParaRPr lang="pt-BR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valor-P</a:t>
                      </a:r>
                      <a:endParaRPr lang="pt-BR" sz="1400" b="0" i="1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17427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 </a:t>
                      </a:r>
                      <a:endParaRPr lang="pt-B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 </a:t>
                      </a:r>
                      <a:endParaRPr lang="pt-BR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17427">
                <a:tc rowSpan="11"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X</a:t>
                      </a:r>
                      <a:endParaRPr lang="pt-BR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NUM_FOCOS</a:t>
                      </a:r>
                      <a:endParaRPr lang="pt-BR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0,04488168</a:t>
                      </a:r>
                      <a:endParaRPr lang="pt-BR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2,98E-14</a:t>
                      </a:r>
                      <a:endParaRPr lang="pt-B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1742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AREADESMAT</a:t>
                      </a:r>
                      <a:endParaRPr lang="pt-BR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0,38551704</a:t>
                      </a:r>
                      <a:endParaRPr lang="pt-BR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3,40E-135</a:t>
                      </a:r>
                      <a:endParaRPr lang="pt-BR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21742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AREA_PMFS</a:t>
                      </a:r>
                      <a:endParaRPr lang="pt-B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0,01586152</a:t>
                      </a:r>
                      <a:endParaRPr lang="pt-BR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7,33E-06</a:t>
                      </a:r>
                      <a:endParaRPr lang="pt-BR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1742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DISTDESMAT</a:t>
                      </a:r>
                      <a:endParaRPr lang="pt-B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0,14318972</a:t>
                      </a:r>
                      <a:endParaRPr lang="pt-BR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3,60E-44</a:t>
                      </a:r>
                      <a:endParaRPr lang="pt-BR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1742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DIST_PMFS</a:t>
                      </a:r>
                      <a:endParaRPr lang="pt-B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0,01393679</a:t>
                      </a:r>
                      <a:endParaRPr lang="pt-BR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2,66E-05</a:t>
                      </a:r>
                      <a:endParaRPr lang="pt-BR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1742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DENS_BORDA</a:t>
                      </a:r>
                      <a:endParaRPr lang="pt-BR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0,42695068</a:t>
                      </a:r>
                      <a:endParaRPr lang="pt-BR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2,75E-154</a:t>
                      </a:r>
                      <a:endParaRPr lang="pt-BR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21742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NUM_FRAG</a:t>
                      </a:r>
                      <a:endParaRPr lang="pt-BR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0,24116366</a:t>
                      </a:r>
                      <a:endParaRPr lang="pt-BR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1,87E-77</a:t>
                      </a:r>
                      <a:endParaRPr lang="pt-BR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1742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TOTA_BORDA</a:t>
                      </a:r>
                      <a:endParaRPr lang="pt-BR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0,42695068</a:t>
                      </a:r>
                      <a:endParaRPr lang="pt-BR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2,75E-154</a:t>
                      </a:r>
                      <a:endParaRPr lang="pt-BR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21742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DENSKERNEL</a:t>
                      </a:r>
                      <a:endParaRPr lang="pt-B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0,02904815</a:t>
                      </a:r>
                      <a:endParaRPr lang="pt-B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1,14E-09</a:t>
                      </a:r>
                      <a:endParaRPr lang="pt-BR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1742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DIST_FOCO</a:t>
                      </a:r>
                      <a:endParaRPr lang="pt-BR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0,06049564</a:t>
                      </a:r>
                      <a:endParaRPr lang="pt-B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8,12E-19</a:t>
                      </a:r>
                      <a:endParaRPr lang="pt-BR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1742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DIS_MALHA</a:t>
                      </a:r>
                      <a:endParaRPr lang="pt-B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0,02736725</a:t>
                      </a:r>
                      <a:endParaRPr lang="pt-B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3,48E-09</a:t>
                      </a:r>
                      <a:endParaRPr lang="pt-BR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6605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66700" y="1142999"/>
            <a:ext cx="10363200" cy="872915"/>
          </a:xfrm>
        </p:spPr>
        <p:txBody>
          <a:bodyPr>
            <a:normAutofit fontScale="90000"/>
          </a:bodyPr>
          <a:lstStyle/>
          <a:p>
            <a:pPr algn="l"/>
            <a:r>
              <a:rPr lang="pt-BR" sz="4000" dirty="0" smtClean="0"/>
              <a:t>Metodologia:</a:t>
            </a:r>
            <a:r>
              <a:rPr lang="pt-BR" sz="3600" dirty="0" smtClean="0"/>
              <a:t/>
            </a:r>
            <a:br>
              <a:rPr lang="pt-BR" sz="3600" dirty="0" smtClean="0"/>
            </a:br>
            <a:endParaRPr lang="pt-BR" sz="4000" dirty="0"/>
          </a:p>
        </p:txBody>
      </p:sp>
      <p:pic>
        <p:nvPicPr>
          <p:cNvPr id="5" name="Picture 15" descr="C:\Users\Greison\Desktop\images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48392" y="4102062"/>
            <a:ext cx="1043608" cy="1080120"/>
          </a:xfrm>
          <a:prstGeom prst="rect">
            <a:avLst/>
          </a:prstGeom>
          <a:noFill/>
        </p:spPr>
      </p:pic>
      <p:pic>
        <p:nvPicPr>
          <p:cNvPr id="6" name="Picture 13" descr="C:\Users\Greison\Desktop\images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48392" y="5182182"/>
            <a:ext cx="1043608" cy="1115616"/>
          </a:xfrm>
          <a:prstGeom prst="rect">
            <a:avLst/>
          </a:prstGeom>
          <a:noFill/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31" b="39674"/>
          <a:stretch/>
        </p:blipFill>
        <p:spPr>
          <a:xfrm>
            <a:off x="0" y="0"/>
            <a:ext cx="11157779" cy="965201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392" y="0"/>
            <a:ext cx="1052995" cy="965201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392" y="965201"/>
            <a:ext cx="1043608" cy="1109501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94"/>
          <a:stretch/>
        </p:blipFill>
        <p:spPr>
          <a:xfrm>
            <a:off x="11148392" y="2074702"/>
            <a:ext cx="1043608" cy="1050713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77" t="23709" r="22349" b="-417"/>
          <a:stretch/>
        </p:blipFill>
        <p:spPr>
          <a:xfrm>
            <a:off x="11148392" y="3125415"/>
            <a:ext cx="1043608" cy="1006054"/>
          </a:xfrm>
          <a:prstGeom prst="rect">
            <a:avLst/>
          </a:prstGeom>
        </p:spPr>
      </p:pic>
      <p:sp>
        <p:nvSpPr>
          <p:cNvPr id="15" name="Subtítulo 14"/>
          <p:cNvSpPr>
            <a:spLocks noGrp="1"/>
          </p:cNvSpPr>
          <p:nvPr>
            <p:ph type="subTitle" idx="1"/>
          </p:nvPr>
        </p:nvSpPr>
        <p:spPr>
          <a:xfrm>
            <a:off x="234950" y="1805591"/>
            <a:ext cx="3337892" cy="388121"/>
          </a:xfrm>
        </p:spPr>
        <p:txBody>
          <a:bodyPr>
            <a:normAutofit/>
          </a:bodyPr>
          <a:lstStyle/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BR" dirty="0" smtClean="0"/>
          </a:p>
          <a:p>
            <a:pPr lvl="1" algn="just"/>
            <a:endParaRPr lang="pt-BR" dirty="0" smtClean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2038" y="965201"/>
            <a:ext cx="5176354" cy="5628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266700" y="3289087"/>
            <a:ext cx="4600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Resumindo: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7631665" y="6593574"/>
            <a:ext cx="31718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Fonte: </a:t>
            </a:r>
            <a:r>
              <a:rPr lang="pt-BR" sz="1400" dirty="0"/>
              <a:t>DRUCK et al</a:t>
            </a:r>
            <a:r>
              <a:rPr lang="pt-BR" sz="1400" dirty="0" smtClean="0"/>
              <a:t>.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312046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66700" y="1142999"/>
            <a:ext cx="10363200" cy="872915"/>
          </a:xfrm>
        </p:spPr>
        <p:txBody>
          <a:bodyPr>
            <a:normAutofit fontScale="90000"/>
          </a:bodyPr>
          <a:lstStyle/>
          <a:p>
            <a:pPr algn="l"/>
            <a:r>
              <a:rPr lang="pt-BR" sz="4000" dirty="0" smtClean="0"/>
              <a:t>Resultados e discussões:</a:t>
            </a:r>
            <a:r>
              <a:rPr lang="pt-BR" sz="3600" dirty="0" smtClean="0"/>
              <a:t/>
            </a:r>
            <a:br>
              <a:rPr lang="pt-BR" sz="3600" dirty="0" smtClean="0"/>
            </a:br>
            <a:endParaRPr lang="pt-BR" sz="4000" dirty="0"/>
          </a:p>
        </p:txBody>
      </p:sp>
      <p:pic>
        <p:nvPicPr>
          <p:cNvPr id="5" name="Picture 15" descr="C:\Users\Greison\Desktop\images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48392" y="4102062"/>
            <a:ext cx="1043608" cy="1080120"/>
          </a:xfrm>
          <a:prstGeom prst="rect">
            <a:avLst/>
          </a:prstGeom>
          <a:noFill/>
        </p:spPr>
      </p:pic>
      <p:pic>
        <p:nvPicPr>
          <p:cNvPr id="6" name="Picture 13" descr="C:\Users\Greison\Desktop\images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48392" y="5182182"/>
            <a:ext cx="1043608" cy="1115616"/>
          </a:xfrm>
          <a:prstGeom prst="rect">
            <a:avLst/>
          </a:prstGeom>
          <a:noFill/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31" b="39674"/>
          <a:stretch/>
        </p:blipFill>
        <p:spPr>
          <a:xfrm>
            <a:off x="0" y="0"/>
            <a:ext cx="11157779" cy="965201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392" y="0"/>
            <a:ext cx="1052995" cy="965201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392" y="965201"/>
            <a:ext cx="1043608" cy="1109501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94"/>
          <a:stretch/>
        </p:blipFill>
        <p:spPr>
          <a:xfrm>
            <a:off x="11148392" y="2074702"/>
            <a:ext cx="1043608" cy="1050713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77" t="23709" r="22349" b="-417"/>
          <a:stretch/>
        </p:blipFill>
        <p:spPr>
          <a:xfrm>
            <a:off x="11148392" y="3125415"/>
            <a:ext cx="1043608" cy="1006054"/>
          </a:xfrm>
          <a:prstGeom prst="rect">
            <a:avLst/>
          </a:prstGeom>
        </p:spPr>
      </p:pic>
      <p:sp>
        <p:nvSpPr>
          <p:cNvPr id="15" name="Subtítulo 14"/>
          <p:cNvSpPr>
            <a:spLocks noGrp="1"/>
          </p:cNvSpPr>
          <p:nvPr>
            <p:ph type="subTitle" idx="1"/>
          </p:nvPr>
        </p:nvSpPr>
        <p:spPr>
          <a:xfrm>
            <a:off x="2063750" y="1935986"/>
            <a:ext cx="3441700" cy="388121"/>
          </a:xfrm>
        </p:spPr>
        <p:txBody>
          <a:bodyPr>
            <a:normAutofit/>
          </a:bodyPr>
          <a:lstStyle/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BR" dirty="0" smtClean="0"/>
          </a:p>
          <a:p>
            <a:pPr lvl="1" algn="just"/>
            <a:endParaRPr lang="pt-BR" dirty="0" smtClean="0"/>
          </a:p>
        </p:txBody>
      </p:sp>
      <p:sp>
        <p:nvSpPr>
          <p:cNvPr id="4" name="CaixaDeTexto 3"/>
          <p:cNvSpPr txBox="1"/>
          <p:nvPr/>
        </p:nvSpPr>
        <p:spPr>
          <a:xfrm>
            <a:off x="3049197" y="1583248"/>
            <a:ext cx="59418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Modelo de Regressão Linear Múltipla:</a:t>
            </a:r>
          </a:p>
          <a:p>
            <a:pPr latinLnBrk="1"/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2387939"/>
              </p:ext>
            </p:extLst>
          </p:nvPr>
        </p:nvGraphicFramePr>
        <p:xfrm>
          <a:off x="1765737" y="2193712"/>
          <a:ext cx="7803933" cy="4427799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2408986"/>
                <a:gridCol w="1229762"/>
                <a:gridCol w="1402433"/>
                <a:gridCol w="1229762"/>
                <a:gridCol w="1532990"/>
              </a:tblGrid>
              <a:tr h="407305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Coeficientes: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07305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Estimados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Erro </a:t>
                      </a:r>
                      <a:r>
                        <a:rPr lang="pt-BR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Padrão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Valor de t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</a:t>
                      </a:r>
                      <a:r>
                        <a:rPr lang="pt-BR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(&gt;|t|)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07305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Intercepto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0.951641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0.037172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25.601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 2e-16 ***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07305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AREADESMAT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1.026.807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0.249983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4.108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4.26e-05 ***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07305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DENS_BORDA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0.044170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0.004231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10.439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 2e-16 ***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7305">
                <a:tc gridSpan="5">
                  <a:txBody>
                    <a:bodyPr/>
                    <a:lstStyle/>
                    <a:p>
                      <a:pPr algn="l" rtl="0" fontAlgn="ctr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Códigos de Significância:  0 ‘***’ 0.001 ‘**’ 0.01 ‘*’ 0.05 ‘.’ 0.1 ‘ ’ 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07305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Erro padrão Residual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1.154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07305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Graus de Liberdade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1257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07305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R² Múltiplo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0.4345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07305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R² Ajustado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0.4336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54749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Estatística F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P-valor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&lt; 2.2e-16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6457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66700" y="1142999"/>
            <a:ext cx="10363200" cy="872915"/>
          </a:xfrm>
        </p:spPr>
        <p:txBody>
          <a:bodyPr>
            <a:normAutofit fontScale="90000"/>
          </a:bodyPr>
          <a:lstStyle/>
          <a:p>
            <a:pPr algn="l"/>
            <a:r>
              <a:rPr lang="pt-BR" sz="4000" dirty="0" smtClean="0"/>
              <a:t>Resultados e discussões:</a:t>
            </a:r>
            <a:r>
              <a:rPr lang="pt-BR" sz="3600" dirty="0" smtClean="0"/>
              <a:t/>
            </a:r>
            <a:br>
              <a:rPr lang="pt-BR" sz="3600" dirty="0" smtClean="0"/>
            </a:br>
            <a:endParaRPr lang="pt-BR" sz="4000" dirty="0"/>
          </a:p>
        </p:txBody>
      </p:sp>
      <p:pic>
        <p:nvPicPr>
          <p:cNvPr id="5" name="Picture 15" descr="C:\Users\Greison\Desktop\images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48392" y="4102062"/>
            <a:ext cx="1043608" cy="1080120"/>
          </a:xfrm>
          <a:prstGeom prst="rect">
            <a:avLst/>
          </a:prstGeom>
          <a:noFill/>
        </p:spPr>
      </p:pic>
      <p:pic>
        <p:nvPicPr>
          <p:cNvPr id="6" name="Picture 13" descr="C:\Users\Greison\Desktop\images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48392" y="5182182"/>
            <a:ext cx="1043608" cy="1115616"/>
          </a:xfrm>
          <a:prstGeom prst="rect">
            <a:avLst/>
          </a:prstGeom>
          <a:noFill/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31" b="39674"/>
          <a:stretch/>
        </p:blipFill>
        <p:spPr>
          <a:xfrm>
            <a:off x="0" y="0"/>
            <a:ext cx="11157779" cy="965201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392" y="0"/>
            <a:ext cx="1052995" cy="965201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392" y="965201"/>
            <a:ext cx="1043608" cy="1109501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94"/>
          <a:stretch/>
        </p:blipFill>
        <p:spPr>
          <a:xfrm>
            <a:off x="11148392" y="2074702"/>
            <a:ext cx="1043608" cy="1050713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77" t="23709" r="22349" b="-417"/>
          <a:stretch/>
        </p:blipFill>
        <p:spPr>
          <a:xfrm>
            <a:off x="11148392" y="3125415"/>
            <a:ext cx="1043608" cy="1006054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375" y="2193711"/>
            <a:ext cx="8096250" cy="4540464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3319462" y="1643147"/>
            <a:ext cx="51720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Relação e Distribuição das Variáveis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18804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upo 25"/>
          <p:cNvGrpSpPr/>
          <p:nvPr/>
        </p:nvGrpSpPr>
        <p:grpSpPr>
          <a:xfrm>
            <a:off x="664508" y="2745141"/>
            <a:ext cx="3957402" cy="3957402"/>
            <a:chOff x="664508" y="2745141"/>
            <a:chExt cx="3957402" cy="3957402"/>
          </a:xfrm>
        </p:grpSpPr>
        <p:grpSp>
          <p:nvGrpSpPr>
            <p:cNvPr id="27" name="Grupo 26"/>
            <p:cNvGrpSpPr/>
            <p:nvPr/>
          </p:nvGrpSpPr>
          <p:grpSpPr>
            <a:xfrm>
              <a:off x="664508" y="2745141"/>
              <a:ext cx="3957402" cy="3957402"/>
              <a:chOff x="358044" y="2798291"/>
              <a:chExt cx="3957402" cy="3957402"/>
            </a:xfrm>
          </p:grpSpPr>
          <p:pic>
            <p:nvPicPr>
              <p:cNvPr id="29" name="Imagem 28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8044" y="2798291"/>
                <a:ext cx="3957402" cy="3957402"/>
              </a:xfrm>
              <a:prstGeom prst="rect">
                <a:avLst/>
              </a:prstGeom>
            </p:spPr>
          </p:pic>
          <p:pic>
            <p:nvPicPr>
              <p:cNvPr id="30" name="Imagem 29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85529" y="3125415"/>
                <a:ext cx="2613653" cy="2552236"/>
              </a:xfrm>
              <a:prstGeom prst="rect">
                <a:avLst/>
              </a:prstGeom>
            </p:spPr>
          </p:pic>
        </p:grpSp>
        <p:pic>
          <p:nvPicPr>
            <p:cNvPr id="28" name="Imagem 27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508"/>
            <a:stretch/>
          </p:blipFill>
          <p:spPr>
            <a:xfrm>
              <a:off x="1179024" y="2965761"/>
              <a:ext cx="2826622" cy="2695899"/>
            </a:xfrm>
            <a:prstGeom prst="rect">
              <a:avLst/>
            </a:prstGeom>
          </p:spPr>
        </p:pic>
      </p:grp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66700" y="1142999"/>
            <a:ext cx="10363200" cy="872915"/>
          </a:xfrm>
        </p:spPr>
        <p:txBody>
          <a:bodyPr>
            <a:normAutofit fontScale="90000"/>
          </a:bodyPr>
          <a:lstStyle/>
          <a:p>
            <a:pPr algn="l"/>
            <a:r>
              <a:rPr lang="pt-BR" sz="4000" dirty="0" smtClean="0"/>
              <a:t>Resultados e discussões:</a:t>
            </a:r>
            <a:r>
              <a:rPr lang="pt-BR" sz="3600" dirty="0" smtClean="0"/>
              <a:t/>
            </a:r>
            <a:br>
              <a:rPr lang="pt-BR" sz="3600" dirty="0" smtClean="0"/>
            </a:br>
            <a:endParaRPr lang="pt-BR" sz="4000" dirty="0"/>
          </a:p>
        </p:txBody>
      </p:sp>
      <p:pic>
        <p:nvPicPr>
          <p:cNvPr id="5" name="Picture 15" descr="C:\Users\Greison\Desktop\images (4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48392" y="4102062"/>
            <a:ext cx="1043608" cy="1080120"/>
          </a:xfrm>
          <a:prstGeom prst="rect">
            <a:avLst/>
          </a:prstGeom>
          <a:noFill/>
        </p:spPr>
      </p:pic>
      <p:pic>
        <p:nvPicPr>
          <p:cNvPr id="6" name="Picture 13" descr="C:\Users\Greison\Desktop\images (3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148392" y="5182182"/>
            <a:ext cx="1043608" cy="1115616"/>
          </a:xfrm>
          <a:prstGeom prst="rect">
            <a:avLst/>
          </a:prstGeom>
          <a:noFill/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31" b="39674"/>
          <a:stretch/>
        </p:blipFill>
        <p:spPr>
          <a:xfrm>
            <a:off x="0" y="0"/>
            <a:ext cx="11157779" cy="965201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392" y="0"/>
            <a:ext cx="1052995" cy="965201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392" y="965201"/>
            <a:ext cx="1043608" cy="1109501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94"/>
          <a:stretch/>
        </p:blipFill>
        <p:spPr>
          <a:xfrm>
            <a:off x="11148392" y="2074702"/>
            <a:ext cx="1043608" cy="1050713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77" t="23709" r="22349" b="-417"/>
          <a:stretch/>
        </p:blipFill>
        <p:spPr>
          <a:xfrm>
            <a:off x="11148392" y="3125415"/>
            <a:ext cx="1043608" cy="1006054"/>
          </a:xfrm>
          <a:prstGeom prst="rect">
            <a:avLst/>
          </a:prstGeom>
        </p:spPr>
      </p:pic>
      <p:sp>
        <p:nvSpPr>
          <p:cNvPr id="15" name="Subtítulo 14"/>
          <p:cNvSpPr>
            <a:spLocks noGrp="1"/>
          </p:cNvSpPr>
          <p:nvPr>
            <p:ph type="subTitle" idx="1"/>
          </p:nvPr>
        </p:nvSpPr>
        <p:spPr>
          <a:xfrm>
            <a:off x="234950" y="1805591"/>
            <a:ext cx="3337892" cy="388121"/>
          </a:xfrm>
        </p:spPr>
        <p:txBody>
          <a:bodyPr>
            <a:normAutofit/>
          </a:bodyPr>
          <a:lstStyle/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BR" dirty="0" smtClean="0"/>
          </a:p>
          <a:p>
            <a:pPr lvl="1" algn="just"/>
            <a:endParaRPr lang="pt-BR" dirty="0" smtClean="0"/>
          </a:p>
        </p:txBody>
      </p:sp>
      <p:sp>
        <p:nvSpPr>
          <p:cNvPr id="4" name="CaixaDeTexto 3"/>
          <p:cNvSpPr txBox="1"/>
          <p:nvPr/>
        </p:nvSpPr>
        <p:spPr>
          <a:xfrm>
            <a:off x="266700" y="1676728"/>
            <a:ext cx="5762625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Modelo de Regressão Linear Múltipla:</a:t>
            </a:r>
          </a:p>
          <a:p>
            <a:pPr latinLnBrk="1"/>
            <a:endParaRPr lang="pt-BR" dirty="0" smtClean="0"/>
          </a:p>
          <a:p>
            <a:pPr latinLnBrk="1"/>
            <a:r>
              <a:rPr lang="pt-BR" dirty="0" smtClean="0"/>
              <a:t>Análise dos resíduos (Moran I):</a:t>
            </a:r>
            <a:endParaRPr lang="pt-BR" dirty="0"/>
          </a:p>
          <a:p>
            <a:pPr latinLnBrk="1"/>
            <a:r>
              <a:rPr lang="pt-BR" dirty="0"/>
              <a:t>            </a:t>
            </a:r>
            <a:r>
              <a:rPr lang="pt-BR" dirty="0" smtClean="0"/>
              <a:t>                 </a:t>
            </a:r>
            <a:endParaRPr lang="pt-BR" dirty="0"/>
          </a:p>
          <a:p>
            <a:endParaRPr lang="pt-BR" dirty="0" smtClean="0"/>
          </a:p>
          <a:p>
            <a:endParaRPr lang="pt-BR" dirty="0"/>
          </a:p>
        </p:txBody>
      </p:sp>
      <p:grpSp>
        <p:nvGrpSpPr>
          <p:cNvPr id="24" name="Grupo 23"/>
          <p:cNvGrpSpPr/>
          <p:nvPr/>
        </p:nvGrpSpPr>
        <p:grpSpPr>
          <a:xfrm>
            <a:off x="5416550" y="2015914"/>
            <a:ext cx="5213350" cy="4631008"/>
            <a:chOff x="5416550" y="2015914"/>
            <a:chExt cx="5213350" cy="4631008"/>
          </a:xfrm>
        </p:grpSpPr>
        <p:pic>
          <p:nvPicPr>
            <p:cNvPr id="19" name="Imagem 18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16550" y="2015914"/>
              <a:ext cx="5213350" cy="4631008"/>
            </a:xfrm>
            <a:prstGeom prst="rect">
              <a:avLst/>
            </a:prstGeom>
          </p:spPr>
        </p:pic>
        <p:sp>
          <p:nvSpPr>
            <p:cNvPr id="21" name="Retângulo 20"/>
            <p:cNvSpPr/>
            <p:nvPr/>
          </p:nvSpPr>
          <p:spPr>
            <a:xfrm>
              <a:off x="5505450" y="2286000"/>
              <a:ext cx="1495425" cy="15240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Retângulo 21"/>
            <p:cNvSpPr/>
            <p:nvPr/>
          </p:nvSpPr>
          <p:spPr>
            <a:xfrm>
              <a:off x="9477375" y="2933699"/>
              <a:ext cx="1038225" cy="123825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" name="Retângulo 22"/>
            <p:cNvSpPr/>
            <p:nvPr/>
          </p:nvSpPr>
          <p:spPr>
            <a:xfrm>
              <a:off x="5949950" y="2473325"/>
              <a:ext cx="1317625" cy="14605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5" name="CaixaDeTexto 24"/>
          <p:cNvSpPr txBox="1"/>
          <p:nvPr/>
        </p:nvSpPr>
        <p:spPr>
          <a:xfrm>
            <a:off x="1776413" y="3951821"/>
            <a:ext cx="873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 smtClean="0"/>
              <a:t>DEPENDENCIA ESPACIAL CONSTATADA</a:t>
            </a:r>
            <a:endParaRPr lang="pt-BR" sz="4000" b="1" dirty="0"/>
          </a:p>
        </p:txBody>
      </p:sp>
    </p:spTree>
    <p:extLst>
      <p:ext uri="{BB962C8B-B14F-4D97-AF65-F5344CB8AC3E}">
        <p14:creationId xmlns:p14="http://schemas.microsoft.com/office/powerpoint/2010/main" val="2300664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66700" y="1142999"/>
            <a:ext cx="10363200" cy="872915"/>
          </a:xfrm>
        </p:spPr>
        <p:txBody>
          <a:bodyPr>
            <a:normAutofit fontScale="90000"/>
          </a:bodyPr>
          <a:lstStyle/>
          <a:p>
            <a:pPr algn="l"/>
            <a:r>
              <a:rPr lang="pt-BR" sz="4000" dirty="0" smtClean="0"/>
              <a:t>Resultados e discussões:</a:t>
            </a:r>
            <a:r>
              <a:rPr lang="pt-BR" sz="3600" dirty="0" smtClean="0"/>
              <a:t/>
            </a:r>
            <a:br>
              <a:rPr lang="pt-BR" sz="3600" dirty="0" smtClean="0"/>
            </a:br>
            <a:endParaRPr lang="pt-BR" sz="4000" dirty="0"/>
          </a:p>
        </p:txBody>
      </p:sp>
      <p:pic>
        <p:nvPicPr>
          <p:cNvPr id="5" name="Picture 15" descr="C:\Users\Greison\Desktop\images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48392" y="4102062"/>
            <a:ext cx="1043608" cy="1080120"/>
          </a:xfrm>
          <a:prstGeom prst="rect">
            <a:avLst/>
          </a:prstGeom>
          <a:noFill/>
        </p:spPr>
      </p:pic>
      <p:pic>
        <p:nvPicPr>
          <p:cNvPr id="6" name="Picture 13" descr="C:\Users\Greison\Desktop\images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48392" y="5182182"/>
            <a:ext cx="1043608" cy="1115616"/>
          </a:xfrm>
          <a:prstGeom prst="rect">
            <a:avLst/>
          </a:prstGeom>
          <a:noFill/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31" b="39674"/>
          <a:stretch/>
        </p:blipFill>
        <p:spPr>
          <a:xfrm>
            <a:off x="0" y="0"/>
            <a:ext cx="11157779" cy="965201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392" y="0"/>
            <a:ext cx="1052995" cy="965201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392" y="965201"/>
            <a:ext cx="1043608" cy="1109501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94"/>
          <a:stretch/>
        </p:blipFill>
        <p:spPr>
          <a:xfrm>
            <a:off x="11148392" y="2074702"/>
            <a:ext cx="1043608" cy="1050713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77" t="23709" r="22349" b="-417"/>
          <a:stretch/>
        </p:blipFill>
        <p:spPr>
          <a:xfrm>
            <a:off x="11148392" y="3125415"/>
            <a:ext cx="1043608" cy="1006054"/>
          </a:xfrm>
          <a:prstGeom prst="rect">
            <a:avLst/>
          </a:prstGeom>
        </p:spPr>
      </p:pic>
      <p:sp>
        <p:nvSpPr>
          <p:cNvPr id="15" name="Subtítulo 14"/>
          <p:cNvSpPr>
            <a:spLocks noGrp="1"/>
          </p:cNvSpPr>
          <p:nvPr>
            <p:ph type="subTitle" idx="1"/>
          </p:nvPr>
        </p:nvSpPr>
        <p:spPr>
          <a:xfrm>
            <a:off x="234950" y="1805591"/>
            <a:ext cx="3337892" cy="388121"/>
          </a:xfrm>
        </p:spPr>
        <p:txBody>
          <a:bodyPr>
            <a:normAutofit/>
          </a:bodyPr>
          <a:lstStyle/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BR" dirty="0" smtClean="0"/>
          </a:p>
          <a:p>
            <a:pPr lvl="1" algn="just"/>
            <a:endParaRPr lang="pt-BR" dirty="0" smtClean="0"/>
          </a:p>
        </p:txBody>
      </p:sp>
      <p:sp>
        <p:nvSpPr>
          <p:cNvPr id="4" name="CaixaDeTexto 3"/>
          <p:cNvSpPr txBox="1"/>
          <p:nvPr/>
        </p:nvSpPr>
        <p:spPr>
          <a:xfrm>
            <a:off x="266700" y="1676728"/>
            <a:ext cx="8991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Regressão espacial: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Teste de </a:t>
            </a:r>
            <a:r>
              <a:rPr lang="pt-BR" sz="2400" dirty="0" err="1" smtClean="0"/>
              <a:t>Lagrange</a:t>
            </a:r>
            <a:r>
              <a:rPr lang="pt-BR" sz="2400" dirty="0" smtClean="0"/>
              <a:t>:</a:t>
            </a:r>
          </a:p>
          <a:p>
            <a:pPr latinLnBrk="1"/>
            <a:endParaRPr lang="pt-BR" dirty="0" smtClean="0"/>
          </a:p>
          <a:p>
            <a:pPr latinLnBrk="1"/>
            <a:r>
              <a:rPr lang="pt-BR" dirty="0" smtClean="0"/>
              <a:t>                             </a:t>
            </a:r>
            <a:endParaRPr lang="pt-BR" dirty="0"/>
          </a:p>
          <a:p>
            <a:endParaRPr lang="pt-BR" dirty="0" smtClean="0"/>
          </a:p>
          <a:p>
            <a:endParaRPr lang="pt-BR" dirty="0"/>
          </a:p>
        </p:txBody>
      </p:sp>
      <p:graphicFrame>
        <p:nvGraphicFramePr>
          <p:cNvPr id="20" name="Group 4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1762911"/>
              </p:ext>
            </p:extLst>
          </p:nvPr>
        </p:nvGraphicFramePr>
        <p:xfrm>
          <a:off x="2003425" y="2809874"/>
          <a:ext cx="7499350" cy="2936875"/>
        </p:xfrm>
        <a:graphic>
          <a:graphicData uri="http://schemas.openxmlformats.org/drawingml/2006/table">
            <a:tbl>
              <a:tblPr/>
              <a:tblGrid>
                <a:gridCol w="3749675"/>
                <a:gridCol w="3749675"/>
              </a:tblGrid>
              <a:tr h="587375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rgbClr val="008080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rgbClr val="008080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rgbClr val="008080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8080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pt-B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Teste LM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rgbClr val="008080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rgbClr val="008080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rgbClr val="008080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8080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pt-B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Valor de 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375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rgbClr val="008080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rgbClr val="008080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rgbClr val="008080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8080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pt-B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LMerr</a:t>
                      </a:r>
                      <a:r>
                        <a:rPr kumimoji="0" lang="en-US" altLang="pt-B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 = 1317.6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rgbClr val="008080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rgbClr val="008080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rgbClr val="008080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8080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lang="pt-BR" sz="2400" kern="12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+mn-ea"/>
                          <a:cs typeface="+mn-cs"/>
                        </a:rPr>
                        <a:t>&lt; 2.2e-16</a:t>
                      </a:r>
                      <a:endParaRPr kumimoji="0" lang="en-US" altLang="pt-B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375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rgbClr val="008080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rgbClr val="008080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rgbClr val="008080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8080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pt-B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*</a:t>
                      </a:r>
                      <a:r>
                        <a:rPr kumimoji="0" lang="en-US" altLang="pt-B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RLMerr</a:t>
                      </a:r>
                      <a:r>
                        <a:rPr kumimoji="0" lang="en-US" altLang="pt-B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 = </a:t>
                      </a:r>
                      <a:r>
                        <a:rPr lang="pt-BR" sz="2400" kern="12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+mn-ea"/>
                          <a:cs typeface="+mn-cs"/>
                        </a:rPr>
                        <a:t>428.23</a:t>
                      </a:r>
                      <a:endParaRPr kumimoji="0" lang="en-US" altLang="pt-B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rgbClr val="008080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rgbClr val="008080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rgbClr val="008080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8080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lang="pt-BR" sz="2400" kern="12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+mn-ea"/>
                          <a:cs typeface="+mn-cs"/>
                        </a:rPr>
                        <a:t>&lt; 2.2e-16</a:t>
                      </a:r>
                      <a:endParaRPr kumimoji="0" lang="en-US" altLang="pt-B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375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rgbClr val="008080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rgbClr val="008080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rgbClr val="008080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8080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pt-B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LMlag</a:t>
                      </a:r>
                      <a:r>
                        <a:rPr kumimoji="0" lang="en-US" altLang="pt-B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 = </a:t>
                      </a:r>
                      <a:r>
                        <a:rPr lang="pt-BR" sz="2400" kern="12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+mn-ea"/>
                          <a:cs typeface="+mn-cs"/>
                        </a:rPr>
                        <a:t>892.65</a:t>
                      </a:r>
                      <a:endParaRPr kumimoji="0" lang="en-US" altLang="pt-B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rgbClr val="008080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rgbClr val="008080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rgbClr val="008080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8080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lang="pt-BR" sz="2400" kern="12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+mn-ea"/>
                          <a:cs typeface="+mn-cs"/>
                        </a:rPr>
                        <a:t>&lt; 2.2e-16</a:t>
                      </a:r>
                      <a:endParaRPr kumimoji="0" lang="en-US" altLang="pt-B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375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rgbClr val="008080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rgbClr val="008080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rgbClr val="008080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8080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pt-B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*</a:t>
                      </a:r>
                      <a:r>
                        <a:rPr kumimoji="0" lang="en-US" altLang="pt-B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RMlag</a:t>
                      </a:r>
                      <a:r>
                        <a:rPr kumimoji="0" lang="en-US" altLang="pt-B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 </a:t>
                      </a:r>
                      <a:r>
                        <a:rPr lang="pt-BR" sz="2400" kern="12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+mn-ea"/>
                          <a:cs typeface="+mn-cs"/>
                        </a:rPr>
                        <a:t>3.3232</a:t>
                      </a:r>
                      <a:endParaRPr kumimoji="0" lang="en-US" altLang="pt-B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rgbClr val="008080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rgbClr val="008080"/>
                        </a:buClr>
                        <a:buSzPct val="8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rgbClr val="008080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8080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lang="pt-BR" sz="2400" kern="12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+mn-ea"/>
                          <a:cs typeface="+mn-cs"/>
                        </a:rPr>
                        <a:t>0.06831</a:t>
                      </a:r>
                      <a:endParaRPr kumimoji="0" lang="en-US" altLang="pt-B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Retângulo 2"/>
          <p:cNvSpPr/>
          <p:nvPr/>
        </p:nvSpPr>
        <p:spPr>
          <a:xfrm>
            <a:off x="5838825" y="3457575"/>
            <a:ext cx="1447800" cy="3905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Retângulo 24"/>
          <p:cNvSpPr/>
          <p:nvPr/>
        </p:nvSpPr>
        <p:spPr>
          <a:xfrm>
            <a:off x="5838825" y="4642060"/>
            <a:ext cx="1447800" cy="3905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7286625" y="3457575"/>
            <a:ext cx="438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**</a:t>
            </a:r>
            <a:endParaRPr lang="pt-BR" dirty="0"/>
          </a:p>
        </p:txBody>
      </p:sp>
      <p:sp>
        <p:nvSpPr>
          <p:cNvPr id="26" name="CaixaDeTexto 25"/>
          <p:cNvSpPr txBox="1"/>
          <p:nvPr/>
        </p:nvSpPr>
        <p:spPr>
          <a:xfrm>
            <a:off x="7286625" y="4663253"/>
            <a:ext cx="438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**</a:t>
            </a:r>
            <a:endParaRPr lang="pt-BR" dirty="0"/>
          </a:p>
        </p:txBody>
      </p:sp>
      <p:sp>
        <p:nvSpPr>
          <p:cNvPr id="27" name="CaixaDeTexto 26"/>
          <p:cNvSpPr txBox="1"/>
          <p:nvPr/>
        </p:nvSpPr>
        <p:spPr>
          <a:xfrm>
            <a:off x="7286625" y="4076755"/>
            <a:ext cx="438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**</a:t>
            </a:r>
            <a:endParaRPr lang="pt-BR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1133475" y="6025118"/>
            <a:ext cx="8896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 MODELO ESPACIAL DO TIPO CAR (</a:t>
            </a:r>
            <a:r>
              <a:rPr lang="pt-BR" sz="2400" dirty="0" err="1" smtClean="0"/>
              <a:t>Conditional</a:t>
            </a:r>
            <a:r>
              <a:rPr lang="pt-BR" sz="2400" dirty="0" smtClean="0"/>
              <a:t> </a:t>
            </a:r>
            <a:r>
              <a:rPr lang="pt-BR" sz="2400" dirty="0" err="1" smtClean="0"/>
              <a:t>Autoregressive</a:t>
            </a:r>
            <a:r>
              <a:rPr lang="pt-BR" sz="2400" dirty="0" smtClean="0"/>
              <a:t> </a:t>
            </a:r>
            <a:r>
              <a:rPr lang="pt-BR" sz="2400" dirty="0" err="1" smtClean="0"/>
              <a:t>Model</a:t>
            </a:r>
            <a:r>
              <a:rPr lang="pt-BR" sz="2400" dirty="0" smtClean="0"/>
              <a:t>)</a:t>
            </a:r>
            <a:endParaRPr lang="pt-BR" sz="2400" dirty="0"/>
          </a:p>
        </p:txBody>
      </p:sp>
      <p:sp>
        <p:nvSpPr>
          <p:cNvPr id="28" name="Retângulo 27"/>
          <p:cNvSpPr/>
          <p:nvPr/>
        </p:nvSpPr>
        <p:spPr>
          <a:xfrm>
            <a:off x="5838825" y="4066869"/>
            <a:ext cx="1447800" cy="390525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Retângulo 28"/>
          <p:cNvSpPr/>
          <p:nvPr/>
        </p:nvSpPr>
        <p:spPr>
          <a:xfrm>
            <a:off x="5838825" y="5242446"/>
            <a:ext cx="1447800" cy="390525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5246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5" grpId="0" animBg="1"/>
      <p:bldP spid="7" grpId="0"/>
      <p:bldP spid="26" grpId="0"/>
      <p:bldP spid="27" grpId="0"/>
      <p:bldP spid="13" grpId="0"/>
      <p:bldP spid="28" grpId="0" animBg="1"/>
      <p:bldP spid="2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66700" y="1142999"/>
            <a:ext cx="10363200" cy="872915"/>
          </a:xfrm>
        </p:spPr>
        <p:txBody>
          <a:bodyPr>
            <a:normAutofit fontScale="90000"/>
          </a:bodyPr>
          <a:lstStyle/>
          <a:p>
            <a:pPr algn="l"/>
            <a:r>
              <a:rPr lang="pt-BR" sz="4000" dirty="0" smtClean="0"/>
              <a:t>Resultados e discussões:</a:t>
            </a:r>
            <a:r>
              <a:rPr lang="pt-BR" sz="3600" dirty="0" smtClean="0"/>
              <a:t/>
            </a:r>
            <a:br>
              <a:rPr lang="pt-BR" sz="3600" dirty="0" smtClean="0"/>
            </a:br>
            <a:endParaRPr lang="pt-BR" sz="4000" dirty="0"/>
          </a:p>
        </p:txBody>
      </p:sp>
      <p:pic>
        <p:nvPicPr>
          <p:cNvPr id="5" name="Picture 15" descr="C:\Users\Greison\Desktop\images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48392" y="4102062"/>
            <a:ext cx="1043608" cy="1080120"/>
          </a:xfrm>
          <a:prstGeom prst="rect">
            <a:avLst/>
          </a:prstGeom>
          <a:noFill/>
        </p:spPr>
      </p:pic>
      <p:pic>
        <p:nvPicPr>
          <p:cNvPr id="6" name="Picture 13" descr="C:\Users\Greison\Desktop\images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48392" y="5182182"/>
            <a:ext cx="1043608" cy="1115616"/>
          </a:xfrm>
          <a:prstGeom prst="rect">
            <a:avLst/>
          </a:prstGeom>
          <a:noFill/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31" b="39674"/>
          <a:stretch/>
        </p:blipFill>
        <p:spPr>
          <a:xfrm>
            <a:off x="0" y="0"/>
            <a:ext cx="11157779" cy="965201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392" y="0"/>
            <a:ext cx="1052995" cy="965201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392" y="965201"/>
            <a:ext cx="1043608" cy="1109501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94"/>
          <a:stretch/>
        </p:blipFill>
        <p:spPr>
          <a:xfrm>
            <a:off x="11148392" y="2074702"/>
            <a:ext cx="1043608" cy="1050713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77" t="23709" r="22349" b="-417"/>
          <a:stretch/>
        </p:blipFill>
        <p:spPr>
          <a:xfrm>
            <a:off x="11148392" y="3125415"/>
            <a:ext cx="1043608" cy="1006054"/>
          </a:xfrm>
          <a:prstGeom prst="rect">
            <a:avLst/>
          </a:prstGeom>
        </p:spPr>
      </p:pic>
      <p:sp>
        <p:nvSpPr>
          <p:cNvPr id="15" name="Subtítulo 14"/>
          <p:cNvSpPr>
            <a:spLocks noGrp="1"/>
          </p:cNvSpPr>
          <p:nvPr>
            <p:ph type="subTitle" idx="1"/>
          </p:nvPr>
        </p:nvSpPr>
        <p:spPr>
          <a:xfrm>
            <a:off x="234950" y="1805591"/>
            <a:ext cx="3337892" cy="388121"/>
          </a:xfrm>
        </p:spPr>
        <p:txBody>
          <a:bodyPr>
            <a:normAutofit/>
          </a:bodyPr>
          <a:lstStyle/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pt-BR" dirty="0" smtClean="0"/>
          </a:p>
          <a:p>
            <a:pPr lvl="1" algn="just"/>
            <a:endParaRPr lang="pt-BR" dirty="0" smtClean="0"/>
          </a:p>
        </p:txBody>
      </p:sp>
      <p:sp>
        <p:nvSpPr>
          <p:cNvPr id="4" name="CaixaDeTexto 3"/>
          <p:cNvSpPr txBox="1"/>
          <p:nvPr/>
        </p:nvSpPr>
        <p:spPr>
          <a:xfrm>
            <a:off x="266700" y="1676728"/>
            <a:ext cx="8991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Regressão espacial: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 smtClean="0"/>
          </a:p>
          <a:p>
            <a:pPr latinLnBrk="1"/>
            <a:endParaRPr lang="pt-BR" dirty="0" smtClean="0"/>
          </a:p>
          <a:p>
            <a:pPr latinLnBrk="1"/>
            <a:r>
              <a:rPr lang="pt-BR" dirty="0" smtClean="0"/>
              <a:t>                             </a:t>
            </a:r>
            <a:endParaRPr lang="pt-BR" dirty="0"/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1247775" y="3009900"/>
            <a:ext cx="8210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274570"/>
              </p:ext>
            </p:extLst>
          </p:nvPr>
        </p:nvGraphicFramePr>
        <p:xfrm>
          <a:off x="1119352" y="2322575"/>
          <a:ext cx="9510547" cy="3431297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3152262"/>
                <a:gridCol w="1524816"/>
                <a:gridCol w="1627447"/>
                <a:gridCol w="1427071"/>
                <a:gridCol w="1778951"/>
              </a:tblGrid>
              <a:tr h="328443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Coeficientes: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28443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Estimados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Erro Padrão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Valor de t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</a:t>
                      </a:r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(&gt;|t|)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443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Intercepto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0.8868625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0.1166668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7.6017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2.931e-14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28443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AREADESMAT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0.8635290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0.1882186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4.874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4.489e-06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28443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DENS_BORDA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0.0503439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0.0030899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16.2933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 2.2e-16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443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Lambda</a:t>
                      </a:r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0.8135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LR teste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855.28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p-valor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&lt;2.22e-16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443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Log </a:t>
                      </a:r>
                      <a:r>
                        <a:rPr lang="pt-BR" sz="16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Vizinhança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-1538.921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84241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AIC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3087.8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634991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AIC para o modelo linear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3941.1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654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66700" y="1142999"/>
            <a:ext cx="10363200" cy="872915"/>
          </a:xfrm>
        </p:spPr>
        <p:txBody>
          <a:bodyPr>
            <a:normAutofit fontScale="90000"/>
          </a:bodyPr>
          <a:lstStyle/>
          <a:p>
            <a:pPr algn="l"/>
            <a:r>
              <a:rPr lang="pt-BR" sz="4000" dirty="0" smtClean="0"/>
              <a:t>Resultados e discussões:</a:t>
            </a:r>
            <a:r>
              <a:rPr lang="pt-BR" sz="3600" dirty="0" smtClean="0"/>
              <a:t/>
            </a:r>
            <a:br>
              <a:rPr lang="pt-BR" sz="3600" dirty="0" smtClean="0"/>
            </a:br>
            <a:endParaRPr lang="pt-BR" sz="4000" dirty="0"/>
          </a:p>
        </p:txBody>
      </p:sp>
      <p:pic>
        <p:nvPicPr>
          <p:cNvPr id="5" name="Picture 15" descr="C:\Users\Greison\Desktop\images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48392" y="4102062"/>
            <a:ext cx="1043608" cy="1080120"/>
          </a:xfrm>
          <a:prstGeom prst="rect">
            <a:avLst/>
          </a:prstGeom>
          <a:noFill/>
        </p:spPr>
      </p:pic>
      <p:pic>
        <p:nvPicPr>
          <p:cNvPr id="6" name="Picture 13" descr="C:\Users\Greison\Desktop\images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48392" y="5182182"/>
            <a:ext cx="1043608" cy="1115616"/>
          </a:xfrm>
          <a:prstGeom prst="rect">
            <a:avLst/>
          </a:prstGeom>
          <a:noFill/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31" b="39674"/>
          <a:stretch/>
        </p:blipFill>
        <p:spPr>
          <a:xfrm>
            <a:off x="0" y="0"/>
            <a:ext cx="11157779" cy="965201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392" y="0"/>
            <a:ext cx="1052995" cy="965201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392" y="965201"/>
            <a:ext cx="1043608" cy="1109501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94"/>
          <a:stretch/>
        </p:blipFill>
        <p:spPr>
          <a:xfrm>
            <a:off x="11148392" y="2074702"/>
            <a:ext cx="1043608" cy="1050713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77" t="23709" r="22349" b="-417"/>
          <a:stretch/>
        </p:blipFill>
        <p:spPr>
          <a:xfrm>
            <a:off x="11148392" y="3125415"/>
            <a:ext cx="1043608" cy="1006054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3238500" y="1667711"/>
            <a:ext cx="5591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Relação das Variáveis no Modelo Ajustado</a:t>
            </a:r>
            <a:endParaRPr lang="pt-BR" sz="2400" dirty="0"/>
          </a:p>
        </p:txBody>
      </p:sp>
      <p:grpSp>
        <p:nvGrpSpPr>
          <p:cNvPr id="20" name="Grupo 19"/>
          <p:cNvGrpSpPr/>
          <p:nvPr/>
        </p:nvGrpSpPr>
        <p:grpSpPr>
          <a:xfrm>
            <a:off x="582112" y="2385834"/>
            <a:ext cx="6512107" cy="3010810"/>
            <a:chOff x="1420313" y="2193712"/>
            <a:chExt cx="9027493" cy="4791043"/>
          </a:xfrm>
        </p:grpSpPr>
        <p:pic>
          <p:nvPicPr>
            <p:cNvPr id="14" name="Imagem 13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0368" y="2193712"/>
              <a:ext cx="8827438" cy="4544725"/>
            </a:xfrm>
            <a:prstGeom prst="rect">
              <a:avLst/>
            </a:prstGeom>
          </p:spPr>
        </p:pic>
        <p:sp>
          <p:nvSpPr>
            <p:cNvPr id="15" name="CaixaDeTexto 14"/>
            <p:cNvSpPr txBox="1"/>
            <p:nvPr/>
          </p:nvSpPr>
          <p:spPr>
            <a:xfrm>
              <a:off x="1420313" y="3152979"/>
              <a:ext cx="554658" cy="1766221"/>
            </a:xfrm>
            <a:prstGeom prst="rect">
              <a:avLst/>
            </a:prstGeom>
            <a:solidFill>
              <a:schemeClr val="bg1"/>
            </a:solidFill>
          </p:spPr>
          <p:txBody>
            <a:bodyPr vert="vert270" wrap="square" rtlCol="0">
              <a:spAutoFit/>
            </a:bodyPr>
            <a:lstStyle/>
            <a:p>
              <a:r>
                <a:rPr lang="pt-BR" sz="1400" dirty="0" smtClean="0"/>
                <a:t>DGRAD_2004</a:t>
              </a:r>
              <a:endParaRPr lang="pt-BR" sz="1400" dirty="0"/>
            </a:p>
          </p:txBody>
        </p:sp>
        <p:sp>
          <p:nvSpPr>
            <p:cNvPr id="16" name="CaixaDeTexto 15"/>
            <p:cNvSpPr txBox="1"/>
            <p:nvPr/>
          </p:nvSpPr>
          <p:spPr>
            <a:xfrm>
              <a:off x="6034087" y="3152979"/>
              <a:ext cx="554658" cy="1766219"/>
            </a:xfrm>
            <a:prstGeom prst="rect">
              <a:avLst/>
            </a:prstGeom>
            <a:solidFill>
              <a:schemeClr val="bg1"/>
            </a:solidFill>
          </p:spPr>
          <p:txBody>
            <a:bodyPr vert="vert270" wrap="square" rtlCol="0">
              <a:spAutoFit/>
            </a:bodyPr>
            <a:lstStyle/>
            <a:p>
              <a:r>
                <a:rPr lang="pt-BR" sz="1400" dirty="0" smtClean="0"/>
                <a:t>DGRAD_2004</a:t>
              </a:r>
              <a:endParaRPr lang="pt-BR" sz="1400" dirty="0"/>
            </a:p>
          </p:txBody>
        </p:sp>
        <p:sp>
          <p:nvSpPr>
            <p:cNvPr id="17" name="CaixaDeTexto 16"/>
            <p:cNvSpPr txBox="1"/>
            <p:nvPr/>
          </p:nvSpPr>
          <p:spPr>
            <a:xfrm>
              <a:off x="3177540" y="6494995"/>
              <a:ext cx="1787901" cy="48976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t-BR" sz="1400" dirty="0" smtClean="0"/>
                <a:t>AREADESMAT</a:t>
              </a:r>
              <a:endParaRPr lang="pt-BR" sz="1400" dirty="0"/>
            </a:p>
          </p:txBody>
        </p:sp>
        <p:sp>
          <p:nvSpPr>
            <p:cNvPr id="19" name="CaixaDeTexto 18"/>
            <p:cNvSpPr txBox="1"/>
            <p:nvPr/>
          </p:nvSpPr>
          <p:spPr>
            <a:xfrm>
              <a:off x="7780020" y="6494995"/>
              <a:ext cx="1822720" cy="48976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t-BR" sz="1400" dirty="0" smtClean="0"/>
                <a:t>DENS_BORDA</a:t>
              </a:r>
              <a:endParaRPr lang="pt-BR" sz="1400" dirty="0"/>
            </a:p>
          </p:txBody>
        </p:sp>
      </p:grpSp>
      <p:graphicFrame>
        <p:nvGraphicFramePr>
          <p:cNvPr id="22" name="Tabela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2670934"/>
              </p:ext>
            </p:extLst>
          </p:nvPr>
        </p:nvGraphicFramePr>
        <p:xfrm>
          <a:off x="7293693" y="2966901"/>
          <a:ext cx="3655225" cy="1097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78180"/>
                <a:gridCol w="1264920"/>
                <a:gridCol w="1712125"/>
              </a:tblGrid>
              <a:tr h="345621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LM</a:t>
                      </a:r>
                      <a:r>
                        <a:rPr lang="pt-BR" baseline="0" dirty="0" smtClean="0"/>
                        <a:t> MODEL</a:t>
                      </a:r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ERROR</a:t>
                      </a:r>
                      <a:r>
                        <a:rPr lang="pt-BR" baseline="0" dirty="0" smtClean="0"/>
                        <a:t> MODEL</a:t>
                      </a:r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pt-BR" dirty="0" smtClean="0"/>
                        <a:t>AIC</a:t>
                      </a:r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3941.1</a:t>
                      </a:r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3087.8</a:t>
                      </a:r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pt-BR" dirty="0" smtClean="0"/>
                        <a:t>R² aj.</a:t>
                      </a:r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0,43</a:t>
                      </a:r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0,66</a:t>
                      </a:r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4" name="Conector reto 3"/>
          <p:cNvCxnSpPr/>
          <p:nvPr/>
        </p:nvCxnSpPr>
        <p:spPr>
          <a:xfrm>
            <a:off x="1492623" y="5876365"/>
            <a:ext cx="1169894" cy="1344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to 20"/>
          <p:cNvCxnSpPr/>
          <p:nvPr/>
        </p:nvCxnSpPr>
        <p:spPr>
          <a:xfrm>
            <a:off x="1492623" y="6369533"/>
            <a:ext cx="1169894" cy="134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2898756" y="5691699"/>
            <a:ext cx="22710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Modelo linear</a:t>
            </a:r>
            <a:endParaRPr lang="pt-BR" dirty="0"/>
          </a:p>
        </p:txBody>
      </p:sp>
      <p:sp>
        <p:nvSpPr>
          <p:cNvPr id="23" name="CaixaDeTexto 22"/>
          <p:cNvSpPr txBox="1"/>
          <p:nvPr/>
        </p:nvSpPr>
        <p:spPr>
          <a:xfrm>
            <a:off x="2898756" y="6184867"/>
            <a:ext cx="22710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Modelo espacial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84298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66700" y="1142999"/>
            <a:ext cx="10363200" cy="872915"/>
          </a:xfrm>
        </p:spPr>
        <p:txBody>
          <a:bodyPr>
            <a:normAutofit fontScale="90000"/>
          </a:bodyPr>
          <a:lstStyle/>
          <a:p>
            <a:pPr algn="l"/>
            <a:r>
              <a:rPr lang="pt-BR" sz="4000" dirty="0" smtClean="0"/>
              <a:t>Resultados e discussões:</a:t>
            </a:r>
            <a:r>
              <a:rPr lang="pt-BR" sz="3600" dirty="0" smtClean="0"/>
              <a:t/>
            </a:r>
            <a:br>
              <a:rPr lang="pt-BR" sz="3600" dirty="0" smtClean="0"/>
            </a:br>
            <a:endParaRPr lang="pt-BR" sz="4000" dirty="0"/>
          </a:p>
        </p:txBody>
      </p:sp>
      <p:pic>
        <p:nvPicPr>
          <p:cNvPr id="5" name="Picture 15" descr="C:\Users\Greison\Desktop\images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48392" y="4102062"/>
            <a:ext cx="1043608" cy="1080120"/>
          </a:xfrm>
          <a:prstGeom prst="rect">
            <a:avLst/>
          </a:prstGeom>
          <a:noFill/>
        </p:spPr>
      </p:pic>
      <p:pic>
        <p:nvPicPr>
          <p:cNvPr id="6" name="Picture 13" descr="C:\Users\Greison\Desktop\images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86492" y="5182182"/>
            <a:ext cx="1043608" cy="1115616"/>
          </a:xfrm>
          <a:prstGeom prst="rect">
            <a:avLst/>
          </a:prstGeom>
          <a:noFill/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31" b="39674"/>
          <a:stretch/>
        </p:blipFill>
        <p:spPr>
          <a:xfrm>
            <a:off x="0" y="0"/>
            <a:ext cx="11157779" cy="965201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392" y="0"/>
            <a:ext cx="1052995" cy="965201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392" y="965201"/>
            <a:ext cx="1043608" cy="1109501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94"/>
          <a:stretch/>
        </p:blipFill>
        <p:spPr>
          <a:xfrm>
            <a:off x="11148392" y="2074702"/>
            <a:ext cx="1043608" cy="1050713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77" t="23709" r="22349" b="-417"/>
          <a:stretch/>
        </p:blipFill>
        <p:spPr>
          <a:xfrm>
            <a:off x="11148392" y="3125415"/>
            <a:ext cx="1043608" cy="1006054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3265394" y="1547050"/>
            <a:ext cx="5591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Resíduos RLM x RE</a:t>
            </a:r>
            <a:endParaRPr lang="pt-BR" sz="24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857250" y="2050633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Regressão linear múltipla</a:t>
            </a:r>
            <a:endParaRPr lang="pt-BR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6251534" y="2031489"/>
            <a:ext cx="2952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Regressão espacial tipo CAR</a:t>
            </a:r>
            <a:endParaRPr lang="pt-BR" dirty="0"/>
          </a:p>
        </p:txBody>
      </p:sp>
      <p:grpSp>
        <p:nvGrpSpPr>
          <p:cNvPr id="22" name="Grupo 21"/>
          <p:cNvGrpSpPr/>
          <p:nvPr/>
        </p:nvGrpSpPr>
        <p:grpSpPr>
          <a:xfrm>
            <a:off x="530036" y="2419965"/>
            <a:ext cx="4176433" cy="4282578"/>
            <a:chOff x="664508" y="2745141"/>
            <a:chExt cx="3957402" cy="3957402"/>
          </a:xfrm>
        </p:grpSpPr>
        <p:grpSp>
          <p:nvGrpSpPr>
            <p:cNvPr id="19" name="Grupo 18"/>
            <p:cNvGrpSpPr/>
            <p:nvPr/>
          </p:nvGrpSpPr>
          <p:grpSpPr>
            <a:xfrm>
              <a:off x="664508" y="2745141"/>
              <a:ext cx="3957402" cy="3957402"/>
              <a:chOff x="358044" y="2798291"/>
              <a:chExt cx="3957402" cy="3957402"/>
            </a:xfrm>
          </p:grpSpPr>
          <p:pic>
            <p:nvPicPr>
              <p:cNvPr id="20" name="Imagem 19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8044" y="2798291"/>
                <a:ext cx="3957402" cy="3957402"/>
              </a:xfrm>
              <a:prstGeom prst="rect">
                <a:avLst/>
              </a:prstGeom>
            </p:spPr>
          </p:pic>
          <p:pic>
            <p:nvPicPr>
              <p:cNvPr id="21" name="Imagem 20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85529" y="3125415"/>
                <a:ext cx="2613653" cy="2552236"/>
              </a:xfrm>
              <a:prstGeom prst="rect">
                <a:avLst/>
              </a:prstGeom>
            </p:spPr>
          </p:pic>
        </p:grpSp>
        <p:pic>
          <p:nvPicPr>
            <p:cNvPr id="4" name="Imagem 3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508"/>
            <a:stretch/>
          </p:blipFill>
          <p:spPr>
            <a:xfrm>
              <a:off x="1179024" y="2965761"/>
              <a:ext cx="2826622" cy="2695899"/>
            </a:xfrm>
            <a:prstGeom prst="rect">
              <a:avLst/>
            </a:prstGeom>
          </p:spPr>
        </p:pic>
      </p:grpSp>
      <p:grpSp>
        <p:nvGrpSpPr>
          <p:cNvPr id="29" name="Grupo 28"/>
          <p:cNvGrpSpPr/>
          <p:nvPr/>
        </p:nvGrpSpPr>
        <p:grpSpPr>
          <a:xfrm>
            <a:off x="5719570" y="2430778"/>
            <a:ext cx="4190912" cy="4323518"/>
            <a:chOff x="5719570" y="2796894"/>
            <a:chExt cx="3957402" cy="3957402"/>
          </a:xfrm>
        </p:grpSpPr>
        <p:grpSp>
          <p:nvGrpSpPr>
            <p:cNvPr id="16" name="Grupo 15"/>
            <p:cNvGrpSpPr/>
            <p:nvPr/>
          </p:nvGrpSpPr>
          <p:grpSpPr>
            <a:xfrm>
              <a:off x="5719570" y="2796894"/>
              <a:ext cx="3957402" cy="3957402"/>
              <a:chOff x="358044" y="2798291"/>
              <a:chExt cx="3957402" cy="3957402"/>
            </a:xfrm>
          </p:grpSpPr>
          <p:pic>
            <p:nvPicPr>
              <p:cNvPr id="17" name="Imagem 16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8044" y="2798291"/>
                <a:ext cx="3957402" cy="3957402"/>
              </a:xfrm>
              <a:prstGeom prst="rect">
                <a:avLst/>
              </a:prstGeom>
            </p:spPr>
          </p:pic>
          <p:pic>
            <p:nvPicPr>
              <p:cNvPr id="18" name="Imagem 17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85529" y="3125415"/>
                <a:ext cx="2613653" cy="2552236"/>
              </a:xfrm>
              <a:prstGeom prst="rect">
                <a:avLst/>
              </a:prstGeom>
            </p:spPr>
          </p:pic>
        </p:grpSp>
        <p:grpSp>
          <p:nvGrpSpPr>
            <p:cNvPr id="28" name="Grupo 27"/>
            <p:cNvGrpSpPr/>
            <p:nvPr/>
          </p:nvGrpSpPr>
          <p:grpSpPr>
            <a:xfrm>
              <a:off x="6221894" y="5838833"/>
              <a:ext cx="752787" cy="686832"/>
              <a:chOff x="6221894" y="5838833"/>
              <a:chExt cx="752787" cy="686832"/>
            </a:xfrm>
          </p:grpSpPr>
          <p:sp>
            <p:nvSpPr>
              <p:cNvPr id="3" name="CaixaDeTexto 2"/>
              <p:cNvSpPr txBox="1"/>
              <p:nvPr/>
            </p:nvSpPr>
            <p:spPr>
              <a:xfrm>
                <a:off x="6221895" y="5838833"/>
                <a:ext cx="714685" cy="184666"/>
              </a:xfrm>
              <a:custGeom>
                <a:avLst/>
                <a:gdLst>
                  <a:gd name="connsiteX0" fmla="*/ 0 w 693254"/>
                  <a:gd name="connsiteY0" fmla="*/ 0 h 184666"/>
                  <a:gd name="connsiteX1" fmla="*/ 693254 w 693254"/>
                  <a:gd name="connsiteY1" fmla="*/ 0 h 184666"/>
                  <a:gd name="connsiteX2" fmla="*/ 693254 w 693254"/>
                  <a:gd name="connsiteY2" fmla="*/ 184666 h 184666"/>
                  <a:gd name="connsiteX3" fmla="*/ 0 w 693254"/>
                  <a:gd name="connsiteY3" fmla="*/ 184666 h 184666"/>
                  <a:gd name="connsiteX4" fmla="*/ 0 w 693254"/>
                  <a:gd name="connsiteY4" fmla="*/ 0 h 184666"/>
                  <a:gd name="connsiteX0" fmla="*/ 0 w 693254"/>
                  <a:gd name="connsiteY0" fmla="*/ 35719 h 184666"/>
                  <a:gd name="connsiteX1" fmla="*/ 693254 w 693254"/>
                  <a:gd name="connsiteY1" fmla="*/ 0 h 184666"/>
                  <a:gd name="connsiteX2" fmla="*/ 693254 w 693254"/>
                  <a:gd name="connsiteY2" fmla="*/ 184666 h 184666"/>
                  <a:gd name="connsiteX3" fmla="*/ 0 w 693254"/>
                  <a:gd name="connsiteY3" fmla="*/ 184666 h 184666"/>
                  <a:gd name="connsiteX4" fmla="*/ 0 w 693254"/>
                  <a:gd name="connsiteY4" fmla="*/ 35719 h 184666"/>
                  <a:gd name="connsiteX0" fmla="*/ 0 w 693254"/>
                  <a:gd name="connsiteY0" fmla="*/ 0 h 148947"/>
                  <a:gd name="connsiteX1" fmla="*/ 693254 w 693254"/>
                  <a:gd name="connsiteY1" fmla="*/ 9525 h 148947"/>
                  <a:gd name="connsiteX2" fmla="*/ 693254 w 693254"/>
                  <a:gd name="connsiteY2" fmla="*/ 148947 h 148947"/>
                  <a:gd name="connsiteX3" fmla="*/ 0 w 693254"/>
                  <a:gd name="connsiteY3" fmla="*/ 148947 h 148947"/>
                  <a:gd name="connsiteX4" fmla="*/ 0 w 693254"/>
                  <a:gd name="connsiteY4" fmla="*/ 0 h 148947"/>
                  <a:gd name="connsiteX0" fmla="*/ 0 w 695635"/>
                  <a:gd name="connsiteY0" fmla="*/ 11906 h 139422"/>
                  <a:gd name="connsiteX1" fmla="*/ 695635 w 695635"/>
                  <a:gd name="connsiteY1" fmla="*/ 0 h 139422"/>
                  <a:gd name="connsiteX2" fmla="*/ 695635 w 695635"/>
                  <a:gd name="connsiteY2" fmla="*/ 139422 h 139422"/>
                  <a:gd name="connsiteX3" fmla="*/ 2381 w 695635"/>
                  <a:gd name="connsiteY3" fmla="*/ 139422 h 139422"/>
                  <a:gd name="connsiteX4" fmla="*/ 0 w 695635"/>
                  <a:gd name="connsiteY4" fmla="*/ 11906 h 139422"/>
                  <a:gd name="connsiteX0" fmla="*/ 0 w 700398"/>
                  <a:gd name="connsiteY0" fmla="*/ 0 h 127516"/>
                  <a:gd name="connsiteX1" fmla="*/ 700398 w 700398"/>
                  <a:gd name="connsiteY1" fmla="*/ 2382 h 127516"/>
                  <a:gd name="connsiteX2" fmla="*/ 695635 w 700398"/>
                  <a:gd name="connsiteY2" fmla="*/ 127516 h 127516"/>
                  <a:gd name="connsiteX3" fmla="*/ 2381 w 700398"/>
                  <a:gd name="connsiteY3" fmla="*/ 127516 h 127516"/>
                  <a:gd name="connsiteX4" fmla="*/ 0 w 700398"/>
                  <a:gd name="connsiteY4" fmla="*/ 0 h 127516"/>
                  <a:gd name="connsiteX0" fmla="*/ 45254 w 698027"/>
                  <a:gd name="connsiteY0" fmla="*/ 28860 h 125134"/>
                  <a:gd name="connsiteX1" fmla="*/ 698027 w 698027"/>
                  <a:gd name="connsiteY1" fmla="*/ 0 h 125134"/>
                  <a:gd name="connsiteX2" fmla="*/ 693264 w 698027"/>
                  <a:gd name="connsiteY2" fmla="*/ 125134 h 125134"/>
                  <a:gd name="connsiteX3" fmla="*/ 10 w 698027"/>
                  <a:gd name="connsiteY3" fmla="*/ 125134 h 125134"/>
                  <a:gd name="connsiteX4" fmla="*/ 45254 w 698027"/>
                  <a:gd name="connsiteY4" fmla="*/ 28860 h 125134"/>
                  <a:gd name="connsiteX0" fmla="*/ 4832 w 657605"/>
                  <a:gd name="connsiteY0" fmla="*/ 28860 h 125134"/>
                  <a:gd name="connsiteX1" fmla="*/ 657605 w 657605"/>
                  <a:gd name="connsiteY1" fmla="*/ 0 h 125134"/>
                  <a:gd name="connsiteX2" fmla="*/ 652842 w 657605"/>
                  <a:gd name="connsiteY2" fmla="*/ 125134 h 125134"/>
                  <a:gd name="connsiteX3" fmla="*/ 69 w 657605"/>
                  <a:gd name="connsiteY3" fmla="*/ 125134 h 125134"/>
                  <a:gd name="connsiteX4" fmla="*/ 4832 w 657605"/>
                  <a:gd name="connsiteY4" fmla="*/ 28860 h 125134"/>
                  <a:gd name="connsiteX0" fmla="*/ 0 w 686110"/>
                  <a:gd name="connsiteY0" fmla="*/ 22283 h 125134"/>
                  <a:gd name="connsiteX1" fmla="*/ 686110 w 686110"/>
                  <a:gd name="connsiteY1" fmla="*/ 0 h 125134"/>
                  <a:gd name="connsiteX2" fmla="*/ 681347 w 686110"/>
                  <a:gd name="connsiteY2" fmla="*/ 125134 h 125134"/>
                  <a:gd name="connsiteX3" fmla="*/ 28574 w 686110"/>
                  <a:gd name="connsiteY3" fmla="*/ 125134 h 125134"/>
                  <a:gd name="connsiteX4" fmla="*/ 0 w 686110"/>
                  <a:gd name="connsiteY4" fmla="*/ 22283 h 125134"/>
                  <a:gd name="connsiteX0" fmla="*/ 230 w 686340"/>
                  <a:gd name="connsiteY0" fmla="*/ 22283 h 125134"/>
                  <a:gd name="connsiteX1" fmla="*/ 686340 w 686340"/>
                  <a:gd name="connsiteY1" fmla="*/ 0 h 125134"/>
                  <a:gd name="connsiteX2" fmla="*/ 681577 w 686340"/>
                  <a:gd name="connsiteY2" fmla="*/ 125134 h 125134"/>
                  <a:gd name="connsiteX3" fmla="*/ 229 w 686340"/>
                  <a:gd name="connsiteY3" fmla="*/ 102114 h 125134"/>
                  <a:gd name="connsiteX4" fmla="*/ 230 w 686340"/>
                  <a:gd name="connsiteY4" fmla="*/ 22283 h 125134"/>
                  <a:gd name="connsiteX0" fmla="*/ 230 w 686340"/>
                  <a:gd name="connsiteY0" fmla="*/ 22283 h 102114"/>
                  <a:gd name="connsiteX1" fmla="*/ 686340 w 686340"/>
                  <a:gd name="connsiteY1" fmla="*/ 0 h 102114"/>
                  <a:gd name="connsiteX2" fmla="*/ 681577 w 686340"/>
                  <a:gd name="connsiteY2" fmla="*/ 102113 h 102114"/>
                  <a:gd name="connsiteX3" fmla="*/ 229 w 686340"/>
                  <a:gd name="connsiteY3" fmla="*/ 102114 h 102114"/>
                  <a:gd name="connsiteX4" fmla="*/ 230 w 686340"/>
                  <a:gd name="connsiteY4" fmla="*/ 22283 h 102114"/>
                  <a:gd name="connsiteX0" fmla="*/ 230 w 681578"/>
                  <a:gd name="connsiteY0" fmla="*/ 0 h 79831"/>
                  <a:gd name="connsiteX1" fmla="*/ 681578 w 681578"/>
                  <a:gd name="connsiteY1" fmla="*/ 4026 h 79831"/>
                  <a:gd name="connsiteX2" fmla="*/ 681577 w 681578"/>
                  <a:gd name="connsiteY2" fmla="*/ 79830 h 79831"/>
                  <a:gd name="connsiteX3" fmla="*/ 229 w 681578"/>
                  <a:gd name="connsiteY3" fmla="*/ 79831 h 79831"/>
                  <a:gd name="connsiteX4" fmla="*/ 230 w 681578"/>
                  <a:gd name="connsiteY4" fmla="*/ 0 h 79831"/>
                  <a:gd name="connsiteX0" fmla="*/ 230 w 683959"/>
                  <a:gd name="connsiteY0" fmla="*/ 907 h 80738"/>
                  <a:gd name="connsiteX1" fmla="*/ 683959 w 683959"/>
                  <a:gd name="connsiteY1" fmla="*/ 0 h 80738"/>
                  <a:gd name="connsiteX2" fmla="*/ 681577 w 683959"/>
                  <a:gd name="connsiteY2" fmla="*/ 80737 h 80738"/>
                  <a:gd name="connsiteX3" fmla="*/ 229 w 683959"/>
                  <a:gd name="connsiteY3" fmla="*/ 80738 h 80738"/>
                  <a:gd name="connsiteX4" fmla="*/ 230 w 683959"/>
                  <a:gd name="connsiteY4" fmla="*/ 907 h 80738"/>
                  <a:gd name="connsiteX0" fmla="*/ 230 w 683959"/>
                  <a:gd name="connsiteY0" fmla="*/ 5839 h 85670"/>
                  <a:gd name="connsiteX1" fmla="*/ 683959 w 683959"/>
                  <a:gd name="connsiteY1" fmla="*/ 0 h 85670"/>
                  <a:gd name="connsiteX2" fmla="*/ 681577 w 683959"/>
                  <a:gd name="connsiteY2" fmla="*/ 85669 h 85670"/>
                  <a:gd name="connsiteX3" fmla="*/ 229 w 683959"/>
                  <a:gd name="connsiteY3" fmla="*/ 85670 h 85670"/>
                  <a:gd name="connsiteX4" fmla="*/ 230 w 683959"/>
                  <a:gd name="connsiteY4" fmla="*/ 5839 h 85670"/>
                  <a:gd name="connsiteX0" fmla="*/ 230 w 686341"/>
                  <a:gd name="connsiteY0" fmla="*/ 0 h 79831"/>
                  <a:gd name="connsiteX1" fmla="*/ 686341 w 686341"/>
                  <a:gd name="connsiteY1" fmla="*/ 738 h 79831"/>
                  <a:gd name="connsiteX2" fmla="*/ 681577 w 686341"/>
                  <a:gd name="connsiteY2" fmla="*/ 79830 h 79831"/>
                  <a:gd name="connsiteX3" fmla="*/ 229 w 686341"/>
                  <a:gd name="connsiteY3" fmla="*/ 79831 h 79831"/>
                  <a:gd name="connsiteX4" fmla="*/ 230 w 686341"/>
                  <a:gd name="connsiteY4" fmla="*/ 0 h 79831"/>
                  <a:gd name="connsiteX0" fmla="*/ 230 w 681577"/>
                  <a:gd name="connsiteY0" fmla="*/ 4195 h 84026"/>
                  <a:gd name="connsiteX1" fmla="*/ 679197 w 681577"/>
                  <a:gd name="connsiteY1" fmla="*/ 0 h 84026"/>
                  <a:gd name="connsiteX2" fmla="*/ 681577 w 681577"/>
                  <a:gd name="connsiteY2" fmla="*/ 84025 h 84026"/>
                  <a:gd name="connsiteX3" fmla="*/ 229 w 681577"/>
                  <a:gd name="connsiteY3" fmla="*/ 84026 h 84026"/>
                  <a:gd name="connsiteX4" fmla="*/ 230 w 681577"/>
                  <a:gd name="connsiteY4" fmla="*/ 4195 h 84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1577" h="84026">
                    <a:moveTo>
                      <a:pt x="230" y="4195"/>
                    </a:moveTo>
                    <a:lnTo>
                      <a:pt x="679197" y="0"/>
                    </a:lnTo>
                    <a:cubicBezTo>
                      <a:pt x="679197" y="25268"/>
                      <a:pt x="681577" y="58757"/>
                      <a:pt x="681577" y="84025"/>
                    </a:cubicBezTo>
                    <a:lnTo>
                      <a:pt x="229" y="84026"/>
                    </a:lnTo>
                    <a:cubicBezTo>
                      <a:pt x="-565" y="41521"/>
                      <a:pt x="1024" y="46700"/>
                      <a:pt x="230" y="4195"/>
                    </a:cubicBezTo>
                    <a:close/>
                  </a:path>
                </a:pathLst>
              </a:cu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pt-BR" sz="600" dirty="0" smtClean="0"/>
                  <a:t>-4.07999 - - 4.08</a:t>
                </a:r>
                <a:endParaRPr lang="pt-BR" sz="600" dirty="0"/>
              </a:p>
            </p:txBody>
          </p:sp>
          <p:sp>
            <p:nvSpPr>
              <p:cNvPr id="24" name="CaixaDeTexto 23"/>
              <p:cNvSpPr txBox="1"/>
              <p:nvPr/>
            </p:nvSpPr>
            <p:spPr>
              <a:xfrm>
                <a:off x="6221896" y="5959250"/>
                <a:ext cx="714685" cy="184666"/>
              </a:xfrm>
              <a:custGeom>
                <a:avLst/>
                <a:gdLst>
                  <a:gd name="connsiteX0" fmla="*/ 0 w 693254"/>
                  <a:gd name="connsiteY0" fmla="*/ 0 h 184666"/>
                  <a:gd name="connsiteX1" fmla="*/ 693254 w 693254"/>
                  <a:gd name="connsiteY1" fmla="*/ 0 h 184666"/>
                  <a:gd name="connsiteX2" fmla="*/ 693254 w 693254"/>
                  <a:gd name="connsiteY2" fmla="*/ 184666 h 184666"/>
                  <a:gd name="connsiteX3" fmla="*/ 0 w 693254"/>
                  <a:gd name="connsiteY3" fmla="*/ 184666 h 184666"/>
                  <a:gd name="connsiteX4" fmla="*/ 0 w 693254"/>
                  <a:gd name="connsiteY4" fmla="*/ 0 h 184666"/>
                  <a:gd name="connsiteX0" fmla="*/ 0 w 693254"/>
                  <a:gd name="connsiteY0" fmla="*/ 35719 h 184666"/>
                  <a:gd name="connsiteX1" fmla="*/ 693254 w 693254"/>
                  <a:gd name="connsiteY1" fmla="*/ 0 h 184666"/>
                  <a:gd name="connsiteX2" fmla="*/ 693254 w 693254"/>
                  <a:gd name="connsiteY2" fmla="*/ 184666 h 184666"/>
                  <a:gd name="connsiteX3" fmla="*/ 0 w 693254"/>
                  <a:gd name="connsiteY3" fmla="*/ 184666 h 184666"/>
                  <a:gd name="connsiteX4" fmla="*/ 0 w 693254"/>
                  <a:gd name="connsiteY4" fmla="*/ 35719 h 184666"/>
                  <a:gd name="connsiteX0" fmla="*/ 0 w 693254"/>
                  <a:gd name="connsiteY0" fmla="*/ 0 h 148947"/>
                  <a:gd name="connsiteX1" fmla="*/ 693254 w 693254"/>
                  <a:gd name="connsiteY1" fmla="*/ 9525 h 148947"/>
                  <a:gd name="connsiteX2" fmla="*/ 693254 w 693254"/>
                  <a:gd name="connsiteY2" fmla="*/ 148947 h 148947"/>
                  <a:gd name="connsiteX3" fmla="*/ 0 w 693254"/>
                  <a:gd name="connsiteY3" fmla="*/ 148947 h 148947"/>
                  <a:gd name="connsiteX4" fmla="*/ 0 w 693254"/>
                  <a:gd name="connsiteY4" fmla="*/ 0 h 148947"/>
                  <a:gd name="connsiteX0" fmla="*/ 0 w 695635"/>
                  <a:gd name="connsiteY0" fmla="*/ 11906 h 139422"/>
                  <a:gd name="connsiteX1" fmla="*/ 695635 w 695635"/>
                  <a:gd name="connsiteY1" fmla="*/ 0 h 139422"/>
                  <a:gd name="connsiteX2" fmla="*/ 695635 w 695635"/>
                  <a:gd name="connsiteY2" fmla="*/ 139422 h 139422"/>
                  <a:gd name="connsiteX3" fmla="*/ 2381 w 695635"/>
                  <a:gd name="connsiteY3" fmla="*/ 139422 h 139422"/>
                  <a:gd name="connsiteX4" fmla="*/ 0 w 695635"/>
                  <a:gd name="connsiteY4" fmla="*/ 11906 h 139422"/>
                  <a:gd name="connsiteX0" fmla="*/ 0 w 700398"/>
                  <a:gd name="connsiteY0" fmla="*/ 0 h 127516"/>
                  <a:gd name="connsiteX1" fmla="*/ 700398 w 700398"/>
                  <a:gd name="connsiteY1" fmla="*/ 2382 h 127516"/>
                  <a:gd name="connsiteX2" fmla="*/ 695635 w 700398"/>
                  <a:gd name="connsiteY2" fmla="*/ 127516 h 127516"/>
                  <a:gd name="connsiteX3" fmla="*/ 2381 w 700398"/>
                  <a:gd name="connsiteY3" fmla="*/ 127516 h 127516"/>
                  <a:gd name="connsiteX4" fmla="*/ 0 w 700398"/>
                  <a:gd name="connsiteY4" fmla="*/ 0 h 127516"/>
                  <a:gd name="connsiteX0" fmla="*/ 45254 w 698027"/>
                  <a:gd name="connsiteY0" fmla="*/ 28860 h 125134"/>
                  <a:gd name="connsiteX1" fmla="*/ 698027 w 698027"/>
                  <a:gd name="connsiteY1" fmla="*/ 0 h 125134"/>
                  <a:gd name="connsiteX2" fmla="*/ 693264 w 698027"/>
                  <a:gd name="connsiteY2" fmla="*/ 125134 h 125134"/>
                  <a:gd name="connsiteX3" fmla="*/ 10 w 698027"/>
                  <a:gd name="connsiteY3" fmla="*/ 125134 h 125134"/>
                  <a:gd name="connsiteX4" fmla="*/ 45254 w 698027"/>
                  <a:gd name="connsiteY4" fmla="*/ 28860 h 125134"/>
                  <a:gd name="connsiteX0" fmla="*/ 4832 w 657605"/>
                  <a:gd name="connsiteY0" fmla="*/ 28860 h 125134"/>
                  <a:gd name="connsiteX1" fmla="*/ 657605 w 657605"/>
                  <a:gd name="connsiteY1" fmla="*/ 0 h 125134"/>
                  <a:gd name="connsiteX2" fmla="*/ 652842 w 657605"/>
                  <a:gd name="connsiteY2" fmla="*/ 125134 h 125134"/>
                  <a:gd name="connsiteX3" fmla="*/ 69 w 657605"/>
                  <a:gd name="connsiteY3" fmla="*/ 125134 h 125134"/>
                  <a:gd name="connsiteX4" fmla="*/ 4832 w 657605"/>
                  <a:gd name="connsiteY4" fmla="*/ 28860 h 125134"/>
                  <a:gd name="connsiteX0" fmla="*/ 0 w 686110"/>
                  <a:gd name="connsiteY0" fmla="*/ 22283 h 125134"/>
                  <a:gd name="connsiteX1" fmla="*/ 686110 w 686110"/>
                  <a:gd name="connsiteY1" fmla="*/ 0 h 125134"/>
                  <a:gd name="connsiteX2" fmla="*/ 681347 w 686110"/>
                  <a:gd name="connsiteY2" fmla="*/ 125134 h 125134"/>
                  <a:gd name="connsiteX3" fmla="*/ 28574 w 686110"/>
                  <a:gd name="connsiteY3" fmla="*/ 125134 h 125134"/>
                  <a:gd name="connsiteX4" fmla="*/ 0 w 686110"/>
                  <a:gd name="connsiteY4" fmla="*/ 22283 h 125134"/>
                  <a:gd name="connsiteX0" fmla="*/ 230 w 686340"/>
                  <a:gd name="connsiteY0" fmla="*/ 22283 h 125134"/>
                  <a:gd name="connsiteX1" fmla="*/ 686340 w 686340"/>
                  <a:gd name="connsiteY1" fmla="*/ 0 h 125134"/>
                  <a:gd name="connsiteX2" fmla="*/ 681577 w 686340"/>
                  <a:gd name="connsiteY2" fmla="*/ 125134 h 125134"/>
                  <a:gd name="connsiteX3" fmla="*/ 229 w 686340"/>
                  <a:gd name="connsiteY3" fmla="*/ 102114 h 125134"/>
                  <a:gd name="connsiteX4" fmla="*/ 230 w 686340"/>
                  <a:gd name="connsiteY4" fmla="*/ 22283 h 125134"/>
                  <a:gd name="connsiteX0" fmla="*/ 230 w 686340"/>
                  <a:gd name="connsiteY0" fmla="*/ 22283 h 102114"/>
                  <a:gd name="connsiteX1" fmla="*/ 686340 w 686340"/>
                  <a:gd name="connsiteY1" fmla="*/ 0 h 102114"/>
                  <a:gd name="connsiteX2" fmla="*/ 681577 w 686340"/>
                  <a:gd name="connsiteY2" fmla="*/ 102113 h 102114"/>
                  <a:gd name="connsiteX3" fmla="*/ 229 w 686340"/>
                  <a:gd name="connsiteY3" fmla="*/ 102114 h 102114"/>
                  <a:gd name="connsiteX4" fmla="*/ 230 w 686340"/>
                  <a:gd name="connsiteY4" fmla="*/ 22283 h 102114"/>
                  <a:gd name="connsiteX0" fmla="*/ 230 w 681578"/>
                  <a:gd name="connsiteY0" fmla="*/ 0 h 79831"/>
                  <a:gd name="connsiteX1" fmla="*/ 681578 w 681578"/>
                  <a:gd name="connsiteY1" fmla="*/ 4026 h 79831"/>
                  <a:gd name="connsiteX2" fmla="*/ 681577 w 681578"/>
                  <a:gd name="connsiteY2" fmla="*/ 79830 h 79831"/>
                  <a:gd name="connsiteX3" fmla="*/ 229 w 681578"/>
                  <a:gd name="connsiteY3" fmla="*/ 79831 h 79831"/>
                  <a:gd name="connsiteX4" fmla="*/ 230 w 681578"/>
                  <a:gd name="connsiteY4" fmla="*/ 0 h 79831"/>
                  <a:gd name="connsiteX0" fmla="*/ 230 w 683959"/>
                  <a:gd name="connsiteY0" fmla="*/ 907 h 80738"/>
                  <a:gd name="connsiteX1" fmla="*/ 683959 w 683959"/>
                  <a:gd name="connsiteY1" fmla="*/ 0 h 80738"/>
                  <a:gd name="connsiteX2" fmla="*/ 681577 w 683959"/>
                  <a:gd name="connsiteY2" fmla="*/ 80737 h 80738"/>
                  <a:gd name="connsiteX3" fmla="*/ 229 w 683959"/>
                  <a:gd name="connsiteY3" fmla="*/ 80738 h 80738"/>
                  <a:gd name="connsiteX4" fmla="*/ 230 w 683959"/>
                  <a:gd name="connsiteY4" fmla="*/ 907 h 80738"/>
                  <a:gd name="connsiteX0" fmla="*/ 230 w 683959"/>
                  <a:gd name="connsiteY0" fmla="*/ 5839 h 85670"/>
                  <a:gd name="connsiteX1" fmla="*/ 683959 w 683959"/>
                  <a:gd name="connsiteY1" fmla="*/ 0 h 85670"/>
                  <a:gd name="connsiteX2" fmla="*/ 681577 w 683959"/>
                  <a:gd name="connsiteY2" fmla="*/ 85669 h 85670"/>
                  <a:gd name="connsiteX3" fmla="*/ 229 w 683959"/>
                  <a:gd name="connsiteY3" fmla="*/ 85670 h 85670"/>
                  <a:gd name="connsiteX4" fmla="*/ 230 w 683959"/>
                  <a:gd name="connsiteY4" fmla="*/ 5839 h 85670"/>
                  <a:gd name="connsiteX0" fmla="*/ 230 w 686341"/>
                  <a:gd name="connsiteY0" fmla="*/ 0 h 79831"/>
                  <a:gd name="connsiteX1" fmla="*/ 686341 w 686341"/>
                  <a:gd name="connsiteY1" fmla="*/ 738 h 79831"/>
                  <a:gd name="connsiteX2" fmla="*/ 681577 w 686341"/>
                  <a:gd name="connsiteY2" fmla="*/ 79830 h 79831"/>
                  <a:gd name="connsiteX3" fmla="*/ 229 w 686341"/>
                  <a:gd name="connsiteY3" fmla="*/ 79831 h 79831"/>
                  <a:gd name="connsiteX4" fmla="*/ 230 w 686341"/>
                  <a:gd name="connsiteY4" fmla="*/ 0 h 79831"/>
                  <a:gd name="connsiteX0" fmla="*/ 230 w 681577"/>
                  <a:gd name="connsiteY0" fmla="*/ 4195 h 84026"/>
                  <a:gd name="connsiteX1" fmla="*/ 679197 w 681577"/>
                  <a:gd name="connsiteY1" fmla="*/ 0 h 84026"/>
                  <a:gd name="connsiteX2" fmla="*/ 681577 w 681577"/>
                  <a:gd name="connsiteY2" fmla="*/ 84025 h 84026"/>
                  <a:gd name="connsiteX3" fmla="*/ 229 w 681577"/>
                  <a:gd name="connsiteY3" fmla="*/ 84026 h 84026"/>
                  <a:gd name="connsiteX4" fmla="*/ 230 w 681577"/>
                  <a:gd name="connsiteY4" fmla="*/ 4195 h 84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1577" h="84026">
                    <a:moveTo>
                      <a:pt x="230" y="4195"/>
                    </a:moveTo>
                    <a:lnTo>
                      <a:pt x="679197" y="0"/>
                    </a:lnTo>
                    <a:cubicBezTo>
                      <a:pt x="679197" y="25268"/>
                      <a:pt x="681577" y="58757"/>
                      <a:pt x="681577" y="84025"/>
                    </a:cubicBezTo>
                    <a:lnTo>
                      <a:pt x="229" y="84026"/>
                    </a:lnTo>
                    <a:cubicBezTo>
                      <a:pt x="-565" y="41521"/>
                      <a:pt x="1024" y="46700"/>
                      <a:pt x="230" y="4195"/>
                    </a:cubicBezTo>
                    <a:close/>
                  </a:path>
                </a:pathLst>
              </a:cu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pt-BR" sz="600" dirty="0" smtClean="0"/>
                  <a:t>-0.379999 - -0.38</a:t>
                </a:r>
                <a:endParaRPr lang="pt-BR" sz="600" dirty="0"/>
              </a:p>
            </p:txBody>
          </p:sp>
          <p:sp>
            <p:nvSpPr>
              <p:cNvPr id="25" name="CaixaDeTexto 24"/>
              <p:cNvSpPr txBox="1"/>
              <p:nvPr/>
            </p:nvSpPr>
            <p:spPr>
              <a:xfrm>
                <a:off x="6221894" y="6089916"/>
                <a:ext cx="752787" cy="184666"/>
              </a:xfrm>
              <a:custGeom>
                <a:avLst/>
                <a:gdLst>
                  <a:gd name="connsiteX0" fmla="*/ 0 w 693254"/>
                  <a:gd name="connsiteY0" fmla="*/ 0 h 184666"/>
                  <a:gd name="connsiteX1" fmla="*/ 693254 w 693254"/>
                  <a:gd name="connsiteY1" fmla="*/ 0 h 184666"/>
                  <a:gd name="connsiteX2" fmla="*/ 693254 w 693254"/>
                  <a:gd name="connsiteY2" fmla="*/ 184666 h 184666"/>
                  <a:gd name="connsiteX3" fmla="*/ 0 w 693254"/>
                  <a:gd name="connsiteY3" fmla="*/ 184666 h 184666"/>
                  <a:gd name="connsiteX4" fmla="*/ 0 w 693254"/>
                  <a:gd name="connsiteY4" fmla="*/ 0 h 184666"/>
                  <a:gd name="connsiteX0" fmla="*/ 0 w 693254"/>
                  <a:gd name="connsiteY0" fmla="*/ 35719 h 184666"/>
                  <a:gd name="connsiteX1" fmla="*/ 693254 w 693254"/>
                  <a:gd name="connsiteY1" fmla="*/ 0 h 184666"/>
                  <a:gd name="connsiteX2" fmla="*/ 693254 w 693254"/>
                  <a:gd name="connsiteY2" fmla="*/ 184666 h 184666"/>
                  <a:gd name="connsiteX3" fmla="*/ 0 w 693254"/>
                  <a:gd name="connsiteY3" fmla="*/ 184666 h 184666"/>
                  <a:gd name="connsiteX4" fmla="*/ 0 w 693254"/>
                  <a:gd name="connsiteY4" fmla="*/ 35719 h 184666"/>
                  <a:gd name="connsiteX0" fmla="*/ 0 w 693254"/>
                  <a:gd name="connsiteY0" fmla="*/ 0 h 148947"/>
                  <a:gd name="connsiteX1" fmla="*/ 693254 w 693254"/>
                  <a:gd name="connsiteY1" fmla="*/ 9525 h 148947"/>
                  <a:gd name="connsiteX2" fmla="*/ 693254 w 693254"/>
                  <a:gd name="connsiteY2" fmla="*/ 148947 h 148947"/>
                  <a:gd name="connsiteX3" fmla="*/ 0 w 693254"/>
                  <a:gd name="connsiteY3" fmla="*/ 148947 h 148947"/>
                  <a:gd name="connsiteX4" fmla="*/ 0 w 693254"/>
                  <a:gd name="connsiteY4" fmla="*/ 0 h 148947"/>
                  <a:gd name="connsiteX0" fmla="*/ 0 w 695635"/>
                  <a:gd name="connsiteY0" fmla="*/ 11906 h 139422"/>
                  <a:gd name="connsiteX1" fmla="*/ 695635 w 695635"/>
                  <a:gd name="connsiteY1" fmla="*/ 0 h 139422"/>
                  <a:gd name="connsiteX2" fmla="*/ 695635 w 695635"/>
                  <a:gd name="connsiteY2" fmla="*/ 139422 h 139422"/>
                  <a:gd name="connsiteX3" fmla="*/ 2381 w 695635"/>
                  <a:gd name="connsiteY3" fmla="*/ 139422 h 139422"/>
                  <a:gd name="connsiteX4" fmla="*/ 0 w 695635"/>
                  <a:gd name="connsiteY4" fmla="*/ 11906 h 139422"/>
                  <a:gd name="connsiteX0" fmla="*/ 0 w 700398"/>
                  <a:gd name="connsiteY0" fmla="*/ 0 h 127516"/>
                  <a:gd name="connsiteX1" fmla="*/ 700398 w 700398"/>
                  <a:gd name="connsiteY1" fmla="*/ 2382 h 127516"/>
                  <a:gd name="connsiteX2" fmla="*/ 695635 w 700398"/>
                  <a:gd name="connsiteY2" fmla="*/ 127516 h 127516"/>
                  <a:gd name="connsiteX3" fmla="*/ 2381 w 700398"/>
                  <a:gd name="connsiteY3" fmla="*/ 127516 h 127516"/>
                  <a:gd name="connsiteX4" fmla="*/ 0 w 700398"/>
                  <a:gd name="connsiteY4" fmla="*/ 0 h 127516"/>
                  <a:gd name="connsiteX0" fmla="*/ 45254 w 698027"/>
                  <a:gd name="connsiteY0" fmla="*/ 28860 h 125134"/>
                  <a:gd name="connsiteX1" fmla="*/ 698027 w 698027"/>
                  <a:gd name="connsiteY1" fmla="*/ 0 h 125134"/>
                  <a:gd name="connsiteX2" fmla="*/ 693264 w 698027"/>
                  <a:gd name="connsiteY2" fmla="*/ 125134 h 125134"/>
                  <a:gd name="connsiteX3" fmla="*/ 10 w 698027"/>
                  <a:gd name="connsiteY3" fmla="*/ 125134 h 125134"/>
                  <a:gd name="connsiteX4" fmla="*/ 45254 w 698027"/>
                  <a:gd name="connsiteY4" fmla="*/ 28860 h 125134"/>
                  <a:gd name="connsiteX0" fmla="*/ 4832 w 657605"/>
                  <a:gd name="connsiteY0" fmla="*/ 28860 h 125134"/>
                  <a:gd name="connsiteX1" fmla="*/ 657605 w 657605"/>
                  <a:gd name="connsiteY1" fmla="*/ 0 h 125134"/>
                  <a:gd name="connsiteX2" fmla="*/ 652842 w 657605"/>
                  <a:gd name="connsiteY2" fmla="*/ 125134 h 125134"/>
                  <a:gd name="connsiteX3" fmla="*/ 69 w 657605"/>
                  <a:gd name="connsiteY3" fmla="*/ 125134 h 125134"/>
                  <a:gd name="connsiteX4" fmla="*/ 4832 w 657605"/>
                  <a:gd name="connsiteY4" fmla="*/ 28860 h 125134"/>
                  <a:gd name="connsiteX0" fmla="*/ 0 w 686110"/>
                  <a:gd name="connsiteY0" fmla="*/ 22283 h 125134"/>
                  <a:gd name="connsiteX1" fmla="*/ 686110 w 686110"/>
                  <a:gd name="connsiteY1" fmla="*/ 0 h 125134"/>
                  <a:gd name="connsiteX2" fmla="*/ 681347 w 686110"/>
                  <a:gd name="connsiteY2" fmla="*/ 125134 h 125134"/>
                  <a:gd name="connsiteX3" fmla="*/ 28574 w 686110"/>
                  <a:gd name="connsiteY3" fmla="*/ 125134 h 125134"/>
                  <a:gd name="connsiteX4" fmla="*/ 0 w 686110"/>
                  <a:gd name="connsiteY4" fmla="*/ 22283 h 125134"/>
                  <a:gd name="connsiteX0" fmla="*/ 230 w 686340"/>
                  <a:gd name="connsiteY0" fmla="*/ 22283 h 125134"/>
                  <a:gd name="connsiteX1" fmla="*/ 686340 w 686340"/>
                  <a:gd name="connsiteY1" fmla="*/ 0 h 125134"/>
                  <a:gd name="connsiteX2" fmla="*/ 681577 w 686340"/>
                  <a:gd name="connsiteY2" fmla="*/ 125134 h 125134"/>
                  <a:gd name="connsiteX3" fmla="*/ 229 w 686340"/>
                  <a:gd name="connsiteY3" fmla="*/ 102114 h 125134"/>
                  <a:gd name="connsiteX4" fmla="*/ 230 w 686340"/>
                  <a:gd name="connsiteY4" fmla="*/ 22283 h 125134"/>
                  <a:gd name="connsiteX0" fmla="*/ 230 w 686340"/>
                  <a:gd name="connsiteY0" fmla="*/ 22283 h 102114"/>
                  <a:gd name="connsiteX1" fmla="*/ 686340 w 686340"/>
                  <a:gd name="connsiteY1" fmla="*/ 0 h 102114"/>
                  <a:gd name="connsiteX2" fmla="*/ 681577 w 686340"/>
                  <a:gd name="connsiteY2" fmla="*/ 102113 h 102114"/>
                  <a:gd name="connsiteX3" fmla="*/ 229 w 686340"/>
                  <a:gd name="connsiteY3" fmla="*/ 102114 h 102114"/>
                  <a:gd name="connsiteX4" fmla="*/ 230 w 686340"/>
                  <a:gd name="connsiteY4" fmla="*/ 22283 h 102114"/>
                  <a:gd name="connsiteX0" fmla="*/ 230 w 681578"/>
                  <a:gd name="connsiteY0" fmla="*/ 0 h 79831"/>
                  <a:gd name="connsiteX1" fmla="*/ 681578 w 681578"/>
                  <a:gd name="connsiteY1" fmla="*/ 4026 h 79831"/>
                  <a:gd name="connsiteX2" fmla="*/ 681577 w 681578"/>
                  <a:gd name="connsiteY2" fmla="*/ 79830 h 79831"/>
                  <a:gd name="connsiteX3" fmla="*/ 229 w 681578"/>
                  <a:gd name="connsiteY3" fmla="*/ 79831 h 79831"/>
                  <a:gd name="connsiteX4" fmla="*/ 230 w 681578"/>
                  <a:gd name="connsiteY4" fmla="*/ 0 h 79831"/>
                  <a:gd name="connsiteX0" fmla="*/ 230 w 683959"/>
                  <a:gd name="connsiteY0" fmla="*/ 907 h 80738"/>
                  <a:gd name="connsiteX1" fmla="*/ 683959 w 683959"/>
                  <a:gd name="connsiteY1" fmla="*/ 0 h 80738"/>
                  <a:gd name="connsiteX2" fmla="*/ 681577 w 683959"/>
                  <a:gd name="connsiteY2" fmla="*/ 80737 h 80738"/>
                  <a:gd name="connsiteX3" fmla="*/ 229 w 683959"/>
                  <a:gd name="connsiteY3" fmla="*/ 80738 h 80738"/>
                  <a:gd name="connsiteX4" fmla="*/ 230 w 683959"/>
                  <a:gd name="connsiteY4" fmla="*/ 907 h 80738"/>
                  <a:gd name="connsiteX0" fmla="*/ 230 w 683959"/>
                  <a:gd name="connsiteY0" fmla="*/ 5839 h 85670"/>
                  <a:gd name="connsiteX1" fmla="*/ 683959 w 683959"/>
                  <a:gd name="connsiteY1" fmla="*/ 0 h 85670"/>
                  <a:gd name="connsiteX2" fmla="*/ 681577 w 683959"/>
                  <a:gd name="connsiteY2" fmla="*/ 85669 h 85670"/>
                  <a:gd name="connsiteX3" fmla="*/ 229 w 683959"/>
                  <a:gd name="connsiteY3" fmla="*/ 85670 h 85670"/>
                  <a:gd name="connsiteX4" fmla="*/ 230 w 683959"/>
                  <a:gd name="connsiteY4" fmla="*/ 5839 h 85670"/>
                  <a:gd name="connsiteX0" fmla="*/ 230 w 686341"/>
                  <a:gd name="connsiteY0" fmla="*/ 0 h 79831"/>
                  <a:gd name="connsiteX1" fmla="*/ 686341 w 686341"/>
                  <a:gd name="connsiteY1" fmla="*/ 738 h 79831"/>
                  <a:gd name="connsiteX2" fmla="*/ 681577 w 686341"/>
                  <a:gd name="connsiteY2" fmla="*/ 79830 h 79831"/>
                  <a:gd name="connsiteX3" fmla="*/ 229 w 686341"/>
                  <a:gd name="connsiteY3" fmla="*/ 79831 h 79831"/>
                  <a:gd name="connsiteX4" fmla="*/ 230 w 686341"/>
                  <a:gd name="connsiteY4" fmla="*/ 0 h 79831"/>
                  <a:gd name="connsiteX0" fmla="*/ 230 w 681577"/>
                  <a:gd name="connsiteY0" fmla="*/ 4195 h 84026"/>
                  <a:gd name="connsiteX1" fmla="*/ 679197 w 681577"/>
                  <a:gd name="connsiteY1" fmla="*/ 0 h 84026"/>
                  <a:gd name="connsiteX2" fmla="*/ 681577 w 681577"/>
                  <a:gd name="connsiteY2" fmla="*/ 84025 h 84026"/>
                  <a:gd name="connsiteX3" fmla="*/ 229 w 681577"/>
                  <a:gd name="connsiteY3" fmla="*/ 84026 h 84026"/>
                  <a:gd name="connsiteX4" fmla="*/ 230 w 681577"/>
                  <a:gd name="connsiteY4" fmla="*/ 4195 h 84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1577" h="84026">
                    <a:moveTo>
                      <a:pt x="230" y="4195"/>
                    </a:moveTo>
                    <a:lnTo>
                      <a:pt x="679197" y="0"/>
                    </a:lnTo>
                    <a:cubicBezTo>
                      <a:pt x="679197" y="25268"/>
                      <a:pt x="681577" y="58757"/>
                      <a:pt x="681577" y="84025"/>
                    </a:cubicBezTo>
                    <a:lnTo>
                      <a:pt x="229" y="84026"/>
                    </a:lnTo>
                    <a:cubicBezTo>
                      <a:pt x="-565" y="41521"/>
                      <a:pt x="1024" y="46700"/>
                      <a:pt x="230" y="4195"/>
                    </a:cubicBezTo>
                    <a:close/>
                  </a:path>
                </a:pathLst>
              </a:cu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pt-BR" sz="600" dirty="0" smtClean="0"/>
                  <a:t>-0.049999 - - 0.05</a:t>
                </a:r>
                <a:endParaRPr lang="pt-BR" sz="600" dirty="0"/>
              </a:p>
            </p:txBody>
          </p:sp>
          <p:sp>
            <p:nvSpPr>
              <p:cNvPr id="26" name="CaixaDeTexto 25"/>
              <p:cNvSpPr txBox="1"/>
              <p:nvPr/>
            </p:nvSpPr>
            <p:spPr>
              <a:xfrm>
                <a:off x="6221894" y="6214162"/>
                <a:ext cx="752787" cy="184666"/>
              </a:xfrm>
              <a:custGeom>
                <a:avLst/>
                <a:gdLst>
                  <a:gd name="connsiteX0" fmla="*/ 0 w 693254"/>
                  <a:gd name="connsiteY0" fmla="*/ 0 h 184666"/>
                  <a:gd name="connsiteX1" fmla="*/ 693254 w 693254"/>
                  <a:gd name="connsiteY1" fmla="*/ 0 h 184666"/>
                  <a:gd name="connsiteX2" fmla="*/ 693254 w 693254"/>
                  <a:gd name="connsiteY2" fmla="*/ 184666 h 184666"/>
                  <a:gd name="connsiteX3" fmla="*/ 0 w 693254"/>
                  <a:gd name="connsiteY3" fmla="*/ 184666 h 184666"/>
                  <a:gd name="connsiteX4" fmla="*/ 0 w 693254"/>
                  <a:gd name="connsiteY4" fmla="*/ 0 h 184666"/>
                  <a:gd name="connsiteX0" fmla="*/ 0 w 693254"/>
                  <a:gd name="connsiteY0" fmla="*/ 35719 h 184666"/>
                  <a:gd name="connsiteX1" fmla="*/ 693254 w 693254"/>
                  <a:gd name="connsiteY1" fmla="*/ 0 h 184666"/>
                  <a:gd name="connsiteX2" fmla="*/ 693254 w 693254"/>
                  <a:gd name="connsiteY2" fmla="*/ 184666 h 184666"/>
                  <a:gd name="connsiteX3" fmla="*/ 0 w 693254"/>
                  <a:gd name="connsiteY3" fmla="*/ 184666 h 184666"/>
                  <a:gd name="connsiteX4" fmla="*/ 0 w 693254"/>
                  <a:gd name="connsiteY4" fmla="*/ 35719 h 184666"/>
                  <a:gd name="connsiteX0" fmla="*/ 0 w 693254"/>
                  <a:gd name="connsiteY0" fmla="*/ 0 h 148947"/>
                  <a:gd name="connsiteX1" fmla="*/ 693254 w 693254"/>
                  <a:gd name="connsiteY1" fmla="*/ 9525 h 148947"/>
                  <a:gd name="connsiteX2" fmla="*/ 693254 w 693254"/>
                  <a:gd name="connsiteY2" fmla="*/ 148947 h 148947"/>
                  <a:gd name="connsiteX3" fmla="*/ 0 w 693254"/>
                  <a:gd name="connsiteY3" fmla="*/ 148947 h 148947"/>
                  <a:gd name="connsiteX4" fmla="*/ 0 w 693254"/>
                  <a:gd name="connsiteY4" fmla="*/ 0 h 148947"/>
                  <a:gd name="connsiteX0" fmla="*/ 0 w 695635"/>
                  <a:gd name="connsiteY0" fmla="*/ 11906 h 139422"/>
                  <a:gd name="connsiteX1" fmla="*/ 695635 w 695635"/>
                  <a:gd name="connsiteY1" fmla="*/ 0 h 139422"/>
                  <a:gd name="connsiteX2" fmla="*/ 695635 w 695635"/>
                  <a:gd name="connsiteY2" fmla="*/ 139422 h 139422"/>
                  <a:gd name="connsiteX3" fmla="*/ 2381 w 695635"/>
                  <a:gd name="connsiteY3" fmla="*/ 139422 h 139422"/>
                  <a:gd name="connsiteX4" fmla="*/ 0 w 695635"/>
                  <a:gd name="connsiteY4" fmla="*/ 11906 h 139422"/>
                  <a:gd name="connsiteX0" fmla="*/ 0 w 700398"/>
                  <a:gd name="connsiteY0" fmla="*/ 0 h 127516"/>
                  <a:gd name="connsiteX1" fmla="*/ 700398 w 700398"/>
                  <a:gd name="connsiteY1" fmla="*/ 2382 h 127516"/>
                  <a:gd name="connsiteX2" fmla="*/ 695635 w 700398"/>
                  <a:gd name="connsiteY2" fmla="*/ 127516 h 127516"/>
                  <a:gd name="connsiteX3" fmla="*/ 2381 w 700398"/>
                  <a:gd name="connsiteY3" fmla="*/ 127516 h 127516"/>
                  <a:gd name="connsiteX4" fmla="*/ 0 w 700398"/>
                  <a:gd name="connsiteY4" fmla="*/ 0 h 127516"/>
                  <a:gd name="connsiteX0" fmla="*/ 45254 w 698027"/>
                  <a:gd name="connsiteY0" fmla="*/ 28860 h 125134"/>
                  <a:gd name="connsiteX1" fmla="*/ 698027 w 698027"/>
                  <a:gd name="connsiteY1" fmla="*/ 0 h 125134"/>
                  <a:gd name="connsiteX2" fmla="*/ 693264 w 698027"/>
                  <a:gd name="connsiteY2" fmla="*/ 125134 h 125134"/>
                  <a:gd name="connsiteX3" fmla="*/ 10 w 698027"/>
                  <a:gd name="connsiteY3" fmla="*/ 125134 h 125134"/>
                  <a:gd name="connsiteX4" fmla="*/ 45254 w 698027"/>
                  <a:gd name="connsiteY4" fmla="*/ 28860 h 125134"/>
                  <a:gd name="connsiteX0" fmla="*/ 4832 w 657605"/>
                  <a:gd name="connsiteY0" fmla="*/ 28860 h 125134"/>
                  <a:gd name="connsiteX1" fmla="*/ 657605 w 657605"/>
                  <a:gd name="connsiteY1" fmla="*/ 0 h 125134"/>
                  <a:gd name="connsiteX2" fmla="*/ 652842 w 657605"/>
                  <a:gd name="connsiteY2" fmla="*/ 125134 h 125134"/>
                  <a:gd name="connsiteX3" fmla="*/ 69 w 657605"/>
                  <a:gd name="connsiteY3" fmla="*/ 125134 h 125134"/>
                  <a:gd name="connsiteX4" fmla="*/ 4832 w 657605"/>
                  <a:gd name="connsiteY4" fmla="*/ 28860 h 125134"/>
                  <a:gd name="connsiteX0" fmla="*/ 0 w 686110"/>
                  <a:gd name="connsiteY0" fmla="*/ 22283 h 125134"/>
                  <a:gd name="connsiteX1" fmla="*/ 686110 w 686110"/>
                  <a:gd name="connsiteY1" fmla="*/ 0 h 125134"/>
                  <a:gd name="connsiteX2" fmla="*/ 681347 w 686110"/>
                  <a:gd name="connsiteY2" fmla="*/ 125134 h 125134"/>
                  <a:gd name="connsiteX3" fmla="*/ 28574 w 686110"/>
                  <a:gd name="connsiteY3" fmla="*/ 125134 h 125134"/>
                  <a:gd name="connsiteX4" fmla="*/ 0 w 686110"/>
                  <a:gd name="connsiteY4" fmla="*/ 22283 h 125134"/>
                  <a:gd name="connsiteX0" fmla="*/ 230 w 686340"/>
                  <a:gd name="connsiteY0" fmla="*/ 22283 h 125134"/>
                  <a:gd name="connsiteX1" fmla="*/ 686340 w 686340"/>
                  <a:gd name="connsiteY1" fmla="*/ 0 h 125134"/>
                  <a:gd name="connsiteX2" fmla="*/ 681577 w 686340"/>
                  <a:gd name="connsiteY2" fmla="*/ 125134 h 125134"/>
                  <a:gd name="connsiteX3" fmla="*/ 229 w 686340"/>
                  <a:gd name="connsiteY3" fmla="*/ 102114 h 125134"/>
                  <a:gd name="connsiteX4" fmla="*/ 230 w 686340"/>
                  <a:gd name="connsiteY4" fmla="*/ 22283 h 125134"/>
                  <a:gd name="connsiteX0" fmla="*/ 230 w 686340"/>
                  <a:gd name="connsiteY0" fmla="*/ 22283 h 102114"/>
                  <a:gd name="connsiteX1" fmla="*/ 686340 w 686340"/>
                  <a:gd name="connsiteY1" fmla="*/ 0 h 102114"/>
                  <a:gd name="connsiteX2" fmla="*/ 681577 w 686340"/>
                  <a:gd name="connsiteY2" fmla="*/ 102113 h 102114"/>
                  <a:gd name="connsiteX3" fmla="*/ 229 w 686340"/>
                  <a:gd name="connsiteY3" fmla="*/ 102114 h 102114"/>
                  <a:gd name="connsiteX4" fmla="*/ 230 w 686340"/>
                  <a:gd name="connsiteY4" fmla="*/ 22283 h 102114"/>
                  <a:gd name="connsiteX0" fmla="*/ 230 w 681578"/>
                  <a:gd name="connsiteY0" fmla="*/ 0 h 79831"/>
                  <a:gd name="connsiteX1" fmla="*/ 681578 w 681578"/>
                  <a:gd name="connsiteY1" fmla="*/ 4026 h 79831"/>
                  <a:gd name="connsiteX2" fmla="*/ 681577 w 681578"/>
                  <a:gd name="connsiteY2" fmla="*/ 79830 h 79831"/>
                  <a:gd name="connsiteX3" fmla="*/ 229 w 681578"/>
                  <a:gd name="connsiteY3" fmla="*/ 79831 h 79831"/>
                  <a:gd name="connsiteX4" fmla="*/ 230 w 681578"/>
                  <a:gd name="connsiteY4" fmla="*/ 0 h 79831"/>
                  <a:gd name="connsiteX0" fmla="*/ 230 w 683959"/>
                  <a:gd name="connsiteY0" fmla="*/ 907 h 80738"/>
                  <a:gd name="connsiteX1" fmla="*/ 683959 w 683959"/>
                  <a:gd name="connsiteY1" fmla="*/ 0 h 80738"/>
                  <a:gd name="connsiteX2" fmla="*/ 681577 w 683959"/>
                  <a:gd name="connsiteY2" fmla="*/ 80737 h 80738"/>
                  <a:gd name="connsiteX3" fmla="*/ 229 w 683959"/>
                  <a:gd name="connsiteY3" fmla="*/ 80738 h 80738"/>
                  <a:gd name="connsiteX4" fmla="*/ 230 w 683959"/>
                  <a:gd name="connsiteY4" fmla="*/ 907 h 80738"/>
                  <a:gd name="connsiteX0" fmla="*/ 230 w 683959"/>
                  <a:gd name="connsiteY0" fmla="*/ 5839 h 85670"/>
                  <a:gd name="connsiteX1" fmla="*/ 683959 w 683959"/>
                  <a:gd name="connsiteY1" fmla="*/ 0 h 85670"/>
                  <a:gd name="connsiteX2" fmla="*/ 681577 w 683959"/>
                  <a:gd name="connsiteY2" fmla="*/ 85669 h 85670"/>
                  <a:gd name="connsiteX3" fmla="*/ 229 w 683959"/>
                  <a:gd name="connsiteY3" fmla="*/ 85670 h 85670"/>
                  <a:gd name="connsiteX4" fmla="*/ 230 w 683959"/>
                  <a:gd name="connsiteY4" fmla="*/ 5839 h 85670"/>
                  <a:gd name="connsiteX0" fmla="*/ 230 w 686341"/>
                  <a:gd name="connsiteY0" fmla="*/ 0 h 79831"/>
                  <a:gd name="connsiteX1" fmla="*/ 686341 w 686341"/>
                  <a:gd name="connsiteY1" fmla="*/ 738 h 79831"/>
                  <a:gd name="connsiteX2" fmla="*/ 681577 w 686341"/>
                  <a:gd name="connsiteY2" fmla="*/ 79830 h 79831"/>
                  <a:gd name="connsiteX3" fmla="*/ 229 w 686341"/>
                  <a:gd name="connsiteY3" fmla="*/ 79831 h 79831"/>
                  <a:gd name="connsiteX4" fmla="*/ 230 w 686341"/>
                  <a:gd name="connsiteY4" fmla="*/ 0 h 79831"/>
                  <a:gd name="connsiteX0" fmla="*/ 230 w 681577"/>
                  <a:gd name="connsiteY0" fmla="*/ 4195 h 84026"/>
                  <a:gd name="connsiteX1" fmla="*/ 679197 w 681577"/>
                  <a:gd name="connsiteY1" fmla="*/ 0 h 84026"/>
                  <a:gd name="connsiteX2" fmla="*/ 681577 w 681577"/>
                  <a:gd name="connsiteY2" fmla="*/ 84025 h 84026"/>
                  <a:gd name="connsiteX3" fmla="*/ 229 w 681577"/>
                  <a:gd name="connsiteY3" fmla="*/ 84026 h 84026"/>
                  <a:gd name="connsiteX4" fmla="*/ 230 w 681577"/>
                  <a:gd name="connsiteY4" fmla="*/ 4195 h 84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1577" h="84026">
                    <a:moveTo>
                      <a:pt x="230" y="4195"/>
                    </a:moveTo>
                    <a:lnTo>
                      <a:pt x="679197" y="0"/>
                    </a:lnTo>
                    <a:cubicBezTo>
                      <a:pt x="679197" y="25268"/>
                      <a:pt x="681577" y="58757"/>
                      <a:pt x="681577" y="84025"/>
                    </a:cubicBezTo>
                    <a:lnTo>
                      <a:pt x="229" y="84026"/>
                    </a:lnTo>
                    <a:cubicBezTo>
                      <a:pt x="-565" y="41521"/>
                      <a:pt x="1024" y="46700"/>
                      <a:pt x="230" y="4195"/>
                    </a:cubicBezTo>
                    <a:close/>
                  </a:path>
                </a:pathLst>
              </a:cu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pt-BR" sz="600" dirty="0"/>
                  <a:t> </a:t>
                </a:r>
                <a:r>
                  <a:rPr lang="pt-BR" sz="600" dirty="0" smtClean="0"/>
                  <a:t>0.309999 -  0.31</a:t>
                </a:r>
                <a:endParaRPr lang="pt-BR" sz="600" dirty="0"/>
              </a:p>
            </p:txBody>
          </p:sp>
          <p:sp>
            <p:nvSpPr>
              <p:cNvPr id="27" name="CaixaDeTexto 26"/>
              <p:cNvSpPr txBox="1"/>
              <p:nvPr/>
            </p:nvSpPr>
            <p:spPr>
              <a:xfrm>
                <a:off x="6221894" y="6340999"/>
                <a:ext cx="752787" cy="184666"/>
              </a:xfrm>
              <a:custGeom>
                <a:avLst/>
                <a:gdLst>
                  <a:gd name="connsiteX0" fmla="*/ 0 w 693254"/>
                  <a:gd name="connsiteY0" fmla="*/ 0 h 184666"/>
                  <a:gd name="connsiteX1" fmla="*/ 693254 w 693254"/>
                  <a:gd name="connsiteY1" fmla="*/ 0 h 184666"/>
                  <a:gd name="connsiteX2" fmla="*/ 693254 w 693254"/>
                  <a:gd name="connsiteY2" fmla="*/ 184666 h 184666"/>
                  <a:gd name="connsiteX3" fmla="*/ 0 w 693254"/>
                  <a:gd name="connsiteY3" fmla="*/ 184666 h 184666"/>
                  <a:gd name="connsiteX4" fmla="*/ 0 w 693254"/>
                  <a:gd name="connsiteY4" fmla="*/ 0 h 184666"/>
                  <a:gd name="connsiteX0" fmla="*/ 0 w 693254"/>
                  <a:gd name="connsiteY0" fmla="*/ 35719 h 184666"/>
                  <a:gd name="connsiteX1" fmla="*/ 693254 w 693254"/>
                  <a:gd name="connsiteY1" fmla="*/ 0 h 184666"/>
                  <a:gd name="connsiteX2" fmla="*/ 693254 w 693254"/>
                  <a:gd name="connsiteY2" fmla="*/ 184666 h 184666"/>
                  <a:gd name="connsiteX3" fmla="*/ 0 w 693254"/>
                  <a:gd name="connsiteY3" fmla="*/ 184666 h 184666"/>
                  <a:gd name="connsiteX4" fmla="*/ 0 w 693254"/>
                  <a:gd name="connsiteY4" fmla="*/ 35719 h 184666"/>
                  <a:gd name="connsiteX0" fmla="*/ 0 w 693254"/>
                  <a:gd name="connsiteY0" fmla="*/ 0 h 148947"/>
                  <a:gd name="connsiteX1" fmla="*/ 693254 w 693254"/>
                  <a:gd name="connsiteY1" fmla="*/ 9525 h 148947"/>
                  <a:gd name="connsiteX2" fmla="*/ 693254 w 693254"/>
                  <a:gd name="connsiteY2" fmla="*/ 148947 h 148947"/>
                  <a:gd name="connsiteX3" fmla="*/ 0 w 693254"/>
                  <a:gd name="connsiteY3" fmla="*/ 148947 h 148947"/>
                  <a:gd name="connsiteX4" fmla="*/ 0 w 693254"/>
                  <a:gd name="connsiteY4" fmla="*/ 0 h 148947"/>
                  <a:gd name="connsiteX0" fmla="*/ 0 w 695635"/>
                  <a:gd name="connsiteY0" fmla="*/ 11906 h 139422"/>
                  <a:gd name="connsiteX1" fmla="*/ 695635 w 695635"/>
                  <a:gd name="connsiteY1" fmla="*/ 0 h 139422"/>
                  <a:gd name="connsiteX2" fmla="*/ 695635 w 695635"/>
                  <a:gd name="connsiteY2" fmla="*/ 139422 h 139422"/>
                  <a:gd name="connsiteX3" fmla="*/ 2381 w 695635"/>
                  <a:gd name="connsiteY3" fmla="*/ 139422 h 139422"/>
                  <a:gd name="connsiteX4" fmla="*/ 0 w 695635"/>
                  <a:gd name="connsiteY4" fmla="*/ 11906 h 139422"/>
                  <a:gd name="connsiteX0" fmla="*/ 0 w 700398"/>
                  <a:gd name="connsiteY0" fmla="*/ 0 h 127516"/>
                  <a:gd name="connsiteX1" fmla="*/ 700398 w 700398"/>
                  <a:gd name="connsiteY1" fmla="*/ 2382 h 127516"/>
                  <a:gd name="connsiteX2" fmla="*/ 695635 w 700398"/>
                  <a:gd name="connsiteY2" fmla="*/ 127516 h 127516"/>
                  <a:gd name="connsiteX3" fmla="*/ 2381 w 700398"/>
                  <a:gd name="connsiteY3" fmla="*/ 127516 h 127516"/>
                  <a:gd name="connsiteX4" fmla="*/ 0 w 700398"/>
                  <a:gd name="connsiteY4" fmla="*/ 0 h 127516"/>
                  <a:gd name="connsiteX0" fmla="*/ 45254 w 698027"/>
                  <a:gd name="connsiteY0" fmla="*/ 28860 h 125134"/>
                  <a:gd name="connsiteX1" fmla="*/ 698027 w 698027"/>
                  <a:gd name="connsiteY1" fmla="*/ 0 h 125134"/>
                  <a:gd name="connsiteX2" fmla="*/ 693264 w 698027"/>
                  <a:gd name="connsiteY2" fmla="*/ 125134 h 125134"/>
                  <a:gd name="connsiteX3" fmla="*/ 10 w 698027"/>
                  <a:gd name="connsiteY3" fmla="*/ 125134 h 125134"/>
                  <a:gd name="connsiteX4" fmla="*/ 45254 w 698027"/>
                  <a:gd name="connsiteY4" fmla="*/ 28860 h 125134"/>
                  <a:gd name="connsiteX0" fmla="*/ 4832 w 657605"/>
                  <a:gd name="connsiteY0" fmla="*/ 28860 h 125134"/>
                  <a:gd name="connsiteX1" fmla="*/ 657605 w 657605"/>
                  <a:gd name="connsiteY1" fmla="*/ 0 h 125134"/>
                  <a:gd name="connsiteX2" fmla="*/ 652842 w 657605"/>
                  <a:gd name="connsiteY2" fmla="*/ 125134 h 125134"/>
                  <a:gd name="connsiteX3" fmla="*/ 69 w 657605"/>
                  <a:gd name="connsiteY3" fmla="*/ 125134 h 125134"/>
                  <a:gd name="connsiteX4" fmla="*/ 4832 w 657605"/>
                  <a:gd name="connsiteY4" fmla="*/ 28860 h 125134"/>
                  <a:gd name="connsiteX0" fmla="*/ 0 w 686110"/>
                  <a:gd name="connsiteY0" fmla="*/ 22283 h 125134"/>
                  <a:gd name="connsiteX1" fmla="*/ 686110 w 686110"/>
                  <a:gd name="connsiteY1" fmla="*/ 0 h 125134"/>
                  <a:gd name="connsiteX2" fmla="*/ 681347 w 686110"/>
                  <a:gd name="connsiteY2" fmla="*/ 125134 h 125134"/>
                  <a:gd name="connsiteX3" fmla="*/ 28574 w 686110"/>
                  <a:gd name="connsiteY3" fmla="*/ 125134 h 125134"/>
                  <a:gd name="connsiteX4" fmla="*/ 0 w 686110"/>
                  <a:gd name="connsiteY4" fmla="*/ 22283 h 125134"/>
                  <a:gd name="connsiteX0" fmla="*/ 230 w 686340"/>
                  <a:gd name="connsiteY0" fmla="*/ 22283 h 125134"/>
                  <a:gd name="connsiteX1" fmla="*/ 686340 w 686340"/>
                  <a:gd name="connsiteY1" fmla="*/ 0 h 125134"/>
                  <a:gd name="connsiteX2" fmla="*/ 681577 w 686340"/>
                  <a:gd name="connsiteY2" fmla="*/ 125134 h 125134"/>
                  <a:gd name="connsiteX3" fmla="*/ 229 w 686340"/>
                  <a:gd name="connsiteY3" fmla="*/ 102114 h 125134"/>
                  <a:gd name="connsiteX4" fmla="*/ 230 w 686340"/>
                  <a:gd name="connsiteY4" fmla="*/ 22283 h 125134"/>
                  <a:gd name="connsiteX0" fmla="*/ 230 w 686340"/>
                  <a:gd name="connsiteY0" fmla="*/ 22283 h 102114"/>
                  <a:gd name="connsiteX1" fmla="*/ 686340 w 686340"/>
                  <a:gd name="connsiteY1" fmla="*/ 0 h 102114"/>
                  <a:gd name="connsiteX2" fmla="*/ 681577 w 686340"/>
                  <a:gd name="connsiteY2" fmla="*/ 102113 h 102114"/>
                  <a:gd name="connsiteX3" fmla="*/ 229 w 686340"/>
                  <a:gd name="connsiteY3" fmla="*/ 102114 h 102114"/>
                  <a:gd name="connsiteX4" fmla="*/ 230 w 686340"/>
                  <a:gd name="connsiteY4" fmla="*/ 22283 h 102114"/>
                  <a:gd name="connsiteX0" fmla="*/ 230 w 681578"/>
                  <a:gd name="connsiteY0" fmla="*/ 0 h 79831"/>
                  <a:gd name="connsiteX1" fmla="*/ 681578 w 681578"/>
                  <a:gd name="connsiteY1" fmla="*/ 4026 h 79831"/>
                  <a:gd name="connsiteX2" fmla="*/ 681577 w 681578"/>
                  <a:gd name="connsiteY2" fmla="*/ 79830 h 79831"/>
                  <a:gd name="connsiteX3" fmla="*/ 229 w 681578"/>
                  <a:gd name="connsiteY3" fmla="*/ 79831 h 79831"/>
                  <a:gd name="connsiteX4" fmla="*/ 230 w 681578"/>
                  <a:gd name="connsiteY4" fmla="*/ 0 h 79831"/>
                  <a:gd name="connsiteX0" fmla="*/ 230 w 683959"/>
                  <a:gd name="connsiteY0" fmla="*/ 907 h 80738"/>
                  <a:gd name="connsiteX1" fmla="*/ 683959 w 683959"/>
                  <a:gd name="connsiteY1" fmla="*/ 0 h 80738"/>
                  <a:gd name="connsiteX2" fmla="*/ 681577 w 683959"/>
                  <a:gd name="connsiteY2" fmla="*/ 80737 h 80738"/>
                  <a:gd name="connsiteX3" fmla="*/ 229 w 683959"/>
                  <a:gd name="connsiteY3" fmla="*/ 80738 h 80738"/>
                  <a:gd name="connsiteX4" fmla="*/ 230 w 683959"/>
                  <a:gd name="connsiteY4" fmla="*/ 907 h 80738"/>
                  <a:gd name="connsiteX0" fmla="*/ 230 w 683959"/>
                  <a:gd name="connsiteY0" fmla="*/ 5839 h 85670"/>
                  <a:gd name="connsiteX1" fmla="*/ 683959 w 683959"/>
                  <a:gd name="connsiteY1" fmla="*/ 0 h 85670"/>
                  <a:gd name="connsiteX2" fmla="*/ 681577 w 683959"/>
                  <a:gd name="connsiteY2" fmla="*/ 85669 h 85670"/>
                  <a:gd name="connsiteX3" fmla="*/ 229 w 683959"/>
                  <a:gd name="connsiteY3" fmla="*/ 85670 h 85670"/>
                  <a:gd name="connsiteX4" fmla="*/ 230 w 683959"/>
                  <a:gd name="connsiteY4" fmla="*/ 5839 h 85670"/>
                  <a:gd name="connsiteX0" fmla="*/ 230 w 686341"/>
                  <a:gd name="connsiteY0" fmla="*/ 0 h 79831"/>
                  <a:gd name="connsiteX1" fmla="*/ 686341 w 686341"/>
                  <a:gd name="connsiteY1" fmla="*/ 738 h 79831"/>
                  <a:gd name="connsiteX2" fmla="*/ 681577 w 686341"/>
                  <a:gd name="connsiteY2" fmla="*/ 79830 h 79831"/>
                  <a:gd name="connsiteX3" fmla="*/ 229 w 686341"/>
                  <a:gd name="connsiteY3" fmla="*/ 79831 h 79831"/>
                  <a:gd name="connsiteX4" fmla="*/ 230 w 686341"/>
                  <a:gd name="connsiteY4" fmla="*/ 0 h 79831"/>
                  <a:gd name="connsiteX0" fmla="*/ 230 w 681577"/>
                  <a:gd name="connsiteY0" fmla="*/ 4195 h 84026"/>
                  <a:gd name="connsiteX1" fmla="*/ 679197 w 681577"/>
                  <a:gd name="connsiteY1" fmla="*/ 0 h 84026"/>
                  <a:gd name="connsiteX2" fmla="*/ 681577 w 681577"/>
                  <a:gd name="connsiteY2" fmla="*/ 84025 h 84026"/>
                  <a:gd name="connsiteX3" fmla="*/ 229 w 681577"/>
                  <a:gd name="connsiteY3" fmla="*/ 84026 h 84026"/>
                  <a:gd name="connsiteX4" fmla="*/ 230 w 681577"/>
                  <a:gd name="connsiteY4" fmla="*/ 4195 h 84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1577" h="84026">
                    <a:moveTo>
                      <a:pt x="230" y="4195"/>
                    </a:moveTo>
                    <a:lnTo>
                      <a:pt x="679197" y="0"/>
                    </a:lnTo>
                    <a:cubicBezTo>
                      <a:pt x="679197" y="25268"/>
                      <a:pt x="681577" y="58757"/>
                      <a:pt x="681577" y="84025"/>
                    </a:cubicBezTo>
                    <a:lnTo>
                      <a:pt x="229" y="84026"/>
                    </a:lnTo>
                    <a:cubicBezTo>
                      <a:pt x="-565" y="41521"/>
                      <a:pt x="1024" y="46700"/>
                      <a:pt x="230" y="4195"/>
                    </a:cubicBezTo>
                    <a:close/>
                  </a:path>
                </a:pathLst>
              </a:cu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pt-BR" sz="600" dirty="0"/>
                  <a:t> </a:t>
                </a:r>
                <a:r>
                  <a:rPr lang="pt-BR" sz="600" dirty="0" smtClean="0"/>
                  <a:t>0.319999 -  5.64</a:t>
                </a:r>
                <a:endParaRPr lang="pt-BR" sz="6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5860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66700" y="1142999"/>
            <a:ext cx="10363200" cy="393701"/>
          </a:xfrm>
        </p:spPr>
        <p:txBody>
          <a:bodyPr>
            <a:normAutofit fontScale="90000"/>
          </a:bodyPr>
          <a:lstStyle/>
          <a:p>
            <a:pPr algn="l"/>
            <a:r>
              <a:rPr lang="pt-BR" sz="4000" dirty="0" smtClean="0"/>
              <a:t>Sumário:</a:t>
            </a:r>
            <a:endParaRPr lang="pt-BR" sz="4000" dirty="0"/>
          </a:p>
        </p:txBody>
      </p:sp>
      <p:pic>
        <p:nvPicPr>
          <p:cNvPr id="5" name="Picture 15" descr="C:\Users\Greison\Desktop\images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48392" y="4102062"/>
            <a:ext cx="1043608" cy="1080120"/>
          </a:xfrm>
          <a:prstGeom prst="rect">
            <a:avLst/>
          </a:prstGeom>
          <a:noFill/>
        </p:spPr>
      </p:pic>
      <p:pic>
        <p:nvPicPr>
          <p:cNvPr id="6" name="Picture 13" descr="C:\Users\Greison\Desktop\images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48392" y="5182182"/>
            <a:ext cx="1043608" cy="1115616"/>
          </a:xfrm>
          <a:prstGeom prst="rect">
            <a:avLst/>
          </a:prstGeom>
          <a:noFill/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31" b="39674"/>
          <a:stretch/>
        </p:blipFill>
        <p:spPr>
          <a:xfrm>
            <a:off x="0" y="0"/>
            <a:ext cx="11157779" cy="965201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392" y="0"/>
            <a:ext cx="1052995" cy="965201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392" y="965201"/>
            <a:ext cx="1043608" cy="1109501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94"/>
          <a:stretch/>
        </p:blipFill>
        <p:spPr>
          <a:xfrm>
            <a:off x="11148392" y="2074702"/>
            <a:ext cx="1043608" cy="1050713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77" t="23709" r="22349" b="-417"/>
          <a:stretch/>
        </p:blipFill>
        <p:spPr>
          <a:xfrm>
            <a:off x="11148392" y="3125415"/>
            <a:ext cx="1043608" cy="1006054"/>
          </a:xfrm>
          <a:prstGeom prst="rect">
            <a:avLst/>
          </a:prstGeom>
        </p:spPr>
      </p:pic>
      <p:sp>
        <p:nvSpPr>
          <p:cNvPr id="4" name="Subtítulo 3"/>
          <p:cNvSpPr>
            <a:spLocks noGrp="1"/>
          </p:cNvSpPr>
          <p:nvPr>
            <p:ph type="subTitle" idx="1"/>
          </p:nvPr>
        </p:nvSpPr>
        <p:spPr>
          <a:xfrm>
            <a:off x="673768" y="1711156"/>
            <a:ext cx="9956132" cy="4586642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sz="3200" dirty="0" smtClean="0"/>
              <a:t>Motivação;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sz="3200" dirty="0" smtClean="0"/>
              <a:t>Objetivo;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sz="3200" dirty="0" smtClean="0"/>
              <a:t>Metodologia;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sz="3200" dirty="0" smtClean="0"/>
              <a:t>Resultados e discussões;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sz="3200" dirty="0" smtClean="0"/>
              <a:t>Conclusão;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sz="3200" dirty="0" smtClean="0"/>
              <a:t>Agradecimentos.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364409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42975" y="857169"/>
            <a:ext cx="10515600" cy="1325563"/>
          </a:xfrm>
        </p:spPr>
        <p:txBody>
          <a:bodyPr>
            <a:normAutofit/>
          </a:bodyPr>
          <a:lstStyle/>
          <a:p>
            <a:pPr algn="l"/>
            <a:r>
              <a:rPr lang="pt-BR" sz="4000" dirty="0" smtClean="0"/>
              <a:t>Conclusões e perspectivas futuras:</a:t>
            </a:r>
            <a:endParaRPr lang="pt-BR" sz="4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36176" y="1930402"/>
            <a:ext cx="10812216" cy="4603668"/>
          </a:xfrm>
        </p:spPr>
        <p:txBody>
          <a:bodyPr>
            <a:normAutofit/>
          </a:bodyPr>
          <a:lstStyle/>
          <a:p>
            <a:r>
              <a:rPr lang="pt-BR" sz="2000" dirty="0"/>
              <a:t>Há correlação espacial, ou seja, </a:t>
            </a:r>
            <a:r>
              <a:rPr lang="pt-BR" sz="2000" dirty="0" smtClean="0"/>
              <a:t>maior intensidade de degradação </a:t>
            </a:r>
            <a:r>
              <a:rPr lang="pt-BR" sz="2000" dirty="0"/>
              <a:t>ocorre em áreas </a:t>
            </a:r>
            <a:r>
              <a:rPr lang="pt-BR" sz="2000" dirty="0" smtClean="0"/>
              <a:t>mais próximas a área desmatada.</a:t>
            </a:r>
            <a:endParaRPr lang="pt-BR" sz="2000" dirty="0" smtClean="0"/>
          </a:p>
          <a:p>
            <a:r>
              <a:rPr lang="pt-BR" sz="2000" dirty="0"/>
              <a:t>A correlação encontrada </a:t>
            </a:r>
            <a:r>
              <a:rPr lang="pt-BR" sz="2000" dirty="0" smtClean="0"/>
              <a:t>não tão </a:t>
            </a:r>
            <a:r>
              <a:rPr lang="pt-BR" sz="2000" dirty="0"/>
              <a:t>é </a:t>
            </a:r>
            <a:r>
              <a:rPr lang="pt-BR" sz="2000" dirty="0" smtClean="0"/>
              <a:t>forte;</a:t>
            </a:r>
            <a:endParaRPr lang="pt-BR" sz="2000" dirty="0"/>
          </a:p>
          <a:p>
            <a:r>
              <a:rPr lang="pt-BR" sz="2000" dirty="0" smtClean="0"/>
              <a:t>Variáveis que </a:t>
            </a:r>
            <a:r>
              <a:rPr lang="pt-BR" sz="2000" dirty="0"/>
              <a:t>mais </a:t>
            </a:r>
            <a:r>
              <a:rPr lang="pt-BR" sz="2000" dirty="0" smtClean="0"/>
              <a:t>explicam a </a:t>
            </a:r>
            <a:r>
              <a:rPr lang="pt-BR" sz="2000" dirty="0" smtClean="0"/>
              <a:t>intensidade de degradação</a:t>
            </a:r>
            <a:r>
              <a:rPr lang="pt-BR" sz="2000" dirty="0" smtClean="0"/>
              <a:t>: Área desmatada e densidade de borda. – variáveis mais correlacionadas estão associadas ao desmatamento – há uma sinergia entre desmatamento e degradação;</a:t>
            </a:r>
          </a:p>
          <a:p>
            <a:r>
              <a:rPr lang="pt-BR" sz="2000" dirty="0" smtClean="0"/>
              <a:t>O estudo não considerou variáveis importantes como: </a:t>
            </a:r>
            <a:r>
              <a:rPr lang="pt-BR" sz="2000" dirty="0" smtClean="0"/>
              <a:t>proximidade </a:t>
            </a:r>
            <a:r>
              <a:rPr lang="pt-BR" sz="2000" dirty="0" smtClean="0"/>
              <a:t>as áreas de pastagem, proximidade  de centros urbanos, </a:t>
            </a:r>
            <a:r>
              <a:rPr lang="pt-BR" sz="2000" dirty="0"/>
              <a:t>p</a:t>
            </a:r>
            <a:r>
              <a:rPr lang="pt-BR" sz="2000" dirty="0" smtClean="0"/>
              <a:t>resença </a:t>
            </a:r>
            <a:r>
              <a:rPr lang="pt-BR" sz="2000" dirty="0"/>
              <a:t>de Indústria madeireira, presença de projetos de colonização </a:t>
            </a:r>
            <a:r>
              <a:rPr lang="pt-BR" sz="2000" dirty="0" smtClean="0"/>
              <a:t>;</a:t>
            </a:r>
          </a:p>
          <a:p>
            <a:r>
              <a:rPr lang="pt-BR" sz="2000" dirty="0" smtClean="0"/>
              <a:t>Outra forma de representar o fogo;</a:t>
            </a:r>
          </a:p>
          <a:p>
            <a:r>
              <a:rPr lang="pt-BR" sz="2000" dirty="0" smtClean="0"/>
              <a:t>Ampliar </a:t>
            </a:r>
            <a:r>
              <a:rPr lang="pt-BR" sz="2000" dirty="0" smtClean="0"/>
              <a:t>o período de análise considerando marcos históricos: </a:t>
            </a:r>
            <a:r>
              <a:rPr lang="pt-BR" sz="2000" dirty="0" smtClean="0"/>
              <a:t>início </a:t>
            </a:r>
            <a:r>
              <a:rPr lang="pt-BR" sz="2000" dirty="0" smtClean="0"/>
              <a:t>da colonização, entrada do agronegócio (reduziu áreas de pastagem) e </a:t>
            </a:r>
            <a:r>
              <a:rPr lang="pt-BR" sz="2000" dirty="0" smtClean="0"/>
              <a:t>início </a:t>
            </a:r>
            <a:r>
              <a:rPr lang="pt-BR" sz="2000" dirty="0" smtClean="0"/>
              <a:t>do estabelecimento </a:t>
            </a:r>
            <a:r>
              <a:rPr lang="pt-BR" sz="2000" dirty="0" smtClean="0"/>
              <a:t>efetivo de </a:t>
            </a:r>
            <a:r>
              <a:rPr lang="pt-BR" sz="2000" dirty="0" smtClean="0"/>
              <a:t>planos de manejo, controle e combate ao desmatamento;</a:t>
            </a:r>
          </a:p>
        </p:txBody>
      </p:sp>
      <p:pic>
        <p:nvPicPr>
          <p:cNvPr id="5" name="Picture 15" descr="C:\Users\Greison\Desktop\images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48392" y="4102062"/>
            <a:ext cx="1043608" cy="1080120"/>
          </a:xfrm>
          <a:prstGeom prst="rect">
            <a:avLst/>
          </a:prstGeom>
          <a:noFill/>
        </p:spPr>
      </p:pic>
      <p:pic>
        <p:nvPicPr>
          <p:cNvPr id="6" name="Picture 13" descr="C:\Users\Greison\Desktop\images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48392" y="5182182"/>
            <a:ext cx="1043608" cy="1115616"/>
          </a:xfrm>
          <a:prstGeom prst="rect">
            <a:avLst/>
          </a:prstGeom>
          <a:noFill/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31" b="39674"/>
          <a:stretch/>
        </p:blipFill>
        <p:spPr>
          <a:xfrm>
            <a:off x="0" y="0"/>
            <a:ext cx="11157779" cy="965201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392" y="0"/>
            <a:ext cx="1052995" cy="965201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392" y="965201"/>
            <a:ext cx="1043608" cy="1109501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94"/>
          <a:stretch/>
        </p:blipFill>
        <p:spPr>
          <a:xfrm>
            <a:off x="11148392" y="2074702"/>
            <a:ext cx="1043608" cy="1050713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77" t="23709" r="22349" b="-417"/>
          <a:stretch/>
        </p:blipFill>
        <p:spPr>
          <a:xfrm>
            <a:off x="11148392" y="3125415"/>
            <a:ext cx="1043608" cy="100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896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5434" y="96520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sz="4000" dirty="0" smtClean="0"/>
              <a:t>Agradecimentos:</a:t>
            </a:r>
            <a:endParaRPr lang="pt-BR" sz="4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32792" y="2182732"/>
            <a:ext cx="10515600" cy="4351338"/>
          </a:xfrm>
        </p:spPr>
        <p:txBody>
          <a:bodyPr>
            <a:normAutofit/>
          </a:bodyPr>
          <a:lstStyle/>
          <a:p>
            <a:r>
              <a:rPr lang="pt-BR" dirty="0" smtClean="0"/>
              <a:t>Professores da disciplina;</a:t>
            </a:r>
          </a:p>
          <a:p>
            <a:r>
              <a:rPr lang="pt-BR" dirty="0" smtClean="0"/>
              <a:t>Dra. Maria Isabel Escada;</a:t>
            </a:r>
          </a:p>
          <a:p>
            <a:r>
              <a:rPr lang="pt-BR" dirty="0" smtClean="0"/>
              <a:t>Sacha </a:t>
            </a:r>
            <a:r>
              <a:rPr lang="pt-BR" dirty="0" err="1" smtClean="0"/>
              <a:t>Siani</a:t>
            </a:r>
            <a:r>
              <a:rPr lang="pt-BR" dirty="0"/>
              <a:t>;</a:t>
            </a:r>
            <a:endParaRPr lang="pt-BR" dirty="0" smtClean="0"/>
          </a:p>
          <a:p>
            <a:r>
              <a:rPr lang="pt-BR" dirty="0" smtClean="0"/>
              <a:t>Thais </a:t>
            </a:r>
            <a:r>
              <a:rPr lang="pt-BR" dirty="0" err="1" smtClean="0"/>
              <a:t>Rosan</a:t>
            </a:r>
            <a:r>
              <a:rPr lang="pt-BR" dirty="0" smtClean="0"/>
              <a:t>.</a:t>
            </a:r>
          </a:p>
        </p:txBody>
      </p:sp>
      <p:pic>
        <p:nvPicPr>
          <p:cNvPr id="5" name="Picture 15" descr="C:\Users\Greison\Desktop\images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48392" y="4102062"/>
            <a:ext cx="1043608" cy="1080120"/>
          </a:xfrm>
          <a:prstGeom prst="rect">
            <a:avLst/>
          </a:prstGeom>
          <a:noFill/>
        </p:spPr>
      </p:pic>
      <p:pic>
        <p:nvPicPr>
          <p:cNvPr id="6" name="Picture 13" descr="C:\Users\Greison\Desktop\images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48392" y="5182182"/>
            <a:ext cx="1043608" cy="1115616"/>
          </a:xfrm>
          <a:prstGeom prst="rect">
            <a:avLst/>
          </a:prstGeom>
          <a:noFill/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31" b="39674"/>
          <a:stretch/>
        </p:blipFill>
        <p:spPr>
          <a:xfrm>
            <a:off x="0" y="0"/>
            <a:ext cx="11157779" cy="965201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392" y="0"/>
            <a:ext cx="1052995" cy="965201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392" y="965201"/>
            <a:ext cx="1043608" cy="1109501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94"/>
          <a:stretch/>
        </p:blipFill>
        <p:spPr>
          <a:xfrm>
            <a:off x="11148392" y="2074702"/>
            <a:ext cx="1043608" cy="1050713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77" t="23709" r="22349" b="-417"/>
          <a:stretch/>
        </p:blipFill>
        <p:spPr>
          <a:xfrm>
            <a:off x="11148392" y="3125415"/>
            <a:ext cx="1043608" cy="100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4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2669" y="27466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sz="4000" dirty="0" smtClean="0"/>
              <a:t>Obrigado</a:t>
            </a:r>
            <a:endParaRPr lang="pt-BR" sz="4000" dirty="0"/>
          </a:p>
        </p:txBody>
      </p:sp>
      <p:pic>
        <p:nvPicPr>
          <p:cNvPr id="5" name="Picture 15" descr="C:\Users\Greison\Desktop\images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48392" y="4102062"/>
            <a:ext cx="1043608" cy="1080120"/>
          </a:xfrm>
          <a:prstGeom prst="rect">
            <a:avLst/>
          </a:prstGeom>
          <a:noFill/>
        </p:spPr>
      </p:pic>
      <p:pic>
        <p:nvPicPr>
          <p:cNvPr id="6" name="Picture 13" descr="C:\Users\Greison\Desktop\images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48392" y="5182182"/>
            <a:ext cx="1043608" cy="1115616"/>
          </a:xfrm>
          <a:prstGeom prst="rect">
            <a:avLst/>
          </a:prstGeom>
          <a:noFill/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31" b="39674"/>
          <a:stretch/>
        </p:blipFill>
        <p:spPr>
          <a:xfrm>
            <a:off x="0" y="0"/>
            <a:ext cx="11157779" cy="965201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392" y="0"/>
            <a:ext cx="1052995" cy="965201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392" y="965201"/>
            <a:ext cx="1043608" cy="1109501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94"/>
          <a:stretch/>
        </p:blipFill>
        <p:spPr>
          <a:xfrm>
            <a:off x="11148392" y="2074702"/>
            <a:ext cx="1043608" cy="1050713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77" t="23709" r="22349" b="-417"/>
          <a:stretch/>
        </p:blipFill>
        <p:spPr>
          <a:xfrm>
            <a:off x="11148392" y="3125415"/>
            <a:ext cx="1043608" cy="100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647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66700" y="1142999"/>
            <a:ext cx="10363200" cy="393701"/>
          </a:xfrm>
        </p:spPr>
        <p:txBody>
          <a:bodyPr>
            <a:normAutofit fontScale="90000"/>
          </a:bodyPr>
          <a:lstStyle/>
          <a:p>
            <a:pPr algn="l"/>
            <a:r>
              <a:rPr lang="pt-BR" sz="4000" dirty="0" smtClean="0"/>
              <a:t>Motivação:</a:t>
            </a:r>
            <a:endParaRPr lang="pt-BR" sz="4000" dirty="0"/>
          </a:p>
        </p:txBody>
      </p:sp>
      <p:pic>
        <p:nvPicPr>
          <p:cNvPr id="5" name="Picture 15" descr="C:\Users\Greison\Desktop\images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48392" y="4102062"/>
            <a:ext cx="1043608" cy="1080120"/>
          </a:xfrm>
          <a:prstGeom prst="rect">
            <a:avLst/>
          </a:prstGeom>
          <a:noFill/>
        </p:spPr>
      </p:pic>
      <p:pic>
        <p:nvPicPr>
          <p:cNvPr id="6" name="Picture 13" descr="C:\Users\Greison\Desktop\images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48392" y="5182182"/>
            <a:ext cx="1043608" cy="1115616"/>
          </a:xfrm>
          <a:prstGeom prst="rect">
            <a:avLst/>
          </a:prstGeom>
          <a:noFill/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31" b="39674"/>
          <a:stretch/>
        </p:blipFill>
        <p:spPr>
          <a:xfrm>
            <a:off x="0" y="0"/>
            <a:ext cx="11157779" cy="965201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392" y="0"/>
            <a:ext cx="1052995" cy="965201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392" y="965201"/>
            <a:ext cx="1043608" cy="1109501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94"/>
          <a:stretch/>
        </p:blipFill>
        <p:spPr>
          <a:xfrm>
            <a:off x="11148392" y="2074702"/>
            <a:ext cx="1043608" cy="1050713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77" t="23709" r="22349" b="-417"/>
          <a:stretch/>
        </p:blipFill>
        <p:spPr>
          <a:xfrm>
            <a:off x="11148392" y="3125415"/>
            <a:ext cx="1043608" cy="1006054"/>
          </a:xfrm>
          <a:prstGeom prst="rect">
            <a:avLst/>
          </a:prstGeom>
        </p:spPr>
      </p:pic>
      <p:sp>
        <p:nvSpPr>
          <p:cNvPr id="4" name="Subtítulo 3"/>
          <p:cNvSpPr>
            <a:spLocks noGrp="1"/>
          </p:cNvSpPr>
          <p:nvPr>
            <p:ph type="subTitle" idx="1"/>
          </p:nvPr>
        </p:nvSpPr>
        <p:spPr>
          <a:xfrm>
            <a:off x="251568" y="3826046"/>
            <a:ext cx="9956132" cy="721882"/>
          </a:xfrm>
        </p:spPr>
        <p:txBody>
          <a:bodyPr/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 smtClean="0"/>
              <a:t>Estudo e modelagem da degradação florestal;</a:t>
            </a:r>
            <a:endParaRPr lang="pt-BR" dirty="0"/>
          </a:p>
        </p:txBody>
      </p:sp>
      <p:grpSp>
        <p:nvGrpSpPr>
          <p:cNvPr id="24" name="Grupo 23"/>
          <p:cNvGrpSpPr/>
          <p:nvPr/>
        </p:nvGrpSpPr>
        <p:grpSpPr>
          <a:xfrm>
            <a:off x="8192860" y="1983105"/>
            <a:ext cx="2361749" cy="1842941"/>
            <a:chOff x="8246131" y="2356799"/>
            <a:chExt cx="2361749" cy="1842941"/>
          </a:xfrm>
        </p:grpSpPr>
        <p:pic>
          <p:nvPicPr>
            <p:cNvPr id="13" name="Imagem 1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46131" y="2356799"/>
              <a:ext cx="2361749" cy="1565942"/>
            </a:xfrm>
            <a:prstGeom prst="rect">
              <a:avLst/>
            </a:prstGeom>
          </p:spPr>
        </p:pic>
        <p:sp>
          <p:nvSpPr>
            <p:cNvPr id="16" name="CaixaDeTexto 15"/>
            <p:cNvSpPr txBox="1"/>
            <p:nvPr/>
          </p:nvSpPr>
          <p:spPr>
            <a:xfrm>
              <a:off x="8593039" y="3922741"/>
              <a:ext cx="16679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 smtClean="0"/>
                <a:t>Fonte: geolocation.ws</a:t>
              </a:r>
              <a:endParaRPr lang="pt-BR" sz="1200" dirty="0"/>
            </a:p>
          </p:txBody>
        </p:sp>
      </p:grpSp>
      <p:grpSp>
        <p:nvGrpSpPr>
          <p:cNvPr id="22" name="Grupo 21"/>
          <p:cNvGrpSpPr/>
          <p:nvPr/>
        </p:nvGrpSpPr>
        <p:grpSpPr>
          <a:xfrm>
            <a:off x="2851994" y="4742840"/>
            <a:ext cx="2361750" cy="1842941"/>
            <a:chOff x="4508302" y="4763138"/>
            <a:chExt cx="2361750" cy="1842941"/>
          </a:xfrm>
        </p:grpSpPr>
        <p:pic>
          <p:nvPicPr>
            <p:cNvPr id="14" name="Imagem 13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98"/>
            <a:stretch/>
          </p:blipFill>
          <p:spPr>
            <a:xfrm>
              <a:off x="4508302" y="4763138"/>
              <a:ext cx="2361750" cy="1565942"/>
            </a:xfrm>
            <a:prstGeom prst="rect">
              <a:avLst/>
            </a:prstGeom>
          </p:spPr>
        </p:pic>
        <p:sp>
          <p:nvSpPr>
            <p:cNvPr id="17" name="CaixaDeTexto 16"/>
            <p:cNvSpPr txBox="1"/>
            <p:nvPr/>
          </p:nvSpPr>
          <p:spPr>
            <a:xfrm>
              <a:off x="4780998" y="6329080"/>
              <a:ext cx="20890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 smtClean="0"/>
                <a:t>Fonte: www.paraiba.com.br</a:t>
              </a:r>
              <a:endParaRPr lang="pt-BR" sz="1200" dirty="0"/>
            </a:p>
          </p:txBody>
        </p:sp>
      </p:grpSp>
      <p:grpSp>
        <p:nvGrpSpPr>
          <p:cNvPr id="23" name="Grupo 22"/>
          <p:cNvGrpSpPr/>
          <p:nvPr/>
        </p:nvGrpSpPr>
        <p:grpSpPr>
          <a:xfrm>
            <a:off x="5486439" y="4742840"/>
            <a:ext cx="2361749" cy="1876353"/>
            <a:chOff x="7508915" y="4763138"/>
            <a:chExt cx="2361749" cy="1876353"/>
          </a:xfrm>
        </p:grpSpPr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08915" y="4763138"/>
              <a:ext cx="2361749" cy="1565942"/>
            </a:xfrm>
            <a:prstGeom prst="rect">
              <a:avLst/>
            </a:prstGeom>
          </p:spPr>
        </p:pic>
        <p:sp>
          <p:nvSpPr>
            <p:cNvPr id="19" name="CaixaDeTexto 18"/>
            <p:cNvSpPr txBox="1"/>
            <p:nvPr/>
          </p:nvSpPr>
          <p:spPr>
            <a:xfrm>
              <a:off x="7542320" y="6362492"/>
              <a:ext cx="229493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 smtClean="0"/>
                <a:t>Fonte: jpmabrasil.wordpress.com</a:t>
              </a:r>
              <a:endParaRPr lang="pt-BR" sz="1200" dirty="0"/>
            </a:p>
          </p:txBody>
        </p:sp>
      </p:grpSp>
      <p:grpSp>
        <p:nvGrpSpPr>
          <p:cNvPr id="21" name="Grupo 20"/>
          <p:cNvGrpSpPr/>
          <p:nvPr/>
        </p:nvGrpSpPr>
        <p:grpSpPr>
          <a:xfrm>
            <a:off x="266700" y="4744152"/>
            <a:ext cx="2361750" cy="1842940"/>
            <a:chOff x="1507689" y="4763138"/>
            <a:chExt cx="2361750" cy="1842940"/>
          </a:xfrm>
        </p:grpSpPr>
        <p:pic>
          <p:nvPicPr>
            <p:cNvPr id="3" name="Imagem 2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07690" y="4763138"/>
              <a:ext cx="2361749" cy="1565942"/>
            </a:xfrm>
            <a:prstGeom prst="rect">
              <a:avLst/>
            </a:prstGeom>
          </p:spPr>
        </p:pic>
        <p:sp>
          <p:nvSpPr>
            <p:cNvPr id="20" name="CaixaDeTexto 19"/>
            <p:cNvSpPr txBox="1"/>
            <p:nvPr/>
          </p:nvSpPr>
          <p:spPr>
            <a:xfrm>
              <a:off x="1507689" y="6329079"/>
              <a:ext cx="23617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 smtClean="0"/>
                <a:t>Fonte: www.tribunauniao.com.br</a:t>
              </a:r>
              <a:endParaRPr lang="pt-BR" sz="1200" dirty="0"/>
            </a:p>
          </p:txBody>
        </p:sp>
      </p:grpSp>
      <p:grpSp>
        <p:nvGrpSpPr>
          <p:cNvPr id="27" name="Grupo 26"/>
          <p:cNvGrpSpPr/>
          <p:nvPr/>
        </p:nvGrpSpPr>
        <p:grpSpPr>
          <a:xfrm>
            <a:off x="8091478" y="4731856"/>
            <a:ext cx="2391154" cy="1913324"/>
            <a:chOff x="8091478" y="4731856"/>
            <a:chExt cx="2391154" cy="1913324"/>
          </a:xfrm>
        </p:grpSpPr>
        <p:pic>
          <p:nvPicPr>
            <p:cNvPr id="25" name="Imagem 24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20883" y="4731856"/>
              <a:ext cx="2361749" cy="1565942"/>
            </a:xfrm>
            <a:prstGeom prst="rect">
              <a:avLst/>
            </a:prstGeom>
          </p:spPr>
        </p:pic>
        <p:sp>
          <p:nvSpPr>
            <p:cNvPr id="26" name="CaixaDeTexto 25"/>
            <p:cNvSpPr txBox="1"/>
            <p:nvPr/>
          </p:nvSpPr>
          <p:spPr>
            <a:xfrm>
              <a:off x="8091478" y="6368181"/>
              <a:ext cx="23911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 smtClean="0"/>
                <a:t>Fonte: www.redebrasilatual.com.br</a:t>
              </a:r>
              <a:endParaRPr lang="pt-BR" sz="1200" dirty="0"/>
            </a:p>
          </p:txBody>
        </p:sp>
      </p:grpSp>
      <p:sp>
        <p:nvSpPr>
          <p:cNvPr id="32" name="CaixaDeTexto 31"/>
          <p:cNvSpPr txBox="1"/>
          <p:nvPr/>
        </p:nvSpPr>
        <p:spPr>
          <a:xfrm>
            <a:off x="270903" y="2027412"/>
            <a:ext cx="73281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/>
              <a:t>Importância da Floresta Amazônica 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</p:txBody>
      </p:sp>
      <p:sp>
        <p:nvSpPr>
          <p:cNvPr id="33" name="CaixaDeTexto 32"/>
          <p:cNvSpPr txBox="1"/>
          <p:nvPr/>
        </p:nvSpPr>
        <p:spPr>
          <a:xfrm>
            <a:off x="266699" y="2650359"/>
            <a:ext cx="70199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/>
              <a:t>Intensificação da ocupação da Amazônia brasileira;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</p:txBody>
      </p:sp>
      <p:sp>
        <p:nvSpPr>
          <p:cNvPr id="34" name="CaixaDeTexto 33"/>
          <p:cNvSpPr txBox="1"/>
          <p:nvPr/>
        </p:nvSpPr>
        <p:spPr>
          <a:xfrm>
            <a:off x="266699" y="3296690"/>
            <a:ext cx="743781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/>
              <a:t>Fatores que influenciam e geram a degradação florestal;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919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32" grpId="0"/>
      <p:bldP spid="33" grpId="0"/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66700" y="1142999"/>
            <a:ext cx="10363200" cy="393701"/>
          </a:xfrm>
        </p:spPr>
        <p:txBody>
          <a:bodyPr>
            <a:normAutofit fontScale="90000"/>
          </a:bodyPr>
          <a:lstStyle/>
          <a:p>
            <a:pPr algn="l"/>
            <a:r>
              <a:rPr lang="pt-BR" sz="4000" dirty="0" smtClean="0"/>
              <a:t>Motivação:</a:t>
            </a:r>
            <a:endParaRPr lang="pt-BR" sz="4000" dirty="0"/>
          </a:p>
        </p:txBody>
      </p:sp>
      <p:pic>
        <p:nvPicPr>
          <p:cNvPr id="5" name="Picture 15" descr="C:\Users\Greison\Desktop\images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48392" y="4102062"/>
            <a:ext cx="1043608" cy="1080120"/>
          </a:xfrm>
          <a:prstGeom prst="rect">
            <a:avLst/>
          </a:prstGeom>
          <a:noFill/>
        </p:spPr>
      </p:pic>
      <p:pic>
        <p:nvPicPr>
          <p:cNvPr id="6" name="Picture 13" descr="C:\Users\Greison\Desktop\images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48392" y="5182182"/>
            <a:ext cx="1043608" cy="1115616"/>
          </a:xfrm>
          <a:prstGeom prst="rect">
            <a:avLst/>
          </a:prstGeom>
          <a:noFill/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31" b="39674"/>
          <a:stretch/>
        </p:blipFill>
        <p:spPr>
          <a:xfrm>
            <a:off x="0" y="0"/>
            <a:ext cx="11157779" cy="965201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392" y="0"/>
            <a:ext cx="1052995" cy="965201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392" y="965201"/>
            <a:ext cx="1043608" cy="1109501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94"/>
          <a:stretch/>
        </p:blipFill>
        <p:spPr>
          <a:xfrm>
            <a:off x="11148392" y="2074702"/>
            <a:ext cx="1043608" cy="1050713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77" t="23709" r="22349" b="-417"/>
          <a:stretch/>
        </p:blipFill>
        <p:spPr>
          <a:xfrm>
            <a:off x="11148392" y="3125415"/>
            <a:ext cx="1043608" cy="1006054"/>
          </a:xfrm>
          <a:prstGeom prst="rect">
            <a:avLst/>
          </a:prstGeom>
        </p:spPr>
      </p:pic>
      <p:sp>
        <p:nvSpPr>
          <p:cNvPr id="4" name="Subtítulo 3"/>
          <p:cNvSpPr>
            <a:spLocks noGrp="1"/>
          </p:cNvSpPr>
          <p:nvPr>
            <p:ph type="subTitle" idx="1"/>
          </p:nvPr>
        </p:nvSpPr>
        <p:spPr>
          <a:xfrm>
            <a:off x="266700" y="1745247"/>
            <a:ext cx="9956132" cy="4722788"/>
          </a:xfrm>
        </p:spPr>
        <p:txBody>
          <a:bodyPr>
            <a:normAutofit lnSpcReduction="10000"/>
          </a:bodyPr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 smtClean="0"/>
              <a:t>Degradação florestal:</a:t>
            </a:r>
          </a:p>
          <a:p>
            <a:pPr lvl="1" algn="l">
              <a:lnSpc>
                <a:spcPct val="150000"/>
              </a:lnSpc>
            </a:pPr>
            <a:r>
              <a:rPr lang="pt-BR" sz="2200" dirty="0" smtClean="0"/>
              <a:t>“Processo gradual de longo-prazo de redução da cobertura florestal pela atividade de exploração madeireira e pelo fogo florestal”</a:t>
            </a:r>
          </a:p>
          <a:p>
            <a:pPr lvl="2" algn="r">
              <a:lnSpc>
                <a:spcPct val="150000"/>
              </a:lnSpc>
            </a:pPr>
            <a:r>
              <a:rPr lang="pt-BR" dirty="0" smtClean="0"/>
              <a:t>INPE, (2008a)</a:t>
            </a:r>
          </a:p>
          <a:p>
            <a:pPr marL="361950" lvl="2" indent="-3619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dirty="0" smtClean="0"/>
              <a:t>Níveis de degradação</a:t>
            </a:r>
            <a:r>
              <a:rPr lang="pt-BR" dirty="0" smtClean="0"/>
              <a:t>:</a:t>
            </a:r>
          </a:p>
          <a:p>
            <a:pPr marL="819150" lvl="3" indent="-3619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200" dirty="0" smtClean="0"/>
              <a:t>0  - floresta intacta;</a:t>
            </a:r>
          </a:p>
          <a:p>
            <a:pPr marL="819150" lvl="3" indent="-3619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200" dirty="0" smtClean="0"/>
              <a:t>1 – corte raso;</a:t>
            </a:r>
          </a:p>
          <a:p>
            <a:pPr marL="819150" lvl="3" indent="-3619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200" dirty="0" smtClean="0"/>
              <a:t>Níveis intermediários – níveis de degradação (baixa, média e alta intensidade de degradação florestal)	</a:t>
            </a:r>
            <a:r>
              <a:rPr lang="pt-BR" dirty="0" smtClean="0"/>
              <a:t>	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811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66700" y="1142999"/>
            <a:ext cx="10363200" cy="393701"/>
          </a:xfrm>
        </p:spPr>
        <p:txBody>
          <a:bodyPr>
            <a:normAutofit fontScale="90000"/>
          </a:bodyPr>
          <a:lstStyle/>
          <a:p>
            <a:pPr algn="l"/>
            <a:r>
              <a:rPr lang="pt-BR" sz="4000" dirty="0" smtClean="0"/>
              <a:t>Motivação:</a:t>
            </a:r>
            <a:endParaRPr lang="pt-BR" sz="4000" dirty="0"/>
          </a:p>
        </p:txBody>
      </p:sp>
      <p:pic>
        <p:nvPicPr>
          <p:cNvPr id="5" name="Picture 15" descr="C:\Users\Greison\Desktop\images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48392" y="4102062"/>
            <a:ext cx="1043608" cy="1080120"/>
          </a:xfrm>
          <a:prstGeom prst="rect">
            <a:avLst/>
          </a:prstGeom>
          <a:noFill/>
        </p:spPr>
      </p:pic>
      <p:pic>
        <p:nvPicPr>
          <p:cNvPr id="6" name="Picture 13" descr="C:\Users\Greison\Desktop\images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48392" y="5182182"/>
            <a:ext cx="1043608" cy="1115616"/>
          </a:xfrm>
          <a:prstGeom prst="rect">
            <a:avLst/>
          </a:prstGeom>
          <a:noFill/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31" b="39674"/>
          <a:stretch/>
        </p:blipFill>
        <p:spPr>
          <a:xfrm>
            <a:off x="0" y="0"/>
            <a:ext cx="11157779" cy="965201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392" y="0"/>
            <a:ext cx="1052995" cy="965201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392" y="965201"/>
            <a:ext cx="1043608" cy="1109501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94"/>
          <a:stretch/>
        </p:blipFill>
        <p:spPr>
          <a:xfrm>
            <a:off x="11148392" y="2074702"/>
            <a:ext cx="1043608" cy="1050713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77" t="23709" r="22349" b="-417"/>
          <a:stretch/>
        </p:blipFill>
        <p:spPr>
          <a:xfrm>
            <a:off x="11148392" y="3125415"/>
            <a:ext cx="1043608" cy="1006054"/>
          </a:xfrm>
          <a:prstGeom prst="rect">
            <a:avLst/>
          </a:prstGeom>
        </p:spPr>
      </p:pic>
      <p:sp>
        <p:nvSpPr>
          <p:cNvPr id="15" name="Subtítulo 14"/>
          <p:cNvSpPr>
            <a:spLocks noGrp="1"/>
          </p:cNvSpPr>
          <p:nvPr>
            <p:ph type="subTitle" idx="1"/>
          </p:nvPr>
        </p:nvSpPr>
        <p:spPr>
          <a:xfrm>
            <a:off x="381000" y="1972680"/>
            <a:ext cx="9906000" cy="4325118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dirty="0" smtClean="0"/>
              <a:t>Estudo e modelagem da degradação florestal:</a:t>
            </a:r>
          </a:p>
          <a:p>
            <a:pPr algn="l"/>
            <a:endParaRPr lang="pt-BR" dirty="0" smtClean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t-BR" sz="2400" dirty="0" smtClean="0"/>
              <a:t>Padrões e processos da dinâmica do uso e ocupação do solo;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t-BR" sz="2400" dirty="0" smtClean="0"/>
              <a:t>Obtenção de medidas de um conjunto de variáveis que expliquem</a:t>
            </a:r>
            <a:r>
              <a:rPr lang="pt-BR" sz="2400" dirty="0" smtClean="0">
                <a:solidFill>
                  <a:srgbClr val="FF0000"/>
                </a:solidFill>
              </a:rPr>
              <a:t> </a:t>
            </a:r>
            <a:r>
              <a:rPr lang="pt-BR" sz="2400" dirty="0" smtClean="0"/>
              <a:t>intensidade de degradação florestal;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pt-BR" sz="2400" dirty="0" smtClean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t-BR" sz="2400" dirty="0" smtClean="0"/>
              <a:t>Estabelecer relações funcionais entre as variáveis com base na exploração estatística (modelos lineares clássicos e/ou espaciais).</a:t>
            </a:r>
          </a:p>
        </p:txBody>
      </p:sp>
    </p:spTree>
    <p:extLst>
      <p:ext uri="{BB962C8B-B14F-4D97-AF65-F5344CB8AC3E}">
        <p14:creationId xmlns:p14="http://schemas.microsoft.com/office/powerpoint/2010/main" val="262476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66700" y="1142999"/>
            <a:ext cx="10363200" cy="393701"/>
          </a:xfrm>
        </p:spPr>
        <p:txBody>
          <a:bodyPr>
            <a:normAutofit fontScale="90000"/>
          </a:bodyPr>
          <a:lstStyle/>
          <a:p>
            <a:pPr algn="l"/>
            <a:r>
              <a:rPr lang="pt-BR" sz="4000" dirty="0" smtClean="0"/>
              <a:t>Objetivo:</a:t>
            </a:r>
            <a:endParaRPr lang="pt-BR" sz="4000" dirty="0"/>
          </a:p>
        </p:txBody>
      </p:sp>
      <p:pic>
        <p:nvPicPr>
          <p:cNvPr id="5" name="Picture 15" descr="C:\Users\Greison\Desktop\images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48392" y="4102062"/>
            <a:ext cx="1043608" cy="1080120"/>
          </a:xfrm>
          <a:prstGeom prst="rect">
            <a:avLst/>
          </a:prstGeom>
          <a:noFill/>
        </p:spPr>
      </p:pic>
      <p:pic>
        <p:nvPicPr>
          <p:cNvPr id="6" name="Picture 13" descr="C:\Users\Greison\Desktop\images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48392" y="5182182"/>
            <a:ext cx="1043608" cy="1115616"/>
          </a:xfrm>
          <a:prstGeom prst="rect">
            <a:avLst/>
          </a:prstGeom>
          <a:noFill/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31" b="39674"/>
          <a:stretch/>
        </p:blipFill>
        <p:spPr>
          <a:xfrm>
            <a:off x="0" y="0"/>
            <a:ext cx="11157779" cy="965201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392" y="0"/>
            <a:ext cx="1052995" cy="965201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392" y="965201"/>
            <a:ext cx="1043608" cy="1109501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94"/>
          <a:stretch/>
        </p:blipFill>
        <p:spPr>
          <a:xfrm>
            <a:off x="11148392" y="2074702"/>
            <a:ext cx="1043608" cy="1050713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77" t="23709" r="22349" b="-417"/>
          <a:stretch/>
        </p:blipFill>
        <p:spPr>
          <a:xfrm>
            <a:off x="11148392" y="3125415"/>
            <a:ext cx="1043608" cy="1006054"/>
          </a:xfrm>
          <a:prstGeom prst="rect">
            <a:avLst/>
          </a:prstGeom>
        </p:spPr>
      </p:pic>
      <p:sp>
        <p:nvSpPr>
          <p:cNvPr id="15" name="Subtítulo 14"/>
          <p:cNvSpPr>
            <a:spLocks noGrp="1"/>
          </p:cNvSpPr>
          <p:nvPr>
            <p:ph type="subTitle" idx="1"/>
          </p:nvPr>
        </p:nvSpPr>
        <p:spPr>
          <a:xfrm>
            <a:off x="381000" y="1972680"/>
            <a:ext cx="9906000" cy="4325118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dirty="0" smtClean="0"/>
              <a:t>Apresentar uma análise que permita explicar a INTENSIDADE DE DEGRADAÇÃO FLORESTAL por meio de modelo de regressão e de fatores relacionados com esse fenômeno;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t-BR" sz="2200" dirty="0"/>
              <a:t>Construção de um modelo com variáveis que melhor expliquem a variável dependente</a:t>
            </a:r>
            <a:r>
              <a:rPr lang="pt-BR" sz="2200" dirty="0" smtClean="0"/>
              <a:t>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pt-BR" sz="2200" dirty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pt-BR" sz="2200" dirty="0" smtClean="0"/>
              <a:t>Verificar se há dependência espacial da variável dependente;</a:t>
            </a:r>
          </a:p>
          <a:p>
            <a:pPr lvl="1" algn="l"/>
            <a:endParaRPr lang="pt-BR" sz="22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49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66700" y="1142999"/>
            <a:ext cx="10363200" cy="393701"/>
          </a:xfrm>
        </p:spPr>
        <p:txBody>
          <a:bodyPr>
            <a:normAutofit fontScale="90000"/>
          </a:bodyPr>
          <a:lstStyle/>
          <a:p>
            <a:pPr algn="l"/>
            <a:r>
              <a:rPr lang="pt-BR" sz="4000" dirty="0" smtClean="0"/>
              <a:t>Metodologia:</a:t>
            </a:r>
            <a:endParaRPr lang="pt-BR" sz="4000" dirty="0"/>
          </a:p>
        </p:txBody>
      </p:sp>
      <p:pic>
        <p:nvPicPr>
          <p:cNvPr id="5" name="Picture 15" descr="C:\Users\Greison\Desktop\images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48392" y="4102062"/>
            <a:ext cx="1043608" cy="1080120"/>
          </a:xfrm>
          <a:prstGeom prst="rect">
            <a:avLst/>
          </a:prstGeom>
          <a:noFill/>
        </p:spPr>
      </p:pic>
      <p:pic>
        <p:nvPicPr>
          <p:cNvPr id="6" name="Picture 13" descr="C:\Users\Greison\Desktop\images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48392" y="5182182"/>
            <a:ext cx="1043608" cy="1115616"/>
          </a:xfrm>
          <a:prstGeom prst="rect">
            <a:avLst/>
          </a:prstGeom>
          <a:noFill/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31" b="39674"/>
          <a:stretch/>
        </p:blipFill>
        <p:spPr>
          <a:xfrm>
            <a:off x="0" y="0"/>
            <a:ext cx="11157779" cy="965201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392" y="0"/>
            <a:ext cx="1052995" cy="965201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392" y="965201"/>
            <a:ext cx="1043608" cy="1109501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94"/>
          <a:stretch/>
        </p:blipFill>
        <p:spPr>
          <a:xfrm>
            <a:off x="11148392" y="2074702"/>
            <a:ext cx="1043608" cy="1050713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77" t="23709" r="22349" b="-417"/>
          <a:stretch/>
        </p:blipFill>
        <p:spPr>
          <a:xfrm>
            <a:off x="11148392" y="3125415"/>
            <a:ext cx="1043608" cy="1006054"/>
          </a:xfrm>
          <a:prstGeom prst="rect">
            <a:avLst/>
          </a:prstGeom>
        </p:spPr>
      </p:pic>
      <p:sp>
        <p:nvSpPr>
          <p:cNvPr id="15" name="Subtítulo 14"/>
          <p:cNvSpPr>
            <a:spLocks noGrp="1"/>
          </p:cNvSpPr>
          <p:nvPr>
            <p:ph type="subTitle" idx="1"/>
          </p:nvPr>
        </p:nvSpPr>
        <p:spPr>
          <a:xfrm>
            <a:off x="381000" y="1972680"/>
            <a:ext cx="9906000" cy="456195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dirty="0" smtClean="0"/>
              <a:t>Área de estudo: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654" y="1706659"/>
            <a:ext cx="7117246" cy="4790805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266700" y="2864855"/>
            <a:ext cx="339090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200" dirty="0" smtClean="0"/>
              <a:t>Área total: 2500 km²;</a:t>
            </a:r>
          </a:p>
          <a:p>
            <a:endParaRPr lang="pt-BR" sz="2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200" dirty="0" smtClean="0"/>
              <a:t>Coordenadas geográficas do centroide: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200" dirty="0" smtClean="0"/>
          </a:p>
          <a:p>
            <a:pPr lvl="1"/>
            <a:r>
              <a:rPr lang="pt-BR" sz="2200" dirty="0" smtClean="0"/>
              <a:t> 54° 31' 46.885" W e   11° 59' 35.208" 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6123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66700" y="1142999"/>
            <a:ext cx="10363200" cy="393701"/>
          </a:xfrm>
        </p:spPr>
        <p:txBody>
          <a:bodyPr>
            <a:normAutofit fontScale="90000"/>
          </a:bodyPr>
          <a:lstStyle/>
          <a:p>
            <a:pPr algn="l"/>
            <a:r>
              <a:rPr lang="pt-BR" sz="4000" dirty="0" smtClean="0"/>
              <a:t>Metodologia:</a:t>
            </a:r>
            <a:endParaRPr lang="pt-BR" sz="4000" dirty="0"/>
          </a:p>
        </p:txBody>
      </p:sp>
      <p:pic>
        <p:nvPicPr>
          <p:cNvPr id="5" name="Picture 15" descr="C:\Users\Greison\Desktop\images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48392" y="4102062"/>
            <a:ext cx="1043608" cy="1080120"/>
          </a:xfrm>
          <a:prstGeom prst="rect">
            <a:avLst/>
          </a:prstGeom>
          <a:noFill/>
        </p:spPr>
      </p:pic>
      <p:pic>
        <p:nvPicPr>
          <p:cNvPr id="6" name="Picture 13" descr="C:\Users\Greison\Desktop\images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48392" y="5182182"/>
            <a:ext cx="1043608" cy="1115616"/>
          </a:xfrm>
          <a:prstGeom prst="rect">
            <a:avLst/>
          </a:prstGeom>
          <a:noFill/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31" b="39674"/>
          <a:stretch/>
        </p:blipFill>
        <p:spPr>
          <a:xfrm>
            <a:off x="0" y="0"/>
            <a:ext cx="11157779" cy="965201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392" y="0"/>
            <a:ext cx="1052995" cy="965201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392" y="965201"/>
            <a:ext cx="1043608" cy="1109501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94"/>
          <a:stretch/>
        </p:blipFill>
        <p:spPr>
          <a:xfrm>
            <a:off x="11148392" y="2074702"/>
            <a:ext cx="1043608" cy="1050713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77" t="23709" r="22349" b="-417"/>
          <a:stretch/>
        </p:blipFill>
        <p:spPr>
          <a:xfrm>
            <a:off x="11148392" y="3125415"/>
            <a:ext cx="1043608" cy="1006054"/>
          </a:xfrm>
          <a:prstGeom prst="rect">
            <a:avLst/>
          </a:prstGeom>
        </p:spPr>
      </p:pic>
      <p:sp>
        <p:nvSpPr>
          <p:cNvPr id="15" name="Subtítulo 14"/>
          <p:cNvSpPr>
            <a:spLocks noGrp="1"/>
          </p:cNvSpPr>
          <p:nvPr>
            <p:ph type="subTitle" idx="1"/>
          </p:nvPr>
        </p:nvSpPr>
        <p:spPr>
          <a:xfrm>
            <a:off x="381000" y="1714498"/>
            <a:ext cx="9906000" cy="4583300"/>
          </a:xfrm>
        </p:spPr>
        <p:txBody>
          <a:bodyPr>
            <a:normAutofit fontScale="92500"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dirty="0" smtClean="0"/>
              <a:t>Variável dependente: </a:t>
            </a:r>
          </a:p>
          <a:p>
            <a:pPr marL="800100" lvl="1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dirty="0" smtClean="0"/>
              <a:t>Intensidade de degradação florestal do período de 1994 a 2004;</a:t>
            </a:r>
          </a:p>
          <a:p>
            <a:pPr marL="800100" lvl="1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dirty="0" smtClean="0"/>
              <a:t>Fonte de dados: PINHEIRO (2010);</a:t>
            </a:r>
          </a:p>
          <a:p>
            <a:pPr marL="800100" lvl="1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dirty="0" smtClean="0"/>
              <a:t>Construção da variável dependente:</a:t>
            </a:r>
          </a:p>
          <a:p>
            <a:pPr marL="1257300" lvl="2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dirty="0" smtClean="0"/>
              <a:t>Soma das intensidades anuais de degradação (de 0.1 a 0.9) do período de 1994 a 2004 para gerar um indicador de intensidade de degradação florestal);</a:t>
            </a:r>
          </a:p>
          <a:p>
            <a:pPr marL="1257300" lvl="2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dirty="0" smtClean="0"/>
              <a:t>Eliminação dos valores referentes a floresta intacta (0) e corte raso (1).</a:t>
            </a:r>
          </a:p>
        </p:txBody>
      </p:sp>
    </p:spTree>
    <p:extLst>
      <p:ext uri="{BB962C8B-B14F-4D97-AF65-F5344CB8AC3E}">
        <p14:creationId xmlns:p14="http://schemas.microsoft.com/office/powerpoint/2010/main" val="3351027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66700" y="1142999"/>
            <a:ext cx="10363200" cy="393701"/>
          </a:xfrm>
        </p:spPr>
        <p:txBody>
          <a:bodyPr>
            <a:normAutofit fontScale="90000"/>
          </a:bodyPr>
          <a:lstStyle/>
          <a:p>
            <a:pPr algn="l"/>
            <a:r>
              <a:rPr lang="pt-BR" sz="4000" dirty="0" smtClean="0"/>
              <a:t>Metodologia:</a:t>
            </a:r>
            <a:endParaRPr lang="pt-BR" sz="4000" dirty="0"/>
          </a:p>
        </p:txBody>
      </p:sp>
      <p:pic>
        <p:nvPicPr>
          <p:cNvPr id="5" name="Picture 15" descr="C:\Users\Greison\Desktop\images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48392" y="4102062"/>
            <a:ext cx="1043608" cy="1080120"/>
          </a:xfrm>
          <a:prstGeom prst="rect">
            <a:avLst/>
          </a:prstGeom>
          <a:noFill/>
        </p:spPr>
      </p:pic>
      <p:pic>
        <p:nvPicPr>
          <p:cNvPr id="6" name="Picture 13" descr="C:\Users\Greison\Desktop\images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48392" y="5182182"/>
            <a:ext cx="1043608" cy="1115616"/>
          </a:xfrm>
          <a:prstGeom prst="rect">
            <a:avLst/>
          </a:prstGeom>
          <a:noFill/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31" b="39674"/>
          <a:stretch/>
        </p:blipFill>
        <p:spPr>
          <a:xfrm>
            <a:off x="0" y="0"/>
            <a:ext cx="11157779" cy="965201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392" y="0"/>
            <a:ext cx="1052995" cy="965201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392" y="965201"/>
            <a:ext cx="1043608" cy="1109501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94"/>
          <a:stretch/>
        </p:blipFill>
        <p:spPr>
          <a:xfrm>
            <a:off x="11148392" y="2074702"/>
            <a:ext cx="1043608" cy="1050713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77" t="23709" r="22349" b="-417"/>
          <a:stretch/>
        </p:blipFill>
        <p:spPr>
          <a:xfrm>
            <a:off x="11148392" y="3125415"/>
            <a:ext cx="1043608" cy="1006054"/>
          </a:xfrm>
          <a:prstGeom prst="rect">
            <a:avLst/>
          </a:prstGeom>
        </p:spPr>
      </p:pic>
      <p:sp>
        <p:nvSpPr>
          <p:cNvPr id="15" name="Subtítulo 14"/>
          <p:cNvSpPr>
            <a:spLocks noGrp="1"/>
          </p:cNvSpPr>
          <p:nvPr>
            <p:ph type="subTitle" idx="1"/>
          </p:nvPr>
        </p:nvSpPr>
        <p:spPr>
          <a:xfrm>
            <a:off x="367552" y="1559565"/>
            <a:ext cx="9906000" cy="531161"/>
          </a:xfrm>
        </p:spPr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dirty="0" smtClean="0"/>
              <a:t>Construção das variáveis independentes: </a:t>
            </a:r>
          </a:p>
        </p:txBody>
      </p:sp>
      <p:grpSp>
        <p:nvGrpSpPr>
          <p:cNvPr id="18" name="Grupo 17"/>
          <p:cNvGrpSpPr/>
          <p:nvPr/>
        </p:nvGrpSpPr>
        <p:grpSpPr>
          <a:xfrm>
            <a:off x="547033" y="2164873"/>
            <a:ext cx="4901266" cy="4038832"/>
            <a:chOff x="547034" y="2351299"/>
            <a:chExt cx="4901266" cy="4038832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034" y="2916369"/>
              <a:ext cx="4901266" cy="2435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CaixaDeTexto 2"/>
            <p:cNvSpPr txBox="1"/>
            <p:nvPr/>
          </p:nvSpPr>
          <p:spPr>
            <a:xfrm>
              <a:off x="1086970" y="2351299"/>
              <a:ext cx="348278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200" dirty="0" err="1" smtClean="0"/>
                <a:t>Plugin</a:t>
              </a:r>
              <a:r>
                <a:rPr lang="pt-BR" sz="2200" dirty="0" smtClean="0"/>
                <a:t> de células</a:t>
              </a:r>
              <a:endParaRPr lang="pt-BR" sz="2200" dirty="0"/>
            </a:p>
          </p:txBody>
        </p:sp>
        <p:sp>
          <p:nvSpPr>
            <p:cNvPr id="4" name="Retângulo 3"/>
            <p:cNvSpPr/>
            <p:nvPr/>
          </p:nvSpPr>
          <p:spPr>
            <a:xfrm>
              <a:off x="681317" y="5374468"/>
              <a:ext cx="4294095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2000" dirty="0" smtClean="0">
                  <a:latin typeface="Calibri" pitchFamily="34" charset="0"/>
                </a:rPr>
                <a:t>Objetivo: homogeneizar </a:t>
              </a:r>
              <a:r>
                <a:rPr lang="pt-BR" sz="2000" dirty="0">
                  <a:latin typeface="Calibri" pitchFamily="34" charset="0"/>
                </a:rPr>
                <a:t>informações </a:t>
              </a:r>
              <a:r>
                <a:rPr lang="pt-BR" sz="2000" dirty="0" smtClean="0">
                  <a:latin typeface="Calibri" pitchFamily="34" charset="0"/>
                </a:rPr>
                <a:t>de </a:t>
              </a:r>
              <a:r>
                <a:rPr lang="pt-BR" sz="2000" dirty="0">
                  <a:latin typeface="Calibri" pitchFamily="34" charset="0"/>
                </a:rPr>
                <a:t>diferentes </a:t>
              </a:r>
              <a:r>
                <a:rPr lang="pt-BR" sz="2000" dirty="0" smtClean="0">
                  <a:latin typeface="Calibri" pitchFamily="34" charset="0"/>
                </a:rPr>
                <a:t>fontes </a:t>
              </a:r>
              <a:r>
                <a:rPr lang="pt-BR" sz="2000" dirty="0">
                  <a:latin typeface="Calibri" pitchFamily="34" charset="0"/>
                </a:rPr>
                <a:t>em uma mesma base </a:t>
              </a:r>
              <a:r>
                <a:rPr lang="pt-BR" sz="2000" dirty="0" smtClean="0">
                  <a:latin typeface="Calibri" pitchFamily="34" charset="0"/>
                </a:rPr>
                <a:t>espaço-temporal.</a:t>
              </a:r>
              <a:endParaRPr lang="pt-BR" sz="2000" dirty="0"/>
            </a:p>
          </p:txBody>
        </p:sp>
      </p:grpSp>
      <p:grpSp>
        <p:nvGrpSpPr>
          <p:cNvPr id="7" name="Grupo 6"/>
          <p:cNvGrpSpPr/>
          <p:nvPr/>
        </p:nvGrpSpPr>
        <p:grpSpPr>
          <a:xfrm>
            <a:off x="5864428" y="2245659"/>
            <a:ext cx="5398629" cy="4202217"/>
            <a:chOff x="5864428" y="2245659"/>
            <a:chExt cx="5398629" cy="4202217"/>
          </a:xfrm>
        </p:grpSpPr>
        <p:pic>
          <p:nvPicPr>
            <p:cNvPr id="14" name="Picture 5" descr="C:\Documents and Settings\DPI\Desktop\geodma_geobia\interpretation_model.png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864428" y="2738102"/>
              <a:ext cx="4867835" cy="2940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CaixaDeTexto 15"/>
            <p:cNvSpPr txBox="1"/>
            <p:nvPr/>
          </p:nvSpPr>
          <p:spPr>
            <a:xfrm>
              <a:off x="7780269" y="2245659"/>
              <a:ext cx="348278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200" dirty="0" smtClean="0"/>
                <a:t>GeoDMA</a:t>
              </a:r>
              <a:endParaRPr lang="pt-BR" sz="2200" dirty="0"/>
            </a:p>
          </p:txBody>
        </p:sp>
        <p:sp>
          <p:nvSpPr>
            <p:cNvPr id="17" name="CaixaDeTexto 16"/>
            <p:cNvSpPr txBox="1"/>
            <p:nvPr/>
          </p:nvSpPr>
          <p:spPr>
            <a:xfrm>
              <a:off x="7027234" y="5739990"/>
              <a:ext cx="348278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000" dirty="0" smtClean="0"/>
                <a:t>Objetivo: Extração de métricas de paisagem, dentre outras.</a:t>
              </a:r>
              <a:endParaRPr lang="pt-BR" sz="2000" dirty="0"/>
            </a:p>
          </p:txBody>
        </p:sp>
      </p:grpSp>
      <p:sp>
        <p:nvSpPr>
          <p:cNvPr id="19" name="CaixaDeTexto 18"/>
          <p:cNvSpPr txBox="1"/>
          <p:nvPr/>
        </p:nvSpPr>
        <p:spPr>
          <a:xfrm>
            <a:off x="1143000" y="6386321"/>
            <a:ext cx="2635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</a:t>
            </a:r>
            <a:r>
              <a:rPr lang="pt-BR" dirty="0" err="1" smtClean="0"/>
              <a:t>Gavlak</a:t>
            </a:r>
            <a:r>
              <a:rPr lang="pt-BR" dirty="0" smtClean="0"/>
              <a:t> e Escada.</a:t>
            </a:r>
            <a:endParaRPr lang="pt-BR" dirty="0"/>
          </a:p>
        </p:txBody>
      </p:sp>
      <p:sp>
        <p:nvSpPr>
          <p:cNvPr id="20" name="CaixaDeTexto 19"/>
          <p:cNvSpPr txBox="1"/>
          <p:nvPr/>
        </p:nvSpPr>
        <p:spPr>
          <a:xfrm>
            <a:off x="7225553" y="6389771"/>
            <a:ext cx="2635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</a:t>
            </a:r>
            <a:r>
              <a:rPr lang="pt-BR" dirty="0"/>
              <a:t>Korting et </a:t>
            </a:r>
            <a:r>
              <a:rPr lang="pt-BR" dirty="0" smtClean="0"/>
              <a:t>al.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71096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3347</TotalTime>
  <Words>1324</Words>
  <Application>Microsoft Office PowerPoint</Application>
  <PresentationFormat>Widescreen</PresentationFormat>
  <Paragraphs>359</Paragraphs>
  <Slides>22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Tahoma</vt:lpstr>
      <vt:lpstr>Wingdings</vt:lpstr>
      <vt:lpstr>Tema do Office</vt:lpstr>
      <vt:lpstr>Uso da Análise de Regressão para Estudo da Intensidade da Degradação Florestal na Amazônia Mato-grossense</vt:lpstr>
      <vt:lpstr>Sumário:</vt:lpstr>
      <vt:lpstr>Motivação:</vt:lpstr>
      <vt:lpstr>Motivação:</vt:lpstr>
      <vt:lpstr>Motivação:</vt:lpstr>
      <vt:lpstr>Objetivo:</vt:lpstr>
      <vt:lpstr>Metodologia:</vt:lpstr>
      <vt:lpstr>Metodologia:</vt:lpstr>
      <vt:lpstr>Metodologia:</vt:lpstr>
      <vt:lpstr>Metodologia:  Variáveis independentes (1994 a 2004).  </vt:lpstr>
      <vt:lpstr>Metodologia - Análise de regressão: </vt:lpstr>
      <vt:lpstr>Metodologia: </vt:lpstr>
      <vt:lpstr>Resultados e discussões: </vt:lpstr>
      <vt:lpstr>Resultados e discussões: </vt:lpstr>
      <vt:lpstr>Resultados e discussões: </vt:lpstr>
      <vt:lpstr>Resultados e discussões: </vt:lpstr>
      <vt:lpstr>Resultados e discussões: </vt:lpstr>
      <vt:lpstr>Resultados e discussões: </vt:lpstr>
      <vt:lpstr>Resultados e discussões: </vt:lpstr>
      <vt:lpstr>Conclusões e perspectivas futuras:</vt:lpstr>
      <vt:lpstr>Agradecimentos:</vt:lpstr>
      <vt:lpstr>Obrigado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VINICIUS CAPANEMA</dc:creator>
  <cp:lastModifiedBy>VINICIUS CAPANEMA</cp:lastModifiedBy>
  <cp:revision>73</cp:revision>
  <dcterms:created xsi:type="dcterms:W3CDTF">2015-12-12T17:55:15Z</dcterms:created>
  <dcterms:modified xsi:type="dcterms:W3CDTF">2015-12-17T15:38:34Z</dcterms:modified>
</cp:coreProperties>
</file>