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8" r:id="rId6"/>
    <p:sldId id="261" r:id="rId7"/>
    <p:sldId id="262" r:id="rId8"/>
    <p:sldId id="264" r:id="rId9"/>
    <p:sldId id="263" r:id="rId10"/>
    <p:sldId id="266" r:id="rId11"/>
    <p:sldId id="267" r:id="rId12"/>
    <p:sldId id="269" r:id="rId1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39" autoAdjust="0"/>
  </p:normalViewPr>
  <p:slideViewPr>
    <p:cSldViewPr>
      <p:cViewPr>
        <p:scale>
          <a:sx n="70" d="100"/>
          <a:sy n="70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877187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 smtClean="0"/>
              <a:t>Tabela</a:t>
            </a:r>
            <a:r>
              <a:rPr lang="pt-BR" baseline="0" dirty="0" smtClean="0"/>
              <a:t> 3: 2007 alto numero de LLS. 2000 a 2003  raios menores -  LLS confinados a áreas menores e pouco influenciável aos outros. (clusters menores)</a:t>
            </a:r>
          </a:p>
          <a:p>
            <a:pPr lvl="0">
              <a:spcBef>
                <a:spcPts val="0"/>
              </a:spcBef>
              <a:buNone/>
            </a:pPr>
            <a:r>
              <a:rPr lang="pt-BR" baseline="0" dirty="0" smtClean="0"/>
              <a:t>Anos </a:t>
            </a:r>
            <a:r>
              <a:rPr lang="pt-BR" baseline="0" dirty="0" err="1" smtClean="0"/>
              <a:t>posteriors</a:t>
            </a:r>
            <a:r>
              <a:rPr lang="pt-BR" baseline="0" dirty="0" smtClean="0"/>
              <a:t>: </a:t>
            </a:r>
            <a:r>
              <a:rPr lang="pt-BR" baseline="0" dirty="0" err="1" smtClean="0"/>
              <a:t>parametros</a:t>
            </a:r>
            <a:r>
              <a:rPr lang="pt-BR" baseline="0" dirty="0" smtClean="0"/>
              <a:t> de interação e raios aumentam, aumentando os cluster q estão mais densamente agrupados</a:t>
            </a:r>
          </a:p>
          <a:p>
            <a:pPr lvl="0">
              <a:spcBef>
                <a:spcPts val="0"/>
              </a:spcBef>
              <a:buNone/>
            </a:pPr>
            <a:endParaRPr lang="pt-BR" baseline="0" dirty="0" smtClean="0"/>
          </a:p>
          <a:p>
            <a:pPr lvl="0">
              <a:spcBef>
                <a:spcPts val="0"/>
              </a:spcBef>
              <a:buNone/>
            </a:pPr>
            <a:r>
              <a:rPr lang="pt-BR" baseline="0" dirty="0" smtClean="0"/>
              <a:t>Tabela 6: gama maior que 1 -  tudo cluster</a:t>
            </a:r>
          </a:p>
          <a:p>
            <a:pPr lvl="0">
              <a:spcBef>
                <a:spcPts val="0"/>
              </a:spcBef>
              <a:buNone/>
            </a:pPr>
            <a:r>
              <a:rPr lang="pt-BR" baseline="0" dirty="0" smtClean="0"/>
              <a:t>Nos primeiro anos eles estão mais distantes (raio maior) </a:t>
            </a:r>
            <a:endParaRPr dirty="0"/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SzPct val="1000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SzPct val="1000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SzPct val="1000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e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e texto verticai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Cabeçalho da Seçã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SzPct val="100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çã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údo com Legend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m com Le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7777"/>
              <a:buNone/>
              <a:defRPr sz="1800"/>
            </a:lvl2pPr>
            <a:lvl3pPr lvl="2" indent="0">
              <a:spcBef>
                <a:spcPts val="0"/>
              </a:spcBef>
              <a:buSzPct val="77777"/>
              <a:buNone/>
              <a:defRPr sz="1800"/>
            </a:lvl3pPr>
            <a:lvl4pPr lvl="3" indent="0">
              <a:spcBef>
                <a:spcPts val="0"/>
              </a:spcBef>
              <a:buSzPct val="77777"/>
              <a:buNone/>
              <a:defRPr sz="1800"/>
            </a:lvl4pPr>
            <a:lvl5pPr lvl="4" indent="0">
              <a:spcBef>
                <a:spcPts val="0"/>
              </a:spcBef>
              <a:buSzPct val="77777"/>
              <a:buNone/>
              <a:defRPr sz="1800"/>
            </a:lvl5pPr>
            <a:lvl6pPr lvl="5" indent="0">
              <a:spcBef>
                <a:spcPts val="0"/>
              </a:spcBef>
              <a:buSzPct val="77777"/>
              <a:buNone/>
              <a:defRPr sz="1800"/>
            </a:lvl6pPr>
            <a:lvl7pPr lvl="6" indent="0">
              <a:spcBef>
                <a:spcPts val="0"/>
              </a:spcBef>
              <a:buSzPct val="77777"/>
              <a:buNone/>
              <a:defRPr sz="1800"/>
            </a:lvl7pPr>
            <a:lvl8pPr lvl="7" indent="0">
              <a:spcBef>
                <a:spcPts val="0"/>
              </a:spcBef>
              <a:buSzPct val="77777"/>
              <a:buNone/>
              <a:defRPr sz="1800"/>
            </a:lvl8pPr>
            <a:lvl9pPr lvl="8" indent="0">
              <a:spcBef>
                <a:spcPts val="0"/>
              </a:spcBef>
              <a:buSzPct val="77777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SzPct val="116666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SzPct val="116666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ct val="77777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51396" algn="ctr" rtl="0">
              <a:spcBef>
                <a:spcPts val="0"/>
              </a:spcBef>
              <a:buClr>
                <a:schemeClr val="dk1"/>
              </a:buClr>
              <a:buSzPct val="99974"/>
              <a:buFont typeface="Calibri"/>
              <a:buNone/>
            </a:pPr>
            <a:r>
              <a:rPr lang="en-US" sz="3959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Spatial pattern development of selective logging over several years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5509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90000"/>
              </a:lnSpc>
              <a:spcBef>
                <a:spcPts val="0"/>
              </a:spcBef>
              <a:buClr>
                <a:srgbClr val="888888"/>
              </a:buClr>
              <a:buSzPct val="1000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Salma Anwar, Alfred Stein </a:t>
            </a:r>
          </a:p>
        </p:txBody>
      </p:sp>
      <p:sp>
        <p:nvSpPr>
          <p:cNvPr id="86" name="Shape 86"/>
          <p:cNvSpPr txBox="1"/>
          <p:nvPr/>
        </p:nvSpPr>
        <p:spPr>
          <a:xfrm>
            <a:off x="1259632" y="4437112"/>
            <a:ext cx="7344816" cy="5509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Faculty of Geo-Information Science and Earth Observation, The University of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Twente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Enschede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 Netherlands</a:t>
            </a:r>
          </a:p>
        </p:txBody>
      </p:sp>
      <p:pic>
        <p:nvPicPr>
          <p:cNvPr id="87" name="Shape 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0312" y="260648"/>
            <a:ext cx="1472952" cy="180874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/>
          <p:nvPr/>
        </p:nvSpPr>
        <p:spPr>
          <a:xfrm>
            <a:off x="6732240" y="1700808"/>
            <a:ext cx="648072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2015</a:t>
            </a:r>
          </a:p>
        </p:txBody>
      </p:sp>
      <p:sp>
        <p:nvSpPr>
          <p:cNvPr id="89" name="Shape 89"/>
          <p:cNvSpPr txBox="1"/>
          <p:nvPr/>
        </p:nvSpPr>
        <p:spPr>
          <a:xfrm>
            <a:off x="3203848" y="5157192"/>
            <a:ext cx="3384376" cy="5509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176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rPr lang="en-US" sz="176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Afonso</a:t>
            </a:r>
            <a:r>
              <a:rPr lang="en-US" sz="176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Henrique </a:t>
            </a:r>
            <a:r>
              <a:rPr lang="en-US" sz="1760" dirty="0" err="1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Moraes</a:t>
            </a:r>
            <a:r>
              <a:rPr lang="en-US" sz="1760" dirty="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Oliveira</a:t>
            </a:r>
            <a:r>
              <a:rPr lang="en-US" sz="176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76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76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Mateus</a:t>
            </a:r>
            <a:r>
              <a:rPr lang="en-US" sz="176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de Souza </a:t>
            </a:r>
            <a:r>
              <a:rPr lang="en-US" sz="176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Macul</a:t>
            </a:r>
            <a:endParaRPr lang="en-US" sz="176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err="1"/>
              <a:t>Conclusões</a:t>
            </a:r>
            <a:endParaRPr lang="en-US" dirty="0"/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251520" y="1484784"/>
            <a:ext cx="8640960" cy="511256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431800" algn="just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dirty="0" err="1"/>
              <a:t>E</a:t>
            </a:r>
            <a:r>
              <a:rPr lang="en-US" dirty="0" err="1" smtClean="0"/>
              <a:t>statística</a:t>
            </a:r>
            <a:r>
              <a:rPr lang="en-US" dirty="0" smtClean="0"/>
              <a:t> </a:t>
            </a:r>
            <a:r>
              <a:rPr lang="en-US" dirty="0" err="1"/>
              <a:t>espacial</a:t>
            </a:r>
            <a:r>
              <a:rPr lang="en-US" dirty="0" smtClean="0"/>
              <a:t>: </a:t>
            </a:r>
            <a:r>
              <a:rPr lang="en-US" dirty="0" err="1" smtClean="0"/>
              <a:t>Adequada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/>
              <a:t>padrão</a:t>
            </a:r>
            <a:r>
              <a:rPr lang="en-US" dirty="0"/>
              <a:t> LLS e </a:t>
            </a:r>
            <a:r>
              <a:rPr lang="en-US" dirty="0" err="1"/>
              <a:t>ajudou</a:t>
            </a:r>
            <a:r>
              <a:rPr lang="en-US" dirty="0"/>
              <a:t> a </a:t>
            </a:r>
            <a:r>
              <a:rPr lang="en-US" dirty="0" err="1"/>
              <a:t>determinar</a:t>
            </a:r>
            <a:r>
              <a:rPr lang="en-US" dirty="0"/>
              <a:t> um </a:t>
            </a: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adequado</a:t>
            </a:r>
            <a:r>
              <a:rPr lang="en-US" dirty="0"/>
              <a:t> para </a:t>
            </a:r>
            <a:r>
              <a:rPr lang="en-US" dirty="0" err="1"/>
              <a:t>representar</a:t>
            </a:r>
            <a:r>
              <a:rPr lang="en-US" dirty="0"/>
              <a:t>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distribuição</a:t>
            </a:r>
            <a:r>
              <a:rPr lang="en-US" dirty="0"/>
              <a:t>.</a:t>
            </a:r>
          </a:p>
          <a:p>
            <a:pPr marL="457200" lvl="0" indent="-431800" algn="just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dirty="0"/>
              <a:t>Os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adequados</a:t>
            </a:r>
            <a:r>
              <a:rPr lang="en-US" dirty="0"/>
              <a:t> para </a:t>
            </a:r>
            <a:r>
              <a:rPr lang="en-US" dirty="0" err="1"/>
              <a:t>modelar</a:t>
            </a:r>
            <a:r>
              <a:rPr lang="en-US" dirty="0"/>
              <a:t> o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agrupado</a:t>
            </a:r>
            <a:r>
              <a:rPr lang="en-US" dirty="0"/>
              <a:t> da </a:t>
            </a:r>
            <a:r>
              <a:rPr lang="en-US" dirty="0" err="1"/>
              <a:t>distribuição</a:t>
            </a:r>
            <a:r>
              <a:rPr lang="en-US" dirty="0"/>
              <a:t> de LLS, </a:t>
            </a:r>
            <a:r>
              <a:rPr lang="en-US" dirty="0" err="1"/>
              <a:t>mesmo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informação</a:t>
            </a:r>
            <a:r>
              <a:rPr lang="en-US" dirty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as </a:t>
            </a:r>
            <a:r>
              <a:rPr lang="en-US" dirty="0" err="1" smtClean="0"/>
              <a:t>covariáveis</a:t>
            </a:r>
            <a:r>
              <a:rPr lang="en-US" dirty="0" smtClean="0"/>
              <a:t>.</a:t>
            </a:r>
            <a:endParaRPr lang="en-US" dirty="0"/>
          </a:p>
          <a:p>
            <a:pPr marL="457200" lvl="0" indent="-431800" algn="just">
              <a:spcBef>
                <a:spcPts val="0"/>
              </a:spcBef>
              <a:buSzPct val="100000"/>
              <a:buAutoNum type="arabicPeriod"/>
            </a:pPr>
            <a:r>
              <a:rPr lang="en-US" dirty="0"/>
              <a:t>Os </a:t>
            </a:r>
            <a:r>
              <a:rPr lang="en-US" dirty="0" err="1"/>
              <a:t>resultados</a:t>
            </a:r>
            <a:r>
              <a:rPr lang="en-US" dirty="0"/>
              <a:t> dos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 smtClean="0"/>
              <a:t>semelhantes</a:t>
            </a:r>
            <a:r>
              <a:rPr lang="en-US" dirty="0" smtClean="0"/>
              <a:t>.</a:t>
            </a:r>
            <a:endParaRPr lang="en-US" dirty="0"/>
          </a:p>
          <a:p>
            <a:pPr lvl="0" algn="just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131875" y="0"/>
            <a:ext cx="9012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7940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dirty="0" err="1"/>
              <a:t>Considerações</a:t>
            </a:r>
            <a:endParaRPr lang="en-US" dirty="0"/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251520" y="1124744"/>
            <a:ext cx="8700180" cy="54858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 err="1" smtClean="0"/>
              <a:t>Propõe</a:t>
            </a:r>
            <a:r>
              <a:rPr lang="en-US" dirty="0" smtClean="0"/>
              <a:t> </a:t>
            </a:r>
            <a:r>
              <a:rPr lang="en-US" dirty="0" err="1" smtClean="0"/>
              <a:t>métodos</a:t>
            </a:r>
            <a:r>
              <a:rPr lang="en-US" dirty="0" smtClean="0"/>
              <a:t> </a:t>
            </a:r>
            <a:r>
              <a:rPr lang="en-US" dirty="0" err="1" smtClean="0"/>
              <a:t>estatísticos</a:t>
            </a:r>
            <a:r>
              <a:rPr lang="en-US" dirty="0" smtClean="0"/>
              <a:t> </a:t>
            </a:r>
            <a:r>
              <a:rPr lang="en-US" dirty="0" err="1" smtClean="0"/>
              <a:t>estocásticos</a:t>
            </a:r>
            <a:r>
              <a:rPr lang="en-US" dirty="0" smtClean="0"/>
              <a:t> para </a:t>
            </a:r>
            <a:r>
              <a:rPr lang="en-US" dirty="0" err="1" smtClean="0"/>
              <a:t>estudar</a:t>
            </a:r>
            <a:r>
              <a:rPr lang="en-US" dirty="0" smtClean="0"/>
              <a:t> </a:t>
            </a:r>
            <a:r>
              <a:rPr lang="en-US" dirty="0" err="1" smtClean="0"/>
              <a:t>padrões</a:t>
            </a:r>
            <a:r>
              <a:rPr lang="en-US" dirty="0" smtClean="0"/>
              <a:t> de </a:t>
            </a:r>
            <a:r>
              <a:rPr lang="en-US" dirty="0" err="1" smtClean="0"/>
              <a:t>extração</a:t>
            </a:r>
            <a:r>
              <a:rPr lang="en-US" dirty="0" smtClean="0"/>
              <a:t> </a:t>
            </a:r>
            <a:r>
              <a:rPr lang="en-US" dirty="0" err="1" smtClean="0"/>
              <a:t>madeireira</a:t>
            </a:r>
            <a:r>
              <a:rPr lang="en-US" dirty="0" smtClean="0"/>
              <a:t>.</a:t>
            </a:r>
            <a:endParaRPr lang="en-US" sz="32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Explica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trabalho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chegar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dirty="0" err="1" smtClean="0"/>
              <a:t>testá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-lo, </a:t>
            </a:r>
            <a:r>
              <a:rPr lang="en-US" sz="32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porém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discute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pouco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obtidos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discussões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limitadas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porque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há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limitações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 a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área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2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estudo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 err="1"/>
              <a:t>Apesar</a:t>
            </a:r>
            <a:r>
              <a:rPr lang="en-US" dirty="0"/>
              <a:t> da </a:t>
            </a:r>
            <a:r>
              <a:rPr lang="en-US" dirty="0" err="1"/>
              <a:t>efetividade</a:t>
            </a:r>
            <a:r>
              <a:rPr lang="en-US" dirty="0"/>
              <a:t>, o </a:t>
            </a:r>
            <a:r>
              <a:rPr lang="en-US" dirty="0" err="1"/>
              <a:t>método</a:t>
            </a:r>
            <a:r>
              <a:rPr lang="en-US" dirty="0"/>
              <a:t> é </a:t>
            </a:r>
            <a:r>
              <a:rPr lang="en-US" dirty="0" err="1" smtClean="0"/>
              <a:t>complexo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467544" y="33265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51396" algn="ctr" rtl="0">
              <a:spcBef>
                <a:spcPts val="0"/>
              </a:spcBef>
              <a:buClr>
                <a:schemeClr val="dk1"/>
              </a:buClr>
              <a:buSzPct val="99974"/>
              <a:buFont typeface="Calibri"/>
              <a:buNone/>
            </a:pPr>
            <a:r>
              <a:rPr lang="en-US" sz="3959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Obrigado! </a:t>
            </a:r>
            <a:endParaRPr lang="en-US" sz="3959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5509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90000"/>
              </a:lnSpc>
              <a:spcBef>
                <a:spcPts val="0"/>
              </a:spcBef>
              <a:buClr>
                <a:srgbClr val="888888"/>
              </a:buClr>
              <a:buSzPct val="1000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Salma Anwar, Alfred Stein </a:t>
            </a:r>
          </a:p>
        </p:txBody>
      </p:sp>
      <p:sp>
        <p:nvSpPr>
          <p:cNvPr id="86" name="Shape 86"/>
          <p:cNvSpPr txBox="1"/>
          <p:nvPr/>
        </p:nvSpPr>
        <p:spPr>
          <a:xfrm>
            <a:off x="1259632" y="4437112"/>
            <a:ext cx="6400800" cy="5509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Faculty of Geo-Information Science and Earth Observation, The University of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Twente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Enschede, The Netherlands</a:t>
            </a:r>
          </a:p>
        </p:txBody>
      </p:sp>
      <p:pic>
        <p:nvPicPr>
          <p:cNvPr id="87" name="Shape 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0312" y="260648"/>
            <a:ext cx="1472952" cy="180874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/>
          <p:nvPr/>
        </p:nvSpPr>
        <p:spPr>
          <a:xfrm>
            <a:off x="6732240" y="1700808"/>
            <a:ext cx="648072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2015</a:t>
            </a:r>
          </a:p>
        </p:txBody>
      </p:sp>
      <p:sp>
        <p:nvSpPr>
          <p:cNvPr id="89" name="Shape 89"/>
          <p:cNvSpPr txBox="1"/>
          <p:nvPr/>
        </p:nvSpPr>
        <p:spPr>
          <a:xfrm>
            <a:off x="3203848" y="5157192"/>
            <a:ext cx="3384376" cy="5509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176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rPr lang="en-US" sz="176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Afonso</a:t>
            </a:r>
            <a:r>
              <a:rPr lang="en-US" sz="176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Henrique </a:t>
            </a:r>
            <a:r>
              <a:rPr lang="en-US" sz="1760" dirty="0" err="1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Moraes</a:t>
            </a:r>
            <a:r>
              <a:rPr lang="en-US" sz="1760" dirty="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Oliveira</a:t>
            </a:r>
            <a:r>
              <a:rPr lang="en-US" sz="176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76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76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Mateus</a:t>
            </a:r>
            <a:r>
              <a:rPr lang="en-US" sz="176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de Souza </a:t>
            </a:r>
            <a:r>
              <a:rPr lang="en-US" sz="176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Macul</a:t>
            </a:r>
            <a:endParaRPr lang="en-US" sz="176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hape 84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51396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9974"/>
              <a:buFont typeface="Calibri"/>
              <a:buNone/>
              <a:tabLst/>
              <a:defRPr/>
            </a:pPr>
            <a:r>
              <a:rPr kumimoji="0" lang="en-US" sz="3959" b="0" i="0" u="none" strike="noStrike" kern="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Spatial pattern development of selective logging over several years</a:t>
            </a:r>
            <a:endParaRPr kumimoji="0" lang="en-US" sz="3959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685800" y="69725"/>
            <a:ext cx="7772400" cy="14700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Introdução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ubTitle" idx="1"/>
          </p:nvPr>
        </p:nvSpPr>
        <p:spPr>
          <a:xfrm>
            <a:off x="329700" y="1368300"/>
            <a:ext cx="8572500" cy="5275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just" rtl="0"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</a:rPr>
              <a:t>Extração de madeira é uma das principais causas da degradação da Floresta Amazônica.</a:t>
            </a:r>
          </a:p>
          <a:p>
            <a:pPr lvl="0" algn="just" rtl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 algn="just" rtl="0"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</a:rPr>
              <a:t>Estatística Espacial auxilia no entendimento desses padrões.</a:t>
            </a:r>
          </a:p>
          <a:p>
            <a:pPr lvl="0" algn="just" rtl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 algn="just"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</a:rPr>
              <a:t>Existem poucos estudos envolvendo estatística espacial que modelem a extração madeireira (não homogêneos no tempo e no espaço).</a:t>
            </a:r>
          </a:p>
          <a:p>
            <a:pPr lvl="0" algn="just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67544" y="116632"/>
            <a:ext cx="8229600" cy="99412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7940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0" y="1600200"/>
            <a:ext cx="9050700" cy="452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 err="1"/>
              <a:t>Estudar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características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distribuição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espacial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extração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seletiva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2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madeira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Amazônia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modelar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padrões</a:t>
            </a:r>
            <a:r>
              <a:rPr lang="en-US" dirty="0"/>
              <a:t>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42900" algn="just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Utilizar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padrões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encontrados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/>
              <a:t>a </a:t>
            </a:r>
            <a:r>
              <a:rPr lang="en-US" dirty="0" err="1"/>
              <a:t>fim</a:t>
            </a:r>
            <a:r>
              <a:rPr lang="en-US" dirty="0"/>
              <a:t> de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revelar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sua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dinâmica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temporal.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341800" y="-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7940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Área de Estudo</a:t>
            </a:r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772816"/>
            <a:ext cx="9118596" cy="4748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have esquerda 25"/>
          <p:cNvSpPr/>
          <p:nvPr/>
        </p:nvSpPr>
        <p:spPr>
          <a:xfrm rot="5400000">
            <a:off x="4644008" y="4653136"/>
            <a:ext cx="288032" cy="1728192"/>
          </a:xfrm>
          <a:prstGeom prst="leftBrace">
            <a:avLst>
              <a:gd name="adj1" fmla="val 0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Seta em curva para a esquerda 49"/>
          <p:cNvSpPr/>
          <p:nvPr/>
        </p:nvSpPr>
        <p:spPr>
          <a:xfrm>
            <a:off x="6995302" y="3297959"/>
            <a:ext cx="377854" cy="204069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Chave esquerda 43"/>
          <p:cNvSpPr/>
          <p:nvPr/>
        </p:nvSpPr>
        <p:spPr>
          <a:xfrm>
            <a:off x="216311" y="451735"/>
            <a:ext cx="432048" cy="1710456"/>
          </a:xfrm>
          <a:prstGeom prst="leftBrace">
            <a:avLst>
              <a:gd name="adj1" fmla="val 0"/>
              <a:gd name="adj2" fmla="val 5122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tângulo 3"/>
          <p:cNvSpPr/>
          <p:nvPr/>
        </p:nvSpPr>
        <p:spPr>
          <a:xfrm>
            <a:off x="584248" y="237291"/>
            <a:ext cx="1656184" cy="10612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Classificação de imagens </a:t>
            </a:r>
            <a:r>
              <a:rPr lang="pt-BR" dirty="0" err="1" smtClean="0"/>
              <a:t>Landsat</a:t>
            </a:r>
            <a:r>
              <a:rPr lang="pt-BR" dirty="0" smtClean="0"/>
              <a:t> 5-TM</a:t>
            </a:r>
          </a:p>
          <a:p>
            <a:pPr algn="ctr"/>
            <a:r>
              <a:rPr lang="pt-BR" dirty="0" smtClean="0"/>
              <a:t>(Fração Solo)</a:t>
            </a: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584248" y="1651915"/>
            <a:ext cx="1656184" cy="106315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Conversão em dados pontuais</a:t>
            </a:r>
          </a:p>
          <a:p>
            <a:pPr algn="ctr"/>
            <a:r>
              <a:rPr lang="pt-BR" dirty="0" smtClean="0"/>
              <a:t>(pátios de extração – </a:t>
            </a:r>
            <a:r>
              <a:rPr lang="pt-BR" dirty="0" smtClean="0"/>
              <a:t>LLS</a:t>
            </a:r>
            <a:r>
              <a:rPr lang="pt-BR" dirty="0" smtClean="0"/>
              <a:t>)</a:t>
            </a:r>
            <a:endParaRPr lang="en-US" dirty="0"/>
          </a:p>
        </p:txBody>
      </p:sp>
      <p:sp>
        <p:nvSpPr>
          <p:cNvPr id="11" name="Retângulo 10"/>
          <p:cNvSpPr/>
          <p:nvPr/>
        </p:nvSpPr>
        <p:spPr>
          <a:xfrm>
            <a:off x="2789204" y="1593668"/>
            <a:ext cx="1728192" cy="1179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Estimador de densidade </a:t>
            </a:r>
            <a:r>
              <a:rPr lang="pt-BR" i="1" dirty="0" err="1" smtClean="0"/>
              <a:t>Kernel</a:t>
            </a:r>
            <a:r>
              <a:rPr lang="pt-BR" dirty="0" smtClean="0"/>
              <a:t> (20 km)</a:t>
            </a:r>
            <a:endParaRPr lang="en-US" dirty="0"/>
          </a:p>
        </p:txBody>
      </p:sp>
      <p:sp>
        <p:nvSpPr>
          <p:cNvPr id="12" name="Retângulo 11"/>
          <p:cNvSpPr/>
          <p:nvPr/>
        </p:nvSpPr>
        <p:spPr>
          <a:xfrm>
            <a:off x="5085672" y="1593668"/>
            <a:ext cx="1728192" cy="1179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Função – J não homogêneo </a:t>
            </a:r>
            <a:endParaRPr lang="en-US" dirty="0"/>
          </a:p>
        </p:txBody>
      </p:sp>
      <p:sp>
        <p:nvSpPr>
          <p:cNvPr id="13" name="Retângulo 12"/>
          <p:cNvSpPr/>
          <p:nvPr/>
        </p:nvSpPr>
        <p:spPr>
          <a:xfrm>
            <a:off x="2789204" y="1010531"/>
            <a:ext cx="4024660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Análise espacial (evidência de </a:t>
            </a:r>
            <a:r>
              <a:rPr lang="pt-BR" dirty="0" err="1" smtClean="0"/>
              <a:t>clusteres</a:t>
            </a:r>
            <a:r>
              <a:rPr lang="pt-BR" dirty="0" smtClean="0"/>
              <a:t>)</a:t>
            </a:r>
            <a:endParaRPr lang="en-US" dirty="0"/>
          </a:p>
        </p:txBody>
      </p:sp>
      <p:sp>
        <p:nvSpPr>
          <p:cNvPr id="10" name="Chave esquerda 9"/>
          <p:cNvSpPr/>
          <p:nvPr/>
        </p:nvSpPr>
        <p:spPr>
          <a:xfrm rot="5400000">
            <a:off x="4621872" y="329994"/>
            <a:ext cx="295104" cy="2232248"/>
          </a:xfrm>
          <a:prstGeom prst="leftBrace">
            <a:avLst>
              <a:gd name="adj1" fmla="val 0"/>
              <a:gd name="adj2" fmla="val 5122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tângulo 15"/>
          <p:cNvSpPr/>
          <p:nvPr/>
        </p:nvSpPr>
        <p:spPr>
          <a:xfrm>
            <a:off x="2675082" y="237291"/>
            <a:ext cx="4248471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Métodos estatísticos de padrões de pontos </a:t>
            </a:r>
            <a:endParaRPr lang="en-US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2794663" y="3069551"/>
            <a:ext cx="4024660" cy="251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Análise de padrões– </a:t>
            </a:r>
            <a:r>
              <a:rPr lang="pt-BR" i="1" dirty="0" err="1" smtClean="0"/>
              <a:t>Markov</a:t>
            </a:r>
            <a:r>
              <a:rPr lang="pt-BR" i="1" dirty="0" smtClean="0"/>
              <a:t> point </a:t>
            </a:r>
            <a:r>
              <a:rPr lang="pt-BR" i="1" dirty="0" err="1" smtClean="0"/>
              <a:t>process</a:t>
            </a:r>
            <a:r>
              <a:rPr lang="pt-BR" i="1" dirty="0" smtClean="0"/>
              <a:t>  </a:t>
            </a:r>
            <a:endParaRPr lang="en-US" i="1" dirty="0"/>
          </a:p>
        </p:txBody>
      </p:sp>
      <p:sp>
        <p:nvSpPr>
          <p:cNvPr id="20" name="Chave esquerda 19"/>
          <p:cNvSpPr/>
          <p:nvPr/>
        </p:nvSpPr>
        <p:spPr>
          <a:xfrm rot="5400000">
            <a:off x="4659441" y="2352359"/>
            <a:ext cx="295104" cy="2232248"/>
          </a:xfrm>
          <a:prstGeom prst="leftBrace">
            <a:avLst>
              <a:gd name="adj1" fmla="val 0"/>
              <a:gd name="adj2" fmla="val 5122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tângulo 20"/>
          <p:cNvSpPr/>
          <p:nvPr/>
        </p:nvSpPr>
        <p:spPr>
          <a:xfrm>
            <a:off x="2905790" y="5159900"/>
            <a:ext cx="4024660" cy="251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Validação do modelo</a:t>
            </a:r>
            <a:endParaRPr lang="en-US" dirty="0"/>
          </a:p>
        </p:txBody>
      </p:sp>
      <p:sp>
        <p:nvSpPr>
          <p:cNvPr id="15" name="Retângulo 14"/>
          <p:cNvSpPr/>
          <p:nvPr/>
        </p:nvSpPr>
        <p:spPr>
          <a:xfrm>
            <a:off x="2746831" y="5641427"/>
            <a:ext cx="1872208" cy="1015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Envelopes de simulações (função K não homogênea)</a:t>
            </a:r>
            <a:endParaRPr lang="en-US" dirty="0"/>
          </a:p>
        </p:txBody>
      </p:sp>
      <p:sp>
        <p:nvSpPr>
          <p:cNvPr id="24" name="Retângulo 23"/>
          <p:cNvSpPr/>
          <p:nvPr/>
        </p:nvSpPr>
        <p:spPr>
          <a:xfrm>
            <a:off x="4849758" y="5658726"/>
            <a:ext cx="2016224" cy="10081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Q-Q </a:t>
            </a:r>
            <a:r>
              <a:rPr lang="pt-BR" dirty="0" err="1" smtClean="0"/>
              <a:t>plot</a:t>
            </a:r>
            <a:endParaRPr lang="en-US" dirty="0"/>
          </a:p>
        </p:txBody>
      </p:sp>
      <p:cxnSp>
        <p:nvCxnSpPr>
          <p:cNvPr id="27" name="Conector de seta reta 26"/>
          <p:cNvCxnSpPr>
            <a:stCxn id="4" idx="2"/>
            <a:endCxn id="6" idx="0"/>
          </p:cNvCxnSpPr>
          <p:nvPr/>
        </p:nvCxnSpPr>
        <p:spPr>
          <a:xfrm>
            <a:off x="1412340" y="1298566"/>
            <a:ext cx="0" cy="3533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29" name="Retângulo 28"/>
          <p:cNvSpPr/>
          <p:nvPr/>
        </p:nvSpPr>
        <p:spPr>
          <a:xfrm>
            <a:off x="2824680" y="3639722"/>
            <a:ext cx="1764723" cy="11376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i="1" dirty="0" err="1" smtClean="0"/>
              <a:t>Geyer’s</a:t>
            </a:r>
            <a:r>
              <a:rPr lang="pt-BR" i="1" dirty="0" smtClean="0"/>
              <a:t> </a:t>
            </a:r>
            <a:r>
              <a:rPr lang="pt-BR" i="1" dirty="0" err="1" smtClean="0"/>
              <a:t>saturation</a:t>
            </a:r>
            <a:r>
              <a:rPr lang="pt-BR" i="1" dirty="0" smtClean="0"/>
              <a:t> </a:t>
            </a:r>
            <a:r>
              <a:rPr lang="pt-BR" i="1" dirty="0" err="1" smtClean="0"/>
              <a:t>process</a:t>
            </a:r>
            <a:endParaRPr lang="en-US" i="1" dirty="0"/>
          </a:p>
        </p:txBody>
      </p:sp>
      <p:sp>
        <p:nvSpPr>
          <p:cNvPr id="30" name="Retângulo 29"/>
          <p:cNvSpPr/>
          <p:nvPr/>
        </p:nvSpPr>
        <p:spPr>
          <a:xfrm>
            <a:off x="5116479" y="3639722"/>
            <a:ext cx="1728192" cy="11376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i="1" dirty="0" err="1" smtClean="0"/>
              <a:t>Area-interaction</a:t>
            </a:r>
            <a:r>
              <a:rPr lang="pt-BR" i="1" dirty="0" smtClean="0"/>
              <a:t> </a:t>
            </a:r>
            <a:r>
              <a:rPr lang="pt-BR" i="1" dirty="0" err="1" smtClean="0"/>
              <a:t>model</a:t>
            </a:r>
            <a:endParaRPr lang="en-US" i="1" dirty="0"/>
          </a:p>
        </p:txBody>
      </p:sp>
      <p:sp>
        <p:nvSpPr>
          <p:cNvPr id="43" name="Retângulo 42"/>
          <p:cNvSpPr/>
          <p:nvPr/>
        </p:nvSpPr>
        <p:spPr>
          <a:xfrm rot="16200000">
            <a:off x="-1146568" y="1302889"/>
            <a:ext cx="2637838" cy="34470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Pré-processamento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35" name="Conector reto 1034"/>
          <p:cNvCxnSpPr>
            <a:stCxn id="16" idx="2"/>
            <a:endCxn id="13" idx="0"/>
          </p:cNvCxnSpPr>
          <p:nvPr/>
        </p:nvCxnSpPr>
        <p:spPr>
          <a:xfrm>
            <a:off x="4799318" y="525323"/>
            <a:ext cx="2216" cy="485208"/>
          </a:xfrm>
          <a:prstGeom prst="lin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037" name="Seta em curva para a esquerda 1036"/>
          <p:cNvSpPr/>
          <p:nvPr/>
        </p:nvSpPr>
        <p:spPr>
          <a:xfrm>
            <a:off x="6930450" y="1154547"/>
            <a:ext cx="377854" cy="204069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" name="Conector angulado 8"/>
          <p:cNvCxnSpPr>
            <a:stCxn id="6" idx="3"/>
            <a:endCxn id="16" idx="1"/>
          </p:cNvCxnSpPr>
          <p:nvPr/>
        </p:nvCxnSpPr>
        <p:spPr>
          <a:xfrm flipV="1">
            <a:off x="2240432" y="381307"/>
            <a:ext cx="434650" cy="180218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32"/>
          <p:cNvSpPr/>
          <p:nvPr/>
        </p:nvSpPr>
        <p:spPr>
          <a:xfrm>
            <a:off x="2014833" y="3639722"/>
            <a:ext cx="671075" cy="11376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i="1" dirty="0" smtClean="0"/>
              <a:t>2000</a:t>
            </a:r>
          </a:p>
          <a:p>
            <a:pPr algn="ctr"/>
            <a:endParaRPr lang="pt-BR" i="1" dirty="0"/>
          </a:p>
          <a:p>
            <a:pPr algn="ctr"/>
            <a:r>
              <a:rPr lang="pt-BR" i="1" dirty="0" smtClean="0"/>
              <a:t> </a:t>
            </a:r>
            <a:endParaRPr lang="pt-BR" i="1" dirty="0"/>
          </a:p>
          <a:p>
            <a:pPr algn="ctr"/>
            <a:r>
              <a:rPr lang="pt-BR" i="1" dirty="0" smtClean="0"/>
              <a:t>2009</a:t>
            </a:r>
            <a:endParaRPr lang="en-US" i="1" dirty="0"/>
          </a:p>
        </p:txBody>
      </p:sp>
      <p:cxnSp>
        <p:nvCxnSpPr>
          <p:cNvPr id="18" name="Conector de seta reta 17"/>
          <p:cNvCxnSpPr/>
          <p:nvPr/>
        </p:nvCxnSpPr>
        <p:spPr>
          <a:xfrm>
            <a:off x="2339752" y="397556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041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0" grpId="0" animBg="1"/>
      <p:bldP spid="44" grpId="0" animBg="1"/>
      <p:bldP spid="4" grpId="0" animBg="1"/>
      <p:bldP spid="6" grpId="0" animBg="1"/>
      <p:bldP spid="11" grpId="0" animBg="1"/>
      <p:bldP spid="12" grpId="0" animBg="1"/>
      <p:bldP spid="13" grpId="0" animBg="1"/>
      <p:bldP spid="10" grpId="0" animBg="1"/>
      <p:bldP spid="16" grpId="0" animBg="1"/>
      <p:bldP spid="17" grpId="0" animBg="1"/>
      <p:bldP spid="20" grpId="0" animBg="1"/>
      <p:bldP spid="21" grpId="0" animBg="1"/>
      <p:bldP spid="15" grpId="0" animBg="1"/>
      <p:bldP spid="24" grpId="0" animBg="1"/>
      <p:bldP spid="29" grpId="0" animBg="1"/>
      <p:bldP spid="30" grpId="0" animBg="1"/>
      <p:bldP spid="43" grpId="0" animBg="1"/>
      <p:bldP spid="1037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dirty="0" err="1"/>
              <a:t>Metodologia</a:t>
            </a:r>
            <a:endParaRPr lang="en-US" dirty="0"/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en-US" dirty="0"/>
              <a:t>Geyer’s saturation process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buNone/>
            </a:pPr>
            <a:endParaRPr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buNone/>
            </a:pPr>
            <a:endParaRPr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buNone/>
            </a:pPr>
            <a:endParaRPr dirty="0"/>
          </a:p>
          <a:p>
            <a:pPr lvl="0" rtl="0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en-US" dirty="0"/>
              <a:t>Area-interaction model</a:t>
            </a:r>
          </a:p>
        </p:txBody>
      </p:sp>
      <p:pic>
        <p:nvPicPr>
          <p:cNvPr id="120" name="Shape 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576" y="2426066"/>
            <a:ext cx="3540325" cy="93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Shape 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3608" y="4545525"/>
            <a:ext cx="2520050" cy="58027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CaixaDeTexto 1"/>
              <p:cNvSpPr txBox="1"/>
              <p:nvPr/>
            </p:nvSpPr>
            <p:spPr>
              <a:xfrm>
                <a:off x="5436096" y="2060848"/>
                <a:ext cx="3397600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2000" b="1" i="1" smtClean="0">
                        <a:latin typeface="Cambria Math"/>
                        <a:cs typeface="Times New Roman" panose="02020603050405020304" pitchFamily="18" charset="0"/>
                      </a:rPr>
                      <m:t>𝑳</m:t>
                    </m:r>
                  </m:oMath>
                </a14:m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 conjunto de pontos</a:t>
                </a:r>
              </a:p>
              <a:p>
                <a14:m>
                  <m:oMath xmlns:m="http://schemas.openxmlformats.org/officeDocument/2006/math">
                    <m:r>
                      <a:rPr lang="pt-BR" sz="2000" b="1" i="1" smtClean="0">
                        <a:latin typeface="Cambria Math"/>
                        <a:cs typeface="Times New Roman" panose="02020603050405020304" pitchFamily="18" charset="0"/>
                      </a:rPr>
                      <m:t>𝒂</m:t>
                    </m:r>
                  </m:oMath>
                </a14:m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fator de escala</a:t>
                </a:r>
              </a:p>
              <a:p>
                <a14:m>
                  <m:oMath xmlns:m="http://schemas.openxmlformats.org/officeDocument/2006/math">
                    <m:r>
                      <a:rPr lang="el-GR" sz="2000" b="1" i="1" dirty="0">
                        <a:latin typeface="Cambria Math"/>
                        <a:cs typeface="Times New Roman" panose="02020603050405020304" pitchFamily="18" charset="0"/>
                      </a:rPr>
                      <m:t>𝜷</m:t>
                    </m:r>
                  </m:oMath>
                </a14:m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é relativo a intensidade dos  processo dos LLS e é em função </a:t>
                </a:r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 </a:t>
                </a:r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localização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γ</m:t>
                    </m:r>
                    <m:r>
                      <m:rPr>
                        <m:nor/>
                      </m:rPr>
                      <a:rPr lang="pt-BR" sz="2000" b="1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força de interação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2000" b="1" dirty="0" smtClean="0">
                        <a:latin typeface="Cambria Math"/>
                        <a:cs typeface="Times New Roman" panose="020206030504050203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pt-BR" sz="2000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limite superior de saturação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xi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contribuição de cada ponto para a densidade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u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pt-B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pt-B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 raio de única influencia do LLS</a:t>
                </a:r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CaixaDe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2060848"/>
                <a:ext cx="3397600" cy="3477875"/>
              </a:xfrm>
              <a:prstGeom prst="rect">
                <a:avLst/>
              </a:prstGeom>
              <a:blipFill rotWithShape="1">
                <a:blip r:embed="rId5"/>
                <a:stretch>
                  <a:fillRect l="-1975" t="-876" r="-5206" b="-21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93" y="581298"/>
            <a:ext cx="7277307" cy="349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052" y="3861878"/>
            <a:ext cx="3384376" cy="302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118"/>
          <p:cNvSpPr txBox="1">
            <a:spLocks noGrp="1"/>
          </p:cNvSpPr>
          <p:nvPr>
            <p:ph type="title"/>
          </p:nvPr>
        </p:nvSpPr>
        <p:spPr>
          <a:xfrm>
            <a:off x="418946" y="116632"/>
            <a:ext cx="8229600" cy="562074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dirty="0" err="1" smtClean="0"/>
              <a:t>Resultados</a:t>
            </a:r>
            <a:r>
              <a:rPr lang="en-US" dirty="0" smtClean="0"/>
              <a:t> - </a:t>
            </a:r>
            <a:r>
              <a:rPr lang="en-US" dirty="0" err="1" smtClean="0"/>
              <a:t>Análise</a:t>
            </a:r>
            <a:r>
              <a:rPr lang="en-US" dirty="0" smtClean="0"/>
              <a:t> </a:t>
            </a:r>
            <a:r>
              <a:rPr lang="en-US" dirty="0" err="1" smtClean="0"/>
              <a:t>Espacial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229600" cy="69277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 err="1" smtClean="0"/>
              <a:t>Resultados</a:t>
            </a:r>
            <a:r>
              <a:rPr lang="en-US" dirty="0" smtClean="0"/>
              <a:t> - </a:t>
            </a:r>
            <a:r>
              <a:rPr lang="en-US" dirty="0" err="1" smtClean="0"/>
              <a:t>Validação</a:t>
            </a:r>
            <a:endParaRPr lang="en-US" dirty="0"/>
          </a:p>
        </p:txBody>
      </p:sp>
      <p:pic>
        <p:nvPicPr>
          <p:cNvPr id="139" name="Shape 139"/>
          <p:cNvPicPr preferRelativeResize="0"/>
          <p:nvPr/>
        </p:nvPicPr>
        <p:blipFill rotWithShape="1">
          <a:blip r:embed="rId3">
            <a:alphaModFix/>
          </a:blip>
          <a:srcRect l="26384" r="24295" b="14294"/>
          <a:stretch/>
        </p:blipFill>
        <p:spPr>
          <a:xfrm>
            <a:off x="827584" y="1371090"/>
            <a:ext cx="3096344" cy="241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 rotWithShape="1">
          <a:blip r:embed="rId4">
            <a:alphaModFix/>
          </a:blip>
          <a:srcRect l="26079" r="21416" b="11429"/>
          <a:stretch/>
        </p:blipFill>
        <p:spPr>
          <a:xfrm>
            <a:off x="5108947" y="3742961"/>
            <a:ext cx="3289300" cy="266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51198"/>
            <a:ext cx="30670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68" y="3742961"/>
            <a:ext cx="34575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051719" y="953418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2006</a:t>
            </a:r>
            <a:endParaRPr lang="en-GB" dirty="0"/>
          </a:p>
        </p:txBody>
      </p:sp>
      <p:sp>
        <p:nvSpPr>
          <p:cNvPr id="8" name="CaixaDeTexto 7"/>
          <p:cNvSpPr txBox="1"/>
          <p:nvPr/>
        </p:nvSpPr>
        <p:spPr>
          <a:xfrm>
            <a:off x="6429561" y="95731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2007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ângulo 2"/>
              <p:cNvSpPr/>
              <p:nvPr/>
            </p:nvSpPr>
            <p:spPr>
              <a:xfrm>
                <a:off x="4269688" y="1371090"/>
                <a:ext cx="6447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b="1" i="1" dirty="0" smtClean="0">
                        <a:latin typeface="Cambria Math"/>
                        <a:cs typeface="Times New Roman" panose="020206030504050203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pt-BR" b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en-GB" dirty="0" smtClean="0"/>
                  <a:t> = 5</a:t>
                </a:r>
              </a:p>
              <a:p>
                <a:r>
                  <a:rPr lang="pt-BR" dirty="0"/>
                  <a:t>r</a:t>
                </a:r>
                <a:r>
                  <a:rPr lang="pt-BR" dirty="0" smtClean="0"/>
                  <a:t> = 15</a:t>
                </a:r>
                <a:endParaRPr lang="en-GB" dirty="0"/>
              </a:p>
            </p:txBody>
          </p:sp>
        </mc:Choice>
        <mc:Fallback xmlns="">
          <p:sp>
            <p:nvSpPr>
              <p:cNvPr id="3" name="Retâ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688" y="1371090"/>
                <a:ext cx="644728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1887" t="-1163" r="-2830" b="-104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79400" algn="ctr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None/>
            </a:pPr>
            <a:r>
              <a:rPr lang="en-US" dirty="0" err="1" smtClean="0"/>
              <a:t>Resultados</a:t>
            </a:r>
            <a:r>
              <a:rPr lang="en-US" dirty="0" smtClean="0"/>
              <a:t> - </a:t>
            </a:r>
            <a:r>
              <a:rPr lang="en-US" dirty="0" err="1" smtClean="0"/>
              <a:t>Modelos</a:t>
            </a:r>
            <a:endParaRPr lang="en-US" dirty="0"/>
          </a:p>
        </p:txBody>
      </p:sp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568" y="1542000"/>
            <a:ext cx="7806660" cy="2463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Shape 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0113" y="4083624"/>
            <a:ext cx="7832327" cy="22256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Conector reto 2"/>
          <p:cNvCxnSpPr/>
          <p:nvPr/>
        </p:nvCxnSpPr>
        <p:spPr>
          <a:xfrm>
            <a:off x="467544" y="3284984"/>
            <a:ext cx="83529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467544" y="5463226"/>
            <a:ext cx="82089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484</Words>
  <Application>Microsoft Office PowerPoint</Application>
  <PresentationFormat>Apresentação na tela (4:3)</PresentationFormat>
  <Paragraphs>76</Paragraphs>
  <Slides>12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Spatial pattern development of selective logging over several years</vt:lpstr>
      <vt:lpstr>Introdução</vt:lpstr>
      <vt:lpstr>Objetivo</vt:lpstr>
      <vt:lpstr>Área de Estudo</vt:lpstr>
      <vt:lpstr>Apresentação do PowerPoint</vt:lpstr>
      <vt:lpstr>Metodologia</vt:lpstr>
      <vt:lpstr>Resultados - Análise Espacial</vt:lpstr>
      <vt:lpstr>Resultados - Validação</vt:lpstr>
      <vt:lpstr>Resultados - Modelos</vt:lpstr>
      <vt:lpstr>Conclusões</vt:lpstr>
      <vt:lpstr>Considerações</vt:lpstr>
      <vt:lpstr>Obrigado!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pattern development of selective logging over several years</dc:title>
  <dc:creator>Afonso</dc:creator>
  <cp:lastModifiedBy>Mateus Macul</cp:lastModifiedBy>
  <cp:revision>18</cp:revision>
  <dcterms:modified xsi:type="dcterms:W3CDTF">2017-11-22T15:38:14Z</dcterms:modified>
</cp:coreProperties>
</file>