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8"/>
  </p:notesMasterIdLst>
  <p:handoutMasterIdLst>
    <p:handoutMasterId r:id="rId39"/>
  </p:handoutMasterIdLst>
  <p:sldIdLst>
    <p:sldId id="436" r:id="rId2"/>
    <p:sldId id="323" r:id="rId3"/>
    <p:sldId id="322" r:id="rId4"/>
    <p:sldId id="258" r:id="rId5"/>
    <p:sldId id="305" r:id="rId6"/>
    <p:sldId id="306" r:id="rId7"/>
    <p:sldId id="319" r:id="rId8"/>
    <p:sldId id="367" r:id="rId9"/>
    <p:sldId id="307" r:id="rId10"/>
    <p:sldId id="320" r:id="rId11"/>
    <p:sldId id="324" r:id="rId12"/>
    <p:sldId id="425" r:id="rId13"/>
    <p:sldId id="426" r:id="rId14"/>
    <p:sldId id="427" r:id="rId15"/>
    <p:sldId id="404" r:id="rId16"/>
    <p:sldId id="405" r:id="rId17"/>
    <p:sldId id="406" r:id="rId18"/>
    <p:sldId id="407" r:id="rId19"/>
    <p:sldId id="408" r:id="rId20"/>
    <p:sldId id="361" r:id="rId21"/>
    <p:sldId id="409" r:id="rId22"/>
    <p:sldId id="437" r:id="rId23"/>
    <p:sldId id="358" r:id="rId24"/>
    <p:sldId id="312" r:id="rId25"/>
    <p:sldId id="301" r:id="rId26"/>
    <p:sldId id="383" r:id="rId27"/>
    <p:sldId id="385" r:id="rId28"/>
    <p:sldId id="386" r:id="rId29"/>
    <p:sldId id="384" r:id="rId30"/>
    <p:sldId id="418" r:id="rId31"/>
    <p:sldId id="313" r:id="rId32"/>
    <p:sldId id="398" r:id="rId33"/>
    <p:sldId id="420" r:id="rId34"/>
    <p:sldId id="423" r:id="rId35"/>
    <p:sldId id="424" r:id="rId36"/>
    <p:sldId id="399" r:id="rId37"/>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D9D9D9"/>
    <a:srgbClr val="E3E3B5"/>
    <a:srgbClr val="E7D6CB"/>
    <a:srgbClr val="BBFF99"/>
    <a:srgbClr val="FFFF99"/>
    <a:srgbClr val="A6F2A8"/>
    <a:srgbClr val="D3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9" autoAdjust="0"/>
    <p:restoredTop sz="94964" autoAdjust="0"/>
  </p:normalViewPr>
  <p:slideViewPr>
    <p:cSldViewPr>
      <p:cViewPr>
        <p:scale>
          <a:sx n="80" d="100"/>
          <a:sy n="80" d="100"/>
        </p:scale>
        <p:origin x="1034" y="-1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6.xml"/><Relationship Id="rId18" Type="http://schemas.openxmlformats.org/officeDocument/2006/relationships/slide" Target="slides/slide21.xml"/><Relationship Id="rId26" Type="http://schemas.openxmlformats.org/officeDocument/2006/relationships/slide" Target="slides/slide31.xml"/><Relationship Id="rId3" Type="http://schemas.openxmlformats.org/officeDocument/2006/relationships/slide" Target="slides/slide3.xml"/><Relationship Id="rId21" Type="http://schemas.openxmlformats.org/officeDocument/2006/relationships/slide" Target="slides/slide25.xml"/><Relationship Id="rId7" Type="http://schemas.openxmlformats.org/officeDocument/2006/relationships/slide" Target="slides/slide7.xml"/><Relationship Id="rId12" Type="http://schemas.openxmlformats.org/officeDocument/2006/relationships/slide" Target="slides/slide15.xml"/><Relationship Id="rId17" Type="http://schemas.openxmlformats.org/officeDocument/2006/relationships/slide" Target="slides/slide20.xml"/><Relationship Id="rId25" Type="http://schemas.openxmlformats.org/officeDocument/2006/relationships/slide" Target="slides/slide29.xml"/><Relationship Id="rId2" Type="http://schemas.openxmlformats.org/officeDocument/2006/relationships/slide" Target="slides/slide2.xml"/><Relationship Id="rId16" Type="http://schemas.openxmlformats.org/officeDocument/2006/relationships/slide" Target="slides/slide19.xml"/><Relationship Id="rId20" Type="http://schemas.openxmlformats.org/officeDocument/2006/relationships/slide" Target="slides/slide24.xml"/><Relationship Id="rId29" Type="http://schemas.openxmlformats.org/officeDocument/2006/relationships/slide" Target="slides/slide36.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24" Type="http://schemas.openxmlformats.org/officeDocument/2006/relationships/slide" Target="slides/slide28.xml"/><Relationship Id="rId5" Type="http://schemas.openxmlformats.org/officeDocument/2006/relationships/slide" Target="slides/slide5.xml"/><Relationship Id="rId15" Type="http://schemas.openxmlformats.org/officeDocument/2006/relationships/slide" Target="slides/slide18.xml"/><Relationship Id="rId23" Type="http://schemas.openxmlformats.org/officeDocument/2006/relationships/slide" Target="slides/slide27.xml"/><Relationship Id="rId28" Type="http://schemas.openxmlformats.org/officeDocument/2006/relationships/slide" Target="slides/slide33.xml"/><Relationship Id="rId10" Type="http://schemas.openxmlformats.org/officeDocument/2006/relationships/slide" Target="slides/slide10.xml"/><Relationship Id="rId19" Type="http://schemas.openxmlformats.org/officeDocument/2006/relationships/slide" Target="slides/slide23.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7.xml"/><Relationship Id="rId22" Type="http://schemas.openxmlformats.org/officeDocument/2006/relationships/slide" Target="slides/slide26.xml"/><Relationship Id="rId27"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pt-BR"/>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mn-cs"/>
              </a:defRPr>
            </a:lvl1pPr>
          </a:lstStyle>
          <a:p>
            <a:pPr>
              <a:defRPr/>
            </a:pPr>
            <a:fld id="{E0AADEA8-BAEA-764B-90D6-D5AC21CFEF72}" type="slidenum">
              <a:rPr lang="pt-BR"/>
              <a:pPr>
                <a:defRPr/>
              </a:pPr>
              <a:t>‹nº›</a:t>
            </a:fld>
            <a:endParaRPr lang="pt-BR"/>
          </a:p>
        </p:txBody>
      </p:sp>
    </p:spTree>
    <p:extLst>
      <p:ext uri="{BB962C8B-B14F-4D97-AF65-F5344CB8AC3E}">
        <p14:creationId xmlns:p14="http://schemas.microsoft.com/office/powerpoint/2010/main" val="3292934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pt-BR"/>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pt-BR"/>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cs typeface="+mn-cs"/>
              </a:defRPr>
            </a:lvl1pPr>
          </a:lstStyle>
          <a:p>
            <a:pPr>
              <a:defRPr/>
            </a:pPr>
            <a:fld id="{343B2903-AF31-154E-86B8-5BF66170F9AF}" type="slidenum">
              <a:rPr lang="pt-BR"/>
              <a:pPr>
                <a:defRPr/>
              </a:pPr>
              <a:t>‹nº›</a:t>
            </a:fld>
            <a:endParaRPr lang="pt-BR"/>
          </a:p>
        </p:txBody>
      </p:sp>
    </p:spTree>
    <p:extLst>
      <p:ext uri="{BB962C8B-B14F-4D97-AF65-F5344CB8AC3E}">
        <p14:creationId xmlns:p14="http://schemas.microsoft.com/office/powerpoint/2010/main" val="1865929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470C9F0D-8263-3545-AE0B-FD0D9A31AFCC}" type="slidenum">
              <a:rPr lang="pt-BR" sz="1200">
                <a:latin typeface="Times New Roman" charset="0"/>
              </a:rPr>
              <a:pPr eaLnBrk="1" hangingPunct="1"/>
              <a:t>1</a:t>
            </a:fld>
            <a:endParaRPr lang="pt-BR" sz="1200">
              <a:latin typeface="Times New Roman" charset="0"/>
            </a:endParaRPr>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BCF7630D-F8D8-DB43-AD93-C7DF36B33B35}" type="slidenum">
              <a:rPr lang="pt-BR" sz="1200">
                <a:latin typeface="Times New Roman" charset="0"/>
              </a:rPr>
              <a:pPr eaLnBrk="1" hangingPunct="1"/>
              <a:t>10</a:t>
            </a:fld>
            <a:endParaRPr lang="pt-BR" sz="1200">
              <a:latin typeface="Times New Roman"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E098FE3B-6F49-D645-9166-FC53F870D6E2}" type="slidenum">
              <a:rPr lang="pt-BR" sz="1200">
                <a:latin typeface="Times New Roman" charset="0"/>
              </a:rPr>
              <a:pPr eaLnBrk="1" hangingPunct="1"/>
              <a:t>11</a:t>
            </a:fld>
            <a:endParaRPr lang="pt-BR" sz="1200">
              <a:latin typeface="Times New Roman"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3FCFD6DE-1E91-7C4E-8FDF-C699AC6179FB}" type="slidenum">
              <a:rPr lang="pt-BR" sz="1200">
                <a:latin typeface="Times New Roman" charset="0"/>
              </a:rPr>
              <a:pPr eaLnBrk="1" hangingPunct="1"/>
              <a:t>15</a:t>
            </a:fld>
            <a:endParaRPr lang="pt-BR" sz="1200">
              <a:latin typeface="Times New Roman"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D23C121E-9B2F-E54E-98F4-E4ED11553D16}" type="slidenum">
              <a:rPr lang="pt-BR" sz="1200">
                <a:latin typeface="Times New Roman" charset="0"/>
              </a:rPr>
              <a:pPr eaLnBrk="1" hangingPunct="1"/>
              <a:t>16</a:t>
            </a:fld>
            <a:endParaRPr lang="pt-BR" sz="1200">
              <a:latin typeface="Times New Roman"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AF6B4D91-D03F-D14F-BDAA-084C3AAC9EC7}" type="slidenum">
              <a:rPr lang="pt-BR" sz="1200">
                <a:latin typeface="Times New Roman" charset="0"/>
              </a:rPr>
              <a:pPr eaLnBrk="1" hangingPunct="1"/>
              <a:t>17</a:t>
            </a:fld>
            <a:endParaRPr lang="pt-BR" sz="1200">
              <a:latin typeface="Times New Roman"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B18BB1AC-E93B-484B-8FC8-5515370E2AEF}" type="slidenum">
              <a:rPr lang="pt-BR" sz="1200">
                <a:latin typeface="Times New Roman" charset="0"/>
              </a:rPr>
              <a:pPr eaLnBrk="1" hangingPunct="1"/>
              <a:t>18</a:t>
            </a:fld>
            <a:endParaRPr lang="pt-BR" sz="1200">
              <a:latin typeface="Times New Roman"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0C73EE1A-8BF0-F34C-84B3-2740BD09AE00}" type="slidenum">
              <a:rPr lang="pt-BR" sz="1200">
                <a:latin typeface="Times New Roman" charset="0"/>
              </a:rPr>
              <a:pPr eaLnBrk="1" hangingPunct="1"/>
              <a:t>19</a:t>
            </a:fld>
            <a:endParaRPr lang="pt-BR" sz="1200">
              <a:latin typeface="Times New Roman"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8DC26ADF-0ADE-3B4C-BAC8-6B65E62B1D30}" type="slidenum">
              <a:rPr lang="pt-BR" sz="1200">
                <a:latin typeface="Times New Roman" charset="0"/>
              </a:rPr>
              <a:pPr eaLnBrk="1" hangingPunct="1"/>
              <a:t>20</a:t>
            </a:fld>
            <a:endParaRPr lang="pt-BR" sz="1200">
              <a:latin typeface="Times New Roman"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5697914-F7A9-9B4A-9FA3-7040379755A3}" type="slidenum">
              <a:rPr lang="pt-BR" sz="1200">
                <a:latin typeface="Times New Roman" charset="0"/>
              </a:rPr>
              <a:pPr eaLnBrk="1" hangingPunct="1"/>
              <a:t>21</a:t>
            </a:fld>
            <a:endParaRPr lang="pt-BR" sz="1200">
              <a:latin typeface="Times New Roman"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pt-BR">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C90E44B-BBA5-4E4E-8342-91D9168483CA}" type="slidenum">
              <a:rPr lang="pt-BR">
                <a:latin typeface="IBM Plex Sans" panose="020B0503050203000203" pitchFamily="34" charset="77"/>
              </a:rPr>
              <a:pPr eaLnBrk="1" hangingPunct="1"/>
              <a:t>22</a:t>
            </a:fld>
            <a:endParaRPr lang="pt-BR" dirty="0">
              <a:latin typeface="IBM Plex Sans" panose="020B0503050203000203" pitchFamily="34" charset="77"/>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lnSpc>
                <a:spcPct val="80000"/>
              </a:lnSpc>
            </a:pPr>
            <a:endParaRPr lang="en-US" sz="800" dirty="0">
              <a:latin typeface="IBM Plex Sans" panose="020B0503050203000203" pitchFamily="34" charset="7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958D39EA-C97F-8649-8CA9-D753948A4C6C}" type="slidenum">
              <a:rPr lang="pt-BR" sz="1200">
                <a:latin typeface="Times New Roman" charset="0"/>
              </a:rPr>
              <a:pPr eaLnBrk="1" hangingPunct="1"/>
              <a:t>2</a:t>
            </a:fld>
            <a:endParaRPr lang="pt-BR" sz="1200">
              <a:latin typeface="Times New Roman" charset="0"/>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CB68C3E-6E99-8F4F-BF9E-32BBDADA257F}" type="slidenum">
              <a:rPr lang="pt-BR" sz="1200">
                <a:latin typeface="Times New Roman" charset="0"/>
              </a:rPr>
              <a:pPr eaLnBrk="1" hangingPunct="1"/>
              <a:t>24</a:t>
            </a:fld>
            <a:endParaRPr lang="pt-BR" sz="1200">
              <a:latin typeface="Times New Roman"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8C719874-C1D5-D54A-A216-35CF50E8B0CA}" type="slidenum">
              <a:rPr lang="pt-BR" sz="1200">
                <a:latin typeface="Times New Roman" charset="0"/>
              </a:rPr>
              <a:pPr eaLnBrk="1" hangingPunct="1"/>
              <a:t>25</a:t>
            </a:fld>
            <a:endParaRPr lang="pt-BR" sz="1200">
              <a:latin typeface="Times New Roman"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54B61B75-454A-0A49-93AA-CBA6DFED4C1E}" type="slidenum">
              <a:rPr lang="pt-BR" sz="1200">
                <a:latin typeface="Times New Roman" charset="0"/>
              </a:rPr>
              <a:pPr eaLnBrk="1" hangingPunct="1"/>
              <a:t>26</a:t>
            </a:fld>
            <a:endParaRPr lang="pt-BR" sz="1200">
              <a:latin typeface="Times New Roman"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338CFD1-FEFE-434E-97F4-D777ADAEAD99}" type="slidenum">
              <a:rPr lang="pt-BR" sz="1200">
                <a:latin typeface="Times New Roman" charset="0"/>
              </a:rPr>
              <a:pPr eaLnBrk="1" hangingPunct="1"/>
              <a:t>27</a:t>
            </a:fld>
            <a:endParaRPr lang="pt-BR" sz="1200">
              <a:latin typeface="Times New Roman"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58827069-6D2F-4241-8197-DB1ABFA0AF12}" type="slidenum">
              <a:rPr lang="pt-BR" sz="1200">
                <a:latin typeface="Times New Roman" charset="0"/>
              </a:rPr>
              <a:pPr eaLnBrk="1" hangingPunct="1"/>
              <a:t>28</a:t>
            </a:fld>
            <a:endParaRPr lang="pt-BR" sz="1200">
              <a:latin typeface="Times New Roman"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307405E6-8FA8-554F-BF19-01DDB8A3266C}" type="slidenum">
              <a:rPr lang="pt-BR" sz="1200">
                <a:latin typeface="Times New Roman" charset="0"/>
              </a:rPr>
              <a:pPr eaLnBrk="1" hangingPunct="1"/>
              <a:t>29</a:t>
            </a:fld>
            <a:endParaRPr lang="pt-BR" sz="1200">
              <a:latin typeface="Times New Roman"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53DFD6E0-B60B-AE43-81F4-B556E3DCC159}" type="slidenum">
              <a:rPr lang="pt-BR" sz="1200">
                <a:latin typeface="Times New Roman" charset="0"/>
              </a:rPr>
              <a:pPr eaLnBrk="1" hangingPunct="1"/>
              <a:t>31</a:t>
            </a:fld>
            <a:endParaRPr lang="pt-BR" sz="1200">
              <a:latin typeface="Times New Roman"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3F39A5C-1729-D249-AEB7-16DA0504B490}" type="slidenum">
              <a:rPr lang="pt-BR" sz="1200">
                <a:latin typeface="Times New Roman" charset="0"/>
              </a:rPr>
              <a:pPr eaLnBrk="1" hangingPunct="1"/>
              <a:t>32</a:t>
            </a:fld>
            <a:endParaRPr lang="pt-BR" sz="1200">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23F39A5C-1729-D249-AEB7-16DA0504B490}" type="slidenum">
              <a:rPr lang="pt-BR" sz="1200">
                <a:latin typeface="Times New Roman" charset="0"/>
              </a:rPr>
              <a:pPr eaLnBrk="1" hangingPunct="1"/>
              <a:t>33</a:t>
            </a:fld>
            <a:endParaRPr lang="pt-BR" sz="1200">
              <a:latin typeface="Times New Roman"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A1BED44E-FF94-9247-ABD0-9BB8228BC568}" type="slidenum">
              <a:rPr lang="pt-BR" sz="1200">
                <a:latin typeface="Times New Roman" charset="0"/>
              </a:rPr>
              <a:pPr eaLnBrk="1" hangingPunct="1"/>
              <a:t>3</a:t>
            </a:fld>
            <a:endParaRPr lang="pt-BR" sz="1200">
              <a:latin typeface="Times New Roman" charset="0"/>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EAC8C02C-B35F-F447-A7ED-143E948779C5}" type="slidenum">
              <a:rPr lang="pt-BR" sz="1200">
                <a:latin typeface="Times New Roman" charset="0"/>
              </a:rPr>
              <a:pPr eaLnBrk="1" hangingPunct="1"/>
              <a:t>4</a:t>
            </a:fld>
            <a:endParaRPr lang="pt-BR" sz="1200">
              <a:latin typeface="Times New Roman" charset="0"/>
            </a:endParaRPr>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114A8BA2-0097-E945-8222-F82613DEB3A7}" type="slidenum">
              <a:rPr lang="pt-BR" sz="1200">
                <a:latin typeface="Times New Roman" charset="0"/>
              </a:rPr>
              <a:pPr eaLnBrk="1" hangingPunct="1"/>
              <a:t>5</a:t>
            </a:fld>
            <a:endParaRPr lang="pt-BR" sz="1200">
              <a:latin typeface="Times New Roman" charset="0"/>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4015CFDF-9D97-8C4E-B1D6-53119D8A206C}" type="slidenum">
              <a:rPr lang="pt-BR" sz="1200">
                <a:latin typeface="Times New Roman" charset="0"/>
              </a:rPr>
              <a:pPr eaLnBrk="1" hangingPunct="1"/>
              <a:t>6</a:t>
            </a:fld>
            <a:endParaRPr lang="pt-BR" sz="1200">
              <a:latin typeface="Times New Roman"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CCE7AD76-F692-E046-9A7A-9C4D545A21A7}" type="slidenum">
              <a:rPr lang="pt-BR" sz="1200">
                <a:latin typeface="Times New Roman" charset="0"/>
              </a:rPr>
              <a:pPr eaLnBrk="1" hangingPunct="1"/>
              <a:t>7</a:t>
            </a:fld>
            <a:endParaRPr lang="pt-BR" sz="12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8B564CB7-4F56-C440-8F9B-0006B22CD240}" type="slidenum">
              <a:rPr lang="pt-BR" sz="1200">
                <a:latin typeface="Times New Roman" charset="0"/>
              </a:rPr>
              <a:pPr eaLnBrk="1" hangingPunct="1"/>
              <a:t>8</a:t>
            </a:fld>
            <a:endParaRPr lang="pt-BR" sz="1200">
              <a:latin typeface="Times New Roman"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fld id="{11CF4E3E-8DB0-A84B-AE3E-947C88A362E2}" type="slidenum">
              <a:rPr lang="pt-BR" sz="1200">
                <a:latin typeface="Times New Roman" charset="0"/>
              </a:rPr>
              <a:pPr eaLnBrk="1" hangingPunct="1"/>
              <a:t>9</a:t>
            </a:fld>
            <a:endParaRPr lang="pt-BR" sz="1200">
              <a:latin typeface="Times New Roman"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pt-BR">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hidden">
          <a:xfrm>
            <a:off x="0" y="0"/>
            <a:ext cx="3505200" cy="685800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pt-BR" sz="2400">
              <a:latin typeface="Times New Roman" charset="0"/>
            </a:endParaRPr>
          </a:p>
        </p:txBody>
      </p:sp>
      <p:sp>
        <p:nvSpPr>
          <p:cNvPr id="5" name="Rectangle 3"/>
          <p:cNvSpPr>
            <a:spLocks noChangeArrowheads="1"/>
          </p:cNvSpPr>
          <p:nvPr/>
        </p:nvSpPr>
        <p:spPr bwMode="hidden">
          <a:xfrm>
            <a:off x="1716088" y="1690688"/>
            <a:ext cx="7427912" cy="2533650"/>
          </a:xfrm>
          <a:prstGeom prst="rect">
            <a:avLst/>
          </a:prstGeom>
          <a:solidFill>
            <a:srgbClr val="0847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grpSp>
        <p:nvGrpSpPr>
          <p:cNvPr id="6" name="Group 4"/>
          <p:cNvGrpSpPr>
            <a:grpSpLocks/>
          </p:cNvGrpSpPr>
          <p:nvPr/>
        </p:nvGrpSpPr>
        <p:grpSpPr bwMode="auto">
          <a:xfrm>
            <a:off x="0" y="1066800"/>
            <a:ext cx="2867025" cy="3157538"/>
            <a:chOff x="0" y="672"/>
            <a:chExt cx="1806" cy="1989"/>
          </a:xfrm>
        </p:grpSpPr>
        <p:sp>
          <p:nvSpPr>
            <p:cNvPr id="7" name="Rectangle 5"/>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8" name="Rectangle 6"/>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9" name="Rectangle 7"/>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0" name="Rectangle 8"/>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1" name="Rectangle 9"/>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2" name="Rectangle 10"/>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3" name="Rectangle 11"/>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4" name="Rectangle 12"/>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5" name="Rectangle 13"/>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sp>
          <p:nvSpPr>
            <p:cNvPr id="16" name="Rectangle 14"/>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pt-BR" sz="2400">
                <a:latin typeface="Times New Roman" charset="0"/>
              </a:endParaRPr>
            </a:p>
          </p:txBody>
        </p:sp>
      </p:grpSp>
      <p:pic>
        <p:nvPicPr>
          <p:cNvPr id="17" name="Picture 20" descr="logo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50292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18"/>
          <p:cNvSpPr>
            <a:spLocks noGrp="1" noChangeArrowheads="1"/>
          </p:cNvSpPr>
          <p:nvPr>
            <p:ph type="ctrTitle"/>
          </p:nvPr>
        </p:nvSpPr>
        <p:spPr>
          <a:xfrm>
            <a:off x="2971800" y="1828800"/>
            <a:ext cx="6019800" cy="2209800"/>
          </a:xfrm>
        </p:spPr>
        <p:txBody>
          <a:bodyPr/>
          <a:lstStyle>
            <a:lvl1pPr>
              <a:defRPr sz="3800">
                <a:solidFill>
                  <a:srgbClr val="FFFFFF"/>
                </a:solidFill>
              </a:defRPr>
            </a:lvl1pPr>
          </a:lstStyle>
          <a:p>
            <a:r>
              <a:rPr lang="pt-BR"/>
              <a:t>Clique para editar o estilo do título mestre</a:t>
            </a:r>
          </a:p>
        </p:txBody>
      </p:sp>
      <p:sp>
        <p:nvSpPr>
          <p:cNvPr id="81939" name="Rectangle 19"/>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2600"/>
            </a:lvl1pPr>
          </a:lstStyle>
          <a:p>
            <a:r>
              <a:rPr lang="pt-BR"/>
              <a:t>Clique para editar o estilo do subtítulo mestre</a:t>
            </a:r>
          </a:p>
        </p:txBody>
      </p:sp>
      <p:sp>
        <p:nvSpPr>
          <p:cNvPr id="18" name="Rectangle 15"/>
          <p:cNvSpPr>
            <a:spLocks noGrp="1" noChangeArrowheads="1"/>
          </p:cNvSpPr>
          <p:nvPr>
            <p:ph type="dt" sz="half" idx="10"/>
          </p:nvPr>
        </p:nvSpPr>
        <p:spPr bwMode="auto">
          <a:xfrm>
            <a:off x="457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pt-BR"/>
          </a:p>
        </p:txBody>
      </p:sp>
      <p:sp>
        <p:nvSpPr>
          <p:cNvPr id="19" name="Rectangle 1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pt-BR"/>
          </a:p>
        </p:txBody>
      </p:sp>
      <p:sp>
        <p:nvSpPr>
          <p:cNvPr id="20" name="Rectangle 17"/>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200">
                <a:latin typeface="Arial Black" charset="0"/>
                <a:cs typeface="+mn-cs"/>
              </a:defRPr>
            </a:lvl1pPr>
          </a:lstStyle>
          <a:p>
            <a:pPr>
              <a:defRPr/>
            </a:pPr>
            <a:fld id="{EE395534-11AB-1D4A-AD2C-EF7A6EB052C8}" type="slidenum">
              <a:rPr lang="pt-BR"/>
              <a:pPr>
                <a:defRPr/>
              </a:pPr>
              <a:t>‹nº›</a:t>
            </a:fld>
            <a:endParaRPr lang="pt-BR"/>
          </a:p>
        </p:txBody>
      </p:sp>
    </p:spTree>
    <p:extLst>
      <p:ext uri="{BB962C8B-B14F-4D97-AF65-F5344CB8AC3E}">
        <p14:creationId xmlns:p14="http://schemas.microsoft.com/office/powerpoint/2010/main" val="78061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67494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381000"/>
            <a:ext cx="2057400" cy="58674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381000"/>
            <a:ext cx="6019800" cy="58674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620455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2839800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1016604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811376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1764296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446340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1180788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GB"/>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AB735CFC-EF81-B744-9A66-29FD1772137C}" type="slidenum">
              <a:rPr lang="en-GB"/>
              <a:pPr/>
              <a:t>‹nº›</a:t>
            </a:fld>
            <a:endParaRPr lang="en-GB"/>
          </a:p>
        </p:txBody>
      </p:sp>
    </p:spTree>
    <p:extLst>
      <p:ext uri="{BB962C8B-B14F-4D97-AF65-F5344CB8AC3E}">
        <p14:creationId xmlns:p14="http://schemas.microsoft.com/office/powerpoint/2010/main" val="2738995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23777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Tree>
    <p:extLst>
      <p:ext uri="{BB962C8B-B14F-4D97-AF65-F5344CB8AC3E}">
        <p14:creationId xmlns:p14="http://schemas.microsoft.com/office/powerpoint/2010/main" val="3799515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800600" y="15240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028229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020364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259110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630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extLst>
      <p:ext uri="{BB962C8B-B14F-4D97-AF65-F5344CB8AC3E}">
        <p14:creationId xmlns:p14="http://schemas.microsoft.com/office/powerpoint/2010/main" val="329214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extLst>
      <p:ext uri="{BB962C8B-B14F-4D97-AF65-F5344CB8AC3E}">
        <p14:creationId xmlns:p14="http://schemas.microsoft.com/office/powerpoint/2010/main" val="3296290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5800" y="381000"/>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027" name="Rectangle 4"/>
          <p:cNvSpPr>
            <a:spLocks noGrp="1" noChangeArrowheads="1"/>
          </p:cNvSpPr>
          <p:nvPr>
            <p:ph type="body" idx="1"/>
          </p:nvPr>
        </p:nvSpPr>
        <p:spPr bwMode="auto">
          <a:xfrm>
            <a:off x="609600" y="15240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pic>
        <p:nvPicPr>
          <p:cNvPr id="1028" name="Picture 5" descr="inpe_logo"/>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0" y="0"/>
            <a:ext cx="762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Freeform 6"/>
          <p:cNvSpPr>
            <a:spLocks noChangeArrowheads="1"/>
          </p:cNvSpPr>
          <p:nvPr/>
        </p:nvSpPr>
        <p:spPr bwMode="auto">
          <a:xfrm>
            <a:off x="685800" y="381000"/>
            <a:ext cx="82296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rgbClr val="00669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30" name="Imagem 6" descr="borda_slide.png"/>
          <p:cNvPicPr>
            <a:picLocks noChangeAspect="1"/>
          </p:cNvPicPr>
          <p:nvPr userDrawn="1"/>
        </p:nvPicPr>
        <p:blipFill>
          <a:blip r:embed="rId21" cstate="email">
            <a:extLst>
              <a:ext uri="{28A0092B-C50C-407E-A947-70E740481C1C}">
                <a14:useLocalDpi xmlns:a14="http://schemas.microsoft.com/office/drawing/2010/main" val="0"/>
              </a:ext>
            </a:extLst>
          </a:blip>
          <a:srcRect/>
          <a:stretch>
            <a:fillRect/>
          </a:stretch>
        </p:blipFill>
        <p:spPr bwMode="auto">
          <a:xfrm>
            <a:off x="0" y="249238"/>
            <a:ext cx="431800" cy="66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5"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6" r:id="rId18"/>
  </p:sldLayoutIdLst>
  <p:txStyles>
    <p:titleStyle>
      <a:lvl1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1pPr>
      <a:lvl2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2pPr>
      <a:lvl3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3pPr>
      <a:lvl4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4pPr>
      <a:lvl5pPr algn="l" rtl="0" eaLnBrk="0" fontAlgn="base" hangingPunct="0">
        <a:spcBef>
          <a:spcPct val="0"/>
        </a:spcBef>
        <a:spcAft>
          <a:spcPct val="0"/>
        </a:spcAft>
        <a:defRPr sz="3200" b="1">
          <a:solidFill>
            <a:srgbClr val="003366"/>
          </a:solidFill>
          <a:latin typeface="Calibri" pitchFamily="34" charset="0"/>
          <a:ea typeface="ＭＳ Ｐゴシック" charset="0"/>
          <a:cs typeface="ＭＳ Ｐゴシック" charset="0"/>
        </a:defRPr>
      </a:lvl5pPr>
      <a:lvl6pPr marL="457200" algn="l" rtl="0" fontAlgn="base">
        <a:spcBef>
          <a:spcPct val="0"/>
        </a:spcBef>
        <a:spcAft>
          <a:spcPct val="0"/>
        </a:spcAft>
        <a:defRPr sz="3200" b="1">
          <a:solidFill>
            <a:srgbClr val="003366"/>
          </a:solidFill>
          <a:latin typeface="ZapfHumnst BT" pitchFamily="34" charset="0"/>
        </a:defRPr>
      </a:lvl6pPr>
      <a:lvl7pPr marL="914400" algn="l" rtl="0" fontAlgn="base">
        <a:spcBef>
          <a:spcPct val="0"/>
        </a:spcBef>
        <a:spcAft>
          <a:spcPct val="0"/>
        </a:spcAft>
        <a:defRPr sz="3200" b="1">
          <a:solidFill>
            <a:srgbClr val="003366"/>
          </a:solidFill>
          <a:latin typeface="ZapfHumnst BT" pitchFamily="34" charset="0"/>
        </a:defRPr>
      </a:lvl7pPr>
      <a:lvl8pPr marL="1371600" algn="l" rtl="0" fontAlgn="base">
        <a:spcBef>
          <a:spcPct val="0"/>
        </a:spcBef>
        <a:spcAft>
          <a:spcPct val="0"/>
        </a:spcAft>
        <a:defRPr sz="3200" b="1">
          <a:solidFill>
            <a:srgbClr val="003366"/>
          </a:solidFill>
          <a:latin typeface="ZapfHumnst BT" pitchFamily="34" charset="0"/>
        </a:defRPr>
      </a:lvl8pPr>
      <a:lvl9pPr marL="1828800" algn="l" rtl="0" fontAlgn="base">
        <a:spcBef>
          <a:spcPct val="0"/>
        </a:spcBef>
        <a:spcAft>
          <a:spcPct val="0"/>
        </a:spcAft>
        <a:defRPr sz="3200" b="1">
          <a:solidFill>
            <a:srgbClr val="003366"/>
          </a:solidFill>
          <a:latin typeface="ZapfHumnst BT"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charset="0"/>
        <a:buChar char="n"/>
        <a:defRPr sz="2400">
          <a:solidFill>
            <a:schemeClr val="tx1"/>
          </a:solidFill>
          <a:latin typeface="Calibri"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000">
          <a:solidFill>
            <a:schemeClr val="tx1"/>
          </a:solidFill>
          <a:latin typeface="Calibri" pitchFamily="34" charset="0"/>
          <a:ea typeface="ＭＳ Ｐゴシック" charset="0"/>
          <a:cs typeface="ＭＳ Ｐゴシック" charset="0"/>
        </a:defRPr>
      </a:lvl2pPr>
      <a:lvl3pPr marL="1143000" indent="-228600" algn="l" rtl="0" eaLnBrk="0" fontAlgn="base" hangingPunct="0">
        <a:spcBef>
          <a:spcPct val="20000"/>
        </a:spcBef>
        <a:spcAft>
          <a:spcPct val="0"/>
        </a:spcAft>
        <a:buClr>
          <a:schemeClr val="bg2"/>
        </a:buClr>
        <a:buSzPct val="65000"/>
        <a:buFont typeface="Wingdings" charset="0"/>
        <a:buChar char="n"/>
        <a:defRPr sz="2400">
          <a:solidFill>
            <a:schemeClr val="tx1"/>
          </a:solidFill>
          <a:latin typeface="Calibri" pitchFamily="34" charset="0"/>
          <a:ea typeface="ＭＳ Ｐゴシック" charset="0"/>
          <a:cs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
        <a:defRPr sz="1600">
          <a:solidFill>
            <a:schemeClr val="tx1"/>
          </a:solidFill>
          <a:latin typeface="Calibri" pitchFamily="34" charset="0"/>
          <a:ea typeface="ＭＳ Ｐゴシック" charset="0"/>
          <a:cs typeface="ＭＳ Ｐゴシック" charset="0"/>
        </a:defRPr>
      </a:lvl4pPr>
      <a:lvl5pPr marL="2057400" indent="-228600" algn="l" rtl="0" eaLnBrk="0" fontAlgn="base" hangingPunct="0">
        <a:spcBef>
          <a:spcPct val="20000"/>
        </a:spcBef>
        <a:spcAft>
          <a:spcPct val="0"/>
        </a:spcAft>
        <a:buClr>
          <a:schemeClr val="bg2"/>
        </a:buClr>
        <a:buFont typeface="Wingdings" charset="0"/>
        <a:buChar char="§"/>
        <a:defRPr sz="2000">
          <a:solidFill>
            <a:schemeClr val="tx1"/>
          </a:solidFill>
          <a:latin typeface="Calibri" pitchFamily="34" charset="0"/>
          <a:ea typeface="ＭＳ Ｐゴシック" charset="0"/>
          <a:cs typeface="ＭＳ Ｐゴシック" charset="0"/>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images.google.com/imgres?imgurl=http://streams.gandhiserve.org/images/einstein.jpg&amp;imgrefurl=http://streams.gandhiserve.org/einstein.html&amp;h=488&amp;w=381&amp;sz=37&amp;hl=en&amp;start=1&amp;um=1&amp;tbnid=eA6vSBBc3QsZEM:&amp;tbnh=130&amp;tbnw=101&amp;prev=/images?q=Einstein&amp;svnum=10&amp;um=1&amp;hl=en&amp;safe=off&amp;client=firefox-a&amp;rls=org.mozilla:pt-BR:official&amp;sa=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0.wmf"/><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images.google.com/imgres?imgurl=http://rising-dragon.co.uk/catalog/images/astrology.jpg&amp;imgrefurl=http://rising-dragon.co.uk/catalog/index.php?cPath=52_32&amp;h=466&amp;w=366&amp;sz=21&amp;hl=en&amp;start=8&amp;um=1&amp;tbnid=GEwNSVNujRnIcM:&amp;tbnh=128&amp;tbnw=101&amp;prev=/images?q=Astrology&amp;svnum=10&amp;um=1&amp;hl=en&amp;safe=off&amp;client=firefox-a&amp;rls=org.mozilla:pt-BR:official&amp;sa=G" TargetMode="External"/><Relationship Id="rId7" Type="http://schemas.openxmlformats.org/officeDocument/2006/relationships/image" Target="../media/image35.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tiff"/><Relationship Id="rId7" Type="http://schemas.openxmlformats.org/officeDocument/2006/relationships/image" Target="../media/image42.tiff"/><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tiff"/><Relationship Id="rId4" Type="http://schemas.openxmlformats.org/officeDocument/2006/relationships/image" Target="../media/image39.tiff"/></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http://www.esoterica.gr/articles/esoteric/ancient_greek_anazitisi/plato_aristotle.jpg&amp;imgrefurl=http://www.popularphilosophy.com/plato-aristotle-hegel/&amp;h=444&amp;w=339&amp;sz=54&amp;hl=en&amp;start=14&amp;um=1&amp;tbnid=zqnf_ejSwjI4tM:&amp;tbnh=127&amp;tbnw=97&amp;prev=/images?q=Aristotle&amp;svnum=10&amp;um=1&amp;hl=en&amp;safe=off&amp;client=firefox-a&amp;rls=org.mozilla:pt-BR:official&amp;sa=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images.google.com/imgres?imgurl=http://rising-dragon.co.uk/catalog/images/astrology.jpg&amp;imgrefurl=http://rising-dragon.co.uk/catalog/index.php?cPath=52_32&amp;h=466&amp;w=366&amp;sz=21&amp;hl=en&amp;start=8&amp;um=1&amp;tbnid=GEwNSVNujRnIcM:&amp;tbnh=128&amp;tbnw=101&amp;prev=/images?q=Astrology&amp;svnum=10&amp;um=1&amp;hl=en&amp;safe=off&amp;client=firefox-a&amp;rls=org.mozilla:pt-BR:official&amp;sa=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p:nvPr>
        </p:nvSpPr>
        <p:spPr/>
        <p:txBody>
          <a:bodyPr/>
          <a:lstStyle/>
          <a:p>
            <a:pPr eaLnBrk="1" hangingPunct="1"/>
            <a:r>
              <a:rPr lang="en-US">
                <a:latin typeface="Calibri" charset="0"/>
              </a:rPr>
              <a:t>O Método Científico</a:t>
            </a:r>
          </a:p>
        </p:txBody>
      </p:sp>
      <p:sp>
        <p:nvSpPr>
          <p:cNvPr id="5122" name="Rectangle 3"/>
          <p:cNvSpPr>
            <a:spLocks noGrp="1" noChangeArrowheads="1"/>
          </p:cNvSpPr>
          <p:nvPr>
            <p:ph type="subTitle" idx="1"/>
          </p:nvPr>
        </p:nvSpPr>
        <p:spPr/>
        <p:txBody>
          <a:bodyPr/>
          <a:lstStyle/>
          <a:p>
            <a:pPr eaLnBrk="1" hangingPunct="1">
              <a:buFont typeface="Wingdings" charset="0"/>
              <a:buNone/>
            </a:pPr>
            <a:r>
              <a:rPr lang="pt-BR">
                <a:latin typeface="Calibri" charset="0"/>
              </a:rPr>
              <a:t>CAP 242</a:t>
            </a:r>
          </a:p>
          <a:p>
            <a:pPr eaLnBrk="1" hangingPunct="1">
              <a:buFont typeface="Wingdings" charset="0"/>
              <a:buNone/>
            </a:pPr>
            <a:r>
              <a:rPr lang="pt-BR">
                <a:latin typeface="Calibri" charset="0"/>
              </a:rPr>
              <a:t>Pedro R. Andrade</a:t>
            </a:r>
          </a:p>
          <a:p>
            <a:pPr eaLnBrk="1" hangingPunct="1">
              <a:buFont typeface="Wingdings" charset="0"/>
              <a:buNone/>
            </a:pPr>
            <a:r>
              <a:rPr lang="pt-BR">
                <a:latin typeface="Calibri" charset="0"/>
              </a:rPr>
              <a:t>Slides: Gilberto Câmara</a:t>
            </a:r>
          </a:p>
        </p:txBody>
      </p:sp>
    </p:spTree>
    <p:extLst>
      <p:ext uri="{BB962C8B-B14F-4D97-AF65-F5344CB8AC3E}">
        <p14:creationId xmlns:p14="http://schemas.microsoft.com/office/powerpoint/2010/main" val="56502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pt-BR">
                <a:latin typeface="Calibri" charset="0"/>
              </a:rPr>
              <a:t>O que é uma teoria científica?</a:t>
            </a:r>
            <a:endParaRPr lang="en-US">
              <a:latin typeface="Calibri" charset="0"/>
            </a:endParaRPr>
          </a:p>
        </p:txBody>
      </p:sp>
      <p:pic>
        <p:nvPicPr>
          <p:cNvPr id="23554" name="Picture 5" descr="http://www.practicalethics.net/vermeer_geographer.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7800" y="1143000"/>
            <a:ext cx="31210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7" descr="http://www.physics.rutgers.edu/~jackph/vermeer_astronomer.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0" y="1143000"/>
            <a:ext cx="31178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txBox="1">
            <a:spLocks noChangeArrowheads="1"/>
          </p:cNvSpPr>
          <p:nvPr/>
        </p:nvSpPr>
        <p:spPr bwMode="auto">
          <a:xfrm>
            <a:off x="685800" y="5257800"/>
            <a:ext cx="8229600" cy="121920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lvl="1" eaLnBrk="1" hangingPunct="1"/>
            <a:r>
              <a:rPr lang="pt-BR" sz="2400">
                <a:solidFill>
                  <a:srgbClr val="002060"/>
                </a:solidFill>
                <a:latin typeface="Calibri" charset="0"/>
              </a:rPr>
              <a:t>Uma teoria científica precisa dizer </a:t>
            </a:r>
            <a:r>
              <a:rPr lang="pt-BR" sz="2400" b="1">
                <a:solidFill>
                  <a:srgbClr val="002060"/>
                </a:solidFill>
                <a:latin typeface="Calibri" charset="0"/>
              </a:rPr>
              <a:t>porque</a:t>
            </a:r>
            <a:r>
              <a:rPr lang="pt-BR" sz="2400">
                <a:solidFill>
                  <a:srgbClr val="002060"/>
                </a:solidFill>
                <a:latin typeface="Calibri" charset="0"/>
              </a:rPr>
              <a:t> algo acontece, dizer o que </a:t>
            </a:r>
            <a:r>
              <a:rPr lang="pt-BR" sz="2400" b="1">
                <a:solidFill>
                  <a:srgbClr val="002060"/>
                </a:solidFill>
                <a:latin typeface="Calibri" charset="0"/>
              </a:rPr>
              <a:t>não pode </a:t>
            </a:r>
            <a:r>
              <a:rPr lang="pt-BR" sz="2400">
                <a:solidFill>
                  <a:srgbClr val="002060"/>
                </a:solidFill>
                <a:latin typeface="Calibri" charset="0"/>
              </a:rPr>
              <a:t>acontecer, e produzir o avanço do conhecimento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pPr eaLnBrk="1" hangingPunct="1"/>
            <a:r>
              <a:rPr lang="en-US">
                <a:latin typeface="Calibri" charset="0"/>
              </a:rPr>
              <a:t>A Ciência avança…</a:t>
            </a:r>
          </a:p>
        </p:txBody>
      </p:sp>
      <p:pic>
        <p:nvPicPr>
          <p:cNvPr id="25602" name="Picture 4" descr="newt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 y="1066800"/>
            <a:ext cx="2162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5"/>
          <p:cNvSpPr txBox="1">
            <a:spLocks noChangeArrowheads="1"/>
          </p:cNvSpPr>
          <p:nvPr/>
        </p:nvSpPr>
        <p:spPr bwMode="auto">
          <a:xfrm>
            <a:off x="2996978" y="1066800"/>
            <a:ext cx="2816669" cy="46166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2400" b="1">
                <a:solidFill>
                  <a:srgbClr val="002060"/>
                </a:solidFill>
                <a:latin typeface="Calibri" charset="0"/>
              </a:rPr>
              <a:t>Gravitação Universal</a:t>
            </a:r>
          </a:p>
        </p:txBody>
      </p:sp>
      <p:pic>
        <p:nvPicPr>
          <p:cNvPr id="25604" name="Picture 7" descr="einstei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52400"/>
            <a:ext cx="24272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8"/>
          <p:cNvSpPr txBox="1">
            <a:spLocks noChangeArrowheads="1"/>
          </p:cNvSpPr>
          <p:nvPr/>
        </p:nvSpPr>
        <p:spPr bwMode="auto">
          <a:xfrm>
            <a:off x="6156496" y="3276600"/>
            <a:ext cx="2525370" cy="46166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eaLnBrk="1" hangingPunct="1"/>
            <a:r>
              <a:rPr lang="en-US" sz="2400" b="1">
                <a:solidFill>
                  <a:srgbClr val="002060"/>
                </a:solidFill>
                <a:latin typeface="Calibri" charset="0"/>
              </a:rPr>
              <a:t>Relatividade Geral</a:t>
            </a:r>
          </a:p>
        </p:txBody>
      </p:sp>
      <p:pic>
        <p:nvPicPr>
          <p:cNvPr id="25606" name="Picture 14" descr="http://www34.homepage.villanova.edu/robert.jantzen/drbob/graphics/98/grspa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495800"/>
            <a:ext cx="3505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C:\Program Files\Microsoft Office\MEDIA\CAGCAT10\j0301076.wmf"/>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447800" y="4038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0"/>
            <a:ext cx="6781800" cy="6858000"/>
          </a:xfrm>
          <a:prstGeom prst="rect">
            <a:avLst/>
          </a:prstGeom>
        </p:spPr>
      </p:pic>
    </p:spTree>
    <p:extLst>
      <p:ext uri="{BB962C8B-B14F-4D97-AF65-F5344CB8AC3E}">
        <p14:creationId xmlns:p14="http://schemas.microsoft.com/office/powerpoint/2010/main" val="2863042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Doenças</a:t>
            </a:r>
            <a:r>
              <a:rPr lang="en-US" dirty="0"/>
              <a:t> </a:t>
            </a:r>
            <a:r>
              <a:rPr lang="en-US" dirty="0" err="1"/>
              <a:t>infecciosas</a:t>
            </a:r>
            <a:r>
              <a:rPr lang="en-US" dirty="0"/>
              <a:t> </a:t>
            </a:r>
            <a:r>
              <a:rPr lang="en-US" dirty="0" err="1"/>
              <a:t>nos</a:t>
            </a:r>
            <a:r>
              <a:rPr lang="en-US" dirty="0"/>
              <a:t> EUA: </a:t>
            </a:r>
            <a:r>
              <a:rPr lang="en-US" dirty="0" err="1"/>
              <a:t>século</a:t>
            </a:r>
            <a:r>
              <a:rPr lang="en-US" dirty="0"/>
              <a:t> XX</a:t>
            </a:r>
          </a:p>
        </p:txBody>
      </p:sp>
      <p:pic>
        <p:nvPicPr>
          <p:cNvPr id="3" name="Picture 2"/>
          <p:cNvPicPr>
            <a:picLocks noChangeAspect="1"/>
          </p:cNvPicPr>
          <p:nvPr/>
        </p:nvPicPr>
        <p:blipFill>
          <a:blip r:embed="rId2"/>
          <a:stretch>
            <a:fillRect/>
          </a:stretch>
        </p:blipFill>
        <p:spPr>
          <a:xfrm>
            <a:off x="762000" y="1752600"/>
            <a:ext cx="7998519" cy="4724400"/>
          </a:xfrm>
          <a:prstGeom prst="rect">
            <a:avLst/>
          </a:prstGeom>
        </p:spPr>
      </p:pic>
    </p:spTree>
    <p:extLst>
      <p:ext uri="{BB962C8B-B14F-4D97-AF65-F5344CB8AC3E}">
        <p14:creationId xmlns:p14="http://schemas.microsoft.com/office/powerpoint/2010/main" val="2280805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Tecnologia</a:t>
            </a:r>
            <a:r>
              <a:rPr lang="en-US" dirty="0"/>
              <a:t> de </a:t>
            </a:r>
            <a:r>
              <a:rPr lang="en-US" dirty="0" err="1"/>
              <a:t>computação</a:t>
            </a:r>
            <a:r>
              <a:rPr lang="en-US" dirty="0"/>
              <a:t>: 1975-2000</a:t>
            </a:r>
          </a:p>
        </p:txBody>
      </p:sp>
      <p:pic>
        <p:nvPicPr>
          <p:cNvPr id="3" name="Picture 2"/>
          <p:cNvPicPr>
            <a:picLocks noChangeAspect="1"/>
          </p:cNvPicPr>
          <p:nvPr/>
        </p:nvPicPr>
        <p:blipFill>
          <a:blip r:embed="rId2"/>
          <a:stretch>
            <a:fillRect/>
          </a:stretch>
        </p:blipFill>
        <p:spPr>
          <a:xfrm>
            <a:off x="609600" y="1600200"/>
            <a:ext cx="8166100" cy="4835342"/>
          </a:xfrm>
          <a:prstGeom prst="rect">
            <a:avLst/>
          </a:prstGeom>
        </p:spPr>
      </p:pic>
    </p:spTree>
    <p:extLst>
      <p:ext uri="{BB962C8B-B14F-4D97-AF65-F5344CB8AC3E}">
        <p14:creationId xmlns:p14="http://schemas.microsoft.com/office/powerpoint/2010/main" val="2596220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a:latin typeface="Calibri" charset="0"/>
              </a:rPr>
              <a:t>Método Científico: A Visão de Karl Popper</a:t>
            </a:r>
          </a:p>
        </p:txBody>
      </p:sp>
      <p:sp>
        <p:nvSpPr>
          <p:cNvPr id="27650" name="Rectangle 3"/>
          <p:cNvSpPr>
            <a:spLocks noGrp="1" noChangeArrowheads="1"/>
          </p:cNvSpPr>
          <p:nvPr>
            <p:ph type="body" idx="4294967295"/>
          </p:nvPr>
        </p:nvSpPr>
        <p:spPr>
          <a:xfrm>
            <a:off x="609600" y="4953000"/>
            <a:ext cx="8229600" cy="914400"/>
          </a:xfrm>
          <a:solidFill>
            <a:srgbClr val="D9D9D9"/>
          </a:solidFill>
        </p:spPr>
        <p:txBody>
          <a:bodyPr/>
          <a:lstStyle/>
          <a:p>
            <a:pPr eaLnBrk="1" hangingPunct="1">
              <a:buFont typeface="Wingdings" charset="0"/>
              <a:buNone/>
            </a:pPr>
            <a:r>
              <a:rPr lang="en-US">
                <a:solidFill>
                  <a:srgbClr val="000066"/>
                </a:solidFill>
                <a:latin typeface="Calibri" charset="0"/>
              </a:rPr>
              <a:t>	Popper: A questão central da filosofia da ciência é o problema da demarcação: </a:t>
            </a:r>
            <a:r>
              <a:rPr lang="ja-JP" altLang="en-US">
                <a:solidFill>
                  <a:srgbClr val="000066"/>
                </a:solidFill>
                <a:latin typeface="Calibri" charset="0"/>
              </a:rPr>
              <a:t>“</a:t>
            </a:r>
            <a:r>
              <a:rPr lang="en-US" altLang="ja-JP">
                <a:solidFill>
                  <a:srgbClr val="000066"/>
                </a:solidFill>
                <a:latin typeface="Calibri" charset="0"/>
              </a:rPr>
              <a:t>Como separar a Ciência da não-Ciência?</a:t>
            </a:r>
            <a:r>
              <a:rPr lang="ja-JP" altLang="en-US">
                <a:solidFill>
                  <a:srgbClr val="000066"/>
                </a:solidFill>
                <a:latin typeface="Calibri" charset="0"/>
              </a:rPr>
              <a:t>”</a:t>
            </a:r>
            <a:r>
              <a:rPr lang="en-US" altLang="ja-JP">
                <a:solidFill>
                  <a:srgbClr val="000066"/>
                </a:solidFill>
                <a:latin typeface="Calibri" charset="0"/>
              </a:rPr>
              <a:t> </a:t>
            </a:r>
            <a:endParaRPr lang="en-US">
              <a:solidFill>
                <a:srgbClr val="000066"/>
              </a:solidFill>
              <a:latin typeface="Calibri" charset="0"/>
            </a:endParaRPr>
          </a:p>
        </p:txBody>
      </p:sp>
      <p:pic>
        <p:nvPicPr>
          <p:cNvPr id="27651" name="Picture 5" descr="http://plato.stanford.edu/entries/popper/po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1428750"/>
            <a:ext cx="269557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7" descr="http://www.junkscience.com/JSJ_Course/jsjudocourse/thinking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66800" y="1295400"/>
            <a:ext cx="34290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Popper: Conjecturas e refutações</a:t>
            </a:r>
          </a:p>
        </p:txBody>
      </p:sp>
      <p:sp>
        <p:nvSpPr>
          <p:cNvPr id="29698" name="Rectangle 3"/>
          <p:cNvSpPr>
            <a:spLocks noGrp="1" noChangeArrowheads="1"/>
          </p:cNvSpPr>
          <p:nvPr>
            <p:ph type="body" idx="4294967295"/>
          </p:nvPr>
        </p:nvSpPr>
        <p:spPr>
          <a:xfrm>
            <a:off x="914400" y="4953000"/>
            <a:ext cx="7467600" cy="1333500"/>
          </a:xfrm>
          <a:solidFill>
            <a:srgbClr val="D9D9D9"/>
          </a:solidFill>
        </p:spPr>
        <p:txBody>
          <a:bodyPr/>
          <a:lstStyle/>
          <a:p>
            <a:pPr eaLnBrk="1" hangingPunct="1">
              <a:buFont typeface="Wingdings" charset="0"/>
              <a:buNone/>
            </a:pPr>
            <a:r>
              <a:rPr lang="pt-BR">
                <a:solidFill>
                  <a:srgbClr val="000066"/>
                </a:solidFill>
                <a:latin typeface="Calibri" charset="0"/>
              </a:rPr>
              <a:t>	Teorias como conjecturas: afirmações plausíveis sobre o universo, que podem ser submetidas a testes críticos, mas nunca podemos saber se são verdadeiras ou não</a:t>
            </a:r>
          </a:p>
          <a:p>
            <a:pPr eaLnBrk="1" hangingPunct="1"/>
            <a:endParaRPr lang="pt-BR">
              <a:solidFill>
                <a:srgbClr val="000066"/>
              </a:solidFill>
              <a:latin typeface="Calibri" charset="0"/>
            </a:endParaRPr>
          </a:p>
        </p:txBody>
      </p:sp>
      <p:sp>
        <p:nvSpPr>
          <p:cNvPr id="7" name="Seta para a direita 6"/>
          <p:cNvSpPr/>
          <p:nvPr/>
        </p:nvSpPr>
        <p:spPr bwMode="auto">
          <a:xfrm>
            <a:off x="3214688" y="2143125"/>
            <a:ext cx="509587" cy="212725"/>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solidFill>
                <a:srgbClr val="000066"/>
              </a:solidFill>
              <a:latin typeface="Calibri" pitchFamily="34" charset="0"/>
              <a:ea typeface="+mn-ea"/>
              <a:cs typeface="+mn-cs"/>
            </a:endParaRPr>
          </a:p>
        </p:txBody>
      </p:sp>
      <p:sp>
        <p:nvSpPr>
          <p:cNvPr id="29700" name="CaixaDeTexto 7"/>
          <p:cNvSpPr txBox="1">
            <a:spLocks noChangeArrowheads="1"/>
          </p:cNvSpPr>
          <p:nvPr/>
        </p:nvSpPr>
        <p:spPr bwMode="auto">
          <a:xfrm>
            <a:off x="714375" y="3500438"/>
            <a:ext cx="2797175" cy="4000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000">
                <a:solidFill>
                  <a:srgbClr val="000066"/>
                </a:solidFill>
                <a:latin typeface="Calibri" charset="0"/>
              </a:rPr>
              <a:t>Observações da natureza</a:t>
            </a:r>
          </a:p>
        </p:txBody>
      </p:sp>
      <p:pic>
        <p:nvPicPr>
          <p:cNvPr id="29701" name="Picture 7" descr="http://www.junkscience.com/JSJ_Course/jsjudocourse/thinking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2950" y="1428750"/>
            <a:ext cx="24082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295400"/>
            <a:ext cx="1828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00500" y="1357313"/>
            <a:ext cx="2008188"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CaixaDeTexto 18"/>
          <p:cNvSpPr txBox="1">
            <a:spLocks noChangeArrowheads="1"/>
          </p:cNvSpPr>
          <p:nvPr/>
        </p:nvSpPr>
        <p:spPr bwMode="auto">
          <a:xfrm>
            <a:off x="3857625" y="3500438"/>
            <a:ext cx="2397125"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000">
                <a:solidFill>
                  <a:srgbClr val="000066"/>
                </a:solidFill>
                <a:latin typeface="Calibri" charset="0"/>
              </a:rPr>
              <a:t>Intuições do cientista</a:t>
            </a:r>
          </a:p>
          <a:p>
            <a:pPr eaLnBrk="1" hangingPunct="1"/>
            <a:r>
              <a:rPr lang="pt-BR" sz="2000">
                <a:solidFill>
                  <a:srgbClr val="000066"/>
                </a:solidFill>
                <a:latin typeface="Calibri" charset="0"/>
              </a:rPr>
              <a:t>(Kekulé)</a:t>
            </a:r>
          </a:p>
        </p:txBody>
      </p:sp>
      <p:pic>
        <p:nvPicPr>
          <p:cNvPr id="29705" name="Object 1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28750" y="3929063"/>
            <a:ext cx="11858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CaixaDeTexto 22"/>
          <p:cNvSpPr txBox="1">
            <a:spLocks noChangeArrowheads="1"/>
          </p:cNvSpPr>
          <p:nvPr/>
        </p:nvSpPr>
        <p:spPr bwMode="auto">
          <a:xfrm>
            <a:off x="6629400" y="3505200"/>
            <a:ext cx="231775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sz="2000">
                <a:solidFill>
                  <a:srgbClr val="000066"/>
                </a:solidFill>
                <a:latin typeface="Calibri" charset="0"/>
              </a:rPr>
              <a:t>Conjectura científica</a:t>
            </a:r>
          </a:p>
          <a:p>
            <a:pPr eaLnBrk="1" hangingPunct="1"/>
            <a:r>
              <a:rPr lang="pt-BR" sz="2000">
                <a:solidFill>
                  <a:srgbClr val="000066"/>
                </a:solidFill>
                <a:latin typeface="Calibri" charset="0"/>
              </a:rPr>
              <a:t>(anel do benzeno)</a:t>
            </a:r>
          </a:p>
        </p:txBody>
      </p:sp>
      <p:sp>
        <p:nvSpPr>
          <p:cNvPr id="24" name="Seta para a direita 23"/>
          <p:cNvSpPr/>
          <p:nvPr/>
        </p:nvSpPr>
        <p:spPr bwMode="auto">
          <a:xfrm>
            <a:off x="6143625" y="2214563"/>
            <a:ext cx="485775" cy="217487"/>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solidFill>
                <a:srgbClr val="000066"/>
              </a:solidFill>
              <a:latin typeface="Calibri" pitchFamily="34"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Gravitação Universal como conjectura</a:t>
            </a:r>
          </a:p>
        </p:txBody>
      </p:sp>
      <p:sp>
        <p:nvSpPr>
          <p:cNvPr id="16387" name="Rectangle 3"/>
          <p:cNvSpPr>
            <a:spLocks noGrp="1" noChangeArrowheads="1"/>
          </p:cNvSpPr>
          <p:nvPr>
            <p:ph type="body" idx="4294967295"/>
          </p:nvPr>
        </p:nvSpPr>
        <p:spPr>
          <a:xfrm>
            <a:off x="714375" y="4714875"/>
            <a:ext cx="8215313" cy="1214438"/>
          </a:xfrm>
          <a:solidFill>
            <a:schemeClr val="accent6">
              <a:lumMod val="40000"/>
              <a:lumOff val="60000"/>
            </a:schemeClr>
          </a:solidFill>
        </p:spPr>
        <p:txBody>
          <a:bodyPr/>
          <a:lstStyle/>
          <a:p>
            <a:pPr eaLnBrk="1" hangingPunct="1">
              <a:buFont typeface="Wingdings" charset="0"/>
              <a:buNone/>
              <a:defRPr/>
            </a:pPr>
            <a:r>
              <a:rPr lang="pt-BR">
                <a:solidFill>
                  <a:srgbClr val="000066"/>
                </a:solidFill>
                <a:latin typeface="Calibri" charset="0"/>
                <a:cs typeface="+mn-cs"/>
              </a:rPr>
              <a:t>	Gravitação universal (Newton) explica os movimentos dos planetas medidos por Galileo e Brahe. Mas a gravitação é uma idéia anti-intuitiva....</a:t>
            </a:r>
          </a:p>
          <a:p>
            <a:pPr eaLnBrk="1" hangingPunct="1">
              <a:defRPr/>
            </a:pPr>
            <a:endParaRPr lang="pt-BR">
              <a:solidFill>
                <a:srgbClr val="000066"/>
              </a:solidFill>
              <a:latin typeface="Calibri" charset="0"/>
              <a:cs typeface="+mn-cs"/>
            </a:endParaRPr>
          </a:p>
        </p:txBody>
      </p:sp>
      <p:sp>
        <p:nvSpPr>
          <p:cNvPr id="7" name="Seta para a direita 6"/>
          <p:cNvSpPr/>
          <p:nvPr/>
        </p:nvSpPr>
        <p:spPr bwMode="auto">
          <a:xfrm>
            <a:off x="3657600" y="2133600"/>
            <a:ext cx="1447800" cy="3048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8" name="CaixaDeTexto 7"/>
          <p:cNvSpPr txBox="1"/>
          <p:nvPr/>
        </p:nvSpPr>
        <p:spPr>
          <a:xfrm>
            <a:off x="6477000" y="3505200"/>
            <a:ext cx="1317625" cy="708025"/>
          </a:xfrm>
          <a:prstGeom prst="rect">
            <a:avLst/>
          </a:prstGeom>
          <a:solidFill>
            <a:schemeClr val="bg1">
              <a:lumMod val="85000"/>
            </a:schemeClr>
          </a:solidFill>
        </p:spPr>
        <p:txBody>
          <a:bodyPr wrap="none">
            <a:spAutoFit/>
          </a:bodyPr>
          <a:lstStyle/>
          <a:p>
            <a:pPr fontAlgn="auto">
              <a:spcBef>
                <a:spcPts val="0"/>
              </a:spcBef>
              <a:spcAft>
                <a:spcPts val="0"/>
              </a:spcAft>
              <a:defRPr/>
            </a:pPr>
            <a:r>
              <a:rPr lang="pt-BR" sz="2000" dirty="0">
                <a:solidFill>
                  <a:srgbClr val="000066"/>
                </a:solidFill>
                <a:latin typeface="Calibri" pitchFamily="34" charset="0"/>
                <a:ea typeface="+mn-ea"/>
                <a:cs typeface="+mn-cs"/>
              </a:rPr>
              <a:t>Conjectura</a:t>
            </a:r>
          </a:p>
          <a:p>
            <a:pPr fontAlgn="auto">
              <a:spcBef>
                <a:spcPts val="0"/>
              </a:spcBef>
              <a:spcAft>
                <a:spcPts val="0"/>
              </a:spcAft>
              <a:defRPr/>
            </a:pPr>
            <a:r>
              <a:rPr lang="pt-BR" sz="2000" dirty="0">
                <a:solidFill>
                  <a:srgbClr val="000066"/>
                </a:solidFill>
                <a:latin typeface="Calibri" pitchFamily="34" charset="0"/>
                <a:ea typeface="+mn-ea"/>
                <a:cs typeface="+mn-cs"/>
              </a:rPr>
              <a:t>(Newton)</a:t>
            </a:r>
          </a:p>
        </p:txBody>
      </p:sp>
      <p:pic>
        <p:nvPicPr>
          <p:cNvPr id="31749"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295400"/>
            <a:ext cx="2916238" cy="2127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6391" name="Picture 8"/>
          <p:cNvPicPr>
            <a:picLocks noChangeAspect="1" noChangeArrowheads="1"/>
          </p:cNvPicPr>
          <p:nvPr/>
        </p:nvPicPr>
        <p:blipFill>
          <a:blip r:embed="rId4"/>
          <a:srcRect/>
          <a:stretch>
            <a:fillRect/>
          </a:stretch>
        </p:blipFill>
        <p:spPr bwMode="auto">
          <a:xfrm>
            <a:off x="1143000" y="1295400"/>
            <a:ext cx="2168525" cy="2133600"/>
          </a:xfrm>
          <a:prstGeom prst="rect">
            <a:avLst/>
          </a:prstGeom>
          <a:noFill/>
          <a:ln w="9525">
            <a:solidFill>
              <a:schemeClr val="bg1">
                <a:lumMod val="50000"/>
              </a:schemeClr>
            </a:solidFill>
            <a:miter lim="800000"/>
            <a:headEnd/>
            <a:tailEnd/>
          </a:ln>
        </p:spPr>
      </p:pic>
      <p:sp>
        <p:nvSpPr>
          <p:cNvPr id="14" name="CaixaDeTexto 13"/>
          <p:cNvSpPr txBox="1"/>
          <p:nvPr/>
        </p:nvSpPr>
        <p:spPr>
          <a:xfrm>
            <a:off x="1600200" y="3505200"/>
            <a:ext cx="1800225" cy="708025"/>
          </a:xfrm>
          <a:prstGeom prst="rect">
            <a:avLst/>
          </a:prstGeom>
          <a:solidFill>
            <a:schemeClr val="bg1">
              <a:lumMod val="85000"/>
            </a:schemeClr>
          </a:solidFill>
        </p:spPr>
        <p:txBody>
          <a:bodyPr wrap="none">
            <a:spAutoFit/>
          </a:bodyPr>
          <a:lstStyle>
            <a:lvl1pPr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defRPr/>
            </a:pPr>
            <a:r>
              <a:rPr lang="pt-BR" sz="2000">
                <a:solidFill>
                  <a:srgbClr val="000066"/>
                </a:solidFill>
                <a:latin typeface="Calibri" charset="0"/>
                <a:cs typeface="+mn-cs"/>
              </a:rPr>
              <a:t>Observações</a:t>
            </a:r>
          </a:p>
          <a:p>
            <a:pPr eaLnBrk="1" hangingPunct="1">
              <a:defRPr/>
            </a:pPr>
            <a:r>
              <a:rPr lang="pt-BR" sz="2000">
                <a:solidFill>
                  <a:srgbClr val="000066"/>
                </a:solidFill>
                <a:latin typeface="Calibri" charset="0"/>
                <a:cs typeface="+mn-cs"/>
              </a:rPr>
              <a:t>(Brahe, Galileo)</a:t>
            </a:r>
          </a:p>
        </p:txBody>
      </p:sp>
      <p:sp>
        <p:nvSpPr>
          <p:cNvPr id="15" name="Seta para a esquerda e para a direita 14"/>
          <p:cNvSpPr/>
          <p:nvPr/>
        </p:nvSpPr>
        <p:spPr bwMode="auto">
          <a:xfrm>
            <a:off x="5943600" y="2133600"/>
            <a:ext cx="838200" cy="228600"/>
          </a:xfrm>
          <a:prstGeom prst="lef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Gravitação Universal como conjectura</a:t>
            </a:r>
          </a:p>
        </p:txBody>
      </p:sp>
      <p:sp>
        <p:nvSpPr>
          <p:cNvPr id="18435" name="Rectangle 3"/>
          <p:cNvSpPr>
            <a:spLocks noGrp="1" noChangeArrowheads="1"/>
          </p:cNvSpPr>
          <p:nvPr>
            <p:ph type="body" idx="4294967295"/>
          </p:nvPr>
        </p:nvSpPr>
        <p:spPr>
          <a:xfrm>
            <a:off x="928688" y="4214813"/>
            <a:ext cx="7467600" cy="2266950"/>
          </a:xfrm>
          <a:solidFill>
            <a:schemeClr val="accent6">
              <a:lumMod val="40000"/>
              <a:lumOff val="60000"/>
            </a:schemeClr>
          </a:solidFill>
        </p:spPr>
        <p:txBody>
          <a:bodyPr/>
          <a:lstStyle/>
          <a:p>
            <a:pPr eaLnBrk="1" hangingPunct="1">
              <a:buFont typeface="Wingdings" charset="0"/>
              <a:buNone/>
              <a:defRPr/>
            </a:pPr>
            <a:r>
              <a:rPr lang="ja-JP" altLang="en-US">
                <a:solidFill>
                  <a:srgbClr val="000066"/>
                </a:solidFill>
                <a:latin typeface="Constantia" charset="0"/>
                <a:cs typeface="Times New Roman" charset="0"/>
              </a:rPr>
              <a:t>“</a:t>
            </a:r>
            <a:r>
              <a:rPr lang="en-US">
                <a:solidFill>
                  <a:srgbClr val="000066"/>
                </a:solidFill>
                <a:latin typeface="Constantia" charset="0"/>
                <a:cs typeface="Times New Roman" charset="0"/>
              </a:rPr>
              <a:t>I have not yet been able to discover the cause of these properties of gravity from phenomena and I feign no hypotheses... It is enough that gravity does really exist and acts according to the laws I have explained, and that it abundantly serves to account for all the motions of celestial bodies...</a:t>
            </a:r>
            <a:r>
              <a:rPr lang="ja-JP" altLang="en-US">
                <a:solidFill>
                  <a:srgbClr val="000066"/>
                </a:solidFill>
                <a:latin typeface="Constantia" charset="0"/>
                <a:cs typeface="Times New Roman" charset="0"/>
              </a:rPr>
              <a:t>”</a:t>
            </a:r>
            <a:r>
              <a:rPr lang="en-US">
                <a:solidFill>
                  <a:srgbClr val="000066"/>
                </a:solidFill>
                <a:latin typeface="Constantia" charset="0"/>
                <a:cs typeface="Times New Roman" charset="0"/>
              </a:rPr>
              <a:t> (Newton)</a:t>
            </a:r>
            <a:endParaRPr lang="pt-BR">
              <a:solidFill>
                <a:srgbClr val="000066"/>
              </a:solidFill>
              <a:latin typeface="Constantia" charset="0"/>
              <a:cs typeface="Times New Roman" charset="0"/>
            </a:endParaRPr>
          </a:p>
        </p:txBody>
      </p:sp>
      <p:sp>
        <p:nvSpPr>
          <p:cNvPr id="7" name="Seta para a direita 6"/>
          <p:cNvSpPr/>
          <p:nvPr/>
        </p:nvSpPr>
        <p:spPr bwMode="auto">
          <a:xfrm>
            <a:off x="2209800" y="2133600"/>
            <a:ext cx="838200" cy="2286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33796" name="CaixaDeTexto 7"/>
          <p:cNvSpPr txBox="1">
            <a:spLocks noChangeArrowheads="1"/>
          </p:cNvSpPr>
          <p:nvPr/>
        </p:nvSpPr>
        <p:spPr bwMode="auto">
          <a:xfrm>
            <a:off x="1214438" y="3357563"/>
            <a:ext cx="1795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solidFill>
                  <a:srgbClr val="000066"/>
                </a:solidFill>
                <a:latin typeface="Calibri" charset="0"/>
              </a:rPr>
              <a:t>Conjectura</a:t>
            </a:r>
          </a:p>
          <a:p>
            <a:pPr eaLnBrk="1" hangingPunct="1"/>
            <a:r>
              <a:rPr lang="pt-BR">
                <a:solidFill>
                  <a:srgbClr val="000066"/>
                </a:solidFill>
                <a:latin typeface="Calibri" charset="0"/>
              </a:rPr>
              <a:t>(Newton)</a:t>
            </a:r>
          </a:p>
        </p:txBody>
      </p:sp>
      <p:sp>
        <p:nvSpPr>
          <p:cNvPr id="33797" name="CaixaDeTexto 13"/>
          <p:cNvSpPr txBox="1">
            <a:spLocks noChangeArrowheads="1"/>
          </p:cNvSpPr>
          <p:nvPr/>
        </p:nvSpPr>
        <p:spPr bwMode="auto">
          <a:xfrm>
            <a:off x="5791200" y="2438400"/>
            <a:ext cx="1438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latin typeface="Humnst777 BT" charset="0"/>
              </a:rPr>
              <a:t>Observações</a:t>
            </a:r>
          </a:p>
          <a:p>
            <a:pPr eaLnBrk="1" hangingPunct="1"/>
            <a:r>
              <a:rPr lang="pt-BR">
                <a:latin typeface="Humnst777 BT" charset="0"/>
              </a:rPr>
              <a:t>(Brahe, Galileo)</a:t>
            </a:r>
          </a:p>
        </p:txBody>
      </p:sp>
      <p:sp>
        <p:nvSpPr>
          <p:cNvPr id="15" name="Seta para a esquerda e para a direita 14"/>
          <p:cNvSpPr/>
          <p:nvPr/>
        </p:nvSpPr>
        <p:spPr bwMode="auto">
          <a:xfrm>
            <a:off x="5943600" y="2133600"/>
            <a:ext cx="838200" cy="228600"/>
          </a:xfrm>
          <a:prstGeom prst="lef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12" name="Seta para a direita 11"/>
          <p:cNvSpPr/>
          <p:nvPr/>
        </p:nvSpPr>
        <p:spPr bwMode="auto">
          <a:xfrm>
            <a:off x="3581400" y="2057400"/>
            <a:ext cx="1447800" cy="3048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pic>
        <p:nvPicPr>
          <p:cNvPr id="33800"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219200"/>
            <a:ext cx="2916238" cy="2127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7418" name="Picture 8"/>
          <p:cNvPicPr>
            <a:picLocks noChangeAspect="1" noChangeArrowheads="1"/>
          </p:cNvPicPr>
          <p:nvPr/>
        </p:nvPicPr>
        <p:blipFill>
          <a:blip r:embed="rId4"/>
          <a:srcRect/>
          <a:stretch>
            <a:fillRect/>
          </a:stretch>
        </p:blipFill>
        <p:spPr bwMode="auto">
          <a:xfrm>
            <a:off x="914400" y="1219200"/>
            <a:ext cx="2168525" cy="2133600"/>
          </a:xfrm>
          <a:prstGeom prst="rect">
            <a:avLst/>
          </a:prstGeom>
          <a:noFill/>
          <a:ln w="9525">
            <a:solidFill>
              <a:schemeClr val="bg1">
                <a:lumMod val="50000"/>
              </a:schemeClr>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Gravitação Universal como conjectura</a:t>
            </a:r>
          </a:p>
        </p:txBody>
      </p:sp>
      <p:sp>
        <p:nvSpPr>
          <p:cNvPr id="18435" name="Rectangle 3"/>
          <p:cNvSpPr>
            <a:spLocks noGrp="1" noChangeArrowheads="1"/>
          </p:cNvSpPr>
          <p:nvPr>
            <p:ph type="body" idx="4294967295"/>
          </p:nvPr>
        </p:nvSpPr>
        <p:spPr>
          <a:xfrm>
            <a:off x="914400" y="3657600"/>
            <a:ext cx="7467600" cy="2743200"/>
          </a:xfrm>
          <a:solidFill>
            <a:schemeClr val="accent6">
              <a:lumMod val="40000"/>
              <a:lumOff val="60000"/>
            </a:schemeClr>
          </a:solidFill>
        </p:spPr>
        <p:txBody>
          <a:bodyPr/>
          <a:lstStyle/>
          <a:p>
            <a:pPr eaLnBrk="1" hangingPunct="1">
              <a:buFont typeface="Wingdings" charset="0"/>
              <a:buNone/>
              <a:defRPr/>
            </a:pPr>
            <a:r>
              <a:rPr lang="ja-JP" altLang="en-US">
                <a:solidFill>
                  <a:srgbClr val="000066"/>
                </a:solidFill>
                <a:latin typeface="Constantia" charset="0"/>
                <a:cs typeface="Times New Roman" charset="0"/>
              </a:rPr>
              <a:t>“</a:t>
            </a:r>
            <a:r>
              <a:rPr lang="en-US">
                <a:solidFill>
                  <a:srgbClr val="000066"/>
                </a:solidFill>
                <a:latin typeface="Constantia" charset="0"/>
                <a:cs typeface="Times New Roman" charset="0"/>
              </a:rPr>
              <a:t>That one body may act upon another at a distance through a vacuum without the mediation of anything else, by and through which their action and force may be conveyed from one another, is to me so great an absurdity that, I believe, no man who has in philosophic matters a competent faculty of thinking could ever fall into it. (Newton)</a:t>
            </a:r>
            <a:r>
              <a:rPr lang="ja-JP" altLang="en-US">
                <a:solidFill>
                  <a:srgbClr val="000066"/>
                </a:solidFill>
                <a:latin typeface="Constantia" charset="0"/>
                <a:cs typeface="Times New Roman" charset="0"/>
              </a:rPr>
              <a:t>”</a:t>
            </a:r>
            <a:endParaRPr lang="pt-BR">
              <a:solidFill>
                <a:srgbClr val="000066"/>
              </a:solidFill>
              <a:latin typeface="Constantia" charset="0"/>
              <a:cs typeface="Times New Roman" charset="0"/>
            </a:endParaRPr>
          </a:p>
        </p:txBody>
      </p:sp>
      <p:sp>
        <p:nvSpPr>
          <p:cNvPr id="11" name="Seta para a direita 10"/>
          <p:cNvSpPr/>
          <p:nvPr/>
        </p:nvSpPr>
        <p:spPr bwMode="auto">
          <a:xfrm>
            <a:off x="2209800" y="2133600"/>
            <a:ext cx="838200" cy="2286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35844" name="CaixaDeTexto 11"/>
          <p:cNvSpPr txBox="1">
            <a:spLocks noChangeArrowheads="1"/>
          </p:cNvSpPr>
          <p:nvPr/>
        </p:nvSpPr>
        <p:spPr bwMode="auto">
          <a:xfrm>
            <a:off x="3357563" y="1285875"/>
            <a:ext cx="1204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solidFill>
                  <a:srgbClr val="000066"/>
                </a:solidFill>
                <a:latin typeface="Calibri" charset="0"/>
              </a:rPr>
              <a:t>Conjectura</a:t>
            </a:r>
          </a:p>
          <a:p>
            <a:pPr eaLnBrk="1" hangingPunct="1"/>
            <a:r>
              <a:rPr lang="pt-BR">
                <a:solidFill>
                  <a:srgbClr val="000066"/>
                </a:solidFill>
                <a:latin typeface="Calibri" charset="0"/>
              </a:rPr>
              <a:t>(Newton)</a:t>
            </a:r>
          </a:p>
        </p:txBody>
      </p:sp>
      <p:sp>
        <p:nvSpPr>
          <p:cNvPr id="35845" name="CaixaDeTexto 12"/>
          <p:cNvSpPr txBox="1">
            <a:spLocks noChangeArrowheads="1"/>
          </p:cNvSpPr>
          <p:nvPr/>
        </p:nvSpPr>
        <p:spPr bwMode="auto">
          <a:xfrm>
            <a:off x="5791200" y="2438400"/>
            <a:ext cx="1438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latin typeface="Humnst777 BT" charset="0"/>
              </a:rPr>
              <a:t>Observações</a:t>
            </a:r>
          </a:p>
          <a:p>
            <a:pPr eaLnBrk="1" hangingPunct="1"/>
            <a:r>
              <a:rPr lang="pt-BR">
                <a:latin typeface="Humnst777 BT" charset="0"/>
              </a:rPr>
              <a:t>(Brahe, Galileo)</a:t>
            </a:r>
          </a:p>
        </p:txBody>
      </p:sp>
      <p:sp>
        <p:nvSpPr>
          <p:cNvPr id="16" name="Seta para a esquerda e para a direita 15"/>
          <p:cNvSpPr/>
          <p:nvPr/>
        </p:nvSpPr>
        <p:spPr bwMode="auto">
          <a:xfrm>
            <a:off x="5943600" y="2133600"/>
            <a:ext cx="838200" cy="228600"/>
          </a:xfrm>
          <a:prstGeom prst="lef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17" name="Seta para a direita 16"/>
          <p:cNvSpPr/>
          <p:nvPr/>
        </p:nvSpPr>
        <p:spPr bwMode="auto">
          <a:xfrm>
            <a:off x="3581400" y="2057400"/>
            <a:ext cx="1447800" cy="3048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pic>
        <p:nvPicPr>
          <p:cNvPr id="35848"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219200"/>
            <a:ext cx="2916238" cy="2127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5849"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4400" y="1219200"/>
            <a:ext cx="21685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685800" y="381000"/>
            <a:ext cx="8305800" cy="1143000"/>
          </a:xfrm>
        </p:spPr>
        <p:txBody>
          <a:bodyPr/>
          <a:lstStyle/>
          <a:p>
            <a:pPr eaLnBrk="1" hangingPunct="1">
              <a:lnSpc>
                <a:spcPct val="90000"/>
              </a:lnSpc>
            </a:pPr>
            <a:r>
              <a:rPr lang="en-US">
                <a:latin typeface="Calibri" charset="0"/>
              </a:rPr>
              <a:t>Começamos na ignorância... e acabamos construindo respostas plaúsiveis</a:t>
            </a:r>
          </a:p>
        </p:txBody>
      </p:sp>
      <p:sp>
        <p:nvSpPr>
          <p:cNvPr id="7170" name="Rectangle 3"/>
          <p:cNvSpPr>
            <a:spLocks noGrp="1" noChangeArrowheads="1"/>
          </p:cNvSpPr>
          <p:nvPr>
            <p:ph type="body" idx="4294967295"/>
          </p:nvPr>
        </p:nvSpPr>
        <p:spPr>
          <a:xfrm>
            <a:off x="4724400" y="5638800"/>
            <a:ext cx="4419600" cy="381000"/>
          </a:xfrm>
          <a:solidFill>
            <a:srgbClr val="D9D9D9"/>
          </a:solidFill>
        </p:spPr>
        <p:txBody>
          <a:bodyPr/>
          <a:lstStyle/>
          <a:p>
            <a:pPr lvl="1" eaLnBrk="1" hangingPunct="1">
              <a:lnSpc>
                <a:spcPct val="90000"/>
              </a:lnSpc>
              <a:buFont typeface="Wingdings" charset="0"/>
              <a:buNone/>
            </a:pPr>
            <a:r>
              <a:rPr lang="en-US">
                <a:solidFill>
                  <a:srgbClr val="000066"/>
                </a:solidFill>
                <a:latin typeface="Calibri" charset="0"/>
              </a:rPr>
              <a:t>DNA como base de reprodução</a:t>
            </a:r>
          </a:p>
        </p:txBody>
      </p:sp>
      <p:pic>
        <p:nvPicPr>
          <p:cNvPr id="7171" name="Picture 15" descr="http://www.genelex.com/paternitytesting/images/dna-molecul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19800" y="1371600"/>
            <a:ext cx="2641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9" descr="http://gallery.hd.org/_exhibits/natural-science/_more1998/_more01/water-drops-1-AJH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81200"/>
            <a:ext cx="294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CaixaDeTexto 6"/>
          <p:cNvSpPr txBox="1">
            <a:spLocks noChangeArrowheads="1"/>
          </p:cNvSpPr>
          <p:nvPr/>
        </p:nvSpPr>
        <p:spPr bwMode="auto">
          <a:xfrm>
            <a:off x="609600" y="5638800"/>
            <a:ext cx="3344863" cy="4000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marL="0" lvl="1" eaLnBrk="1" hangingPunct="1"/>
            <a:r>
              <a:rPr lang="ja-JP" altLang="en-US" sz="2000">
                <a:solidFill>
                  <a:srgbClr val="002060"/>
                </a:solidFill>
                <a:latin typeface="Calibri" charset="0"/>
              </a:rPr>
              <a:t>“</a:t>
            </a:r>
            <a:r>
              <a:rPr lang="en-US" altLang="ja-JP" sz="2000">
                <a:solidFill>
                  <a:srgbClr val="002060"/>
                </a:solidFill>
                <a:latin typeface="Calibri" charset="0"/>
              </a:rPr>
              <a:t>Tudo é água</a:t>
            </a:r>
            <a:r>
              <a:rPr lang="ja-JP" altLang="en-US" sz="2000">
                <a:solidFill>
                  <a:srgbClr val="002060"/>
                </a:solidFill>
                <a:latin typeface="Calibri" charset="0"/>
              </a:rPr>
              <a:t>”</a:t>
            </a:r>
            <a:r>
              <a:rPr lang="en-US" altLang="ja-JP" sz="2000">
                <a:solidFill>
                  <a:srgbClr val="002060"/>
                </a:solidFill>
                <a:latin typeface="Calibri" charset="0"/>
              </a:rPr>
              <a:t>, Tales de Mileto</a:t>
            </a:r>
            <a:endParaRPr lang="en-US" sz="2000">
              <a:solidFill>
                <a:srgbClr val="002060"/>
              </a:solidFill>
              <a:latin typeface="Calibri"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Refutação da gravitação universal?</a:t>
            </a:r>
          </a:p>
        </p:txBody>
      </p:sp>
      <p:sp>
        <p:nvSpPr>
          <p:cNvPr id="37890" name="Rectangle 3"/>
          <p:cNvSpPr>
            <a:spLocks noGrp="1" noChangeArrowheads="1"/>
          </p:cNvSpPr>
          <p:nvPr>
            <p:ph type="body" idx="4294967295"/>
          </p:nvPr>
        </p:nvSpPr>
        <p:spPr>
          <a:xfrm>
            <a:off x="3962400" y="4267200"/>
            <a:ext cx="4953000" cy="1676400"/>
          </a:xfrm>
          <a:solidFill>
            <a:srgbClr val="D9D9D9"/>
          </a:solidFill>
        </p:spPr>
        <p:txBody>
          <a:bodyPr/>
          <a:lstStyle/>
          <a:p>
            <a:pPr eaLnBrk="1" hangingPunct="1">
              <a:buFont typeface="Wingdings" charset="0"/>
              <a:buNone/>
            </a:pPr>
            <a:r>
              <a:rPr lang="pt-BR" dirty="0">
                <a:solidFill>
                  <a:srgbClr val="002060"/>
                </a:solidFill>
                <a:latin typeface="Calibri" charset="0"/>
              </a:rPr>
              <a:t>	Teoria da gravitação universal: erro na estimativa da precessão do periélio do planeta Mercúrio (43 </a:t>
            </a:r>
            <a:r>
              <a:rPr lang="pt-BR" dirty="0" err="1">
                <a:solidFill>
                  <a:srgbClr val="002060"/>
                </a:solidFill>
                <a:latin typeface="Calibri" charset="0"/>
              </a:rPr>
              <a:t>arcseg</a:t>
            </a:r>
            <a:r>
              <a:rPr lang="pt-BR" dirty="0">
                <a:solidFill>
                  <a:srgbClr val="002060"/>
                </a:solidFill>
                <a:latin typeface="Calibri" charset="0"/>
              </a:rPr>
              <a:t>)</a:t>
            </a:r>
          </a:p>
          <a:p>
            <a:pPr eaLnBrk="1" hangingPunct="1"/>
            <a:endParaRPr lang="pt-BR" dirty="0">
              <a:solidFill>
                <a:srgbClr val="002060"/>
              </a:solidFill>
              <a:latin typeface="Calibri" charset="0"/>
            </a:endParaRPr>
          </a:p>
        </p:txBody>
      </p:sp>
      <p:pic>
        <p:nvPicPr>
          <p:cNvPr id="37891" name="Picture 6" descr="astrolog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1744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ta para a direita 6"/>
          <p:cNvSpPr/>
          <p:nvPr/>
        </p:nvSpPr>
        <p:spPr bwMode="auto">
          <a:xfrm>
            <a:off x="2286000" y="1981200"/>
            <a:ext cx="685800" cy="2286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a:defRPr/>
            </a:pPr>
            <a:endParaRPr lang="pt-BR">
              <a:ea typeface="+mn-ea"/>
              <a:cs typeface="+mn-cs"/>
            </a:endParaRPr>
          </a:p>
        </p:txBody>
      </p:sp>
      <p:sp>
        <p:nvSpPr>
          <p:cNvPr id="37893" name="CaixaDeTexto 7"/>
          <p:cNvSpPr txBox="1">
            <a:spLocks noChangeArrowheads="1"/>
          </p:cNvSpPr>
          <p:nvPr/>
        </p:nvSpPr>
        <p:spPr bwMode="auto">
          <a:xfrm>
            <a:off x="3810000" y="3124200"/>
            <a:ext cx="979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solidFill>
                  <a:srgbClr val="002060"/>
                </a:solidFill>
                <a:latin typeface="Calibri" charset="0"/>
              </a:rPr>
              <a:t>Conjectura</a:t>
            </a:r>
          </a:p>
          <a:p>
            <a:pPr eaLnBrk="1" hangingPunct="1"/>
            <a:r>
              <a:rPr lang="pt-BR">
                <a:solidFill>
                  <a:srgbClr val="002060"/>
                </a:solidFill>
                <a:latin typeface="Calibri" charset="0"/>
              </a:rPr>
              <a:t>(Newton)</a:t>
            </a:r>
          </a:p>
        </p:txBody>
      </p:sp>
      <p:pic>
        <p:nvPicPr>
          <p:cNvPr id="37894"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48000" y="1219200"/>
            <a:ext cx="2382838" cy="1905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7895" name="CaixaDeTexto 13"/>
          <p:cNvSpPr txBox="1">
            <a:spLocks noChangeArrowheads="1"/>
          </p:cNvSpPr>
          <p:nvPr/>
        </p:nvSpPr>
        <p:spPr bwMode="auto">
          <a:xfrm>
            <a:off x="5562600" y="2286000"/>
            <a:ext cx="1116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solidFill>
                  <a:srgbClr val="002060"/>
                </a:solidFill>
                <a:latin typeface="Calibri" charset="0"/>
              </a:rPr>
              <a:t>Observações</a:t>
            </a:r>
          </a:p>
        </p:txBody>
      </p:sp>
      <p:sp>
        <p:nvSpPr>
          <p:cNvPr id="15" name="Seta para a esquerda e para a direita 14"/>
          <p:cNvSpPr/>
          <p:nvPr/>
        </p:nvSpPr>
        <p:spPr bwMode="auto">
          <a:xfrm>
            <a:off x="5791200" y="1981200"/>
            <a:ext cx="838200" cy="228600"/>
          </a:xfrm>
          <a:prstGeom prst="lef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a:defRPr/>
            </a:pPr>
            <a:endParaRPr lang="pt-BR">
              <a:ea typeface="+mn-ea"/>
              <a:cs typeface="+mn-cs"/>
            </a:endParaRPr>
          </a:p>
        </p:txBody>
      </p:sp>
      <p:pic>
        <p:nvPicPr>
          <p:cNvPr id="37897"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629400" y="9906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Imagem 15" descr="Precessing_Kepler_orbit_280frames_e0.6_smaller.gif"/>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3400" y="3810000"/>
            <a:ext cx="31242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685800" y="381000"/>
            <a:ext cx="8458200" cy="762000"/>
          </a:xfrm>
        </p:spPr>
        <p:txBody>
          <a:bodyPr/>
          <a:lstStyle/>
          <a:p>
            <a:pPr eaLnBrk="1" hangingPunct="1"/>
            <a:r>
              <a:rPr lang="en-US">
                <a:latin typeface="Calibri" charset="0"/>
              </a:rPr>
              <a:t>Relatividade geral (Einstein)</a:t>
            </a:r>
          </a:p>
        </p:txBody>
      </p:sp>
      <p:sp>
        <p:nvSpPr>
          <p:cNvPr id="39938" name="Rectangle 3"/>
          <p:cNvSpPr>
            <a:spLocks noGrp="1" noChangeArrowheads="1"/>
          </p:cNvSpPr>
          <p:nvPr>
            <p:ph type="body" idx="4294967295"/>
          </p:nvPr>
        </p:nvSpPr>
        <p:spPr>
          <a:xfrm>
            <a:off x="500063" y="3786188"/>
            <a:ext cx="4357687" cy="838200"/>
          </a:xfrm>
          <a:solidFill>
            <a:srgbClr val="D9D9D9"/>
          </a:solidFill>
        </p:spPr>
        <p:txBody>
          <a:bodyPr/>
          <a:lstStyle/>
          <a:p>
            <a:pPr marL="0" indent="0" eaLnBrk="1" hangingPunct="1">
              <a:buFont typeface="Wingdings" charset="0"/>
              <a:buNone/>
            </a:pPr>
            <a:r>
              <a:rPr lang="pt-BR">
                <a:solidFill>
                  <a:srgbClr val="000066"/>
                </a:solidFill>
                <a:latin typeface="Calibri" charset="0"/>
              </a:rPr>
              <a:t>Gravitação como deformação do espaco-tempo (conjectura)</a:t>
            </a:r>
          </a:p>
          <a:p>
            <a:pPr marL="0" indent="0" eaLnBrk="1" hangingPunct="1"/>
            <a:endParaRPr lang="pt-BR">
              <a:solidFill>
                <a:srgbClr val="000066"/>
              </a:solidFill>
              <a:latin typeface="Calibri" charset="0"/>
            </a:endParaRPr>
          </a:p>
        </p:txBody>
      </p:sp>
      <p:sp>
        <p:nvSpPr>
          <p:cNvPr id="7" name="Seta para a direita 6"/>
          <p:cNvSpPr/>
          <p:nvPr/>
        </p:nvSpPr>
        <p:spPr bwMode="auto">
          <a:xfrm>
            <a:off x="2133600" y="1981200"/>
            <a:ext cx="609600" cy="228600"/>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39940" name="CaixaDeTexto 7"/>
          <p:cNvSpPr txBox="1">
            <a:spLocks noChangeArrowheads="1"/>
          </p:cNvSpPr>
          <p:nvPr/>
        </p:nvSpPr>
        <p:spPr bwMode="auto">
          <a:xfrm>
            <a:off x="2438400" y="3048000"/>
            <a:ext cx="1050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pt-BR">
                <a:latin typeface="Humnst777 BT" charset="0"/>
              </a:rPr>
              <a:t>Conjectura</a:t>
            </a:r>
          </a:p>
          <a:p>
            <a:pPr eaLnBrk="1" hangingPunct="1"/>
            <a:r>
              <a:rPr lang="pt-BR">
                <a:latin typeface="Humnst777 BT" charset="0"/>
              </a:rPr>
              <a:t>(Newton)</a:t>
            </a:r>
          </a:p>
        </p:txBody>
      </p:sp>
      <p:pic>
        <p:nvPicPr>
          <p:cNvPr id="399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219200"/>
            <a:ext cx="401955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4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324600" y="2789238"/>
            <a:ext cx="281940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0063" y="1143000"/>
            <a:ext cx="4000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eta para a direita 16"/>
          <p:cNvSpPr/>
          <p:nvPr/>
        </p:nvSpPr>
        <p:spPr bwMode="auto">
          <a:xfrm>
            <a:off x="4572000" y="1571625"/>
            <a:ext cx="381000" cy="257175"/>
          </a:xfrm>
          <a:prstGeom prst="right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18" name="Seta para baixo 17"/>
          <p:cNvSpPr/>
          <p:nvPr/>
        </p:nvSpPr>
        <p:spPr bwMode="auto">
          <a:xfrm>
            <a:off x="7620000" y="2286000"/>
            <a:ext cx="228600" cy="533400"/>
          </a:xfrm>
          <a:prstGeom prst="downArrow">
            <a:avLst/>
          </a:prstGeom>
          <a:solidFill>
            <a:schemeClr val="bg1">
              <a:lumMod val="85000"/>
            </a:schemeClr>
          </a:solidFill>
          <a:ln w="9525" cap="flat" cmpd="sng" algn="ctr">
            <a:solidFill>
              <a:schemeClr val="tx1"/>
            </a:solidFill>
            <a:prstDash val="solid"/>
            <a:miter lim="800000"/>
            <a:headEnd type="none" w="med" len="med"/>
            <a:tailEnd type="none" w="med" len="med"/>
          </a:ln>
          <a:effectLst/>
        </p:spPr>
        <p:txBody>
          <a:bodyPr wrap="none"/>
          <a:lstStyle/>
          <a:p>
            <a:pPr fontAlgn="auto">
              <a:spcBef>
                <a:spcPts val="0"/>
              </a:spcBef>
              <a:spcAft>
                <a:spcPts val="0"/>
              </a:spcAft>
              <a:defRPr/>
            </a:pPr>
            <a:endParaRPr lang="pt-BR">
              <a:ea typeface="+mn-ea"/>
              <a:cs typeface="+mn-cs"/>
            </a:endParaRPr>
          </a:p>
        </p:txBody>
      </p:sp>
      <p:sp>
        <p:nvSpPr>
          <p:cNvPr id="19" name="Rectangle 3"/>
          <p:cNvSpPr txBox="1">
            <a:spLocks noChangeArrowheads="1"/>
          </p:cNvSpPr>
          <p:nvPr/>
        </p:nvSpPr>
        <p:spPr bwMode="auto">
          <a:xfrm>
            <a:off x="1500188" y="6019800"/>
            <a:ext cx="4748212" cy="838200"/>
          </a:xfrm>
          <a:prstGeom prst="rect">
            <a:avLst/>
          </a:prstGeom>
          <a:solidFill>
            <a:schemeClr val="bg1">
              <a:lumMod val="85000"/>
            </a:schemeClr>
          </a:solidFill>
          <a:ln w="9525">
            <a:noFill/>
            <a:miter lim="800000"/>
            <a:headEnd/>
            <a:tailEnd/>
          </a:ln>
        </p:spPr>
        <p:txBody>
          <a:bodyPr/>
          <a:lstStyle>
            <a:lvl1pPr marL="342900" indent="-342900" eaLnBrk="0" hangingPunct="0">
              <a:defRPr sz="1400">
                <a:solidFill>
                  <a:schemeClr val="tx1"/>
                </a:solidFill>
                <a:latin typeface="Arial" charset="0"/>
                <a:ea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spcBef>
                <a:spcPct val="20000"/>
              </a:spcBef>
              <a:buClr>
                <a:schemeClr val="bg2"/>
              </a:buClr>
              <a:buSzPct val="75000"/>
              <a:buFont typeface="Wingdings" charset="0"/>
              <a:buNone/>
              <a:defRPr/>
            </a:pPr>
            <a:r>
              <a:rPr lang="pt-BR" sz="2400">
                <a:solidFill>
                  <a:srgbClr val="000066"/>
                </a:solidFill>
                <a:latin typeface="Calibri" charset="0"/>
                <a:cs typeface="+mn-cs"/>
              </a:rPr>
              <a:t>	Medida de deformação de sinais enviados pela sonda Cassini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38213" y="381000"/>
            <a:ext cx="7215187" cy="533400"/>
          </a:xfrm>
        </p:spPr>
        <p:txBody>
          <a:bodyPr/>
          <a:lstStyle/>
          <a:p>
            <a:pPr eaLnBrk="1" hangingPunct="1"/>
            <a:r>
              <a:rPr lang="en-US" b="1" dirty="0" err="1">
                <a:latin typeface="IBM Plex Sans SemiBold" panose="020B0503050203000203" pitchFamily="34" charset="77"/>
                <a:cs typeface="DejaVu Sans" charset="0"/>
              </a:rPr>
              <a:t>Formas</a:t>
            </a:r>
            <a:r>
              <a:rPr lang="en-US" b="1" dirty="0">
                <a:latin typeface="IBM Plex Sans SemiBold" panose="020B0503050203000203" pitchFamily="34" charset="77"/>
                <a:cs typeface="DejaVu Sans" charset="0"/>
              </a:rPr>
              <a:t> de </a:t>
            </a:r>
            <a:r>
              <a:rPr lang="en-US" b="1" dirty="0" err="1">
                <a:latin typeface="IBM Plex Sans SemiBold" panose="020B0503050203000203" pitchFamily="34" charset="77"/>
                <a:cs typeface="DejaVu Sans" charset="0"/>
              </a:rPr>
              <a:t>Ciência</a:t>
            </a:r>
            <a:endParaRPr lang="en-US" b="1" dirty="0">
              <a:latin typeface="IBM Plex Sans SemiBold" panose="020B0503050203000203" pitchFamily="34" charset="77"/>
              <a:cs typeface="DejaVu Sans" charset="0"/>
            </a:endParaRPr>
          </a:p>
        </p:txBody>
      </p:sp>
      <p:sp>
        <p:nvSpPr>
          <p:cNvPr id="69639" name="Rectangle 7"/>
          <p:cNvSpPr>
            <a:spLocks noChangeArrowheads="1"/>
          </p:cNvSpPr>
          <p:nvPr/>
        </p:nvSpPr>
        <p:spPr bwMode="auto">
          <a:xfrm>
            <a:off x="3581400" y="3137944"/>
            <a:ext cx="2853666" cy="369332"/>
          </a:xfrm>
          <a:prstGeom prst="rect">
            <a:avLst/>
          </a:prstGeom>
          <a:noFill/>
          <a:ln w="9525">
            <a:noFill/>
            <a:miter lim="800000"/>
            <a:headEnd/>
            <a:tailEnd/>
          </a:ln>
          <a:effectLst/>
        </p:spPr>
        <p:txBody>
          <a:bodyPr wrap="none">
            <a:spAutoFit/>
          </a:bodyPr>
          <a:lstStyle/>
          <a:p>
            <a:pPr>
              <a:defRPr/>
            </a:pPr>
            <a:r>
              <a:rPr lang="en-US" sz="1800" dirty="0" err="1">
                <a:solidFill>
                  <a:schemeClr val="bg2">
                    <a:lumMod val="75000"/>
                  </a:schemeClr>
                </a:solidFill>
                <a:latin typeface="IBM Plex Sans" panose="020B0503050203000203" pitchFamily="34" charset="77"/>
                <a:ea typeface="+mn-ea"/>
                <a:cs typeface="Arial" pitchFamily="34" charset="0"/>
              </a:rPr>
              <a:t>Informática</a:t>
            </a:r>
            <a:r>
              <a:rPr lang="en-US" sz="1800" dirty="0">
                <a:solidFill>
                  <a:schemeClr val="bg2">
                    <a:lumMod val="75000"/>
                  </a:schemeClr>
                </a:solidFill>
                <a:latin typeface="IBM Plex Sans" panose="020B0503050203000203" pitchFamily="34" charset="77"/>
                <a:ea typeface="+mn-ea"/>
                <a:cs typeface="Arial" pitchFamily="34" charset="0"/>
              </a:rPr>
              <a:t> e </a:t>
            </a:r>
            <a:r>
              <a:rPr lang="en-US" sz="1800" dirty="0" err="1">
                <a:solidFill>
                  <a:schemeClr val="bg2">
                    <a:lumMod val="75000"/>
                  </a:schemeClr>
                </a:solidFill>
                <a:latin typeface="IBM Plex Sans" panose="020B0503050203000203" pitchFamily="34" charset="77"/>
                <a:ea typeface="+mn-ea"/>
                <a:cs typeface="Arial" pitchFamily="34" charset="0"/>
              </a:rPr>
              <a:t>Modelagem</a:t>
            </a:r>
            <a:endParaRPr lang="en-US" sz="1800" dirty="0">
              <a:solidFill>
                <a:schemeClr val="bg2">
                  <a:lumMod val="75000"/>
                </a:schemeClr>
              </a:solidFill>
              <a:latin typeface="IBM Plex Sans" panose="020B0503050203000203" pitchFamily="34" charset="77"/>
              <a:ea typeface="+mn-ea"/>
              <a:cs typeface="Arial" pitchFamily="34" charset="0"/>
            </a:endParaRPr>
          </a:p>
        </p:txBody>
      </p:sp>
      <p:cxnSp>
        <p:nvCxnSpPr>
          <p:cNvPr id="3" name="Straight Arrow Connector 2"/>
          <p:cNvCxnSpPr/>
          <p:nvPr/>
        </p:nvCxnSpPr>
        <p:spPr bwMode="auto">
          <a:xfrm>
            <a:off x="762000" y="6440033"/>
            <a:ext cx="8382000" cy="0"/>
          </a:xfrm>
          <a:prstGeom prst="straightConnector1">
            <a:avLst/>
          </a:prstGeom>
          <a:solidFill>
            <a:schemeClr val="accent1"/>
          </a:solidFill>
          <a:ln w="76200" cap="flat" cmpd="sng" algn="ctr">
            <a:solidFill>
              <a:schemeClr val="tx1">
                <a:lumMod val="95000"/>
                <a:lumOff val="5000"/>
              </a:schemeClr>
            </a:solidFill>
            <a:prstDash val="solid"/>
            <a:miter lim="800000"/>
            <a:headEnd type="none" w="med" len="med"/>
            <a:tailEnd type="arrow"/>
          </a:ln>
          <a:effectLst/>
        </p:spPr>
      </p:cxnSp>
      <p:sp>
        <p:nvSpPr>
          <p:cNvPr id="17" name="Rectangle 7"/>
          <p:cNvSpPr>
            <a:spLocks noChangeArrowheads="1"/>
          </p:cNvSpPr>
          <p:nvPr/>
        </p:nvSpPr>
        <p:spPr bwMode="auto">
          <a:xfrm>
            <a:off x="5173198" y="6482479"/>
            <a:ext cx="3674404" cy="338554"/>
          </a:xfrm>
          <a:prstGeom prst="rect">
            <a:avLst/>
          </a:prstGeom>
          <a:noFill/>
          <a:ln w="9525">
            <a:noFill/>
            <a:miter lim="800000"/>
            <a:headEnd/>
            <a:tailEnd/>
          </a:ln>
          <a:effectLst/>
        </p:spPr>
        <p:txBody>
          <a:bodyPr wrap="none">
            <a:spAutoFit/>
          </a:bodyPr>
          <a:lstStyle/>
          <a:p>
            <a:pPr>
              <a:defRPr/>
            </a:pPr>
            <a:r>
              <a:rPr lang="en-US" sz="1600" dirty="0" err="1">
                <a:solidFill>
                  <a:srgbClr val="C00000"/>
                </a:solidFill>
                <a:latin typeface="IBM Plex Sans" panose="020B0503050203000203" pitchFamily="34" charset="77"/>
                <a:ea typeface="+mn-ea"/>
                <a:cs typeface="Arial" pitchFamily="34" charset="0"/>
              </a:rPr>
              <a:t>Experimentação</a:t>
            </a:r>
            <a:r>
              <a:rPr lang="en-US" sz="1600" dirty="0">
                <a:solidFill>
                  <a:srgbClr val="C00000"/>
                </a:solidFill>
                <a:latin typeface="IBM Plex Sans" panose="020B0503050203000203" pitchFamily="34" charset="77"/>
                <a:ea typeface="+mn-ea"/>
                <a:cs typeface="Arial" pitchFamily="34" charset="0"/>
              </a:rPr>
              <a:t> (</a:t>
            </a:r>
            <a:r>
              <a:rPr lang="en-US" sz="1600" dirty="0" err="1">
                <a:solidFill>
                  <a:srgbClr val="C00000"/>
                </a:solidFill>
                <a:latin typeface="IBM Plex Sans" panose="020B0503050203000203" pitchFamily="34" charset="77"/>
                <a:ea typeface="+mn-ea"/>
                <a:cs typeface="Arial" pitchFamily="34" charset="0"/>
              </a:rPr>
              <a:t>prática</a:t>
            </a:r>
            <a:r>
              <a:rPr lang="en-US" sz="1600" dirty="0">
                <a:solidFill>
                  <a:srgbClr val="C00000"/>
                </a:solidFill>
                <a:latin typeface="IBM Plex Sans" panose="020B0503050203000203" pitchFamily="34" charset="77"/>
                <a:ea typeface="+mn-ea"/>
                <a:cs typeface="Arial" pitchFamily="34" charset="0"/>
              </a:rPr>
              <a:t> </a:t>
            </a:r>
            <a:r>
              <a:rPr lang="en-US" sz="1600" dirty="0" err="1">
                <a:solidFill>
                  <a:srgbClr val="C00000"/>
                </a:solidFill>
                <a:latin typeface="IBM Plex Sans" panose="020B0503050203000203" pitchFamily="34" charset="77"/>
                <a:ea typeface="+mn-ea"/>
                <a:cs typeface="Arial" pitchFamily="34" charset="0"/>
              </a:rPr>
              <a:t>reprodutível</a:t>
            </a:r>
            <a:r>
              <a:rPr lang="en-US" sz="1600" dirty="0">
                <a:solidFill>
                  <a:srgbClr val="C00000"/>
                </a:solidFill>
                <a:latin typeface="IBM Plex Sans" panose="020B0503050203000203" pitchFamily="34" charset="77"/>
                <a:ea typeface="+mn-ea"/>
                <a:cs typeface="Arial" pitchFamily="34" charset="0"/>
              </a:rPr>
              <a:t>)</a:t>
            </a:r>
          </a:p>
        </p:txBody>
      </p:sp>
      <p:cxnSp>
        <p:nvCxnSpPr>
          <p:cNvPr id="19" name="Straight Arrow Connector 18"/>
          <p:cNvCxnSpPr/>
          <p:nvPr/>
        </p:nvCxnSpPr>
        <p:spPr bwMode="auto">
          <a:xfrm flipV="1">
            <a:off x="762000" y="699746"/>
            <a:ext cx="0" cy="5791200"/>
          </a:xfrm>
          <a:prstGeom prst="straightConnector1">
            <a:avLst/>
          </a:prstGeom>
          <a:solidFill>
            <a:schemeClr val="accent1"/>
          </a:solidFill>
          <a:ln w="76200" cap="flat" cmpd="sng" algn="ctr">
            <a:solidFill>
              <a:schemeClr val="tx1">
                <a:lumMod val="95000"/>
                <a:lumOff val="5000"/>
              </a:schemeClr>
            </a:solidFill>
            <a:prstDash val="solid"/>
            <a:miter lim="800000"/>
            <a:headEnd type="none" w="med" len="med"/>
            <a:tailEnd type="arrow"/>
          </a:ln>
          <a:effectLst/>
        </p:spPr>
      </p:cxnSp>
      <p:sp>
        <p:nvSpPr>
          <p:cNvPr id="22" name="Rectangle 7"/>
          <p:cNvSpPr>
            <a:spLocks noChangeArrowheads="1"/>
          </p:cNvSpPr>
          <p:nvPr/>
        </p:nvSpPr>
        <p:spPr bwMode="auto">
          <a:xfrm>
            <a:off x="838200" y="863315"/>
            <a:ext cx="2919389" cy="338554"/>
          </a:xfrm>
          <a:prstGeom prst="rect">
            <a:avLst/>
          </a:prstGeom>
          <a:noFill/>
          <a:ln w="9525">
            <a:noFill/>
            <a:miter lim="800000"/>
            <a:headEnd/>
            <a:tailEnd/>
          </a:ln>
          <a:effectLst/>
        </p:spPr>
        <p:txBody>
          <a:bodyPr wrap="none">
            <a:spAutoFit/>
          </a:bodyPr>
          <a:lstStyle/>
          <a:p>
            <a:pPr>
              <a:defRPr/>
            </a:pPr>
            <a:r>
              <a:rPr lang="en-US" sz="1600" dirty="0" err="1">
                <a:solidFill>
                  <a:srgbClr val="C00000"/>
                </a:solidFill>
                <a:latin typeface="IBM Plex Sans" panose="020B0503050203000203" pitchFamily="34" charset="77"/>
                <a:ea typeface="+mn-ea"/>
                <a:cs typeface="Arial" pitchFamily="34" charset="0"/>
              </a:rPr>
              <a:t>Representação</a:t>
            </a:r>
            <a:r>
              <a:rPr lang="en-US" sz="1600" dirty="0">
                <a:solidFill>
                  <a:srgbClr val="C00000"/>
                </a:solidFill>
                <a:latin typeface="IBM Plex Sans" panose="020B0503050203000203" pitchFamily="34" charset="77"/>
                <a:ea typeface="+mn-ea"/>
                <a:cs typeface="Arial" pitchFamily="34" charset="0"/>
              </a:rPr>
              <a:t> (</a:t>
            </a:r>
            <a:r>
              <a:rPr lang="en-US" sz="1600" dirty="0" err="1">
                <a:solidFill>
                  <a:srgbClr val="C00000"/>
                </a:solidFill>
                <a:latin typeface="IBM Plex Sans" panose="020B0503050203000203" pitchFamily="34" charset="77"/>
                <a:ea typeface="+mn-ea"/>
                <a:cs typeface="Arial" pitchFamily="34" charset="0"/>
              </a:rPr>
              <a:t>teorias</a:t>
            </a:r>
            <a:r>
              <a:rPr lang="en-US" sz="1600" dirty="0">
                <a:solidFill>
                  <a:srgbClr val="C00000"/>
                </a:solidFill>
                <a:latin typeface="IBM Plex Sans" panose="020B0503050203000203" pitchFamily="34" charset="77"/>
                <a:ea typeface="+mn-ea"/>
                <a:cs typeface="Arial" pitchFamily="34" charset="0"/>
              </a:rPr>
              <a:t> e leis)</a:t>
            </a:r>
          </a:p>
        </p:txBody>
      </p:sp>
      <p:sp>
        <p:nvSpPr>
          <p:cNvPr id="24" name="Rectangle 7"/>
          <p:cNvSpPr>
            <a:spLocks noChangeArrowheads="1"/>
          </p:cNvSpPr>
          <p:nvPr/>
        </p:nvSpPr>
        <p:spPr bwMode="auto">
          <a:xfrm>
            <a:off x="1406323" y="3152528"/>
            <a:ext cx="1268296" cy="338554"/>
          </a:xfrm>
          <a:prstGeom prst="rect">
            <a:avLst/>
          </a:prstGeom>
          <a:noFill/>
          <a:ln w="9525">
            <a:noFill/>
            <a:miter lim="800000"/>
            <a:headEnd/>
            <a:tailEnd/>
          </a:ln>
          <a:effectLst/>
        </p:spPr>
        <p:txBody>
          <a:bodyPr wrap="none">
            <a:spAutoFit/>
          </a:bodyPr>
          <a:lstStyle/>
          <a:p>
            <a:pPr>
              <a:defRPr/>
            </a:pPr>
            <a:r>
              <a:rPr lang="en-US" sz="1600" dirty="0" err="1">
                <a:solidFill>
                  <a:schemeClr val="bg2">
                    <a:lumMod val="75000"/>
                  </a:schemeClr>
                </a:solidFill>
                <a:latin typeface="IBM Plex Sans" panose="020B0503050203000203" pitchFamily="34" charset="77"/>
                <a:ea typeface="+mn-ea"/>
                <a:cs typeface="Arial" pitchFamily="34" charset="0"/>
              </a:rPr>
              <a:t>Matemática</a:t>
            </a:r>
            <a:endParaRPr lang="en-US" sz="1600" dirty="0">
              <a:solidFill>
                <a:schemeClr val="bg2">
                  <a:lumMod val="75000"/>
                </a:schemeClr>
              </a:solidFill>
              <a:latin typeface="IBM Plex Sans" panose="020B0503050203000203" pitchFamily="34" charset="77"/>
              <a:ea typeface="+mn-ea"/>
              <a:cs typeface="Arial" pitchFamily="34" charset="0"/>
            </a:endParaRPr>
          </a:p>
        </p:txBody>
      </p:sp>
      <p:sp>
        <p:nvSpPr>
          <p:cNvPr id="27" name="Rectangle 7"/>
          <p:cNvSpPr>
            <a:spLocks noChangeArrowheads="1"/>
          </p:cNvSpPr>
          <p:nvPr/>
        </p:nvSpPr>
        <p:spPr bwMode="auto">
          <a:xfrm>
            <a:off x="6785011" y="3132353"/>
            <a:ext cx="2079415" cy="369332"/>
          </a:xfrm>
          <a:prstGeom prst="rect">
            <a:avLst/>
          </a:prstGeom>
          <a:noFill/>
          <a:ln w="9525">
            <a:noFill/>
            <a:miter lim="800000"/>
            <a:headEnd/>
            <a:tailEnd/>
          </a:ln>
          <a:effectLst/>
        </p:spPr>
        <p:txBody>
          <a:bodyPr wrap="none">
            <a:spAutoFit/>
          </a:bodyPr>
          <a:lstStyle/>
          <a:p>
            <a:pPr>
              <a:defRPr/>
            </a:pPr>
            <a:r>
              <a:rPr lang="en-US" sz="1800" dirty="0" err="1">
                <a:solidFill>
                  <a:schemeClr val="bg2">
                    <a:lumMod val="75000"/>
                  </a:schemeClr>
                </a:solidFill>
                <a:latin typeface="IBM Plex Sans" panose="020B0503050203000203" pitchFamily="34" charset="77"/>
                <a:ea typeface="+mn-ea"/>
                <a:cs typeface="Arial" pitchFamily="34" charset="0"/>
              </a:rPr>
              <a:t>Cosmologia</a:t>
            </a:r>
            <a:r>
              <a:rPr lang="en-US" sz="1800" dirty="0">
                <a:solidFill>
                  <a:schemeClr val="bg2">
                    <a:lumMod val="75000"/>
                  </a:schemeClr>
                </a:solidFill>
                <a:latin typeface="IBM Plex Sans" panose="020B0503050203000203" pitchFamily="34" charset="77"/>
                <a:ea typeface="+mn-ea"/>
                <a:cs typeface="Arial" pitchFamily="34" charset="0"/>
              </a:rPr>
              <a:t>/</a:t>
            </a:r>
            <a:r>
              <a:rPr lang="en-US" sz="1800" dirty="0" err="1">
                <a:solidFill>
                  <a:schemeClr val="bg2">
                    <a:lumMod val="75000"/>
                  </a:schemeClr>
                </a:solidFill>
                <a:latin typeface="IBM Plex Sans" panose="020B0503050203000203" pitchFamily="34" charset="77"/>
                <a:ea typeface="+mn-ea"/>
                <a:cs typeface="Arial" pitchFamily="34" charset="0"/>
              </a:rPr>
              <a:t>Física</a:t>
            </a:r>
            <a:endParaRPr lang="en-US" sz="1800" dirty="0">
              <a:solidFill>
                <a:schemeClr val="bg2">
                  <a:lumMod val="75000"/>
                </a:schemeClr>
              </a:solidFill>
              <a:latin typeface="IBM Plex Sans" panose="020B0503050203000203" pitchFamily="34" charset="77"/>
              <a:ea typeface="+mn-ea"/>
              <a:cs typeface="Arial" pitchFamily="34" charset="0"/>
            </a:endParaRPr>
          </a:p>
        </p:txBody>
      </p:sp>
      <p:sp>
        <p:nvSpPr>
          <p:cNvPr id="31" name="Rectangle 7"/>
          <p:cNvSpPr>
            <a:spLocks noChangeArrowheads="1"/>
          </p:cNvSpPr>
          <p:nvPr/>
        </p:nvSpPr>
        <p:spPr bwMode="auto">
          <a:xfrm>
            <a:off x="3967795" y="6031468"/>
            <a:ext cx="1970411" cy="369332"/>
          </a:xfrm>
          <a:prstGeom prst="rect">
            <a:avLst/>
          </a:prstGeom>
          <a:noFill/>
          <a:ln w="9525">
            <a:noFill/>
            <a:miter lim="800000"/>
            <a:headEnd/>
            <a:tailEnd/>
          </a:ln>
          <a:effectLst/>
        </p:spPr>
        <p:txBody>
          <a:bodyPr wrap="none">
            <a:spAutoFit/>
          </a:bodyPr>
          <a:lstStyle/>
          <a:p>
            <a:pPr>
              <a:defRPr/>
            </a:pPr>
            <a:r>
              <a:rPr lang="en-US" sz="1800" dirty="0" err="1">
                <a:solidFill>
                  <a:schemeClr val="bg2">
                    <a:lumMod val="75000"/>
                  </a:schemeClr>
                </a:solidFill>
                <a:latin typeface="IBM Plex Sans" panose="020B0503050203000203" pitchFamily="34" charset="77"/>
                <a:ea typeface="+mn-ea"/>
                <a:cs typeface="Arial" pitchFamily="34" charset="0"/>
              </a:rPr>
              <a:t>Ciências</a:t>
            </a:r>
            <a:r>
              <a:rPr lang="en-US" sz="1800" dirty="0">
                <a:solidFill>
                  <a:schemeClr val="bg2">
                    <a:lumMod val="75000"/>
                  </a:schemeClr>
                </a:solidFill>
                <a:latin typeface="IBM Plex Sans" panose="020B0503050203000203" pitchFamily="34" charset="77"/>
                <a:ea typeface="+mn-ea"/>
                <a:cs typeface="Arial" pitchFamily="34" charset="0"/>
              </a:rPr>
              <a:t> da Terra</a:t>
            </a:r>
          </a:p>
        </p:txBody>
      </p:sp>
      <p:sp>
        <p:nvSpPr>
          <p:cNvPr id="33" name="Rectangle 7"/>
          <p:cNvSpPr>
            <a:spLocks noChangeArrowheads="1"/>
          </p:cNvSpPr>
          <p:nvPr/>
        </p:nvSpPr>
        <p:spPr bwMode="auto">
          <a:xfrm>
            <a:off x="1130264" y="6031231"/>
            <a:ext cx="1234633" cy="369332"/>
          </a:xfrm>
          <a:prstGeom prst="rect">
            <a:avLst/>
          </a:prstGeom>
          <a:noFill/>
          <a:ln w="9525">
            <a:noFill/>
            <a:miter lim="800000"/>
            <a:headEnd/>
            <a:tailEnd/>
          </a:ln>
          <a:effectLst/>
        </p:spPr>
        <p:txBody>
          <a:bodyPr wrap="none">
            <a:spAutoFit/>
          </a:bodyPr>
          <a:lstStyle/>
          <a:p>
            <a:pPr>
              <a:defRPr/>
            </a:pPr>
            <a:r>
              <a:rPr lang="en-US" sz="1800" dirty="0" err="1">
                <a:solidFill>
                  <a:schemeClr val="bg2">
                    <a:lumMod val="75000"/>
                  </a:schemeClr>
                </a:solidFill>
                <a:latin typeface="IBM Plex Sans" panose="020B0503050203000203" pitchFamily="34" charset="77"/>
                <a:ea typeface="+mn-ea"/>
                <a:cs typeface="Arial" pitchFamily="34" charset="0"/>
              </a:rPr>
              <a:t>Psicologia</a:t>
            </a:r>
            <a:endParaRPr lang="en-US" sz="1800" dirty="0">
              <a:solidFill>
                <a:schemeClr val="bg2">
                  <a:lumMod val="75000"/>
                </a:schemeClr>
              </a:solidFill>
              <a:latin typeface="IBM Plex Sans" panose="020B0503050203000203" pitchFamily="34" charset="77"/>
              <a:ea typeface="+mn-ea"/>
              <a:cs typeface="Arial" pitchFamily="34" charset="0"/>
            </a:endParaRPr>
          </a:p>
        </p:txBody>
      </p:sp>
      <p:sp>
        <p:nvSpPr>
          <p:cNvPr id="15" name="Rectangle 7"/>
          <p:cNvSpPr>
            <a:spLocks noChangeArrowheads="1"/>
          </p:cNvSpPr>
          <p:nvPr/>
        </p:nvSpPr>
        <p:spPr bwMode="auto">
          <a:xfrm>
            <a:off x="6801040" y="6012649"/>
            <a:ext cx="2058577" cy="369332"/>
          </a:xfrm>
          <a:prstGeom prst="rect">
            <a:avLst/>
          </a:prstGeom>
          <a:noFill/>
          <a:ln w="9525">
            <a:noFill/>
            <a:miter lim="800000"/>
            <a:headEnd/>
            <a:tailEnd/>
          </a:ln>
          <a:effectLst/>
        </p:spPr>
        <p:txBody>
          <a:bodyPr wrap="none">
            <a:spAutoFit/>
          </a:bodyPr>
          <a:lstStyle/>
          <a:p>
            <a:pPr>
              <a:defRPr/>
            </a:pPr>
            <a:r>
              <a:rPr lang="en-US" sz="1800" dirty="0" err="1">
                <a:solidFill>
                  <a:schemeClr val="bg2">
                    <a:lumMod val="75000"/>
                  </a:schemeClr>
                </a:solidFill>
                <a:latin typeface="IBM Plex Sans" panose="020B0503050203000203" pitchFamily="34" charset="77"/>
                <a:ea typeface="+mn-ea"/>
                <a:cs typeface="Arial" pitchFamily="34" charset="0"/>
              </a:rPr>
              <a:t>Ciências</a:t>
            </a:r>
            <a:r>
              <a:rPr lang="en-US" sz="1800" dirty="0">
                <a:solidFill>
                  <a:schemeClr val="bg2">
                    <a:lumMod val="75000"/>
                  </a:schemeClr>
                </a:solidFill>
                <a:latin typeface="IBM Plex Sans" panose="020B0503050203000203" pitchFamily="34" charset="77"/>
                <a:ea typeface="+mn-ea"/>
                <a:cs typeface="Arial" pitchFamily="34" charset="0"/>
              </a:rPr>
              <a:t> da </a:t>
            </a:r>
            <a:r>
              <a:rPr lang="en-US" sz="1800" dirty="0" err="1">
                <a:solidFill>
                  <a:schemeClr val="bg2">
                    <a:lumMod val="75000"/>
                  </a:schemeClr>
                </a:solidFill>
                <a:latin typeface="IBM Plex Sans" panose="020B0503050203000203" pitchFamily="34" charset="77"/>
                <a:ea typeface="+mn-ea"/>
                <a:cs typeface="Arial" pitchFamily="34" charset="0"/>
              </a:rPr>
              <a:t>saúde</a:t>
            </a:r>
            <a:endParaRPr lang="en-US" sz="1800" dirty="0">
              <a:solidFill>
                <a:schemeClr val="bg2">
                  <a:lumMod val="75000"/>
                </a:schemeClr>
              </a:solidFill>
              <a:latin typeface="IBM Plex Sans" panose="020B0503050203000203" pitchFamily="34" charset="77"/>
              <a:ea typeface="+mn-ea"/>
              <a:cs typeface="Arial" pitchFamily="34" charset="0"/>
            </a:endParaRPr>
          </a:p>
        </p:txBody>
      </p:sp>
      <p:pic>
        <p:nvPicPr>
          <p:cNvPr id="2" name="Picture 1">
            <a:extLst>
              <a:ext uri="{FF2B5EF4-FFF2-40B4-BE49-F238E27FC236}">
                <a16:creationId xmlns:a16="http://schemas.microsoft.com/office/drawing/2014/main" id="{E58FB7BC-15E5-DC45-8B13-71EECC73AEDE}"/>
              </a:ext>
            </a:extLst>
          </p:cNvPr>
          <p:cNvPicPr>
            <a:picLocks noChangeAspect="1"/>
          </p:cNvPicPr>
          <p:nvPr/>
        </p:nvPicPr>
        <p:blipFill>
          <a:blip r:embed="rId3"/>
          <a:stretch>
            <a:fillRect/>
          </a:stretch>
        </p:blipFill>
        <p:spPr>
          <a:xfrm>
            <a:off x="6614680" y="4111415"/>
            <a:ext cx="2529320" cy="1815349"/>
          </a:xfrm>
          <a:prstGeom prst="rect">
            <a:avLst/>
          </a:prstGeom>
        </p:spPr>
      </p:pic>
      <p:pic>
        <p:nvPicPr>
          <p:cNvPr id="4" name="Picture 3">
            <a:extLst>
              <a:ext uri="{FF2B5EF4-FFF2-40B4-BE49-F238E27FC236}">
                <a16:creationId xmlns:a16="http://schemas.microsoft.com/office/drawing/2014/main" id="{58D5556A-83B0-F94D-8869-2A65A275F63E}"/>
              </a:ext>
            </a:extLst>
          </p:cNvPr>
          <p:cNvPicPr>
            <a:picLocks noChangeAspect="1"/>
          </p:cNvPicPr>
          <p:nvPr/>
        </p:nvPicPr>
        <p:blipFill>
          <a:blip r:embed="rId4"/>
          <a:stretch>
            <a:fillRect/>
          </a:stretch>
        </p:blipFill>
        <p:spPr>
          <a:xfrm>
            <a:off x="6614680" y="1311464"/>
            <a:ext cx="2529320" cy="1759453"/>
          </a:xfrm>
          <a:prstGeom prst="rect">
            <a:avLst/>
          </a:prstGeom>
        </p:spPr>
      </p:pic>
      <p:pic>
        <p:nvPicPr>
          <p:cNvPr id="5" name="Picture 4">
            <a:extLst>
              <a:ext uri="{FF2B5EF4-FFF2-40B4-BE49-F238E27FC236}">
                <a16:creationId xmlns:a16="http://schemas.microsoft.com/office/drawing/2014/main" id="{647DBF37-BA6F-1743-99EA-C08314E0949C}"/>
              </a:ext>
            </a:extLst>
          </p:cNvPr>
          <p:cNvPicPr>
            <a:picLocks noChangeAspect="1"/>
          </p:cNvPicPr>
          <p:nvPr/>
        </p:nvPicPr>
        <p:blipFill>
          <a:blip r:embed="rId5"/>
          <a:stretch>
            <a:fillRect/>
          </a:stretch>
        </p:blipFill>
        <p:spPr>
          <a:xfrm>
            <a:off x="914400" y="1311464"/>
            <a:ext cx="2421505" cy="1790152"/>
          </a:xfrm>
          <a:prstGeom prst="rect">
            <a:avLst/>
          </a:prstGeom>
        </p:spPr>
      </p:pic>
      <p:pic>
        <p:nvPicPr>
          <p:cNvPr id="23" name="Picture 22">
            <a:extLst>
              <a:ext uri="{FF2B5EF4-FFF2-40B4-BE49-F238E27FC236}">
                <a16:creationId xmlns:a16="http://schemas.microsoft.com/office/drawing/2014/main" id="{850B5F92-AEF0-B243-A65A-E4C11B93F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6503" y="1311464"/>
            <a:ext cx="2470836" cy="1759455"/>
          </a:xfrm>
          <a:prstGeom prst="rect">
            <a:avLst/>
          </a:prstGeom>
        </p:spPr>
      </p:pic>
      <p:pic>
        <p:nvPicPr>
          <p:cNvPr id="6" name="Picture 5">
            <a:extLst>
              <a:ext uri="{FF2B5EF4-FFF2-40B4-BE49-F238E27FC236}">
                <a16:creationId xmlns:a16="http://schemas.microsoft.com/office/drawing/2014/main" id="{7C2FE6AC-C5A6-E94B-8FFE-9E55C4B182A7}"/>
              </a:ext>
            </a:extLst>
          </p:cNvPr>
          <p:cNvPicPr>
            <a:picLocks noChangeAspect="1"/>
          </p:cNvPicPr>
          <p:nvPr/>
        </p:nvPicPr>
        <p:blipFill>
          <a:blip r:embed="rId7"/>
          <a:stretch>
            <a:fillRect/>
          </a:stretch>
        </p:blipFill>
        <p:spPr>
          <a:xfrm>
            <a:off x="3752742" y="4116358"/>
            <a:ext cx="2470840" cy="1820261"/>
          </a:xfrm>
          <a:prstGeom prst="rect">
            <a:avLst/>
          </a:prstGeom>
        </p:spPr>
      </p:pic>
      <p:pic>
        <p:nvPicPr>
          <p:cNvPr id="9" name="Picture 8">
            <a:extLst>
              <a:ext uri="{FF2B5EF4-FFF2-40B4-BE49-F238E27FC236}">
                <a16:creationId xmlns:a16="http://schemas.microsoft.com/office/drawing/2014/main" id="{37CF3516-94C7-294D-8E76-102C12A008DC}"/>
              </a:ext>
            </a:extLst>
          </p:cNvPr>
          <p:cNvPicPr>
            <a:picLocks noChangeAspect="1"/>
          </p:cNvPicPr>
          <p:nvPr/>
        </p:nvPicPr>
        <p:blipFill>
          <a:blip r:embed="rId8"/>
          <a:stretch>
            <a:fillRect/>
          </a:stretch>
        </p:blipFill>
        <p:spPr>
          <a:xfrm>
            <a:off x="897043" y="4111415"/>
            <a:ext cx="2503979" cy="1850767"/>
          </a:xfrm>
          <a:prstGeom prst="rect">
            <a:avLst/>
          </a:prstGeom>
        </p:spPr>
      </p:pic>
    </p:spTree>
    <p:extLst>
      <p:ext uri="{BB962C8B-B14F-4D97-AF65-F5344CB8AC3E}">
        <p14:creationId xmlns:p14="http://schemas.microsoft.com/office/powerpoint/2010/main" val="1142320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96975"/>
            <a:ext cx="6335713"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p:txBody>
          <a:bodyPr/>
          <a:lstStyle/>
          <a:p>
            <a:pPr eaLnBrk="1" hangingPunct="1"/>
            <a:r>
              <a:rPr lang="en-GB">
                <a:latin typeface="Calibri" charset="0"/>
              </a:rPr>
              <a:t>O Método Científico</a:t>
            </a:r>
            <a:endParaRPr lang="pt-BR">
              <a:latin typeface="Calibri" charset="0"/>
            </a:endParaRPr>
          </a:p>
        </p:txBody>
      </p:sp>
      <p:sp>
        <p:nvSpPr>
          <p:cNvPr id="37892" name="Text Box 6"/>
          <p:cNvSpPr txBox="1">
            <a:spLocks noChangeArrowheads="1"/>
          </p:cNvSpPr>
          <p:nvPr/>
        </p:nvSpPr>
        <p:spPr bwMode="auto">
          <a:xfrm>
            <a:off x="2644775" y="2654300"/>
            <a:ext cx="1120775" cy="338138"/>
          </a:xfrm>
          <a:prstGeom prst="rect">
            <a:avLst/>
          </a:prstGeom>
          <a:noFill/>
          <a:ln w="9525">
            <a:noFill/>
            <a:miter lim="800000"/>
            <a:headEnd/>
            <a:tailEnd/>
          </a:ln>
        </p:spPr>
        <p:txBody>
          <a:bodyPr wrap="none">
            <a:spAutoFit/>
          </a:bodyPr>
          <a:lstStyle/>
          <a:p>
            <a:pPr algn="ctr" eaLnBrk="0" hangingPunct="0">
              <a:defRPr/>
            </a:pPr>
            <a:r>
              <a:rPr lang="de-DE" sz="1600" b="1" dirty="0">
                <a:solidFill>
                  <a:schemeClr val="bg2"/>
                </a:solidFill>
                <a:latin typeface="+mn-lt"/>
                <a:ea typeface="+mn-ea"/>
                <a:cs typeface="+mn-cs"/>
              </a:rPr>
              <a:t>Problema</a:t>
            </a:r>
            <a:endParaRPr lang="en-US" sz="1600" b="1" dirty="0">
              <a:solidFill>
                <a:schemeClr val="bg2"/>
              </a:solidFill>
              <a:latin typeface="+mn-lt"/>
              <a:ea typeface="+mn-ea"/>
              <a:cs typeface="+mn-cs"/>
            </a:endParaRPr>
          </a:p>
        </p:txBody>
      </p:sp>
      <p:sp>
        <p:nvSpPr>
          <p:cNvPr id="59396" name="Text Box 7"/>
          <p:cNvSpPr txBox="1">
            <a:spLocks noChangeArrowheads="1"/>
          </p:cNvSpPr>
          <p:nvPr/>
        </p:nvSpPr>
        <p:spPr bwMode="auto">
          <a:xfrm>
            <a:off x="4714875" y="2728913"/>
            <a:ext cx="1223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algn="ctr"/>
            <a:r>
              <a:rPr lang="de-DE" sz="1600" b="1">
                <a:solidFill>
                  <a:schemeClr val="bg2"/>
                </a:solidFill>
                <a:latin typeface="Calibri" charset="0"/>
              </a:rPr>
              <a:t>Hipótese</a:t>
            </a:r>
            <a:endParaRPr lang="en-US" sz="1600" b="1">
              <a:solidFill>
                <a:schemeClr val="bg2"/>
              </a:solidFill>
              <a:latin typeface="Calibri" charset="0"/>
            </a:endParaRPr>
          </a:p>
        </p:txBody>
      </p:sp>
      <p:sp>
        <p:nvSpPr>
          <p:cNvPr id="37894" name="Text Box 8"/>
          <p:cNvSpPr txBox="1">
            <a:spLocks noChangeArrowheads="1"/>
          </p:cNvSpPr>
          <p:nvPr/>
        </p:nvSpPr>
        <p:spPr bwMode="auto">
          <a:xfrm>
            <a:off x="4572000" y="4191000"/>
            <a:ext cx="1946275" cy="338138"/>
          </a:xfrm>
          <a:prstGeom prst="rect">
            <a:avLst/>
          </a:prstGeom>
          <a:noFill/>
          <a:ln w="9525">
            <a:noFill/>
            <a:miter lim="800000"/>
            <a:headEnd/>
            <a:tailEnd/>
          </a:ln>
        </p:spPr>
        <p:txBody>
          <a:bodyPr>
            <a:spAutoFit/>
          </a:bodyPr>
          <a:lstStyle/>
          <a:p>
            <a:pPr algn="ctr" eaLnBrk="0" hangingPunct="0">
              <a:defRPr/>
            </a:pPr>
            <a:r>
              <a:rPr lang="de-DE" sz="1600" b="1" dirty="0">
                <a:solidFill>
                  <a:schemeClr val="bg2"/>
                </a:solidFill>
                <a:latin typeface="+mn-lt"/>
                <a:ea typeface="+mn-ea"/>
                <a:cs typeface="+mn-cs"/>
              </a:rPr>
              <a:t>Experimento</a:t>
            </a:r>
            <a:endParaRPr lang="en-US" sz="1600" b="1" dirty="0">
              <a:solidFill>
                <a:schemeClr val="bg2"/>
              </a:solidFill>
              <a:latin typeface="+mn-lt"/>
              <a:ea typeface="+mn-ea"/>
              <a:cs typeface="+mn-cs"/>
            </a:endParaRPr>
          </a:p>
        </p:txBody>
      </p:sp>
      <p:sp>
        <p:nvSpPr>
          <p:cNvPr id="37895" name="Text Box 9"/>
          <p:cNvSpPr txBox="1">
            <a:spLocks noChangeArrowheads="1"/>
          </p:cNvSpPr>
          <p:nvPr/>
        </p:nvSpPr>
        <p:spPr bwMode="auto">
          <a:xfrm>
            <a:off x="2895600" y="4419600"/>
            <a:ext cx="1485900" cy="584200"/>
          </a:xfrm>
          <a:prstGeom prst="rect">
            <a:avLst/>
          </a:prstGeom>
          <a:noFill/>
          <a:ln w="9525">
            <a:noFill/>
            <a:miter lim="800000"/>
            <a:headEnd/>
            <a:tailEnd/>
          </a:ln>
        </p:spPr>
        <p:txBody>
          <a:bodyPr wrap="none">
            <a:spAutoFit/>
          </a:bodyPr>
          <a:lstStyle/>
          <a:p>
            <a:pPr algn="ctr" eaLnBrk="0" hangingPunct="0">
              <a:defRPr/>
            </a:pPr>
            <a:r>
              <a:rPr lang="de-DE" sz="1600" b="1" dirty="0">
                <a:solidFill>
                  <a:schemeClr val="bg2"/>
                </a:solidFill>
                <a:latin typeface="+mn-lt"/>
                <a:ea typeface="+mn-ea"/>
                <a:cs typeface="+mn-cs"/>
              </a:rPr>
              <a:t>Resultados e </a:t>
            </a:r>
          </a:p>
          <a:p>
            <a:pPr algn="ctr" eaLnBrk="0" hangingPunct="0">
              <a:defRPr/>
            </a:pPr>
            <a:r>
              <a:rPr lang="de-DE" sz="1600" b="1" dirty="0">
                <a:solidFill>
                  <a:schemeClr val="bg2"/>
                </a:solidFill>
                <a:latin typeface="+mn-lt"/>
                <a:ea typeface="+mn-ea"/>
                <a:cs typeface="+mn-cs"/>
              </a:rPr>
              <a:t>Conclusões</a:t>
            </a:r>
          </a:p>
        </p:txBody>
      </p:sp>
      <p:sp>
        <p:nvSpPr>
          <p:cNvPr id="59399" name="Line 10"/>
          <p:cNvSpPr>
            <a:spLocks noChangeShapeType="1"/>
          </p:cNvSpPr>
          <p:nvPr/>
        </p:nvSpPr>
        <p:spPr bwMode="auto">
          <a:xfrm>
            <a:off x="3606800" y="2203450"/>
            <a:ext cx="1382713" cy="1588"/>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59400" name="Line 12"/>
          <p:cNvSpPr>
            <a:spLocks noChangeShapeType="1"/>
          </p:cNvSpPr>
          <p:nvPr/>
        </p:nvSpPr>
        <p:spPr bwMode="auto">
          <a:xfrm>
            <a:off x="6323013" y="2836863"/>
            <a:ext cx="1587" cy="1168400"/>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59401" name="Line 15"/>
          <p:cNvSpPr>
            <a:spLocks noChangeShapeType="1"/>
          </p:cNvSpPr>
          <p:nvPr/>
        </p:nvSpPr>
        <p:spPr bwMode="auto">
          <a:xfrm>
            <a:off x="3579813" y="5443538"/>
            <a:ext cx="1382712" cy="1587"/>
          </a:xfrm>
          <a:prstGeom prst="line">
            <a:avLst/>
          </a:prstGeom>
          <a:noFill/>
          <a:ln w="28575">
            <a:solidFill>
              <a:schemeClr val="accent2"/>
            </a:solidFill>
            <a:round/>
            <a:headEnd type="triangle"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59402" name="Line 16"/>
          <p:cNvSpPr>
            <a:spLocks noChangeShapeType="1"/>
          </p:cNvSpPr>
          <p:nvPr/>
        </p:nvSpPr>
        <p:spPr bwMode="auto">
          <a:xfrm flipV="1">
            <a:off x="2427288" y="3717925"/>
            <a:ext cx="3175" cy="1168400"/>
          </a:xfrm>
          <a:prstGeom prst="line">
            <a:avLst/>
          </a:prstGeom>
          <a:noFill/>
          <a:ln w="28575">
            <a:solidFill>
              <a:schemeClr val="accent2"/>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de-DE">
                <a:latin typeface="Calibri" charset="0"/>
              </a:rPr>
              <a:t>O que é um problema?</a:t>
            </a:r>
            <a:endParaRPr lang="en-US">
              <a:latin typeface="Calibri" charset="0"/>
            </a:endParaRPr>
          </a:p>
        </p:txBody>
      </p:sp>
      <p:pic>
        <p:nvPicPr>
          <p:cNvPr id="6041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6250" y="1447800"/>
            <a:ext cx="29527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CaixaDeTexto 4"/>
          <p:cNvSpPr txBox="1">
            <a:spLocks noChangeArrowheads="1"/>
          </p:cNvSpPr>
          <p:nvPr/>
        </p:nvSpPr>
        <p:spPr bwMode="auto">
          <a:xfrm>
            <a:off x="3962400" y="5715000"/>
            <a:ext cx="4953000" cy="52387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marL="0" lvl="1" eaLnBrk="1" hangingPunct="1"/>
            <a:r>
              <a:rPr lang="de-DE" sz="2800">
                <a:solidFill>
                  <a:srgbClr val="002060"/>
                </a:solidFill>
                <a:latin typeface="Calibri" charset="0"/>
              </a:rPr>
              <a:t>Como se transmite o cólera?</a:t>
            </a:r>
            <a:endParaRPr lang="pt-BR" sz="2800">
              <a:solidFill>
                <a:srgbClr val="002060"/>
              </a:solidFill>
              <a:latin typeface="Calibri" charset="0"/>
            </a:endParaRPr>
          </a:p>
        </p:txBody>
      </p:sp>
      <p:sp>
        <p:nvSpPr>
          <p:cNvPr id="6" name="CaixaDeTexto 5"/>
          <p:cNvSpPr txBox="1"/>
          <p:nvPr/>
        </p:nvSpPr>
        <p:spPr>
          <a:xfrm>
            <a:off x="3657600" y="1066800"/>
            <a:ext cx="5229225" cy="523875"/>
          </a:xfrm>
          <a:prstGeom prst="rect">
            <a:avLst/>
          </a:prstGeom>
          <a:solidFill>
            <a:srgbClr val="D9D9D9"/>
          </a:solidFill>
        </p:spPr>
        <p:txBody>
          <a:bodyPr wrap="none">
            <a:spAutoFit/>
          </a:bodyPr>
          <a:lstStyle/>
          <a:p>
            <a:pPr>
              <a:defRPr/>
            </a:pPr>
            <a:r>
              <a:rPr lang="de-DE" sz="2800" i="1" dirty="0">
                <a:solidFill>
                  <a:srgbClr val="CC0000"/>
                </a:solidFill>
                <a:latin typeface="+mn-lt"/>
                <a:ea typeface="+mn-ea"/>
                <a:cs typeface="+mn-cs"/>
              </a:rPr>
              <a:t>Algo que não sabemos explicar</a:t>
            </a:r>
            <a:endParaRPr lang="pt-BR" sz="2800" dirty="0">
              <a:latin typeface="+mn-lt"/>
              <a:ea typeface="+mn-ea"/>
              <a:cs typeface="+mn-cs"/>
            </a:endParaRPr>
          </a:p>
        </p:txBody>
      </p:sp>
      <p:pic>
        <p:nvPicPr>
          <p:cNvPr id="60421" name="Picture 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41713" y="1905000"/>
            <a:ext cx="56022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CaixaDeTexto 13"/>
          <p:cNvSpPr txBox="1">
            <a:spLocks noChangeArrowheads="1"/>
          </p:cNvSpPr>
          <p:nvPr/>
        </p:nvSpPr>
        <p:spPr bwMode="auto">
          <a:xfrm>
            <a:off x="4648200" y="4572000"/>
            <a:ext cx="3352800" cy="4000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marL="0" lvl="1" algn="ctr" eaLnBrk="1" hangingPunct="1"/>
            <a:r>
              <a:rPr lang="de-DE" sz="2000">
                <a:solidFill>
                  <a:srgbClr val="002060"/>
                </a:solidFill>
                <a:latin typeface="Calibri" charset="0"/>
              </a:rPr>
              <a:t>Cólera no mundo</a:t>
            </a:r>
            <a:endParaRPr lang="pt-BR" sz="2000">
              <a:solidFill>
                <a:srgbClr val="002060"/>
              </a:solidFill>
              <a:latin typeface="Calibri" charset="0"/>
            </a:endParaRPr>
          </a:p>
        </p:txBody>
      </p:sp>
      <p:sp>
        <p:nvSpPr>
          <p:cNvPr id="60423" name="CaixaDeTexto 14"/>
          <p:cNvSpPr txBox="1">
            <a:spLocks noChangeArrowheads="1"/>
          </p:cNvSpPr>
          <p:nvPr/>
        </p:nvSpPr>
        <p:spPr bwMode="auto">
          <a:xfrm>
            <a:off x="457200" y="5715000"/>
            <a:ext cx="289560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400">
                <a:solidFill>
                  <a:schemeClr val="tx1"/>
                </a:solidFill>
                <a:latin typeface="Arial" charset="0"/>
                <a:ea typeface="ＭＳ Ｐゴシック" charset="0"/>
                <a:cs typeface="ＭＳ Ｐゴシック" charset="0"/>
              </a:defRPr>
            </a:lvl1pPr>
            <a:lvl2pPr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marL="0" lvl="1" algn="ctr" eaLnBrk="1" hangingPunct="1"/>
            <a:r>
              <a:rPr lang="de-DE" sz="2000">
                <a:solidFill>
                  <a:srgbClr val="002060"/>
                </a:solidFill>
                <a:latin typeface="Calibri" charset="0"/>
              </a:rPr>
              <a:t>Hospital de Cólera em Bangladesh</a:t>
            </a:r>
            <a:endParaRPr lang="pt-BR" sz="2000">
              <a:solidFill>
                <a:srgbClr val="002060"/>
              </a:solidFill>
              <a:latin typeface="Calibri"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981200"/>
            <a:ext cx="28305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2"/>
          <p:cNvSpPr>
            <a:spLocks noGrp="1" noChangeArrowheads="1"/>
          </p:cNvSpPr>
          <p:nvPr>
            <p:ph type="title"/>
          </p:nvPr>
        </p:nvSpPr>
        <p:spPr/>
        <p:txBody>
          <a:bodyPr/>
          <a:lstStyle/>
          <a:p>
            <a:pPr eaLnBrk="1" hangingPunct="1"/>
            <a:r>
              <a:rPr lang="de-DE">
                <a:latin typeface="Calibri" charset="0"/>
              </a:rPr>
              <a:t>O que é uma hipótese?</a:t>
            </a:r>
            <a:endParaRPr lang="en-US">
              <a:latin typeface="Calibri" charset="0"/>
            </a:endParaRPr>
          </a:p>
        </p:txBody>
      </p:sp>
      <p:sp>
        <p:nvSpPr>
          <p:cNvPr id="62467" name="Rectangle 3"/>
          <p:cNvSpPr>
            <a:spLocks noGrp="1" noChangeArrowheads="1"/>
          </p:cNvSpPr>
          <p:nvPr>
            <p:ph type="body" idx="4294967295"/>
          </p:nvPr>
        </p:nvSpPr>
        <p:spPr>
          <a:xfrm>
            <a:off x="609600" y="1066800"/>
            <a:ext cx="7419975" cy="533400"/>
          </a:xfrm>
          <a:solidFill>
            <a:srgbClr val="D9D9D9"/>
          </a:solidFill>
        </p:spPr>
        <p:txBody>
          <a:bodyPr/>
          <a:lstStyle/>
          <a:p>
            <a:pPr algn="ctr" eaLnBrk="1" hangingPunct="1">
              <a:buFont typeface="Wingdings" charset="0"/>
              <a:buNone/>
            </a:pPr>
            <a:r>
              <a:rPr lang="de-DE" sz="2800" i="1">
                <a:solidFill>
                  <a:srgbClr val="CC0000"/>
                </a:solidFill>
                <a:latin typeface="Calibri" charset="0"/>
              </a:rPr>
              <a:t>Uma conjectura para resolver o problema.</a:t>
            </a:r>
          </a:p>
        </p:txBody>
      </p:sp>
      <p:sp>
        <p:nvSpPr>
          <p:cNvPr id="62468" name="Retângulo 4"/>
          <p:cNvSpPr>
            <a:spLocks noChangeArrowheads="1"/>
          </p:cNvSpPr>
          <p:nvPr/>
        </p:nvSpPr>
        <p:spPr bwMode="auto">
          <a:xfrm>
            <a:off x="3352800" y="2438400"/>
            <a:ext cx="3200400" cy="2554288"/>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Times New Roman" charset="0"/>
                <a:cs typeface="Times New Roman" charset="0"/>
              </a:rPr>
              <a:t>In 1849 the British physician, John Snow, proposed that cholera was spread through the contamination of water or food, as opposed to the more widely held belief that it spread through the inhalation of "bad vapors</a:t>
            </a:r>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a:t>
            </a:r>
            <a:endParaRPr lang="pt-BR" sz="2000">
              <a:solidFill>
                <a:srgbClr val="002060"/>
              </a:solidFill>
              <a:latin typeface="Times New Roman" charset="0"/>
              <a:cs typeface="Times New Roman" charset="0"/>
            </a:endParaRPr>
          </a:p>
        </p:txBody>
      </p:sp>
      <p:pic>
        <p:nvPicPr>
          <p:cNvPr id="62469"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61138" y="1905000"/>
            <a:ext cx="25828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tângulo 10"/>
          <p:cNvSpPr>
            <a:spLocks noChangeArrowheads="1"/>
          </p:cNvSpPr>
          <p:nvPr/>
        </p:nvSpPr>
        <p:spPr bwMode="auto">
          <a:xfrm>
            <a:off x="4572000" y="5867400"/>
            <a:ext cx="457200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Times New Roman" charset="0"/>
                <a:cs typeface="Times New Roman" charset="0"/>
              </a:rPr>
              <a:t>"On the Mode of Communication of Cholera</a:t>
            </a:r>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 ( Snow, 1849)</a:t>
            </a:r>
            <a:endParaRPr lang="pt-BR" sz="2000">
              <a:solidFill>
                <a:srgbClr val="002060"/>
              </a:solidFill>
              <a:latin typeface="Times New Roman" charset="0"/>
              <a:cs typeface="Times New Roman"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r>
              <a:rPr lang="en-GB">
                <a:latin typeface="Calibri" charset="0"/>
              </a:rPr>
              <a:t>O que é um experimento?</a:t>
            </a:r>
            <a:endParaRPr lang="en-US">
              <a:latin typeface="Calibri" charset="0"/>
            </a:endParaRPr>
          </a:p>
        </p:txBody>
      </p:sp>
      <p:sp>
        <p:nvSpPr>
          <p:cNvPr id="64514" name="Rectangle 3"/>
          <p:cNvSpPr>
            <a:spLocks noGrp="1" noChangeArrowheads="1"/>
          </p:cNvSpPr>
          <p:nvPr>
            <p:ph type="body" idx="4294967295"/>
          </p:nvPr>
        </p:nvSpPr>
        <p:spPr>
          <a:xfrm>
            <a:off x="457200" y="1143000"/>
            <a:ext cx="8458200" cy="609600"/>
          </a:xfrm>
          <a:solidFill>
            <a:srgbClr val="D9D9D9"/>
          </a:solidFill>
        </p:spPr>
        <p:txBody>
          <a:bodyPr/>
          <a:lstStyle/>
          <a:p>
            <a:pPr algn="ctr" eaLnBrk="1" hangingPunct="1">
              <a:buFont typeface="Wingdings" charset="0"/>
              <a:buNone/>
            </a:pPr>
            <a:r>
              <a:rPr lang="de-DE" sz="2800" i="1">
                <a:solidFill>
                  <a:srgbClr val="CC0000"/>
                </a:solidFill>
                <a:latin typeface="Calibri" charset="0"/>
              </a:rPr>
              <a:t>Um teste que pode confirmar ou refutar a hipótese</a:t>
            </a:r>
          </a:p>
          <a:p>
            <a:pPr algn="ctr" eaLnBrk="1" hangingPunct="1">
              <a:buFont typeface="Wingdings" charset="0"/>
              <a:buNone/>
            </a:pPr>
            <a:r>
              <a:rPr lang="de-DE" sz="2800" i="1">
                <a:solidFill>
                  <a:srgbClr val="CC0000"/>
                </a:solidFill>
                <a:latin typeface="Calibri" charset="0"/>
              </a:rPr>
              <a:t>.</a:t>
            </a:r>
          </a:p>
        </p:txBody>
      </p:sp>
      <p:pic>
        <p:nvPicPr>
          <p:cNvPr id="6451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8288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tângulo 4"/>
          <p:cNvSpPr>
            <a:spLocks noChangeArrowheads="1"/>
          </p:cNvSpPr>
          <p:nvPr/>
        </p:nvSpPr>
        <p:spPr bwMode="auto">
          <a:xfrm>
            <a:off x="4724400" y="1841500"/>
            <a:ext cx="4419600" cy="47085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Times New Roman" charset="0"/>
                <a:cs typeface="Times New Roman" charset="0"/>
              </a:rPr>
              <a:t>During the 1853-4 outbreak of cholera in London, John Snow was able to test his theory. In late August 1854, a heavy outbreak occurred in the area of Golden Square and Soho Square south of London's Oxford Street. Snow carefully reviewed records of all fatal cases of cholera.</a:t>
            </a:r>
          </a:p>
          <a:p>
            <a:r>
              <a:rPr lang="en-US" sz="2000">
                <a:solidFill>
                  <a:srgbClr val="002060"/>
                </a:solidFill>
                <a:latin typeface="Times New Roman" charset="0"/>
                <a:cs typeface="Times New Roman" charset="0"/>
              </a:rPr>
              <a:t> </a:t>
            </a:r>
          </a:p>
          <a:p>
            <a:r>
              <a:rPr lang="en-US" sz="2000">
                <a:solidFill>
                  <a:srgbClr val="002060"/>
                </a:solidFill>
                <a:latin typeface="Times New Roman" charset="0"/>
                <a:cs typeface="Times New Roman" charset="0"/>
              </a:rPr>
              <a:t>Though his detective work, Snow constructed a spatial tally of all deaths in the area. There were thirteen water pumps in the area. Snow discovered that the heaviest casualties were clustered around the Broad Street water pump</a:t>
            </a:r>
            <a:r>
              <a:rPr lang="en-US" sz="1800">
                <a:solidFill>
                  <a:srgbClr val="002060"/>
                </a:solidFill>
                <a:latin typeface="Times New Roman" charset="0"/>
                <a:cs typeface="Times New Roman" charset="0"/>
              </a:rPr>
              <a:t>.</a:t>
            </a:r>
            <a:endParaRPr lang="pt-BR" sz="1800">
              <a:solidFill>
                <a:srgbClr val="002060"/>
              </a:solidFill>
              <a:latin typeface="Times New Roman" charset="0"/>
              <a:cs typeface="Times New Roman" charset="0"/>
            </a:endParaRPr>
          </a:p>
        </p:txBody>
      </p:sp>
      <p:sp>
        <p:nvSpPr>
          <p:cNvPr id="64517" name="Elipse 5"/>
          <p:cNvSpPr>
            <a:spLocks noChangeArrowheads="1"/>
          </p:cNvSpPr>
          <p:nvPr/>
        </p:nvSpPr>
        <p:spPr bwMode="auto">
          <a:xfrm>
            <a:off x="2667000" y="3962400"/>
            <a:ext cx="228600" cy="228600"/>
          </a:xfrm>
          <a:prstGeom prst="ellipse">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pt-BR">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pPr eaLnBrk="1" hangingPunct="1"/>
            <a:r>
              <a:rPr lang="en-GB">
                <a:latin typeface="Calibri" charset="0"/>
              </a:rPr>
              <a:t>O que é um experimento?</a:t>
            </a:r>
            <a:endParaRPr lang="en-US">
              <a:latin typeface="Calibri" charset="0"/>
            </a:endParaRPr>
          </a:p>
        </p:txBody>
      </p:sp>
      <p:sp>
        <p:nvSpPr>
          <p:cNvPr id="66562" name="Rectangle 3"/>
          <p:cNvSpPr>
            <a:spLocks noGrp="1" noChangeArrowheads="1"/>
          </p:cNvSpPr>
          <p:nvPr>
            <p:ph type="body" idx="4294967295"/>
          </p:nvPr>
        </p:nvSpPr>
        <p:spPr>
          <a:xfrm>
            <a:off x="457200" y="1066800"/>
            <a:ext cx="8458200" cy="609600"/>
          </a:xfrm>
          <a:solidFill>
            <a:srgbClr val="D9D9D9"/>
          </a:solidFill>
        </p:spPr>
        <p:txBody>
          <a:bodyPr/>
          <a:lstStyle/>
          <a:p>
            <a:pPr algn="ctr" eaLnBrk="1" hangingPunct="1">
              <a:buFont typeface="Wingdings" charset="0"/>
              <a:buNone/>
            </a:pPr>
            <a:r>
              <a:rPr lang="de-DE" sz="2800" i="1">
                <a:solidFill>
                  <a:srgbClr val="CC0000"/>
                </a:solidFill>
                <a:latin typeface="Calibri" charset="0"/>
              </a:rPr>
              <a:t>Um teste que pode confirmar ou refutar a hipótese</a:t>
            </a:r>
          </a:p>
          <a:p>
            <a:pPr algn="ctr" eaLnBrk="1" hangingPunct="1">
              <a:buFont typeface="Wingdings" charset="0"/>
              <a:buNone/>
            </a:pPr>
            <a:r>
              <a:rPr lang="de-DE" sz="2800" i="1">
                <a:solidFill>
                  <a:srgbClr val="CC0000"/>
                </a:solidFill>
                <a:latin typeface="Calibri" charset="0"/>
              </a:rPr>
              <a:t>.</a:t>
            </a:r>
            <a:r>
              <a:rPr lang="de-DE" sz="2800" i="1">
                <a:solidFill>
                  <a:srgbClr val="CC0000"/>
                </a:solidFill>
                <a:latin typeface="Calibri" charset="0"/>
                <a:sym typeface="Wingdings" charset="0"/>
              </a:rPr>
              <a:t> </a:t>
            </a:r>
            <a:endParaRPr lang="de-DE" sz="2800">
              <a:solidFill>
                <a:srgbClr val="CC0000"/>
              </a:solidFill>
              <a:latin typeface="Calibri" charset="0"/>
            </a:endParaRPr>
          </a:p>
        </p:txBody>
      </p:sp>
      <p:pic>
        <p:nvPicPr>
          <p:cNvPr id="6656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8288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tângulo 4"/>
          <p:cNvSpPr>
            <a:spLocks noChangeArrowheads="1"/>
          </p:cNvSpPr>
          <p:nvPr/>
        </p:nvSpPr>
        <p:spPr bwMode="auto">
          <a:xfrm>
            <a:off x="4648200" y="1841500"/>
            <a:ext cx="4495800" cy="47085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Most public houses and coffee shops in the area mixed pump water with spirits. At a local coffee shop, a popular place frequented by mechanics, water was had with dinner. The shop reported 9 dead among its customers. A local brewery that had its own water supply and allocated to its employees a free allowance of beer suffered no cholera deaths among its 70 workmen. A gentleman who came to see his dying brother arrived too late. He stayed only 20 minutes, but drank water from the Broad Street pump, and was attacked with cholera the next day and died.</a:t>
            </a:r>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 (Snow)</a:t>
            </a:r>
            <a:endParaRPr lang="en-US" sz="2000">
              <a:solidFill>
                <a:srgbClr val="002060"/>
              </a:solidFill>
              <a:latin typeface="Times New Roman" charset="0"/>
              <a:cs typeface="Times New Roman" charset="0"/>
            </a:endParaRPr>
          </a:p>
        </p:txBody>
      </p:sp>
      <p:sp>
        <p:nvSpPr>
          <p:cNvPr id="66565" name="Elipse 7"/>
          <p:cNvSpPr>
            <a:spLocks noChangeArrowheads="1"/>
          </p:cNvSpPr>
          <p:nvPr/>
        </p:nvSpPr>
        <p:spPr bwMode="auto">
          <a:xfrm>
            <a:off x="2667000" y="3962400"/>
            <a:ext cx="228600" cy="228600"/>
          </a:xfrm>
          <a:prstGeom prst="ellipse">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pt-BR">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GB">
                <a:latin typeface="Calibri" charset="0"/>
              </a:rPr>
              <a:t>O que é um experimento?</a:t>
            </a:r>
            <a:endParaRPr lang="en-US">
              <a:latin typeface="Calibri" charset="0"/>
            </a:endParaRPr>
          </a:p>
        </p:txBody>
      </p:sp>
      <p:sp>
        <p:nvSpPr>
          <p:cNvPr id="68610" name="Rectangle 3"/>
          <p:cNvSpPr>
            <a:spLocks noGrp="1" noChangeArrowheads="1"/>
          </p:cNvSpPr>
          <p:nvPr>
            <p:ph type="body" idx="4294967295"/>
          </p:nvPr>
        </p:nvSpPr>
        <p:spPr>
          <a:xfrm>
            <a:off x="457200" y="1066800"/>
            <a:ext cx="8458200" cy="609600"/>
          </a:xfrm>
          <a:solidFill>
            <a:srgbClr val="D9D9D9"/>
          </a:solidFill>
        </p:spPr>
        <p:txBody>
          <a:bodyPr/>
          <a:lstStyle/>
          <a:p>
            <a:pPr algn="ctr" eaLnBrk="1" hangingPunct="1">
              <a:buFont typeface="Wingdings" charset="0"/>
              <a:buNone/>
            </a:pPr>
            <a:r>
              <a:rPr lang="de-DE" sz="2800" i="1">
                <a:solidFill>
                  <a:srgbClr val="CC0000"/>
                </a:solidFill>
                <a:latin typeface="Calibri" charset="0"/>
              </a:rPr>
              <a:t>Um teste que pode confirmar ou refutar a hipótese</a:t>
            </a:r>
          </a:p>
          <a:p>
            <a:pPr algn="ctr" eaLnBrk="1" hangingPunct="1">
              <a:buFont typeface="Wingdings" charset="0"/>
              <a:buNone/>
            </a:pPr>
            <a:r>
              <a:rPr lang="de-DE" sz="2800" i="1">
                <a:solidFill>
                  <a:srgbClr val="CC0000"/>
                </a:solidFill>
                <a:latin typeface="Calibri" charset="0"/>
              </a:rPr>
              <a:t>.</a:t>
            </a:r>
            <a:r>
              <a:rPr lang="de-DE" sz="2800" i="1">
                <a:solidFill>
                  <a:srgbClr val="CC0000"/>
                </a:solidFill>
                <a:latin typeface="Calibri" charset="0"/>
                <a:sym typeface="Wingdings" charset="0"/>
              </a:rPr>
              <a:t> </a:t>
            </a:r>
            <a:endParaRPr lang="de-DE" sz="2800">
              <a:solidFill>
                <a:srgbClr val="CC0000"/>
              </a:solidFill>
              <a:latin typeface="Calibri" charset="0"/>
            </a:endParaRPr>
          </a:p>
        </p:txBody>
      </p:sp>
      <p:sp>
        <p:nvSpPr>
          <p:cNvPr id="68611" name="Retângulo 4"/>
          <p:cNvSpPr>
            <a:spLocks noChangeArrowheads="1"/>
          </p:cNvSpPr>
          <p:nvPr/>
        </p:nvSpPr>
        <p:spPr bwMode="auto">
          <a:xfrm>
            <a:off x="3962400" y="1828800"/>
            <a:ext cx="4953000" cy="44005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I found that nearly all the deaths had taken place within a short distance of the [Broad Street] pump. (...)With regard to the deaths occurring in the locality belonging to the pump, there were 61 instances in which I was informed that the deceased persons used to drink the pump water from Broad Street.</a:t>
            </a:r>
          </a:p>
          <a:p>
            <a:endParaRPr lang="en-US" sz="2000">
              <a:solidFill>
                <a:srgbClr val="002060"/>
              </a:solidFill>
              <a:latin typeface="Times New Roman" charset="0"/>
              <a:cs typeface="Times New Roman" charset="0"/>
            </a:endParaRPr>
          </a:p>
          <a:p>
            <a:r>
              <a:rPr lang="en-US" sz="2000">
                <a:solidFill>
                  <a:srgbClr val="002060"/>
                </a:solidFill>
                <a:latin typeface="Times New Roman" charset="0"/>
                <a:cs typeface="Times New Roman" charset="0"/>
              </a:rPr>
              <a:t>The result of the inquiry, then, is, that there has been no particular outbreak or prevalence of cholera in this part of London except among the persons who were in the habit of drinking the water of the above-mentioned pump well</a:t>
            </a:r>
            <a:r>
              <a:rPr lang="ja-JP" altLang="en-US" sz="2000">
                <a:solidFill>
                  <a:srgbClr val="002060"/>
                </a:solidFill>
                <a:latin typeface="Times New Roman" charset="0"/>
                <a:cs typeface="Times New Roman" charset="0"/>
              </a:rPr>
              <a:t>”</a:t>
            </a:r>
            <a:r>
              <a:rPr lang="en-US" altLang="ja-JP" sz="2000">
                <a:solidFill>
                  <a:srgbClr val="002060"/>
                </a:solidFill>
                <a:latin typeface="Times New Roman" charset="0"/>
                <a:cs typeface="Times New Roman" charset="0"/>
              </a:rPr>
              <a:t>. (Snow)</a:t>
            </a:r>
            <a:endParaRPr lang="en-US" sz="2000">
              <a:solidFill>
                <a:srgbClr val="002060"/>
              </a:solidFill>
              <a:latin typeface="Times New Roman" charset="0"/>
              <a:cs typeface="Times New Roman" charset="0"/>
            </a:endParaRPr>
          </a:p>
        </p:txBody>
      </p:sp>
      <p:sp>
        <p:nvSpPr>
          <p:cNvPr id="68612" name="Elipse 7"/>
          <p:cNvSpPr>
            <a:spLocks noChangeArrowheads="1"/>
          </p:cNvSpPr>
          <p:nvPr/>
        </p:nvSpPr>
        <p:spPr bwMode="auto">
          <a:xfrm>
            <a:off x="2667000" y="3962400"/>
            <a:ext cx="228600" cy="228600"/>
          </a:xfrm>
          <a:prstGeom prst="ellipse">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pt-BR">
              <a:solidFill>
                <a:srgbClr val="FF0000"/>
              </a:solidFill>
            </a:endParaRPr>
          </a:p>
        </p:txBody>
      </p:sp>
      <p:pic>
        <p:nvPicPr>
          <p:cNvPr id="6861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905000"/>
            <a:ext cx="32004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r>
              <a:rPr lang="en-GB">
                <a:latin typeface="Calibri" charset="0"/>
              </a:rPr>
              <a:t>O que são os resultados e conclusões?</a:t>
            </a:r>
            <a:endParaRPr lang="en-US">
              <a:latin typeface="Calibri" charset="0"/>
            </a:endParaRPr>
          </a:p>
        </p:txBody>
      </p:sp>
      <p:sp>
        <p:nvSpPr>
          <p:cNvPr id="70658" name="Rectangle 3"/>
          <p:cNvSpPr>
            <a:spLocks noGrp="1" noChangeArrowheads="1"/>
          </p:cNvSpPr>
          <p:nvPr>
            <p:ph type="body" idx="4294967295"/>
          </p:nvPr>
        </p:nvSpPr>
        <p:spPr>
          <a:xfrm>
            <a:off x="457200" y="1143000"/>
            <a:ext cx="8458200" cy="609600"/>
          </a:xfrm>
          <a:solidFill>
            <a:srgbClr val="D9D9D9"/>
          </a:solidFill>
        </p:spPr>
        <p:txBody>
          <a:bodyPr/>
          <a:lstStyle/>
          <a:p>
            <a:pPr algn="ctr" eaLnBrk="1" hangingPunct="1">
              <a:buFont typeface="Wingdings" charset="0"/>
              <a:buNone/>
            </a:pPr>
            <a:r>
              <a:rPr lang="de-DE" sz="2800" i="1">
                <a:solidFill>
                  <a:srgbClr val="CC0000"/>
                </a:solidFill>
                <a:latin typeface="Calibri" charset="0"/>
              </a:rPr>
              <a:t>Uma análise da experimento frente ao problema</a:t>
            </a:r>
          </a:p>
          <a:p>
            <a:pPr algn="ctr" eaLnBrk="1" hangingPunct="1">
              <a:buFont typeface="Wingdings" charset="0"/>
              <a:buNone/>
            </a:pPr>
            <a:r>
              <a:rPr lang="de-DE" sz="2800" i="1">
                <a:solidFill>
                  <a:srgbClr val="CC0000"/>
                </a:solidFill>
                <a:latin typeface="Calibri" charset="0"/>
              </a:rPr>
              <a:t>.</a:t>
            </a:r>
          </a:p>
        </p:txBody>
      </p:sp>
      <p:sp>
        <p:nvSpPr>
          <p:cNvPr id="70659" name="Retângulo 4"/>
          <p:cNvSpPr>
            <a:spLocks noChangeArrowheads="1"/>
          </p:cNvSpPr>
          <p:nvPr/>
        </p:nvSpPr>
        <p:spPr bwMode="auto">
          <a:xfrm>
            <a:off x="4267200" y="1981200"/>
            <a:ext cx="4876800" cy="47085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Georgia" charset="0"/>
                <a:cs typeface="Georgia" charset="0"/>
              </a:rPr>
              <a:t>Snow recommended to the local authorities that the handle be removed from the Broad Street pump, which was done in 8 September 1854. The removal of the pump handle correlated with a decline in cholera cases, but this decline may have been due to the natural shape of the epidemic and the fact that possible human hosts had deserted the area rather than the removal of the pump handle. </a:t>
            </a:r>
          </a:p>
          <a:p>
            <a:endParaRPr lang="en-US" sz="2000">
              <a:latin typeface="Georgia" charset="0"/>
              <a:cs typeface="Georgia" charset="0"/>
            </a:endParaRPr>
          </a:p>
          <a:p>
            <a:r>
              <a:rPr lang="en-US" sz="2000">
                <a:latin typeface="Georgia" charset="0"/>
                <a:cs typeface="Georgia" charset="0"/>
              </a:rPr>
              <a:t>Authorities remained skeptical; Snow had not produced direct evidence of the "cholera poison" he claimed had caused the disease.</a:t>
            </a:r>
            <a:endParaRPr lang="pt-BR" sz="2000">
              <a:latin typeface="Georgia" charset="0"/>
              <a:cs typeface="Georgia" charset="0"/>
            </a:endParaRPr>
          </a:p>
        </p:txBody>
      </p:sp>
      <p:pic>
        <p:nvPicPr>
          <p:cNvPr id="7066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 y="1828800"/>
            <a:ext cx="3195638"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a:latin typeface="Calibri" charset="0"/>
              </a:rPr>
              <a:t>O que é Ciência?</a:t>
            </a:r>
          </a:p>
        </p:txBody>
      </p:sp>
      <p:sp>
        <p:nvSpPr>
          <p:cNvPr id="9218" name="Rectangle 3"/>
          <p:cNvSpPr>
            <a:spLocks noGrp="1" noChangeArrowheads="1"/>
          </p:cNvSpPr>
          <p:nvPr>
            <p:ph type="body" idx="4294967295"/>
          </p:nvPr>
        </p:nvSpPr>
        <p:spPr>
          <a:xfrm>
            <a:off x="762000" y="5562600"/>
            <a:ext cx="7391400" cy="914400"/>
          </a:xfrm>
          <a:solidFill>
            <a:srgbClr val="D9D9D9"/>
          </a:solidFill>
        </p:spPr>
        <p:txBody>
          <a:bodyPr/>
          <a:lstStyle/>
          <a:p>
            <a:pPr lvl="1" eaLnBrk="1" hangingPunct="1">
              <a:buFont typeface="Wingdings" charset="0"/>
              <a:buNone/>
            </a:pPr>
            <a:r>
              <a:rPr lang="en-US" sz="2400">
                <a:solidFill>
                  <a:srgbClr val="002060"/>
                </a:solidFill>
                <a:latin typeface="Calibri" charset="0"/>
              </a:rPr>
              <a:t>O que chamamos de conhecimento científico?</a:t>
            </a:r>
          </a:p>
          <a:p>
            <a:pPr lvl="1" eaLnBrk="1" hangingPunct="1">
              <a:buFont typeface="Wingdings" charset="0"/>
              <a:buNone/>
            </a:pPr>
            <a:r>
              <a:rPr lang="en-US" sz="2400">
                <a:solidFill>
                  <a:srgbClr val="002060"/>
                </a:solidFill>
                <a:latin typeface="Calibri" charset="0"/>
              </a:rPr>
              <a:t>Como separar a Ciência da pseudo-ciência?</a:t>
            </a:r>
          </a:p>
        </p:txBody>
      </p:sp>
      <p:pic>
        <p:nvPicPr>
          <p:cNvPr id="9219" name="Picture 7" descr="plato_aristotl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95400"/>
            <a:ext cx="26781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descr="newton"/>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62600" y="990600"/>
            <a:ext cx="2717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0"/>
          <p:cNvSpPr txBox="1">
            <a:spLocks noChangeArrowheads="1"/>
          </p:cNvSpPr>
          <p:nvPr/>
        </p:nvSpPr>
        <p:spPr bwMode="auto">
          <a:xfrm>
            <a:off x="838200" y="4724400"/>
            <a:ext cx="3214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sz="1800">
                <a:solidFill>
                  <a:srgbClr val="002060"/>
                </a:solidFill>
                <a:latin typeface="Humnst777 BT" charset="0"/>
              </a:rPr>
              <a:t>Platão e Aristóteles (sec V aC)</a:t>
            </a:r>
          </a:p>
        </p:txBody>
      </p:sp>
      <p:sp>
        <p:nvSpPr>
          <p:cNvPr id="9222" name="Text Box 11"/>
          <p:cNvSpPr txBox="1">
            <a:spLocks noChangeArrowheads="1"/>
          </p:cNvSpPr>
          <p:nvPr/>
        </p:nvSpPr>
        <p:spPr bwMode="auto">
          <a:xfrm>
            <a:off x="5791200" y="4800600"/>
            <a:ext cx="2522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sz="1800">
                <a:solidFill>
                  <a:srgbClr val="002060"/>
                </a:solidFill>
                <a:latin typeface="Humnst777 BT" charset="0"/>
              </a:rPr>
              <a:t>Isaac Newton (sec XVI)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ítulo 1"/>
          <p:cNvSpPr>
            <a:spLocks noGrp="1"/>
          </p:cNvSpPr>
          <p:nvPr>
            <p:ph type="title"/>
          </p:nvPr>
        </p:nvSpPr>
        <p:spPr/>
        <p:txBody>
          <a:bodyPr/>
          <a:lstStyle/>
          <a:p>
            <a:r>
              <a:rPr lang="pt-BR">
                <a:latin typeface="Calibri" charset="0"/>
              </a:rPr>
              <a:t>A parting thought</a:t>
            </a:r>
          </a:p>
        </p:txBody>
      </p:sp>
      <p:sp>
        <p:nvSpPr>
          <p:cNvPr id="81922" name="Retângulo 2"/>
          <p:cNvSpPr>
            <a:spLocks noChangeArrowheads="1"/>
          </p:cNvSpPr>
          <p:nvPr/>
        </p:nvSpPr>
        <p:spPr bwMode="auto">
          <a:xfrm>
            <a:off x="827088" y="4868863"/>
            <a:ext cx="8066087" cy="1570037"/>
          </a:xfrm>
          <a:prstGeom prst="rect">
            <a:avLst/>
          </a:prstGeom>
          <a:solidFill>
            <a:srgbClr val="C7DF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rgbClr val="00005E"/>
                </a:solidFill>
                <a:latin typeface="Calibri" charset="0"/>
                <a:cs typeface="Calibri" charset="0"/>
              </a:rPr>
              <a:t>"Theories have four stages of acceptance. i) this is worthless nonsense; ii) this is an interesting, but perverse, point of view, iii) this is true, but quite unimportant; iv) I always said so</a:t>
            </a:r>
            <a:r>
              <a:rPr lang="ja-JP" altLang="en-US" sz="2400">
                <a:solidFill>
                  <a:srgbClr val="00005E"/>
                </a:solidFill>
                <a:latin typeface="Calibri" charset="0"/>
                <a:cs typeface="Calibri" charset="0"/>
              </a:rPr>
              <a:t>”</a:t>
            </a:r>
            <a:r>
              <a:rPr lang="en-US" altLang="ja-JP" sz="2400">
                <a:solidFill>
                  <a:srgbClr val="00005E"/>
                </a:solidFill>
                <a:latin typeface="Calibri" charset="0"/>
                <a:cs typeface="Calibri" charset="0"/>
              </a:rPr>
              <a:t> (J.B.S. Haldane)."</a:t>
            </a:r>
            <a:endParaRPr lang="pt-BR" sz="2400">
              <a:solidFill>
                <a:srgbClr val="00005E"/>
              </a:solidFill>
              <a:latin typeface="Calibri" charset="0"/>
              <a:cs typeface="Calibri" charset="0"/>
            </a:endParaRPr>
          </a:p>
        </p:txBody>
      </p:sp>
      <p:pic>
        <p:nvPicPr>
          <p:cNvPr id="81923" name="Picture 2" descr="http://limjunying.files.wordpress.com/2009/09/jbshaldan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48038" y="1547813"/>
            <a:ext cx="217963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Retângulo 16"/>
          <p:cNvSpPr>
            <a:spLocks noChangeArrowheads="1"/>
          </p:cNvSpPr>
          <p:nvPr/>
        </p:nvSpPr>
        <p:spPr bwMode="auto">
          <a:xfrm>
            <a:off x="5334000" y="5334000"/>
            <a:ext cx="3810000" cy="64611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pt-BR" sz="1800">
                <a:solidFill>
                  <a:srgbClr val="002060"/>
                </a:solidFill>
                <a:latin typeface="Calibri" charset="0"/>
              </a:rPr>
              <a:t>"Woodpeckers and Head Injury“, P.May et al, Lancet, 307,1976.</a:t>
            </a:r>
            <a:endParaRPr lang="en-US" sz="1800">
              <a:solidFill>
                <a:srgbClr val="002060"/>
              </a:solidFill>
              <a:latin typeface="Calibri" charset="0"/>
            </a:endParaRPr>
          </a:p>
        </p:txBody>
      </p:sp>
      <p:sp>
        <p:nvSpPr>
          <p:cNvPr id="82946" name="Rectangle 2"/>
          <p:cNvSpPr>
            <a:spLocks noGrp="1" noChangeArrowheads="1"/>
          </p:cNvSpPr>
          <p:nvPr>
            <p:ph type="title"/>
          </p:nvPr>
        </p:nvSpPr>
        <p:spPr>
          <a:xfrm>
            <a:off x="381000" y="0"/>
            <a:ext cx="8610600" cy="762000"/>
          </a:xfrm>
          <a:solidFill>
            <a:srgbClr val="D9D9D9"/>
          </a:solidFill>
        </p:spPr>
        <p:txBody>
          <a:bodyPr/>
          <a:lstStyle/>
          <a:p>
            <a:pPr eaLnBrk="1" hangingPunct="1"/>
            <a:r>
              <a:rPr lang="de-DE" sz="3000">
                <a:latin typeface="Calibri" charset="0"/>
              </a:rPr>
              <a:t>O método científico ao alcance de (quase) todos </a:t>
            </a:r>
            <a:endParaRPr lang="en-GB" sz="3000">
              <a:latin typeface="Calibri" charset="0"/>
            </a:endParaRPr>
          </a:p>
        </p:txBody>
      </p:sp>
      <p:pic>
        <p:nvPicPr>
          <p:cNvPr id="82947" name="Picture 1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066800"/>
            <a:ext cx="3001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tângulo 12"/>
          <p:cNvSpPr>
            <a:spLocks noChangeArrowheads="1"/>
          </p:cNvSpPr>
          <p:nvPr/>
        </p:nvSpPr>
        <p:spPr bwMode="auto">
          <a:xfrm>
            <a:off x="0" y="762000"/>
            <a:ext cx="304800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Calibri" charset="0"/>
              </a:rPr>
              <a:t>Porque o picapau não tem dor de cabeça?</a:t>
            </a:r>
            <a:endParaRPr lang="pt-BR" sz="2000">
              <a:solidFill>
                <a:srgbClr val="002060"/>
              </a:solidFill>
              <a:latin typeface="Calibri" charset="0"/>
            </a:endParaRPr>
          </a:p>
        </p:txBody>
      </p:sp>
      <p:sp>
        <p:nvSpPr>
          <p:cNvPr id="82949" name="Retângulo 15"/>
          <p:cNvSpPr>
            <a:spLocks noChangeArrowheads="1"/>
          </p:cNvSpPr>
          <p:nvPr/>
        </p:nvSpPr>
        <p:spPr bwMode="auto">
          <a:xfrm>
            <a:off x="0" y="4419600"/>
            <a:ext cx="350520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Calibri" charset="0"/>
              </a:rPr>
              <a:t>Experimento: descrever as adaptações dos picapaus</a:t>
            </a:r>
          </a:p>
        </p:txBody>
      </p:sp>
      <p:sp>
        <p:nvSpPr>
          <p:cNvPr id="82950" name="Seta para a direita 17"/>
          <p:cNvSpPr>
            <a:spLocks noChangeArrowheads="1"/>
          </p:cNvSpPr>
          <p:nvPr/>
        </p:nvSpPr>
        <p:spPr bwMode="auto">
          <a:xfrm>
            <a:off x="4343400" y="5334000"/>
            <a:ext cx="914400" cy="381000"/>
          </a:xfrm>
          <a:prstGeom prst="rightArrow">
            <a:avLst>
              <a:gd name="adj1" fmla="val 50000"/>
              <a:gd name="adj2" fmla="val 50000"/>
            </a:avLst>
          </a:prstGeom>
          <a:solidFill>
            <a:srgbClr val="D9D9D9"/>
          </a:solidFill>
          <a:ln w="9525">
            <a:solidFill>
              <a:schemeClr val="tx1"/>
            </a:solidFill>
            <a:miter lim="800000"/>
            <a:headEnd/>
            <a:tailEnd/>
          </a:ln>
        </p:spPr>
        <p:txBody>
          <a:bodyPr wrap="none"/>
          <a:lstStyle/>
          <a:p>
            <a:endParaRPr lang="pt-BR"/>
          </a:p>
        </p:txBody>
      </p:sp>
      <p:sp>
        <p:nvSpPr>
          <p:cNvPr id="82951" name="Seta para baixo 19"/>
          <p:cNvSpPr>
            <a:spLocks noChangeArrowheads="1"/>
          </p:cNvSpPr>
          <p:nvPr/>
        </p:nvSpPr>
        <p:spPr bwMode="auto">
          <a:xfrm>
            <a:off x="6553200" y="3581400"/>
            <a:ext cx="457200" cy="609600"/>
          </a:xfrm>
          <a:prstGeom prst="downArrow">
            <a:avLst>
              <a:gd name="adj1" fmla="val 50000"/>
              <a:gd name="adj2" fmla="val 50000"/>
            </a:avLst>
          </a:prstGeom>
          <a:solidFill>
            <a:srgbClr val="D9D9D9"/>
          </a:solidFill>
          <a:ln w="9525">
            <a:solidFill>
              <a:schemeClr val="tx1"/>
            </a:solidFill>
            <a:miter lim="800000"/>
            <a:headEnd/>
            <a:tailEnd/>
          </a:ln>
        </p:spPr>
        <p:txBody>
          <a:bodyPr wrap="none"/>
          <a:lstStyle/>
          <a:p>
            <a:endParaRPr lang="pt-BR"/>
          </a:p>
        </p:txBody>
      </p:sp>
      <p:pic>
        <p:nvPicPr>
          <p:cNvPr id="82952" name="Picture 1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27838" y="6019800"/>
            <a:ext cx="23161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Retângulo 13"/>
          <p:cNvSpPr>
            <a:spLocks noChangeArrowheads="1"/>
          </p:cNvSpPr>
          <p:nvPr/>
        </p:nvSpPr>
        <p:spPr bwMode="auto">
          <a:xfrm>
            <a:off x="5181600" y="914400"/>
            <a:ext cx="3962400" cy="7080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2060"/>
                </a:solidFill>
                <a:latin typeface="Calibri" charset="0"/>
              </a:rPr>
              <a:t>Hipótese: Deve ser por causa dos mecanismos evolutivos…</a:t>
            </a:r>
          </a:p>
        </p:txBody>
      </p:sp>
      <p:sp>
        <p:nvSpPr>
          <p:cNvPr id="19" name="Seta dobrada para cima 18"/>
          <p:cNvSpPr/>
          <p:nvPr/>
        </p:nvSpPr>
        <p:spPr bwMode="auto">
          <a:xfrm rot="5400000">
            <a:off x="2628900" y="5981700"/>
            <a:ext cx="685800" cy="457200"/>
          </a:xfrm>
          <a:prstGeom prst="bentUpArrow">
            <a:avLst/>
          </a:prstGeom>
          <a:solidFill>
            <a:srgbClr val="D9D9D9"/>
          </a:solidFill>
          <a:ln w="9525" cap="flat" cmpd="sng" algn="ctr">
            <a:solidFill>
              <a:schemeClr val="tx1"/>
            </a:solidFill>
            <a:prstDash val="solid"/>
            <a:miter lim="800000"/>
            <a:headEnd type="none" w="med" len="med"/>
            <a:tailEnd type="none" w="med" len="med"/>
          </a:ln>
          <a:effectLst/>
        </p:spPr>
        <p:txBody>
          <a:bodyPr wrap="none"/>
          <a:lstStyle/>
          <a:p>
            <a:pPr>
              <a:defRPr/>
            </a:pPr>
            <a:endParaRPr lang="pt-BR">
              <a:ea typeface="+mn-ea"/>
              <a:cs typeface="+mn-cs"/>
            </a:endParaRPr>
          </a:p>
        </p:txBody>
      </p:sp>
      <p:pic>
        <p:nvPicPr>
          <p:cNvPr id="82955" name="Picture 1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05400" y="1676400"/>
            <a:ext cx="40386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81600"/>
            <a:ext cx="40227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Seta para a direita 17"/>
          <p:cNvSpPr>
            <a:spLocks noChangeArrowheads="1"/>
          </p:cNvSpPr>
          <p:nvPr/>
        </p:nvSpPr>
        <p:spPr bwMode="auto">
          <a:xfrm>
            <a:off x="3733800" y="2362200"/>
            <a:ext cx="990600" cy="381000"/>
          </a:xfrm>
          <a:prstGeom prst="rightArrow">
            <a:avLst>
              <a:gd name="adj1" fmla="val 50000"/>
              <a:gd name="adj2" fmla="val 50002"/>
            </a:avLst>
          </a:prstGeom>
          <a:solidFill>
            <a:srgbClr val="D9D9D9"/>
          </a:solidFill>
          <a:ln w="9525">
            <a:solidFill>
              <a:schemeClr val="tx1"/>
            </a:solidFill>
            <a:miter lim="800000"/>
            <a:headEnd/>
            <a:tailEnd/>
          </a:ln>
        </p:spPr>
        <p:txBody>
          <a:bodyPr wrap="none"/>
          <a:lstStyle/>
          <a:p>
            <a:endParaRPr lang="pt-BR"/>
          </a:p>
        </p:txBody>
      </p:sp>
      <p:pic>
        <p:nvPicPr>
          <p:cNvPr id="829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4648200"/>
            <a:ext cx="28575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0" y="0"/>
            <a:ext cx="6172200" cy="1066800"/>
          </a:xfrm>
          <a:solidFill>
            <a:srgbClr val="D9D9D9"/>
          </a:solidFill>
        </p:spPr>
        <p:txBody>
          <a:bodyPr/>
          <a:lstStyle/>
          <a:p>
            <a:pPr eaLnBrk="1" hangingPunct="1"/>
            <a:r>
              <a:rPr lang="de-DE" sz="3000">
                <a:latin typeface="Calibri" charset="0"/>
              </a:rPr>
              <a:t>O método científico ao alcance de (quase) todos </a:t>
            </a:r>
            <a:endParaRPr lang="en-GB" sz="3000">
              <a:latin typeface="Calibri" charset="0"/>
            </a:endParaRPr>
          </a:p>
        </p:txBody>
      </p:sp>
      <p:sp>
        <p:nvSpPr>
          <p:cNvPr id="13" name="Retângulo 12"/>
          <p:cNvSpPr/>
          <p:nvPr/>
        </p:nvSpPr>
        <p:spPr>
          <a:xfrm>
            <a:off x="0" y="1295400"/>
            <a:ext cx="2590800" cy="830263"/>
          </a:xfrm>
          <a:prstGeom prst="rect">
            <a:avLst/>
          </a:prstGeom>
          <a:solidFill>
            <a:srgbClr val="D9D9D9"/>
          </a:solidFill>
        </p:spPr>
        <p:txBody>
          <a:bodyPr>
            <a:spAutoFit/>
          </a:bodyPr>
          <a:lstStyle/>
          <a:p>
            <a:pPr>
              <a:defRPr/>
            </a:pPr>
            <a:r>
              <a:rPr lang="en-US" sz="2400" dirty="0">
                <a:solidFill>
                  <a:srgbClr val="002060"/>
                </a:solidFill>
                <a:latin typeface="+mn-lt"/>
                <a:ea typeface="+mn-ea"/>
                <a:cs typeface="+mn-cs"/>
              </a:rPr>
              <a:t>Como </a:t>
            </a:r>
            <a:r>
              <a:rPr lang="en-US" sz="2400" dirty="0" err="1">
                <a:solidFill>
                  <a:srgbClr val="002060"/>
                </a:solidFill>
                <a:latin typeface="+mn-lt"/>
                <a:ea typeface="+mn-ea"/>
                <a:cs typeface="+mn-cs"/>
              </a:rPr>
              <a:t>curar</a:t>
            </a:r>
            <a:r>
              <a:rPr lang="en-US" sz="2400" dirty="0">
                <a:solidFill>
                  <a:srgbClr val="002060"/>
                </a:solidFill>
                <a:latin typeface="+mn-lt"/>
                <a:ea typeface="+mn-ea"/>
                <a:cs typeface="+mn-cs"/>
              </a:rPr>
              <a:t> o jet lag de hamsters?</a:t>
            </a:r>
            <a:endParaRPr lang="pt-BR" sz="2400" dirty="0">
              <a:solidFill>
                <a:srgbClr val="002060"/>
              </a:solidFill>
              <a:latin typeface="+mn-lt"/>
              <a:ea typeface="+mn-ea"/>
              <a:cs typeface="+mn-cs"/>
            </a:endParaRPr>
          </a:p>
        </p:txBody>
      </p:sp>
      <p:sp>
        <p:nvSpPr>
          <p:cNvPr id="84995" name="Retângulo 13"/>
          <p:cNvSpPr>
            <a:spLocks noChangeArrowheads="1"/>
          </p:cNvSpPr>
          <p:nvPr/>
        </p:nvSpPr>
        <p:spPr bwMode="auto">
          <a:xfrm>
            <a:off x="6248400" y="1295400"/>
            <a:ext cx="2895600" cy="12001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rgbClr val="002060"/>
                </a:solidFill>
                <a:latin typeface="Calibri" charset="0"/>
              </a:rPr>
              <a:t>Porque o queijo malcheiroso atrai o mosquito da malária?</a:t>
            </a:r>
          </a:p>
        </p:txBody>
      </p:sp>
      <p:pic>
        <p:nvPicPr>
          <p:cNvPr id="84996" name="Picture 1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27838" y="0"/>
            <a:ext cx="23161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tângulo 20"/>
          <p:cNvSpPr/>
          <p:nvPr/>
        </p:nvSpPr>
        <p:spPr>
          <a:xfrm>
            <a:off x="2895600" y="1295400"/>
            <a:ext cx="2819400" cy="1200150"/>
          </a:xfrm>
          <a:prstGeom prst="rect">
            <a:avLst/>
          </a:prstGeom>
          <a:solidFill>
            <a:srgbClr val="D9D9D9"/>
          </a:solidFill>
        </p:spPr>
        <p:txBody>
          <a:bodyPr>
            <a:spAutoFit/>
          </a:bodyPr>
          <a:lstStyle/>
          <a:p>
            <a:pPr>
              <a:defRPr/>
            </a:pPr>
            <a:r>
              <a:rPr lang="en-US" sz="2400" dirty="0" err="1">
                <a:solidFill>
                  <a:srgbClr val="002060"/>
                </a:solidFill>
                <a:latin typeface="+mn-lt"/>
                <a:ea typeface="+mn-ea"/>
                <a:cs typeface="+mn-cs"/>
              </a:rPr>
              <a:t>Porque</a:t>
            </a:r>
            <a:r>
              <a:rPr lang="en-US" sz="2400" dirty="0">
                <a:solidFill>
                  <a:srgbClr val="002060"/>
                </a:solidFill>
                <a:latin typeface="+mn-lt"/>
                <a:ea typeface="+mn-ea"/>
                <a:cs typeface="+mn-cs"/>
              </a:rPr>
              <a:t> o </a:t>
            </a:r>
            <a:r>
              <a:rPr lang="en-US" sz="2400" dirty="0" err="1">
                <a:solidFill>
                  <a:srgbClr val="002060"/>
                </a:solidFill>
                <a:latin typeface="+mn-lt"/>
                <a:ea typeface="+mn-ea"/>
                <a:cs typeface="+mn-cs"/>
              </a:rPr>
              <a:t>espaguete</a:t>
            </a:r>
            <a:r>
              <a:rPr lang="en-US" sz="2400" dirty="0">
                <a:solidFill>
                  <a:srgbClr val="002060"/>
                </a:solidFill>
                <a:latin typeface="+mn-lt"/>
                <a:ea typeface="+mn-ea"/>
                <a:cs typeface="+mn-cs"/>
              </a:rPr>
              <a:t> </a:t>
            </a:r>
            <a:r>
              <a:rPr lang="en-US" sz="2400" dirty="0" err="1">
                <a:solidFill>
                  <a:srgbClr val="002060"/>
                </a:solidFill>
                <a:latin typeface="+mn-lt"/>
                <a:ea typeface="+mn-ea"/>
                <a:cs typeface="+mn-cs"/>
              </a:rPr>
              <a:t>nunca</a:t>
            </a:r>
            <a:r>
              <a:rPr lang="en-US" sz="2400" dirty="0">
                <a:solidFill>
                  <a:srgbClr val="002060"/>
                </a:solidFill>
                <a:latin typeface="+mn-lt"/>
                <a:ea typeface="+mn-ea"/>
                <a:cs typeface="+mn-cs"/>
              </a:rPr>
              <a:t> </a:t>
            </a:r>
            <a:r>
              <a:rPr lang="en-US" sz="2400" dirty="0" err="1">
                <a:solidFill>
                  <a:srgbClr val="002060"/>
                </a:solidFill>
                <a:latin typeface="+mn-lt"/>
                <a:ea typeface="+mn-ea"/>
                <a:cs typeface="+mn-cs"/>
              </a:rPr>
              <a:t>quebra</a:t>
            </a:r>
            <a:r>
              <a:rPr lang="en-US" sz="2400" dirty="0">
                <a:solidFill>
                  <a:srgbClr val="002060"/>
                </a:solidFill>
                <a:latin typeface="+mn-lt"/>
                <a:ea typeface="+mn-ea"/>
                <a:cs typeface="+mn-cs"/>
              </a:rPr>
              <a:t> </a:t>
            </a:r>
            <a:r>
              <a:rPr lang="en-US" sz="2400" dirty="0" err="1">
                <a:solidFill>
                  <a:srgbClr val="002060"/>
                </a:solidFill>
                <a:latin typeface="+mn-lt"/>
                <a:ea typeface="+mn-ea"/>
                <a:cs typeface="+mn-cs"/>
              </a:rPr>
              <a:t>na</a:t>
            </a:r>
            <a:r>
              <a:rPr lang="en-US" sz="2400" dirty="0">
                <a:solidFill>
                  <a:srgbClr val="002060"/>
                </a:solidFill>
                <a:latin typeface="+mn-lt"/>
                <a:ea typeface="+mn-ea"/>
                <a:cs typeface="+mn-cs"/>
              </a:rPr>
              <a:t> </a:t>
            </a:r>
            <a:r>
              <a:rPr lang="en-US" sz="2400" dirty="0" err="1">
                <a:solidFill>
                  <a:srgbClr val="002060"/>
                </a:solidFill>
                <a:latin typeface="+mn-lt"/>
                <a:ea typeface="+mn-ea"/>
                <a:cs typeface="+mn-cs"/>
              </a:rPr>
              <a:t>metade</a:t>
            </a:r>
            <a:r>
              <a:rPr lang="en-US" sz="2400" dirty="0">
                <a:solidFill>
                  <a:srgbClr val="002060"/>
                </a:solidFill>
                <a:latin typeface="+mn-lt"/>
                <a:ea typeface="+mn-ea"/>
                <a:cs typeface="+mn-cs"/>
              </a:rPr>
              <a:t>?</a:t>
            </a:r>
          </a:p>
        </p:txBody>
      </p:sp>
      <p:pic>
        <p:nvPicPr>
          <p:cNvPr id="84998"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95600" y="24384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2133600"/>
            <a:ext cx="25908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72188" y="2438400"/>
            <a:ext cx="30718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10"/>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705600" y="4343400"/>
            <a:ext cx="2438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tângulo 28"/>
          <p:cNvSpPr/>
          <p:nvPr/>
        </p:nvSpPr>
        <p:spPr>
          <a:xfrm>
            <a:off x="0" y="5486400"/>
            <a:ext cx="2590800" cy="708025"/>
          </a:xfrm>
          <a:prstGeom prst="rect">
            <a:avLst/>
          </a:prstGeom>
          <a:solidFill>
            <a:srgbClr val="D9D9D9"/>
          </a:solidFill>
        </p:spPr>
        <p:txBody>
          <a:bodyPr>
            <a:spAutoFit/>
          </a:bodyPr>
          <a:lstStyle/>
          <a:p>
            <a:pPr>
              <a:defRPr/>
            </a:pPr>
            <a:r>
              <a:rPr lang="en-US" sz="2000" dirty="0">
                <a:solidFill>
                  <a:srgbClr val="002060"/>
                </a:solidFill>
                <a:latin typeface="+mn-lt"/>
                <a:ea typeface="+mn-ea"/>
                <a:cs typeface="+mn-cs"/>
              </a:rPr>
              <a:t>Proc National Academy of Sciences</a:t>
            </a:r>
            <a:endParaRPr lang="pt-BR" sz="2000" dirty="0">
              <a:solidFill>
                <a:srgbClr val="002060"/>
              </a:solidFill>
              <a:latin typeface="+mn-lt"/>
              <a:ea typeface="+mn-ea"/>
              <a:cs typeface="+mn-cs"/>
            </a:endParaRPr>
          </a:p>
        </p:txBody>
      </p:sp>
      <p:sp>
        <p:nvSpPr>
          <p:cNvPr id="30" name="Retângulo 29"/>
          <p:cNvSpPr/>
          <p:nvPr/>
        </p:nvSpPr>
        <p:spPr>
          <a:xfrm>
            <a:off x="2819400" y="5486400"/>
            <a:ext cx="2819400" cy="400050"/>
          </a:xfrm>
          <a:prstGeom prst="rect">
            <a:avLst/>
          </a:prstGeom>
          <a:solidFill>
            <a:srgbClr val="D9D9D9"/>
          </a:solidFill>
        </p:spPr>
        <p:txBody>
          <a:bodyPr>
            <a:spAutoFit/>
          </a:bodyPr>
          <a:lstStyle/>
          <a:p>
            <a:pPr algn="ctr">
              <a:defRPr/>
            </a:pPr>
            <a:r>
              <a:rPr lang="en-US" sz="2000" dirty="0">
                <a:solidFill>
                  <a:srgbClr val="002060"/>
                </a:solidFill>
                <a:latin typeface="+mn-lt"/>
                <a:ea typeface="+mn-ea"/>
                <a:cs typeface="+mn-cs"/>
              </a:rPr>
              <a:t>Physical Review Letters</a:t>
            </a:r>
            <a:endParaRPr lang="pt-BR" sz="2000" dirty="0">
              <a:solidFill>
                <a:srgbClr val="002060"/>
              </a:solidFill>
              <a:latin typeface="+mn-lt"/>
              <a:ea typeface="+mn-ea"/>
              <a:cs typeface="+mn-cs"/>
            </a:endParaRPr>
          </a:p>
        </p:txBody>
      </p:sp>
      <p:sp>
        <p:nvSpPr>
          <p:cNvPr id="31" name="Retângulo 30"/>
          <p:cNvSpPr/>
          <p:nvPr/>
        </p:nvSpPr>
        <p:spPr>
          <a:xfrm>
            <a:off x="6172200" y="6324600"/>
            <a:ext cx="2819400" cy="400050"/>
          </a:xfrm>
          <a:prstGeom prst="rect">
            <a:avLst/>
          </a:prstGeom>
          <a:solidFill>
            <a:srgbClr val="D9D9D9"/>
          </a:solidFill>
        </p:spPr>
        <p:txBody>
          <a:bodyPr>
            <a:spAutoFit/>
          </a:bodyPr>
          <a:lstStyle/>
          <a:p>
            <a:pPr algn="ctr">
              <a:defRPr/>
            </a:pPr>
            <a:r>
              <a:rPr lang="en-US" sz="2000" dirty="0">
                <a:solidFill>
                  <a:srgbClr val="002060"/>
                </a:solidFill>
                <a:latin typeface="+mn-lt"/>
                <a:ea typeface="+mn-ea"/>
                <a:cs typeface="+mn-cs"/>
              </a:rPr>
              <a:t>The Lancet</a:t>
            </a:r>
            <a:endParaRPr lang="pt-BR" sz="2000" dirty="0">
              <a:solidFill>
                <a:srgbClr val="002060"/>
              </a:solidFill>
              <a:latin typeface="+mn-lt"/>
              <a:ea typeface="+mn-ea"/>
              <a:cs typeface="+mn-cs"/>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a:blip r:embed="rId4"/>
          <a:stretch>
            <a:fillRect/>
          </a:stretch>
        </p:blipFill>
        <p:spPr>
          <a:xfrm>
            <a:off x="0" y="0"/>
            <a:ext cx="3203222" cy="5061091"/>
          </a:xfrm>
          <a:prstGeom prst="rect">
            <a:avLst/>
          </a:prstGeom>
        </p:spPr>
      </p:pic>
      <p:pic>
        <p:nvPicPr>
          <p:cNvPr id="7" name="Picture 6"/>
          <p:cNvPicPr>
            <a:picLocks noChangeAspect="1"/>
          </p:cNvPicPr>
          <p:nvPr/>
        </p:nvPicPr>
        <p:blipFill>
          <a:blip r:embed="rId5"/>
          <a:stretch>
            <a:fillRect/>
          </a:stretch>
        </p:blipFill>
        <p:spPr>
          <a:xfrm>
            <a:off x="4419600" y="-33867"/>
            <a:ext cx="4724400" cy="3546216"/>
          </a:xfrm>
          <a:prstGeom prst="rect">
            <a:avLst/>
          </a:prstGeom>
        </p:spPr>
      </p:pic>
      <p:sp>
        <p:nvSpPr>
          <p:cNvPr id="8" name="Rectangle 2"/>
          <p:cNvSpPr>
            <a:spLocks noGrp="1" noChangeArrowheads="1"/>
          </p:cNvSpPr>
          <p:nvPr>
            <p:ph type="title"/>
          </p:nvPr>
        </p:nvSpPr>
        <p:spPr>
          <a:xfrm>
            <a:off x="3824111" y="3886200"/>
            <a:ext cx="5319889" cy="914400"/>
          </a:xfrm>
          <a:solidFill>
            <a:srgbClr val="D9D9D9"/>
          </a:solidFill>
        </p:spPr>
        <p:txBody>
          <a:bodyPr/>
          <a:lstStyle/>
          <a:p>
            <a:pPr eaLnBrk="1" hangingPunct="1"/>
            <a:r>
              <a:rPr lang="de-DE" sz="2400" dirty="0" err="1">
                <a:latin typeface="Calibri" charset="0"/>
              </a:rPr>
              <a:t>Vontade</a:t>
            </a:r>
            <a:r>
              <a:rPr lang="de-DE" sz="2400" dirty="0">
                <a:latin typeface="Calibri" charset="0"/>
              </a:rPr>
              <a:t> de </a:t>
            </a:r>
            <a:r>
              <a:rPr lang="de-DE" sz="2400" dirty="0" err="1">
                <a:latin typeface="Calibri" charset="0"/>
              </a:rPr>
              <a:t>urinar</a:t>
            </a:r>
            <a:r>
              <a:rPr lang="de-DE" sz="2400" dirty="0">
                <a:latin typeface="Calibri" charset="0"/>
              </a:rPr>
              <a:t> x </a:t>
            </a:r>
            <a:r>
              <a:rPr lang="de-DE" sz="2400" dirty="0" err="1">
                <a:latin typeface="Calibri" charset="0"/>
              </a:rPr>
              <a:t>dinheiro</a:t>
            </a:r>
            <a:r>
              <a:rPr lang="de-DE" sz="2400" dirty="0">
                <a:latin typeface="Calibri" charset="0"/>
              </a:rPr>
              <a:t> </a:t>
            </a:r>
            <a:br>
              <a:rPr lang="de-DE" sz="2400" dirty="0">
                <a:latin typeface="Calibri" charset="0"/>
              </a:rPr>
            </a:br>
            <a:r>
              <a:rPr lang="de-DE" sz="2400" dirty="0">
                <a:latin typeface="Calibri" charset="0"/>
              </a:rPr>
              <a:t>($ 16 </a:t>
            </a:r>
            <a:r>
              <a:rPr lang="de-DE" sz="2400" dirty="0" err="1">
                <a:latin typeface="Calibri" charset="0"/>
              </a:rPr>
              <a:t>hoje</a:t>
            </a:r>
            <a:r>
              <a:rPr lang="de-DE" sz="2400" dirty="0">
                <a:latin typeface="Calibri" charset="0"/>
              </a:rPr>
              <a:t> </a:t>
            </a:r>
            <a:r>
              <a:rPr lang="de-DE" sz="2400" dirty="0" err="1">
                <a:latin typeface="Calibri" charset="0"/>
              </a:rPr>
              <a:t>ou</a:t>
            </a:r>
            <a:r>
              <a:rPr lang="de-DE" sz="2400" dirty="0">
                <a:latin typeface="Calibri" charset="0"/>
              </a:rPr>
              <a:t> $35 </a:t>
            </a:r>
            <a:r>
              <a:rPr lang="de-DE" sz="2400" dirty="0" err="1">
                <a:latin typeface="Calibri" charset="0"/>
              </a:rPr>
              <a:t>em</a:t>
            </a:r>
            <a:r>
              <a:rPr lang="de-DE" sz="2400" dirty="0">
                <a:latin typeface="Calibri" charset="0"/>
              </a:rPr>
              <a:t> </a:t>
            </a:r>
            <a:r>
              <a:rPr lang="de-DE" sz="2400" dirty="0" err="1">
                <a:latin typeface="Calibri" charset="0"/>
              </a:rPr>
              <a:t>dois</a:t>
            </a:r>
            <a:r>
              <a:rPr lang="de-DE" sz="2400" dirty="0">
                <a:latin typeface="Calibri" charset="0"/>
              </a:rPr>
              <a:t> </a:t>
            </a:r>
            <a:r>
              <a:rPr lang="de-DE" sz="2400" dirty="0" err="1">
                <a:latin typeface="Calibri" charset="0"/>
              </a:rPr>
              <a:t>meses</a:t>
            </a:r>
            <a:r>
              <a:rPr lang="de-DE" sz="2400" dirty="0">
                <a:latin typeface="Calibri" charset="0"/>
              </a:rPr>
              <a:t>?)</a:t>
            </a:r>
            <a:endParaRPr lang="en-GB" sz="2400" dirty="0">
              <a:latin typeface="Calibri" charset="0"/>
            </a:endParaRPr>
          </a:p>
        </p:txBody>
      </p:sp>
    </p:spTree>
    <p:extLst>
      <p:ext uri="{BB962C8B-B14F-4D97-AF65-F5344CB8AC3E}">
        <p14:creationId xmlns:p14="http://schemas.microsoft.com/office/powerpoint/2010/main" val="154768525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Sword swallowing and its side effects</a:t>
            </a:r>
          </a:p>
        </p:txBody>
      </p:sp>
      <p:pic>
        <p:nvPicPr>
          <p:cNvPr id="3"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1052374"/>
            <a:ext cx="2554270" cy="5805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5"/>
          <p:cNvPicPr>
            <a:picLocks noChangeAspect="1"/>
          </p:cNvPicPr>
          <p:nvPr/>
        </p:nvPicPr>
        <p:blipFill>
          <a:blip r:embed="rId3"/>
          <a:stretch>
            <a:fillRect/>
          </a:stretch>
        </p:blipFill>
        <p:spPr>
          <a:xfrm>
            <a:off x="4953000" y="1066800"/>
            <a:ext cx="3412269" cy="4729701"/>
          </a:xfrm>
          <a:prstGeom prst="rect">
            <a:avLst/>
          </a:prstGeom>
        </p:spPr>
      </p:pic>
      <p:sp>
        <p:nvSpPr>
          <p:cNvPr id="7" name="Rectangle 6"/>
          <p:cNvSpPr/>
          <p:nvPr/>
        </p:nvSpPr>
        <p:spPr>
          <a:xfrm>
            <a:off x="4343400" y="5934670"/>
            <a:ext cx="4572000" cy="923330"/>
          </a:xfrm>
          <a:prstGeom prst="rect">
            <a:avLst/>
          </a:prstGeom>
          <a:solidFill>
            <a:srgbClr val="E8E8F1"/>
          </a:solidFill>
        </p:spPr>
        <p:txBody>
          <a:bodyPr>
            <a:spAutoFit/>
          </a:bodyPr>
          <a:lstStyle/>
          <a:p>
            <a:r>
              <a:rPr lang="en-US" sz="1800" dirty="0">
                <a:solidFill>
                  <a:srgbClr val="00005E"/>
                </a:solidFill>
                <a:latin typeface="+mj-lt"/>
              </a:rPr>
              <a:t>Brian </a:t>
            </a:r>
            <a:r>
              <a:rPr lang="en-US" sz="1800" dirty="0" err="1">
                <a:solidFill>
                  <a:srgbClr val="00005E"/>
                </a:solidFill>
                <a:latin typeface="+mj-lt"/>
              </a:rPr>
              <a:t>Witcombe</a:t>
            </a:r>
            <a:r>
              <a:rPr lang="en-US" sz="1800" dirty="0">
                <a:solidFill>
                  <a:srgbClr val="00005E"/>
                </a:solidFill>
                <a:latin typeface="+mj-lt"/>
              </a:rPr>
              <a:t> and Dan Meyer, British Medical Journal, December 23, 2006, vol. 333, pp. 1285-7.</a:t>
            </a:r>
          </a:p>
        </p:txBody>
      </p:sp>
    </p:spTree>
    <p:extLst>
      <p:ext uri="{BB962C8B-B14F-4D97-AF65-F5344CB8AC3E}">
        <p14:creationId xmlns:p14="http://schemas.microsoft.com/office/powerpoint/2010/main" val="720121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76200"/>
            <a:ext cx="6629400" cy="27686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3505200" y="3276600"/>
            <a:ext cx="4318000" cy="2921000"/>
          </a:xfrm>
          <a:prstGeom prst="rect">
            <a:avLst/>
          </a:prstGeom>
          <a:ln>
            <a:solidFill>
              <a:srgbClr val="000000"/>
            </a:solidFill>
          </a:ln>
        </p:spPr>
      </p:pic>
      <p:pic>
        <p:nvPicPr>
          <p:cNvPr id="6" name="Picture 5"/>
          <p:cNvPicPr>
            <a:picLocks noChangeAspect="1"/>
          </p:cNvPicPr>
          <p:nvPr/>
        </p:nvPicPr>
        <p:blipFill>
          <a:blip r:embed="rId4"/>
          <a:stretch>
            <a:fillRect/>
          </a:stretch>
        </p:blipFill>
        <p:spPr>
          <a:xfrm>
            <a:off x="7196811" y="457200"/>
            <a:ext cx="1947189" cy="2286000"/>
          </a:xfrm>
          <a:prstGeom prst="rect">
            <a:avLst/>
          </a:prstGeom>
          <a:ln>
            <a:solidFill>
              <a:srgbClr val="000000"/>
            </a:solidFill>
          </a:ln>
        </p:spPr>
      </p:pic>
      <p:pic>
        <p:nvPicPr>
          <p:cNvPr id="7" name="Picture 6"/>
          <p:cNvPicPr>
            <a:picLocks noChangeAspect="1"/>
          </p:cNvPicPr>
          <p:nvPr/>
        </p:nvPicPr>
        <p:blipFill>
          <a:blip r:embed="rId5"/>
          <a:stretch>
            <a:fillRect/>
          </a:stretch>
        </p:blipFill>
        <p:spPr>
          <a:xfrm>
            <a:off x="457200" y="2895600"/>
            <a:ext cx="2540000" cy="3632200"/>
          </a:xfrm>
          <a:prstGeom prst="rect">
            <a:avLst/>
          </a:prstGeom>
        </p:spPr>
      </p:pic>
    </p:spTree>
    <p:extLst>
      <p:ext uri="{BB962C8B-B14F-4D97-AF65-F5344CB8AC3E}">
        <p14:creationId xmlns:p14="http://schemas.microsoft.com/office/powerpoint/2010/main" val="3186108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ítulo 1"/>
          <p:cNvSpPr>
            <a:spLocks noGrp="1"/>
          </p:cNvSpPr>
          <p:nvPr>
            <p:ph type="title"/>
          </p:nvPr>
        </p:nvSpPr>
        <p:spPr>
          <a:xfrm>
            <a:off x="685800" y="381000"/>
            <a:ext cx="8153400" cy="990600"/>
          </a:xfrm>
        </p:spPr>
        <p:txBody>
          <a:bodyPr/>
          <a:lstStyle/>
          <a:p>
            <a:r>
              <a:rPr lang="pt-BR">
                <a:latin typeface="Calibri" charset="0"/>
              </a:rPr>
              <a:t>Com um bom problema e uma boa metodologia, quase tudo se publica...</a:t>
            </a:r>
          </a:p>
        </p:txBody>
      </p:sp>
      <p:pic>
        <p:nvPicPr>
          <p:cNvPr id="8704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313" y="1752600"/>
            <a:ext cx="41544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tângulo 4"/>
          <p:cNvSpPr>
            <a:spLocks noChangeArrowheads="1"/>
          </p:cNvSpPr>
          <p:nvPr/>
        </p:nvSpPr>
        <p:spPr bwMode="auto">
          <a:xfrm>
            <a:off x="2133600" y="5943600"/>
            <a:ext cx="4572000" cy="52387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a:solidFill>
                  <a:srgbClr val="002060"/>
                </a:solidFill>
                <a:latin typeface="Calibri" charset="0"/>
              </a:rPr>
              <a:t>Qual é o seu problema?</a:t>
            </a:r>
            <a:endParaRPr lang="pt-BR" sz="2800">
              <a:solidFill>
                <a:srgbClr val="002060"/>
              </a:solidFill>
              <a:latin typeface="Calibri"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a:latin typeface="Calibri" charset="0"/>
              </a:rPr>
              <a:t>O que é Ciência?</a:t>
            </a:r>
          </a:p>
        </p:txBody>
      </p:sp>
      <p:pic>
        <p:nvPicPr>
          <p:cNvPr id="11266" name="Picture 4" descr="newt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6800" y="1066800"/>
            <a:ext cx="24399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astrolog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838200"/>
            <a:ext cx="27670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7"/>
          <p:cNvSpPr txBox="1">
            <a:spLocks noChangeArrowheads="1"/>
          </p:cNvSpPr>
          <p:nvPr/>
        </p:nvSpPr>
        <p:spPr bwMode="auto">
          <a:xfrm>
            <a:off x="5486400" y="4495800"/>
            <a:ext cx="2362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a:t>Lei da Gravitaçao Universal</a:t>
            </a:r>
          </a:p>
        </p:txBody>
      </p:sp>
      <p:sp>
        <p:nvSpPr>
          <p:cNvPr id="11269" name="Text Box 8"/>
          <p:cNvSpPr txBox="1">
            <a:spLocks noChangeArrowheads="1"/>
          </p:cNvSpPr>
          <p:nvPr/>
        </p:nvSpPr>
        <p:spPr bwMode="auto">
          <a:xfrm>
            <a:off x="1066800" y="4495800"/>
            <a:ext cx="2522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r>
              <a:rPr lang="en-US" sz="1800">
                <a:latin typeface="Humnst777 BT" charset="0"/>
              </a:rPr>
              <a:t>Isaac Newton (sec XVI)</a:t>
            </a:r>
          </a:p>
        </p:txBody>
      </p:sp>
      <p:sp>
        <p:nvSpPr>
          <p:cNvPr id="11270" name="Rectangle 3"/>
          <p:cNvSpPr txBox="1">
            <a:spLocks noChangeArrowheads="1"/>
          </p:cNvSpPr>
          <p:nvPr/>
        </p:nvSpPr>
        <p:spPr bwMode="auto">
          <a:xfrm>
            <a:off x="990600" y="5105400"/>
            <a:ext cx="7391400" cy="114300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lvl="1" eaLnBrk="1" hangingPunct="1">
              <a:spcBef>
                <a:spcPct val="20000"/>
              </a:spcBef>
              <a:buClr>
                <a:schemeClr val="accent2"/>
              </a:buClr>
              <a:buSzPct val="80000"/>
            </a:pPr>
            <a:r>
              <a:rPr lang="pt-BR" sz="2400" dirty="0">
                <a:solidFill>
                  <a:srgbClr val="002060"/>
                </a:solidFill>
                <a:latin typeface="Calibri" charset="0"/>
              </a:rPr>
              <a:t>	Uma teoria científica é uma tentativa de explicação racional do universo, num domínio específico do conhecimento</a:t>
            </a:r>
            <a:r>
              <a:rPr lang="en-US" sz="2400" dirty="0">
                <a:solidFill>
                  <a:srgbClr val="002060"/>
                </a:solidFill>
              </a:rPr>
              <a:t> </a:t>
            </a:r>
          </a:p>
          <a:p>
            <a:pPr lvl="1" eaLnBrk="1" hangingPunct="1">
              <a:spcBef>
                <a:spcPct val="20000"/>
              </a:spcBef>
              <a:buClr>
                <a:schemeClr val="accent2"/>
              </a:buClr>
              <a:buSzPct val="80000"/>
            </a:pPr>
            <a:r>
              <a:rPr lang="pt-BR" sz="2400" dirty="0">
                <a:solidFill>
                  <a:srgbClr val="002060"/>
                </a:solidFill>
                <a:latin typeface="Calibri"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pPr eaLnBrk="1" hangingPunct="1"/>
            <a:r>
              <a:rPr lang="pt-BR">
                <a:latin typeface="Calibri" charset="0"/>
              </a:rPr>
              <a:t>A Astrologia é uma disciplina científica? </a:t>
            </a:r>
            <a:endParaRPr lang="en-US">
              <a:latin typeface="Calibri" charset="0"/>
            </a:endParaRPr>
          </a:p>
        </p:txBody>
      </p:sp>
      <p:pic>
        <p:nvPicPr>
          <p:cNvPr id="13314" name="Picture 5" descr="http://www.janspiller.com/images/horoscopewhe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341947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6"/>
          <p:cNvSpPr txBox="1">
            <a:spLocks noChangeArrowheads="1"/>
          </p:cNvSpPr>
          <p:nvPr/>
        </p:nvSpPr>
        <p:spPr bwMode="auto">
          <a:xfrm>
            <a:off x="914400" y="4919663"/>
            <a:ext cx="7696200" cy="157003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20000"/>
              </a:spcBef>
              <a:buClr>
                <a:schemeClr val="bg2"/>
              </a:buClr>
              <a:buSzPct val="75000"/>
              <a:buFont typeface="Wingdings" charset="0"/>
              <a:buNone/>
            </a:pPr>
            <a:r>
              <a:rPr lang="pt-BR" sz="2400">
                <a:solidFill>
                  <a:srgbClr val="002060"/>
                </a:solidFill>
                <a:latin typeface="Calibri" charset="0"/>
              </a:rPr>
              <a:t>“Uma época da sua vida está chegando ao fim. Você acha que ultrapassou a pior parte, mas ainda há que melhorar e conseguir a estabilidade de suas conquistas”.</a:t>
            </a:r>
          </a:p>
          <a:p>
            <a:pPr eaLnBrk="1" hangingPunct="1"/>
            <a:endParaRPr lang="en-US" sz="2400">
              <a:solidFill>
                <a:srgbClr val="002060"/>
              </a:solidFill>
              <a:latin typeface="Calibri" charset="0"/>
            </a:endParaRPr>
          </a:p>
        </p:txBody>
      </p:sp>
      <p:sp>
        <p:nvSpPr>
          <p:cNvPr id="13316" name="CaixaDeTexto 5"/>
          <p:cNvSpPr txBox="1">
            <a:spLocks noChangeArrowheads="1"/>
          </p:cNvSpPr>
          <p:nvPr/>
        </p:nvSpPr>
        <p:spPr bwMode="auto">
          <a:xfrm>
            <a:off x="3352800" y="502920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endParaRPr lang="pt-BR"/>
          </a:p>
        </p:txBody>
      </p:sp>
      <p:pic>
        <p:nvPicPr>
          <p:cNvPr id="13317" name="Picture 5" descr="http://www.artwallpapers.com/art_wallpapers_net/paintings/hieronymous_bosch/01/hieronymous_bosch01.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95800" y="1143000"/>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eaLnBrk="1" hangingPunct="1"/>
            <a:r>
              <a:rPr lang="pt-BR">
                <a:latin typeface="Calibri" charset="0"/>
              </a:rPr>
              <a:t>A Astrologia é uma Ciência?</a:t>
            </a:r>
            <a:endParaRPr lang="en-US">
              <a:latin typeface="Calibri" charset="0"/>
            </a:endParaRPr>
          </a:p>
        </p:txBody>
      </p:sp>
      <p:sp>
        <p:nvSpPr>
          <p:cNvPr id="15362" name="Rectangle 3"/>
          <p:cNvSpPr>
            <a:spLocks noGrp="1" noChangeArrowheads="1"/>
          </p:cNvSpPr>
          <p:nvPr>
            <p:ph type="body" idx="4294967295"/>
          </p:nvPr>
        </p:nvSpPr>
        <p:spPr>
          <a:xfrm>
            <a:off x="685800" y="4648200"/>
            <a:ext cx="8229600" cy="1219200"/>
          </a:xfrm>
          <a:solidFill>
            <a:srgbClr val="D9D9D9"/>
          </a:solidFill>
        </p:spPr>
        <p:txBody>
          <a:bodyPr/>
          <a:lstStyle/>
          <a:p>
            <a:pPr eaLnBrk="1" hangingPunct="1">
              <a:buFont typeface="Wingdings" charset="0"/>
              <a:buNone/>
            </a:pPr>
            <a:r>
              <a:rPr lang="pt-BR">
                <a:solidFill>
                  <a:srgbClr val="002060"/>
                </a:solidFill>
                <a:latin typeface="Calibri" charset="0"/>
              </a:rPr>
              <a:t>	A Astrologia é uma Ciência porque...possui métodos e técnicas estabelecidas, tem teorias e objeto definido, e cada pessoa tem um mapa astral...</a:t>
            </a:r>
          </a:p>
          <a:p>
            <a:pPr eaLnBrk="1" hangingPunct="1"/>
            <a:endParaRPr lang="pt-BR">
              <a:solidFill>
                <a:srgbClr val="002060"/>
              </a:solidFill>
              <a:latin typeface="Calibri" charset="0"/>
            </a:endParaRPr>
          </a:p>
        </p:txBody>
      </p:sp>
      <p:pic>
        <p:nvPicPr>
          <p:cNvPr id="15363" name="Picture 4" descr="http://www.stariq.com/contentimages/Palminfopage.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611813" y="838200"/>
            <a:ext cx="30718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http://www.vaastuinternational.com/12sign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143000"/>
            <a:ext cx="36385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pt-BR">
                <a:latin typeface="Calibri" charset="0"/>
              </a:rPr>
              <a:t>A Astrologia é uma Ciência?</a:t>
            </a:r>
            <a:endParaRPr lang="en-US">
              <a:latin typeface="Calibri" charset="0"/>
            </a:endParaRPr>
          </a:p>
        </p:txBody>
      </p:sp>
      <p:sp>
        <p:nvSpPr>
          <p:cNvPr id="17410" name="Rectangle 3"/>
          <p:cNvSpPr>
            <a:spLocks noGrp="1" noChangeArrowheads="1"/>
          </p:cNvSpPr>
          <p:nvPr>
            <p:ph type="body" idx="4294967295"/>
          </p:nvPr>
        </p:nvSpPr>
        <p:spPr>
          <a:xfrm>
            <a:off x="685800" y="5105400"/>
            <a:ext cx="8229600" cy="1219200"/>
          </a:xfrm>
          <a:solidFill>
            <a:srgbClr val="D9D9D9"/>
          </a:solidFill>
        </p:spPr>
        <p:txBody>
          <a:bodyPr/>
          <a:lstStyle/>
          <a:p>
            <a:pPr eaLnBrk="1" hangingPunct="1">
              <a:buFont typeface="Wingdings" charset="0"/>
              <a:buNone/>
            </a:pPr>
            <a:r>
              <a:rPr lang="pt-BR">
                <a:solidFill>
                  <a:srgbClr val="002060"/>
                </a:solidFill>
                <a:latin typeface="Calibri" charset="0"/>
              </a:rPr>
              <a:t>    A Astrologia não é uma Ciência porque...falta consistência metodológica e ela possui capacidade preditiva limitada sobre fatos verificáveis</a:t>
            </a:r>
          </a:p>
        </p:txBody>
      </p:sp>
      <p:pic>
        <p:nvPicPr>
          <p:cNvPr id="17411" name="Picture 4" descr="http://www.stariq.com/contentimages/Palminfopage.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86400" y="1295400"/>
            <a:ext cx="2892425"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http://rising-dragon.co.uk/catalog/images/feng-shui-chinese-astrolo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47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85800" y="381000"/>
            <a:ext cx="8458200" cy="990600"/>
          </a:xfrm>
        </p:spPr>
        <p:txBody>
          <a:bodyPr/>
          <a:lstStyle/>
          <a:p>
            <a:pPr eaLnBrk="1" hangingPunct="1"/>
            <a:r>
              <a:rPr lang="pt-BR">
                <a:latin typeface="Calibri" charset="0"/>
              </a:rPr>
              <a:t>A Astrologia é a metafísica dos parvos (Adorno).</a:t>
            </a:r>
            <a:endParaRPr lang="en-US">
              <a:latin typeface="Calibri" charset="0"/>
            </a:endParaRPr>
          </a:p>
        </p:txBody>
      </p:sp>
      <p:pic>
        <p:nvPicPr>
          <p:cNvPr id="19458" name="Picture 6" descr="http://rising-dragon.co.uk/catalog/images/feng-shui-chinese-astrolo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5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txBox="1">
            <a:spLocks noChangeArrowheads="1"/>
          </p:cNvSpPr>
          <p:nvPr/>
        </p:nvSpPr>
        <p:spPr bwMode="auto">
          <a:xfrm>
            <a:off x="457200" y="4724400"/>
            <a:ext cx="8686800" cy="182880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20000"/>
              </a:spcBef>
              <a:buClr>
                <a:schemeClr val="bg2"/>
              </a:buClr>
              <a:buSzPct val="75000"/>
              <a:buFont typeface="Wingdings" charset="0"/>
              <a:buNone/>
            </a:pPr>
            <a:r>
              <a:rPr lang="pt-BR" sz="2400">
                <a:solidFill>
                  <a:srgbClr val="002060"/>
                </a:solidFill>
                <a:latin typeface="Calibri" charset="0"/>
              </a:rPr>
              <a:t> As mesmas observações levam a teorias incompatíveis</a:t>
            </a:r>
          </a:p>
          <a:p>
            <a:pPr eaLnBrk="1" hangingPunct="1">
              <a:spcBef>
                <a:spcPct val="20000"/>
              </a:spcBef>
              <a:buClr>
                <a:schemeClr val="bg2"/>
              </a:buClr>
              <a:buSzPct val="75000"/>
            </a:pPr>
            <a:r>
              <a:rPr lang="pt-BR" sz="2400">
                <a:solidFill>
                  <a:srgbClr val="002060"/>
                </a:solidFill>
                <a:latin typeface="Calibri" charset="0"/>
              </a:rPr>
              <a:t> A mesma teoria leva a diferentes predições</a:t>
            </a:r>
          </a:p>
          <a:p>
            <a:pPr eaLnBrk="1" hangingPunct="1">
              <a:spcBef>
                <a:spcPct val="20000"/>
              </a:spcBef>
              <a:buClr>
                <a:schemeClr val="bg2"/>
              </a:buClr>
              <a:buSzPct val="75000"/>
            </a:pPr>
            <a:r>
              <a:rPr lang="pt-BR" sz="2400">
                <a:solidFill>
                  <a:srgbClr val="002060"/>
                </a:solidFill>
                <a:latin typeface="Calibri" charset="0"/>
              </a:rPr>
              <a:t> É impossível separar o observador do fenômeno observado.</a:t>
            </a:r>
          </a:p>
        </p:txBody>
      </p:sp>
      <p:pic>
        <p:nvPicPr>
          <p:cNvPr id="19460" name="Picture 5" descr="http://www.janspiller.com/images/horoscopewhe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66800"/>
            <a:ext cx="341947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pt-BR">
                <a:latin typeface="Calibri" charset="0"/>
              </a:rPr>
              <a:t>A Astrologia é uma Ciência?</a:t>
            </a:r>
            <a:endParaRPr lang="en-US">
              <a:latin typeface="Calibri" charset="0"/>
            </a:endParaRPr>
          </a:p>
        </p:txBody>
      </p:sp>
      <p:pic>
        <p:nvPicPr>
          <p:cNvPr id="21506" name="Picture 8" descr="http://www.vaastuinternational.com/12signs.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0" y="1371600"/>
            <a:ext cx="3200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txBox="1">
            <a:spLocks noChangeArrowheads="1"/>
          </p:cNvSpPr>
          <p:nvPr/>
        </p:nvSpPr>
        <p:spPr bwMode="auto">
          <a:xfrm>
            <a:off x="685800" y="5029200"/>
            <a:ext cx="8229600" cy="99060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cs typeface="ＭＳ Ｐゴシック" charset="0"/>
              </a:defRPr>
            </a:lvl2pPr>
            <a:lvl3pPr marL="1143000" indent="-228600" eaLnBrk="0" hangingPunct="0">
              <a:defRPr sz="1400">
                <a:solidFill>
                  <a:schemeClr val="tx1"/>
                </a:solidFill>
                <a:latin typeface="Arial" charset="0"/>
                <a:ea typeface="ＭＳ Ｐゴシック" charset="0"/>
                <a:cs typeface="ＭＳ Ｐゴシック" charset="0"/>
              </a:defRPr>
            </a:lvl3pPr>
            <a:lvl4pPr marL="1600200" indent="-228600" eaLnBrk="0" hangingPunct="0">
              <a:defRPr sz="1400">
                <a:solidFill>
                  <a:schemeClr val="tx1"/>
                </a:solidFill>
                <a:latin typeface="Arial" charset="0"/>
                <a:ea typeface="ＭＳ Ｐゴシック" charset="0"/>
                <a:cs typeface="ＭＳ Ｐゴシック" charset="0"/>
              </a:defRPr>
            </a:lvl4pPr>
            <a:lvl5pPr marL="2057400" indent="-228600" eaLnBrk="0" hangingPunct="0">
              <a:defRPr sz="1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cs typeface="ＭＳ Ｐゴシック" charset="0"/>
              </a:defRPr>
            </a:lvl9pPr>
          </a:lstStyle>
          <a:p>
            <a:pPr eaLnBrk="1" hangingPunct="1">
              <a:spcBef>
                <a:spcPct val="20000"/>
              </a:spcBef>
              <a:buClr>
                <a:schemeClr val="bg2"/>
              </a:buClr>
              <a:buSzPct val="75000"/>
            </a:pPr>
            <a:r>
              <a:rPr lang="pt-BR" sz="2400">
                <a:solidFill>
                  <a:srgbClr val="002060"/>
                </a:solidFill>
                <a:latin typeface="Calibri" charset="0"/>
              </a:rPr>
              <a:t>   Uma teoria científica precisa dizer </a:t>
            </a:r>
            <a:r>
              <a:rPr lang="pt-BR" sz="2400" b="1">
                <a:solidFill>
                  <a:srgbClr val="002060"/>
                </a:solidFill>
                <a:latin typeface="Calibri" charset="0"/>
              </a:rPr>
              <a:t>porque</a:t>
            </a:r>
            <a:r>
              <a:rPr lang="pt-BR" sz="2400">
                <a:solidFill>
                  <a:srgbClr val="002060"/>
                </a:solidFill>
                <a:latin typeface="Calibri" charset="0"/>
              </a:rPr>
              <a:t> algo acontece, e não apenas o que pode acontecer...</a:t>
            </a:r>
          </a:p>
        </p:txBody>
      </p:sp>
      <p:pic>
        <p:nvPicPr>
          <p:cNvPr id="21508"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6000" y="533400"/>
            <a:ext cx="28194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1_Pixel">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TerraLib_software_livre_GeoBrasil2004_esboco</Template>
  <TotalTime>8078</TotalTime>
  <Words>1509</Words>
  <Application>Microsoft Office PowerPoint</Application>
  <PresentationFormat>Apresentação na tela (4:3)</PresentationFormat>
  <Paragraphs>166</Paragraphs>
  <Slides>36</Slides>
  <Notes>28</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36</vt:i4>
      </vt:variant>
    </vt:vector>
  </HeadingPairs>
  <TitlesOfParts>
    <vt:vector size="48" baseType="lpstr">
      <vt:lpstr>Arial</vt:lpstr>
      <vt:lpstr>Arial Black</vt:lpstr>
      <vt:lpstr>Calibri</vt:lpstr>
      <vt:lpstr>Constantia</vt:lpstr>
      <vt:lpstr>Georgia</vt:lpstr>
      <vt:lpstr>Humnst777 BT</vt:lpstr>
      <vt:lpstr>IBM Plex Sans</vt:lpstr>
      <vt:lpstr>IBM Plex Sans SemiBold</vt:lpstr>
      <vt:lpstr>Times New Roman</vt:lpstr>
      <vt:lpstr>Wingdings</vt:lpstr>
      <vt:lpstr>ZapfHumnst BT</vt:lpstr>
      <vt:lpstr>1_Pixel</vt:lpstr>
      <vt:lpstr>O Método Científico</vt:lpstr>
      <vt:lpstr>Começamos na ignorância... e acabamos construindo respostas plaúsiveis</vt:lpstr>
      <vt:lpstr>O que é Ciência?</vt:lpstr>
      <vt:lpstr>O que é Ciência?</vt:lpstr>
      <vt:lpstr>A Astrologia é uma disciplina científica? </vt:lpstr>
      <vt:lpstr>A Astrologia é uma Ciência?</vt:lpstr>
      <vt:lpstr>A Astrologia é uma Ciência?</vt:lpstr>
      <vt:lpstr>A Astrologia é a metafísica dos parvos (Adorno).</vt:lpstr>
      <vt:lpstr>A Astrologia é uma Ciência?</vt:lpstr>
      <vt:lpstr>O que é uma teoria científica?</vt:lpstr>
      <vt:lpstr>A Ciência avança…</vt:lpstr>
      <vt:lpstr>Apresentação do PowerPoint</vt:lpstr>
      <vt:lpstr>Doenças infecciosas nos EUA: século XX</vt:lpstr>
      <vt:lpstr>Tecnologia de computação: 1975-2000</vt:lpstr>
      <vt:lpstr>Método Científico: A Visão de Karl Popper</vt:lpstr>
      <vt:lpstr>Popper: Conjecturas e refutações</vt:lpstr>
      <vt:lpstr>Gravitação Universal como conjectura</vt:lpstr>
      <vt:lpstr>Gravitação Universal como conjectura</vt:lpstr>
      <vt:lpstr>Gravitação Universal como conjectura</vt:lpstr>
      <vt:lpstr>Refutação da gravitação universal?</vt:lpstr>
      <vt:lpstr>Relatividade geral (Einstein)</vt:lpstr>
      <vt:lpstr>Formas de Ciência</vt:lpstr>
      <vt:lpstr>O Método Científico</vt:lpstr>
      <vt:lpstr>O que é um problema?</vt:lpstr>
      <vt:lpstr>O que é uma hipótese?</vt:lpstr>
      <vt:lpstr>O que é um experimento?</vt:lpstr>
      <vt:lpstr>O que é um experimento?</vt:lpstr>
      <vt:lpstr>O que é um experimento?</vt:lpstr>
      <vt:lpstr>O que são os resultados e conclusões?</vt:lpstr>
      <vt:lpstr>A parting thought</vt:lpstr>
      <vt:lpstr>O método científico ao alcance de (quase) todos </vt:lpstr>
      <vt:lpstr>O método científico ao alcance de (quase) todos </vt:lpstr>
      <vt:lpstr>Vontade de urinar x dinheiro  ($ 16 hoje ou $35 em dois meses?)</vt:lpstr>
      <vt:lpstr>Sword swallowing and its side effects</vt:lpstr>
      <vt:lpstr>Apresentação do PowerPoint</vt:lpstr>
      <vt:lpstr>Com um bom problema e uma boa metodologia, quase tudo se publica...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Gilberto</dc:creator>
  <cp:lastModifiedBy>Pedro R Andrade Nt</cp:lastModifiedBy>
  <cp:revision>319</cp:revision>
  <dcterms:created xsi:type="dcterms:W3CDTF">1601-01-01T00:00:00Z</dcterms:created>
  <dcterms:modified xsi:type="dcterms:W3CDTF">2021-04-09T15:19:53Z</dcterms:modified>
</cp:coreProperties>
</file>