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59" r:id="rId5"/>
    <p:sldId id="270" r:id="rId6"/>
    <p:sldId id="271" r:id="rId7"/>
    <p:sldId id="263" r:id="rId8"/>
    <p:sldId id="261" r:id="rId9"/>
    <p:sldId id="262" r:id="rId10"/>
    <p:sldId id="265" r:id="rId11"/>
    <p:sldId id="266" r:id="rId12"/>
    <p:sldId id="267" r:id="rId13"/>
    <p:sldId id="272" r:id="rId14"/>
    <p:sldId id="273" r:id="rId15"/>
    <p:sldId id="276" r:id="rId16"/>
    <p:sldId id="279" r:id="rId17"/>
    <p:sldId id="280" r:id="rId18"/>
    <p:sldId id="274" r:id="rId19"/>
    <p:sldId id="281" r:id="rId20"/>
    <p:sldId id="275" r:id="rId21"/>
    <p:sldId id="282" r:id="rId22"/>
    <p:sldId id="260" r:id="rId23"/>
    <p:sldId id="268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CA15-9261-4F03-A2B1-60959C2D7FA1}" type="datetimeFigureOut">
              <a:rPr lang="pt-BR" smtClean="0"/>
              <a:t>29/07/2018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642EE-D90B-4E9F-9EAD-F8046D5CB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05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CA15-9261-4F03-A2B1-60959C2D7FA1}" type="datetimeFigureOut">
              <a:rPr lang="pt-BR" smtClean="0"/>
              <a:t>29/07/2018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642EE-D90B-4E9F-9EAD-F8046D5CB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70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CA15-9261-4F03-A2B1-60959C2D7FA1}" type="datetimeFigureOut">
              <a:rPr lang="pt-BR" smtClean="0"/>
              <a:t>29/07/2018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642EE-D90B-4E9F-9EAD-F8046D5CB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19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CA15-9261-4F03-A2B1-60959C2D7FA1}" type="datetimeFigureOut">
              <a:rPr lang="pt-BR" smtClean="0"/>
              <a:t>29/07/2018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642EE-D90B-4E9F-9EAD-F8046D5CB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15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CA15-9261-4F03-A2B1-60959C2D7FA1}" type="datetimeFigureOut">
              <a:rPr lang="pt-BR" smtClean="0"/>
              <a:t>29/07/2018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642EE-D90B-4E9F-9EAD-F8046D5CB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41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CA15-9261-4F03-A2B1-60959C2D7FA1}" type="datetimeFigureOut">
              <a:rPr lang="pt-BR" smtClean="0"/>
              <a:t>29/07/2018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642EE-D90B-4E9F-9EAD-F8046D5CB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23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CA15-9261-4F03-A2B1-60959C2D7FA1}" type="datetimeFigureOut">
              <a:rPr lang="pt-BR" smtClean="0"/>
              <a:t>29/07/2018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642EE-D90B-4E9F-9EAD-F8046D5CB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12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CA15-9261-4F03-A2B1-60959C2D7FA1}" type="datetimeFigureOut">
              <a:rPr lang="pt-BR" smtClean="0"/>
              <a:t>29/07/2018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642EE-D90B-4E9F-9EAD-F8046D5CB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77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CA15-9261-4F03-A2B1-60959C2D7FA1}" type="datetimeFigureOut">
              <a:rPr lang="pt-BR" smtClean="0"/>
              <a:t>29/07/2018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642EE-D90B-4E9F-9EAD-F8046D5CB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82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CA15-9261-4F03-A2B1-60959C2D7FA1}" type="datetimeFigureOut">
              <a:rPr lang="pt-BR" smtClean="0"/>
              <a:t>29/07/2018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642EE-D90B-4E9F-9EAD-F8046D5CB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16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CA15-9261-4F03-A2B1-60959C2D7FA1}" type="datetimeFigureOut">
              <a:rPr lang="pt-BR" smtClean="0"/>
              <a:t>29/07/2018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642EE-D90B-4E9F-9EAD-F8046D5CB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86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6CA15-9261-4F03-A2B1-60959C2D7FA1}" type="datetimeFigureOut">
              <a:rPr lang="pt-BR" smtClean="0"/>
              <a:t>29/07/2018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642EE-D90B-4E9F-9EAD-F8046D5CB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686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1916832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pt-BR" sz="1800" b="1" dirty="0" smtClean="0"/>
              <a:t/>
            </a:r>
            <a:br>
              <a:rPr lang="pt-BR" sz="1800" b="1" dirty="0" smtClean="0"/>
            </a:br>
            <a:r>
              <a:rPr lang="pt-BR" sz="1800" b="1" dirty="0" smtClean="0"/>
              <a:t/>
            </a:r>
            <a:br>
              <a:rPr lang="pt-BR" sz="1800" b="1" dirty="0" smtClean="0"/>
            </a:br>
            <a:r>
              <a:rPr lang="pt-BR" sz="1800" b="1" dirty="0"/>
              <a:t/>
            </a:r>
            <a:br>
              <a:rPr lang="pt-BR" sz="1800" b="1" dirty="0"/>
            </a:br>
            <a:r>
              <a:rPr lang="pt-BR" sz="1800" b="1" dirty="0" smtClean="0"/>
              <a:t/>
            </a:r>
            <a:br>
              <a:rPr lang="pt-BR" sz="1800" b="1" dirty="0" smtClean="0"/>
            </a:br>
            <a:r>
              <a:rPr lang="pt-BR" sz="1800" b="1" dirty="0"/>
              <a:t/>
            </a:r>
            <a:br>
              <a:rPr lang="pt-BR" sz="1800" b="1" dirty="0"/>
            </a:br>
            <a:r>
              <a:rPr lang="pt-BR" sz="1800" b="1" dirty="0" smtClean="0"/>
              <a:t/>
            </a:r>
            <a:br>
              <a:rPr lang="pt-BR" sz="1800" b="1" dirty="0" smtClean="0"/>
            </a:br>
            <a:r>
              <a:rPr lang="pt-BR" sz="1800" b="1" dirty="0"/>
              <a:t/>
            </a:r>
            <a:br>
              <a:rPr lang="pt-BR" sz="1800" b="1" dirty="0"/>
            </a:br>
            <a:r>
              <a:rPr lang="pt-BR" sz="1800" b="1" dirty="0" smtClean="0"/>
              <a:t/>
            </a:r>
            <a:br>
              <a:rPr lang="pt-BR" sz="1800" b="1" dirty="0" smtClean="0"/>
            </a:br>
            <a:r>
              <a:rPr lang="pt-BR" sz="1800" b="1" dirty="0" smtClean="0"/>
              <a:t>Introdução à </a:t>
            </a:r>
            <a:r>
              <a:rPr lang="pt-BR" sz="1800" b="1" dirty="0" err="1" smtClean="0"/>
              <a:t>Geoprocessaento</a:t>
            </a:r>
            <a:r>
              <a:rPr lang="pt-BR" sz="1800" b="1" dirty="0" smtClean="0"/>
              <a:t/>
            </a:r>
            <a:br>
              <a:rPr lang="pt-BR" sz="1800" b="1" dirty="0" smtClean="0"/>
            </a:br>
            <a:r>
              <a:rPr lang="pt-BR" sz="1800" b="1" dirty="0" smtClean="0"/>
              <a:t/>
            </a:r>
            <a:br>
              <a:rPr lang="pt-BR" sz="1800" b="1" dirty="0" smtClean="0"/>
            </a:br>
            <a:r>
              <a:rPr lang="pt-BR" sz="1800" b="1" dirty="0" smtClean="0"/>
              <a:t>ser300-2018</a:t>
            </a:r>
            <a:br>
              <a:rPr lang="pt-BR" sz="1800" b="1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b="1" dirty="0" smtClean="0"/>
              <a:t>Aluno: </a:t>
            </a:r>
            <a:r>
              <a:rPr lang="pt-BR" sz="1800" dirty="0" smtClean="0"/>
              <a:t>Gabriel </a:t>
            </a:r>
            <a:r>
              <a:rPr lang="pt-BR" sz="1800" dirty="0" err="1" smtClean="0"/>
              <a:t>Moiano</a:t>
            </a:r>
            <a:r>
              <a:rPr lang="pt-BR" sz="1800" dirty="0" smtClean="0"/>
              <a:t> Cesar</a:t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3100" dirty="0"/>
              <a:t/>
            </a:r>
            <a:br>
              <a:rPr lang="pt-BR" sz="3100" dirty="0"/>
            </a:br>
            <a:r>
              <a:rPr lang="pt-BR" sz="3100" b="1" dirty="0" smtClean="0"/>
              <a:t>Caracterização </a:t>
            </a:r>
            <a:r>
              <a:rPr lang="pt-BR" sz="3100" b="1" dirty="0"/>
              <a:t>da distribuição espacial de </a:t>
            </a:r>
            <a:r>
              <a:rPr lang="pt-BR" sz="3100" b="1" dirty="0" smtClean="0"/>
              <a:t>pCO</a:t>
            </a:r>
            <a:r>
              <a:rPr lang="pt-BR" sz="3100" b="1" baseline="-25000" dirty="0" smtClean="0"/>
              <a:t>2</a:t>
            </a:r>
            <a:r>
              <a:rPr lang="pt-BR" sz="3100" b="1" dirty="0" smtClean="0"/>
              <a:t> </a:t>
            </a:r>
            <a:r>
              <a:rPr lang="pt-BR" sz="3100" b="1" dirty="0"/>
              <a:t>na margem equatorial da foz do rio Amazonas</a:t>
            </a:r>
            <a:r>
              <a:rPr lang="pt-BR" sz="1400" dirty="0"/>
              <a:t/>
            </a:r>
            <a:br>
              <a:rPr lang="pt-BR" sz="1400" dirty="0"/>
            </a:b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195999" cy="97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30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52596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552694" y="289910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O</a:t>
            </a:r>
            <a:r>
              <a:rPr lang="pt-BR" sz="2000" dirty="0" smtClean="0"/>
              <a:t> </a:t>
            </a:r>
            <a:r>
              <a:rPr lang="pt-BR" sz="2000" dirty="0"/>
              <a:t>ciclo sazonal de descarga do Rio Amazonas é definido como: enchente (Janeiro, Fevereiro e Março), cheia (Abril, Maio e Junho), </a:t>
            </a:r>
            <a:r>
              <a:rPr lang="pt-BR" sz="2000" dirty="0" smtClean="0"/>
              <a:t>vazante </a:t>
            </a:r>
            <a:r>
              <a:rPr lang="pt-BR" sz="2000" dirty="0"/>
              <a:t>(Julho, Agosto e Setembro) e seca (Outubro, Novembro e Dezembro</a:t>
            </a:r>
            <a:r>
              <a:rPr lang="pt-BR" sz="2000" dirty="0" smtClean="0"/>
              <a:t>).</a:t>
            </a:r>
            <a:endParaRPr lang="pt-B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7" y="1305573"/>
            <a:ext cx="7704856" cy="478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987824" y="609329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	Fonte: Adaptado de VALERIO, et al, 2018.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051720" y="1700808"/>
            <a:ext cx="1512168" cy="4032448"/>
          </a:xfrm>
          <a:prstGeom prst="rect">
            <a:avLst/>
          </a:prstGeom>
          <a:solidFill>
            <a:schemeClr val="accent6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3563888" y="1700808"/>
            <a:ext cx="1512168" cy="4032448"/>
          </a:xfrm>
          <a:prstGeom prst="rect">
            <a:avLst/>
          </a:prstGeom>
          <a:solidFill>
            <a:schemeClr val="accent2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076056" y="1701552"/>
            <a:ext cx="1512168" cy="4032448"/>
          </a:xfrm>
          <a:prstGeom prst="rect">
            <a:avLst/>
          </a:prstGeom>
          <a:solidFill>
            <a:schemeClr val="accent4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6588224" y="1700808"/>
            <a:ext cx="1224136" cy="4032448"/>
          </a:xfrm>
          <a:prstGeom prst="rect">
            <a:avLst/>
          </a:prstGeom>
          <a:solidFill>
            <a:schemeClr val="accent5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483768" y="53732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Enchente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355976" y="53732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Cheia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42845" y="53639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Vazante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200292" y="5373216"/>
            <a:ext cx="87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Seca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5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5396"/>
            <a:ext cx="5398770" cy="381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7407"/>
            <a:ext cx="8088100" cy="2520000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515825" y="543178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Média Mensal dos valores de </a:t>
            </a:r>
            <a:r>
              <a:rPr lang="pt-BR" i="1" dirty="0"/>
              <a:t>p</a:t>
            </a:r>
            <a:r>
              <a:rPr lang="pt-BR" dirty="0"/>
              <a:t>CO</a:t>
            </a:r>
            <a:r>
              <a:rPr lang="pt-BR" baseline="-25000" dirty="0"/>
              <a:t>2</a:t>
            </a:r>
            <a:r>
              <a:rPr lang="pt-BR" dirty="0"/>
              <a:t> (2002-2012)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 rot="16200000">
            <a:off x="525603" y="533208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%</a:t>
            </a:r>
            <a:endParaRPr lang="pt-BR" dirty="0"/>
          </a:p>
        </p:txBody>
      </p:sp>
      <p:pic>
        <p:nvPicPr>
          <p:cNvPr id="11" name="Imagem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65104"/>
            <a:ext cx="792088" cy="97675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tângulo 11"/>
          <p:cNvSpPr/>
          <p:nvPr/>
        </p:nvSpPr>
        <p:spPr>
          <a:xfrm>
            <a:off x="347668" y="2924944"/>
            <a:ext cx="29760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Porcentagem das classes do fatiamento realizado nas imagens médias mensais.</a:t>
            </a:r>
            <a:endParaRPr lang="pt-BR" dirty="0"/>
          </a:p>
        </p:txBody>
      </p:sp>
      <p:sp>
        <p:nvSpPr>
          <p:cNvPr id="13" name="Seta para baixo 12"/>
          <p:cNvSpPr/>
          <p:nvPr/>
        </p:nvSpPr>
        <p:spPr>
          <a:xfrm>
            <a:off x="1403647" y="1700808"/>
            <a:ext cx="864096" cy="9107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9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496" y="64533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4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959024" y="48721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1800" dirty="0"/>
          </a:p>
        </p:txBody>
      </p:sp>
      <p:pic>
        <p:nvPicPr>
          <p:cNvPr id="6" name="Imagem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67"/>
          <a:stretch/>
        </p:blipFill>
        <p:spPr bwMode="auto">
          <a:xfrm>
            <a:off x="2492999" y="2348880"/>
            <a:ext cx="4139565" cy="3769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835696" y="764704"/>
            <a:ext cx="6347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Distribuição espacial  observada em cada período de descarga do Rio Amazonas:</a:t>
            </a:r>
          </a:p>
          <a:p>
            <a:endParaRPr lang="pt-BR" dirty="0" smtClean="0"/>
          </a:p>
          <a:p>
            <a:r>
              <a:rPr lang="pt-BR" dirty="0" smtClean="0"/>
              <a:t>Variação </a:t>
            </a:r>
            <a:r>
              <a:rPr lang="pt-BR" dirty="0"/>
              <a:t>sazonal dos valores de </a:t>
            </a:r>
            <a:r>
              <a:rPr lang="pt-BR" i="1" dirty="0"/>
              <a:t>p</a:t>
            </a:r>
            <a:r>
              <a:rPr lang="pt-BR" dirty="0"/>
              <a:t>CO</a:t>
            </a:r>
            <a:r>
              <a:rPr lang="pt-BR" baseline="-25000" dirty="0"/>
              <a:t>2</a:t>
            </a:r>
            <a:r>
              <a:rPr lang="pt-BR" dirty="0"/>
              <a:t> (2002-2012)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236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600" dirty="0"/>
              <a:t>Valores médios de </a:t>
            </a:r>
            <a:r>
              <a:rPr lang="pt-BR" sz="1600" i="1" dirty="0"/>
              <a:t>p</a:t>
            </a:r>
            <a:r>
              <a:rPr lang="pt-BR" sz="1600" dirty="0"/>
              <a:t>CO</a:t>
            </a:r>
            <a:r>
              <a:rPr lang="pt-BR" sz="1600" baseline="-25000" dirty="0"/>
              <a:t>2 </a:t>
            </a:r>
            <a:r>
              <a:rPr lang="pt-BR" sz="1600" dirty="0"/>
              <a:t>para toda a imagem</a:t>
            </a:r>
            <a:endParaRPr lang="pt-BR" sz="1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017" y="1706880"/>
            <a:ext cx="5815965" cy="3444240"/>
          </a:xfrm>
          <a:prstGeom prst="rect">
            <a:avLst/>
          </a:prstGeom>
          <a:noFill/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169" y="3241907"/>
            <a:ext cx="216535" cy="387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19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60"/>
            <a:ext cx="4751575" cy="6688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67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02" y="116632"/>
            <a:ext cx="5783580" cy="3449955"/>
          </a:xfrm>
          <a:prstGeom prst="rect">
            <a:avLst/>
          </a:prstGeom>
          <a:noFill/>
        </p:spPr>
      </p:pic>
      <p:pic>
        <p:nvPicPr>
          <p:cNvPr id="5" name="Espaço Reservado para Conteúdo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03" y="3429000"/>
            <a:ext cx="5783580" cy="3429000"/>
          </a:xfrm>
          <a:prstGeom prst="rect">
            <a:avLst/>
          </a:prstGeom>
          <a:noFill/>
        </p:spPr>
      </p:pic>
      <p:pic>
        <p:nvPicPr>
          <p:cNvPr id="7" name="Image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169" y="1647616"/>
            <a:ext cx="216535" cy="38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079" y="4985231"/>
            <a:ext cx="176626" cy="387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10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02" y="116632"/>
            <a:ext cx="5783580" cy="3449955"/>
          </a:xfrm>
          <a:prstGeom prst="rect">
            <a:avLst/>
          </a:prstGeom>
          <a:noFill/>
        </p:spPr>
      </p:pic>
      <p:pic>
        <p:nvPicPr>
          <p:cNvPr id="5" name="Espaço Reservado para Conteúdo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03" y="3429000"/>
            <a:ext cx="5783580" cy="3429000"/>
          </a:xfrm>
          <a:prstGeom prst="rect">
            <a:avLst/>
          </a:prstGeom>
          <a:noFill/>
        </p:spPr>
      </p:pic>
      <p:pic>
        <p:nvPicPr>
          <p:cNvPr id="7" name="Image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169" y="1647616"/>
            <a:ext cx="216535" cy="38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079" y="4985231"/>
            <a:ext cx="176626" cy="3879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eta para a esquerda 8"/>
          <p:cNvSpPr/>
          <p:nvPr/>
        </p:nvSpPr>
        <p:spPr>
          <a:xfrm>
            <a:off x="6552220" y="2550216"/>
            <a:ext cx="504056" cy="360040"/>
          </a:xfrm>
          <a:prstGeom prst="leftArrow">
            <a:avLst/>
          </a:prstGeom>
          <a:solidFill>
            <a:srgbClr val="FF0000">
              <a:alpha val="45000"/>
            </a:srgbClr>
          </a:solidFill>
          <a:ln>
            <a:solidFill>
              <a:srgbClr val="FF0000">
                <a:alpha val="1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0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02" y="116632"/>
            <a:ext cx="5783580" cy="3449955"/>
          </a:xfrm>
          <a:prstGeom prst="rect">
            <a:avLst/>
          </a:prstGeom>
          <a:noFill/>
        </p:spPr>
      </p:pic>
      <p:pic>
        <p:nvPicPr>
          <p:cNvPr id="5" name="Espaço Reservado para Conteúdo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03" y="3429000"/>
            <a:ext cx="5783580" cy="3429000"/>
          </a:xfrm>
          <a:prstGeom prst="rect">
            <a:avLst/>
          </a:prstGeom>
          <a:noFill/>
        </p:spPr>
      </p:pic>
      <p:pic>
        <p:nvPicPr>
          <p:cNvPr id="7" name="Image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169" y="1647616"/>
            <a:ext cx="216535" cy="38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079" y="4985231"/>
            <a:ext cx="176626" cy="3879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eta para a esquerda 8"/>
          <p:cNvSpPr/>
          <p:nvPr/>
        </p:nvSpPr>
        <p:spPr>
          <a:xfrm>
            <a:off x="3347864" y="5589240"/>
            <a:ext cx="504056" cy="360040"/>
          </a:xfrm>
          <a:prstGeom prst="leftArrow">
            <a:avLst/>
          </a:prstGeom>
          <a:solidFill>
            <a:srgbClr val="FF0000">
              <a:alpha val="45000"/>
            </a:srgbClr>
          </a:solidFill>
          <a:ln>
            <a:solidFill>
              <a:srgbClr val="FF0000">
                <a:alpha val="1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esquerda 9"/>
          <p:cNvSpPr/>
          <p:nvPr/>
        </p:nvSpPr>
        <p:spPr>
          <a:xfrm>
            <a:off x="3851920" y="5949280"/>
            <a:ext cx="504056" cy="360040"/>
          </a:xfrm>
          <a:prstGeom prst="leftArrow">
            <a:avLst/>
          </a:prstGeom>
          <a:solidFill>
            <a:srgbClr val="FF0000">
              <a:alpha val="45000"/>
            </a:srgbClr>
          </a:solidFill>
          <a:ln>
            <a:solidFill>
              <a:srgbClr val="FF0000">
                <a:alpha val="1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esquerda 10"/>
          <p:cNvSpPr/>
          <p:nvPr/>
        </p:nvSpPr>
        <p:spPr>
          <a:xfrm>
            <a:off x="4546492" y="5486400"/>
            <a:ext cx="504056" cy="360040"/>
          </a:xfrm>
          <a:prstGeom prst="leftArrow">
            <a:avLst/>
          </a:prstGeom>
          <a:solidFill>
            <a:srgbClr val="FF0000">
              <a:alpha val="45000"/>
            </a:srgbClr>
          </a:solidFill>
          <a:ln>
            <a:solidFill>
              <a:srgbClr val="FF0000">
                <a:alpha val="1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esquerda 11"/>
          <p:cNvSpPr/>
          <p:nvPr/>
        </p:nvSpPr>
        <p:spPr>
          <a:xfrm>
            <a:off x="6444208" y="5666420"/>
            <a:ext cx="504056" cy="360040"/>
          </a:xfrm>
          <a:prstGeom prst="leftArrow">
            <a:avLst/>
          </a:prstGeom>
          <a:solidFill>
            <a:srgbClr val="FF0000">
              <a:alpha val="45000"/>
            </a:srgbClr>
          </a:solidFill>
          <a:ln>
            <a:solidFill>
              <a:srgbClr val="FF0000">
                <a:alpha val="1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esquerda 12"/>
          <p:cNvSpPr/>
          <p:nvPr/>
        </p:nvSpPr>
        <p:spPr>
          <a:xfrm>
            <a:off x="7186254" y="5576365"/>
            <a:ext cx="504056" cy="360040"/>
          </a:xfrm>
          <a:prstGeom prst="leftArrow">
            <a:avLst/>
          </a:prstGeom>
          <a:solidFill>
            <a:srgbClr val="FF0000">
              <a:alpha val="45000"/>
            </a:srgbClr>
          </a:solidFill>
          <a:ln>
            <a:solidFill>
              <a:srgbClr val="FF0000">
                <a:alpha val="1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0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017" y="1706880"/>
            <a:ext cx="5815965" cy="3444240"/>
          </a:xfrm>
          <a:prstGeom prst="rect">
            <a:avLst/>
          </a:prstGeom>
          <a:noFill/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079" y="3235007"/>
            <a:ext cx="176626" cy="387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500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017" y="1706880"/>
            <a:ext cx="5815965" cy="3444240"/>
          </a:xfrm>
          <a:prstGeom prst="rect">
            <a:avLst/>
          </a:prstGeom>
          <a:noFill/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079" y="3235007"/>
            <a:ext cx="176626" cy="3879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eta para a esquerda 5"/>
          <p:cNvSpPr/>
          <p:nvPr/>
        </p:nvSpPr>
        <p:spPr>
          <a:xfrm>
            <a:off x="2987824" y="4365104"/>
            <a:ext cx="504056" cy="360040"/>
          </a:xfrm>
          <a:prstGeom prst="leftArrow">
            <a:avLst/>
          </a:prstGeom>
          <a:solidFill>
            <a:srgbClr val="FF0000">
              <a:alpha val="45000"/>
            </a:srgbClr>
          </a:solidFill>
          <a:ln>
            <a:solidFill>
              <a:srgbClr val="FF0000">
                <a:alpha val="1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93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3736" y="18864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800" dirty="0" smtClean="0"/>
              <a:t>Área de estudo: Margem Equatorial Brasileira</a:t>
            </a:r>
            <a:endParaRPr lang="pt-BR" sz="1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59" y="513360"/>
            <a:ext cx="4373552" cy="61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717" y="3800053"/>
            <a:ext cx="4383763" cy="272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798" y="661974"/>
            <a:ext cx="4392682" cy="291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3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944996"/>
              </p:ext>
            </p:extLst>
          </p:nvPr>
        </p:nvGraphicFramePr>
        <p:xfrm>
          <a:off x="5364088" y="4626603"/>
          <a:ext cx="2120900" cy="1024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4670"/>
                <a:gridCol w="316230"/>
              </a:tblGrid>
              <a:tr h="16192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Correlação de Pearson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Foz X Precipitação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0,16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Retroflexão X Precipitação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0,43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Oceano X Precipitação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0,63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Média X Precipitação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0,60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912" y="332656"/>
            <a:ext cx="49530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213" y="1916787"/>
            <a:ext cx="176626" cy="38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88" y="3861048"/>
            <a:ext cx="4332224" cy="2556000"/>
          </a:xfrm>
          <a:prstGeom prst="rect">
            <a:avLst/>
          </a:prstGeom>
          <a:noFill/>
        </p:spPr>
      </p:pic>
      <p:pic>
        <p:nvPicPr>
          <p:cNvPr id="7" name="Imagem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43" y="4987918"/>
            <a:ext cx="158750" cy="302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119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pt-BR" dirty="0"/>
          </a:p>
          <a:p>
            <a:r>
              <a:rPr lang="pt-BR" dirty="0" smtClean="0"/>
              <a:t>A caracterização da distribuição </a:t>
            </a:r>
            <a:r>
              <a:rPr lang="pt-BR" dirty="0"/>
              <a:t>da </a:t>
            </a:r>
            <a:r>
              <a:rPr lang="pt-BR" i="1" dirty="0"/>
              <a:t>p</a:t>
            </a:r>
            <a:r>
              <a:rPr lang="pt-BR" dirty="0"/>
              <a:t>CO</a:t>
            </a:r>
            <a:r>
              <a:rPr lang="pt-BR" baseline="-25000" dirty="0"/>
              <a:t>2</a:t>
            </a:r>
            <a:r>
              <a:rPr lang="pt-BR" dirty="0"/>
              <a:t> na margem equatorial da foz do rio Amazonas </a:t>
            </a:r>
            <a:r>
              <a:rPr lang="pt-BR" dirty="0" smtClean="0"/>
              <a:t>foi realizada com êxito.</a:t>
            </a:r>
          </a:p>
          <a:p>
            <a:endParaRPr lang="pt-BR" dirty="0"/>
          </a:p>
          <a:p>
            <a:r>
              <a:rPr lang="pt-BR" dirty="0" smtClean="0"/>
              <a:t>O </a:t>
            </a:r>
            <a:r>
              <a:rPr lang="pt-BR" dirty="0"/>
              <a:t>fatiamento das imagens médias mostrou os padrões médios de cada período considerando as variações mensais e sazonais de acordo com o período de descarga do Rio Amazonas.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O </a:t>
            </a:r>
            <a:r>
              <a:rPr lang="pt-BR" dirty="0"/>
              <a:t>período de vazante apresentou os menores valores de </a:t>
            </a:r>
            <a:r>
              <a:rPr lang="pt-BR" i="1" dirty="0"/>
              <a:t>p</a:t>
            </a:r>
            <a:r>
              <a:rPr lang="pt-BR" dirty="0"/>
              <a:t>CO</a:t>
            </a:r>
            <a:r>
              <a:rPr lang="pt-BR" baseline="-25000" dirty="0"/>
              <a:t>2</a:t>
            </a:r>
            <a:r>
              <a:rPr lang="pt-BR" dirty="0"/>
              <a:t> agrupados na boca do rio e na região da retroflexão e a classe com valores entre 300 e 400 µ</a:t>
            </a:r>
            <a:r>
              <a:rPr lang="pt-BR" dirty="0" err="1"/>
              <a:t>atm</a:t>
            </a:r>
            <a:r>
              <a:rPr lang="pt-BR" dirty="0"/>
              <a:t> foi dominante no período de vazante e seca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Apesar da boa resolução espacial dos dados MERIS, em futuros trabalhos deve-se avaliar o uso de outros satélites ainda em atividade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47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b="1" dirty="0"/>
              <a:t>Referências Bibliográficas</a:t>
            </a:r>
            <a:r>
              <a:rPr lang="pt-BR" sz="1800" dirty="0"/>
              <a:t/>
            </a:r>
            <a:br>
              <a:rPr lang="pt-BR" sz="1800" dirty="0"/>
            </a:br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/>
          </a:bodyPr>
          <a:lstStyle/>
          <a:p>
            <a:pPr marL="342900" lvl="3" indent="-342900">
              <a:buFont typeface="Arial" pitchFamily="34" charset="0"/>
              <a:buChar char="•"/>
            </a:pPr>
            <a:r>
              <a:rPr lang="en-US" dirty="0"/>
              <a:t>MOLLERI, G. S. F.; NOVO, E. M. L. D. M.; KAMPEL, M. Space-time variability of the Amazon River plume based on satellite ocean color. </a:t>
            </a:r>
            <a:r>
              <a:rPr lang="pt-BR" b="1" dirty="0"/>
              <a:t>Continental </a:t>
            </a:r>
            <a:r>
              <a:rPr lang="pt-BR" b="1" dirty="0" err="1"/>
              <a:t>Shelf</a:t>
            </a:r>
            <a:r>
              <a:rPr lang="pt-BR" b="1" dirty="0"/>
              <a:t> </a:t>
            </a:r>
            <a:r>
              <a:rPr lang="pt-BR" b="1" dirty="0" err="1"/>
              <a:t>Research</a:t>
            </a:r>
            <a:r>
              <a:rPr lang="pt-BR" dirty="0"/>
              <a:t>, v. 30, n. 3–4, p. 342–352, 2010.</a:t>
            </a:r>
          </a:p>
          <a:p>
            <a:pPr marL="342900" lvl="3" indent="-342900">
              <a:buFont typeface="Arial" pitchFamily="34" charset="0"/>
              <a:buChar char="•"/>
            </a:pPr>
            <a:endParaRPr lang="pt-BR" dirty="0" smtClean="0"/>
          </a:p>
          <a:p>
            <a:pPr marL="342900" lvl="3" indent="-342900">
              <a:buFont typeface="Arial" pitchFamily="34" charset="0"/>
              <a:buChar char="•"/>
            </a:pPr>
            <a:r>
              <a:rPr lang="en-US" dirty="0"/>
              <a:t>SAWAKUCHI, H. O.; NEU, V.; WARD, N. D.; BARROS, M. D. L. C.; VALERIO, A.; GAGNEMAYNARD, W.; CUNHA, A. C.; FERNANDA, D.; DINIZ, J. E.; BRITO, D. C.; KRUSCHE, A. V; RICHEY, J. E. Carbon dioxide emissions along the lower Amazon River. </a:t>
            </a:r>
            <a:r>
              <a:rPr lang="en-US" b="1" dirty="0"/>
              <a:t>Frontiers in Marine Science</a:t>
            </a:r>
            <a:r>
              <a:rPr lang="en-US" dirty="0"/>
              <a:t>, v. 4, p. 1–12, 2017</a:t>
            </a:r>
            <a:r>
              <a:rPr lang="en-US" dirty="0" smtClean="0"/>
              <a:t>.</a:t>
            </a:r>
          </a:p>
          <a:p>
            <a:pPr marL="342900" lvl="3" indent="-342900">
              <a:buFont typeface="Arial" pitchFamily="34" charset="0"/>
              <a:buChar char="•"/>
            </a:pPr>
            <a:endParaRPr lang="pt-BR" dirty="0"/>
          </a:p>
          <a:p>
            <a:pPr marL="342900" lvl="3" indent="-342900">
              <a:buFont typeface="Arial" pitchFamily="34" charset="0"/>
              <a:buChar char="•"/>
            </a:pPr>
            <a:r>
              <a:rPr lang="pt-BR" dirty="0" smtClean="0"/>
              <a:t>VALERIO</a:t>
            </a:r>
            <a:r>
              <a:rPr lang="pt-BR" dirty="0"/>
              <a:t>, A. M., KAMPEL, M. VANTREPOTTE, V., WARD, N. D., SAWAKUCHI, H. O. LESS, D. F. S., NEU, V., CUNHA, A., RICHEY, J. "</a:t>
            </a:r>
            <a:r>
              <a:rPr lang="pt-BR" dirty="0" err="1"/>
              <a:t>Using</a:t>
            </a:r>
            <a:r>
              <a:rPr lang="pt-BR" dirty="0"/>
              <a:t> CDOM </a:t>
            </a:r>
            <a:r>
              <a:rPr lang="pt-BR" dirty="0" err="1"/>
              <a:t>optical</a:t>
            </a:r>
            <a:r>
              <a:rPr lang="pt-BR" dirty="0"/>
              <a:t> </a:t>
            </a:r>
            <a:r>
              <a:rPr lang="pt-BR" dirty="0" err="1"/>
              <a:t>properties</a:t>
            </a:r>
            <a:r>
              <a:rPr lang="pt-BR" dirty="0"/>
              <a:t> for </a:t>
            </a:r>
            <a:r>
              <a:rPr lang="pt-BR" dirty="0" err="1"/>
              <a:t>estimating</a:t>
            </a:r>
            <a:r>
              <a:rPr lang="pt-BR" dirty="0"/>
              <a:t> DOC </a:t>
            </a:r>
            <a:r>
              <a:rPr lang="pt-BR" dirty="0" err="1"/>
              <a:t>concentrations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pCO2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Lower</a:t>
            </a:r>
            <a:r>
              <a:rPr lang="pt-BR" dirty="0"/>
              <a:t> </a:t>
            </a:r>
            <a:r>
              <a:rPr lang="pt-BR" dirty="0" err="1"/>
              <a:t>Amazon</a:t>
            </a:r>
            <a:r>
              <a:rPr lang="pt-BR" dirty="0"/>
              <a:t> River," </a:t>
            </a:r>
            <a:r>
              <a:rPr lang="pt-BR" b="1" dirty="0" err="1"/>
              <a:t>Opt</a:t>
            </a:r>
            <a:r>
              <a:rPr lang="pt-BR" b="1" dirty="0"/>
              <a:t>. Express</a:t>
            </a:r>
            <a:r>
              <a:rPr lang="pt-BR" dirty="0"/>
              <a:t> v. 26, p. A657-A677, 2018.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64088" y="593998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gabrielmoiano@gmail.com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90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4413" cy="809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796136" y="4221088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OBRIGADO!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33240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85788"/>
            <a:ext cx="9096375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228184" y="6306828"/>
            <a:ext cx="4532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SAWAKUCHI et al. 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891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2000" dirty="0" smtClean="0"/>
              <a:t>Pressão parcial do Dióxido de Carbono (</a:t>
            </a:r>
            <a:r>
              <a:rPr lang="pt-BR" sz="2000" b="1" dirty="0" smtClean="0"/>
              <a:t>pCO</a:t>
            </a:r>
            <a:r>
              <a:rPr lang="pt-BR" sz="2000" baseline="-25000" dirty="0"/>
              <a:t>2</a:t>
            </a:r>
            <a:r>
              <a:rPr lang="pt-BR" sz="2000" dirty="0" smtClean="0"/>
              <a:t>)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2000" dirty="0"/>
              <a:t>A degradação contínua da matéria orgânica dissolvida através de processos biológicos e fotoquímicos contribuem para o aumento da </a:t>
            </a:r>
            <a:r>
              <a:rPr lang="pt-BR" sz="2000" dirty="0" smtClean="0"/>
              <a:t>pCO</a:t>
            </a:r>
            <a:r>
              <a:rPr lang="pt-BR" sz="2000" baseline="-25000" dirty="0"/>
              <a:t>2</a:t>
            </a:r>
            <a:r>
              <a:rPr lang="pt-BR" sz="2000" dirty="0" smtClean="0"/>
              <a:t> </a:t>
            </a:r>
            <a:r>
              <a:rPr lang="pt-BR" sz="2000" dirty="0"/>
              <a:t>acima do equilíbrio com a atmosfera. </a:t>
            </a: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 smtClean="0"/>
              <a:t>A </a:t>
            </a:r>
            <a:r>
              <a:rPr lang="pt-BR" sz="2000" dirty="0"/>
              <a:t>supersaturação do CO</a:t>
            </a:r>
            <a:r>
              <a:rPr lang="pt-BR" sz="2000" baseline="-25000" dirty="0"/>
              <a:t>2</a:t>
            </a:r>
            <a:r>
              <a:rPr lang="pt-BR" sz="2000" dirty="0"/>
              <a:t> leva a uma evasão do fluxo de gás da água para a </a:t>
            </a:r>
            <a:r>
              <a:rPr lang="pt-BR" sz="2000" dirty="0" smtClean="0"/>
              <a:t>atmosfera. </a:t>
            </a:r>
            <a:endParaRPr lang="pt-BR" sz="2000" b="1" dirty="0" smtClean="0"/>
          </a:p>
          <a:p>
            <a:pPr marL="0" indent="0">
              <a:buNone/>
            </a:pPr>
            <a:endParaRPr lang="pt-BR" sz="2000" b="1" dirty="0"/>
          </a:p>
          <a:p>
            <a:pPr marL="0" indent="0" algn="just">
              <a:buNone/>
            </a:pPr>
            <a:r>
              <a:rPr lang="pt-BR" sz="2000" dirty="0" smtClean="0"/>
              <a:t>A </a:t>
            </a:r>
            <a:r>
              <a:rPr lang="pt-BR" sz="2000" dirty="0"/>
              <a:t>região da pluma do rio Amazonas é determinante no balanço de carbono </a:t>
            </a:r>
            <a:r>
              <a:rPr lang="pt-BR" sz="2000" dirty="0" smtClean="0"/>
              <a:t>global.</a:t>
            </a:r>
          </a:p>
          <a:p>
            <a:pPr marL="0" indent="0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 smtClean="0"/>
              <a:t>O objetivo </a:t>
            </a:r>
            <a:r>
              <a:rPr lang="pt-BR" sz="2000" dirty="0"/>
              <a:t>desse trabalho é a caracterização sazonal do pCO</a:t>
            </a:r>
            <a:r>
              <a:rPr lang="pt-BR" sz="2000" baseline="-25000" dirty="0"/>
              <a:t>2</a:t>
            </a:r>
            <a:r>
              <a:rPr lang="pt-BR" sz="2000" dirty="0"/>
              <a:t> adquirido por dados de sensoriamento </a:t>
            </a:r>
            <a:r>
              <a:rPr lang="pt-BR" sz="2000" dirty="0" smtClean="0"/>
              <a:t>remoto.</a:t>
            </a:r>
          </a:p>
        </p:txBody>
      </p:sp>
    </p:spTree>
    <p:extLst>
      <p:ext uri="{BB962C8B-B14F-4D97-AF65-F5344CB8AC3E}">
        <p14:creationId xmlns:p14="http://schemas.microsoft.com/office/powerpoint/2010/main" val="34266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6" y="-459432"/>
            <a:ext cx="5537497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80" y="3920306"/>
            <a:ext cx="4386420" cy="293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97" y="4438877"/>
            <a:ext cx="4408303" cy="237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553" y="608251"/>
            <a:ext cx="3312368" cy="3049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696044" y="116632"/>
            <a:ext cx="4532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SAWAKUCHI et al. 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964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Banco de 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35696" y="1558627"/>
            <a:ext cx="8229600" cy="4525963"/>
          </a:xfrm>
        </p:spPr>
        <p:txBody>
          <a:bodyPr/>
          <a:lstStyle/>
          <a:p>
            <a:pPr lvl="5"/>
            <a:r>
              <a:rPr lang="pt-BR" dirty="0" smtClean="0"/>
              <a:t>Serie inteira do MERIS</a:t>
            </a:r>
          </a:p>
          <a:p>
            <a:pPr lvl="5"/>
            <a:r>
              <a:rPr lang="pt-BR" dirty="0" smtClean="0"/>
              <a:t>Julho de 2002 – Fevereiro de 2012</a:t>
            </a:r>
          </a:p>
          <a:p>
            <a:pPr lvl="5"/>
            <a:endParaRPr lang="pt-BR" dirty="0"/>
          </a:p>
          <a:p>
            <a:pPr lvl="5"/>
            <a:r>
              <a:rPr lang="pt-BR" dirty="0" smtClean="0"/>
              <a:t>Série SST do MODIS </a:t>
            </a:r>
            <a:r>
              <a:rPr lang="pt-BR" dirty="0" err="1" smtClean="0"/>
              <a:t>Aqua</a:t>
            </a:r>
            <a:r>
              <a:rPr lang="pt-BR" dirty="0" smtClean="0"/>
              <a:t> </a:t>
            </a:r>
          </a:p>
          <a:p>
            <a:pPr lvl="5"/>
            <a:endParaRPr lang="pt-BR" dirty="0"/>
          </a:p>
          <a:p>
            <a:pPr lvl="5"/>
            <a:endParaRPr lang="pt-BR" dirty="0" smtClean="0"/>
          </a:p>
          <a:p>
            <a:pPr lvl="5"/>
            <a:endParaRPr lang="pt-BR" dirty="0"/>
          </a:p>
          <a:p>
            <a:pPr lvl="5"/>
            <a:endParaRPr lang="pt-BR" dirty="0" smtClean="0"/>
          </a:p>
          <a:p>
            <a:pPr lvl="5"/>
            <a:r>
              <a:rPr lang="pt-BR" dirty="0" smtClean="0"/>
              <a:t>Precipitação da Região Norte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09297"/>
            <a:ext cx="2555776" cy="241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48" y="4365104"/>
            <a:ext cx="1876028" cy="157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25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2263705" y="-1251520"/>
            <a:ext cx="8229600" cy="45259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90" y="300383"/>
            <a:ext cx="3311695" cy="436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2545" y="4505619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Matemática </a:t>
            </a:r>
            <a:r>
              <a:rPr lang="pt-BR" dirty="0" smtClean="0"/>
              <a:t>de </a:t>
            </a:r>
            <a:r>
              <a:rPr lang="pt-BR" dirty="0" smtClean="0"/>
              <a:t>bandas</a:t>
            </a:r>
          </a:p>
          <a:p>
            <a:endParaRPr lang="pt-BR" dirty="0" smtClean="0"/>
          </a:p>
          <a:p>
            <a:r>
              <a:rPr lang="pt-BR" dirty="0" smtClean="0"/>
              <a:t>Cálculos dos algoritmos</a:t>
            </a:r>
          </a:p>
          <a:p>
            <a:endParaRPr lang="pt-BR" dirty="0"/>
          </a:p>
          <a:p>
            <a:r>
              <a:rPr lang="pt-BR" dirty="0" smtClean="0"/>
              <a:t>Recortes</a:t>
            </a:r>
            <a:endParaRPr lang="pt-BR" dirty="0"/>
          </a:p>
          <a:p>
            <a:r>
              <a:rPr lang="pt-BR" dirty="0" smtClean="0"/>
              <a:t>Fatiamento</a:t>
            </a:r>
          </a:p>
          <a:p>
            <a:r>
              <a:rPr lang="pt-BR" dirty="0" err="1" smtClean="0"/>
              <a:t>Ploting</a:t>
            </a:r>
            <a:endParaRPr lang="pt-BR" dirty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5"/>
            <a:ext cx="4308753" cy="290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283" y="4530980"/>
            <a:ext cx="28575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783" y="4754846"/>
            <a:ext cx="3642536" cy="172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01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531918" y="670139"/>
            <a:ext cx="59924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Figura 1 - Representação semântica do modelo de dados.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279496" cy="388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Conector reto 3"/>
          <p:cNvCxnSpPr/>
          <p:nvPr/>
        </p:nvCxnSpPr>
        <p:spPr>
          <a:xfrm>
            <a:off x="3275856" y="234888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3506269" y="234888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2719054" y="4130499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4211960" y="4130499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6948264" y="285293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4683356" y="3644808"/>
            <a:ext cx="641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9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1107504"/>
            <a:ext cx="8507288" cy="3312368"/>
          </a:xfrm>
        </p:spPr>
        <p:txBody>
          <a:bodyPr>
            <a:normAutofit/>
          </a:bodyPr>
          <a:lstStyle/>
          <a:p>
            <a:r>
              <a:rPr lang="pt-BR" sz="1800" dirty="0" smtClean="0"/>
              <a:t>Algoritmos utilizados </a:t>
            </a:r>
            <a:r>
              <a:rPr lang="pt-BR" sz="1800" dirty="0" smtClean="0"/>
              <a:t>na série:</a:t>
            </a:r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i="1" dirty="0" smtClean="0"/>
          </a:p>
          <a:p>
            <a:pPr marL="0" indent="0">
              <a:buNone/>
            </a:pPr>
            <a:endParaRPr lang="pt-BR" i="1" dirty="0"/>
          </a:p>
          <a:p>
            <a:pPr marL="0" indent="0">
              <a:buNone/>
            </a:pPr>
            <a:r>
              <a:rPr lang="pt-BR" i="1" dirty="0" smtClean="0"/>
              <a:t>Salinidade sintética:</a:t>
            </a:r>
            <a:r>
              <a:rPr lang="pt-BR" i="1" dirty="0" smtClean="0"/>
              <a:t>	</a:t>
            </a:r>
            <a:endParaRPr lang="pt-BR" i="1" dirty="0" smtClean="0"/>
          </a:p>
          <a:p>
            <a:pPr marL="0" indent="0">
              <a:buNone/>
            </a:pPr>
            <a:r>
              <a:rPr lang="pt-BR" dirty="0" smtClean="0"/>
              <a:t>SSS</a:t>
            </a:r>
            <a:r>
              <a:rPr lang="pt-BR" dirty="0"/>
              <a:t>= −126.032 (adg_443_gsm) + </a:t>
            </a:r>
            <a:r>
              <a:rPr lang="pt-BR" dirty="0" smtClean="0"/>
              <a:t>37.259</a:t>
            </a:r>
          </a:p>
          <a:p>
            <a:pPr marL="0" indent="0">
              <a:buNone/>
            </a:pPr>
            <a:r>
              <a:rPr lang="pt-BR" dirty="0" smtClean="0"/>
              <a:t>(MOLLELI </a:t>
            </a:r>
            <a:r>
              <a:rPr lang="pt-BR" dirty="0"/>
              <a:t>et al., </a:t>
            </a:r>
            <a:r>
              <a:rPr lang="pt-BR" dirty="0" smtClean="0"/>
              <a:t>2010)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P</a:t>
            </a:r>
            <a:r>
              <a:rPr lang="pt-BR" dirty="0" smtClean="0"/>
              <a:t>ressão </a:t>
            </a:r>
            <a:r>
              <a:rPr lang="pt-BR" dirty="0"/>
              <a:t>parcial de dióxido de </a:t>
            </a:r>
            <a:r>
              <a:rPr lang="pt-BR" dirty="0" smtClean="0"/>
              <a:t>carbono:</a:t>
            </a:r>
          </a:p>
          <a:p>
            <a:pPr marL="0" indent="0">
              <a:buNone/>
            </a:pPr>
            <a:r>
              <a:rPr lang="pt-BR" i="1" dirty="0" smtClean="0"/>
              <a:t>pCO</a:t>
            </a:r>
            <a:r>
              <a:rPr lang="pt-BR" i="1" baseline="-25000" dirty="0" smtClean="0"/>
              <a:t>2</a:t>
            </a:r>
            <a:r>
              <a:rPr lang="pt-BR" i="1" dirty="0" smtClean="0"/>
              <a:t> </a:t>
            </a:r>
            <a:r>
              <a:rPr lang="pt-BR" i="1" dirty="0"/>
              <a:t>=</a:t>
            </a:r>
            <a:r>
              <a:rPr lang="pt-BR" dirty="0"/>
              <a:t> 0.05(SSS)</a:t>
            </a:r>
            <a:r>
              <a:rPr lang="pt-BR" baseline="30000" dirty="0"/>
              <a:t>2</a:t>
            </a:r>
            <a:r>
              <a:rPr lang="pt-BR" dirty="0"/>
              <a:t>+ 34.81(SST)</a:t>
            </a:r>
            <a:r>
              <a:rPr lang="pt-BR" baseline="30000" dirty="0"/>
              <a:t>2</a:t>
            </a:r>
            <a:r>
              <a:rPr lang="pt-BR" dirty="0"/>
              <a:t> + 19.71(SSS*SST) + 48792.07 - 560.47(SSS) - 2694.56(SST</a:t>
            </a:r>
            <a:r>
              <a:rPr lang="pt-BR" dirty="0" smtClean="0"/>
              <a:t>)</a:t>
            </a:r>
          </a:p>
          <a:p>
            <a:pPr marL="0" indent="0">
              <a:buNone/>
            </a:pPr>
            <a:r>
              <a:rPr lang="pt-BR" dirty="0"/>
              <a:t>(</a:t>
            </a:r>
            <a:r>
              <a:rPr lang="en-US" dirty="0"/>
              <a:t>VALERIO et al., 2018</a:t>
            </a:r>
            <a:r>
              <a:rPr lang="pt-BR" dirty="0"/>
              <a:t>)</a:t>
            </a:r>
            <a:endParaRPr lang="pt-BR" dirty="0" smtClean="0"/>
          </a:p>
          <a:p>
            <a:endParaRPr lang="pt-BR" dirty="0" smtClean="0"/>
          </a:p>
        </p:txBody>
      </p:sp>
      <p:sp>
        <p:nvSpPr>
          <p:cNvPr id="4" name="Seta em curva para a esquerda 3"/>
          <p:cNvSpPr/>
          <p:nvPr/>
        </p:nvSpPr>
        <p:spPr>
          <a:xfrm>
            <a:off x="6372200" y="2276872"/>
            <a:ext cx="1296144" cy="19442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3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608</Words>
  <Application>Microsoft Office PowerPoint</Application>
  <PresentationFormat>Apresentação na tela (4:3)</PresentationFormat>
  <Paragraphs>81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        Introdução à Geoprocessaento  ser300-2018  Aluno: Gabriel Moiano Cesar    Caracterização da distribuição espacial de pCO2 na margem equatorial da foz do rio Amazonas        </vt:lpstr>
      <vt:lpstr>Apresentação do PowerPoint</vt:lpstr>
      <vt:lpstr>Apresentação do PowerPoint</vt:lpstr>
      <vt:lpstr>Apresentação do PowerPoint</vt:lpstr>
      <vt:lpstr>Apresentação do PowerPoint</vt:lpstr>
      <vt:lpstr>Banco de dados</vt:lpstr>
      <vt:lpstr>Apresentação do PowerPoint</vt:lpstr>
      <vt:lpstr>Apresentação do PowerPoint</vt:lpstr>
      <vt:lpstr>Algoritmos utilizados na série:</vt:lpstr>
      <vt:lpstr>Apresentação do PowerPoint</vt:lpstr>
      <vt:lpstr>Apresentação do PowerPoint</vt:lpstr>
      <vt:lpstr>Apresentação do PowerPoint</vt:lpstr>
      <vt:lpstr>Valores médios de pCO2 para toda a imagem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Conclusões</vt:lpstr>
      <vt:lpstr>Referências Bibliográficas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para o trabalho de Introdução à Programação para Sensoriamento Remoto ser347-2018  Aluno: Gabriel Moiano Cesar       GIGLIOTTI, E. S.; MORAES, L. E. S.; SOUZA, R. B.; SATO, O. T. Uso de parâmetros "All-pixel-SST" na estimativa de campos de TSM com base em dados do sensor AVHRR. In: XIV SIMPÓSIO BRASILEIRO DE SENSORIAMENTO REMOTO, 2009, Natal. Anais... 2009.</dc:title>
  <dc:creator>gabriel moiano</dc:creator>
  <cp:lastModifiedBy>gabriel moiano</cp:lastModifiedBy>
  <cp:revision>39</cp:revision>
  <cp:lastPrinted>2018-06-11T09:18:38Z</cp:lastPrinted>
  <dcterms:created xsi:type="dcterms:W3CDTF">2018-04-23T03:32:02Z</dcterms:created>
  <dcterms:modified xsi:type="dcterms:W3CDTF">2018-07-30T03:33:25Z</dcterms:modified>
</cp:coreProperties>
</file>