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77" r:id="rId2"/>
    <p:sldId id="297" r:id="rId3"/>
    <p:sldId id="335" r:id="rId4"/>
    <p:sldId id="313" r:id="rId5"/>
    <p:sldId id="316" r:id="rId6"/>
    <p:sldId id="305" r:id="rId7"/>
    <p:sldId id="326" r:id="rId8"/>
    <p:sldId id="320" r:id="rId9"/>
    <p:sldId id="337" r:id="rId10"/>
    <p:sldId id="338" r:id="rId11"/>
    <p:sldId id="325" r:id="rId12"/>
    <p:sldId id="339" r:id="rId13"/>
    <p:sldId id="340" r:id="rId14"/>
    <p:sldId id="341" r:id="rId15"/>
    <p:sldId id="342" r:id="rId16"/>
    <p:sldId id="343" r:id="rId17"/>
    <p:sldId id="26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jG8ErUE/13haJ5+cUbdQALJBu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0ADA"/>
    <a:srgbClr val="EA3B2E"/>
    <a:srgbClr val="9F217B"/>
    <a:srgbClr val="F5C7EC"/>
    <a:srgbClr val="C52707"/>
    <a:srgbClr val="D9D9D9"/>
    <a:srgbClr val="696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4" autoAdjust="0"/>
    <p:restoredTop sz="94291" autoAdjust="0"/>
  </p:normalViewPr>
  <p:slideViewPr>
    <p:cSldViewPr snapToGrid="0">
      <p:cViewPr>
        <p:scale>
          <a:sx n="40" d="100"/>
          <a:sy n="40" d="100"/>
        </p:scale>
        <p:origin x="196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FDF02-639C-4F4C-BFD2-775434003EB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8A5F95-765E-4474-B29B-2271E7E0567F}">
      <dgm:prSet phldrT="[Texto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pt-BR" sz="2400" dirty="0"/>
            <a:t>Como o acesso de abastecimento de água e esgotamento sanitário por rede geral estão distribuídos espacialmente na RMRJ?</a:t>
          </a:r>
        </a:p>
      </dgm:t>
    </dgm:pt>
    <dgm:pt modelId="{FB9EAC91-966D-4B6A-AFAE-638FBBDBDB17}" type="parTrans" cxnId="{9534607C-1C3B-4170-8D89-11E45FFB1102}">
      <dgm:prSet/>
      <dgm:spPr/>
      <dgm:t>
        <a:bodyPr/>
        <a:lstStyle/>
        <a:p>
          <a:endParaRPr lang="pt-BR"/>
        </a:p>
      </dgm:t>
    </dgm:pt>
    <dgm:pt modelId="{AE8A07E2-0552-46D6-8A59-70034A7DD37B}" type="sibTrans" cxnId="{9534607C-1C3B-4170-8D89-11E45FFB1102}">
      <dgm:prSet/>
      <dgm:spPr/>
      <dgm:t>
        <a:bodyPr/>
        <a:lstStyle/>
        <a:p>
          <a:endParaRPr lang="pt-BR"/>
        </a:p>
      </dgm:t>
    </dgm:pt>
    <dgm:pt modelId="{974CD453-398E-4908-943F-459A40EA50A2}" type="pres">
      <dgm:prSet presAssocID="{F53FDF02-639C-4F4C-BFD2-775434003EB7}" presName="Name0" presStyleCnt="0">
        <dgm:presLayoutVars>
          <dgm:chMax val="7"/>
          <dgm:chPref val="7"/>
          <dgm:dir/>
        </dgm:presLayoutVars>
      </dgm:prSet>
      <dgm:spPr/>
    </dgm:pt>
    <dgm:pt modelId="{D3972A25-216B-4C5A-8AD3-8683ED82A1E4}" type="pres">
      <dgm:prSet presAssocID="{F53FDF02-639C-4F4C-BFD2-775434003EB7}" presName="Name1" presStyleCnt="0"/>
      <dgm:spPr/>
    </dgm:pt>
    <dgm:pt modelId="{29CF763E-36DF-49C9-BD4E-A110CBBBF8DA}" type="pres">
      <dgm:prSet presAssocID="{F53FDF02-639C-4F4C-BFD2-775434003EB7}" presName="cycle" presStyleCnt="0"/>
      <dgm:spPr/>
    </dgm:pt>
    <dgm:pt modelId="{6A1F8C58-6F85-4AD4-ADD4-1B154D890C3D}" type="pres">
      <dgm:prSet presAssocID="{F53FDF02-639C-4F4C-BFD2-775434003EB7}" presName="srcNode" presStyleLbl="node1" presStyleIdx="0" presStyleCnt="1"/>
      <dgm:spPr/>
    </dgm:pt>
    <dgm:pt modelId="{B508416F-2183-4A2E-977C-27ACA59BDF93}" type="pres">
      <dgm:prSet presAssocID="{F53FDF02-639C-4F4C-BFD2-775434003EB7}" presName="conn" presStyleLbl="parChTrans1D2" presStyleIdx="0" presStyleCnt="1"/>
      <dgm:spPr/>
    </dgm:pt>
    <dgm:pt modelId="{9B6B1728-BD31-496F-94FE-DA86DEE23542}" type="pres">
      <dgm:prSet presAssocID="{F53FDF02-639C-4F4C-BFD2-775434003EB7}" presName="extraNode" presStyleLbl="node1" presStyleIdx="0" presStyleCnt="1"/>
      <dgm:spPr/>
    </dgm:pt>
    <dgm:pt modelId="{EBA608D9-C822-4D6C-83B8-BE558CB80C31}" type="pres">
      <dgm:prSet presAssocID="{F53FDF02-639C-4F4C-BFD2-775434003EB7}" presName="dstNode" presStyleLbl="node1" presStyleIdx="0" presStyleCnt="1"/>
      <dgm:spPr/>
    </dgm:pt>
    <dgm:pt modelId="{71FE8CB6-8810-4F91-99EB-3DF455B71CEE}" type="pres">
      <dgm:prSet presAssocID="{F18A5F95-765E-4474-B29B-2271E7E0567F}" presName="text_1" presStyleLbl="node1" presStyleIdx="0" presStyleCnt="1" custScaleX="104052" custScaleY="62307" custLinFactNeighborX="-1321" custLinFactNeighborY="-961">
        <dgm:presLayoutVars>
          <dgm:bulletEnabled val="1"/>
        </dgm:presLayoutVars>
      </dgm:prSet>
      <dgm:spPr/>
    </dgm:pt>
    <dgm:pt modelId="{11A2FEAC-FFE5-4303-BE44-84D6E85D2706}" type="pres">
      <dgm:prSet presAssocID="{F18A5F95-765E-4474-B29B-2271E7E0567F}" presName="accent_1" presStyleCnt="0"/>
      <dgm:spPr/>
    </dgm:pt>
    <dgm:pt modelId="{A4192428-D09D-4850-8EB7-1FAB0A73BEA3}" type="pres">
      <dgm:prSet presAssocID="{F18A5F95-765E-4474-B29B-2271E7E0567F}" presName="accentRepeatNode" presStyleLbl="solidFgAcc1" presStyleIdx="0" presStyleCnt="1"/>
      <dgm:spPr>
        <a:blipFill rotWithShape="0">
          <a:blip xmlns:r="http://schemas.openxmlformats.org/officeDocument/2006/relationships" r:embed="rId1"/>
          <a:srcRect/>
          <a:stretch>
            <a:fillRect l="-37000" r="-37000"/>
          </a:stretch>
        </a:blipFill>
      </dgm:spPr>
    </dgm:pt>
  </dgm:ptLst>
  <dgm:cxnLst>
    <dgm:cxn modelId="{3A1F2D4A-BC84-4590-B43D-7A4CB4F80B50}" type="presOf" srcId="{F53FDF02-639C-4F4C-BFD2-775434003EB7}" destId="{974CD453-398E-4908-943F-459A40EA50A2}" srcOrd="0" destOrd="0" presId="urn:microsoft.com/office/officeart/2008/layout/VerticalCurvedList"/>
    <dgm:cxn modelId="{C9D2B773-41B6-4181-9563-96F3993EBC01}" type="presOf" srcId="{F18A5F95-765E-4474-B29B-2271E7E0567F}" destId="{71FE8CB6-8810-4F91-99EB-3DF455B71CEE}" srcOrd="0" destOrd="0" presId="urn:microsoft.com/office/officeart/2008/layout/VerticalCurvedList"/>
    <dgm:cxn modelId="{9534607C-1C3B-4170-8D89-11E45FFB1102}" srcId="{F53FDF02-639C-4F4C-BFD2-775434003EB7}" destId="{F18A5F95-765E-4474-B29B-2271E7E0567F}" srcOrd="0" destOrd="0" parTransId="{FB9EAC91-966D-4B6A-AFAE-638FBBDBDB17}" sibTransId="{AE8A07E2-0552-46D6-8A59-70034A7DD37B}"/>
    <dgm:cxn modelId="{1AC48DA3-7674-4674-B340-8C2A551D1743}" type="presOf" srcId="{AE8A07E2-0552-46D6-8A59-70034A7DD37B}" destId="{B508416F-2183-4A2E-977C-27ACA59BDF93}" srcOrd="0" destOrd="0" presId="urn:microsoft.com/office/officeart/2008/layout/VerticalCurvedList"/>
    <dgm:cxn modelId="{EA526B3D-DB3B-4D40-B1C3-D78C67226B63}" type="presParOf" srcId="{974CD453-398E-4908-943F-459A40EA50A2}" destId="{D3972A25-216B-4C5A-8AD3-8683ED82A1E4}" srcOrd="0" destOrd="0" presId="urn:microsoft.com/office/officeart/2008/layout/VerticalCurvedList"/>
    <dgm:cxn modelId="{55A17E17-F65D-4148-B138-C49DBAD85846}" type="presParOf" srcId="{D3972A25-216B-4C5A-8AD3-8683ED82A1E4}" destId="{29CF763E-36DF-49C9-BD4E-A110CBBBF8DA}" srcOrd="0" destOrd="0" presId="urn:microsoft.com/office/officeart/2008/layout/VerticalCurvedList"/>
    <dgm:cxn modelId="{503BEE4A-BFE1-4173-8D91-430E0E079FFA}" type="presParOf" srcId="{29CF763E-36DF-49C9-BD4E-A110CBBBF8DA}" destId="{6A1F8C58-6F85-4AD4-ADD4-1B154D890C3D}" srcOrd="0" destOrd="0" presId="urn:microsoft.com/office/officeart/2008/layout/VerticalCurvedList"/>
    <dgm:cxn modelId="{84A693AD-8755-4CDC-919E-A7CB13A6B596}" type="presParOf" srcId="{29CF763E-36DF-49C9-BD4E-A110CBBBF8DA}" destId="{B508416F-2183-4A2E-977C-27ACA59BDF93}" srcOrd="1" destOrd="0" presId="urn:microsoft.com/office/officeart/2008/layout/VerticalCurvedList"/>
    <dgm:cxn modelId="{9EB89527-BDE9-4634-8FE0-9DAF806C34B3}" type="presParOf" srcId="{29CF763E-36DF-49C9-BD4E-A110CBBBF8DA}" destId="{9B6B1728-BD31-496F-94FE-DA86DEE23542}" srcOrd="2" destOrd="0" presId="urn:microsoft.com/office/officeart/2008/layout/VerticalCurvedList"/>
    <dgm:cxn modelId="{89C501E5-F104-45A6-BE02-4CD8A33903F4}" type="presParOf" srcId="{29CF763E-36DF-49C9-BD4E-A110CBBBF8DA}" destId="{EBA608D9-C822-4D6C-83B8-BE558CB80C31}" srcOrd="3" destOrd="0" presId="urn:microsoft.com/office/officeart/2008/layout/VerticalCurvedList"/>
    <dgm:cxn modelId="{C1735E70-8319-4B67-9917-D33A630DEFB5}" type="presParOf" srcId="{D3972A25-216B-4C5A-8AD3-8683ED82A1E4}" destId="{71FE8CB6-8810-4F91-99EB-3DF455B71CEE}" srcOrd="1" destOrd="0" presId="urn:microsoft.com/office/officeart/2008/layout/VerticalCurvedList"/>
    <dgm:cxn modelId="{BE36A6B4-BFAF-4809-BEA6-DE0AFAD58D3E}" type="presParOf" srcId="{D3972A25-216B-4C5A-8AD3-8683ED82A1E4}" destId="{11A2FEAC-FFE5-4303-BE44-84D6E85D2706}" srcOrd="2" destOrd="0" presId="urn:microsoft.com/office/officeart/2008/layout/VerticalCurvedList"/>
    <dgm:cxn modelId="{72F8238D-E901-4126-B299-18348651526D}" type="presParOf" srcId="{11A2FEAC-FFE5-4303-BE44-84D6E85D2706}" destId="{A4192428-D09D-4850-8EB7-1FAB0A73BEA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8416F-2183-4A2E-977C-27ACA59BDF93}">
      <dsp:nvSpPr>
        <dsp:cNvPr id="0" name=""/>
        <dsp:cNvSpPr/>
      </dsp:nvSpPr>
      <dsp:spPr>
        <a:xfrm>
          <a:off x="-6031994" y="-989003"/>
          <a:ext cx="7696632" cy="7696632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E8CB6-8810-4F91-99EB-3DF455B71CEE}">
      <dsp:nvSpPr>
        <dsp:cNvPr id="0" name=""/>
        <dsp:cNvSpPr/>
      </dsp:nvSpPr>
      <dsp:spPr>
        <a:xfrm>
          <a:off x="1320946" y="1982514"/>
          <a:ext cx="9198666" cy="17011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957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400" kern="1200" dirty="0"/>
            <a:t>Como o acesso de abastecimento de água e esgotamento sanitário por rede geral estão distribuídos espacialmente na RMRJ?</a:t>
          </a:r>
        </a:p>
      </dsp:txBody>
      <dsp:txXfrm>
        <a:off x="1320946" y="1982514"/>
        <a:ext cx="9198666" cy="1701121"/>
      </dsp:txXfrm>
    </dsp:sp>
    <dsp:sp modelId="{A4192428-D09D-4850-8EB7-1FAB0A73BEA3}">
      <dsp:nvSpPr>
        <dsp:cNvPr id="0" name=""/>
        <dsp:cNvSpPr/>
      </dsp:nvSpPr>
      <dsp:spPr>
        <a:xfrm>
          <a:off x="-89553" y="1152921"/>
          <a:ext cx="3412781" cy="341278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7000" r="-3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Foto: https://rioonwatch.org.br/?p=7342</a:t>
            </a:r>
            <a:endParaRPr dirty="0"/>
          </a:p>
        </p:txBody>
      </p:sp>
      <p:sp>
        <p:nvSpPr>
          <p:cNvPr id="333" name="Google Shape;33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94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26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79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466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82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372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408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42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Foto: https://informe.ensp.fiocruz.br/noticias/48724</a:t>
            </a:r>
            <a:endParaRPr dirty="0"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57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1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594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72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39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865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865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lide de título">
  <p:cSld name="1_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>
            <a:spLocks noGrp="1"/>
          </p:cNvSpPr>
          <p:nvPr>
            <p:ph type="pic" idx="2"/>
          </p:nvPr>
        </p:nvSpPr>
        <p:spPr>
          <a:xfrm>
            <a:off x="86715" y="86714"/>
            <a:ext cx="12018572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" name="Google Shape;26;p10"/>
          <p:cNvSpPr txBox="1">
            <a:spLocks noGrp="1"/>
          </p:cNvSpPr>
          <p:nvPr>
            <p:ph type="ctrTitle"/>
          </p:nvPr>
        </p:nvSpPr>
        <p:spPr>
          <a:xfrm>
            <a:off x="0" y="1768422"/>
            <a:ext cx="6840000" cy="23876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432000" tIns="45700" rIns="432000" bIns="1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432000" tIns="1440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lide de título">
  <p:cSld name="2_Slide de título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4"/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4"/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>
            <a:spLocks noGrp="1"/>
          </p:cNvSpPr>
          <p:nvPr>
            <p:ph type="pic" idx="2"/>
          </p:nvPr>
        </p:nvSpPr>
        <p:spPr>
          <a:xfrm>
            <a:off x="86714" y="86714"/>
            <a:ext cx="6009285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3" name="Google Shape;123;p24"/>
          <p:cNvSpPr txBox="1">
            <a:spLocks noGrp="1"/>
          </p:cNvSpPr>
          <p:nvPr>
            <p:ph type="ctrTitle"/>
          </p:nvPr>
        </p:nvSpPr>
        <p:spPr>
          <a:xfrm>
            <a:off x="6095999" y="86714"/>
            <a:ext cx="6009287" cy="406840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432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288000" tIns="144000" rIns="432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5861957" y="66130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o e Imagem Grande">
  <p:cSld name="Texto e Imagem Gran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84000" y="3517901"/>
            <a:ext cx="6012000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88000" tIns="45700" rIns="432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288000" tIns="144000" rIns="432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5861957" y="66130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>
            <a:spLocks noGrp="1"/>
          </p:cNvSpPr>
          <p:nvPr>
            <p:ph type="pic" idx="2"/>
          </p:nvPr>
        </p:nvSpPr>
        <p:spPr>
          <a:xfrm>
            <a:off x="84000" y="86714"/>
            <a:ext cx="6009285" cy="3431187"/>
          </a:xfrm>
          <a:prstGeom prst="rect">
            <a:avLst/>
          </a:prstGeom>
          <a:solidFill>
            <a:srgbClr val="333333"/>
          </a:solidFill>
          <a:ln>
            <a:noFill/>
          </a:ln>
        </p:spPr>
      </p:sp>
      <p:sp>
        <p:nvSpPr>
          <p:cNvPr id="133" name="Google Shape;133;p25"/>
          <p:cNvSpPr txBox="1">
            <a:spLocks noGrp="1"/>
          </p:cNvSpPr>
          <p:nvPr>
            <p:ph type="body" idx="3"/>
          </p:nvPr>
        </p:nvSpPr>
        <p:spPr>
          <a:xfrm>
            <a:off x="6464300" y="1152000"/>
            <a:ext cx="53077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e Conteúdo">
  <p:cSld name="1_Título e Conteúd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9" name="Google Shape;139;p26"/>
          <p:cNvSpPr/>
          <p:nvPr/>
        </p:nvSpPr>
        <p:spPr>
          <a:xfrm rot="-2339177">
            <a:off x="10216425" y="538864"/>
            <a:ext cx="467362" cy="344458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/>
          <p:cNvSpPr/>
          <p:nvPr/>
        </p:nvSpPr>
        <p:spPr>
          <a:xfrm rot="-1222373">
            <a:off x="10678141" y="849218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/>
          <p:nvPr/>
        </p:nvSpPr>
        <p:spPr>
          <a:xfrm rot="-2339177">
            <a:off x="10717367" y="620572"/>
            <a:ext cx="250689" cy="18476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/>
          <p:nvPr/>
        </p:nvSpPr>
        <p:spPr>
          <a:xfrm rot="-1789612">
            <a:off x="11064926" y="78160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/>
          <p:nvPr/>
        </p:nvSpPr>
        <p:spPr>
          <a:xfrm rot="-3322149">
            <a:off x="11152527" y="3820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-838582">
            <a:off x="11545452" y="1030689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 rot="-4284707">
            <a:off x="11756248" y="2475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/>
          <p:nvPr/>
        </p:nvSpPr>
        <p:spPr>
          <a:xfrm rot="-1517764">
            <a:off x="11448108" y="631127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/>
          <p:nvPr/>
        </p:nvSpPr>
        <p:spPr>
          <a:xfrm rot="-1720268">
            <a:off x="11668879" y="824433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/>
            <a:ahLst/>
            <a:cxnLst/>
            <a:rect l="l" t="t" r="r" b="b"/>
            <a:pathLst>
              <a:path w="487806" h="510610" extrusionOk="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10871770" y="1202556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6"/>
          <p:cNvSpPr/>
          <p:nvPr/>
        </p:nvSpPr>
        <p:spPr>
          <a:xfrm rot="-838582">
            <a:off x="11512604" y="1484835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6"/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is conteúdos">
  <p:cSld name="Dois conteúdo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5472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2"/>
          </p:nvPr>
        </p:nvSpPr>
        <p:spPr>
          <a:xfrm>
            <a:off x="6299887" y="1152525"/>
            <a:ext cx="5472113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Colunas">
  <p:cSld name="1_3 Coluna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3600000" cy="50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2"/>
          </p:nvPr>
        </p:nvSpPr>
        <p:spPr>
          <a:xfrm>
            <a:off x="4301550" y="1152000"/>
            <a:ext cx="3600450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3"/>
          </p:nvPr>
        </p:nvSpPr>
        <p:spPr>
          <a:xfrm>
            <a:off x="8171550" y="1152000"/>
            <a:ext cx="3600450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mente título, sem elementos gráficos">
  <p:cSld name="Somente título, sem elementos gráfico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 Colunas">
  <p:cSld name="5 Coluna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2160000" cy="50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2"/>
          </p:nvPr>
        </p:nvSpPr>
        <p:spPr>
          <a:xfrm>
            <a:off x="2726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3"/>
          </p:nvPr>
        </p:nvSpPr>
        <p:spPr>
          <a:xfrm>
            <a:off x="5021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4"/>
          </p:nvPr>
        </p:nvSpPr>
        <p:spPr>
          <a:xfrm>
            <a:off x="7316412" y="1148060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5"/>
          </p:nvPr>
        </p:nvSpPr>
        <p:spPr>
          <a:xfrm>
            <a:off x="9611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duto Digital">
  <p:cSld name="Produto Digital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/>
          <p:nvPr/>
        </p:nvSpPr>
        <p:spPr>
          <a:xfrm rot="-2339177">
            <a:off x="10216425" y="538864"/>
            <a:ext cx="467362" cy="344458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/>
          <p:nvPr/>
        </p:nvSpPr>
        <p:spPr>
          <a:xfrm rot="-1222373">
            <a:off x="10678141" y="849218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0"/>
          <p:cNvSpPr/>
          <p:nvPr/>
        </p:nvSpPr>
        <p:spPr>
          <a:xfrm rot="-2339177">
            <a:off x="10717367" y="620572"/>
            <a:ext cx="250689" cy="18476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0"/>
          <p:cNvSpPr/>
          <p:nvPr/>
        </p:nvSpPr>
        <p:spPr>
          <a:xfrm rot="-1789612">
            <a:off x="11064926" y="78160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0"/>
          <p:cNvSpPr/>
          <p:nvPr/>
        </p:nvSpPr>
        <p:spPr>
          <a:xfrm rot="-3322149">
            <a:off x="11152527" y="3820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/>
          <p:nvPr/>
        </p:nvSpPr>
        <p:spPr>
          <a:xfrm rot="-838582">
            <a:off x="11545452" y="1030689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/>
          <p:nvPr/>
        </p:nvSpPr>
        <p:spPr>
          <a:xfrm rot="-4284707">
            <a:off x="11756248" y="2475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0"/>
          <p:cNvSpPr/>
          <p:nvPr/>
        </p:nvSpPr>
        <p:spPr>
          <a:xfrm rot="-1517764">
            <a:off x="11448108" y="631127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/>
          <p:nvPr/>
        </p:nvSpPr>
        <p:spPr>
          <a:xfrm rot="-1720268">
            <a:off x="11668879" y="824433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/>
            <a:ahLst/>
            <a:cxnLst/>
            <a:rect l="l" t="t" r="r" b="b"/>
            <a:pathLst>
              <a:path w="487806" h="510610" extrusionOk="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0871770" y="1202556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-838582">
            <a:off x="11512604" y="1484835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30"/>
          <p:cNvGrpSpPr/>
          <p:nvPr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191" name="Google Shape;191;p30"/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 rot="-54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lt1"/>
            </a:solidFill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3098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 rot="-5400000">
              <a:off x="4660498" y="1119143"/>
              <a:ext cx="48680" cy="4868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0"/>
            <p:cNvSpPr/>
            <p:nvPr/>
          </p:nvSpPr>
          <p:spPr>
            <a:xfrm rot="-5400000">
              <a:off x="4505961" y="1106017"/>
              <a:ext cx="83096" cy="83096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 rot="-5400000">
              <a:off x="4524686" y="1124741"/>
              <a:ext cx="45647" cy="45647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2951603" cy="219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3" name="Google Shape;203;p30"/>
          <p:cNvSpPr>
            <a:spLocks noGrp="1"/>
          </p:cNvSpPr>
          <p:nvPr>
            <p:ph type="pic" idx="2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204" name="Google Shape;204;p30"/>
          <p:cNvSpPr txBox="1">
            <a:spLocks noGrp="1"/>
          </p:cNvSpPr>
          <p:nvPr>
            <p:ph type="body" idx="3"/>
          </p:nvPr>
        </p:nvSpPr>
        <p:spPr>
          <a:xfrm>
            <a:off x="431800" y="3509766"/>
            <a:ext cx="2951163" cy="232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úmeros Grandes, Opção 1">
  <p:cSld name="Números Grandes, Opção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0" y="2539992"/>
            <a:ext cx="5373076" cy="4318008"/>
          </a:xfrm>
          <a:custGeom>
            <a:avLst/>
            <a:gdLst/>
            <a:ahLst/>
            <a:cxnLst/>
            <a:rect l="l" t="t" r="r" b="b"/>
            <a:pathLst>
              <a:path w="5373076" h="4318008" extrusionOk="0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906843" y="3429050"/>
            <a:ext cx="4522314" cy="27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2"/>
          </p:nvPr>
        </p:nvSpPr>
        <p:spPr>
          <a:xfrm>
            <a:off x="6774740" y="3429000"/>
            <a:ext cx="452240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3"/>
          </p:nvPr>
        </p:nvSpPr>
        <p:spPr>
          <a:xfrm>
            <a:off x="906463" y="2278063"/>
            <a:ext cx="452278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4"/>
          </p:nvPr>
        </p:nvSpPr>
        <p:spPr>
          <a:xfrm>
            <a:off x="6762750" y="2278063"/>
            <a:ext cx="452278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mparação">
  <p:cSld name="1_Comparação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2"/>
          </p:nvPr>
        </p:nvSpPr>
        <p:spPr>
          <a:xfrm>
            <a:off x="432000" y="1584000"/>
            <a:ext cx="5472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3"/>
          </p:nvPr>
        </p:nvSpPr>
        <p:spPr>
          <a:xfrm>
            <a:off x="6299887" y="1584325"/>
            <a:ext cx="5472113" cy="46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4"/>
          </p:nvPr>
        </p:nvSpPr>
        <p:spPr>
          <a:xfrm>
            <a:off x="6300000" y="1152525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nas Demarcadas">
  <p:cSld name="3 Colunas Demarcada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>
            <a:spLocks noGrp="1"/>
          </p:cNvSpPr>
          <p:nvPr>
            <p:ph type="body"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7" name="Google Shape;227;p33"/>
          <p:cNvSpPr>
            <a:spLocks noGrp="1"/>
          </p:cNvSpPr>
          <p:nvPr>
            <p:ph type="body" idx="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body" idx="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4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5"/>
          </p:nvPr>
        </p:nvSpPr>
        <p:spPr>
          <a:xfrm>
            <a:off x="744236" y="16472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6"/>
          </p:nvPr>
        </p:nvSpPr>
        <p:spPr>
          <a:xfrm>
            <a:off x="4608336" y="16470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body" idx="7"/>
          </p:nvPr>
        </p:nvSpPr>
        <p:spPr>
          <a:xfrm>
            <a:off x="8483986" y="16472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inha do tempo">
  <p:cSld name="Linha do tempo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8" name="Google Shape;238;p34"/>
          <p:cNvCxnSpPr/>
          <p:nvPr/>
        </p:nvCxnSpPr>
        <p:spPr>
          <a:xfrm>
            <a:off x="431800" y="3866682"/>
            <a:ext cx="1133951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9" name="Google Shape;239;p34"/>
          <p:cNvSpPr txBox="1">
            <a:spLocks noGrp="1"/>
          </p:cNvSpPr>
          <p:nvPr>
            <p:ph type="body" idx="2"/>
          </p:nvPr>
        </p:nvSpPr>
        <p:spPr>
          <a:xfrm>
            <a:off x="412908" y="3973125"/>
            <a:ext cx="415608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3"/>
          </p:nvPr>
        </p:nvSpPr>
        <p:spPr>
          <a:xfrm>
            <a:off x="43179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4"/>
          </p:nvPr>
        </p:nvSpPr>
        <p:spPr>
          <a:xfrm>
            <a:off x="90381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5"/>
          </p:nvPr>
        </p:nvSpPr>
        <p:spPr>
          <a:xfrm>
            <a:off x="1375833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6"/>
          </p:nvPr>
        </p:nvSpPr>
        <p:spPr>
          <a:xfrm>
            <a:off x="1847850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7"/>
          </p:nvPr>
        </p:nvSpPr>
        <p:spPr>
          <a:xfrm>
            <a:off x="6077108" y="3973125"/>
            <a:ext cx="415608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8"/>
          </p:nvPr>
        </p:nvSpPr>
        <p:spPr>
          <a:xfrm>
            <a:off x="2319867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body" idx="9"/>
          </p:nvPr>
        </p:nvSpPr>
        <p:spPr>
          <a:xfrm>
            <a:off x="2791884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3"/>
          </p:nvPr>
        </p:nvSpPr>
        <p:spPr>
          <a:xfrm>
            <a:off x="3263901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4"/>
          </p:nvPr>
        </p:nvSpPr>
        <p:spPr>
          <a:xfrm>
            <a:off x="467995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body" idx="15"/>
          </p:nvPr>
        </p:nvSpPr>
        <p:spPr>
          <a:xfrm>
            <a:off x="3735918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body" idx="16"/>
          </p:nvPr>
        </p:nvSpPr>
        <p:spPr>
          <a:xfrm>
            <a:off x="4207935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body" idx="17"/>
          </p:nvPr>
        </p:nvSpPr>
        <p:spPr>
          <a:xfrm>
            <a:off x="515196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body" idx="18"/>
          </p:nvPr>
        </p:nvSpPr>
        <p:spPr>
          <a:xfrm>
            <a:off x="562398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19"/>
          </p:nvPr>
        </p:nvSpPr>
        <p:spPr>
          <a:xfrm>
            <a:off x="609599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20"/>
          </p:nvPr>
        </p:nvSpPr>
        <p:spPr>
          <a:xfrm>
            <a:off x="656801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body" idx="21"/>
          </p:nvPr>
        </p:nvSpPr>
        <p:spPr>
          <a:xfrm>
            <a:off x="704002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22"/>
          </p:nvPr>
        </p:nvSpPr>
        <p:spPr>
          <a:xfrm>
            <a:off x="751204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23"/>
          </p:nvPr>
        </p:nvSpPr>
        <p:spPr>
          <a:xfrm>
            <a:off x="7984063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4"/>
          <p:cNvSpPr txBox="1">
            <a:spLocks noGrp="1"/>
          </p:cNvSpPr>
          <p:nvPr>
            <p:ph type="body" idx="24"/>
          </p:nvPr>
        </p:nvSpPr>
        <p:spPr>
          <a:xfrm>
            <a:off x="8456080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25"/>
          </p:nvPr>
        </p:nvSpPr>
        <p:spPr>
          <a:xfrm>
            <a:off x="8928097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4"/>
          <p:cNvSpPr txBox="1">
            <a:spLocks noGrp="1"/>
          </p:cNvSpPr>
          <p:nvPr>
            <p:ph type="body" idx="26"/>
          </p:nvPr>
        </p:nvSpPr>
        <p:spPr>
          <a:xfrm>
            <a:off x="10344148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4"/>
          <p:cNvSpPr txBox="1">
            <a:spLocks noGrp="1"/>
          </p:cNvSpPr>
          <p:nvPr>
            <p:ph type="body" idx="27"/>
          </p:nvPr>
        </p:nvSpPr>
        <p:spPr>
          <a:xfrm>
            <a:off x="9400114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body" idx="28"/>
          </p:nvPr>
        </p:nvSpPr>
        <p:spPr>
          <a:xfrm>
            <a:off x="9872131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29"/>
          </p:nvPr>
        </p:nvSpPr>
        <p:spPr>
          <a:xfrm>
            <a:off x="10816165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4"/>
          <p:cNvSpPr txBox="1">
            <a:spLocks noGrp="1"/>
          </p:cNvSpPr>
          <p:nvPr>
            <p:ph type="body" idx="30"/>
          </p:nvPr>
        </p:nvSpPr>
        <p:spPr>
          <a:xfrm>
            <a:off x="1128818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body" idx="31"/>
          </p:nvPr>
        </p:nvSpPr>
        <p:spPr>
          <a:xfrm>
            <a:off x="5360988" y="2190750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4"/>
          <p:cNvSpPr txBox="1">
            <a:spLocks noGrp="1"/>
          </p:cNvSpPr>
          <p:nvPr>
            <p:ph type="body" idx="32"/>
          </p:nvPr>
        </p:nvSpPr>
        <p:spPr>
          <a:xfrm>
            <a:off x="5395728" y="2531196"/>
            <a:ext cx="1724394" cy="1858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quipe de 3 Membros">
  <p:cSld name="Equipe de 3 Membro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2103945" y="3995705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2"/>
          </p:nvPr>
        </p:nvSpPr>
        <p:spPr>
          <a:xfrm>
            <a:off x="5955887" y="3995705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5"/>
          <p:cNvSpPr txBox="1">
            <a:spLocks noGrp="1"/>
          </p:cNvSpPr>
          <p:nvPr>
            <p:ph type="body" idx="3"/>
          </p:nvPr>
        </p:nvSpPr>
        <p:spPr>
          <a:xfrm>
            <a:off x="9807829" y="3991240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35"/>
          <p:cNvSpPr txBox="1">
            <a:spLocks noGrp="1"/>
          </p:cNvSpPr>
          <p:nvPr>
            <p:ph type="body" idx="4"/>
          </p:nvPr>
        </p:nvSpPr>
        <p:spPr>
          <a:xfrm>
            <a:off x="2103945" y="3424428"/>
            <a:ext cx="196417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5"/>
          <p:cNvSpPr txBox="1">
            <a:spLocks noGrp="1"/>
          </p:cNvSpPr>
          <p:nvPr>
            <p:ph type="body" idx="5"/>
          </p:nvPr>
        </p:nvSpPr>
        <p:spPr>
          <a:xfrm>
            <a:off x="5955887" y="3424428"/>
            <a:ext cx="1964171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5"/>
          <p:cNvSpPr txBox="1">
            <a:spLocks noGrp="1"/>
          </p:cNvSpPr>
          <p:nvPr>
            <p:ph type="body" idx="6"/>
          </p:nvPr>
        </p:nvSpPr>
        <p:spPr>
          <a:xfrm>
            <a:off x="9807830" y="3424428"/>
            <a:ext cx="196417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5"/>
          <p:cNvSpPr>
            <a:spLocks noGrp="1"/>
          </p:cNvSpPr>
          <p:nvPr>
            <p:ph type="pic" idx="7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35"/>
          <p:cNvSpPr>
            <a:spLocks noGrp="1"/>
          </p:cNvSpPr>
          <p:nvPr>
            <p:ph type="pic" idx="8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5"/>
          <p:cNvSpPr>
            <a:spLocks noGrp="1"/>
          </p:cNvSpPr>
          <p:nvPr>
            <p:ph type="pic" idx="9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5"/>
          <p:cNvSpPr txBox="1">
            <a:spLocks noGrp="1"/>
          </p:cNvSpPr>
          <p:nvPr>
            <p:ph type="body" idx="13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5"/>
          <p:cNvSpPr txBox="1">
            <a:spLocks noGrp="1"/>
          </p:cNvSpPr>
          <p:nvPr>
            <p:ph type="body" idx="14"/>
          </p:nvPr>
        </p:nvSpPr>
        <p:spPr>
          <a:xfrm>
            <a:off x="2103945" y="4311393"/>
            <a:ext cx="1964172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body" idx="15"/>
          </p:nvPr>
        </p:nvSpPr>
        <p:spPr>
          <a:xfrm>
            <a:off x="5955887" y="4311393"/>
            <a:ext cx="1963737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6"/>
          </p:nvPr>
        </p:nvSpPr>
        <p:spPr>
          <a:xfrm>
            <a:off x="9807829" y="4311393"/>
            <a:ext cx="1981200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quipe de 6 Membros">
  <p:cSld name="Equipe de 6 Membro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88" name="Google Shape;288;p36"/>
          <p:cNvSpPr txBox="1">
            <a:spLocks noGrp="1"/>
          </p:cNvSpPr>
          <p:nvPr>
            <p:ph type="body" idx="1"/>
          </p:nvPr>
        </p:nvSpPr>
        <p:spPr>
          <a:xfrm>
            <a:off x="2340113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6"/>
          <p:cNvSpPr txBox="1">
            <a:spLocks noGrp="1"/>
          </p:cNvSpPr>
          <p:nvPr>
            <p:ph type="body" idx="2"/>
          </p:nvPr>
        </p:nvSpPr>
        <p:spPr>
          <a:xfrm>
            <a:off x="4248426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6"/>
          <p:cNvSpPr txBox="1">
            <a:spLocks noGrp="1"/>
          </p:cNvSpPr>
          <p:nvPr>
            <p:ph type="body" idx="3"/>
          </p:nvPr>
        </p:nvSpPr>
        <p:spPr>
          <a:xfrm>
            <a:off x="6156739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6"/>
          <p:cNvSpPr txBox="1">
            <a:spLocks noGrp="1"/>
          </p:cNvSpPr>
          <p:nvPr>
            <p:ph type="body" idx="4"/>
          </p:nvPr>
        </p:nvSpPr>
        <p:spPr>
          <a:xfrm>
            <a:off x="8065052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6"/>
          <p:cNvSpPr txBox="1">
            <a:spLocks noGrp="1"/>
          </p:cNvSpPr>
          <p:nvPr>
            <p:ph type="body" idx="5"/>
          </p:nvPr>
        </p:nvSpPr>
        <p:spPr>
          <a:xfrm>
            <a:off x="431800" y="3926334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body" idx="6"/>
          </p:nvPr>
        </p:nvSpPr>
        <p:spPr>
          <a:xfrm>
            <a:off x="2340113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6"/>
          <p:cNvSpPr txBox="1">
            <a:spLocks noGrp="1"/>
          </p:cNvSpPr>
          <p:nvPr>
            <p:ph type="body" idx="7"/>
          </p:nvPr>
        </p:nvSpPr>
        <p:spPr>
          <a:xfrm>
            <a:off x="4248426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6"/>
          <p:cNvSpPr txBox="1">
            <a:spLocks noGrp="1"/>
          </p:cNvSpPr>
          <p:nvPr>
            <p:ph type="body" idx="8"/>
          </p:nvPr>
        </p:nvSpPr>
        <p:spPr>
          <a:xfrm>
            <a:off x="6156739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9"/>
          </p:nvPr>
        </p:nvSpPr>
        <p:spPr>
          <a:xfrm>
            <a:off x="8065052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3"/>
          </p:nvPr>
        </p:nvSpPr>
        <p:spPr>
          <a:xfrm>
            <a:off x="431800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36"/>
          <p:cNvSpPr>
            <a:spLocks noGrp="1"/>
          </p:cNvSpPr>
          <p:nvPr>
            <p:ph type="pic" idx="14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6"/>
          <p:cNvSpPr>
            <a:spLocks noGrp="1"/>
          </p:cNvSpPr>
          <p:nvPr>
            <p:ph type="pic" idx="15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36"/>
          <p:cNvSpPr>
            <a:spLocks noGrp="1"/>
          </p:cNvSpPr>
          <p:nvPr>
            <p:ph type="pic" idx="16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36"/>
          <p:cNvSpPr>
            <a:spLocks noGrp="1"/>
          </p:cNvSpPr>
          <p:nvPr>
            <p:ph type="pic" idx="17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36"/>
          <p:cNvSpPr>
            <a:spLocks noGrp="1"/>
          </p:cNvSpPr>
          <p:nvPr>
            <p:ph type="pic" idx="18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6"/>
          <p:cNvSpPr>
            <a:spLocks noGrp="1"/>
          </p:cNvSpPr>
          <p:nvPr>
            <p:ph type="pic" idx="19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6"/>
          <p:cNvSpPr txBox="1">
            <a:spLocks noGrp="1"/>
          </p:cNvSpPr>
          <p:nvPr>
            <p:ph type="body" idx="20"/>
          </p:nvPr>
        </p:nvSpPr>
        <p:spPr>
          <a:xfrm>
            <a:off x="9973363" y="3925888"/>
            <a:ext cx="18000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body" idx="21"/>
          </p:nvPr>
        </p:nvSpPr>
        <p:spPr>
          <a:xfrm>
            <a:off x="9973363" y="4505325"/>
            <a:ext cx="1800000" cy="9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mente Título e Subtítulo">
  <p:cSld name="Somente Título e Subtítulo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 rot="4308689">
            <a:off x="8139110" y="-52404"/>
            <a:ext cx="648657" cy="777553"/>
          </a:xfrm>
          <a:custGeom>
            <a:avLst/>
            <a:gdLst/>
            <a:ahLst/>
            <a:cxnLst/>
            <a:rect l="l" t="t" r="r" b="b"/>
            <a:pathLst>
              <a:path w="648657" h="777553" extrusionOk="0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7"/>
          <p:cNvSpPr/>
          <p:nvPr/>
        </p:nvSpPr>
        <p:spPr>
          <a:xfrm rot="4308689">
            <a:off x="8878526" y="-532562"/>
            <a:ext cx="3571215" cy="3737093"/>
          </a:xfrm>
          <a:custGeom>
            <a:avLst/>
            <a:gdLst/>
            <a:ahLst/>
            <a:cxnLst/>
            <a:rect l="l" t="t" r="r" b="b"/>
            <a:pathLst>
              <a:path w="3571215" h="3737093" extrusionOk="0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12" name="Google Shape;312;p37"/>
          <p:cNvSpPr/>
          <p:nvPr/>
        </p:nvSpPr>
        <p:spPr>
          <a:xfrm rot="4308689">
            <a:off x="9191192" y="1651650"/>
            <a:ext cx="1980696" cy="2066510"/>
          </a:xfrm>
          <a:custGeom>
            <a:avLst/>
            <a:gdLst/>
            <a:ahLst/>
            <a:cxnLst/>
            <a:rect l="l" t="t" r="r" b="b"/>
            <a:pathLst>
              <a:path w="1980696" h="2066510" extrusionOk="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7"/>
          <p:cNvSpPr/>
          <p:nvPr/>
        </p:nvSpPr>
        <p:spPr>
          <a:xfrm rot="-7769131">
            <a:off x="9457431" y="3977898"/>
            <a:ext cx="346713" cy="206124"/>
          </a:xfrm>
          <a:custGeom>
            <a:avLst/>
            <a:gdLst/>
            <a:ahLst/>
            <a:cxnLst/>
            <a:rect l="l" t="t" r="r" b="b"/>
            <a:pathLst>
              <a:path w="346713" h="206124" extrusionOk="0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7"/>
          <p:cNvSpPr/>
          <p:nvPr/>
        </p:nvSpPr>
        <p:spPr>
          <a:xfrm rot="-9168920">
            <a:off x="9528615" y="3713859"/>
            <a:ext cx="710669" cy="335543"/>
          </a:xfrm>
          <a:custGeom>
            <a:avLst/>
            <a:gdLst/>
            <a:ahLst/>
            <a:cxnLst/>
            <a:rect l="l" t="t" r="r" b="b"/>
            <a:pathLst>
              <a:path w="710669" h="335543" extrusionOk="0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7"/>
          <p:cNvSpPr/>
          <p:nvPr/>
        </p:nvSpPr>
        <p:spPr>
          <a:xfrm rot="4308689">
            <a:off x="8785444" y="1075879"/>
            <a:ext cx="1246227" cy="1580187"/>
          </a:xfrm>
          <a:custGeom>
            <a:avLst/>
            <a:gdLst/>
            <a:ahLst/>
            <a:cxnLst/>
            <a:rect l="l" t="t" r="r" b="b"/>
            <a:pathLst>
              <a:path w="1246227" h="1580187" extrusionOk="0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7"/>
          <p:cNvSpPr/>
          <p:nvPr/>
        </p:nvSpPr>
        <p:spPr>
          <a:xfrm rot="-4406895">
            <a:off x="11374788" y="2846425"/>
            <a:ext cx="243160" cy="406553"/>
          </a:xfrm>
          <a:custGeom>
            <a:avLst/>
            <a:gdLst/>
            <a:ahLst/>
            <a:cxnLst/>
            <a:rect l="l" t="t" r="r" b="b"/>
            <a:pathLst>
              <a:path w="243160" h="406553" extrusionOk="0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/>
          <p:cNvSpPr/>
          <p:nvPr/>
        </p:nvSpPr>
        <p:spPr>
          <a:xfrm rot="-4406895">
            <a:off x="10879052" y="2627354"/>
            <a:ext cx="692798" cy="510610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7"/>
          <p:cNvSpPr txBox="1">
            <a:spLocks noGrp="1"/>
          </p:cNvSpPr>
          <p:nvPr>
            <p:ph type="body" idx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igado">
  <p:cSld name="Obrigad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>
            <a:spLocks noGrp="1"/>
          </p:cNvSpPr>
          <p:nvPr>
            <p:ph type="pic" idx="2"/>
          </p:nvPr>
        </p:nvSpPr>
        <p:spPr>
          <a:xfrm>
            <a:off x="86715" y="86714"/>
            <a:ext cx="12018572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4" name="Google Shape;34;p12"/>
          <p:cNvSpPr txBox="1"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2160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216000" tIns="144000" rIns="576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6" name="Google Shape;36;p12"/>
          <p:cNvCxnSpPr/>
          <p:nvPr/>
        </p:nvCxnSpPr>
        <p:spPr>
          <a:xfrm>
            <a:off x="7777113" y="2412127"/>
            <a:ext cx="0" cy="110019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2"/>
          <p:cNvSpPr txBox="1">
            <a:spLocks noGrp="1"/>
          </p:cNvSpPr>
          <p:nvPr>
            <p:ph type="body" idx="3"/>
          </p:nvPr>
        </p:nvSpPr>
        <p:spPr>
          <a:xfrm>
            <a:off x="2667000" y="4142258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4"/>
          </p:nvPr>
        </p:nvSpPr>
        <p:spPr>
          <a:xfrm>
            <a:off x="2667000" y="4448040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>
            <a:spLocks noGrp="1"/>
          </p:cNvSpPr>
          <p:nvPr>
            <p:ph type="pic" idx="5"/>
          </p:nvPr>
        </p:nvSpPr>
        <p:spPr>
          <a:xfrm>
            <a:off x="8065008" y="2587752"/>
            <a:ext cx="1344168" cy="704088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2"/>
          <p:cNvSpPr txBox="1">
            <a:spLocks noGrp="1"/>
          </p:cNvSpPr>
          <p:nvPr>
            <p:ph type="body" idx="6"/>
          </p:nvPr>
        </p:nvSpPr>
        <p:spPr>
          <a:xfrm>
            <a:off x="2667000" y="4753821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0" name="Google Shape;80;p18"/>
          <p:cNvSpPr/>
          <p:nvPr/>
        </p:nvSpPr>
        <p:spPr>
          <a:xfrm rot="-7400842">
            <a:off x="10161654" y="-236402"/>
            <a:ext cx="1957093" cy="1399810"/>
          </a:xfrm>
          <a:custGeom>
            <a:avLst/>
            <a:gdLst/>
            <a:ahLst/>
            <a:cxnLst/>
            <a:rect l="l" t="t" r="r" b="b"/>
            <a:pathLst>
              <a:path w="1957093" h="1399810" extrusionOk="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8"/>
          <p:cNvSpPr/>
          <p:nvPr/>
        </p:nvSpPr>
        <p:spPr>
          <a:xfrm rot="6973557">
            <a:off x="9799840" y="198216"/>
            <a:ext cx="748251" cy="780669"/>
          </a:xfrm>
          <a:custGeom>
            <a:avLst/>
            <a:gdLst/>
            <a:ahLst/>
            <a:cxnLst/>
            <a:rect l="l" t="t" r="r" b="b"/>
            <a:pathLst>
              <a:path w="1980696" h="2066510" extrusionOk="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/>
          <p:nvPr/>
        </p:nvSpPr>
        <p:spPr>
          <a:xfrm rot="5483574">
            <a:off x="9854193" y="808595"/>
            <a:ext cx="243160" cy="406553"/>
          </a:xfrm>
          <a:custGeom>
            <a:avLst/>
            <a:gdLst/>
            <a:ahLst/>
            <a:cxnLst/>
            <a:rect l="l" t="t" r="r" b="b"/>
            <a:pathLst>
              <a:path w="243160" h="406553" extrusionOk="0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/>
          <p:nvPr/>
        </p:nvSpPr>
        <p:spPr>
          <a:xfrm rot="-7364292">
            <a:off x="11753205" y="112024"/>
            <a:ext cx="332291" cy="247882"/>
          </a:xfrm>
          <a:custGeom>
            <a:avLst/>
            <a:gdLst/>
            <a:ahLst/>
            <a:cxnLst/>
            <a:rect l="l" t="t" r="r" b="b"/>
            <a:pathLst>
              <a:path w="1449157" h="1081038" extrusionOk="0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/>
          <p:nvPr/>
        </p:nvSpPr>
        <p:spPr>
          <a:xfrm rot="-8263484">
            <a:off x="10313236" y="1084299"/>
            <a:ext cx="648657" cy="777553"/>
          </a:xfrm>
          <a:custGeom>
            <a:avLst/>
            <a:gdLst/>
            <a:ahLst/>
            <a:cxnLst/>
            <a:rect l="l" t="t" r="r" b="b"/>
            <a:pathLst>
              <a:path w="648657" h="777553" extrusionOk="0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8"/>
          <p:cNvSpPr/>
          <p:nvPr/>
        </p:nvSpPr>
        <p:spPr>
          <a:xfrm rot="5738060">
            <a:off x="9844293" y="1032301"/>
            <a:ext cx="692798" cy="510610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8"/>
          <p:cNvSpPr/>
          <p:nvPr/>
        </p:nvSpPr>
        <p:spPr>
          <a:xfrm rot="8291645">
            <a:off x="10081798" y="798094"/>
            <a:ext cx="371360" cy="273702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" name="Google Shape;15;p9"/>
          <p:cNvSpPr/>
          <p:nvPr/>
        </p:nvSpPr>
        <p:spPr>
          <a:xfrm rot="1361022">
            <a:off x="11394972" y="6053793"/>
            <a:ext cx="634795" cy="634795"/>
          </a:xfrm>
          <a:prstGeom prst="octagon">
            <a:avLst>
              <a:gd name="adj" fmla="val 29289"/>
            </a:avLst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9"/>
          <p:cNvSpPr/>
          <p:nvPr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9"/>
          <p:cNvSpPr/>
          <p:nvPr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9"/>
          <p:cNvSpPr txBox="1"/>
          <p:nvPr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Seu Logotipo ou Nome Aqui</a:t>
            </a:r>
            <a:endParaRPr sz="1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9"/>
          <p:cNvSpPr/>
          <p:nvPr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9"/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9"/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9"/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openxmlformats.org/officeDocument/2006/relationships/hyperlink" Target="https://www.scielo.br/j/es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5.png"/><Relationship Id="rId5" Type="http://schemas.openxmlformats.org/officeDocument/2006/relationships/hyperlink" Target="https://www.scielo.br/j/asoc/" TargetMode="External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hyperlink" Target="https://rebep.org.br/revista/issue/archiv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saturation sat="176000"/>
                    </a14:imgEffect>
                  </a14:imgLayer>
                </a14:imgProps>
              </a:ext>
            </a:extLst>
          </a:blip>
          <a:srcRect l="349" r="349"/>
          <a:stretch/>
        </p:blipFill>
        <p:spPr>
          <a:xfrm>
            <a:off x="-69193" y="0"/>
            <a:ext cx="12330388" cy="6858000"/>
          </a:xfrm>
          <a:prstGeom prst="rect">
            <a:avLst/>
          </a:prstGeom>
          <a:solidFill>
            <a:srgbClr val="D8D8D8">
              <a:alpha val="52000"/>
            </a:srgbClr>
          </a:solidFill>
          <a:ln>
            <a:noFill/>
          </a:ln>
          <a:effectLst/>
          <a:scene3d>
            <a:camera prst="orthographicFront">
              <a:rot lat="0" lon="21599994" rev="0"/>
            </a:camera>
            <a:lightRig rig="threePt" dir="t"/>
          </a:scene3d>
        </p:spPr>
      </p:pic>
      <p:sp>
        <p:nvSpPr>
          <p:cNvPr id="336" name="Google Shape;336;p1"/>
          <p:cNvSpPr txBox="1"/>
          <p:nvPr/>
        </p:nvSpPr>
        <p:spPr>
          <a:xfrm>
            <a:off x="6908718" y="170358"/>
            <a:ext cx="45719" cy="8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"/>
          <p:cNvSpPr txBox="1"/>
          <p:nvPr/>
        </p:nvSpPr>
        <p:spPr>
          <a:xfrm>
            <a:off x="8967686" y="251791"/>
            <a:ext cx="45719" cy="53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"/>
          <p:cNvSpPr txBox="1"/>
          <p:nvPr/>
        </p:nvSpPr>
        <p:spPr>
          <a:xfrm>
            <a:off x="-69193" y="5740321"/>
            <a:ext cx="12330388" cy="91937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spcFirstLastPara="1" wrap="square" lIns="432000" tIns="0" rIns="432000" bIns="144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"/>
          <p:cNvSpPr txBox="1"/>
          <p:nvPr/>
        </p:nvSpPr>
        <p:spPr>
          <a:xfrm>
            <a:off x="1314450" y="30861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"/>
          <p:cNvSpPr txBox="1"/>
          <p:nvPr/>
        </p:nvSpPr>
        <p:spPr>
          <a:xfrm>
            <a:off x="158370" y="304800"/>
            <a:ext cx="4336940" cy="518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PROPOSTA DE ARTIGO</a:t>
            </a:r>
            <a:endParaRPr sz="2400" dirty="0">
              <a:solidFill>
                <a:schemeClr val="tx1"/>
              </a:solidFill>
            </a:endParaRPr>
          </a:p>
        </p:txBody>
      </p:sp>
      <p:cxnSp>
        <p:nvCxnSpPr>
          <p:cNvPr id="343" name="Google Shape;343;p1"/>
          <p:cNvCxnSpPr/>
          <p:nvPr/>
        </p:nvCxnSpPr>
        <p:spPr>
          <a:xfrm>
            <a:off x="158369" y="823291"/>
            <a:ext cx="11271631" cy="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C77DD4-E21C-6650-4E55-059ECEE4E9CA}"/>
              </a:ext>
            </a:extLst>
          </p:cNvPr>
          <p:cNvSpPr txBox="1"/>
          <p:nvPr/>
        </p:nvSpPr>
        <p:spPr>
          <a:xfrm>
            <a:off x="206954" y="5782753"/>
            <a:ext cx="5560145" cy="8686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Doutorado em Ciência do Sistema Terrestre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Disciplina: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População, Espaço e Meio Ambiente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Docentes: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Dr.ª Silvana Amaral </a:t>
            </a:r>
            <a:r>
              <a:rPr 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Kampel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Dr. Antônio Miguel V. Monteiro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Discente: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Mariana Dias C. da Costa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9169244A-F5E8-C0DE-B5BF-BA987BCA3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78" y="927766"/>
            <a:ext cx="8205491" cy="2650401"/>
          </a:xfrm>
        </p:spPr>
        <p:txBody>
          <a:bodyPr anchor="ctr">
            <a:normAutofit/>
          </a:bodyPr>
          <a:lstStyle/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ANÁLISE ESPACIAL EXPLORATÓRIA DO ACESSO AOS SERVIÇOS DE ABASTECIMENTO DE ÁGUA E ESGOTAMENTO SANITÁRIO NAS ÁREAS URBANAS</a:t>
            </a:r>
            <a:b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Região Metropolitana do Rio de Janeiro, RJ, Brasil</a:t>
            </a:r>
            <a:endParaRPr lang="pt-BR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Subtítulo 3">
            <a:extLst>
              <a:ext uri="{FF2B5EF4-FFF2-40B4-BE49-F238E27FC236}">
                <a16:creationId xmlns:a16="http://schemas.microsoft.com/office/drawing/2014/main" id="{22E103E3-3B58-4180-4CA2-1647EFBA9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78" y="3542634"/>
            <a:ext cx="8205491" cy="2041873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F4BA0B-5CB5-9641-9F0F-13CE9BC7240A}"/>
              </a:ext>
            </a:extLst>
          </p:cNvPr>
          <p:cNvSpPr txBox="1"/>
          <p:nvPr/>
        </p:nvSpPr>
        <p:spPr>
          <a:xfrm>
            <a:off x="434540" y="4813931"/>
            <a:ext cx="162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Revista Ambiente e Sociedade (A2)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D70F9EC-9DC5-78B3-5972-F4254B06F4D1}"/>
              </a:ext>
            </a:extLst>
          </p:cNvPr>
          <p:cNvSpPr txBox="1"/>
          <p:nvPr/>
        </p:nvSpPr>
        <p:spPr>
          <a:xfrm>
            <a:off x="2724151" y="4780202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Revista Engenharia Ambiental e Sanitária (A2)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288E669-5FD8-2F7E-E779-1596793508CD}"/>
              </a:ext>
            </a:extLst>
          </p:cNvPr>
          <p:cNvSpPr txBox="1"/>
          <p:nvPr/>
        </p:nvSpPr>
        <p:spPr>
          <a:xfrm>
            <a:off x="5805200" y="4813931"/>
            <a:ext cx="241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Revista Brasileira de Estudos de População (B1)</a:t>
            </a:r>
          </a:p>
        </p:txBody>
      </p:sp>
      <p:pic>
        <p:nvPicPr>
          <p:cNvPr id="3" name="Picture 2" descr="SciELO - Ambiente &amp; Sociedade">
            <a:hlinkClick r:id="rId5"/>
            <a:extLst>
              <a:ext uri="{FF2B5EF4-FFF2-40B4-BE49-F238E27FC236}">
                <a16:creationId xmlns:a16="http://schemas.microsoft.com/office/drawing/2014/main" id="{665DC001-511B-7355-7259-517B0D80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0" y="4156314"/>
            <a:ext cx="2041306" cy="5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ogomarca do periódico: Engenharia Sanitaria e Ambiental">
            <a:hlinkClick r:id="rId7"/>
            <a:extLst>
              <a:ext uri="{FF2B5EF4-FFF2-40B4-BE49-F238E27FC236}">
                <a16:creationId xmlns:a16="http://schemas.microsoft.com/office/drawing/2014/main" id="{4CA3BF16-A77E-8480-9D13-2D1A0206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4259899"/>
            <a:ext cx="3124201" cy="36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E63D67-5037-7F22-A404-7D41ED9C9177}"/>
              </a:ext>
            </a:extLst>
          </p:cNvPr>
          <p:cNvSpPr txBox="1"/>
          <p:nvPr/>
        </p:nvSpPr>
        <p:spPr>
          <a:xfrm>
            <a:off x="1481673" y="2939661"/>
            <a:ext cx="514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Mariana Dias C. da Costa </a:t>
            </a:r>
          </a:p>
        </p:txBody>
      </p:sp>
      <p:pic>
        <p:nvPicPr>
          <p:cNvPr id="7" name="Imagem 6">
            <a:hlinkClick r:id="rId9"/>
            <a:extLst>
              <a:ext uri="{FF2B5EF4-FFF2-40B4-BE49-F238E27FC236}">
                <a16:creationId xmlns:a16="http://schemas.microsoft.com/office/drawing/2014/main" id="{C568C4A6-9564-9D3A-0777-1D705E312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480" y="4083871"/>
            <a:ext cx="1598120" cy="630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F5C6680C-CEB4-2420-CA74-F8A6F4D9F882}"/>
              </a:ext>
            </a:extLst>
          </p:cNvPr>
          <p:cNvSpPr txBox="1"/>
          <p:nvPr/>
        </p:nvSpPr>
        <p:spPr>
          <a:xfrm>
            <a:off x="1596464" y="3586502"/>
            <a:ext cx="514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REVISTAS PRETENDIDAS: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542BB24-01E3-D960-0FB7-75FFD9BCD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675" y="5641657"/>
            <a:ext cx="2878817" cy="114702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AF96C3-D3FD-FBF1-0D65-781F0EBF39E6}"/>
              </a:ext>
            </a:extLst>
          </p:cNvPr>
          <p:cNvSpPr txBox="1"/>
          <p:nvPr/>
        </p:nvSpPr>
        <p:spPr>
          <a:xfrm>
            <a:off x="9334675" y="6608435"/>
            <a:ext cx="2923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Foto: Modificada de Rio </a:t>
            </a:r>
            <a:r>
              <a:rPr lang="pt-BR" sz="1200" dirty="0" err="1">
                <a:solidFill>
                  <a:schemeClr val="bg1">
                    <a:lumMod val="65000"/>
                  </a:schemeClr>
                </a:solidFill>
              </a:rPr>
              <a:t>on</a:t>
            </a: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65000"/>
                  </a:schemeClr>
                </a:solidFill>
              </a:rPr>
              <a:t>Watch</a:t>
            </a: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422438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10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 | LISTA DAS 9 PRINCIPAIS ETAPAS</a:t>
            </a:r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66357DE-9E04-9E64-B1A2-453EF35893D3}"/>
              </a:ext>
            </a:extLst>
          </p:cNvPr>
          <p:cNvSpPr txBox="1"/>
          <p:nvPr/>
        </p:nvSpPr>
        <p:spPr>
          <a:xfrm>
            <a:off x="131619" y="772176"/>
            <a:ext cx="117315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</a:t>
            </a:r>
            <a:r>
              <a:rPr lang="pt-BR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Índice de Moran Global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o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Índice Local de Moran (LISA)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células em área urbana com os dados de porcentagem de domicílios com rede geral de abastecimento de água, e o mesmo para a rede geral de esgotamento sanitário.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9) Elaboração os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Layouts e analise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seguintes mapas finais: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Mapa de densidade de domicílios em área urbana por célula (2,5km2).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Mapa de Moral Local da porcentagem de domicílios em área urbana com abastecimento de água da rede geral, por célula (2,5km2).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Mapa de Moral Local da porcentagem de domicílios em área urbana com esgotamento sanitário via rede geral de esgoto ou pluvial, por célula (2,5km2).</a:t>
            </a:r>
          </a:p>
        </p:txBody>
      </p:sp>
    </p:spTree>
    <p:extLst>
      <p:ext uri="{BB962C8B-B14F-4D97-AF65-F5344CB8AC3E}">
        <p14:creationId xmlns:p14="http://schemas.microsoft.com/office/powerpoint/2010/main" val="1905197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11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E DISCUSSÃO | USO E COBERTURA DO SOLO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919A4B-7F17-CF5D-20C0-DEA6C3CD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1119302"/>
            <a:ext cx="5964381" cy="461939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EFD6F42-30C4-FB0F-8C3A-4D957F054F6A}"/>
              </a:ext>
            </a:extLst>
          </p:cNvPr>
          <p:cNvGrpSpPr/>
          <p:nvPr/>
        </p:nvGrpSpPr>
        <p:grpSpPr>
          <a:xfrm>
            <a:off x="6392779" y="1359932"/>
            <a:ext cx="4997844" cy="2719506"/>
            <a:chOff x="6392779" y="1528373"/>
            <a:chExt cx="4997844" cy="271950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433CD92-552B-F6B4-AF1D-736F89E48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779" y="1528373"/>
              <a:ext cx="4997844" cy="27195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736553F-464D-759E-EE38-32187B55A08D}"/>
                </a:ext>
              </a:extLst>
            </p:cNvPr>
            <p:cNvSpPr/>
            <p:nvPr/>
          </p:nvSpPr>
          <p:spPr>
            <a:xfrm>
              <a:off x="6392779" y="2124660"/>
              <a:ext cx="4997844" cy="167802"/>
            </a:xfrm>
            <a:prstGeom prst="rect">
              <a:avLst/>
            </a:prstGeom>
            <a:noFill/>
            <a:ln>
              <a:solidFill>
                <a:srgbClr val="EA3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A828FA-07C5-D889-0FA8-2A512C5FE3DC}"/>
              </a:ext>
            </a:extLst>
          </p:cNvPr>
          <p:cNvSpPr txBox="1"/>
          <p:nvPr/>
        </p:nvSpPr>
        <p:spPr>
          <a:xfrm>
            <a:off x="-469232" y="808063"/>
            <a:ext cx="7579894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de </a:t>
            </a:r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 de Uso e Cobertura do solo da RMRJ – 2013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5F470C-111F-9854-C157-FE51CA95B4B0}"/>
              </a:ext>
            </a:extLst>
          </p:cNvPr>
          <p:cNvSpPr txBox="1"/>
          <p:nvPr/>
        </p:nvSpPr>
        <p:spPr>
          <a:xfrm>
            <a:off x="6392779" y="808063"/>
            <a:ext cx="4997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Tabela da área absoluta e porcentagem relativa de classes de uso e cobertura do solo na RMRJ - 2013</a:t>
            </a:r>
            <a:endParaRPr lang="pt-BR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7E14632-A53F-8F51-0900-6A2BF2AECE29}"/>
              </a:ext>
            </a:extLst>
          </p:cNvPr>
          <p:cNvSpPr/>
          <p:nvPr/>
        </p:nvSpPr>
        <p:spPr>
          <a:xfrm>
            <a:off x="6240378" y="4229613"/>
            <a:ext cx="5598696" cy="213942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Maior conurbação urbana do </a:t>
            </a:r>
          </a:p>
          <a:p>
            <a:pPr algn="ctr"/>
            <a:r>
              <a:rPr lang="pt-BR" sz="1800" b="1" dirty="0">
                <a:solidFill>
                  <a:schemeClr val="tx1"/>
                </a:solidFill>
              </a:rPr>
              <a:t>Estado do Rio de Janeiro: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sym typeface="Wingdings" panose="05000000000000000000" pitchFamily="2" charset="2"/>
              </a:rPr>
              <a:t>Elevada taxa de impermeabilização do solo.</a:t>
            </a:r>
          </a:p>
          <a:p>
            <a:endParaRPr lang="pt-BR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sym typeface="Wingdings" panose="05000000000000000000" pitchFamily="2" charset="2"/>
              </a:rPr>
              <a:t>Tendência de maior pressão sobre os recursos hídricos (quantitativos e qualitativos)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1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12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8" y="197085"/>
            <a:ext cx="107689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E DISCUSSÃO | TIPOS DE ABASTECIMENTO DE ÁGUA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919A4B-7F17-CF5D-20C0-DEA6C3CD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619" y="1506074"/>
            <a:ext cx="5815129" cy="47966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A828FA-07C5-D889-0FA8-2A512C5FE3DC}"/>
              </a:ext>
            </a:extLst>
          </p:cNvPr>
          <p:cNvSpPr txBox="1"/>
          <p:nvPr/>
        </p:nvSpPr>
        <p:spPr>
          <a:xfrm>
            <a:off x="-254351" y="752957"/>
            <a:ext cx="6565232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</a:t>
            </a:r>
            <a:r>
              <a:rPr lang="pt-BR" b="1" dirty="0">
                <a:latin typeface="Arial" panose="020B0604020202020204" pitchFamily="34" charset="0"/>
                <a:cs typeface="Times New Roman" panose="02020603050405020304" pitchFamily="18" charset="0"/>
              </a:rPr>
              <a:t>de Porcentagem de cada tipo de abastecimento de água em domicílios particulares permanentes por setor censitário na RMRJ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7E14632-A53F-8F51-0900-6A2BF2AECE29}"/>
              </a:ext>
            </a:extLst>
          </p:cNvPr>
          <p:cNvSpPr/>
          <p:nvPr/>
        </p:nvSpPr>
        <p:spPr>
          <a:xfrm>
            <a:off x="6310881" y="1399637"/>
            <a:ext cx="5335687" cy="442714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Plano de Desenvolvimento Urbano Integrado da RMRJ:</a:t>
            </a:r>
          </a:p>
          <a:p>
            <a:pPr algn="ctr"/>
            <a:endParaRPr lang="pt-BR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Problemas de intermitência na distribuição de água;</a:t>
            </a:r>
          </a:p>
          <a:p>
            <a:endParaRPr lang="pt-B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Alta dependência do Rio Paraíba do Sul;</a:t>
            </a:r>
          </a:p>
          <a:p>
            <a:endParaRPr lang="pt-B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Falta de fontes alternativas de abastecimento de água e de armazenamento. </a:t>
            </a:r>
          </a:p>
          <a:p>
            <a:endParaRPr lang="pt-B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 seja, existe uma falha na segurança hídrica da metrópole 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56F4972-2D63-1846-B28D-4B056B31C485}"/>
              </a:ext>
            </a:extLst>
          </p:cNvPr>
          <p:cNvSpPr/>
          <p:nvPr/>
        </p:nvSpPr>
        <p:spPr>
          <a:xfrm>
            <a:off x="131618" y="2189747"/>
            <a:ext cx="1504677" cy="137160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CD91F6D-4D1E-9BEE-134B-4F8B05A2FA9B}"/>
              </a:ext>
            </a:extLst>
          </p:cNvPr>
          <p:cNvSpPr/>
          <p:nvPr/>
        </p:nvSpPr>
        <p:spPr>
          <a:xfrm>
            <a:off x="1710853" y="2930386"/>
            <a:ext cx="291127" cy="498613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6927BFF-9725-C2C5-11C0-EB6688878A18}"/>
              </a:ext>
            </a:extLst>
          </p:cNvPr>
          <p:cNvSpPr/>
          <p:nvPr/>
        </p:nvSpPr>
        <p:spPr>
          <a:xfrm>
            <a:off x="4585647" y="1937983"/>
            <a:ext cx="1293921" cy="1557398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23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13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8" y="197085"/>
            <a:ext cx="107689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E DISCUSSÃO | TIPOS DE ESGOTAMENTO SANITÁRIO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919A4B-7F17-CF5D-20C0-DEA6C3CD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5990" y="1144401"/>
            <a:ext cx="4389859" cy="5390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A828FA-07C5-D889-0FA8-2A512C5FE3DC}"/>
              </a:ext>
            </a:extLst>
          </p:cNvPr>
          <p:cNvSpPr txBox="1"/>
          <p:nvPr/>
        </p:nvSpPr>
        <p:spPr>
          <a:xfrm>
            <a:off x="-126280" y="630658"/>
            <a:ext cx="6565232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</a:t>
            </a:r>
            <a:r>
              <a:rPr lang="pt-BR" b="1" dirty="0">
                <a:latin typeface="Arial" panose="020B0604020202020204" pitchFamily="34" charset="0"/>
                <a:cs typeface="Times New Roman" panose="02020603050405020304" pitchFamily="18" charset="0"/>
              </a:rPr>
              <a:t>de Porcentagem de cada tipo de esgotamento sanitário em domicílios particulares permanentes por setor censitário na RMRJ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7E14632-A53F-8F51-0900-6A2BF2AECE29}"/>
              </a:ext>
            </a:extLst>
          </p:cNvPr>
          <p:cNvSpPr/>
          <p:nvPr/>
        </p:nvSpPr>
        <p:spPr>
          <a:xfrm>
            <a:off x="6310881" y="1153058"/>
            <a:ext cx="5335687" cy="504888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Plano de Desenvolvimento Urbano Integrado da RMRJ:</a:t>
            </a:r>
          </a:p>
          <a:p>
            <a:pPr algn="ctr"/>
            <a:endParaRPr lang="pt-BR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nterligações não planejadas entre os sistemas de esgotamento sanitário e a drenagem urbana, gerando degradação urbana e ambiental.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 despejos de esgoto </a:t>
            </a:r>
            <a:r>
              <a:rPr lang="pt-BR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natura </a:t>
            </a:r>
            <a:r>
              <a:rPr lang="pt-B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prejudicam a maior parte dos rios da metrópole, e em última instância, a Baía de Guanabara.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Despejo </a:t>
            </a:r>
            <a:r>
              <a:rPr lang="pt-BR" sz="1800" i="1" dirty="0">
                <a:solidFill>
                  <a:schemeClr val="tx1"/>
                </a:solidFill>
              </a:rPr>
              <a:t>in natura </a:t>
            </a:r>
            <a:r>
              <a:rPr lang="pt-BR" sz="1800" dirty="0">
                <a:solidFill>
                  <a:schemeClr val="tx1"/>
                </a:solidFill>
              </a:rPr>
              <a:t>com origem de urbanizações formais e informais.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56F4972-2D63-1846-B28D-4B056B31C485}"/>
              </a:ext>
            </a:extLst>
          </p:cNvPr>
          <p:cNvSpPr/>
          <p:nvPr/>
        </p:nvSpPr>
        <p:spPr>
          <a:xfrm>
            <a:off x="1086069" y="1790252"/>
            <a:ext cx="997451" cy="935106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CD91F6D-4D1E-9BEE-134B-4F8B05A2FA9B}"/>
              </a:ext>
            </a:extLst>
          </p:cNvPr>
          <p:cNvSpPr/>
          <p:nvPr/>
        </p:nvSpPr>
        <p:spPr>
          <a:xfrm>
            <a:off x="2153613" y="2226744"/>
            <a:ext cx="291127" cy="498613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6927BFF-9725-C2C5-11C0-EB6688878A18}"/>
              </a:ext>
            </a:extLst>
          </p:cNvPr>
          <p:cNvSpPr/>
          <p:nvPr/>
        </p:nvSpPr>
        <p:spPr>
          <a:xfrm>
            <a:off x="4186989" y="1517442"/>
            <a:ext cx="1168860" cy="1159789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1053672-52F5-4879-E982-DB35D069F5F5}"/>
              </a:ext>
            </a:extLst>
          </p:cNvPr>
          <p:cNvSpPr/>
          <p:nvPr/>
        </p:nvSpPr>
        <p:spPr>
          <a:xfrm>
            <a:off x="1987476" y="3097608"/>
            <a:ext cx="1168860" cy="1159789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16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14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8" y="197085"/>
            <a:ext cx="107689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E DISCUSSÃO | DENSIDADE DE DOMICÍLIOS EM CÉLULAS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919A4B-7F17-CF5D-20C0-DEA6C3CD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974" y="1313643"/>
            <a:ext cx="5964382" cy="42177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A828FA-07C5-D889-0FA8-2A512C5FE3DC}"/>
              </a:ext>
            </a:extLst>
          </p:cNvPr>
          <p:cNvSpPr txBox="1"/>
          <p:nvPr/>
        </p:nvSpPr>
        <p:spPr>
          <a:xfrm>
            <a:off x="248331" y="752957"/>
            <a:ext cx="5847669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</a:t>
            </a:r>
            <a:r>
              <a:rPr lang="pt-BR" b="1" dirty="0">
                <a:latin typeface="Arial" panose="020B0604020202020204" pitchFamily="34" charset="0"/>
                <a:cs typeface="Times New Roman" panose="02020603050405020304" pitchFamily="18" charset="0"/>
              </a:rPr>
              <a:t>de Distribuição espacial da densidade de domicílios particulares permanentes na área urbana, em célula de 2,5 km2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7E14632-A53F-8F51-0900-6A2BF2AECE29}"/>
              </a:ext>
            </a:extLst>
          </p:cNvPr>
          <p:cNvSpPr/>
          <p:nvPr/>
        </p:nvSpPr>
        <p:spPr>
          <a:xfrm>
            <a:off x="6647448" y="3241487"/>
            <a:ext cx="4949718" cy="27574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Oportunidades e limitações com grades de 2,5 km2:</a:t>
            </a:r>
          </a:p>
          <a:p>
            <a:pPr algn="ctr"/>
            <a:endParaRPr lang="pt-BR" sz="1800" b="1" dirty="0">
              <a:solidFill>
                <a:schemeClr val="tx1"/>
              </a:solidFill>
            </a:endParaRP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Verificar os vazios de setores censitários de grande proporção</a:t>
            </a:r>
          </a:p>
          <a:p>
            <a:pPr algn="ctr"/>
            <a:r>
              <a:rPr lang="pt-BR" sz="1800" b="1" dirty="0">
                <a:solidFill>
                  <a:schemeClr val="tx1"/>
                </a:solidFill>
              </a:rPr>
              <a:t>X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Generalização de dados habitacionais em grande áreas de vazios urbanos (oceano)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4C2674-0F7F-4707-21A2-3326D8039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35" y="1313643"/>
            <a:ext cx="5584017" cy="171656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6C339A-FDAB-4988-AEA2-E01C6A073DAC}"/>
              </a:ext>
            </a:extLst>
          </p:cNvPr>
          <p:cNvSpPr txBox="1"/>
          <p:nvPr/>
        </p:nvSpPr>
        <p:spPr>
          <a:xfrm>
            <a:off x="6432156" y="783812"/>
            <a:ext cx="5511513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Exemplo de células com baixa área urbana e abrangendo grandes áreas de vazios habitacionais</a:t>
            </a:r>
            <a:endParaRPr lang="pt-BR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270EF2B-2A31-34DE-1413-EAB03E3DFB9E}"/>
              </a:ext>
            </a:extLst>
          </p:cNvPr>
          <p:cNvSpPr/>
          <p:nvPr/>
        </p:nvSpPr>
        <p:spPr>
          <a:xfrm>
            <a:off x="1443788" y="3056545"/>
            <a:ext cx="1828800" cy="1722031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BB154DF-B648-1F28-4E19-5F36C9B01A7E}"/>
              </a:ext>
            </a:extLst>
          </p:cNvPr>
          <p:cNvSpPr/>
          <p:nvPr/>
        </p:nvSpPr>
        <p:spPr>
          <a:xfrm>
            <a:off x="3268417" y="3313676"/>
            <a:ext cx="870446" cy="1210197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04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15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8" y="197085"/>
            <a:ext cx="116396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E DISCUSSÃO | </a:t>
            </a: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</a:rPr>
              <a:t>CLUSTERS DE REDE GERAL DE ÁGUA E ESGOTO (BOXMAP)</a:t>
            </a:r>
            <a:endParaRPr sz="2000" b="1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919A4B-7F17-CF5D-20C0-DEA6C3CD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975" y="1698652"/>
            <a:ext cx="5964380" cy="42177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A828FA-07C5-D889-0FA8-2A512C5FE3DC}"/>
              </a:ext>
            </a:extLst>
          </p:cNvPr>
          <p:cNvSpPr txBox="1"/>
          <p:nvPr/>
        </p:nvSpPr>
        <p:spPr>
          <a:xfrm>
            <a:off x="248331" y="831190"/>
            <a:ext cx="5847669" cy="767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</a:t>
            </a:r>
            <a:r>
              <a:rPr lang="pt-BR" b="1" dirty="0">
                <a:latin typeface="Arial" panose="020B0604020202020204" pitchFamily="34" charset="0"/>
                <a:cs typeface="Times New Roman" panose="02020603050405020304" pitchFamily="18" charset="0"/>
              </a:rPr>
              <a:t>de Distribuição espacial da porcentagem de domicílios particulares permanentes com abastecimento de água na área urbana, em célula de 2,5 km2, pelo Moral Local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270EF2B-2A31-34DE-1413-EAB03E3DFB9E}"/>
              </a:ext>
            </a:extLst>
          </p:cNvPr>
          <p:cNvSpPr/>
          <p:nvPr/>
        </p:nvSpPr>
        <p:spPr>
          <a:xfrm>
            <a:off x="697832" y="3152272"/>
            <a:ext cx="2574756" cy="2011313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BB154DF-B648-1F28-4E19-5F36C9B01A7E}"/>
              </a:ext>
            </a:extLst>
          </p:cNvPr>
          <p:cNvSpPr/>
          <p:nvPr/>
        </p:nvSpPr>
        <p:spPr>
          <a:xfrm>
            <a:off x="3268417" y="3698685"/>
            <a:ext cx="870446" cy="1210197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F7351C-87DC-C0E9-50FD-38B95C148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37645" y="1729507"/>
            <a:ext cx="5964380" cy="421775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FEA93F7-FCC1-395A-ECAA-45C3D688A294}"/>
              </a:ext>
            </a:extLst>
          </p:cNvPr>
          <p:cNvSpPr/>
          <p:nvPr/>
        </p:nvSpPr>
        <p:spPr>
          <a:xfrm rot="1655540">
            <a:off x="4566135" y="2553611"/>
            <a:ext cx="589243" cy="1210197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61C8E61-0681-332C-1A59-05EDA65CDDE2}"/>
              </a:ext>
            </a:extLst>
          </p:cNvPr>
          <p:cNvSpPr/>
          <p:nvPr/>
        </p:nvSpPr>
        <p:spPr>
          <a:xfrm rot="899303">
            <a:off x="2958369" y="2641689"/>
            <a:ext cx="589243" cy="810524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8A63B54-A2A0-789D-6BCD-A07866F6E456}"/>
              </a:ext>
            </a:extLst>
          </p:cNvPr>
          <p:cNvSpPr/>
          <p:nvPr/>
        </p:nvSpPr>
        <p:spPr>
          <a:xfrm rot="20868376">
            <a:off x="9253611" y="1909433"/>
            <a:ext cx="2220115" cy="3054140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73F0565-B77A-20EF-F4C3-DC7568D2F131}"/>
              </a:ext>
            </a:extLst>
          </p:cNvPr>
          <p:cNvSpPr/>
          <p:nvPr/>
        </p:nvSpPr>
        <p:spPr>
          <a:xfrm>
            <a:off x="7507705" y="4523871"/>
            <a:ext cx="1612553" cy="585537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365A06-A261-F8AE-746D-1C17240B15F2}"/>
              </a:ext>
            </a:extLst>
          </p:cNvPr>
          <p:cNvSpPr txBox="1"/>
          <p:nvPr/>
        </p:nvSpPr>
        <p:spPr>
          <a:xfrm>
            <a:off x="6521116" y="719670"/>
            <a:ext cx="5348156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</a:t>
            </a:r>
            <a:r>
              <a:rPr lang="pt-BR" b="1" dirty="0">
                <a:latin typeface="Arial" panose="020B0604020202020204" pitchFamily="34" charset="0"/>
                <a:cs typeface="Times New Roman" panose="02020603050405020304" pitchFamily="18" charset="0"/>
              </a:rPr>
              <a:t>de Distribuição espacial da porcentagem de domicílios particulares permanentes com esgotamento sanitário via rede geral de esgoto ou pluvial, na área urbana, em célula de 2,5 km2, pelo Moral Local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8044C5-BD55-F4FF-C607-84C537449251}"/>
              </a:ext>
            </a:extLst>
          </p:cNvPr>
          <p:cNvSpPr/>
          <p:nvPr/>
        </p:nvSpPr>
        <p:spPr>
          <a:xfrm>
            <a:off x="7191643" y="6067748"/>
            <a:ext cx="4030538" cy="3298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Índice Moran Global: 0,734751</a:t>
            </a:r>
            <a:endParaRPr lang="pt-BR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6C99360-7710-AFB9-932E-96B3EEF87AB4}"/>
              </a:ext>
            </a:extLst>
          </p:cNvPr>
          <p:cNvSpPr/>
          <p:nvPr/>
        </p:nvSpPr>
        <p:spPr>
          <a:xfrm>
            <a:off x="969820" y="6040863"/>
            <a:ext cx="4030538" cy="3298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Índice Moran Global: 0,740485</a:t>
            </a:r>
            <a:endParaRPr lang="pt-BR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4DE5C70-9889-B4F1-64BD-C147FB8A982F}"/>
              </a:ext>
            </a:extLst>
          </p:cNvPr>
          <p:cNvSpPr/>
          <p:nvPr/>
        </p:nvSpPr>
        <p:spPr>
          <a:xfrm rot="16535605">
            <a:off x="6574347" y="4021064"/>
            <a:ext cx="1237194" cy="511370"/>
          </a:xfrm>
          <a:prstGeom prst="ellipse">
            <a:avLst/>
          </a:prstGeom>
          <a:noFill/>
          <a:ln w="762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30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16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8" y="197085"/>
            <a:ext cx="116396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CONSIDERAÇÕES FINAIS</a:t>
            </a:r>
            <a:endParaRPr sz="2000" b="1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E9AF8C-4833-9DAB-CB22-194ECBB919D7}"/>
              </a:ext>
            </a:extLst>
          </p:cNvPr>
          <p:cNvSpPr txBox="1"/>
          <p:nvPr/>
        </p:nvSpPr>
        <p:spPr>
          <a:xfrm>
            <a:off x="400050" y="812437"/>
            <a:ext cx="113919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Os resultados indicam que a abordagem em grade com a integração de variáveis da área urbana (Uso e Cobertura do Solo 2013 – INEA) e de variáveis do domicílio por setor censitário (Censo Demográfico 2010 – IBGE) é uma </a:t>
            </a:r>
            <a:r>
              <a:rPr lang="pt-BR" sz="2000" b="1" dirty="0">
                <a:solidFill>
                  <a:schemeClr val="accent1"/>
                </a:solidFill>
              </a:rPr>
              <a:t>metodologia viável</a:t>
            </a:r>
            <a:r>
              <a:rPr lang="pt-B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Em ambos os tipos de serviços, verificou-se uma </a:t>
            </a:r>
            <a:r>
              <a:rPr lang="pt-BR" sz="2000" b="1" dirty="0">
                <a:solidFill>
                  <a:schemeClr val="accent1"/>
                </a:solidFill>
              </a:rPr>
              <a:t>concentração de valores altos </a:t>
            </a:r>
            <a:r>
              <a:rPr lang="pt-BR" sz="2000" dirty="0"/>
              <a:t>(cluster Alto-Alto) sobretudo na capital, Rio de Janeiro, e de seus municípios limítrofes, localizados na região à Oeste da Baía de Guanabara, além dos municípios Niterói e São Gonçalo, à Leste.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 modo geral, ocorre um </a:t>
            </a:r>
            <a:r>
              <a:rPr lang="pt-BR" sz="2000" b="1" dirty="0">
                <a:solidFill>
                  <a:schemeClr val="accent1"/>
                </a:solidFill>
              </a:rPr>
              <a:t>predomínio espacial de maior acesso ao serviço de abastecimento de água por rede</a:t>
            </a:r>
            <a:r>
              <a:rPr lang="pt-BR" sz="2000" dirty="0"/>
              <a:t>, do que por rede de esgoto.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</a:t>
            </a:r>
            <a:r>
              <a:rPr lang="pt-BR" sz="2000" b="1" dirty="0">
                <a:solidFill>
                  <a:schemeClr val="accent1"/>
                </a:solidFill>
              </a:rPr>
              <a:t>tamanho da célula 2,5 km2 </a:t>
            </a:r>
            <a:r>
              <a:rPr lang="pt-BR" sz="2000" dirty="0"/>
              <a:t>para a análise espacial da RMRJ facilitou a identificação de valores em determinadas áreas urbanas em regiões mais rurais, mas por outro lado, prejudicou em outras.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Os resultados contribuirão para a realização de </a:t>
            </a:r>
            <a:r>
              <a:rPr lang="pt-BR" sz="2000" b="1" dirty="0">
                <a:solidFill>
                  <a:schemeClr val="accent1"/>
                </a:solidFill>
              </a:rPr>
              <a:t>novas análises no futuro </a:t>
            </a:r>
            <a:r>
              <a:rPr lang="pt-BR" sz="2000" dirty="0"/>
              <a:t>que venham a adequar o tamanho da célula, a entrada de novas variáveis e de outras estatísticas espaciais em potencial.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1802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2F2F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"/>
          <p:cNvSpPr txBox="1"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2160000" bIns="1440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pt-BR"/>
              <a:t>Obrigada</a:t>
            </a:r>
            <a:endParaRPr/>
          </a:p>
        </p:txBody>
      </p:sp>
      <p:sp>
        <p:nvSpPr>
          <p:cNvPr id="462" name="Google Shape;462;p8"/>
          <p:cNvSpPr txBox="1">
            <a:spLocks noGrp="1"/>
          </p:cNvSpPr>
          <p:nvPr>
            <p:ph type="subTitle" idx="1"/>
          </p:nvPr>
        </p:nvSpPr>
        <p:spPr>
          <a:xfrm>
            <a:off x="2494607" y="3684673"/>
            <a:ext cx="5282503" cy="1100190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216000" tIns="144000" rIns="576000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pt-BR" sz="2100" dirty="0"/>
              <a:t>Mariana Dias C. da Costa</a:t>
            </a:r>
            <a:endParaRPr dirty="0"/>
          </a:p>
        </p:txBody>
      </p:sp>
      <p:sp>
        <p:nvSpPr>
          <p:cNvPr id="463" name="Google Shape;463;p8"/>
          <p:cNvSpPr txBox="1">
            <a:spLocks noGrp="1"/>
          </p:cNvSpPr>
          <p:nvPr>
            <p:ph type="body" idx="3"/>
          </p:nvPr>
        </p:nvSpPr>
        <p:spPr>
          <a:xfrm>
            <a:off x="2755488" y="4157006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 dirty="0"/>
              <a:t>+55 (21) 9 8738-5240</a:t>
            </a:r>
            <a:endParaRPr dirty="0"/>
          </a:p>
        </p:txBody>
      </p:sp>
      <p:sp>
        <p:nvSpPr>
          <p:cNvPr id="464" name="Google Shape;464;p8"/>
          <p:cNvSpPr txBox="1">
            <a:spLocks noGrp="1"/>
          </p:cNvSpPr>
          <p:nvPr>
            <p:ph type="body" idx="4"/>
          </p:nvPr>
        </p:nvSpPr>
        <p:spPr>
          <a:xfrm>
            <a:off x="2740740" y="4462788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 dirty="0"/>
              <a:t>mariana.costa@inpe.br</a:t>
            </a:r>
            <a:endParaRPr dirty="0"/>
          </a:p>
        </p:txBody>
      </p:sp>
      <p:cxnSp>
        <p:nvCxnSpPr>
          <p:cNvPr id="465" name="Google Shape;465;p8" descr="Linha divisória"/>
          <p:cNvCxnSpPr/>
          <p:nvPr/>
        </p:nvCxnSpPr>
        <p:spPr>
          <a:xfrm>
            <a:off x="7777113" y="2412127"/>
            <a:ext cx="0" cy="110019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6" name="Google Shape;466;p8" descr="Usuário" title="Ícone – Nome do Apresentad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4624" y="3886690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" descr="Smartphone" title="Ícone – Número de Telefone do Apresentad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4624" y="4196776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8" descr="Envelope" title="Ícone – Email do Apresentad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4624" y="4530964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5;g12709ed50cd_0_50">
            <a:extLst>
              <a:ext uri="{FF2B5EF4-FFF2-40B4-BE49-F238E27FC236}">
                <a16:creationId xmlns:a16="http://schemas.microsoft.com/office/drawing/2014/main" id="{4D964640-3FC4-0A0E-DC40-682CBC98EE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44080" y="2412127"/>
            <a:ext cx="1386346" cy="1100189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2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INTRODUÇÃO TEMÁTICA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8E7A3A-6D36-D017-F5BC-21CE9C9B2FE3}"/>
              </a:ext>
            </a:extLst>
          </p:cNvPr>
          <p:cNvSpPr txBox="1"/>
          <p:nvPr/>
        </p:nvSpPr>
        <p:spPr>
          <a:xfrm>
            <a:off x="476250" y="952500"/>
            <a:ext cx="1139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acesso aos serviços de abastecimento de água e esgotamento sanitário é considerado um dos </a:t>
            </a:r>
            <a:r>
              <a:rPr lang="pt-BR" sz="2000" b="1" dirty="0">
                <a:solidFill>
                  <a:schemeClr val="accent1"/>
                </a:solidFill>
              </a:rPr>
              <a:t>temas centrais na agenda pública no Brasil </a:t>
            </a:r>
            <a:r>
              <a:rPr lang="pt-BR" sz="2000" dirty="0"/>
              <a:t>uma vez que sua universalização ainda é um desafio a ser superado no país.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Plano Nacional de Saneamento Básico (PLANSAB) 2017, </a:t>
            </a:r>
            <a:r>
              <a:rPr lang="pt-BR" sz="2000" b="1" dirty="0">
                <a:solidFill>
                  <a:schemeClr val="accent1"/>
                </a:solidFill>
              </a:rPr>
              <a:t>enquanto 99,6% dos municípios informavam ter abastecimento de água via rede geral</a:t>
            </a:r>
            <a:r>
              <a:rPr lang="pt-BR" sz="2000" dirty="0"/>
              <a:t>, no caso do serviço de coleta de esgoto, o percentual era somente 60,3%.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Acesso ao </a:t>
            </a:r>
            <a:r>
              <a:rPr lang="pt-BR" sz="2000" b="1" dirty="0">
                <a:solidFill>
                  <a:schemeClr val="accent1"/>
                </a:solidFill>
              </a:rPr>
              <a:t>abastecimento de água e esgotamento sanitário adequados </a:t>
            </a:r>
            <a:r>
              <a:rPr lang="pt-BR" sz="2000" dirty="0"/>
              <a:t>é um direito fundamental dos cidadãos, sendo essencial para garantir condições de habitação adequadas, cuidado e manutenção da saúde, além da preservação ambiental (IBGE, 2021).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Crescimento desordenado das cidades </a:t>
            </a:r>
            <a:r>
              <a:rPr lang="pt-BR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pt-BR" sz="2000" dirty="0">
                <a:sym typeface="Wingdings" panose="05000000000000000000" pitchFamily="2" charset="2"/>
              </a:rPr>
              <a:t>segregação da população mais pobre </a:t>
            </a:r>
            <a:r>
              <a:rPr lang="pt-BR" sz="2000" dirty="0"/>
              <a:t>(NAHAS et al., 2019).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14743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3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1025335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INTRODUÇÃO TEMÁTICA | REGIÃO METROPOLITANA DO RIO DE JANEIRO</a:t>
            </a:r>
            <a:endParaRPr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DED029C-4B15-6E24-178E-7CD5BAAB416E}"/>
              </a:ext>
            </a:extLst>
          </p:cNvPr>
          <p:cNvSpPr/>
          <p:nvPr/>
        </p:nvSpPr>
        <p:spPr>
          <a:xfrm>
            <a:off x="542557" y="2511545"/>
            <a:ext cx="1894114" cy="161519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MUNICÍPIOS CENTRAIS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ADE76FB-6E50-7677-7AAF-F05B1B08FD73}"/>
              </a:ext>
            </a:extLst>
          </p:cNvPr>
          <p:cNvSpPr/>
          <p:nvPr/>
        </p:nvSpPr>
        <p:spPr>
          <a:xfrm>
            <a:off x="3581710" y="2545229"/>
            <a:ext cx="2066925" cy="1615194"/>
          </a:xfrm>
          <a:prstGeom prst="ellipse">
            <a:avLst/>
          </a:prstGeom>
          <a:solidFill>
            <a:srgbClr val="EA3B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MUNICÍPIOS PERIFÉRICOS</a:t>
            </a:r>
          </a:p>
        </p:txBody>
      </p:sp>
      <p:sp>
        <p:nvSpPr>
          <p:cNvPr id="4" name="Seta: da Esquerda para a Direita 3">
            <a:extLst>
              <a:ext uri="{FF2B5EF4-FFF2-40B4-BE49-F238E27FC236}">
                <a16:creationId xmlns:a16="http://schemas.microsoft.com/office/drawing/2014/main" id="{750B34D1-9100-DAC2-CEB7-3962939877EE}"/>
              </a:ext>
            </a:extLst>
          </p:cNvPr>
          <p:cNvSpPr/>
          <p:nvPr/>
        </p:nvSpPr>
        <p:spPr>
          <a:xfrm>
            <a:off x="2599957" y="3238526"/>
            <a:ext cx="783771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da Esquerda para a Direita 8">
            <a:extLst>
              <a:ext uri="{FF2B5EF4-FFF2-40B4-BE49-F238E27FC236}">
                <a16:creationId xmlns:a16="http://schemas.microsoft.com/office/drawing/2014/main" id="{CF2EE56D-DB78-9202-C641-392F7AA81195}"/>
              </a:ext>
            </a:extLst>
          </p:cNvPr>
          <p:cNvSpPr/>
          <p:nvPr/>
        </p:nvSpPr>
        <p:spPr>
          <a:xfrm>
            <a:off x="2658427" y="5176236"/>
            <a:ext cx="783771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908B81-D76A-83ED-CA12-0DEC710DD924}"/>
              </a:ext>
            </a:extLst>
          </p:cNvPr>
          <p:cNvSpPr txBox="1"/>
          <p:nvPr/>
        </p:nvSpPr>
        <p:spPr>
          <a:xfrm>
            <a:off x="476250" y="1030446"/>
            <a:ext cx="528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arcada por uma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expressiva desigualdade no acesso aos serviços de saneamento </a:t>
            </a:r>
          </a:p>
          <a:p>
            <a:pPr algn="ctr"/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(QUINTSLR; BRITTO, 2014). </a:t>
            </a:r>
            <a:endParaRPr lang="pt-BR" sz="20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19CDE37-D3E7-BC19-F431-2DCC6AD85AC7}"/>
              </a:ext>
            </a:extLst>
          </p:cNvPr>
          <p:cNvSpPr/>
          <p:nvPr/>
        </p:nvSpPr>
        <p:spPr>
          <a:xfrm>
            <a:off x="542557" y="4605712"/>
            <a:ext cx="1894114" cy="12423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ABASTECIMENTO DE ÁGUA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3C71CB4-0D33-6EBB-F9CF-A943C219E548}"/>
              </a:ext>
            </a:extLst>
          </p:cNvPr>
          <p:cNvSpPr/>
          <p:nvPr/>
        </p:nvSpPr>
        <p:spPr>
          <a:xfrm>
            <a:off x="3668115" y="4669385"/>
            <a:ext cx="1894114" cy="1242303"/>
          </a:xfrm>
          <a:prstGeom prst="roundRect">
            <a:avLst/>
          </a:prstGeom>
          <a:solidFill>
            <a:srgbClr val="EA3B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ESGOTAMENTO SANITÁRIO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366329C-CA0D-2C86-2ECE-BA2423E0579E}"/>
              </a:ext>
            </a:extLst>
          </p:cNvPr>
          <p:cNvCxnSpPr/>
          <p:nvPr/>
        </p:nvCxnSpPr>
        <p:spPr>
          <a:xfrm>
            <a:off x="6434559" y="1288050"/>
            <a:ext cx="0" cy="445401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F19A9A5C-A500-2F0E-0D38-BAFD1FB421FC}"/>
              </a:ext>
            </a:extLst>
          </p:cNvPr>
          <p:cNvSpPr/>
          <p:nvPr/>
        </p:nvSpPr>
        <p:spPr>
          <a:xfrm>
            <a:off x="8310494" y="2193117"/>
            <a:ext cx="1894114" cy="161519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MUNICÍPIOS CENTRAIS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ED79BB-455A-B6BF-A434-22280B50FB50}"/>
              </a:ext>
            </a:extLst>
          </p:cNvPr>
          <p:cNvSpPr txBox="1"/>
          <p:nvPr/>
        </p:nvSpPr>
        <p:spPr>
          <a:xfrm>
            <a:off x="6555853" y="1009125"/>
            <a:ext cx="5403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</a:rPr>
              <a:t>Modelo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de proximidade física e </a:t>
            </a:r>
          </a:p>
          <a:p>
            <a:pPr algn="ctr"/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distância social</a:t>
            </a:r>
          </a:p>
          <a:p>
            <a:pPr algn="ctr"/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pt-BR" dirty="0">
                <a:latin typeface="Arial" panose="020B0604020202020204" pitchFamily="34" charset="0"/>
              </a:rPr>
              <a:t>GÓMEZ-RIBEIRO; QUEIROZ-RIBEIRO, 2021)</a:t>
            </a:r>
            <a:endParaRPr lang="pt-BR" sz="2000" dirty="0"/>
          </a:p>
        </p:txBody>
      </p:sp>
      <p:pic>
        <p:nvPicPr>
          <p:cNvPr id="1026" name="Picture 2" descr="Caso da Rocinha expõe desigualdades estruturais das populações de favelas no enfrentamento à pandemia">
            <a:extLst>
              <a:ext uri="{FF2B5EF4-FFF2-40B4-BE49-F238E27FC236}">
                <a16:creationId xmlns:a16="http://schemas.microsoft.com/office/drawing/2014/main" id="{0A1BCDA4-A596-A7EA-9E82-04A47AA2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76" y="4033282"/>
            <a:ext cx="2986949" cy="19715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CCDFB9CE-AA6B-FEFD-940C-DC595D2595DB}"/>
              </a:ext>
            </a:extLst>
          </p:cNvPr>
          <p:cNvCxnSpPr/>
          <p:nvPr/>
        </p:nvCxnSpPr>
        <p:spPr>
          <a:xfrm flipH="1" flipV="1">
            <a:off x="7565923" y="4033282"/>
            <a:ext cx="442451" cy="4354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9D19C882-FDEF-4AEB-773E-E7B89C48A930}"/>
              </a:ext>
            </a:extLst>
          </p:cNvPr>
          <p:cNvCxnSpPr>
            <a:cxnSpLocks/>
          </p:cNvCxnSpPr>
          <p:nvPr/>
        </p:nvCxnSpPr>
        <p:spPr>
          <a:xfrm flipV="1">
            <a:off x="10443415" y="5122951"/>
            <a:ext cx="676319" cy="167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4BCB6B6-88D2-6993-34DD-820917944CC7}"/>
              </a:ext>
            </a:extLst>
          </p:cNvPr>
          <p:cNvSpPr txBox="1"/>
          <p:nvPr/>
        </p:nvSpPr>
        <p:spPr>
          <a:xfrm>
            <a:off x="6699277" y="3629357"/>
            <a:ext cx="68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Não favela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9402F6B-7D70-8CDD-2A4F-0B031F16582A}"/>
              </a:ext>
            </a:extLst>
          </p:cNvPr>
          <p:cNvSpPr txBox="1"/>
          <p:nvPr/>
        </p:nvSpPr>
        <p:spPr>
          <a:xfrm>
            <a:off x="10949178" y="4916090"/>
            <a:ext cx="98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Favela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666201A-56F8-E2B3-E5A6-351051ACF2FD}"/>
              </a:ext>
            </a:extLst>
          </p:cNvPr>
          <p:cNvSpPr txBox="1"/>
          <p:nvPr/>
        </p:nvSpPr>
        <p:spPr>
          <a:xfrm>
            <a:off x="10030300" y="6199739"/>
            <a:ext cx="205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Foto: FIOCRUZ, 2020.</a:t>
            </a:r>
          </a:p>
        </p:txBody>
      </p:sp>
    </p:spTree>
    <p:extLst>
      <p:ext uri="{BB962C8B-B14F-4D97-AF65-F5344CB8AC3E}">
        <p14:creationId xmlns:p14="http://schemas.microsoft.com/office/powerpoint/2010/main" val="303688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4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PERGUNTA</a:t>
            </a:r>
            <a:endParaRPr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80881D3-56F6-E63B-49E6-C1E797B76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996862"/>
              </p:ext>
            </p:extLst>
          </p:nvPr>
        </p:nvGraphicFramePr>
        <p:xfrm>
          <a:off x="322119" y="725100"/>
          <a:ext cx="10546842" cy="571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3208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5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OBJETIVOS</a:t>
            </a:r>
            <a:endParaRPr dirty="0"/>
          </a:p>
        </p:txBody>
      </p:sp>
      <p:sp>
        <p:nvSpPr>
          <p:cNvPr id="7" name="Google Shape;358;g12709ed50cd_0_50">
            <a:extLst>
              <a:ext uri="{FF2B5EF4-FFF2-40B4-BE49-F238E27FC236}">
                <a16:creationId xmlns:a16="http://schemas.microsoft.com/office/drawing/2014/main" id="{A251C402-BD98-090C-2DB6-A5558FC82123}"/>
              </a:ext>
            </a:extLst>
          </p:cNvPr>
          <p:cNvSpPr txBox="1"/>
          <p:nvPr/>
        </p:nvSpPr>
        <p:spPr>
          <a:xfrm>
            <a:off x="341169" y="865842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GERAL</a:t>
            </a:r>
            <a:endParaRPr lang="pt-BR" dirty="0"/>
          </a:p>
        </p:txBody>
      </p:sp>
      <p:sp>
        <p:nvSpPr>
          <p:cNvPr id="9" name="Google Shape;358;g12709ed50cd_0_50">
            <a:extLst>
              <a:ext uri="{FF2B5EF4-FFF2-40B4-BE49-F238E27FC236}">
                <a16:creationId xmlns:a16="http://schemas.microsoft.com/office/drawing/2014/main" id="{7893AE3B-EA9A-684C-298C-B73CC04E79D8}"/>
              </a:ext>
            </a:extLst>
          </p:cNvPr>
          <p:cNvSpPr txBox="1"/>
          <p:nvPr/>
        </p:nvSpPr>
        <p:spPr>
          <a:xfrm>
            <a:off x="341169" y="3100612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ESPECÍFICOS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C6E810-B487-2700-1DDB-EC58336C2FF3}"/>
              </a:ext>
            </a:extLst>
          </p:cNvPr>
          <p:cNvSpPr txBox="1"/>
          <p:nvPr/>
        </p:nvSpPr>
        <p:spPr>
          <a:xfrm>
            <a:off x="249380" y="1366019"/>
            <a:ext cx="11485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nalisar, ainda que de forma exploratória, a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distribuição e correlação espacial do acesso domiciliar à rede de abastecimento de água e de esgotamento sanitário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buscando identificar as áreas com maior e menor acesso destes serviços na Região Metropolitana do Rio de Janeiro. </a:t>
            </a:r>
            <a:endParaRPr lang="pt-BR" sz="20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5A7C14-A3C6-BD9F-DBD8-041112697AD6}"/>
              </a:ext>
            </a:extLst>
          </p:cNvPr>
          <p:cNvSpPr txBox="1"/>
          <p:nvPr/>
        </p:nvSpPr>
        <p:spPr>
          <a:xfrm>
            <a:off x="131619" y="3671116"/>
            <a:ext cx="11603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Identificar a distribuição dos </a:t>
            </a:r>
            <a:r>
              <a:rPr lang="pt-BR" sz="2000" b="1" dirty="0">
                <a:solidFill>
                  <a:schemeClr val="accent1"/>
                </a:solidFill>
              </a:rPr>
              <a:t>diferentes tipos de acesso</a:t>
            </a:r>
            <a:r>
              <a:rPr lang="pt-BR" sz="2000" dirty="0"/>
              <a:t> de água e esgotamento sanitário na RMRJ;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Analisar os dados de saneamento sem considerar os </a:t>
            </a:r>
            <a:r>
              <a:rPr lang="pt-BR" sz="2000" b="1" dirty="0">
                <a:solidFill>
                  <a:schemeClr val="accent1"/>
                </a:solidFill>
              </a:rPr>
              <a:t>vazios urbanos </a:t>
            </a:r>
            <a:r>
              <a:rPr lang="pt-BR" sz="2000" dirty="0"/>
              <a:t>inseridos nos setores censitários.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Verificar a </a:t>
            </a:r>
            <a:r>
              <a:rPr lang="pt-BR" sz="2000" b="1" dirty="0">
                <a:solidFill>
                  <a:schemeClr val="accent1"/>
                </a:solidFill>
              </a:rPr>
              <a:t>dependência espacial </a:t>
            </a:r>
            <a:r>
              <a:rPr lang="pt-BR" sz="2000" dirty="0"/>
              <a:t>do acesso domiciliar à rede de abastecimento de água e esgotamento sanitário com o Índice de Moran Global e a distribuição do Índice de Moran Local.</a:t>
            </a:r>
          </a:p>
        </p:txBody>
      </p:sp>
    </p:spTree>
    <p:extLst>
      <p:ext uri="{BB962C8B-B14F-4D97-AF65-F5344CB8AC3E}">
        <p14:creationId xmlns:p14="http://schemas.microsoft.com/office/powerpoint/2010/main" val="216640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6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" name="Google Shape;358;g12709ed50cd_0_50">
            <a:extLst>
              <a:ext uri="{FF2B5EF4-FFF2-40B4-BE49-F238E27FC236}">
                <a16:creationId xmlns:a16="http://schemas.microsoft.com/office/drawing/2014/main" id="{56A30C31-C0AB-EBA1-A184-47524C3A90C8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ÁREA DE ESTUDO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B5F0E3-2C71-BE44-4270-5127E128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" y="623488"/>
            <a:ext cx="6830791" cy="585563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B815420-6EB3-EE70-B3AC-B2E291CD2989}"/>
              </a:ext>
            </a:extLst>
          </p:cNvPr>
          <p:cNvSpPr txBox="1"/>
          <p:nvPr/>
        </p:nvSpPr>
        <p:spPr>
          <a:xfrm>
            <a:off x="6936981" y="5925305"/>
            <a:ext cx="32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Fonte: Elaborado pela autora. </a:t>
            </a:r>
          </a:p>
          <a:p>
            <a:pPr algn="ctr"/>
            <a:r>
              <a:rPr lang="pt-BR" dirty="0"/>
              <a:t>Dados: IBGE, 2022.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EABEA57-37C5-1D4A-C337-4393F6E6017D}"/>
              </a:ext>
            </a:extLst>
          </p:cNvPr>
          <p:cNvSpPr/>
          <p:nvPr/>
        </p:nvSpPr>
        <p:spPr>
          <a:xfrm>
            <a:off x="7483642" y="623488"/>
            <a:ext cx="4576739" cy="47758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Foi </a:t>
            </a:r>
            <a:r>
              <a:rPr lang="pt-BR" sz="2000" b="1" dirty="0">
                <a:solidFill>
                  <a:schemeClr val="tx1"/>
                </a:solidFill>
              </a:rPr>
              <a:t>criada em 1974</a:t>
            </a:r>
            <a:r>
              <a:rPr lang="pt-BR" sz="2000" dirty="0">
                <a:solidFill>
                  <a:schemeClr val="tx1"/>
                </a:solidFill>
              </a:rPr>
              <a:t>, e ao longo do tempo, sofreu diversas modificações em seus limites de ocupação.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Quantidade de municípios: </a:t>
            </a:r>
            <a:r>
              <a:rPr lang="pt-BR" sz="2000" dirty="0">
                <a:solidFill>
                  <a:schemeClr val="tx1"/>
                </a:solidFill>
              </a:rPr>
              <a:t>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Mudanças no setor do saneamento: </a:t>
            </a:r>
            <a:r>
              <a:rPr lang="pt-BR" sz="2000" dirty="0">
                <a:solidFill>
                  <a:schemeClr val="tx1"/>
                </a:solidFill>
              </a:rPr>
              <a:t>concessão de parte dos serviços para operadoras privadas.</a:t>
            </a:r>
          </a:p>
        </p:txBody>
      </p:sp>
    </p:spTree>
    <p:extLst>
      <p:ext uri="{BB962C8B-B14F-4D97-AF65-F5344CB8AC3E}">
        <p14:creationId xmlns:p14="http://schemas.microsoft.com/office/powerpoint/2010/main" val="259298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7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227872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BASE DE DADOS E USO DE SOFTWARES</a:t>
            </a:r>
            <a:endParaRPr dirty="0"/>
          </a:p>
        </p:txBody>
      </p:sp>
      <p:pic>
        <p:nvPicPr>
          <p:cNvPr id="7170" name="Picture 2" descr="Censo 2010: Condomínios são desafio para o IBGE - Blog Corporativo -  MBigucci">
            <a:extLst>
              <a:ext uri="{FF2B5EF4-FFF2-40B4-BE49-F238E27FC236}">
                <a16:creationId xmlns:a16="http://schemas.microsoft.com/office/drawing/2014/main" id="{5C93FE38-C65A-A2A9-3B33-00E8E37F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0" y="1486566"/>
            <a:ext cx="1339199" cy="16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D4CE9DA-FD7F-E940-EF98-E492A8F38E2F}"/>
              </a:ext>
            </a:extLst>
          </p:cNvPr>
          <p:cNvSpPr txBox="1"/>
          <p:nvPr/>
        </p:nvSpPr>
        <p:spPr>
          <a:xfrm>
            <a:off x="283350" y="603894"/>
            <a:ext cx="7809090" cy="61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Instituto Brasileiro de Geografia e Estatística – </a:t>
            </a:r>
            <a:r>
              <a:rPr lang="pt-BR" sz="2000" b="1" dirty="0">
                <a:solidFill>
                  <a:schemeClr val="accent1"/>
                </a:solidFill>
                <a:effectLst/>
              </a:rPr>
              <a:t>IBGE</a:t>
            </a:r>
            <a:endParaRPr lang="pt-BR" sz="2000" b="1" dirty="0">
              <a:solidFill>
                <a:schemeClr val="accent1"/>
              </a:solidFill>
            </a:endParaRPr>
          </a:p>
        </p:txBody>
      </p:sp>
      <p:pic>
        <p:nvPicPr>
          <p:cNvPr id="7174" name="Picture 6" descr="Emoção e homenagens marcam o aniversário de oito anos do Inea">
            <a:extLst>
              <a:ext uri="{FF2B5EF4-FFF2-40B4-BE49-F238E27FC236}">
                <a16:creationId xmlns:a16="http://schemas.microsoft.com/office/drawing/2014/main" id="{D5930CE4-7E1C-44C5-D4DF-C15F90BF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0" y="4699218"/>
            <a:ext cx="1339199" cy="11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68865D-141F-B9FB-9BE3-3AA8201E11AD}"/>
              </a:ext>
            </a:extLst>
          </p:cNvPr>
          <p:cNvSpPr txBox="1"/>
          <p:nvPr/>
        </p:nvSpPr>
        <p:spPr>
          <a:xfrm>
            <a:off x="1741721" y="4092707"/>
            <a:ext cx="6126932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Uso e cobertura do solo (2013):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Classes baseadas em imagens LANDSAT-8 </a:t>
            </a:r>
            <a:r>
              <a:rPr lang="pt-BR" sz="2000" dirty="0" err="1"/>
              <a:t>sensorOLI</a:t>
            </a:r>
            <a:r>
              <a:rPr lang="pt-BR" sz="2000" dirty="0"/>
              <a:t> multiespectral </a:t>
            </a:r>
            <a:r>
              <a:rPr lang="pt-BR" sz="2000" dirty="0" err="1"/>
              <a:t>pancromáticada</a:t>
            </a:r>
            <a:r>
              <a:rPr lang="pt-BR" sz="2000" dirty="0"/>
              <a:t>, com detalhamento compatível com escala 1:100.000.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Disponibilizadas como dado vetorial (</a:t>
            </a:r>
            <a:r>
              <a:rPr lang="pt-BR" sz="2000" dirty="0" err="1"/>
              <a:t>shapefile</a:t>
            </a:r>
            <a:r>
              <a:rPr lang="pt-BR" sz="2000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ADD38B-2CF0-EC7E-A5CF-59C482DAA624}"/>
              </a:ext>
            </a:extLst>
          </p:cNvPr>
          <p:cNvSpPr txBox="1"/>
          <p:nvPr/>
        </p:nvSpPr>
        <p:spPr>
          <a:xfrm>
            <a:off x="1741721" y="1384926"/>
            <a:ext cx="552535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Limite municipal - 2010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Setores censitários - 2010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Banco de dados de variáveis do domicílio do Censo Demográfico 2010 (Questionário do Universo).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C05193-43BC-C0EE-CD59-1EC68BCB5219}"/>
              </a:ext>
            </a:extLst>
          </p:cNvPr>
          <p:cNvSpPr txBox="1"/>
          <p:nvPr/>
        </p:nvSpPr>
        <p:spPr>
          <a:xfrm>
            <a:off x="561065" y="3615542"/>
            <a:ext cx="7809090" cy="61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Instituto Estadual do Ambiente – INEA</a:t>
            </a:r>
            <a:endParaRPr lang="pt-BR" sz="2000" b="1" dirty="0">
              <a:solidFill>
                <a:schemeClr val="accent1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FF1DF55-F5BD-9ACB-F975-28C05CC04C83}"/>
              </a:ext>
            </a:extLst>
          </p:cNvPr>
          <p:cNvSpPr/>
          <p:nvPr/>
        </p:nvSpPr>
        <p:spPr>
          <a:xfrm>
            <a:off x="8370155" y="1889363"/>
            <a:ext cx="3260780" cy="3115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Projetos — Divisão de Processamento de Imagens">
            <a:extLst>
              <a:ext uri="{FF2B5EF4-FFF2-40B4-BE49-F238E27FC236}">
                <a16:creationId xmlns:a16="http://schemas.microsoft.com/office/drawing/2014/main" id="{A30D997B-A6FA-F847-B37C-A454035A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85" y="1980994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rest-GIS » QGIS 3.0 - Atualizações de Pré-Lançamento">
            <a:extLst>
              <a:ext uri="{FF2B5EF4-FFF2-40B4-BE49-F238E27FC236}">
                <a16:creationId xmlns:a16="http://schemas.microsoft.com/office/drawing/2014/main" id="{B454E8F9-E88E-7B05-3D74-3E8D2F4E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16" y="3573501"/>
            <a:ext cx="2631411" cy="12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1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8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 | LISTA DAS 9 PRINCIPAIS ETAPAS</a:t>
            </a:r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66357DE-9E04-9E64-B1A2-453EF35893D3}"/>
              </a:ext>
            </a:extLst>
          </p:cNvPr>
          <p:cNvSpPr txBox="1"/>
          <p:nvPr/>
        </p:nvSpPr>
        <p:spPr>
          <a:xfrm>
            <a:off x="131619" y="988743"/>
            <a:ext cx="11731518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1)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Análise das classes de Uso e Cobertura do solo (2013)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 RMRJ: mapa das classes e uma tabela com a área absoluta de cada classe (km</a:t>
            </a:r>
            <a:r>
              <a:rPr lang="pt-BR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e porcentagem relativa à área total da RMRJ.</a:t>
            </a:r>
          </a:p>
          <a:p>
            <a:endParaRPr lang="pt-BR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2)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Criação de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celular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 o atributo dos limites municipais da RMRJ. Tamanho da célula: </a:t>
            </a:r>
            <a:r>
              <a:rPr lang="pt-BR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2,5 km</a:t>
            </a:r>
            <a:r>
              <a:rPr lang="pt-BR" sz="2000" b="1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  </a:t>
            </a:r>
          </a:p>
          <a:p>
            <a:endParaRPr lang="pt-BR" sz="2000" baseline="30000" dirty="0">
              <a:latin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</a:rPr>
              <a:t>3</a:t>
            </a:r>
            <a:r>
              <a:rPr lang="pt-BR" sz="2000" b="1" dirty="0">
                <a:latin typeface="Arial" panose="020B0604020202020204" pitchFamily="34" charset="0"/>
              </a:rPr>
              <a:t>)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Preenchimento de célula </a:t>
            </a:r>
            <a:r>
              <a:rPr lang="pt-BR" sz="2000" dirty="0">
                <a:latin typeface="Arial" panose="020B0604020202020204" pitchFamily="34" charset="0"/>
              </a:rPr>
              <a:t>com o atributo de entrada da classe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área urbana </a:t>
            </a:r>
            <a:r>
              <a:rPr lang="pt-BR" sz="2000" dirty="0">
                <a:latin typeface="Arial" panose="020B0604020202020204" pitchFamily="34" charset="0"/>
              </a:rPr>
              <a:t>do INEA.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Operação: </a:t>
            </a:r>
            <a:r>
              <a:rPr lang="pt-BR" sz="2000" dirty="0">
                <a:latin typeface="Arial" panose="020B0604020202020204" pitchFamily="34" charset="0"/>
              </a:rPr>
              <a:t>Classe com a maior área de interseção. Matriz de Proximidade Padrão (opção automática no </a:t>
            </a:r>
            <a:r>
              <a:rPr lang="pt-BR" sz="2000" dirty="0" err="1">
                <a:latin typeface="Arial" panose="020B0604020202020204" pitchFamily="34" charset="0"/>
              </a:rPr>
              <a:t>TerraView</a:t>
            </a:r>
            <a:r>
              <a:rPr lang="pt-BR" sz="2000" dirty="0">
                <a:latin typeface="Arial" panose="020B0604020202020204" pitchFamily="34" charset="0"/>
              </a:rPr>
              <a:t>). </a:t>
            </a:r>
          </a:p>
          <a:p>
            <a:endParaRPr lang="pt-BR" sz="2000" dirty="0">
              <a:latin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</a:rPr>
              <a:t>4) Análise comparativa da porcentagem dos domicílios atendidos por cada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tipo de abastecimento de água e esgotamento sanitário</a:t>
            </a:r>
            <a:r>
              <a:rPr lang="pt-BR" sz="2000" dirty="0">
                <a:latin typeface="Arial" panose="020B0604020202020204" pitchFamily="34" charset="0"/>
              </a:rPr>
              <a:t>, por setor censitário – Censo 2010.</a:t>
            </a:r>
          </a:p>
          <a:p>
            <a:endParaRPr lang="pt-BR" sz="2000" dirty="0">
              <a:latin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</a:rPr>
              <a:t>5) Cálculo da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densidade de domicílios</a:t>
            </a:r>
            <a:r>
              <a:rPr lang="pt-BR" sz="2000" dirty="0">
                <a:latin typeface="Arial" panose="020B0604020202020204" pitchFamily="34" charset="0"/>
              </a:rPr>
              <a:t> particulares permanentes por setor censitário (domicílios/km2). </a:t>
            </a:r>
          </a:p>
        </p:txBody>
      </p:sp>
    </p:spTree>
    <p:extLst>
      <p:ext uri="{BB962C8B-B14F-4D97-AF65-F5344CB8AC3E}">
        <p14:creationId xmlns:p14="http://schemas.microsoft.com/office/powerpoint/2010/main" val="424945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9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 | LISTA DAS 9 PRINCIPAIS ETAPAS</a:t>
            </a:r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66357DE-9E04-9E64-B1A2-453EF35893D3}"/>
              </a:ext>
            </a:extLst>
          </p:cNvPr>
          <p:cNvSpPr txBox="1"/>
          <p:nvPr/>
        </p:nvSpPr>
        <p:spPr>
          <a:xfrm>
            <a:off x="131619" y="772176"/>
            <a:ext cx="1173151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Preenchimento da célula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já com os dados da área urbana: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Densidade dos domicílios por setor censitário.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Ponderado pela área.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Código do setor censitário.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Classe com a maior área de interseção.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Porcentagem de domicílios com abastecimento de água da rede geral, por setor censitário.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Ponderado pela área.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Porcentagem de domicílios* com esgotamento sanitário via rede geral de esgoto ou pluvial, por setor censitário. </a:t>
            </a:r>
            <a:r>
              <a:rPr lang="pt-BR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Ponderado pela área.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Filtragem em “Consulta por Atributos...”, optou-se pela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de células que constassem área urbana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acima de </a:t>
            </a:r>
            <a:r>
              <a:rPr lang="pt-BR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variáveis referentes aos tipos de esgotamento sanitários do Censo Demográfico 2010 estão se referindo especificamente aos </a:t>
            </a:r>
            <a:r>
              <a:rPr lang="pt-BR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Domicílios particulares permanentes com banheiro de uso exclusivo dos moradores ou sanitário.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480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16241</TotalTime>
  <Words>1663</Words>
  <Application>Microsoft Office PowerPoint</Application>
  <PresentationFormat>Widescreen</PresentationFormat>
  <Paragraphs>167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Symbol</vt:lpstr>
      <vt:lpstr>Tema do Office</vt:lpstr>
      <vt:lpstr>ANÁLISE ESPACIAL EXPLORATÓRIA DO ACESSO AOS SERVIÇOS DE ABASTECIMENTO DE ÁGUA E ESGOTAMENTO SANITÁRIO NAS ÁREAS URBANAS  na Região Metropolitana do Rio de Janeiro, RJ,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ACER</cp:lastModifiedBy>
  <cp:revision>172</cp:revision>
  <dcterms:created xsi:type="dcterms:W3CDTF">2019-09-30T13:47:26Z</dcterms:created>
  <dcterms:modified xsi:type="dcterms:W3CDTF">2022-09-07T14:30:09Z</dcterms:modified>
</cp:coreProperties>
</file>