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9"/>
  </p:notesMasterIdLst>
  <p:sldIdLst>
    <p:sldId id="277" r:id="rId2"/>
    <p:sldId id="297" r:id="rId3"/>
    <p:sldId id="335" r:id="rId4"/>
    <p:sldId id="313" r:id="rId5"/>
    <p:sldId id="316" r:id="rId6"/>
    <p:sldId id="305" r:id="rId7"/>
    <p:sldId id="326" r:id="rId8"/>
    <p:sldId id="320" r:id="rId9"/>
    <p:sldId id="337" r:id="rId10"/>
    <p:sldId id="338" r:id="rId11"/>
    <p:sldId id="325" r:id="rId12"/>
    <p:sldId id="339" r:id="rId13"/>
    <p:sldId id="340" r:id="rId14"/>
    <p:sldId id="341" r:id="rId15"/>
    <p:sldId id="342" r:id="rId16"/>
    <p:sldId id="343" r:id="rId17"/>
    <p:sldId id="260" r:id="rId18"/>
  </p:sldIdLst>
  <p:sldSz cx="12192000" cy="6858000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9" roundtripDataSignature="AMtx7mgjG8ErUE/13haJ5+cUbdQALJBud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60ADA"/>
    <a:srgbClr val="EA3B2E"/>
    <a:srgbClr val="9F217B"/>
    <a:srgbClr val="F5C7EC"/>
    <a:srgbClr val="C52707"/>
    <a:srgbClr val="D9D9D9"/>
    <a:srgbClr val="696C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14" autoAdjust="0"/>
    <p:restoredTop sz="94291" autoAdjust="0"/>
  </p:normalViewPr>
  <p:slideViewPr>
    <p:cSldViewPr snapToGrid="0">
      <p:cViewPr>
        <p:scale>
          <a:sx n="40" d="100"/>
          <a:sy n="40" d="100"/>
        </p:scale>
        <p:origin x="1968" y="6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30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3FDF02-639C-4F4C-BFD2-775434003EB7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F18A5F95-765E-4474-B29B-2271E7E0567F}">
      <dgm:prSet phldrT="[Texto]" custT="1"/>
      <dgm:spPr/>
      <dgm:t>
        <a:bodyPr/>
        <a:lstStyle/>
        <a:p>
          <a:pPr algn="l">
            <a:buFont typeface="Arial" panose="020B0604020202020204" pitchFamily="34" charset="0"/>
            <a:buNone/>
          </a:pPr>
          <a:r>
            <a:rPr lang="pt-BR" sz="2400" dirty="0"/>
            <a:t>Como o acesso de abastecimento de água e esgotamento sanitário por rede geral estão distribuídos espacialmente na RMRJ?</a:t>
          </a:r>
        </a:p>
      </dgm:t>
    </dgm:pt>
    <dgm:pt modelId="{FB9EAC91-966D-4B6A-AFAE-638FBBDBDB17}" type="parTrans" cxnId="{9534607C-1C3B-4170-8D89-11E45FFB1102}">
      <dgm:prSet/>
      <dgm:spPr/>
      <dgm:t>
        <a:bodyPr/>
        <a:lstStyle/>
        <a:p>
          <a:endParaRPr lang="pt-BR"/>
        </a:p>
      </dgm:t>
    </dgm:pt>
    <dgm:pt modelId="{AE8A07E2-0552-46D6-8A59-70034A7DD37B}" type="sibTrans" cxnId="{9534607C-1C3B-4170-8D89-11E45FFB1102}">
      <dgm:prSet/>
      <dgm:spPr/>
      <dgm:t>
        <a:bodyPr/>
        <a:lstStyle/>
        <a:p>
          <a:endParaRPr lang="pt-BR"/>
        </a:p>
      </dgm:t>
    </dgm:pt>
    <dgm:pt modelId="{974CD453-398E-4908-943F-459A40EA50A2}" type="pres">
      <dgm:prSet presAssocID="{F53FDF02-639C-4F4C-BFD2-775434003EB7}" presName="Name0" presStyleCnt="0">
        <dgm:presLayoutVars>
          <dgm:chMax val="7"/>
          <dgm:chPref val="7"/>
          <dgm:dir/>
        </dgm:presLayoutVars>
      </dgm:prSet>
      <dgm:spPr/>
    </dgm:pt>
    <dgm:pt modelId="{D3972A25-216B-4C5A-8AD3-8683ED82A1E4}" type="pres">
      <dgm:prSet presAssocID="{F53FDF02-639C-4F4C-BFD2-775434003EB7}" presName="Name1" presStyleCnt="0"/>
      <dgm:spPr/>
    </dgm:pt>
    <dgm:pt modelId="{29CF763E-36DF-49C9-BD4E-A110CBBBF8DA}" type="pres">
      <dgm:prSet presAssocID="{F53FDF02-639C-4F4C-BFD2-775434003EB7}" presName="cycle" presStyleCnt="0"/>
      <dgm:spPr/>
    </dgm:pt>
    <dgm:pt modelId="{6A1F8C58-6F85-4AD4-ADD4-1B154D890C3D}" type="pres">
      <dgm:prSet presAssocID="{F53FDF02-639C-4F4C-BFD2-775434003EB7}" presName="srcNode" presStyleLbl="node1" presStyleIdx="0" presStyleCnt="1"/>
      <dgm:spPr/>
    </dgm:pt>
    <dgm:pt modelId="{B508416F-2183-4A2E-977C-27ACA59BDF93}" type="pres">
      <dgm:prSet presAssocID="{F53FDF02-639C-4F4C-BFD2-775434003EB7}" presName="conn" presStyleLbl="parChTrans1D2" presStyleIdx="0" presStyleCnt="1"/>
      <dgm:spPr/>
    </dgm:pt>
    <dgm:pt modelId="{9B6B1728-BD31-496F-94FE-DA86DEE23542}" type="pres">
      <dgm:prSet presAssocID="{F53FDF02-639C-4F4C-BFD2-775434003EB7}" presName="extraNode" presStyleLbl="node1" presStyleIdx="0" presStyleCnt="1"/>
      <dgm:spPr/>
    </dgm:pt>
    <dgm:pt modelId="{EBA608D9-C822-4D6C-83B8-BE558CB80C31}" type="pres">
      <dgm:prSet presAssocID="{F53FDF02-639C-4F4C-BFD2-775434003EB7}" presName="dstNode" presStyleLbl="node1" presStyleIdx="0" presStyleCnt="1"/>
      <dgm:spPr/>
    </dgm:pt>
    <dgm:pt modelId="{71FE8CB6-8810-4F91-99EB-3DF455B71CEE}" type="pres">
      <dgm:prSet presAssocID="{F18A5F95-765E-4474-B29B-2271E7E0567F}" presName="text_1" presStyleLbl="node1" presStyleIdx="0" presStyleCnt="1" custScaleX="104052" custScaleY="62307" custLinFactNeighborX="-1321" custLinFactNeighborY="-961">
        <dgm:presLayoutVars>
          <dgm:bulletEnabled val="1"/>
        </dgm:presLayoutVars>
      </dgm:prSet>
      <dgm:spPr/>
    </dgm:pt>
    <dgm:pt modelId="{11A2FEAC-FFE5-4303-BE44-84D6E85D2706}" type="pres">
      <dgm:prSet presAssocID="{F18A5F95-765E-4474-B29B-2271E7E0567F}" presName="accent_1" presStyleCnt="0"/>
      <dgm:spPr/>
    </dgm:pt>
    <dgm:pt modelId="{A4192428-D09D-4850-8EB7-1FAB0A73BEA3}" type="pres">
      <dgm:prSet presAssocID="{F18A5F95-765E-4474-B29B-2271E7E0567F}" presName="accentRepeatNode" presStyleLbl="solidFgAcc1" presStyleIdx="0" presStyleCnt="1"/>
      <dgm:spPr>
        <a:blipFill rotWithShape="0">
          <a:blip xmlns:r="http://schemas.openxmlformats.org/officeDocument/2006/relationships" r:embed="rId1"/>
          <a:srcRect/>
          <a:stretch>
            <a:fillRect l="-37000" r="-37000"/>
          </a:stretch>
        </a:blipFill>
      </dgm:spPr>
    </dgm:pt>
  </dgm:ptLst>
  <dgm:cxnLst>
    <dgm:cxn modelId="{3A1F2D4A-BC84-4590-B43D-7A4CB4F80B50}" type="presOf" srcId="{F53FDF02-639C-4F4C-BFD2-775434003EB7}" destId="{974CD453-398E-4908-943F-459A40EA50A2}" srcOrd="0" destOrd="0" presId="urn:microsoft.com/office/officeart/2008/layout/VerticalCurvedList"/>
    <dgm:cxn modelId="{C9D2B773-41B6-4181-9563-96F3993EBC01}" type="presOf" srcId="{F18A5F95-765E-4474-B29B-2271E7E0567F}" destId="{71FE8CB6-8810-4F91-99EB-3DF455B71CEE}" srcOrd="0" destOrd="0" presId="urn:microsoft.com/office/officeart/2008/layout/VerticalCurvedList"/>
    <dgm:cxn modelId="{9534607C-1C3B-4170-8D89-11E45FFB1102}" srcId="{F53FDF02-639C-4F4C-BFD2-775434003EB7}" destId="{F18A5F95-765E-4474-B29B-2271E7E0567F}" srcOrd="0" destOrd="0" parTransId="{FB9EAC91-966D-4B6A-AFAE-638FBBDBDB17}" sibTransId="{AE8A07E2-0552-46D6-8A59-70034A7DD37B}"/>
    <dgm:cxn modelId="{1AC48DA3-7674-4674-B340-8C2A551D1743}" type="presOf" srcId="{AE8A07E2-0552-46D6-8A59-70034A7DD37B}" destId="{B508416F-2183-4A2E-977C-27ACA59BDF93}" srcOrd="0" destOrd="0" presId="urn:microsoft.com/office/officeart/2008/layout/VerticalCurvedList"/>
    <dgm:cxn modelId="{EA526B3D-DB3B-4D40-B1C3-D78C67226B63}" type="presParOf" srcId="{974CD453-398E-4908-943F-459A40EA50A2}" destId="{D3972A25-216B-4C5A-8AD3-8683ED82A1E4}" srcOrd="0" destOrd="0" presId="urn:microsoft.com/office/officeart/2008/layout/VerticalCurvedList"/>
    <dgm:cxn modelId="{55A17E17-F65D-4148-B138-C49DBAD85846}" type="presParOf" srcId="{D3972A25-216B-4C5A-8AD3-8683ED82A1E4}" destId="{29CF763E-36DF-49C9-BD4E-A110CBBBF8DA}" srcOrd="0" destOrd="0" presId="urn:microsoft.com/office/officeart/2008/layout/VerticalCurvedList"/>
    <dgm:cxn modelId="{503BEE4A-BFE1-4173-8D91-430E0E079FFA}" type="presParOf" srcId="{29CF763E-36DF-49C9-BD4E-A110CBBBF8DA}" destId="{6A1F8C58-6F85-4AD4-ADD4-1B154D890C3D}" srcOrd="0" destOrd="0" presId="urn:microsoft.com/office/officeart/2008/layout/VerticalCurvedList"/>
    <dgm:cxn modelId="{84A693AD-8755-4CDC-919E-A7CB13A6B596}" type="presParOf" srcId="{29CF763E-36DF-49C9-BD4E-A110CBBBF8DA}" destId="{B508416F-2183-4A2E-977C-27ACA59BDF93}" srcOrd="1" destOrd="0" presId="urn:microsoft.com/office/officeart/2008/layout/VerticalCurvedList"/>
    <dgm:cxn modelId="{9EB89527-BDE9-4634-8FE0-9DAF806C34B3}" type="presParOf" srcId="{29CF763E-36DF-49C9-BD4E-A110CBBBF8DA}" destId="{9B6B1728-BD31-496F-94FE-DA86DEE23542}" srcOrd="2" destOrd="0" presId="urn:microsoft.com/office/officeart/2008/layout/VerticalCurvedList"/>
    <dgm:cxn modelId="{89C501E5-F104-45A6-BE02-4CD8A33903F4}" type="presParOf" srcId="{29CF763E-36DF-49C9-BD4E-A110CBBBF8DA}" destId="{EBA608D9-C822-4D6C-83B8-BE558CB80C31}" srcOrd="3" destOrd="0" presId="urn:microsoft.com/office/officeart/2008/layout/VerticalCurvedList"/>
    <dgm:cxn modelId="{C1735E70-8319-4B67-9917-D33A630DEFB5}" type="presParOf" srcId="{D3972A25-216B-4C5A-8AD3-8683ED82A1E4}" destId="{71FE8CB6-8810-4F91-99EB-3DF455B71CEE}" srcOrd="1" destOrd="0" presId="urn:microsoft.com/office/officeart/2008/layout/VerticalCurvedList"/>
    <dgm:cxn modelId="{BE36A6B4-BFAF-4809-BEA6-DE0AFAD58D3E}" type="presParOf" srcId="{D3972A25-216B-4C5A-8AD3-8683ED82A1E4}" destId="{11A2FEAC-FFE5-4303-BE44-84D6E85D2706}" srcOrd="2" destOrd="0" presId="urn:microsoft.com/office/officeart/2008/layout/VerticalCurvedList"/>
    <dgm:cxn modelId="{72F8238D-E901-4126-B299-18348651526D}" type="presParOf" srcId="{11A2FEAC-FFE5-4303-BE44-84D6E85D2706}" destId="{A4192428-D09D-4850-8EB7-1FAB0A73BEA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08416F-2183-4A2E-977C-27ACA59BDF93}">
      <dsp:nvSpPr>
        <dsp:cNvPr id="0" name=""/>
        <dsp:cNvSpPr/>
      </dsp:nvSpPr>
      <dsp:spPr>
        <a:xfrm>
          <a:off x="-6031994" y="-989003"/>
          <a:ext cx="7696632" cy="7696632"/>
        </a:xfrm>
        <a:prstGeom prst="blockArc">
          <a:avLst>
            <a:gd name="adj1" fmla="val 18900000"/>
            <a:gd name="adj2" fmla="val 2700000"/>
            <a:gd name="adj3" fmla="val 281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FE8CB6-8810-4F91-99EB-3DF455B71CEE}">
      <dsp:nvSpPr>
        <dsp:cNvPr id="0" name=""/>
        <dsp:cNvSpPr/>
      </dsp:nvSpPr>
      <dsp:spPr>
        <a:xfrm>
          <a:off x="1320946" y="1982514"/>
          <a:ext cx="9198666" cy="17011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9579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t-BR" sz="2400" kern="1200" dirty="0"/>
            <a:t>Como o acesso de abastecimento de água e esgotamento sanitário por rede geral estão distribuídos espacialmente na RMRJ?</a:t>
          </a:r>
        </a:p>
      </dsp:txBody>
      <dsp:txXfrm>
        <a:off x="1320946" y="1982514"/>
        <a:ext cx="9198666" cy="1701121"/>
      </dsp:txXfrm>
    </dsp:sp>
    <dsp:sp modelId="{A4192428-D09D-4850-8EB7-1FAB0A73BEA3}">
      <dsp:nvSpPr>
        <dsp:cNvPr id="0" name=""/>
        <dsp:cNvSpPr/>
      </dsp:nvSpPr>
      <dsp:spPr>
        <a:xfrm>
          <a:off x="-89553" y="1152921"/>
          <a:ext cx="3412781" cy="3412781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 l="-37000" r="-37000"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2" name="Google Shape;33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Foto: https://rioonwatch.org.br/?p=7342</a:t>
            </a:r>
            <a:endParaRPr dirty="0"/>
          </a:p>
        </p:txBody>
      </p:sp>
      <p:sp>
        <p:nvSpPr>
          <p:cNvPr id="333" name="Google Shape;333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219449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12709ed50cd_0_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g12709ed50cd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23264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12709ed50cd_0_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g12709ed50cd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927914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12709ed50cd_0_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g12709ed50cd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314668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12709ed50cd_0_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g12709ed50cd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398240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12709ed50cd_0_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g12709ed50cd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123727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12709ed50cd_0_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g12709ed50cd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994080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12709ed50cd_0_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g12709ed50cd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9285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" name="Google Shape;45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12709ed50cd_0_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51" name="Google Shape;351;g12709ed50cd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994259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12709ed50cd_0_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Foto: https://informe.ensp.fiocruz.br/noticias/48724</a:t>
            </a:r>
            <a:endParaRPr dirty="0"/>
          </a:p>
        </p:txBody>
      </p:sp>
      <p:sp>
        <p:nvSpPr>
          <p:cNvPr id="351" name="Google Shape;351;g12709ed50cd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985734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12709ed50cd_0_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g12709ed50cd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66196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12709ed50cd_0_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g12709ed50cd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465946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12709ed50cd_0_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g12709ed50cd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147278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12709ed50cd_0_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g12709ed50cd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953945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12709ed50cd_0_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g12709ed50cd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878653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12709ed50cd_0_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g12709ed50cd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18656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Slide de título">
  <p:cSld name="1_Slide de título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0"/>
          <p:cNvSpPr>
            <a:spLocks noGrp="1"/>
          </p:cNvSpPr>
          <p:nvPr>
            <p:ph type="pic" idx="2"/>
          </p:nvPr>
        </p:nvSpPr>
        <p:spPr>
          <a:xfrm>
            <a:off x="86715" y="86714"/>
            <a:ext cx="12018572" cy="6684572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26" name="Google Shape;26;p10"/>
          <p:cNvSpPr txBox="1">
            <a:spLocks noGrp="1"/>
          </p:cNvSpPr>
          <p:nvPr>
            <p:ph type="ctrTitle"/>
          </p:nvPr>
        </p:nvSpPr>
        <p:spPr>
          <a:xfrm>
            <a:off x="0" y="1768422"/>
            <a:ext cx="6840000" cy="2387600"/>
          </a:xfrm>
          <a:prstGeom prst="rect">
            <a:avLst/>
          </a:prstGeom>
          <a:solidFill>
            <a:schemeClr val="dk1">
              <a:alpha val="80000"/>
            </a:schemeClr>
          </a:solidFill>
          <a:ln>
            <a:noFill/>
          </a:ln>
        </p:spPr>
        <p:txBody>
          <a:bodyPr spcFirstLastPara="1" wrap="square" lIns="432000" tIns="45700" rIns="432000" bIns="1440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Calibri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0"/>
          <p:cNvSpPr txBox="1">
            <a:spLocks noGrp="1"/>
          </p:cNvSpPr>
          <p:nvPr>
            <p:ph type="subTitle" idx="1"/>
          </p:nvPr>
        </p:nvSpPr>
        <p:spPr>
          <a:xfrm>
            <a:off x="0" y="4153578"/>
            <a:ext cx="6840000" cy="936000"/>
          </a:xfrm>
          <a:prstGeom prst="rect">
            <a:avLst/>
          </a:prstGeom>
          <a:solidFill>
            <a:schemeClr val="dk1">
              <a:alpha val="89803"/>
            </a:schemeClr>
          </a:solidFill>
          <a:ln>
            <a:noFill/>
          </a:ln>
        </p:spPr>
        <p:txBody>
          <a:bodyPr spcFirstLastPara="1" wrap="square" lIns="432000" tIns="1440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94" name="Google Shape;94;p2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95" name="Google Shape;95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01" name="Google Shape;101;p2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VERTICAL_TITLE_AND_VERTICAL_TEX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" name="Google Shape;114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Slide de título">
  <p:cSld name="2_Slide de título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4"/>
          <p:cNvSpPr/>
          <p:nvPr/>
        </p:nvSpPr>
        <p:spPr>
          <a:xfrm>
            <a:off x="0" y="6771286"/>
            <a:ext cx="12192000" cy="8671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24"/>
          <p:cNvSpPr/>
          <p:nvPr/>
        </p:nvSpPr>
        <p:spPr>
          <a:xfrm>
            <a:off x="0" y="0"/>
            <a:ext cx="12192000" cy="8671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24"/>
          <p:cNvSpPr/>
          <p:nvPr/>
        </p:nvSpPr>
        <p:spPr>
          <a:xfrm rot="5400000">
            <a:off x="-3385643" y="3385642"/>
            <a:ext cx="6858001" cy="8671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24"/>
          <p:cNvSpPr/>
          <p:nvPr/>
        </p:nvSpPr>
        <p:spPr>
          <a:xfrm rot="5400000">
            <a:off x="8719643" y="3385643"/>
            <a:ext cx="6858000" cy="8671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24"/>
          <p:cNvSpPr>
            <a:spLocks noGrp="1"/>
          </p:cNvSpPr>
          <p:nvPr>
            <p:ph type="pic" idx="2"/>
          </p:nvPr>
        </p:nvSpPr>
        <p:spPr>
          <a:xfrm>
            <a:off x="86714" y="86714"/>
            <a:ext cx="6009285" cy="6684572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23" name="Google Shape;123;p24"/>
          <p:cNvSpPr txBox="1">
            <a:spLocks noGrp="1"/>
          </p:cNvSpPr>
          <p:nvPr>
            <p:ph type="ctrTitle"/>
          </p:nvPr>
        </p:nvSpPr>
        <p:spPr>
          <a:xfrm>
            <a:off x="6095999" y="86714"/>
            <a:ext cx="6009287" cy="4068402"/>
          </a:xfrm>
          <a:prstGeom prst="rect">
            <a:avLst/>
          </a:prstGeom>
          <a:solidFill>
            <a:schemeClr val="dk1">
              <a:alpha val="80000"/>
            </a:schemeClr>
          </a:solidFill>
          <a:ln>
            <a:noFill/>
          </a:ln>
        </p:spPr>
        <p:txBody>
          <a:bodyPr spcFirstLastPara="1" wrap="square" lIns="288000" tIns="45700" rIns="432000" bIns="144000" anchor="b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Calibri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subTitle" idx="1"/>
          </p:nvPr>
        </p:nvSpPr>
        <p:spPr>
          <a:xfrm>
            <a:off x="6095999" y="4152672"/>
            <a:ext cx="6009287" cy="1818422"/>
          </a:xfrm>
          <a:prstGeom prst="rect">
            <a:avLst/>
          </a:prstGeom>
          <a:solidFill>
            <a:srgbClr val="F2F2F2">
              <a:alpha val="80000"/>
            </a:srgbClr>
          </a:solidFill>
          <a:ln>
            <a:noFill/>
          </a:ln>
        </p:spPr>
        <p:txBody>
          <a:bodyPr spcFirstLastPara="1" wrap="square" lIns="288000" tIns="144000" rIns="432000" bIns="45700" anchor="t" anchorCtr="0">
            <a:normAutofit/>
          </a:bodyPr>
          <a:lstStyle>
            <a:lvl1pPr lv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26" name="Google Shape;126;p24"/>
          <p:cNvSpPr txBox="1"/>
          <p:nvPr/>
        </p:nvSpPr>
        <p:spPr>
          <a:xfrm>
            <a:off x="5861957" y="6613071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xto e Imagem Grande">
  <p:cSld name="Texto e Imagem Grande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5"/>
          <p:cNvSpPr txBox="1">
            <a:spLocks noGrp="1"/>
          </p:cNvSpPr>
          <p:nvPr>
            <p:ph type="ctrTitle"/>
          </p:nvPr>
        </p:nvSpPr>
        <p:spPr>
          <a:xfrm>
            <a:off x="84000" y="3517901"/>
            <a:ext cx="6012000" cy="1409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288000" tIns="45700" rIns="432000" bIns="144000" anchor="b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Calibri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5"/>
          <p:cNvSpPr txBox="1">
            <a:spLocks noGrp="1"/>
          </p:cNvSpPr>
          <p:nvPr>
            <p:ph type="subTitle" idx="1"/>
          </p:nvPr>
        </p:nvSpPr>
        <p:spPr>
          <a:xfrm>
            <a:off x="84000" y="4927600"/>
            <a:ext cx="6012000" cy="1845743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288000" tIns="144000" rIns="432000" bIns="45700" anchor="t" anchorCtr="0">
            <a:normAutofit/>
          </a:bodyPr>
          <a:lstStyle>
            <a:lvl1pPr lv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30" name="Google Shape;130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31" name="Google Shape;131;p25"/>
          <p:cNvSpPr txBox="1"/>
          <p:nvPr/>
        </p:nvSpPr>
        <p:spPr>
          <a:xfrm>
            <a:off x="5861957" y="6613071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25"/>
          <p:cNvSpPr>
            <a:spLocks noGrp="1"/>
          </p:cNvSpPr>
          <p:nvPr>
            <p:ph type="pic" idx="2"/>
          </p:nvPr>
        </p:nvSpPr>
        <p:spPr>
          <a:xfrm>
            <a:off x="84000" y="86714"/>
            <a:ext cx="6009285" cy="3431187"/>
          </a:xfrm>
          <a:prstGeom prst="rect">
            <a:avLst/>
          </a:prstGeom>
          <a:solidFill>
            <a:srgbClr val="333333"/>
          </a:solidFill>
          <a:ln>
            <a:noFill/>
          </a:ln>
        </p:spPr>
      </p:sp>
      <p:sp>
        <p:nvSpPr>
          <p:cNvPr id="133" name="Google Shape;133;p25"/>
          <p:cNvSpPr txBox="1">
            <a:spLocks noGrp="1"/>
          </p:cNvSpPr>
          <p:nvPr>
            <p:ph type="body" idx="3"/>
          </p:nvPr>
        </p:nvSpPr>
        <p:spPr>
          <a:xfrm>
            <a:off x="6464300" y="1152000"/>
            <a:ext cx="53077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800"/>
              <a:buChar char="•"/>
              <a:defRPr>
                <a:solidFill>
                  <a:srgbClr val="3F3F3F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400"/>
              <a:buChar char="•"/>
              <a:defRPr>
                <a:solidFill>
                  <a:srgbClr val="3F3F3F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>
                <a:solidFill>
                  <a:srgbClr val="3F3F3F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>
                <a:solidFill>
                  <a:srgbClr val="3F3F3F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>
                <a:solidFill>
                  <a:srgbClr val="3F3F3F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ítulo e Conteúdo">
  <p:cSld name="1_Título e Conteúdo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6"/>
          <p:cNvSpPr txBox="1">
            <a:spLocks noGrp="1"/>
          </p:cNvSpPr>
          <p:nvPr>
            <p:ph type="body" idx="1"/>
          </p:nvPr>
        </p:nvSpPr>
        <p:spPr>
          <a:xfrm>
            <a:off x="432000" y="1152000"/>
            <a:ext cx="113400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800"/>
              <a:buChar char="•"/>
              <a:defRPr>
                <a:solidFill>
                  <a:srgbClr val="3F3F3F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400"/>
              <a:buChar char="•"/>
              <a:defRPr>
                <a:solidFill>
                  <a:srgbClr val="3F3F3F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>
                <a:solidFill>
                  <a:srgbClr val="3F3F3F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>
                <a:solidFill>
                  <a:srgbClr val="3F3F3F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>
                <a:solidFill>
                  <a:srgbClr val="3F3F3F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6" name="Google Shape;136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Calibri"/>
              <a:buNone/>
              <a:defRPr>
                <a:solidFill>
                  <a:srgbClr val="3F3F3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39" name="Google Shape;139;p26"/>
          <p:cNvSpPr/>
          <p:nvPr/>
        </p:nvSpPr>
        <p:spPr>
          <a:xfrm rot="-2339177">
            <a:off x="10216425" y="538864"/>
            <a:ext cx="467362" cy="344458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26"/>
          <p:cNvSpPr/>
          <p:nvPr/>
        </p:nvSpPr>
        <p:spPr>
          <a:xfrm rot="-1222373">
            <a:off x="10678141" y="849218"/>
            <a:ext cx="316887" cy="233554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6"/>
          <p:cNvSpPr/>
          <p:nvPr/>
        </p:nvSpPr>
        <p:spPr>
          <a:xfrm rot="-2339177">
            <a:off x="10717367" y="620572"/>
            <a:ext cx="250689" cy="184764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26"/>
          <p:cNvSpPr/>
          <p:nvPr/>
        </p:nvSpPr>
        <p:spPr>
          <a:xfrm rot="-1789612">
            <a:off x="11064926" y="781602"/>
            <a:ext cx="216995" cy="159931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26"/>
          <p:cNvSpPr/>
          <p:nvPr/>
        </p:nvSpPr>
        <p:spPr>
          <a:xfrm rot="-3322149">
            <a:off x="11152527" y="382052"/>
            <a:ext cx="216995" cy="159931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26"/>
          <p:cNvSpPr/>
          <p:nvPr/>
        </p:nvSpPr>
        <p:spPr>
          <a:xfrm rot="-838582">
            <a:off x="11545452" y="1030689"/>
            <a:ext cx="162256" cy="119587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26"/>
          <p:cNvSpPr/>
          <p:nvPr/>
        </p:nvSpPr>
        <p:spPr>
          <a:xfrm rot="-4284707">
            <a:off x="11756248" y="247552"/>
            <a:ext cx="216995" cy="159931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26"/>
          <p:cNvSpPr/>
          <p:nvPr/>
        </p:nvSpPr>
        <p:spPr>
          <a:xfrm rot="-1517764">
            <a:off x="11448108" y="631127"/>
            <a:ext cx="216995" cy="159931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26"/>
          <p:cNvSpPr/>
          <p:nvPr/>
        </p:nvSpPr>
        <p:spPr>
          <a:xfrm rot="-1720268">
            <a:off x="11668879" y="824433"/>
            <a:ext cx="216995" cy="159931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26"/>
          <p:cNvSpPr/>
          <p:nvPr/>
        </p:nvSpPr>
        <p:spPr>
          <a:xfrm rot="328041">
            <a:off x="10094502" y="901548"/>
            <a:ext cx="579699" cy="606799"/>
          </a:xfrm>
          <a:custGeom>
            <a:avLst/>
            <a:gdLst/>
            <a:ahLst/>
            <a:cxnLst/>
            <a:rect l="l" t="t" r="r" b="b"/>
            <a:pathLst>
              <a:path w="487806" h="510610" extrusionOk="0">
                <a:moveTo>
                  <a:pt x="487806" y="171848"/>
                </a:moveTo>
                <a:lnTo>
                  <a:pt x="308036" y="510610"/>
                </a:lnTo>
                <a:lnTo>
                  <a:pt x="0" y="0"/>
                </a:lnTo>
                <a:lnTo>
                  <a:pt x="487806" y="171848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26"/>
          <p:cNvSpPr/>
          <p:nvPr/>
        </p:nvSpPr>
        <p:spPr>
          <a:xfrm>
            <a:off x="10871770" y="1202556"/>
            <a:ext cx="316887" cy="233554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26"/>
          <p:cNvSpPr/>
          <p:nvPr/>
        </p:nvSpPr>
        <p:spPr>
          <a:xfrm rot="-838582">
            <a:off x="11512604" y="1484835"/>
            <a:ext cx="162256" cy="119587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26"/>
          <p:cNvSpPr/>
          <p:nvPr/>
        </p:nvSpPr>
        <p:spPr>
          <a:xfrm rot="1160487">
            <a:off x="10291662" y="1614015"/>
            <a:ext cx="316887" cy="233554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26"/>
          <p:cNvSpPr/>
          <p:nvPr/>
        </p:nvSpPr>
        <p:spPr>
          <a:xfrm rot="803026">
            <a:off x="11586107" y="2015428"/>
            <a:ext cx="162256" cy="119587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ois conteúdos">
  <p:cSld name="Dois conteúdos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7"/>
          <p:cNvSpPr txBox="1"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Calibri"/>
              <a:buNone/>
              <a:defRPr>
                <a:solidFill>
                  <a:srgbClr val="3F3F3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27"/>
          <p:cNvSpPr txBox="1">
            <a:spLocks noGrp="1"/>
          </p:cNvSpPr>
          <p:nvPr>
            <p:ph type="body" idx="1"/>
          </p:nvPr>
        </p:nvSpPr>
        <p:spPr>
          <a:xfrm>
            <a:off x="432000" y="1152000"/>
            <a:ext cx="5472000" cy="50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800"/>
              <a:buChar char="•"/>
              <a:defRPr>
                <a:solidFill>
                  <a:srgbClr val="3F3F3F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400"/>
              <a:buChar char="•"/>
              <a:defRPr>
                <a:solidFill>
                  <a:srgbClr val="3F3F3F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>
                <a:solidFill>
                  <a:srgbClr val="3F3F3F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>
                <a:solidFill>
                  <a:srgbClr val="3F3F3F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>
                <a:solidFill>
                  <a:srgbClr val="3F3F3F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6" name="Google Shape;156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58" name="Google Shape;158;p27"/>
          <p:cNvSpPr txBox="1">
            <a:spLocks noGrp="1"/>
          </p:cNvSpPr>
          <p:nvPr>
            <p:ph type="body" idx="2"/>
          </p:nvPr>
        </p:nvSpPr>
        <p:spPr>
          <a:xfrm>
            <a:off x="6299887" y="1152525"/>
            <a:ext cx="5472113" cy="503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3 Colunas">
  <p:cSld name="1_3 Colunas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8"/>
          <p:cNvSpPr txBox="1"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Calibri"/>
              <a:buNone/>
              <a:defRPr>
                <a:solidFill>
                  <a:srgbClr val="3F3F3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28"/>
          <p:cNvSpPr txBox="1">
            <a:spLocks noGrp="1"/>
          </p:cNvSpPr>
          <p:nvPr>
            <p:ph type="body" idx="1"/>
          </p:nvPr>
        </p:nvSpPr>
        <p:spPr>
          <a:xfrm>
            <a:off x="432000" y="1152000"/>
            <a:ext cx="3600000" cy="5039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800"/>
              <a:buChar char="•"/>
              <a:defRPr>
                <a:solidFill>
                  <a:srgbClr val="3F3F3F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400"/>
              <a:buChar char="•"/>
              <a:defRPr>
                <a:solidFill>
                  <a:srgbClr val="3F3F3F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>
                <a:solidFill>
                  <a:srgbClr val="3F3F3F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>
                <a:solidFill>
                  <a:srgbClr val="3F3F3F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>
                <a:solidFill>
                  <a:srgbClr val="3F3F3F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2" name="Google Shape;162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64" name="Google Shape;164;p28"/>
          <p:cNvSpPr txBox="1">
            <a:spLocks noGrp="1"/>
          </p:cNvSpPr>
          <p:nvPr>
            <p:ph type="body" idx="2"/>
          </p:nvPr>
        </p:nvSpPr>
        <p:spPr>
          <a:xfrm>
            <a:off x="4301550" y="1152000"/>
            <a:ext cx="3600450" cy="503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5" name="Google Shape;165;p28"/>
          <p:cNvSpPr txBox="1">
            <a:spLocks noGrp="1"/>
          </p:cNvSpPr>
          <p:nvPr>
            <p:ph type="body" idx="3"/>
          </p:nvPr>
        </p:nvSpPr>
        <p:spPr>
          <a:xfrm>
            <a:off x="8171550" y="1152000"/>
            <a:ext cx="3600450" cy="503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omente título, sem elementos gráficos">
  <p:cSld name="Somente título, sem elementos gráfico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Calibri"/>
              <a:buNone/>
              <a:defRPr>
                <a:solidFill>
                  <a:srgbClr val="3F3F3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5 Colunas">
  <p:cSld name="5 Colunas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9"/>
          <p:cNvSpPr txBox="1"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Calibri"/>
              <a:buNone/>
              <a:defRPr>
                <a:solidFill>
                  <a:srgbClr val="3F3F3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29"/>
          <p:cNvSpPr txBox="1">
            <a:spLocks noGrp="1"/>
          </p:cNvSpPr>
          <p:nvPr>
            <p:ph type="body" idx="1"/>
          </p:nvPr>
        </p:nvSpPr>
        <p:spPr>
          <a:xfrm>
            <a:off x="432000" y="1152000"/>
            <a:ext cx="2160000" cy="5039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800"/>
              <a:buChar char="•"/>
              <a:defRPr>
                <a:solidFill>
                  <a:srgbClr val="3F3F3F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400"/>
              <a:buChar char="•"/>
              <a:defRPr>
                <a:solidFill>
                  <a:srgbClr val="3F3F3F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>
                <a:solidFill>
                  <a:srgbClr val="3F3F3F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>
                <a:solidFill>
                  <a:srgbClr val="3F3F3F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>
                <a:solidFill>
                  <a:srgbClr val="3F3F3F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9" name="Google Shape;169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71" name="Google Shape;171;p29"/>
          <p:cNvSpPr txBox="1">
            <a:spLocks noGrp="1"/>
          </p:cNvSpPr>
          <p:nvPr>
            <p:ph type="body" idx="2"/>
          </p:nvPr>
        </p:nvSpPr>
        <p:spPr>
          <a:xfrm>
            <a:off x="2726412" y="1152525"/>
            <a:ext cx="2160588" cy="503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2" name="Google Shape;172;p29"/>
          <p:cNvSpPr txBox="1">
            <a:spLocks noGrp="1"/>
          </p:cNvSpPr>
          <p:nvPr>
            <p:ph type="body" idx="3"/>
          </p:nvPr>
        </p:nvSpPr>
        <p:spPr>
          <a:xfrm>
            <a:off x="5021412" y="1152525"/>
            <a:ext cx="2160588" cy="503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3" name="Google Shape;173;p29"/>
          <p:cNvSpPr txBox="1">
            <a:spLocks noGrp="1"/>
          </p:cNvSpPr>
          <p:nvPr>
            <p:ph type="body" idx="4"/>
          </p:nvPr>
        </p:nvSpPr>
        <p:spPr>
          <a:xfrm>
            <a:off x="7316412" y="1148060"/>
            <a:ext cx="2160588" cy="503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4" name="Google Shape;174;p29"/>
          <p:cNvSpPr txBox="1">
            <a:spLocks noGrp="1"/>
          </p:cNvSpPr>
          <p:nvPr>
            <p:ph type="body" idx="5"/>
          </p:nvPr>
        </p:nvSpPr>
        <p:spPr>
          <a:xfrm>
            <a:off x="9611412" y="1152525"/>
            <a:ext cx="2160588" cy="503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roduto Digital">
  <p:cSld name="Produto Digital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0"/>
          <p:cNvSpPr/>
          <p:nvPr/>
        </p:nvSpPr>
        <p:spPr>
          <a:xfrm rot="-2339177">
            <a:off x="10216425" y="538864"/>
            <a:ext cx="467362" cy="344458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30"/>
          <p:cNvSpPr/>
          <p:nvPr/>
        </p:nvSpPr>
        <p:spPr>
          <a:xfrm rot="-1222373">
            <a:off x="10678141" y="849218"/>
            <a:ext cx="316887" cy="233554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30"/>
          <p:cNvSpPr/>
          <p:nvPr/>
        </p:nvSpPr>
        <p:spPr>
          <a:xfrm rot="-2339177">
            <a:off x="10717367" y="620572"/>
            <a:ext cx="250689" cy="184764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30"/>
          <p:cNvSpPr/>
          <p:nvPr/>
        </p:nvSpPr>
        <p:spPr>
          <a:xfrm rot="-1789612">
            <a:off x="11064926" y="781602"/>
            <a:ext cx="216995" cy="159931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30"/>
          <p:cNvSpPr/>
          <p:nvPr/>
        </p:nvSpPr>
        <p:spPr>
          <a:xfrm rot="-3322149">
            <a:off x="11152527" y="382052"/>
            <a:ext cx="216995" cy="159931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30"/>
          <p:cNvSpPr/>
          <p:nvPr/>
        </p:nvSpPr>
        <p:spPr>
          <a:xfrm rot="-838582">
            <a:off x="11545452" y="1030689"/>
            <a:ext cx="162256" cy="119587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30"/>
          <p:cNvSpPr/>
          <p:nvPr/>
        </p:nvSpPr>
        <p:spPr>
          <a:xfrm rot="-4284707">
            <a:off x="11756248" y="247552"/>
            <a:ext cx="216995" cy="159931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30"/>
          <p:cNvSpPr/>
          <p:nvPr/>
        </p:nvSpPr>
        <p:spPr>
          <a:xfrm rot="-1517764">
            <a:off x="11448108" y="631127"/>
            <a:ext cx="216995" cy="159931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30"/>
          <p:cNvSpPr/>
          <p:nvPr/>
        </p:nvSpPr>
        <p:spPr>
          <a:xfrm rot="-1720268">
            <a:off x="11668879" y="824433"/>
            <a:ext cx="216995" cy="159931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30"/>
          <p:cNvSpPr/>
          <p:nvPr/>
        </p:nvSpPr>
        <p:spPr>
          <a:xfrm rot="328041">
            <a:off x="10094502" y="901548"/>
            <a:ext cx="579699" cy="606799"/>
          </a:xfrm>
          <a:custGeom>
            <a:avLst/>
            <a:gdLst/>
            <a:ahLst/>
            <a:cxnLst/>
            <a:rect l="l" t="t" r="r" b="b"/>
            <a:pathLst>
              <a:path w="487806" h="510610" extrusionOk="0">
                <a:moveTo>
                  <a:pt x="487806" y="171848"/>
                </a:moveTo>
                <a:lnTo>
                  <a:pt x="308036" y="510610"/>
                </a:lnTo>
                <a:lnTo>
                  <a:pt x="0" y="0"/>
                </a:lnTo>
                <a:lnTo>
                  <a:pt x="487806" y="171848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30"/>
          <p:cNvSpPr/>
          <p:nvPr/>
        </p:nvSpPr>
        <p:spPr>
          <a:xfrm>
            <a:off x="10871770" y="1202556"/>
            <a:ext cx="316887" cy="233554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30"/>
          <p:cNvSpPr/>
          <p:nvPr/>
        </p:nvSpPr>
        <p:spPr>
          <a:xfrm rot="-838582">
            <a:off x="11512604" y="1484835"/>
            <a:ext cx="162256" cy="119587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30"/>
          <p:cNvSpPr/>
          <p:nvPr/>
        </p:nvSpPr>
        <p:spPr>
          <a:xfrm rot="1160487">
            <a:off x="10291662" y="1614015"/>
            <a:ext cx="316887" cy="233554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30"/>
          <p:cNvSpPr/>
          <p:nvPr/>
        </p:nvSpPr>
        <p:spPr>
          <a:xfrm rot="803026">
            <a:off x="11586107" y="2015428"/>
            <a:ext cx="162256" cy="119587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0" name="Google Shape;190;p30"/>
          <p:cNvGrpSpPr/>
          <p:nvPr/>
        </p:nvGrpSpPr>
        <p:grpSpPr>
          <a:xfrm>
            <a:off x="3383603" y="1013721"/>
            <a:ext cx="7749965" cy="5100743"/>
            <a:chOff x="510812" y="938373"/>
            <a:chExt cx="8073393" cy="5313612"/>
          </a:xfrm>
        </p:grpSpPr>
        <p:sp>
          <p:nvSpPr>
            <p:cNvPr id="191" name="Google Shape;191;p30"/>
            <p:cNvSpPr/>
            <p:nvPr/>
          </p:nvSpPr>
          <p:spPr>
            <a:xfrm>
              <a:off x="877709" y="938373"/>
              <a:ext cx="7339600" cy="5234482"/>
            </a:xfrm>
            <a:prstGeom prst="round2SameRect">
              <a:avLst>
                <a:gd name="adj1" fmla="val 5601"/>
                <a:gd name="adj2" fmla="val 0"/>
              </a:avLst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30"/>
            <p:cNvSpPr/>
            <p:nvPr/>
          </p:nvSpPr>
          <p:spPr>
            <a:xfrm>
              <a:off x="930758" y="995668"/>
              <a:ext cx="7233502" cy="5177187"/>
            </a:xfrm>
            <a:prstGeom prst="round2SameRect">
              <a:avLst>
                <a:gd name="adj1" fmla="val 4499"/>
                <a:gd name="adj2" fmla="val 0"/>
              </a:avLst>
            </a:prstGeom>
            <a:solidFill>
              <a:schemeClr val="lt1"/>
            </a:solidFill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30"/>
            <p:cNvSpPr/>
            <p:nvPr/>
          </p:nvSpPr>
          <p:spPr>
            <a:xfrm rot="-5400000">
              <a:off x="2264894" y="295974"/>
              <a:ext cx="4565229" cy="6599909"/>
            </a:xfrm>
            <a:prstGeom prst="roundRect">
              <a:avLst>
                <a:gd name="adj" fmla="val 1476"/>
              </a:avLst>
            </a:prstGeom>
            <a:solidFill>
              <a:schemeClr val="lt1"/>
            </a:solidFill>
            <a:ln w="9525" cap="flat" cmpd="sng">
              <a:solidFill>
                <a:srgbClr val="D0CEC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p30"/>
            <p:cNvSpPr/>
            <p:nvPr/>
          </p:nvSpPr>
          <p:spPr>
            <a:xfrm rot="10800000">
              <a:off x="510812" y="5998253"/>
              <a:ext cx="8073393" cy="24897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30"/>
            <p:cNvSpPr/>
            <p:nvPr/>
          </p:nvSpPr>
          <p:spPr>
            <a:xfrm>
              <a:off x="3668019" y="6206338"/>
              <a:ext cx="1758981" cy="45647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>
                    <a:alpha val="0"/>
                  </a:srgbClr>
                </a:gs>
                <a:gs pos="100000">
                  <a:srgbClr val="000000">
                    <a:alpha val="30980"/>
                  </a:srgbClr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30"/>
            <p:cNvSpPr/>
            <p:nvPr/>
          </p:nvSpPr>
          <p:spPr>
            <a:xfrm rot="-5400000">
              <a:off x="4660498" y="1119143"/>
              <a:ext cx="48680" cy="48680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30"/>
            <p:cNvSpPr/>
            <p:nvPr/>
          </p:nvSpPr>
          <p:spPr>
            <a:xfrm rot="-5400000">
              <a:off x="4505961" y="1106017"/>
              <a:ext cx="83096" cy="83096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30"/>
            <p:cNvSpPr/>
            <p:nvPr/>
          </p:nvSpPr>
          <p:spPr>
            <a:xfrm rot="-5400000">
              <a:off x="4524686" y="1124741"/>
              <a:ext cx="45647" cy="45647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9" name="Google Shape;199;p30"/>
          <p:cNvSpPr txBox="1">
            <a:spLocks noGrp="1"/>
          </p:cNvSpPr>
          <p:nvPr>
            <p:ph type="body" idx="1"/>
          </p:nvPr>
        </p:nvSpPr>
        <p:spPr>
          <a:xfrm>
            <a:off x="432000" y="1152000"/>
            <a:ext cx="2951603" cy="2196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800"/>
              <a:buNone/>
              <a:defRPr sz="2800">
                <a:solidFill>
                  <a:srgbClr val="3F3F3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400"/>
              <a:buNone/>
              <a:defRPr sz="2400">
                <a:solidFill>
                  <a:srgbClr val="3F3F3F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sz="2000">
                <a:solidFill>
                  <a:srgbClr val="3F3F3F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sz="2000">
                <a:solidFill>
                  <a:srgbClr val="3F3F3F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sz="2000">
                <a:solidFill>
                  <a:srgbClr val="3F3F3F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0" name="Google Shape;20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Calibri"/>
              <a:buNone/>
              <a:defRPr>
                <a:solidFill>
                  <a:srgbClr val="3F3F3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03" name="Google Shape;203;p30"/>
          <p:cNvSpPr>
            <a:spLocks noGrp="1"/>
          </p:cNvSpPr>
          <p:nvPr>
            <p:ph type="pic" idx="2"/>
          </p:nvPr>
        </p:nvSpPr>
        <p:spPr>
          <a:xfrm>
            <a:off x="4092796" y="1376357"/>
            <a:ext cx="6333545" cy="4379625"/>
          </a:xfrm>
          <a:prstGeom prst="roundRect">
            <a:avLst>
              <a:gd name="adj" fmla="val 1356"/>
            </a:avLst>
          </a:prstGeom>
          <a:solidFill>
            <a:srgbClr val="F2F2F2"/>
          </a:solidFill>
          <a:ln>
            <a:noFill/>
          </a:ln>
        </p:spPr>
      </p:sp>
      <p:sp>
        <p:nvSpPr>
          <p:cNvPr id="204" name="Google Shape;204;p30"/>
          <p:cNvSpPr txBox="1">
            <a:spLocks noGrp="1"/>
          </p:cNvSpPr>
          <p:nvPr>
            <p:ph type="body" idx="3"/>
          </p:nvPr>
        </p:nvSpPr>
        <p:spPr>
          <a:xfrm>
            <a:off x="431800" y="3509766"/>
            <a:ext cx="2951163" cy="2322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Números Grandes, Opção 1">
  <p:cSld name="Números Grandes, Opção 1"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1"/>
          <p:cNvSpPr/>
          <p:nvPr/>
        </p:nvSpPr>
        <p:spPr>
          <a:xfrm>
            <a:off x="0" y="2539992"/>
            <a:ext cx="5373076" cy="4318008"/>
          </a:xfrm>
          <a:custGeom>
            <a:avLst/>
            <a:gdLst/>
            <a:ahLst/>
            <a:cxnLst/>
            <a:rect l="l" t="t" r="r" b="b"/>
            <a:pathLst>
              <a:path w="5373076" h="4318008" extrusionOk="0">
                <a:moveTo>
                  <a:pt x="4972877" y="1816430"/>
                </a:moveTo>
                <a:lnTo>
                  <a:pt x="5211912" y="2046590"/>
                </a:lnTo>
                <a:lnTo>
                  <a:pt x="4866804" y="2013272"/>
                </a:lnTo>
                <a:close/>
                <a:moveTo>
                  <a:pt x="3721849" y="1808102"/>
                </a:moveTo>
                <a:lnTo>
                  <a:pt x="3854624" y="2524110"/>
                </a:lnTo>
                <a:lnTo>
                  <a:pt x="3419634" y="2322178"/>
                </a:lnTo>
                <a:lnTo>
                  <a:pt x="3604566" y="1945430"/>
                </a:lnTo>
                <a:close/>
                <a:moveTo>
                  <a:pt x="2301472" y="1771765"/>
                </a:moveTo>
                <a:lnTo>
                  <a:pt x="3237442" y="2134997"/>
                </a:lnTo>
                <a:lnTo>
                  <a:pt x="3266331" y="2949530"/>
                </a:lnTo>
                <a:lnTo>
                  <a:pt x="1897852" y="4318008"/>
                </a:lnTo>
                <a:lnTo>
                  <a:pt x="134565" y="4318008"/>
                </a:lnTo>
                <a:lnTo>
                  <a:pt x="0" y="4183443"/>
                </a:lnTo>
                <a:lnTo>
                  <a:pt x="0" y="2855805"/>
                </a:lnTo>
                <a:close/>
                <a:moveTo>
                  <a:pt x="5243699" y="652159"/>
                </a:moveTo>
                <a:lnTo>
                  <a:pt x="5058767" y="1028908"/>
                </a:lnTo>
                <a:lnTo>
                  <a:pt x="4960786" y="983422"/>
                </a:lnTo>
                <a:close/>
                <a:moveTo>
                  <a:pt x="3473588" y="405712"/>
                </a:moveTo>
                <a:lnTo>
                  <a:pt x="4094196" y="1366894"/>
                </a:lnTo>
                <a:lnTo>
                  <a:pt x="3778134" y="1741309"/>
                </a:lnTo>
                <a:lnTo>
                  <a:pt x="2824519" y="1808100"/>
                </a:lnTo>
                <a:close/>
                <a:moveTo>
                  <a:pt x="4454991" y="0"/>
                </a:moveTo>
                <a:lnTo>
                  <a:pt x="5373076" y="32358"/>
                </a:lnTo>
                <a:lnTo>
                  <a:pt x="4628717" y="1349015"/>
                </a:lnTo>
                <a:lnTo>
                  <a:pt x="4094010" y="779481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31"/>
          <p:cNvSpPr txBox="1"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Calibri"/>
              <a:buNone/>
              <a:defRPr>
                <a:solidFill>
                  <a:srgbClr val="3F3F3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31"/>
          <p:cNvSpPr txBox="1">
            <a:spLocks noGrp="1"/>
          </p:cNvSpPr>
          <p:nvPr>
            <p:ph type="body" idx="1"/>
          </p:nvPr>
        </p:nvSpPr>
        <p:spPr>
          <a:xfrm>
            <a:off x="906843" y="3429050"/>
            <a:ext cx="4522314" cy="2762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800"/>
              <a:buChar char="•"/>
              <a:defRPr>
                <a:solidFill>
                  <a:srgbClr val="3F3F3F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400"/>
              <a:buChar char="•"/>
              <a:defRPr>
                <a:solidFill>
                  <a:srgbClr val="3F3F3F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>
                <a:solidFill>
                  <a:srgbClr val="3F3F3F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>
                <a:solidFill>
                  <a:srgbClr val="3F3F3F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>
                <a:solidFill>
                  <a:srgbClr val="3F3F3F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9" name="Google Shape;209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11" name="Google Shape;211;p31"/>
          <p:cNvSpPr txBox="1">
            <a:spLocks noGrp="1"/>
          </p:cNvSpPr>
          <p:nvPr>
            <p:ph type="body" idx="2"/>
          </p:nvPr>
        </p:nvSpPr>
        <p:spPr>
          <a:xfrm>
            <a:off x="6774740" y="3429000"/>
            <a:ext cx="4522407" cy="276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2" name="Google Shape;212;p31"/>
          <p:cNvSpPr txBox="1">
            <a:spLocks noGrp="1"/>
          </p:cNvSpPr>
          <p:nvPr>
            <p:ph type="body" idx="3"/>
          </p:nvPr>
        </p:nvSpPr>
        <p:spPr>
          <a:xfrm>
            <a:off x="906463" y="2278063"/>
            <a:ext cx="4522787" cy="885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3" name="Google Shape;213;p31"/>
          <p:cNvSpPr txBox="1">
            <a:spLocks noGrp="1"/>
          </p:cNvSpPr>
          <p:nvPr>
            <p:ph type="body" idx="4"/>
          </p:nvPr>
        </p:nvSpPr>
        <p:spPr>
          <a:xfrm>
            <a:off x="6762750" y="2278063"/>
            <a:ext cx="4522787" cy="885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 i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Comparação">
  <p:cSld name="1_Comparação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2"/>
          <p:cNvSpPr txBox="1"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Calibri"/>
              <a:buNone/>
              <a:defRPr>
                <a:solidFill>
                  <a:srgbClr val="3F3F3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32"/>
          <p:cNvSpPr txBox="1">
            <a:spLocks noGrp="1"/>
          </p:cNvSpPr>
          <p:nvPr>
            <p:ph type="body" idx="1"/>
          </p:nvPr>
        </p:nvSpPr>
        <p:spPr>
          <a:xfrm>
            <a:off x="432000" y="1152000"/>
            <a:ext cx="5472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400"/>
              <a:buNone/>
              <a:defRPr sz="2400" b="1">
                <a:solidFill>
                  <a:srgbClr val="3F3F3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17" name="Google Shape;217;p32"/>
          <p:cNvSpPr txBox="1">
            <a:spLocks noGrp="1"/>
          </p:cNvSpPr>
          <p:nvPr>
            <p:ph type="body" idx="2"/>
          </p:nvPr>
        </p:nvSpPr>
        <p:spPr>
          <a:xfrm>
            <a:off x="432000" y="1584000"/>
            <a:ext cx="5472000" cy="46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800"/>
              <a:buChar char="•"/>
              <a:defRPr>
                <a:solidFill>
                  <a:srgbClr val="3F3F3F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400"/>
              <a:buChar char="•"/>
              <a:defRPr>
                <a:solidFill>
                  <a:srgbClr val="3F3F3F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>
                <a:solidFill>
                  <a:srgbClr val="3F3F3F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>
                <a:solidFill>
                  <a:srgbClr val="3F3F3F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>
                <a:solidFill>
                  <a:srgbClr val="3F3F3F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8" name="Google Shape;218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20" name="Google Shape;220;p32"/>
          <p:cNvSpPr txBox="1">
            <a:spLocks noGrp="1"/>
          </p:cNvSpPr>
          <p:nvPr>
            <p:ph type="body" idx="3"/>
          </p:nvPr>
        </p:nvSpPr>
        <p:spPr>
          <a:xfrm>
            <a:off x="6299887" y="1584325"/>
            <a:ext cx="5472113" cy="4606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1" name="Google Shape;221;p32"/>
          <p:cNvSpPr txBox="1">
            <a:spLocks noGrp="1"/>
          </p:cNvSpPr>
          <p:nvPr>
            <p:ph type="body" idx="4"/>
          </p:nvPr>
        </p:nvSpPr>
        <p:spPr>
          <a:xfrm>
            <a:off x="6300000" y="1152525"/>
            <a:ext cx="5472000" cy="358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 Colunas Demarcadas">
  <p:cSld name="3 Colunas Demarcadas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3"/>
          <p:cNvSpPr txBox="1"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Calibri"/>
              <a:buNone/>
              <a:defRPr>
                <a:solidFill>
                  <a:srgbClr val="3F3F3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33"/>
          <p:cNvSpPr>
            <a:spLocks noGrp="1"/>
          </p:cNvSpPr>
          <p:nvPr>
            <p:ph type="body" idx="1"/>
          </p:nvPr>
        </p:nvSpPr>
        <p:spPr>
          <a:xfrm>
            <a:off x="744396" y="2463936"/>
            <a:ext cx="3726003" cy="3314545"/>
          </a:xfrm>
          <a:prstGeom prst="rightArrowCallout">
            <a:avLst>
              <a:gd name="adj1" fmla="val 50000"/>
              <a:gd name="adj2" fmla="val 25000"/>
              <a:gd name="adj3" fmla="val 15421"/>
              <a:gd name="adj4" fmla="val 80487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180000" tIns="180000" rIns="180000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800"/>
              <a:buChar char="•"/>
              <a:defRPr>
                <a:solidFill>
                  <a:srgbClr val="3F3F3F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400"/>
              <a:buChar char="•"/>
              <a:defRPr>
                <a:solidFill>
                  <a:srgbClr val="3F3F3F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>
                <a:solidFill>
                  <a:srgbClr val="3F3F3F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>
                <a:solidFill>
                  <a:srgbClr val="3F3F3F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>
                <a:solidFill>
                  <a:srgbClr val="3F3F3F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5" name="Google Shape;225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27" name="Google Shape;227;p33"/>
          <p:cNvSpPr>
            <a:spLocks noGrp="1"/>
          </p:cNvSpPr>
          <p:nvPr>
            <p:ph type="body" idx="2"/>
          </p:nvPr>
        </p:nvSpPr>
        <p:spPr>
          <a:xfrm>
            <a:off x="4613985" y="2463801"/>
            <a:ext cx="3726469" cy="3314200"/>
          </a:xfrm>
          <a:prstGeom prst="rightArrowCallout">
            <a:avLst>
              <a:gd name="adj1" fmla="val 50000"/>
              <a:gd name="adj2" fmla="val 25000"/>
              <a:gd name="adj3" fmla="val 16186"/>
              <a:gd name="adj4" fmla="val 8049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180000" tIns="180000" rIns="18000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8" name="Google Shape;228;p33"/>
          <p:cNvSpPr txBox="1">
            <a:spLocks noGrp="1"/>
          </p:cNvSpPr>
          <p:nvPr>
            <p:ph type="body" idx="3"/>
          </p:nvPr>
        </p:nvSpPr>
        <p:spPr>
          <a:xfrm>
            <a:off x="8483985" y="2463801"/>
            <a:ext cx="2963619" cy="33142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180000" tIns="180000" rIns="18000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9" name="Google Shape;229;p33"/>
          <p:cNvSpPr txBox="1">
            <a:spLocks noGrp="1"/>
          </p:cNvSpPr>
          <p:nvPr>
            <p:ph type="body" idx="4"/>
          </p:nvPr>
        </p:nvSpPr>
        <p:spPr>
          <a:xfrm>
            <a:off x="431800" y="1080000"/>
            <a:ext cx="11339513" cy="276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0" name="Google Shape;230;p33"/>
          <p:cNvSpPr txBox="1">
            <a:spLocks noGrp="1"/>
          </p:cNvSpPr>
          <p:nvPr>
            <p:ph type="body" idx="5"/>
          </p:nvPr>
        </p:nvSpPr>
        <p:spPr>
          <a:xfrm>
            <a:off x="744236" y="1647240"/>
            <a:ext cx="2975578" cy="6480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1080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1" name="Google Shape;231;p33"/>
          <p:cNvSpPr txBox="1">
            <a:spLocks noGrp="1"/>
          </p:cNvSpPr>
          <p:nvPr>
            <p:ph type="body" idx="6"/>
          </p:nvPr>
        </p:nvSpPr>
        <p:spPr>
          <a:xfrm>
            <a:off x="4608336" y="1647040"/>
            <a:ext cx="2975578" cy="64800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1080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2" name="Google Shape;232;p33"/>
          <p:cNvSpPr txBox="1">
            <a:spLocks noGrp="1"/>
          </p:cNvSpPr>
          <p:nvPr>
            <p:ph type="body" idx="7"/>
          </p:nvPr>
        </p:nvSpPr>
        <p:spPr>
          <a:xfrm>
            <a:off x="8483986" y="1647240"/>
            <a:ext cx="2975578" cy="648000"/>
          </a:xfrm>
          <a:prstGeom prst="rect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1080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inha do tempo">
  <p:cSld name="Linha do tempo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Calibri"/>
              <a:buNone/>
              <a:defRPr>
                <a:solidFill>
                  <a:srgbClr val="3F3F3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37" name="Google Shape;237;p34"/>
          <p:cNvSpPr txBox="1">
            <a:spLocks noGrp="1"/>
          </p:cNvSpPr>
          <p:nvPr>
            <p:ph type="body" idx="1"/>
          </p:nvPr>
        </p:nvSpPr>
        <p:spPr>
          <a:xfrm>
            <a:off x="431800" y="1080000"/>
            <a:ext cx="11339513" cy="276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238" name="Google Shape;238;p34"/>
          <p:cNvCxnSpPr/>
          <p:nvPr/>
        </p:nvCxnSpPr>
        <p:spPr>
          <a:xfrm>
            <a:off x="431800" y="3866682"/>
            <a:ext cx="11339513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39" name="Google Shape;239;p34"/>
          <p:cNvSpPr txBox="1">
            <a:spLocks noGrp="1"/>
          </p:cNvSpPr>
          <p:nvPr>
            <p:ph type="body" idx="2"/>
          </p:nvPr>
        </p:nvSpPr>
        <p:spPr>
          <a:xfrm>
            <a:off x="412908" y="3973125"/>
            <a:ext cx="415608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400"/>
              <a:buNone/>
              <a:defRPr sz="14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0" name="Google Shape;240;p34"/>
          <p:cNvSpPr txBox="1">
            <a:spLocks noGrp="1"/>
          </p:cNvSpPr>
          <p:nvPr>
            <p:ph type="body" idx="3"/>
          </p:nvPr>
        </p:nvSpPr>
        <p:spPr>
          <a:xfrm>
            <a:off x="431799" y="3597398"/>
            <a:ext cx="377825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1" name="Google Shape;241;p34"/>
          <p:cNvSpPr txBox="1">
            <a:spLocks noGrp="1"/>
          </p:cNvSpPr>
          <p:nvPr>
            <p:ph type="body" idx="4"/>
          </p:nvPr>
        </p:nvSpPr>
        <p:spPr>
          <a:xfrm>
            <a:off x="903816" y="3597398"/>
            <a:ext cx="377825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2" name="Google Shape;242;p34"/>
          <p:cNvSpPr txBox="1">
            <a:spLocks noGrp="1"/>
          </p:cNvSpPr>
          <p:nvPr>
            <p:ph type="body" idx="5"/>
          </p:nvPr>
        </p:nvSpPr>
        <p:spPr>
          <a:xfrm>
            <a:off x="1375833" y="3597398"/>
            <a:ext cx="377825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3" name="Google Shape;243;p34"/>
          <p:cNvSpPr txBox="1">
            <a:spLocks noGrp="1"/>
          </p:cNvSpPr>
          <p:nvPr>
            <p:ph type="body" idx="6"/>
          </p:nvPr>
        </p:nvSpPr>
        <p:spPr>
          <a:xfrm>
            <a:off x="1847850" y="3597398"/>
            <a:ext cx="377825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4" name="Google Shape;244;p34"/>
          <p:cNvSpPr txBox="1">
            <a:spLocks noGrp="1"/>
          </p:cNvSpPr>
          <p:nvPr>
            <p:ph type="body" idx="7"/>
          </p:nvPr>
        </p:nvSpPr>
        <p:spPr>
          <a:xfrm>
            <a:off x="6077108" y="3973125"/>
            <a:ext cx="415608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400"/>
              <a:buNone/>
              <a:defRPr sz="14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5" name="Google Shape;245;p34"/>
          <p:cNvSpPr txBox="1">
            <a:spLocks noGrp="1"/>
          </p:cNvSpPr>
          <p:nvPr>
            <p:ph type="body" idx="8"/>
          </p:nvPr>
        </p:nvSpPr>
        <p:spPr>
          <a:xfrm>
            <a:off x="2319867" y="3597398"/>
            <a:ext cx="377825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6" name="Google Shape;246;p34"/>
          <p:cNvSpPr txBox="1">
            <a:spLocks noGrp="1"/>
          </p:cNvSpPr>
          <p:nvPr>
            <p:ph type="body" idx="9"/>
          </p:nvPr>
        </p:nvSpPr>
        <p:spPr>
          <a:xfrm>
            <a:off x="2791884" y="3597398"/>
            <a:ext cx="377825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7" name="Google Shape;247;p34"/>
          <p:cNvSpPr txBox="1">
            <a:spLocks noGrp="1"/>
          </p:cNvSpPr>
          <p:nvPr>
            <p:ph type="body" idx="13"/>
          </p:nvPr>
        </p:nvSpPr>
        <p:spPr>
          <a:xfrm>
            <a:off x="3263901" y="3597398"/>
            <a:ext cx="377825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8" name="Google Shape;248;p34"/>
          <p:cNvSpPr txBox="1">
            <a:spLocks noGrp="1"/>
          </p:cNvSpPr>
          <p:nvPr>
            <p:ph type="body" idx="14"/>
          </p:nvPr>
        </p:nvSpPr>
        <p:spPr>
          <a:xfrm>
            <a:off x="4679952" y="3597398"/>
            <a:ext cx="377825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9" name="Google Shape;249;p34"/>
          <p:cNvSpPr txBox="1">
            <a:spLocks noGrp="1"/>
          </p:cNvSpPr>
          <p:nvPr>
            <p:ph type="body" idx="15"/>
          </p:nvPr>
        </p:nvSpPr>
        <p:spPr>
          <a:xfrm>
            <a:off x="3735918" y="3597398"/>
            <a:ext cx="377825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0" name="Google Shape;250;p34"/>
          <p:cNvSpPr txBox="1">
            <a:spLocks noGrp="1"/>
          </p:cNvSpPr>
          <p:nvPr>
            <p:ph type="body" idx="16"/>
          </p:nvPr>
        </p:nvSpPr>
        <p:spPr>
          <a:xfrm>
            <a:off x="4207935" y="3597398"/>
            <a:ext cx="377825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1" name="Google Shape;251;p34"/>
          <p:cNvSpPr txBox="1">
            <a:spLocks noGrp="1"/>
          </p:cNvSpPr>
          <p:nvPr>
            <p:ph type="body" idx="17"/>
          </p:nvPr>
        </p:nvSpPr>
        <p:spPr>
          <a:xfrm>
            <a:off x="5151969" y="3597398"/>
            <a:ext cx="377825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2" name="Google Shape;252;p34"/>
          <p:cNvSpPr txBox="1">
            <a:spLocks noGrp="1"/>
          </p:cNvSpPr>
          <p:nvPr>
            <p:ph type="body" idx="18"/>
          </p:nvPr>
        </p:nvSpPr>
        <p:spPr>
          <a:xfrm>
            <a:off x="5623986" y="3597398"/>
            <a:ext cx="377825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3" name="Google Shape;253;p34"/>
          <p:cNvSpPr txBox="1">
            <a:spLocks noGrp="1"/>
          </p:cNvSpPr>
          <p:nvPr>
            <p:ph type="body" idx="19"/>
          </p:nvPr>
        </p:nvSpPr>
        <p:spPr>
          <a:xfrm>
            <a:off x="6095999" y="3597398"/>
            <a:ext cx="377825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4" name="Google Shape;254;p34"/>
          <p:cNvSpPr txBox="1">
            <a:spLocks noGrp="1"/>
          </p:cNvSpPr>
          <p:nvPr>
            <p:ph type="body" idx="20"/>
          </p:nvPr>
        </p:nvSpPr>
        <p:spPr>
          <a:xfrm>
            <a:off x="6568012" y="3597398"/>
            <a:ext cx="377825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5" name="Google Shape;255;p34"/>
          <p:cNvSpPr txBox="1">
            <a:spLocks noGrp="1"/>
          </p:cNvSpPr>
          <p:nvPr>
            <p:ph type="body" idx="21"/>
          </p:nvPr>
        </p:nvSpPr>
        <p:spPr>
          <a:xfrm>
            <a:off x="7040029" y="3597398"/>
            <a:ext cx="377825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6" name="Google Shape;256;p34"/>
          <p:cNvSpPr txBox="1">
            <a:spLocks noGrp="1"/>
          </p:cNvSpPr>
          <p:nvPr>
            <p:ph type="body" idx="22"/>
          </p:nvPr>
        </p:nvSpPr>
        <p:spPr>
          <a:xfrm>
            <a:off x="7512046" y="3597398"/>
            <a:ext cx="377825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7" name="Google Shape;257;p34"/>
          <p:cNvSpPr txBox="1">
            <a:spLocks noGrp="1"/>
          </p:cNvSpPr>
          <p:nvPr>
            <p:ph type="body" idx="23"/>
          </p:nvPr>
        </p:nvSpPr>
        <p:spPr>
          <a:xfrm>
            <a:off x="7984063" y="3597398"/>
            <a:ext cx="377825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8" name="Google Shape;258;p34"/>
          <p:cNvSpPr txBox="1">
            <a:spLocks noGrp="1"/>
          </p:cNvSpPr>
          <p:nvPr>
            <p:ph type="body" idx="24"/>
          </p:nvPr>
        </p:nvSpPr>
        <p:spPr>
          <a:xfrm>
            <a:off x="8456080" y="3597398"/>
            <a:ext cx="377825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9" name="Google Shape;259;p34"/>
          <p:cNvSpPr txBox="1">
            <a:spLocks noGrp="1"/>
          </p:cNvSpPr>
          <p:nvPr>
            <p:ph type="body" idx="25"/>
          </p:nvPr>
        </p:nvSpPr>
        <p:spPr>
          <a:xfrm>
            <a:off x="8928097" y="3597398"/>
            <a:ext cx="377825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0" name="Google Shape;260;p34"/>
          <p:cNvSpPr txBox="1">
            <a:spLocks noGrp="1"/>
          </p:cNvSpPr>
          <p:nvPr>
            <p:ph type="body" idx="26"/>
          </p:nvPr>
        </p:nvSpPr>
        <p:spPr>
          <a:xfrm>
            <a:off x="10344148" y="3597398"/>
            <a:ext cx="377825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1" name="Google Shape;261;p34"/>
          <p:cNvSpPr txBox="1">
            <a:spLocks noGrp="1"/>
          </p:cNvSpPr>
          <p:nvPr>
            <p:ph type="body" idx="27"/>
          </p:nvPr>
        </p:nvSpPr>
        <p:spPr>
          <a:xfrm>
            <a:off x="9400114" y="3597398"/>
            <a:ext cx="377825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2" name="Google Shape;262;p34"/>
          <p:cNvSpPr txBox="1">
            <a:spLocks noGrp="1"/>
          </p:cNvSpPr>
          <p:nvPr>
            <p:ph type="body" idx="28"/>
          </p:nvPr>
        </p:nvSpPr>
        <p:spPr>
          <a:xfrm>
            <a:off x="9872131" y="3597398"/>
            <a:ext cx="377825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3" name="Google Shape;263;p34"/>
          <p:cNvSpPr txBox="1">
            <a:spLocks noGrp="1"/>
          </p:cNvSpPr>
          <p:nvPr>
            <p:ph type="body" idx="29"/>
          </p:nvPr>
        </p:nvSpPr>
        <p:spPr>
          <a:xfrm>
            <a:off x="10816165" y="3597398"/>
            <a:ext cx="377825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4" name="Google Shape;264;p34"/>
          <p:cNvSpPr txBox="1">
            <a:spLocks noGrp="1"/>
          </p:cNvSpPr>
          <p:nvPr>
            <p:ph type="body" idx="30"/>
          </p:nvPr>
        </p:nvSpPr>
        <p:spPr>
          <a:xfrm>
            <a:off x="11288182" y="3597398"/>
            <a:ext cx="377825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5" name="Google Shape;265;p34"/>
          <p:cNvSpPr txBox="1">
            <a:spLocks noGrp="1"/>
          </p:cNvSpPr>
          <p:nvPr>
            <p:ph type="body" idx="31"/>
          </p:nvPr>
        </p:nvSpPr>
        <p:spPr>
          <a:xfrm>
            <a:off x="5360988" y="2190750"/>
            <a:ext cx="1793875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360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 b="1">
                <a:solidFill>
                  <a:srgbClr val="3F3F3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6" name="Google Shape;266;p34"/>
          <p:cNvSpPr txBox="1">
            <a:spLocks noGrp="1"/>
          </p:cNvSpPr>
          <p:nvPr>
            <p:ph type="body" idx="32"/>
          </p:nvPr>
        </p:nvSpPr>
        <p:spPr>
          <a:xfrm>
            <a:off x="5395728" y="2531196"/>
            <a:ext cx="1724394" cy="1858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200"/>
              <a:buNone/>
              <a:defRPr sz="1200">
                <a:solidFill>
                  <a:srgbClr val="3F3F3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Equipe de 3 Membros">
  <p:cSld name="Equipe de 3 Membros"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5"/>
          <p:cNvSpPr txBox="1"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Calibri"/>
              <a:buNone/>
              <a:defRPr>
                <a:solidFill>
                  <a:srgbClr val="3F3F3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9" name="Google Shape;269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71" name="Google Shape;271;p35"/>
          <p:cNvSpPr txBox="1">
            <a:spLocks noGrp="1"/>
          </p:cNvSpPr>
          <p:nvPr>
            <p:ph type="body" idx="1"/>
          </p:nvPr>
        </p:nvSpPr>
        <p:spPr>
          <a:xfrm>
            <a:off x="2103945" y="3995705"/>
            <a:ext cx="1964171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2" name="Google Shape;272;p35"/>
          <p:cNvSpPr txBox="1">
            <a:spLocks noGrp="1"/>
          </p:cNvSpPr>
          <p:nvPr>
            <p:ph type="body" idx="2"/>
          </p:nvPr>
        </p:nvSpPr>
        <p:spPr>
          <a:xfrm>
            <a:off x="5955887" y="3995705"/>
            <a:ext cx="1964171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3" name="Google Shape;273;p35"/>
          <p:cNvSpPr txBox="1">
            <a:spLocks noGrp="1"/>
          </p:cNvSpPr>
          <p:nvPr>
            <p:ph type="body" idx="3"/>
          </p:nvPr>
        </p:nvSpPr>
        <p:spPr>
          <a:xfrm>
            <a:off x="9807829" y="3991240"/>
            <a:ext cx="1964171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4" name="Google Shape;274;p35"/>
          <p:cNvSpPr txBox="1">
            <a:spLocks noGrp="1"/>
          </p:cNvSpPr>
          <p:nvPr>
            <p:ph type="body" idx="4"/>
          </p:nvPr>
        </p:nvSpPr>
        <p:spPr>
          <a:xfrm>
            <a:off x="2103945" y="3424428"/>
            <a:ext cx="1964170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5" name="Google Shape;275;p35"/>
          <p:cNvSpPr txBox="1">
            <a:spLocks noGrp="1"/>
          </p:cNvSpPr>
          <p:nvPr>
            <p:ph type="body" idx="5"/>
          </p:nvPr>
        </p:nvSpPr>
        <p:spPr>
          <a:xfrm>
            <a:off x="5955887" y="3424428"/>
            <a:ext cx="1964171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6" name="Google Shape;276;p35"/>
          <p:cNvSpPr txBox="1">
            <a:spLocks noGrp="1"/>
          </p:cNvSpPr>
          <p:nvPr>
            <p:ph type="body" idx="6"/>
          </p:nvPr>
        </p:nvSpPr>
        <p:spPr>
          <a:xfrm>
            <a:off x="9807830" y="3424428"/>
            <a:ext cx="1964170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7" name="Google Shape;277;p35"/>
          <p:cNvSpPr>
            <a:spLocks noGrp="1"/>
          </p:cNvSpPr>
          <p:nvPr>
            <p:ph type="pic" idx="7"/>
          </p:nvPr>
        </p:nvSpPr>
        <p:spPr>
          <a:xfrm>
            <a:off x="431800" y="2808242"/>
            <a:ext cx="1505966" cy="1505966"/>
          </a:xfrm>
          <a:prstGeom prst="ellipse">
            <a:avLst/>
          </a:prstGeom>
          <a:solidFill>
            <a:srgbClr val="F2F2F2"/>
          </a:solidFill>
          <a:ln w="9525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8" name="Google Shape;278;p35"/>
          <p:cNvSpPr>
            <a:spLocks noGrp="1"/>
          </p:cNvSpPr>
          <p:nvPr>
            <p:ph type="pic" idx="8"/>
          </p:nvPr>
        </p:nvSpPr>
        <p:spPr>
          <a:xfrm>
            <a:off x="4283742" y="2808242"/>
            <a:ext cx="1505966" cy="1505966"/>
          </a:xfrm>
          <a:prstGeom prst="ellipse">
            <a:avLst/>
          </a:prstGeom>
          <a:solidFill>
            <a:srgbClr val="F2F2F2"/>
          </a:solidFill>
          <a:ln w="9525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9" name="Google Shape;279;p35"/>
          <p:cNvSpPr>
            <a:spLocks noGrp="1"/>
          </p:cNvSpPr>
          <p:nvPr>
            <p:ph type="pic" idx="9"/>
          </p:nvPr>
        </p:nvSpPr>
        <p:spPr>
          <a:xfrm>
            <a:off x="8135683" y="2808242"/>
            <a:ext cx="1505966" cy="1505966"/>
          </a:xfrm>
          <a:prstGeom prst="ellipse">
            <a:avLst/>
          </a:prstGeom>
          <a:solidFill>
            <a:srgbClr val="F2F2F2"/>
          </a:solidFill>
          <a:ln w="9525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0" name="Google Shape;280;p35"/>
          <p:cNvSpPr txBox="1">
            <a:spLocks noGrp="1"/>
          </p:cNvSpPr>
          <p:nvPr>
            <p:ph type="body" idx="13"/>
          </p:nvPr>
        </p:nvSpPr>
        <p:spPr>
          <a:xfrm>
            <a:off x="431800" y="1080000"/>
            <a:ext cx="11339513" cy="276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1" name="Google Shape;281;p35"/>
          <p:cNvSpPr txBox="1">
            <a:spLocks noGrp="1"/>
          </p:cNvSpPr>
          <p:nvPr>
            <p:ph type="body" idx="14"/>
          </p:nvPr>
        </p:nvSpPr>
        <p:spPr>
          <a:xfrm>
            <a:off x="2103945" y="4311393"/>
            <a:ext cx="1964172" cy="11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2" name="Google Shape;282;p35"/>
          <p:cNvSpPr txBox="1">
            <a:spLocks noGrp="1"/>
          </p:cNvSpPr>
          <p:nvPr>
            <p:ph type="body" idx="15"/>
          </p:nvPr>
        </p:nvSpPr>
        <p:spPr>
          <a:xfrm>
            <a:off x="5955887" y="4311393"/>
            <a:ext cx="1963737" cy="11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3" name="Google Shape;283;p35"/>
          <p:cNvSpPr txBox="1">
            <a:spLocks noGrp="1"/>
          </p:cNvSpPr>
          <p:nvPr>
            <p:ph type="body" idx="16"/>
          </p:nvPr>
        </p:nvSpPr>
        <p:spPr>
          <a:xfrm>
            <a:off x="9807829" y="4311393"/>
            <a:ext cx="1981200" cy="1138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Equipe de 6 Membros">
  <p:cSld name="Equipe de 6 Membros"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36"/>
          <p:cNvSpPr txBox="1"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Calibri"/>
              <a:buNone/>
              <a:defRPr>
                <a:solidFill>
                  <a:srgbClr val="3F3F3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88" name="Google Shape;288;p36"/>
          <p:cNvSpPr txBox="1">
            <a:spLocks noGrp="1"/>
          </p:cNvSpPr>
          <p:nvPr>
            <p:ph type="body" idx="1"/>
          </p:nvPr>
        </p:nvSpPr>
        <p:spPr>
          <a:xfrm>
            <a:off x="2340113" y="4505325"/>
            <a:ext cx="1800000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9" name="Google Shape;289;p36"/>
          <p:cNvSpPr txBox="1">
            <a:spLocks noGrp="1"/>
          </p:cNvSpPr>
          <p:nvPr>
            <p:ph type="body" idx="2"/>
          </p:nvPr>
        </p:nvSpPr>
        <p:spPr>
          <a:xfrm>
            <a:off x="4248426" y="4505325"/>
            <a:ext cx="1800000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0" name="Google Shape;290;p36"/>
          <p:cNvSpPr txBox="1">
            <a:spLocks noGrp="1"/>
          </p:cNvSpPr>
          <p:nvPr>
            <p:ph type="body" idx="3"/>
          </p:nvPr>
        </p:nvSpPr>
        <p:spPr>
          <a:xfrm>
            <a:off x="6156739" y="4505325"/>
            <a:ext cx="1800000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1" name="Google Shape;291;p36"/>
          <p:cNvSpPr txBox="1">
            <a:spLocks noGrp="1"/>
          </p:cNvSpPr>
          <p:nvPr>
            <p:ph type="body" idx="4"/>
          </p:nvPr>
        </p:nvSpPr>
        <p:spPr>
          <a:xfrm>
            <a:off x="8065052" y="4505325"/>
            <a:ext cx="1800000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2" name="Google Shape;292;p36"/>
          <p:cNvSpPr txBox="1">
            <a:spLocks noGrp="1"/>
          </p:cNvSpPr>
          <p:nvPr>
            <p:ph type="body" idx="5"/>
          </p:nvPr>
        </p:nvSpPr>
        <p:spPr>
          <a:xfrm>
            <a:off x="431800" y="3926334"/>
            <a:ext cx="1800000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3" name="Google Shape;293;p36"/>
          <p:cNvSpPr txBox="1">
            <a:spLocks noGrp="1"/>
          </p:cNvSpPr>
          <p:nvPr>
            <p:ph type="body" idx="6"/>
          </p:nvPr>
        </p:nvSpPr>
        <p:spPr>
          <a:xfrm>
            <a:off x="2340113" y="3926335"/>
            <a:ext cx="1800000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4" name="Google Shape;294;p36"/>
          <p:cNvSpPr txBox="1">
            <a:spLocks noGrp="1"/>
          </p:cNvSpPr>
          <p:nvPr>
            <p:ph type="body" idx="7"/>
          </p:nvPr>
        </p:nvSpPr>
        <p:spPr>
          <a:xfrm>
            <a:off x="4248426" y="3926335"/>
            <a:ext cx="1800000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5" name="Google Shape;295;p36"/>
          <p:cNvSpPr txBox="1">
            <a:spLocks noGrp="1"/>
          </p:cNvSpPr>
          <p:nvPr>
            <p:ph type="body" idx="8"/>
          </p:nvPr>
        </p:nvSpPr>
        <p:spPr>
          <a:xfrm>
            <a:off x="6156739" y="3926335"/>
            <a:ext cx="1800000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6" name="Google Shape;296;p36"/>
          <p:cNvSpPr txBox="1">
            <a:spLocks noGrp="1"/>
          </p:cNvSpPr>
          <p:nvPr>
            <p:ph type="body" idx="9"/>
          </p:nvPr>
        </p:nvSpPr>
        <p:spPr>
          <a:xfrm>
            <a:off x="8065052" y="3926335"/>
            <a:ext cx="1800000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7" name="Google Shape;297;p36"/>
          <p:cNvSpPr txBox="1">
            <a:spLocks noGrp="1"/>
          </p:cNvSpPr>
          <p:nvPr>
            <p:ph type="body" idx="13"/>
          </p:nvPr>
        </p:nvSpPr>
        <p:spPr>
          <a:xfrm>
            <a:off x="431800" y="4505325"/>
            <a:ext cx="1800000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8" name="Google Shape;298;p36"/>
          <p:cNvSpPr>
            <a:spLocks noGrp="1"/>
          </p:cNvSpPr>
          <p:nvPr>
            <p:ph type="pic" idx="14"/>
          </p:nvPr>
        </p:nvSpPr>
        <p:spPr>
          <a:xfrm>
            <a:off x="717088" y="2160704"/>
            <a:ext cx="1229425" cy="1229425"/>
          </a:xfrm>
          <a:prstGeom prst="ellipse">
            <a:avLst/>
          </a:prstGeom>
          <a:solidFill>
            <a:srgbClr val="F2F2F2"/>
          </a:solidFill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9" name="Google Shape;299;p36"/>
          <p:cNvSpPr>
            <a:spLocks noGrp="1"/>
          </p:cNvSpPr>
          <p:nvPr>
            <p:ph type="pic" idx="15"/>
          </p:nvPr>
        </p:nvSpPr>
        <p:spPr>
          <a:xfrm>
            <a:off x="2625401" y="2160704"/>
            <a:ext cx="1229425" cy="1229425"/>
          </a:xfrm>
          <a:prstGeom prst="ellipse">
            <a:avLst/>
          </a:prstGeom>
          <a:solidFill>
            <a:srgbClr val="F2F2F2"/>
          </a:solidFill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0" name="Google Shape;300;p36"/>
          <p:cNvSpPr>
            <a:spLocks noGrp="1"/>
          </p:cNvSpPr>
          <p:nvPr>
            <p:ph type="pic" idx="16"/>
          </p:nvPr>
        </p:nvSpPr>
        <p:spPr>
          <a:xfrm>
            <a:off x="4533714" y="2160704"/>
            <a:ext cx="1229425" cy="1229425"/>
          </a:xfrm>
          <a:prstGeom prst="ellipse">
            <a:avLst/>
          </a:prstGeom>
          <a:solidFill>
            <a:srgbClr val="F2F2F2"/>
          </a:solidFill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1" name="Google Shape;301;p36"/>
          <p:cNvSpPr>
            <a:spLocks noGrp="1"/>
          </p:cNvSpPr>
          <p:nvPr>
            <p:ph type="pic" idx="17"/>
          </p:nvPr>
        </p:nvSpPr>
        <p:spPr>
          <a:xfrm>
            <a:off x="6442027" y="2160704"/>
            <a:ext cx="1229425" cy="1229425"/>
          </a:xfrm>
          <a:prstGeom prst="ellipse">
            <a:avLst/>
          </a:prstGeom>
          <a:solidFill>
            <a:srgbClr val="F2F2F2"/>
          </a:solidFill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2" name="Google Shape;302;p36"/>
          <p:cNvSpPr>
            <a:spLocks noGrp="1"/>
          </p:cNvSpPr>
          <p:nvPr>
            <p:ph type="pic" idx="18"/>
          </p:nvPr>
        </p:nvSpPr>
        <p:spPr>
          <a:xfrm>
            <a:off x="8350340" y="2160704"/>
            <a:ext cx="1229425" cy="1229425"/>
          </a:xfrm>
          <a:prstGeom prst="ellipse">
            <a:avLst/>
          </a:prstGeom>
          <a:solidFill>
            <a:srgbClr val="F2F2F2"/>
          </a:solidFill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3" name="Google Shape;303;p36"/>
          <p:cNvSpPr>
            <a:spLocks noGrp="1"/>
          </p:cNvSpPr>
          <p:nvPr>
            <p:ph type="pic" idx="19"/>
          </p:nvPr>
        </p:nvSpPr>
        <p:spPr>
          <a:xfrm>
            <a:off x="10258651" y="2160704"/>
            <a:ext cx="1229425" cy="1229425"/>
          </a:xfrm>
          <a:prstGeom prst="ellipse">
            <a:avLst/>
          </a:prstGeom>
          <a:solidFill>
            <a:srgbClr val="F2F2F2"/>
          </a:solidFill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4" name="Google Shape;304;p36"/>
          <p:cNvSpPr txBox="1">
            <a:spLocks noGrp="1"/>
          </p:cNvSpPr>
          <p:nvPr>
            <p:ph type="body" idx="20"/>
          </p:nvPr>
        </p:nvSpPr>
        <p:spPr>
          <a:xfrm>
            <a:off x="9973363" y="3925888"/>
            <a:ext cx="1800000" cy="504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5" name="Google Shape;305;p36"/>
          <p:cNvSpPr txBox="1">
            <a:spLocks noGrp="1"/>
          </p:cNvSpPr>
          <p:nvPr>
            <p:ph type="body" idx="21"/>
          </p:nvPr>
        </p:nvSpPr>
        <p:spPr>
          <a:xfrm>
            <a:off x="9973363" y="4505325"/>
            <a:ext cx="1800000" cy="9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omente Título e Subtítulo">
  <p:cSld name="Somente Título e Subtítulo"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7"/>
          <p:cNvSpPr/>
          <p:nvPr/>
        </p:nvSpPr>
        <p:spPr>
          <a:xfrm rot="4308689">
            <a:off x="8139110" y="-52404"/>
            <a:ext cx="648657" cy="777553"/>
          </a:xfrm>
          <a:custGeom>
            <a:avLst/>
            <a:gdLst/>
            <a:ahLst/>
            <a:cxnLst/>
            <a:rect l="l" t="t" r="r" b="b"/>
            <a:pathLst>
              <a:path w="648657" h="777553" extrusionOk="0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37"/>
          <p:cNvSpPr/>
          <p:nvPr/>
        </p:nvSpPr>
        <p:spPr>
          <a:xfrm rot="4308689">
            <a:off x="8878526" y="-532562"/>
            <a:ext cx="3571215" cy="3737093"/>
          </a:xfrm>
          <a:custGeom>
            <a:avLst/>
            <a:gdLst/>
            <a:ahLst/>
            <a:cxnLst/>
            <a:rect l="l" t="t" r="r" b="b"/>
            <a:pathLst>
              <a:path w="3571215" h="3737093" extrusionOk="0">
                <a:moveTo>
                  <a:pt x="0" y="3023156"/>
                </a:moveTo>
                <a:lnTo>
                  <a:pt x="993291" y="0"/>
                </a:lnTo>
                <a:lnTo>
                  <a:pt x="3571215" y="847006"/>
                </a:lnTo>
                <a:lnTo>
                  <a:pt x="1392370" y="3639100"/>
                </a:lnTo>
                <a:lnTo>
                  <a:pt x="393183" y="3737093"/>
                </a:lnTo>
                <a:lnTo>
                  <a:pt x="0" y="3023156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3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Calibri"/>
              <a:buNone/>
              <a:defRPr>
                <a:solidFill>
                  <a:srgbClr val="3F3F3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12" name="Google Shape;312;p37"/>
          <p:cNvSpPr/>
          <p:nvPr/>
        </p:nvSpPr>
        <p:spPr>
          <a:xfrm rot="4308689">
            <a:off x="9191192" y="1651650"/>
            <a:ext cx="1980696" cy="2066510"/>
          </a:xfrm>
          <a:custGeom>
            <a:avLst/>
            <a:gdLst/>
            <a:ahLst/>
            <a:cxnLst/>
            <a:rect l="l" t="t" r="r" b="b"/>
            <a:pathLst>
              <a:path w="1980696" h="2066510" extrusionOk="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37"/>
          <p:cNvSpPr/>
          <p:nvPr/>
        </p:nvSpPr>
        <p:spPr>
          <a:xfrm rot="-7769131">
            <a:off x="9457431" y="3977898"/>
            <a:ext cx="346713" cy="206124"/>
          </a:xfrm>
          <a:custGeom>
            <a:avLst/>
            <a:gdLst/>
            <a:ahLst/>
            <a:cxnLst/>
            <a:rect l="l" t="t" r="r" b="b"/>
            <a:pathLst>
              <a:path w="346713" h="206124" extrusionOk="0">
                <a:moveTo>
                  <a:pt x="346713" y="206124"/>
                </a:moveTo>
                <a:lnTo>
                  <a:pt x="0" y="206124"/>
                </a:lnTo>
                <a:lnTo>
                  <a:pt x="86666" y="0"/>
                </a:lnTo>
                <a:lnTo>
                  <a:pt x="346713" y="206124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37"/>
          <p:cNvSpPr/>
          <p:nvPr/>
        </p:nvSpPr>
        <p:spPr>
          <a:xfrm rot="-9168920">
            <a:off x="9528615" y="3713859"/>
            <a:ext cx="710669" cy="335543"/>
          </a:xfrm>
          <a:custGeom>
            <a:avLst/>
            <a:gdLst/>
            <a:ahLst/>
            <a:cxnLst/>
            <a:rect l="l" t="t" r="r" b="b"/>
            <a:pathLst>
              <a:path w="710669" h="335543" extrusionOk="0">
                <a:moveTo>
                  <a:pt x="710669" y="176660"/>
                </a:moveTo>
                <a:lnTo>
                  <a:pt x="0" y="335543"/>
                </a:lnTo>
                <a:lnTo>
                  <a:pt x="141082" y="0"/>
                </a:lnTo>
                <a:lnTo>
                  <a:pt x="487795" y="0"/>
                </a:lnTo>
                <a:lnTo>
                  <a:pt x="710669" y="17666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37"/>
          <p:cNvSpPr/>
          <p:nvPr/>
        </p:nvSpPr>
        <p:spPr>
          <a:xfrm rot="4308689">
            <a:off x="8785444" y="1075879"/>
            <a:ext cx="1246227" cy="1580187"/>
          </a:xfrm>
          <a:custGeom>
            <a:avLst/>
            <a:gdLst/>
            <a:ahLst/>
            <a:cxnLst/>
            <a:rect l="l" t="t" r="r" b="b"/>
            <a:pathLst>
              <a:path w="1246227" h="1580187" extrusionOk="0">
                <a:moveTo>
                  <a:pt x="0" y="1580187"/>
                </a:moveTo>
                <a:lnTo>
                  <a:pt x="1168783" y="0"/>
                </a:lnTo>
                <a:lnTo>
                  <a:pt x="1246227" y="105569"/>
                </a:lnTo>
                <a:lnTo>
                  <a:pt x="358471" y="1574380"/>
                </a:lnTo>
                <a:lnTo>
                  <a:pt x="0" y="1580187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37"/>
          <p:cNvSpPr/>
          <p:nvPr/>
        </p:nvSpPr>
        <p:spPr>
          <a:xfrm rot="-4406895">
            <a:off x="11374788" y="2846425"/>
            <a:ext cx="243160" cy="406553"/>
          </a:xfrm>
          <a:custGeom>
            <a:avLst/>
            <a:gdLst/>
            <a:ahLst/>
            <a:cxnLst/>
            <a:rect l="l" t="t" r="r" b="b"/>
            <a:pathLst>
              <a:path w="243160" h="406553" extrusionOk="0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37"/>
          <p:cNvSpPr/>
          <p:nvPr/>
        </p:nvSpPr>
        <p:spPr>
          <a:xfrm rot="-4406895">
            <a:off x="10879052" y="2627354"/>
            <a:ext cx="692798" cy="510610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37"/>
          <p:cNvSpPr txBox="1">
            <a:spLocks noGrp="1"/>
          </p:cNvSpPr>
          <p:nvPr>
            <p:ph type="body" idx="1"/>
          </p:nvPr>
        </p:nvSpPr>
        <p:spPr>
          <a:xfrm>
            <a:off x="431800" y="1080000"/>
            <a:ext cx="11339513" cy="276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brigado">
  <p:cSld name="Obrigado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2"/>
          <p:cNvSpPr>
            <a:spLocks noGrp="1"/>
          </p:cNvSpPr>
          <p:nvPr>
            <p:ph type="pic" idx="2"/>
          </p:nvPr>
        </p:nvSpPr>
        <p:spPr>
          <a:xfrm>
            <a:off x="86715" y="86714"/>
            <a:ext cx="12018572" cy="6684572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4" name="Google Shape;34;p12"/>
          <p:cNvSpPr txBox="1">
            <a:spLocks noGrp="1"/>
          </p:cNvSpPr>
          <p:nvPr>
            <p:ph type="ctrTitle"/>
          </p:nvPr>
        </p:nvSpPr>
        <p:spPr>
          <a:xfrm>
            <a:off x="2494607" y="2237328"/>
            <a:ext cx="7202786" cy="1449788"/>
          </a:xfrm>
          <a:prstGeom prst="rect">
            <a:avLst/>
          </a:prstGeom>
          <a:solidFill>
            <a:schemeClr val="dk1">
              <a:alpha val="80000"/>
            </a:schemeClr>
          </a:solidFill>
          <a:ln>
            <a:noFill/>
          </a:ln>
        </p:spPr>
        <p:txBody>
          <a:bodyPr spcFirstLastPara="1" wrap="square" lIns="288000" tIns="45700" rIns="2160000" bIns="144000" anchor="b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Calibri"/>
              <a:buNone/>
              <a:defRPr sz="6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2"/>
          <p:cNvSpPr txBox="1">
            <a:spLocks noGrp="1"/>
          </p:cNvSpPr>
          <p:nvPr>
            <p:ph type="subTitle" idx="1"/>
          </p:nvPr>
        </p:nvSpPr>
        <p:spPr>
          <a:xfrm>
            <a:off x="2494607" y="3684672"/>
            <a:ext cx="5282503" cy="1604172"/>
          </a:xfrm>
          <a:prstGeom prst="rect">
            <a:avLst/>
          </a:prstGeom>
          <a:solidFill>
            <a:schemeClr val="dk1">
              <a:alpha val="89803"/>
            </a:schemeClr>
          </a:solidFill>
          <a:ln>
            <a:noFill/>
          </a:ln>
        </p:spPr>
        <p:txBody>
          <a:bodyPr spcFirstLastPara="1" wrap="square" lIns="216000" tIns="144000" rIns="576000" bIns="45700" anchor="t" anchorCtr="0">
            <a:normAutofit/>
          </a:bodyPr>
          <a:lstStyle>
            <a:lvl1pPr lv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cxnSp>
        <p:nvCxnSpPr>
          <p:cNvPr id="36" name="Google Shape;36;p12"/>
          <p:cNvCxnSpPr/>
          <p:nvPr/>
        </p:nvCxnSpPr>
        <p:spPr>
          <a:xfrm>
            <a:off x="7777113" y="2412127"/>
            <a:ext cx="0" cy="110019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7" name="Google Shape;37;p12"/>
          <p:cNvSpPr txBox="1">
            <a:spLocks noGrp="1"/>
          </p:cNvSpPr>
          <p:nvPr>
            <p:ph type="body" idx="3"/>
          </p:nvPr>
        </p:nvSpPr>
        <p:spPr>
          <a:xfrm>
            <a:off x="2667000" y="4142258"/>
            <a:ext cx="4508500" cy="2773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marL="914400" lvl="1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12"/>
          <p:cNvSpPr txBox="1">
            <a:spLocks noGrp="1"/>
          </p:cNvSpPr>
          <p:nvPr>
            <p:ph type="body" idx="4"/>
          </p:nvPr>
        </p:nvSpPr>
        <p:spPr>
          <a:xfrm>
            <a:off x="2667000" y="4448040"/>
            <a:ext cx="4508500" cy="2773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marL="914400" lvl="1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12"/>
          <p:cNvSpPr>
            <a:spLocks noGrp="1"/>
          </p:cNvSpPr>
          <p:nvPr>
            <p:ph type="pic" idx="5"/>
          </p:nvPr>
        </p:nvSpPr>
        <p:spPr>
          <a:xfrm>
            <a:off x="8065008" y="2587752"/>
            <a:ext cx="1344168" cy="704088"/>
          </a:xfrm>
          <a:prstGeom prst="rect">
            <a:avLst/>
          </a:prstGeom>
          <a:noFill/>
          <a:ln>
            <a:noFill/>
          </a:ln>
        </p:spPr>
      </p:sp>
      <p:sp>
        <p:nvSpPr>
          <p:cNvPr id="40" name="Google Shape;40;p12"/>
          <p:cNvSpPr txBox="1">
            <a:spLocks noGrp="1"/>
          </p:cNvSpPr>
          <p:nvPr>
            <p:ph type="body" idx="6"/>
          </p:nvPr>
        </p:nvSpPr>
        <p:spPr>
          <a:xfrm>
            <a:off x="2667000" y="4753821"/>
            <a:ext cx="4508500" cy="2773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marL="914400" lvl="1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1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0" name="Google Shape;80;p18"/>
          <p:cNvSpPr/>
          <p:nvPr/>
        </p:nvSpPr>
        <p:spPr>
          <a:xfrm rot="-7400842">
            <a:off x="10161654" y="-236402"/>
            <a:ext cx="1957093" cy="1399810"/>
          </a:xfrm>
          <a:custGeom>
            <a:avLst/>
            <a:gdLst/>
            <a:ahLst/>
            <a:cxnLst/>
            <a:rect l="l" t="t" r="r" b="b"/>
            <a:pathLst>
              <a:path w="1957093" h="1399810" extrusionOk="0">
                <a:moveTo>
                  <a:pt x="0" y="318772"/>
                </a:moveTo>
                <a:lnTo>
                  <a:pt x="858544" y="36067"/>
                </a:lnTo>
                <a:lnTo>
                  <a:pt x="1957093" y="0"/>
                </a:lnTo>
                <a:lnTo>
                  <a:pt x="1012700" y="1399810"/>
                </a:lnTo>
                <a:lnTo>
                  <a:pt x="172487" y="1221089"/>
                </a:lnTo>
                <a:lnTo>
                  <a:pt x="0" y="318772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18"/>
          <p:cNvSpPr/>
          <p:nvPr/>
        </p:nvSpPr>
        <p:spPr>
          <a:xfrm rot="6973557">
            <a:off x="9799840" y="198216"/>
            <a:ext cx="748251" cy="780669"/>
          </a:xfrm>
          <a:custGeom>
            <a:avLst/>
            <a:gdLst/>
            <a:ahLst/>
            <a:cxnLst/>
            <a:rect l="l" t="t" r="r" b="b"/>
            <a:pathLst>
              <a:path w="1980696" h="2066510" extrusionOk="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18"/>
          <p:cNvSpPr/>
          <p:nvPr/>
        </p:nvSpPr>
        <p:spPr>
          <a:xfrm rot="5483574">
            <a:off x="9854193" y="808595"/>
            <a:ext cx="243160" cy="406553"/>
          </a:xfrm>
          <a:custGeom>
            <a:avLst/>
            <a:gdLst/>
            <a:ahLst/>
            <a:cxnLst/>
            <a:rect l="l" t="t" r="r" b="b"/>
            <a:pathLst>
              <a:path w="243160" h="406553" extrusionOk="0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18"/>
          <p:cNvSpPr/>
          <p:nvPr/>
        </p:nvSpPr>
        <p:spPr>
          <a:xfrm rot="-7364292">
            <a:off x="11753205" y="112024"/>
            <a:ext cx="332291" cy="247882"/>
          </a:xfrm>
          <a:custGeom>
            <a:avLst/>
            <a:gdLst/>
            <a:ahLst/>
            <a:cxnLst/>
            <a:rect l="l" t="t" r="r" b="b"/>
            <a:pathLst>
              <a:path w="1449157" h="1081038" extrusionOk="0">
                <a:moveTo>
                  <a:pt x="0" y="0"/>
                </a:moveTo>
                <a:lnTo>
                  <a:pt x="1449157" y="433129"/>
                </a:lnTo>
                <a:lnTo>
                  <a:pt x="1012700" y="1081038"/>
                </a:lnTo>
                <a:lnTo>
                  <a:pt x="172487" y="902317"/>
                </a:lnTo>
                <a:lnTo>
                  <a:pt x="0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18"/>
          <p:cNvSpPr/>
          <p:nvPr/>
        </p:nvSpPr>
        <p:spPr>
          <a:xfrm rot="-8263484">
            <a:off x="10313236" y="1084299"/>
            <a:ext cx="648657" cy="777553"/>
          </a:xfrm>
          <a:custGeom>
            <a:avLst/>
            <a:gdLst/>
            <a:ahLst/>
            <a:cxnLst/>
            <a:rect l="l" t="t" r="r" b="b"/>
            <a:pathLst>
              <a:path w="648657" h="777553" extrusionOk="0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8"/>
          <p:cNvSpPr/>
          <p:nvPr/>
        </p:nvSpPr>
        <p:spPr>
          <a:xfrm rot="5738060">
            <a:off x="9844293" y="1032301"/>
            <a:ext cx="692798" cy="510610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8"/>
          <p:cNvSpPr/>
          <p:nvPr/>
        </p:nvSpPr>
        <p:spPr>
          <a:xfrm rot="8291645">
            <a:off x="10081798" y="798094"/>
            <a:ext cx="371360" cy="273702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5" name="Google Shape;15;p9"/>
          <p:cNvSpPr/>
          <p:nvPr/>
        </p:nvSpPr>
        <p:spPr>
          <a:xfrm rot="1361022">
            <a:off x="11394972" y="6053793"/>
            <a:ext cx="634795" cy="634795"/>
          </a:xfrm>
          <a:prstGeom prst="octagon">
            <a:avLst>
              <a:gd name="adj" fmla="val 29289"/>
            </a:avLst>
          </a:prstGeom>
          <a:noFill/>
          <a:ln w="952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9"/>
          <p:cNvSpPr/>
          <p:nvPr/>
        </p:nvSpPr>
        <p:spPr>
          <a:xfrm>
            <a:off x="11533871" y="6185902"/>
            <a:ext cx="73515" cy="73515"/>
          </a:xfrm>
          <a:prstGeom prst="ellipse">
            <a:avLst/>
          </a:prstGeom>
          <a:solidFill>
            <a:srgbClr val="8DA9D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9"/>
          <p:cNvSpPr/>
          <p:nvPr/>
        </p:nvSpPr>
        <p:spPr>
          <a:xfrm>
            <a:off x="11892084" y="6561525"/>
            <a:ext cx="100439" cy="100439"/>
          </a:xfrm>
          <a:prstGeom prst="ellipse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9"/>
          <p:cNvSpPr txBox="1"/>
          <p:nvPr/>
        </p:nvSpPr>
        <p:spPr>
          <a:xfrm>
            <a:off x="8734570" y="6278857"/>
            <a:ext cx="2510557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Seu Logotipo ou Nome Aqui</a:t>
            </a:r>
            <a:endParaRPr sz="1200" b="0" i="0" u="none" strike="noStrike" cap="non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9"/>
          <p:cNvSpPr/>
          <p:nvPr/>
        </p:nvSpPr>
        <p:spPr>
          <a:xfrm>
            <a:off x="11342875" y="5990144"/>
            <a:ext cx="260512" cy="260512"/>
          </a:xfrm>
          <a:prstGeom prst="ellipse">
            <a:avLst/>
          </a:prstGeom>
          <a:noFill/>
          <a:ln w="952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9"/>
          <p:cNvSpPr/>
          <p:nvPr/>
        </p:nvSpPr>
        <p:spPr>
          <a:xfrm>
            <a:off x="0" y="6771286"/>
            <a:ext cx="12192000" cy="8671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0" y="0"/>
            <a:ext cx="12192000" cy="8671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9"/>
          <p:cNvSpPr/>
          <p:nvPr/>
        </p:nvSpPr>
        <p:spPr>
          <a:xfrm rot="5400000">
            <a:off x="-3385643" y="3385642"/>
            <a:ext cx="6858001" cy="8671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9"/>
          <p:cNvSpPr/>
          <p:nvPr/>
        </p:nvSpPr>
        <p:spPr>
          <a:xfrm rot="5400000">
            <a:off x="8719643" y="3385643"/>
            <a:ext cx="6858000" cy="8671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3" Type="http://schemas.openxmlformats.org/officeDocument/2006/relationships/image" Target="../media/image1.png"/><Relationship Id="rId7" Type="http://schemas.openxmlformats.org/officeDocument/2006/relationships/hyperlink" Target="https://www.scielo.br/j/esa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gif"/><Relationship Id="rId11" Type="http://schemas.openxmlformats.org/officeDocument/2006/relationships/image" Target="../media/image5.png"/><Relationship Id="rId5" Type="http://schemas.openxmlformats.org/officeDocument/2006/relationships/hyperlink" Target="https://www.scielo.br/j/asoc/" TargetMode="External"/><Relationship Id="rId10" Type="http://schemas.openxmlformats.org/officeDocument/2006/relationships/image" Target="../media/image4.png"/><Relationship Id="rId4" Type="http://schemas.microsoft.com/office/2007/relationships/hdphoto" Target="../media/hdphoto1.wdp"/><Relationship Id="rId9" Type="http://schemas.openxmlformats.org/officeDocument/2006/relationships/hyperlink" Target="https://rebep.org.br/revista/issue/archive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5" name="Google Shape;335;p1"/>
          <p:cNvPicPr preferRelativeResize="0">
            <a:picLocks noGrp="1"/>
          </p:cNvPicPr>
          <p:nvPr>
            <p:ph type="pic" idx="2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utout/>
                    </a14:imgEffect>
                    <a14:imgEffect>
                      <a14:saturation sat="176000"/>
                    </a14:imgEffect>
                  </a14:imgLayer>
                </a14:imgProps>
              </a:ext>
            </a:extLst>
          </a:blip>
          <a:srcRect l="349" r="349"/>
          <a:stretch/>
        </p:blipFill>
        <p:spPr>
          <a:xfrm>
            <a:off x="-69193" y="0"/>
            <a:ext cx="12330388" cy="6858000"/>
          </a:xfrm>
          <a:prstGeom prst="rect">
            <a:avLst/>
          </a:prstGeom>
          <a:solidFill>
            <a:srgbClr val="D8D8D8">
              <a:alpha val="52000"/>
            </a:srgbClr>
          </a:solidFill>
          <a:ln>
            <a:noFill/>
          </a:ln>
          <a:effectLst/>
          <a:scene3d>
            <a:camera prst="orthographicFront">
              <a:rot lat="0" lon="21599994" rev="0"/>
            </a:camera>
            <a:lightRig rig="threePt" dir="t"/>
          </a:scene3d>
        </p:spPr>
      </p:pic>
      <p:sp>
        <p:nvSpPr>
          <p:cNvPr id="336" name="Google Shape;336;p1"/>
          <p:cNvSpPr txBox="1"/>
          <p:nvPr/>
        </p:nvSpPr>
        <p:spPr>
          <a:xfrm>
            <a:off x="6908718" y="170358"/>
            <a:ext cx="45719" cy="81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1"/>
          <p:cNvSpPr txBox="1"/>
          <p:nvPr/>
        </p:nvSpPr>
        <p:spPr>
          <a:xfrm>
            <a:off x="8967686" y="251791"/>
            <a:ext cx="45719" cy="53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1"/>
          <p:cNvSpPr txBox="1"/>
          <p:nvPr/>
        </p:nvSpPr>
        <p:spPr>
          <a:xfrm>
            <a:off x="-69193" y="5740321"/>
            <a:ext cx="12330388" cy="919379"/>
          </a:xfrm>
          <a:prstGeom prst="rect">
            <a:avLst/>
          </a:prstGeom>
          <a:solidFill>
            <a:schemeClr val="lt1">
              <a:alpha val="64705"/>
            </a:schemeClr>
          </a:solidFill>
          <a:ln>
            <a:noFill/>
          </a:ln>
        </p:spPr>
        <p:txBody>
          <a:bodyPr spcFirstLastPara="1" wrap="square" lIns="432000" tIns="0" rIns="432000" bIns="1440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1"/>
          <p:cNvSpPr txBox="1"/>
          <p:nvPr/>
        </p:nvSpPr>
        <p:spPr>
          <a:xfrm>
            <a:off x="1314450" y="30861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1"/>
          <p:cNvSpPr txBox="1"/>
          <p:nvPr/>
        </p:nvSpPr>
        <p:spPr>
          <a:xfrm>
            <a:off x="158370" y="304800"/>
            <a:ext cx="4336940" cy="5184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tx1"/>
                </a:solidFill>
                <a:latin typeface="Times New Roman"/>
                <a:cs typeface="Times New Roman"/>
                <a:sym typeface="Times New Roman"/>
              </a:rPr>
              <a:t>PROPOSTA DE ARTIGO</a:t>
            </a:r>
            <a:endParaRPr sz="2400" dirty="0">
              <a:solidFill>
                <a:schemeClr val="tx1"/>
              </a:solidFill>
            </a:endParaRPr>
          </a:p>
        </p:txBody>
      </p:sp>
      <p:cxnSp>
        <p:nvCxnSpPr>
          <p:cNvPr id="343" name="Google Shape;343;p1"/>
          <p:cNvCxnSpPr/>
          <p:nvPr/>
        </p:nvCxnSpPr>
        <p:spPr>
          <a:xfrm>
            <a:off x="158369" y="823291"/>
            <a:ext cx="11271631" cy="0"/>
          </a:xfrm>
          <a:prstGeom prst="straightConnector1">
            <a:avLst/>
          </a:prstGeom>
          <a:noFill/>
          <a:ln w="38100" cap="flat" cmpd="sng">
            <a:solidFill>
              <a:srgbClr val="0C0C0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ACC77DD4-E21C-6650-4E55-059ECEE4E9CA}"/>
              </a:ext>
            </a:extLst>
          </p:cNvPr>
          <p:cNvSpPr txBox="1"/>
          <p:nvPr/>
        </p:nvSpPr>
        <p:spPr>
          <a:xfrm>
            <a:off x="206954" y="5782753"/>
            <a:ext cx="5560145" cy="86861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pt-B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Curso: </a:t>
            </a:r>
            <a:r>
              <a:rPr lang="pt-B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Doutorado em Ciência do Sistema Terrestre</a:t>
            </a:r>
          </a:p>
          <a:p>
            <a:r>
              <a:rPr lang="pt-B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Disciplina: </a:t>
            </a:r>
            <a:r>
              <a:rPr lang="pt-B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População, Espaço e Meio Ambiente</a:t>
            </a:r>
          </a:p>
          <a:p>
            <a:r>
              <a:rPr lang="pt-B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Docentes:</a:t>
            </a:r>
            <a:r>
              <a:rPr lang="pt-B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Dr.ª Silvana Amaral </a:t>
            </a:r>
            <a:r>
              <a:rPr lang="pt-B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Kampel</a:t>
            </a:r>
            <a:r>
              <a:rPr lang="pt-B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 Dr. Antônio Miguel V. Monteiro</a:t>
            </a:r>
          </a:p>
          <a:p>
            <a:r>
              <a:rPr lang="pt-B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Discente: </a:t>
            </a:r>
            <a:r>
              <a:rPr lang="pt-B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Mariana Dias C. da Costa</a:t>
            </a:r>
          </a:p>
        </p:txBody>
      </p:sp>
      <p:sp>
        <p:nvSpPr>
          <p:cNvPr id="15" name="Título 2">
            <a:extLst>
              <a:ext uri="{FF2B5EF4-FFF2-40B4-BE49-F238E27FC236}">
                <a16:creationId xmlns:a16="http://schemas.microsoft.com/office/drawing/2014/main" id="{9169244A-F5E8-C0DE-B5BF-BA987BCA37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978" y="927766"/>
            <a:ext cx="8205491" cy="2650401"/>
          </a:xfrm>
        </p:spPr>
        <p:txBody>
          <a:bodyPr anchor="ctr">
            <a:normAutofit/>
          </a:bodyPr>
          <a:lstStyle/>
          <a:p>
            <a:pPr algn="ctr"/>
            <a:r>
              <a:rPr lang="pt-BR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ANÁLISE ESPACIAL EXPLORATÓRIA DO ACESSO AOS SERVIÇOS DE ABASTECIMENTO DE ÁGUA E ESGOTAMENTO SANITÁRIO NAS ÁREAS URBANAS</a:t>
            </a:r>
            <a:br>
              <a:rPr lang="pt-BR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pt-BR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Região Metropolitana do Rio de Janeiro, RJ, Brasil</a:t>
            </a:r>
            <a:endParaRPr lang="pt-BR" sz="2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16" name="Subtítulo 3">
            <a:extLst>
              <a:ext uri="{FF2B5EF4-FFF2-40B4-BE49-F238E27FC236}">
                <a16:creationId xmlns:a16="http://schemas.microsoft.com/office/drawing/2014/main" id="{22E103E3-3B58-4180-4CA2-1647EFBA95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978" y="3542634"/>
            <a:ext cx="8205491" cy="2041873"/>
          </a:xfrm>
        </p:spPr>
        <p:txBody>
          <a:bodyPr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chemeClr val="bg1"/>
                </a:solidFill>
                <a:latin typeface="Times New Roman"/>
                <a:cs typeface="Times New Roman"/>
              </a:rPr>
              <a:t>   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4F4BA0B-5CB5-9641-9F0F-13CE9BC7240A}"/>
              </a:ext>
            </a:extLst>
          </p:cNvPr>
          <p:cNvSpPr txBox="1"/>
          <p:nvPr/>
        </p:nvSpPr>
        <p:spPr>
          <a:xfrm>
            <a:off x="434540" y="4813931"/>
            <a:ext cx="16284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Revista Ambiente e Sociedade (A2)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AD70F9EC-9DC5-78B3-5972-F4254B06F4D1}"/>
              </a:ext>
            </a:extLst>
          </p:cNvPr>
          <p:cNvSpPr txBox="1"/>
          <p:nvPr/>
        </p:nvSpPr>
        <p:spPr>
          <a:xfrm>
            <a:off x="2724151" y="4780202"/>
            <a:ext cx="2857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Revista Engenharia Ambiental e Sanitária (A2)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6288E669-5FD8-2F7E-E779-1596793508CD}"/>
              </a:ext>
            </a:extLst>
          </p:cNvPr>
          <p:cNvSpPr txBox="1"/>
          <p:nvPr/>
        </p:nvSpPr>
        <p:spPr>
          <a:xfrm>
            <a:off x="5805200" y="4813931"/>
            <a:ext cx="24182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Revista Brasileira de Estudos de População (B1)</a:t>
            </a:r>
          </a:p>
        </p:txBody>
      </p:sp>
      <p:pic>
        <p:nvPicPr>
          <p:cNvPr id="3" name="Picture 2" descr="SciELO - Ambiente &amp; Sociedade">
            <a:hlinkClick r:id="rId5"/>
            <a:extLst>
              <a:ext uri="{FF2B5EF4-FFF2-40B4-BE49-F238E27FC236}">
                <a16:creationId xmlns:a16="http://schemas.microsoft.com/office/drawing/2014/main" id="{665DC001-511B-7355-7259-517B0D8083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40" y="4156314"/>
            <a:ext cx="2041306" cy="557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Logomarca do periódico: Engenharia Sanitaria e Ambiental">
            <a:hlinkClick r:id="rId7"/>
            <a:extLst>
              <a:ext uri="{FF2B5EF4-FFF2-40B4-BE49-F238E27FC236}">
                <a16:creationId xmlns:a16="http://schemas.microsoft.com/office/drawing/2014/main" id="{4CA3BF16-A77E-8480-9D13-2D1A020635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149" y="4259899"/>
            <a:ext cx="3124201" cy="36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CaixaDeTexto 24">
            <a:extLst>
              <a:ext uri="{FF2B5EF4-FFF2-40B4-BE49-F238E27FC236}">
                <a16:creationId xmlns:a16="http://schemas.microsoft.com/office/drawing/2014/main" id="{91E63D67-5037-7F22-A404-7D41ED9C9177}"/>
              </a:ext>
            </a:extLst>
          </p:cNvPr>
          <p:cNvSpPr txBox="1"/>
          <p:nvPr/>
        </p:nvSpPr>
        <p:spPr>
          <a:xfrm>
            <a:off x="1481673" y="2939661"/>
            <a:ext cx="5143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Mariana Dias C. da Costa </a:t>
            </a:r>
          </a:p>
        </p:txBody>
      </p:sp>
      <p:pic>
        <p:nvPicPr>
          <p:cNvPr id="7" name="Imagem 6">
            <a:hlinkClick r:id="rId9"/>
            <a:extLst>
              <a:ext uri="{FF2B5EF4-FFF2-40B4-BE49-F238E27FC236}">
                <a16:creationId xmlns:a16="http://schemas.microsoft.com/office/drawing/2014/main" id="{C568C4A6-9564-9D3A-0777-1D705E3128F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50480" y="4083871"/>
            <a:ext cx="1598120" cy="630400"/>
          </a:xfrm>
          <a:prstGeom prst="rect">
            <a:avLst/>
          </a:prstGeom>
        </p:spPr>
      </p:pic>
      <p:sp>
        <p:nvSpPr>
          <p:cNvPr id="29" name="CaixaDeTexto 28">
            <a:extLst>
              <a:ext uri="{FF2B5EF4-FFF2-40B4-BE49-F238E27FC236}">
                <a16:creationId xmlns:a16="http://schemas.microsoft.com/office/drawing/2014/main" id="{F5C6680C-CEB4-2420-CA74-F8A6F4D9F882}"/>
              </a:ext>
            </a:extLst>
          </p:cNvPr>
          <p:cNvSpPr txBox="1"/>
          <p:nvPr/>
        </p:nvSpPr>
        <p:spPr>
          <a:xfrm>
            <a:off x="1596464" y="3586502"/>
            <a:ext cx="5143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REVISTAS PRETENDIDAS: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D542BB24-01E3-D960-0FB7-75FFD9BCD8C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34675" y="5641657"/>
            <a:ext cx="2878817" cy="1147028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BAF96C3-D3FD-FBF1-0D65-781F0EBF39E6}"/>
              </a:ext>
            </a:extLst>
          </p:cNvPr>
          <p:cNvSpPr txBox="1"/>
          <p:nvPr/>
        </p:nvSpPr>
        <p:spPr>
          <a:xfrm>
            <a:off x="9334675" y="6608435"/>
            <a:ext cx="29230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chemeClr val="bg1">
                    <a:lumMod val="65000"/>
                  </a:schemeClr>
                </a:solidFill>
              </a:rPr>
              <a:t>Foto: Modificada de Rio </a:t>
            </a:r>
            <a:r>
              <a:rPr lang="pt-BR" sz="1200" dirty="0" err="1">
                <a:solidFill>
                  <a:schemeClr val="bg1">
                    <a:lumMod val="65000"/>
                  </a:schemeClr>
                </a:solidFill>
              </a:rPr>
              <a:t>on</a:t>
            </a:r>
            <a:r>
              <a:rPr lang="pt-BR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pt-BR" sz="1200" dirty="0" err="1">
                <a:solidFill>
                  <a:schemeClr val="bg1">
                    <a:lumMod val="65000"/>
                  </a:schemeClr>
                </a:solidFill>
              </a:rPr>
              <a:t>Watch</a:t>
            </a:r>
            <a:r>
              <a:rPr lang="pt-BR" sz="1200" dirty="0">
                <a:solidFill>
                  <a:schemeClr val="bg1">
                    <a:lumMod val="65000"/>
                  </a:schemeClr>
                </a:solidFill>
              </a:rPr>
              <a:t>, 2013</a:t>
            </a:r>
          </a:p>
        </p:txBody>
      </p:sp>
    </p:spTree>
    <p:extLst>
      <p:ext uri="{BB962C8B-B14F-4D97-AF65-F5344CB8AC3E}">
        <p14:creationId xmlns:p14="http://schemas.microsoft.com/office/powerpoint/2010/main" val="42243896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12709ed50cd_0_50"/>
          <p:cNvSpPr/>
          <p:nvPr/>
        </p:nvSpPr>
        <p:spPr>
          <a:xfrm>
            <a:off x="0" y="6519208"/>
            <a:ext cx="12192000" cy="365100"/>
          </a:xfrm>
          <a:prstGeom prst="rect">
            <a:avLst/>
          </a:prstGeom>
          <a:gradFill flip="none" rotWithShape="1">
            <a:gsLst>
              <a:gs pos="38000">
                <a:srgbClr val="7F9ED7"/>
              </a:gs>
              <a:gs pos="0">
                <a:schemeClr val="accent1"/>
              </a:gs>
              <a:gs pos="100000">
                <a:schemeClr val="lt1"/>
              </a:gs>
            </a:gsLst>
            <a:lin ang="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 sz="1100" dirty="0">
              <a:solidFill>
                <a:schemeClr val="lt1"/>
              </a:solidFill>
              <a:latin typeface="Calibri"/>
              <a:cs typeface="Calibri"/>
            </a:endParaRPr>
          </a:p>
        </p:txBody>
      </p:sp>
      <p:sp>
        <p:nvSpPr>
          <p:cNvPr id="354" name="Google Shape;354;g12709ed50cd_0_50"/>
          <p:cNvSpPr txBox="1">
            <a:spLocks noGrp="1"/>
          </p:cNvSpPr>
          <p:nvPr>
            <p:ph type="sldNum" idx="12"/>
          </p:nvPr>
        </p:nvSpPr>
        <p:spPr>
          <a:xfrm>
            <a:off x="11222181" y="6492874"/>
            <a:ext cx="838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600">
                <a:solidFill>
                  <a:schemeClr val="accent1"/>
                </a:solidFill>
              </a:rPr>
              <a:t>10</a:t>
            </a:fld>
            <a:endParaRPr sz="1600" dirty="0">
              <a:solidFill>
                <a:schemeClr val="accent1"/>
              </a:solidFill>
            </a:endParaRPr>
          </a:p>
        </p:txBody>
      </p:sp>
      <p:cxnSp>
        <p:nvCxnSpPr>
          <p:cNvPr id="362" name="Google Shape;362;g12709ed50cd_0_50"/>
          <p:cNvCxnSpPr>
            <a:stCxn id="363" idx="1"/>
            <a:endCxn id="363" idx="1"/>
          </p:cNvCxnSpPr>
          <p:nvPr/>
        </p:nvCxnSpPr>
        <p:spPr>
          <a:xfrm rot="-5400000" flipH="1">
            <a:off x="15073600" y="6448525"/>
            <a:ext cx="6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8" name="Google Shape;358;g12709ed50cd_0_50">
            <a:extLst>
              <a:ext uri="{FF2B5EF4-FFF2-40B4-BE49-F238E27FC236}">
                <a16:creationId xmlns:a16="http://schemas.microsoft.com/office/drawing/2014/main" id="{C06DF179-719D-9EC9-0001-11E92E925604}"/>
              </a:ext>
            </a:extLst>
          </p:cNvPr>
          <p:cNvSpPr txBox="1"/>
          <p:nvPr/>
        </p:nvSpPr>
        <p:spPr>
          <a:xfrm>
            <a:off x="131619" y="197085"/>
            <a:ext cx="81477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accent1"/>
                </a:solidFill>
                <a:latin typeface="Times New Roman"/>
                <a:cs typeface="Times New Roman"/>
                <a:sym typeface="Times New Roman"/>
              </a:rPr>
              <a:t>METODOLOGIA | LISTA DAS 9 PRINCIPAIS ETAPAS</a:t>
            </a:r>
            <a:endParaRPr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66357DE-9E04-9E64-B1A2-453EF35893D3}"/>
              </a:ext>
            </a:extLst>
          </p:cNvPr>
          <p:cNvSpPr txBox="1"/>
          <p:nvPr/>
        </p:nvSpPr>
        <p:spPr>
          <a:xfrm>
            <a:off x="131619" y="772176"/>
            <a:ext cx="1173151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8) </a:t>
            </a:r>
            <a:r>
              <a:rPr lang="pt-BR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Cálculo </a:t>
            </a:r>
            <a:r>
              <a:rPr lang="pt-BR" sz="2000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 </a:t>
            </a:r>
            <a:r>
              <a:rPr lang="pt-BR" sz="2000" b="1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Índice de Moran Global</a:t>
            </a:r>
            <a:r>
              <a:rPr lang="pt-BR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 o </a:t>
            </a:r>
            <a:r>
              <a:rPr lang="pt-BR" sz="2000" b="1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Índice Local de Moran (LISA) </a:t>
            </a:r>
            <a:r>
              <a:rPr lang="pt-BR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das células em área urbana com os dados de porcentagem de domicílios com rede geral de abastecimento de água, e o mesmo para a rede geral de esgotamento sanitário.</a:t>
            </a:r>
          </a:p>
          <a:p>
            <a:pPr algn="just">
              <a:lnSpc>
                <a:spcPct val="150000"/>
              </a:lnSpc>
            </a:pPr>
            <a:endParaRPr lang="pt-BR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9) Elaboração os </a:t>
            </a:r>
            <a:r>
              <a:rPr lang="pt-BR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Layouts e analise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os seguintes mapas finais:</a:t>
            </a:r>
          </a:p>
          <a:p>
            <a:pPr algn="just">
              <a:lnSpc>
                <a:spcPct val="150000"/>
              </a:lnSpc>
            </a:pP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Mapa de densidade de domicílios em área urbana por célula (2,5km2).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Mapa de Moral Local da porcentagem de domicílios em área urbana com abastecimento de água da rede geral, por célula (2,5km2).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Mapa de Moral Local da porcentagem de domicílios em área urbana com esgotamento sanitário via rede geral de esgoto ou pluvial, por célula (2,5km2).</a:t>
            </a:r>
          </a:p>
        </p:txBody>
      </p:sp>
    </p:spTree>
    <p:extLst>
      <p:ext uri="{BB962C8B-B14F-4D97-AF65-F5344CB8AC3E}">
        <p14:creationId xmlns:p14="http://schemas.microsoft.com/office/powerpoint/2010/main" val="19051970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12709ed50cd_0_50"/>
          <p:cNvSpPr/>
          <p:nvPr/>
        </p:nvSpPr>
        <p:spPr>
          <a:xfrm>
            <a:off x="0" y="6519208"/>
            <a:ext cx="12192000" cy="365100"/>
          </a:xfrm>
          <a:prstGeom prst="rect">
            <a:avLst/>
          </a:prstGeom>
          <a:gradFill flip="none" rotWithShape="1">
            <a:gsLst>
              <a:gs pos="38000">
                <a:srgbClr val="7F9ED7"/>
              </a:gs>
              <a:gs pos="0">
                <a:schemeClr val="accent1"/>
              </a:gs>
              <a:gs pos="100000">
                <a:schemeClr val="lt1"/>
              </a:gs>
            </a:gsLst>
            <a:lin ang="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 sz="1100" dirty="0">
              <a:solidFill>
                <a:schemeClr val="lt1"/>
              </a:solidFill>
              <a:latin typeface="Calibri"/>
              <a:cs typeface="Calibri"/>
            </a:endParaRPr>
          </a:p>
        </p:txBody>
      </p:sp>
      <p:sp>
        <p:nvSpPr>
          <p:cNvPr id="354" name="Google Shape;354;g12709ed50cd_0_50"/>
          <p:cNvSpPr txBox="1">
            <a:spLocks noGrp="1"/>
          </p:cNvSpPr>
          <p:nvPr>
            <p:ph type="sldNum" idx="12"/>
          </p:nvPr>
        </p:nvSpPr>
        <p:spPr>
          <a:xfrm>
            <a:off x="11222181" y="6492874"/>
            <a:ext cx="838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600">
                <a:solidFill>
                  <a:schemeClr val="accent1"/>
                </a:solidFill>
              </a:rPr>
              <a:t>11</a:t>
            </a:fld>
            <a:endParaRPr sz="1600" dirty="0">
              <a:solidFill>
                <a:schemeClr val="accent1"/>
              </a:solidFill>
            </a:endParaRPr>
          </a:p>
        </p:txBody>
      </p:sp>
      <p:cxnSp>
        <p:nvCxnSpPr>
          <p:cNvPr id="362" name="Google Shape;362;g12709ed50cd_0_50"/>
          <p:cNvCxnSpPr>
            <a:stCxn id="363" idx="1"/>
            <a:endCxn id="363" idx="1"/>
          </p:cNvCxnSpPr>
          <p:nvPr/>
        </p:nvCxnSpPr>
        <p:spPr>
          <a:xfrm rot="-5400000" flipH="1">
            <a:off x="15073600" y="6448525"/>
            <a:ext cx="6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8" name="Google Shape;358;g12709ed50cd_0_50">
            <a:extLst>
              <a:ext uri="{FF2B5EF4-FFF2-40B4-BE49-F238E27FC236}">
                <a16:creationId xmlns:a16="http://schemas.microsoft.com/office/drawing/2014/main" id="{C06DF179-719D-9EC9-0001-11E92E925604}"/>
              </a:ext>
            </a:extLst>
          </p:cNvPr>
          <p:cNvSpPr txBox="1"/>
          <p:nvPr/>
        </p:nvSpPr>
        <p:spPr>
          <a:xfrm>
            <a:off x="131619" y="197085"/>
            <a:ext cx="81477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accent1"/>
                </a:solidFill>
                <a:latin typeface="Times New Roman"/>
                <a:cs typeface="Times New Roman"/>
                <a:sym typeface="Times New Roman"/>
              </a:rPr>
              <a:t>RESULTADOS E DISCUSSÃO | USO E COBERTURA DO SOLO</a:t>
            </a:r>
            <a:endParaRPr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0A919A4B-7F17-CF5D-20C0-DEA6C3CD2D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19" y="1119302"/>
            <a:ext cx="5964381" cy="4619395"/>
          </a:xfrm>
          <a:prstGeom prst="rect">
            <a:avLst/>
          </a:prstGeom>
        </p:spPr>
      </p:pic>
      <p:grpSp>
        <p:nvGrpSpPr>
          <p:cNvPr id="12" name="Agrupar 11">
            <a:extLst>
              <a:ext uri="{FF2B5EF4-FFF2-40B4-BE49-F238E27FC236}">
                <a16:creationId xmlns:a16="http://schemas.microsoft.com/office/drawing/2014/main" id="{2EFD6F42-30C4-FB0F-8C3A-4D957F054F6A}"/>
              </a:ext>
            </a:extLst>
          </p:cNvPr>
          <p:cNvGrpSpPr/>
          <p:nvPr/>
        </p:nvGrpSpPr>
        <p:grpSpPr>
          <a:xfrm>
            <a:off x="6392779" y="1359932"/>
            <a:ext cx="4997844" cy="2719506"/>
            <a:chOff x="6392779" y="1528373"/>
            <a:chExt cx="4997844" cy="2719506"/>
          </a:xfrm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9433CD92-552B-F6B4-AF1D-736F89E488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2779" y="1528373"/>
              <a:ext cx="4997844" cy="271950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6736553F-464D-759E-EE38-32187B55A08D}"/>
                </a:ext>
              </a:extLst>
            </p:cNvPr>
            <p:cNvSpPr/>
            <p:nvPr/>
          </p:nvSpPr>
          <p:spPr>
            <a:xfrm>
              <a:off x="6392779" y="2124660"/>
              <a:ext cx="4997844" cy="167802"/>
            </a:xfrm>
            <a:prstGeom prst="rect">
              <a:avLst/>
            </a:prstGeom>
            <a:noFill/>
            <a:ln>
              <a:solidFill>
                <a:srgbClr val="EA3B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id="{69A828FA-07C5-D889-0FA8-2A512C5FE3DC}"/>
              </a:ext>
            </a:extLst>
          </p:cNvPr>
          <p:cNvSpPr txBox="1"/>
          <p:nvPr/>
        </p:nvSpPr>
        <p:spPr>
          <a:xfrm>
            <a:off x="-469232" y="808063"/>
            <a:ext cx="7579894" cy="3112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Mapa de </a:t>
            </a:r>
            <a:r>
              <a:rPr lang="pt-BR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Classes de Uso e Cobertura do solo da RMRJ – 2013</a:t>
            </a:r>
            <a:endParaRPr lang="pt-B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C15F470C-111F-9854-C157-FE51CA95B4B0}"/>
              </a:ext>
            </a:extLst>
          </p:cNvPr>
          <p:cNvSpPr txBox="1"/>
          <p:nvPr/>
        </p:nvSpPr>
        <p:spPr>
          <a:xfrm>
            <a:off x="6392779" y="808063"/>
            <a:ext cx="499784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Tabela da área absoluta e porcentagem relativa de classes de uso e cobertura do solo na RMRJ - 2013</a:t>
            </a:r>
            <a:endParaRPr lang="pt-BR" dirty="0"/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27E14632-A53F-8F51-0900-6A2BF2AECE29}"/>
              </a:ext>
            </a:extLst>
          </p:cNvPr>
          <p:cNvSpPr/>
          <p:nvPr/>
        </p:nvSpPr>
        <p:spPr>
          <a:xfrm>
            <a:off x="6240378" y="4229613"/>
            <a:ext cx="5598696" cy="213942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b="1" dirty="0">
                <a:solidFill>
                  <a:schemeClr val="tx1"/>
                </a:solidFill>
              </a:rPr>
              <a:t>Maior conurbação urbana do </a:t>
            </a:r>
          </a:p>
          <a:p>
            <a:pPr algn="ctr"/>
            <a:r>
              <a:rPr lang="pt-BR" sz="1800" b="1" dirty="0">
                <a:solidFill>
                  <a:schemeClr val="tx1"/>
                </a:solidFill>
              </a:rPr>
              <a:t>Estado do Rio de Janeiro: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8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chemeClr val="tx1"/>
                </a:solidFill>
                <a:sym typeface="Wingdings" panose="05000000000000000000" pitchFamily="2" charset="2"/>
              </a:rPr>
              <a:t>Elevada taxa de impermeabilização do solo.</a:t>
            </a:r>
          </a:p>
          <a:p>
            <a:endParaRPr lang="pt-BR" sz="1800" dirty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chemeClr val="tx1"/>
                </a:solidFill>
                <a:sym typeface="Wingdings" panose="05000000000000000000" pitchFamily="2" charset="2"/>
              </a:rPr>
              <a:t>Tendência de maior pressão sobre os recursos hídricos (quantitativos e qualitativos)</a:t>
            </a:r>
            <a:endParaRPr lang="pt-BR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819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12709ed50cd_0_50"/>
          <p:cNvSpPr/>
          <p:nvPr/>
        </p:nvSpPr>
        <p:spPr>
          <a:xfrm>
            <a:off x="0" y="6519208"/>
            <a:ext cx="12192000" cy="365100"/>
          </a:xfrm>
          <a:prstGeom prst="rect">
            <a:avLst/>
          </a:prstGeom>
          <a:gradFill flip="none" rotWithShape="1">
            <a:gsLst>
              <a:gs pos="38000">
                <a:srgbClr val="7F9ED7"/>
              </a:gs>
              <a:gs pos="0">
                <a:schemeClr val="accent1"/>
              </a:gs>
              <a:gs pos="100000">
                <a:schemeClr val="lt1"/>
              </a:gs>
            </a:gsLst>
            <a:lin ang="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 sz="1100" dirty="0">
              <a:solidFill>
                <a:schemeClr val="lt1"/>
              </a:solidFill>
              <a:latin typeface="Calibri"/>
              <a:cs typeface="Calibri"/>
            </a:endParaRPr>
          </a:p>
        </p:txBody>
      </p:sp>
      <p:sp>
        <p:nvSpPr>
          <p:cNvPr id="354" name="Google Shape;354;g12709ed50cd_0_50"/>
          <p:cNvSpPr txBox="1">
            <a:spLocks noGrp="1"/>
          </p:cNvSpPr>
          <p:nvPr>
            <p:ph type="sldNum" idx="12"/>
          </p:nvPr>
        </p:nvSpPr>
        <p:spPr>
          <a:xfrm>
            <a:off x="11222181" y="6492874"/>
            <a:ext cx="838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600">
                <a:solidFill>
                  <a:schemeClr val="accent1"/>
                </a:solidFill>
              </a:rPr>
              <a:t>12</a:t>
            </a:fld>
            <a:endParaRPr sz="1600" dirty="0">
              <a:solidFill>
                <a:schemeClr val="accent1"/>
              </a:solidFill>
            </a:endParaRPr>
          </a:p>
        </p:txBody>
      </p:sp>
      <p:cxnSp>
        <p:nvCxnSpPr>
          <p:cNvPr id="362" name="Google Shape;362;g12709ed50cd_0_50"/>
          <p:cNvCxnSpPr>
            <a:stCxn id="363" idx="1"/>
            <a:endCxn id="363" idx="1"/>
          </p:cNvCxnSpPr>
          <p:nvPr/>
        </p:nvCxnSpPr>
        <p:spPr>
          <a:xfrm rot="-5400000" flipH="1">
            <a:off x="15073600" y="6448525"/>
            <a:ext cx="6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8" name="Google Shape;358;g12709ed50cd_0_50">
            <a:extLst>
              <a:ext uri="{FF2B5EF4-FFF2-40B4-BE49-F238E27FC236}">
                <a16:creationId xmlns:a16="http://schemas.microsoft.com/office/drawing/2014/main" id="{C06DF179-719D-9EC9-0001-11E92E925604}"/>
              </a:ext>
            </a:extLst>
          </p:cNvPr>
          <p:cNvSpPr txBox="1"/>
          <p:nvPr/>
        </p:nvSpPr>
        <p:spPr>
          <a:xfrm>
            <a:off x="131618" y="197085"/>
            <a:ext cx="10768993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accent1"/>
                </a:solidFill>
                <a:latin typeface="Times New Roman"/>
                <a:cs typeface="Times New Roman"/>
                <a:sym typeface="Times New Roman"/>
              </a:rPr>
              <a:t>RESULTADOS E DISCUSSÃO | TIPOS DE ABASTECIMENTO DE ÁGUA</a:t>
            </a:r>
            <a:endParaRPr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0A919A4B-7F17-CF5D-20C0-DEA6C3CD2D4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1619" y="1506074"/>
            <a:ext cx="5815129" cy="4796639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69A828FA-07C5-D889-0FA8-2A512C5FE3DC}"/>
              </a:ext>
            </a:extLst>
          </p:cNvPr>
          <p:cNvSpPr txBox="1"/>
          <p:nvPr/>
        </p:nvSpPr>
        <p:spPr>
          <a:xfrm>
            <a:off x="-254351" y="752957"/>
            <a:ext cx="6565232" cy="536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Mapa </a:t>
            </a:r>
            <a:r>
              <a:rPr lang="pt-BR" b="1" dirty="0">
                <a:latin typeface="Arial" panose="020B0604020202020204" pitchFamily="34" charset="0"/>
                <a:cs typeface="Times New Roman" panose="02020603050405020304" pitchFamily="18" charset="0"/>
              </a:rPr>
              <a:t>de Porcentagem de cada tipo de abastecimento de água em domicílios particulares permanentes por setor censitário na RMRJ</a:t>
            </a:r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27E14632-A53F-8F51-0900-6A2BF2AECE29}"/>
              </a:ext>
            </a:extLst>
          </p:cNvPr>
          <p:cNvSpPr/>
          <p:nvPr/>
        </p:nvSpPr>
        <p:spPr>
          <a:xfrm>
            <a:off x="6310881" y="1399637"/>
            <a:ext cx="5335687" cy="4427146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b="1" dirty="0">
                <a:solidFill>
                  <a:schemeClr val="tx1"/>
                </a:solidFill>
              </a:rPr>
              <a:t>Plano de Desenvolvimento Urbano Integrado da RMRJ:</a:t>
            </a:r>
          </a:p>
          <a:p>
            <a:pPr algn="ctr"/>
            <a:endParaRPr lang="pt-BR" sz="1800" b="1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Problemas de intermitência na distribuição de água;</a:t>
            </a:r>
          </a:p>
          <a:p>
            <a:endParaRPr lang="pt-BR" sz="18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Alta dependência do Rio Paraíba do Sul;</a:t>
            </a:r>
          </a:p>
          <a:p>
            <a:endParaRPr lang="pt-BR" sz="18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Falta de fontes alternativas de abastecimento de água e de armazenamento. </a:t>
            </a:r>
          </a:p>
          <a:p>
            <a:endParaRPr lang="pt-BR" sz="18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ctr"/>
            <a:r>
              <a:rPr lang="pt-BR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Ou seja, existe uma falha na segurança hídrica da metrópole </a:t>
            </a:r>
            <a:endParaRPr lang="pt-BR" sz="1800" dirty="0">
              <a:solidFill>
                <a:schemeClr val="tx1"/>
              </a:solidFill>
            </a:endParaRP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856F4972-2D63-1846-B28D-4B056B31C485}"/>
              </a:ext>
            </a:extLst>
          </p:cNvPr>
          <p:cNvSpPr/>
          <p:nvPr/>
        </p:nvSpPr>
        <p:spPr>
          <a:xfrm>
            <a:off x="131618" y="2189747"/>
            <a:ext cx="1504677" cy="1371601"/>
          </a:xfrm>
          <a:prstGeom prst="roundRect">
            <a:avLst/>
          </a:prstGeom>
          <a:noFill/>
          <a:ln w="571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2CD91F6D-4D1E-9BEE-134B-4F8B05A2FA9B}"/>
              </a:ext>
            </a:extLst>
          </p:cNvPr>
          <p:cNvSpPr/>
          <p:nvPr/>
        </p:nvSpPr>
        <p:spPr>
          <a:xfrm>
            <a:off x="1710853" y="2930386"/>
            <a:ext cx="291127" cy="498613"/>
          </a:xfrm>
          <a:prstGeom prst="roundRect">
            <a:avLst/>
          </a:prstGeom>
          <a:noFill/>
          <a:ln w="571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16927BFF-9725-C2C5-11C0-EB6688878A18}"/>
              </a:ext>
            </a:extLst>
          </p:cNvPr>
          <p:cNvSpPr/>
          <p:nvPr/>
        </p:nvSpPr>
        <p:spPr>
          <a:xfrm>
            <a:off x="4585647" y="1937983"/>
            <a:ext cx="1293921" cy="1557398"/>
          </a:xfrm>
          <a:prstGeom prst="roundRect">
            <a:avLst/>
          </a:prstGeom>
          <a:noFill/>
          <a:ln w="571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22392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12709ed50cd_0_50"/>
          <p:cNvSpPr/>
          <p:nvPr/>
        </p:nvSpPr>
        <p:spPr>
          <a:xfrm>
            <a:off x="0" y="6519208"/>
            <a:ext cx="12192000" cy="365100"/>
          </a:xfrm>
          <a:prstGeom prst="rect">
            <a:avLst/>
          </a:prstGeom>
          <a:gradFill flip="none" rotWithShape="1">
            <a:gsLst>
              <a:gs pos="38000">
                <a:srgbClr val="7F9ED7"/>
              </a:gs>
              <a:gs pos="0">
                <a:schemeClr val="accent1"/>
              </a:gs>
              <a:gs pos="100000">
                <a:schemeClr val="lt1"/>
              </a:gs>
            </a:gsLst>
            <a:lin ang="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 sz="1100" dirty="0">
              <a:solidFill>
                <a:schemeClr val="lt1"/>
              </a:solidFill>
              <a:latin typeface="Calibri"/>
              <a:cs typeface="Calibri"/>
            </a:endParaRPr>
          </a:p>
        </p:txBody>
      </p:sp>
      <p:sp>
        <p:nvSpPr>
          <p:cNvPr id="354" name="Google Shape;354;g12709ed50cd_0_50"/>
          <p:cNvSpPr txBox="1">
            <a:spLocks noGrp="1"/>
          </p:cNvSpPr>
          <p:nvPr>
            <p:ph type="sldNum" idx="12"/>
          </p:nvPr>
        </p:nvSpPr>
        <p:spPr>
          <a:xfrm>
            <a:off x="11222181" y="6492874"/>
            <a:ext cx="838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600">
                <a:solidFill>
                  <a:schemeClr val="accent1"/>
                </a:solidFill>
              </a:rPr>
              <a:t>13</a:t>
            </a:fld>
            <a:endParaRPr sz="1600" dirty="0">
              <a:solidFill>
                <a:schemeClr val="accent1"/>
              </a:solidFill>
            </a:endParaRPr>
          </a:p>
        </p:txBody>
      </p:sp>
      <p:cxnSp>
        <p:nvCxnSpPr>
          <p:cNvPr id="362" name="Google Shape;362;g12709ed50cd_0_50"/>
          <p:cNvCxnSpPr>
            <a:stCxn id="363" idx="1"/>
            <a:endCxn id="363" idx="1"/>
          </p:cNvCxnSpPr>
          <p:nvPr/>
        </p:nvCxnSpPr>
        <p:spPr>
          <a:xfrm rot="-5400000" flipH="1">
            <a:off x="15073600" y="6448525"/>
            <a:ext cx="6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8" name="Google Shape;358;g12709ed50cd_0_50">
            <a:extLst>
              <a:ext uri="{FF2B5EF4-FFF2-40B4-BE49-F238E27FC236}">
                <a16:creationId xmlns:a16="http://schemas.microsoft.com/office/drawing/2014/main" id="{C06DF179-719D-9EC9-0001-11E92E925604}"/>
              </a:ext>
            </a:extLst>
          </p:cNvPr>
          <p:cNvSpPr txBox="1"/>
          <p:nvPr/>
        </p:nvSpPr>
        <p:spPr>
          <a:xfrm>
            <a:off x="131618" y="197085"/>
            <a:ext cx="10768993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accent1"/>
                </a:solidFill>
                <a:latin typeface="Times New Roman"/>
                <a:cs typeface="Times New Roman"/>
                <a:sym typeface="Times New Roman"/>
              </a:rPr>
              <a:t>RESULTADOS E DISCUSSÃO | TIPOS DE ESGOTAMENTO SANITÁRIO</a:t>
            </a:r>
            <a:endParaRPr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0A919A4B-7F17-CF5D-20C0-DEA6C3CD2D4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5990" y="1144401"/>
            <a:ext cx="4389859" cy="539051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69A828FA-07C5-D889-0FA8-2A512C5FE3DC}"/>
              </a:ext>
            </a:extLst>
          </p:cNvPr>
          <p:cNvSpPr txBox="1"/>
          <p:nvPr/>
        </p:nvSpPr>
        <p:spPr>
          <a:xfrm>
            <a:off x="-126280" y="630658"/>
            <a:ext cx="6565232" cy="536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Mapa </a:t>
            </a:r>
            <a:r>
              <a:rPr lang="pt-BR" b="1" dirty="0">
                <a:latin typeface="Arial" panose="020B0604020202020204" pitchFamily="34" charset="0"/>
                <a:cs typeface="Times New Roman" panose="02020603050405020304" pitchFamily="18" charset="0"/>
              </a:rPr>
              <a:t>de Porcentagem de cada tipo de esgotamento sanitário em domicílios particulares permanentes por setor censitário na RMRJ</a:t>
            </a:r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27E14632-A53F-8F51-0900-6A2BF2AECE29}"/>
              </a:ext>
            </a:extLst>
          </p:cNvPr>
          <p:cNvSpPr/>
          <p:nvPr/>
        </p:nvSpPr>
        <p:spPr>
          <a:xfrm>
            <a:off x="6310881" y="1153058"/>
            <a:ext cx="5335687" cy="5048888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b="1" dirty="0">
                <a:solidFill>
                  <a:schemeClr val="tx1"/>
                </a:solidFill>
              </a:rPr>
              <a:t>Plano de Desenvolvimento Urbano Integrado da RMRJ:</a:t>
            </a:r>
          </a:p>
          <a:p>
            <a:pPr algn="ctr"/>
            <a:endParaRPr lang="pt-BR" sz="1800" b="1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</a:t>
            </a:r>
            <a:r>
              <a:rPr lang="pt-BR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nterligações não planejadas entre os sistemas de esgotamento sanitário e a drenagem urbana, gerando degradação urbana e ambiental.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800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Os despejos de esgoto </a:t>
            </a:r>
            <a:r>
              <a:rPr lang="pt-BR" sz="1800" i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 natura </a:t>
            </a:r>
            <a:r>
              <a:rPr lang="pt-BR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prejudicam a maior parte dos rios da metrópole, e em última instância, a Baía de Guanabara.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chemeClr val="tx1"/>
                </a:solidFill>
              </a:rPr>
              <a:t>Despejo </a:t>
            </a:r>
            <a:r>
              <a:rPr lang="pt-BR" sz="1800" i="1" dirty="0">
                <a:solidFill>
                  <a:schemeClr val="tx1"/>
                </a:solidFill>
              </a:rPr>
              <a:t>in natura </a:t>
            </a:r>
            <a:r>
              <a:rPr lang="pt-BR" sz="1800" dirty="0">
                <a:solidFill>
                  <a:schemeClr val="tx1"/>
                </a:solidFill>
              </a:rPr>
              <a:t>com origem de urbanizações formais e informais.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856F4972-2D63-1846-B28D-4B056B31C485}"/>
              </a:ext>
            </a:extLst>
          </p:cNvPr>
          <p:cNvSpPr/>
          <p:nvPr/>
        </p:nvSpPr>
        <p:spPr>
          <a:xfrm>
            <a:off x="1086069" y="1790252"/>
            <a:ext cx="997451" cy="935106"/>
          </a:xfrm>
          <a:prstGeom prst="roundRect">
            <a:avLst/>
          </a:prstGeom>
          <a:noFill/>
          <a:ln w="571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2CD91F6D-4D1E-9BEE-134B-4F8B05A2FA9B}"/>
              </a:ext>
            </a:extLst>
          </p:cNvPr>
          <p:cNvSpPr/>
          <p:nvPr/>
        </p:nvSpPr>
        <p:spPr>
          <a:xfrm>
            <a:off x="2153613" y="2226744"/>
            <a:ext cx="291127" cy="498613"/>
          </a:xfrm>
          <a:prstGeom prst="roundRect">
            <a:avLst/>
          </a:prstGeom>
          <a:noFill/>
          <a:ln w="571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16927BFF-9725-C2C5-11C0-EB6688878A18}"/>
              </a:ext>
            </a:extLst>
          </p:cNvPr>
          <p:cNvSpPr/>
          <p:nvPr/>
        </p:nvSpPr>
        <p:spPr>
          <a:xfrm>
            <a:off x="4186989" y="1517442"/>
            <a:ext cx="1168860" cy="1159789"/>
          </a:xfrm>
          <a:prstGeom prst="roundRect">
            <a:avLst/>
          </a:prstGeom>
          <a:noFill/>
          <a:ln w="571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61053672-52F5-4879-E982-DB35D069F5F5}"/>
              </a:ext>
            </a:extLst>
          </p:cNvPr>
          <p:cNvSpPr/>
          <p:nvPr/>
        </p:nvSpPr>
        <p:spPr>
          <a:xfrm>
            <a:off x="1987476" y="3097608"/>
            <a:ext cx="1168860" cy="1159789"/>
          </a:xfrm>
          <a:prstGeom prst="roundRect">
            <a:avLst/>
          </a:prstGeom>
          <a:noFill/>
          <a:ln w="571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51621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12709ed50cd_0_50"/>
          <p:cNvSpPr/>
          <p:nvPr/>
        </p:nvSpPr>
        <p:spPr>
          <a:xfrm>
            <a:off x="0" y="6519208"/>
            <a:ext cx="12192000" cy="365100"/>
          </a:xfrm>
          <a:prstGeom prst="rect">
            <a:avLst/>
          </a:prstGeom>
          <a:gradFill flip="none" rotWithShape="1">
            <a:gsLst>
              <a:gs pos="38000">
                <a:srgbClr val="7F9ED7"/>
              </a:gs>
              <a:gs pos="0">
                <a:schemeClr val="accent1"/>
              </a:gs>
              <a:gs pos="100000">
                <a:schemeClr val="lt1"/>
              </a:gs>
            </a:gsLst>
            <a:lin ang="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 sz="1100" dirty="0">
              <a:solidFill>
                <a:schemeClr val="lt1"/>
              </a:solidFill>
              <a:latin typeface="Calibri"/>
              <a:cs typeface="Calibri"/>
            </a:endParaRPr>
          </a:p>
        </p:txBody>
      </p:sp>
      <p:sp>
        <p:nvSpPr>
          <p:cNvPr id="354" name="Google Shape;354;g12709ed50cd_0_50"/>
          <p:cNvSpPr txBox="1">
            <a:spLocks noGrp="1"/>
          </p:cNvSpPr>
          <p:nvPr>
            <p:ph type="sldNum" idx="12"/>
          </p:nvPr>
        </p:nvSpPr>
        <p:spPr>
          <a:xfrm>
            <a:off x="11222181" y="6492874"/>
            <a:ext cx="838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600">
                <a:solidFill>
                  <a:schemeClr val="accent1"/>
                </a:solidFill>
              </a:rPr>
              <a:t>14</a:t>
            </a:fld>
            <a:endParaRPr sz="1600" dirty="0">
              <a:solidFill>
                <a:schemeClr val="accent1"/>
              </a:solidFill>
            </a:endParaRPr>
          </a:p>
        </p:txBody>
      </p:sp>
      <p:cxnSp>
        <p:nvCxnSpPr>
          <p:cNvPr id="362" name="Google Shape;362;g12709ed50cd_0_50"/>
          <p:cNvCxnSpPr>
            <a:stCxn id="363" idx="1"/>
            <a:endCxn id="363" idx="1"/>
          </p:cNvCxnSpPr>
          <p:nvPr/>
        </p:nvCxnSpPr>
        <p:spPr>
          <a:xfrm rot="-5400000" flipH="1">
            <a:off x="15073600" y="6448525"/>
            <a:ext cx="6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8" name="Google Shape;358;g12709ed50cd_0_50">
            <a:extLst>
              <a:ext uri="{FF2B5EF4-FFF2-40B4-BE49-F238E27FC236}">
                <a16:creationId xmlns:a16="http://schemas.microsoft.com/office/drawing/2014/main" id="{C06DF179-719D-9EC9-0001-11E92E925604}"/>
              </a:ext>
            </a:extLst>
          </p:cNvPr>
          <p:cNvSpPr txBox="1"/>
          <p:nvPr/>
        </p:nvSpPr>
        <p:spPr>
          <a:xfrm>
            <a:off x="131618" y="197085"/>
            <a:ext cx="10768993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accent1"/>
                </a:solidFill>
                <a:latin typeface="Times New Roman"/>
                <a:cs typeface="Times New Roman"/>
                <a:sym typeface="Times New Roman"/>
              </a:rPr>
              <a:t>RESULTADOS E DISCUSSÃO | DENSIDADE DE DOMICÍLIOS EM CÉLULAS</a:t>
            </a:r>
            <a:endParaRPr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0A919A4B-7F17-CF5D-20C0-DEA6C3CD2D4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74" y="1313643"/>
            <a:ext cx="5964382" cy="4217754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69A828FA-07C5-D889-0FA8-2A512C5FE3DC}"/>
              </a:ext>
            </a:extLst>
          </p:cNvPr>
          <p:cNvSpPr txBox="1"/>
          <p:nvPr/>
        </p:nvSpPr>
        <p:spPr>
          <a:xfrm>
            <a:off x="248331" y="752957"/>
            <a:ext cx="5847669" cy="536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Mapa </a:t>
            </a:r>
            <a:r>
              <a:rPr lang="pt-BR" b="1" dirty="0">
                <a:latin typeface="Arial" panose="020B0604020202020204" pitchFamily="34" charset="0"/>
                <a:cs typeface="Times New Roman" panose="02020603050405020304" pitchFamily="18" charset="0"/>
              </a:rPr>
              <a:t>de Distribuição espacial da densidade de domicílios particulares permanentes na área urbana, em célula de 2,5 km2</a:t>
            </a:r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27E14632-A53F-8F51-0900-6A2BF2AECE29}"/>
              </a:ext>
            </a:extLst>
          </p:cNvPr>
          <p:cNvSpPr/>
          <p:nvPr/>
        </p:nvSpPr>
        <p:spPr>
          <a:xfrm>
            <a:off x="6647448" y="3241487"/>
            <a:ext cx="4949718" cy="2757482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b="1" dirty="0">
                <a:solidFill>
                  <a:schemeClr val="tx1"/>
                </a:solidFill>
              </a:rPr>
              <a:t>Oportunidades e limitações com grades de 2,5 km2:</a:t>
            </a:r>
          </a:p>
          <a:p>
            <a:pPr algn="ctr"/>
            <a:endParaRPr lang="pt-BR" sz="1800" b="1" dirty="0">
              <a:solidFill>
                <a:schemeClr val="tx1"/>
              </a:solidFill>
            </a:endParaRPr>
          </a:p>
          <a:p>
            <a:pPr algn="ctr"/>
            <a:r>
              <a:rPr lang="pt-BR" sz="1800" dirty="0">
                <a:solidFill>
                  <a:schemeClr val="tx1"/>
                </a:solidFill>
              </a:rPr>
              <a:t>Verificar os vazios de setores censitários de grande proporção</a:t>
            </a:r>
          </a:p>
          <a:p>
            <a:pPr algn="ctr"/>
            <a:r>
              <a:rPr lang="pt-BR" sz="1800" b="1" dirty="0">
                <a:solidFill>
                  <a:schemeClr val="tx1"/>
                </a:solidFill>
              </a:rPr>
              <a:t>X</a:t>
            </a:r>
          </a:p>
          <a:p>
            <a:pPr algn="ctr"/>
            <a:r>
              <a:rPr lang="pt-BR" sz="1800" dirty="0">
                <a:solidFill>
                  <a:schemeClr val="tx1"/>
                </a:solidFill>
              </a:rPr>
              <a:t>Generalização de dados habitacionais em grande áreas de vazios urbanos (oceano)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D4C2674-0F7F-4707-21A2-3326D8039B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1835" y="1313643"/>
            <a:ext cx="5584017" cy="1716568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E16C339A-FDAB-4988-AEA2-E01C6A073DAC}"/>
              </a:ext>
            </a:extLst>
          </p:cNvPr>
          <p:cNvSpPr txBox="1"/>
          <p:nvPr/>
        </p:nvSpPr>
        <p:spPr>
          <a:xfrm>
            <a:off x="6432156" y="783812"/>
            <a:ext cx="5511513" cy="536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Exemplo de células com baixa área urbana e abrangendo grandes áreas de vazios habitacionais</a:t>
            </a:r>
            <a:endParaRPr lang="pt-BR" b="1" dirty="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5270EF2B-2A31-34DE-1413-EAB03E3DFB9E}"/>
              </a:ext>
            </a:extLst>
          </p:cNvPr>
          <p:cNvSpPr/>
          <p:nvPr/>
        </p:nvSpPr>
        <p:spPr>
          <a:xfrm>
            <a:off x="1443788" y="3056545"/>
            <a:ext cx="1828800" cy="1722031"/>
          </a:xfrm>
          <a:prstGeom prst="ellipse">
            <a:avLst/>
          </a:prstGeom>
          <a:noFill/>
          <a:ln w="76200">
            <a:solidFill>
              <a:srgbClr val="0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FBB154DF-B648-1F28-4E19-5F36C9B01A7E}"/>
              </a:ext>
            </a:extLst>
          </p:cNvPr>
          <p:cNvSpPr/>
          <p:nvPr/>
        </p:nvSpPr>
        <p:spPr>
          <a:xfrm>
            <a:off x="3268417" y="3313676"/>
            <a:ext cx="870446" cy="1210197"/>
          </a:xfrm>
          <a:prstGeom prst="ellipse">
            <a:avLst/>
          </a:prstGeom>
          <a:noFill/>
          <a:ln w="76200">
            <a:solidFill>
              <a:srgbClr val="0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60434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12709ed50cd_0_50"/>
          <p:cNvSpPr/>
          <p:nvPr/>
        </p:nvSpPr>
        <p:spPr>
          <a:xfrm>
            <a:off x="0" y="6519208"/>
            <a:ext cx="12192000" cy="365100"/>
          </a:xfrm>
          <a:prstGeom prst="rect">
            <a:avLst/>
          </a:prstGeom>
          <a:gradFill flip="none" rotWithShape="1">
            <a:gsLst>
              <a:gs pos="38000">
                <a:srgbClr val="7F9ED7"/>
              </a:gs>
              <a:gs pos="0">
                <a:schemeClr val="accent1"/>
              </a:gs>
              <a:gs pos="100000">
                <a:schemeClr val="lt1"/>
              </a:gs>
            </a:gsLst>
            <a:lin ang="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 sz="1100" dirty="0">
              <a:solidFill>
                <a:schemeClr val="lt1"/>
              </a:solidFill>
              <a:latin typeface="Calibri"/>
              <a:cs typeface="Calibri"/>
            </a:endParaRPr>
          </a:p>
        </p:txBody>
      </p:sp>
      <p:sp>
        <p:nvSpPr>
          <p:cNvPr id="354" name="Google Shape;354;g12709ed50cd_0_50"/>
          <p:cNvSpPr txBox="1">
            <a:spLocks noGrp="1"/>
          </p:cNvSpPr>
          <p:nvPr>
            <p:ph type="sldNum" idx="12"/>
          </p:nvPr>
        </p:nvSpPr>
        <p:spPr>
          <a:xfrm>
            <a:off x="11222181" y="6492874"/>
            <a:ext cx="838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600">
                <a:solidFill>
                  <a:schemeClr val="accent1"/>
                </a:solidFill>
              </a:rPr>
              <a:t>15</a:t>
            </a:fld>
            <a:endParaRPr sz="1600" dirty="0">
              <a:solidFill>
                <a:schemeClr val="accent1"/>
              </a:solidFill>
            </a:endParaRPr>
          </a:p>
        </p:txBody>
      </p:sp>
      <p:cxnSp>
        <p:nvCxnSpPr>
          <p:cNvPr id="362" name="Google Shape;362;g12709ed50cd_0_50"/>
          <p:cNvCxnSpPr>
            <a:stCxn id="363" idx="1"/>
            <a:endCxn id="363" idx="1"/>
          </p:cNvCxnSpPr>
          <p:nvPr/>
        </p:nvCxnSpPr>
        <p:spPr>
          <a:xfrm rot="-5400000" flipH="1">
            <a:off x="15073600" y="6448525"/>
            <a:ext cx="6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8" name="Google Shape;358;g12709ed50cd_0_50">
            <a:extLst>
              <a:ext uri="{FF2B5EF4-FFF2-40B4-BE49-F238E27FC236}">
                <a16:creationId xmlns:a16="http://schemas.microsoft.com/office/drawing/2014/main" id="{C06DF179-719D-9EC9-0001-11E92E925604}"/>
              </a:ext>
            </a:extLst>
          </p:cNvPr>
          <p:cNvSpPr txBox="1"/>
          <p:nvPr/>
        </p:nvSpPr>
        <p:spPr>
          <a:xfrm>
            <a:off x="131618" y="197085"/>
            <a:ext cx="11639609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accent1"/>
                </a:solidFill>
                <a:latin typeface="Times New Roman"/>
                <a:cs typeface="Times New Roman"/>
                <a:sym typeface="Times New Roman"/>
              </a:rPr>
              <a:t>RESULTADOS E DISCUSSÃO | </a:t>
            </a:r>
            <a:r>
              <a:rPr lang="pt-BR" sz="2000" b="1" dirty="0">
                <a:solidFill>
                  <a:schemeClr val="accent1"/>
                </a:solidFill>
                <a:latin typeface="Times New Roman"/>
                <a:cs typeface="Times New Roman"/>
              </a:rPr>
              <a:t>CLUSTERS DE REDE GERAL DE ÁGUA E ESGOTO (BOXMAP)</a:t>
            </a:r>
            <a:endParaRPr sz="2000" b="1" dirty="0">
              <a:solidFill>
                <a:schemeClr val="accent1"/>
              </a:solidFill>
              <a:latin typeface="Times New Roman"/>
              <a:cs typeface="Times New Roman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0A919A4B-7F17-CF5D-20C0-DEA6C3CD2D4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75" y="1698652"/>
            <a:ext cx="5964380" cy="4217754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69A828FA-07C5-D889-0FA8-2A512C5FE3DC}"/>
              </a:ext>
            </a:extLst>
          </p:cNvPr>
          <p:cNvSpPr txBox="1"/>
          <p:nvPr/>
        </p:nvSpPr>
        <p:spPr>
          <a:xfrm>
            <a:off x="248331" y="831190"/>
            <a:ext cx="5847669" cy="7671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Mapa </a:t>
            </a:r>
            <a:r>
              <a:rPr lang="pt-BR" b="1" dirty="0">
                <a:latin typeface="Arial" panose="020B0604020202020204" pitchFamily="34" charset="0"/>
                <a:cs typeface="Times New Roman" panose="02020603050405020304" pitchFamily="18" charset="0"/>
              </a:rPr>
              <a:t>de Distribuição espacial da porcentagem de domicílios particulares permanentes com abastecimento de água na área urbana, em célula de 2,5 km2, pelo Moral Local</a:t>
            </a: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5270EF2B-2A31-34DE-1413-EAB03E3DFB9E}"/>
              </a:ext>
            </a:extLst>
          </p:cNvPr>
          <p:cNvSpPr/>
          <p:nvPr/>
        </p:nvSpPr>
        <p:spPr>
          <a:xfrm>
            <a:off x="697832" y="3152272"/>
            <a:ext cx="2574756" cy="2011313"/>
          </a:xfrm>
          <a:prstGeom prst="ellipse">
            <a:avLst/>
          </a:prstGeom>
          <a:noFill/>
          <a:ln w="76200">
            <a:solidFill>
              <a:srgbClr val="0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FBB154DF-B648-1F28-4E19-5F36C9B01A7E}"/>
              </a:ext>
            </a:extLst>
          </p:cNvPr>
          <p:cNvSpPr/>
          <p:nvPr/>
        </p:nvSpPr>
        <p:spPr>
          <a:xfrm>
            <a:off x="3268417" y="3698685"/>
            <a:ext cx="870446" cy="1210197"/>
          </a:xfrm>
          <a:prstGeom prst="ellipse">
            <a:avLst/>
          </a:prstGeom>
          <a:noFill/>
          <a:ln w="76200">
            <a:solidFill>
              <a:srgbClr val="0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6F7351C-87DC-C0E9-50FD-38B95C1480E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037645" y="1729507"/>
            <a:ext cx="5964380" cy="4217753"/>
          </a:xfrm>
          <a:prstGeom prst="rect">
            <a:avLst/>
          </a:prstGeom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BFEA93F7-FCC1-395A-ECAA-45C3D688A294}"/>
              </a:ext>
            </a:extLst>
          </p:cNvPr>
          <p:cNvSpPr/>
          <p:nvPr/>
        </p:nvSpPr>
        <p:spPr>
          <a:xfrm rot="1655540">
            <a:off x="4566135" y="2553611"/>
            <a:ext cx="589243" cy="1210197"/>
          </a:xfrm>
          <a:prstGeom prst="ellipse">
            <a:avLst/>
          </a:prstGeom>
          <a:noFill/>
          <a:ln w="76200">
            <a:solidFill>
              <a:srgbClr val="0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461C8E61-0681-332C-1A59-05EDA65CDDE2}"/>
              </a:ext>
            </a:extLst>
          </p:cNvPr>
          <p:cNvSpPr/>
          <p:nvPr/>
        </p:nvSpPr>
        <p:spPr>
          <a:xfrm rot="899303">
            <a:off x="2958369" y="2641689"/>
            <a:ext cx="589243" cy="810524"/>
          </a:xfrm>
          <a:prstGeom prst="ellipse">
            <a:avLst/>
          </a:prstGeom>
          <a:noFill/>
          <a:ln w="76200">
            <a:solidFill>
              <a:srgbClr val="0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58A63B54-A2A0-789D-6BCD-A07866F6E456}"/>
              </a:ext>
            </a:extLst>
          </p:cNvPr>
          <p:cNvSpPr/>
          <p:nvPr/>
        </p:nvSpPr>
        <p:spPr>
          <a:xfrm rot="20868376">
            <a:off x="9253611" y="1909433"/>
            <a:ext cx="2220115" cy="3054140"/>
          </a:xfrm>
          <a:prstGeom prst="ellipse">
            <a:avLst/>
          </a:prstGeom>
          <a:noFill/>
          <a:ln w="76200">
            <a:solidFill>
              <a:srgbClr val="0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073F0565-B77A-20EF-F4C3-DC7568D2F131}"/>
              </a:ext>
            </a:extLst>
          </p:cNvPr>
          <p:cNvSpPr/>
          <p:nvPr/>
        </p:nvSpPr>
        <p:spPr>
          <a:xfrm>
            <a:off x="7507705" y="4523871"/>
            <a:ext cx="1612553" cy="585537"/>
          </a:xfrm>
          <a:prstGeom prst="ellipse">
            <a:avLst/>
          </a:prstGeom>
          <a:noFill/>
          <a:ln w="76200">
            <a:solidFill>
              <a:srgbClr val="0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5A365A06-A261-F8AE-746D-1C17240B15F2}"/>
              </a:ext>
            </a:extLst>
          </p:cNvPr>
          <p:cNvSpPr txBox="1"/>
          <p:nvPr/>
        </p:nvSpPr>
        <p:spPr>
          <a:xfrm>
            <a:off x="6521116" y="719670"/>
            <a:ext cx="5348156" cy="99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Mapa </a:t>
            </a:r>
            <a:r>
              <a:rPr lang="pt-BR" b="1" dirty="0">
                <a:latin typeface="Arial" panose="020B0604020202020204" pitchFamily="34" charset="0"/>
                <a:cs typeface="Times New Roman" panose="02020603050405020304" pitchFamily="18" charset="0"/>
              </a:rPr>
              <a:t>de Distribuição espacial da porcentagem de domicílios particulares permanentes com esgotamento sanitário via rede geral de esgoto ou pluvial, na área urbana, em célula de 2,5 km2, pelo Moral Local</a:t>
            </a:r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978044C5-BD55-F4FF-C607-84C537449251}"/>
              </a:ext>
            </a:extLst>
          </p:cNvPr>
          <p:cNvSpPr/>
          <p:nvPr/>
        </p:nvSpPr>
        <p:spPr>
          <a:xfrm>
            <a:off x="7191643" y="6067748"/>
            <a:ext cx="4030538" cy="32982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Índice Moran Global: 0,734751</a:t>
            </a:r>
            <a:endParaRPr lang="pt-BR" dirty="0"/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26C99360-7710-AFB9-932E-96B3EEF87AB4}"/>
              </a:ext>
            </a:extLst>
          </p:cNvPr>
          <p:cNvSpPr/>
          <p:nvPr/>
        </p:nvSpPr>
        <p:spPr>
          <a:xfrm>
            <a:off x="969820" y="6040863"/>
            <a:ext cx="4030538" cy="32982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Índice Moran Global: 0,740485</a:t>
            </a:r>
            <a:endParaRPr lang="pt-BR" dirty="0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E4DE5C70-9889-B4F1-64BD-C147FB8A982F}"/>
              </a:ext>
            </a:extLst>
          </p:cNvPr>
          <p:cNvSpPr/>
          <p:nvPr/>
        </p:nvSpPr>
        <p:spPr>
          <a:xfrm rot="16535605">
            <a:off x="6574347" y="4021064"/>
            <a:ext cx="1237194" cy="511370"/>
          </a:xfrm>
          <a:prstGeom prst="ellipse">
            <a:avLst/>
          </a:prstGeom>
          <a:noFill/>
          <a:ln w="76200">
            <a:solidFill>
              <a:srgbClr val="0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23096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12709ed50cd_0_50"/>
          <p:cNvSpPr/>
          <p:nvPr/>
        </p:nvSpPr>
        <p:spPr>
          <a:xfrm>
            <a:off x="0" y="6519208"/>
            <a:ext cx="12192000" cy="365100"/>
          </a:xfrm>
          <a:prstGeom prst="rect">
            <a:avLst/>
          </a:prstGeom>
          <a:gradFill flip="none" rotWithShape="1">
            <a:gsLst>
              <a:gs pos="38000">
                <a:srgbClr val="7F9ED7"/>
              </a:gs>
              <a:gs pos="0">
                <a:schemeClr val="accent1"/>
              </a:gs>
              <a:gs pos="100000">
                <a:schemeClr val="lt1"/>
              </a:gs>
            </a:gsLst>
            <a:lin ang="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 sz="1100" dirty="0">
              <a:solidFill>
                <a:schemeClr val="lt1"/>
              </a:solidFill>
              <a:latin typeface="Calibri"/>
              <a:cs typeface="Calibri"/>
            </a:endParaRPr>
          </a:p>
        </p:txBody>
      </p:sp>
      <p:sp>
        <p:nvSpPr>
          <p:cNvPr id="354" name="Google Shape;354;g12709ed50cd_0_50"/>
          <p:cNvSpPr txBox="1">
            <a:spLocks noGrp="1"/>
          </p:cNvSpPr>
          <p:nvPr>
            <p:ph type="sldNum" idx="12"/>
          </p:nvPr>
        </p:nvSpPr>
        <p:spPr>
          <a:xfrm>
            <a:off x="11222181" y="6492874"/>
            <a:ext cx="838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600">
                <a:solidFill>
                  <a:schemeClr val="accent1"/>
                </a:solidFill>
              </a:rPr>
              <a:t>16</a:t>
            </a:fld>
            <a:endParaRPr sz="1600" dirty="0">
              <a:solidFill>
                <a:schemeClr val="accent1"/>
              </a:solidFill>
            </a:endParaRPr>
          </a:p>
        </p:txBody>
      </p:sp>
      <p:cxnSp>
        <p:nvCxnSpPr>
          <p:cNvPr id="362" name="Google Shape;362;g12709ed50cd_0_50"/>
          <p:cNvCxnSpPr>
            <a:stCxn id="363" idx="1"/>
            <a:endCxn id="363" idx="1"/>
          </p:cNvCxnSpPr>
          <p:nvPr/>
        </p:nvCxnSpPr>
        <p:spPr>
          <a:xfrm rot="-5400000" flipH="1">
            <a:off x="15073600" y="6448525"/>
            <a:ext cx="6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8" name="Google Shape;358;g12709ed50cd_0_50">
            <a:extLst>
              <a:ext uri="{FF2B5EF4-FFF2-40B4-BE49-F238E27FC236}">
                <a16:creationId xmlns:a16="http://schemas.microsoft.com/office/drawing/2014/main" id="{C06DF179-719D-9EC9-0001-11E92E925604}"/>
              </a:ext>
            </a:extLst>
          </p:cNvPr>
          <p:cNvSpPr txBox="1"/>
          <p:nvPr/>
        </p:nvSpPr>
        <p:spPr>
          <a:xfrm>
            <a:off x="131618" y="197085"/>
            <a:ext cx="11639609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accent1"/>
                </a:solidFill>
                <a:latin typeface="Times New Roman"/>
                <a:cs typeface="Times New Roman"/>
                <a:sym typeface="Times New Roman"/>
              </a:rPr>
              <a:t>CONSIDERAÇÕES FINAIS</a:t>
            </a:r>
            <a:endParaRPr sz="2000" b="1" dirty="0">
              <a:solidFill>
                <a:schemeClr val="accent1"/>
              </a:solidFill>
              <a:latin typeface="Times New Roman"/>
              <a:cs typeface="Times New Roman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EE9AF8C-4833-9DAB-CB22-194ECBB919D7}"/>
              </a:ext>
            </a:extLst>
          </p:cNvPr>
          <p:cNvSpPr txBox="1"/>
          <p:nvPr/>
        </p:nvSpPr>
        <p:spPr>
          <a:xfrm>
            <a:off x="400050" y="812437"/>
            <a:ext cx="1139190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/>
              <a:t>Os resultados indicam que a abordagem em grade com a integração de variáveis da área urbana (Uso e Cobertura do Solo 2013 – INEA) e de variáveis do domicílio por setor censitário (Censo Demográfico 2010 – IBGE) é uma </a:t>
            </a:r>
            <a:r>
              <a:rPr lang="pt-BR" sz="2000" b="1" dirty="0">
                <a:solidFill>
                  <a:schemeClr val="accent1"/>
                </a:solidFill>
              </a:rPr>
              <a:t>metodologia viável</a:t>
            </a:r>
            <a:r>
              <a:rPr lang="pt-BR" sz="20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/>
              <a:t>Em ambos os tipos de serviços, verificou-se uma </a:t>
            </a:r>
            <a:r>
              <a:rPr lang="pt-BR" sz="2000" b="1" dirty="0">
                <a:solidFill>
                  <a:schemeClr val="accent1"/>
                </a:solidFill>
              </a:rPr>
              <a:t>concentração de valores altos </a:t>
            </a:r>
            <a:r>
              <a:rPr lang="pt-BR" sz="2000" dirty="0"/>
              <a:t>(cluster Alto-Alto) sobretudo na capital, Rio de Janeiro, e de seus municípios limítrofes, localizados na região à Oeste da Baía de Guanabara, além dos municípios Niterói e São Gonçalo, à Leste.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/>
              <a:t>De modo geral, ocorre um </a:t>
            </a:r>
            <a:r>
              <a:rPr lang="pt-BR" sz="2000" b="1" dirty="0">
                <a:solidFill>
                  <a:schemeClr val="accent1"/>
                </a:solidFill>
              </a:rPr>
              <a:t>predomínio espacial de maior acesso ao serviço de abastecimento de água por rede</a:t>
            </a:r>
            <a:r>
              <a:rPr lang="pt-BR" sz="2000" dirty="0"/>
              <a:t>, do que por rede de esgoto.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/>
              <a:t>O </a:t>
            </a:r>
            <a:r>
              <a:rPr lang="pt-BR" sz="2000" b="1" dirty="0">
                <a:solidFill>
                  <a:schemeClr val="accent1"/>
                </a:solidFill>
              </a:rPr>
              <a:t>tamanho da célula 2,5 km2 </a:t>
            </a:r>
            <a:r>
              <a:rPr lang="pt-BR" sz="2000" dirty="0"/>
              <a:t>para a análise espacial da RMRJ facilitou a identificação de valores em determinadas áreas urbanas em regiões mais rurais, mas por outro lado, prejudicou em outras.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/>
              <a:t>Os resultados contribuirão para a realização de </a:t>
            </a:r>
            <a:r>
              <a:rPr lang="pt-BR" sz="2000" b="1" dirty="0">
                <a:solidFill>
                  <a:schemeClr val="accent1"/>
                </a:solidFill>
              </a:rPr>
              <a:t>novas análises no futuro </a:t>
            </a:r>
            <a:r>
              <a:rPr lang="pt-BR" sz="2000" dirty="0"/>
              <a:t>que venham a adequar o tamanho da célula, a entrada de novas variáveis e de outras estatísticas espaciais em potencial.</a:t>
            </a:r>
          </a:p>
          <a:p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38180227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2F2F2"/>
        </a:solidFill>
        <a:effectLst/>
      </p:bgPr>
    </p:bg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8"/>
          <p:cNvSpPr txBox="1">
            <a:spLocks noGrp="1"/>
          </p:cNvSpPr>
          <p:nvPr>
            <p:ph type="ctrTitle"/>
          </p:nvPr>
        </p:nvSpPr>
        <p:spPr>
          <a:xfrm>
            <a:off x="2494607" y="2237328"/>
            <a:ext cx="7202786" cy="1449788"/>
          </a:xfrm>
          <a:prstGeom prst="rect">
            <a:avLst/>
          </a:prstGeom>
          <a:solidFill>
            <a:schemeClr val="dk1">
              <a:alpha val="80000"/>
            </a:schemeClr>
          </a:solidFill>
          <a:ln>
            <a:noFill/>
          </a:ln>
        </p:spPr>
        <p:txBody>
          <a:bodyPr spcFirstLastPara="1" wrap="square" lIns="288000" tIns="45700" rIns="2160000" bIns="144000" anchor="b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Calibri"/>
              <a:buNone/>
            </a:pPr>
            <a:r>
              <a:rPr lang="pt-BR"/>
              <a:t>Obrigada</a:t>
            </a:r>
            <a:endParaRPr/>
          </a:p>
        </p:txBody>
      </p:sp>
      <p:sp>
        <p:nvSpPr>
          <p:cNvPr id="462" name="Google Shape;462;p8"/>
          <p:cNvSpPr txBox="1">
            <a:spLocks noGrp="1"/>
          </p:cNvSpPr>
          <p:nvPr>
            <p:ph type="subTitle" idx="1"/>
          </p:nvPr>
        </p:nvSpPr>
        <p:spPr>
          <a:xfrm>
            <a:off x="2494607" y="3684673"/>
            <a:ext cx="5282503" cy="1100190"/>
          </a:xfrm>
          <a:prstGeom prst="rect">
            <a:avLst/>
          </a:prstGeom>
          <a:solidFill>
            <a:schemeClr val="dk1">
              <a:alpha val="89803"/>
            </a:schemeClr>
          </a:solidFill>
          <a:ln>
            <a:noFill/>
          </a:ln>
        </p:spPr>
        <p:txBody>
          <a:bodyPr spcFirstLastPara="1" wrap="square" lIns="216000" tIns="144000" rIns="576000" bIns="45700" anchor="t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</a:pPr>
            <a:r>
              <a:rPr lang="pt-BR" sz="2100" dirty="0"/>
              <a:t>Mariana Dias C. da Costa</a:t>
            </a:r>
            <a:endParaRPr dirty="0"/>
          </a:p>
        </p:txBody>
      </p:sp>
      <p:sp>
        <p:nvSpPr>
          <p:cNvPr id="463" name="Google Shape;463;p8"/>
          <p:cNvSpPr txBox="1">
            <a:spLocks noGrp="1"/>
          </p:cNvSpPr>
          <p:nvPr>
            <p:ph type="body" idx="3"/>
          </p:nvPr>
        </p:nvSpPr>
        <p:spPr>
          <a:xfrm>
            <a:off x="2755488" y="4157006"/>
            <a:ext cx="4508500" cy="2773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85000" lnSpcReduction="20000"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pt-BR" dirty="0"/>
              <a:t>+55 (21) 9 8738-5240</a:t>
            </a:r>
            <a:endParaRPr dirty="0"/>
          </a:p>
        </p:txBody>
      </p:sp>
      <p:sp>
        <p:nvSpPr>
          <p:cNvPr id="464" name="Google Shape;464;p8"/>
          <p:cNvSpPr txBox="1">
            <a:spLocks noGrp="1"/>
          </p:cNvSpPr>
          <p:nvPr>
            <p:ph type="body" idx="4"/>
          </p:nvPr>
        </p:nvSpPr>
        <p:spPr>
          <a:xfrm>
            <a:off x="2740740" y="4462788"/>
            <a:ext cx="4508500" cy="2773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85000" lnSpcReduction="20000"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pt-BR" dirty="0"/>
              <a:t>mariana.costa@inpe.br</a:t>
            </a:r>
            <a:endParaRPr dirty="0"/>
          </a:p>
        </p:txBody>
      </p:sp>
      <p:cxnSp>
        <p:nvCxnSpPr>
          <p:cNvPr id="465" name="Google Shape;465;p8" descr="Linha divisória"/>
          <p:cNvCxnSpPr/>
          <p:nvPr/>
        </p:nvCxnSpPr>
        <p:spPr>
          <a:xfrm>
            <a:off x="7777113" y="2412127"/>
            <a:ext cx="0" cy="110019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66" name="Google Shape;466;p8" descr="Usuário" title="Ícone – Nome do Apresentado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84624" y="3886690"/>
            <a:ext cx="164463" cy="164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67" name="Google Shape;467;p8" descr="Smartphone" title="Ícone – Número de Telefone do Apresentador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84624" y="4196776"/>
            <a:ext cx="164463" cy="164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68" name="Google Shape;468;p8" descr="Envelope" title="Ícone – Email do Apresentador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84624" y="4530964"/>
            <a:ext cx="164463" cy="164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355;g12709ed50cd_0_50">
            <a:extLst>
              <a:ext uri="{FF2B5EF4-FFF2-40B4-BE49-F238E27FC236}">
                <a16:creationId xmlns:a16="http://schemas.microsoft.com/office/drawing/2014/main" id="{4D964640-3FC4-0A0E-DC40-682CBC98EE7E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044080" y="2412127"/>
            <a:ext cx="1386346" cy="1100189"/>
          </a:xfrm>
          <a:prstGeom prst="round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12709ed50cd_0_50"/>
          <p:cNvSpPr/>
          <p:nvPr/>
        </p:nvSpPr>
        <p:spPr>
          <a:xfrm>
            <a:off x="0" y="6519208"/>
            <a:ext cx="12192000" cy="365100"/>
          </a:xfrm>
          <a:prstGeom prst="rect">
            <a:avLst/>
          </a:prstGeom>
          <a:gradFill flip="none" rotWithShape="1">
            <a:gsLst>
              <a:gs pos="38000">
                <a:srgbClr val="7F9ED7"/>
              </a:gs>
              <a:gs pos="0">
                <a:schemeClr val="accent1"/>
              </a:gs>
              <a:gs pos="100000">
                <a:schemeClr val="lt1"/>
              </a:gs>
            </a:gsLst>
            <a:lin ang="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 sz="1100" dirty="0">
              <a:solidFill>
                <a:schemeClr val="lt1"/>
              </a:solidFill>
              <a:latin typeface="Calibri"/>
              <a:cs typeface="Calibri"/>
            </a:endParaRPr>
          </a:p>
        </p:txBody>
      </p:sp>
      <p:sp>
        <p:nvSpPr>
          <p:cNvPr id="354" name="Google Shape;354;g12709ed50cd_0_50"/>
          <p:cNvSpPr txBox="1">
            <a:spLocks noGrp="1"/>
          </p:cNvSpPr>
          <p:nvPr>
            <p:ph type="sldNum" idx="12"/>
          </p:nvPr>
        </p:nvSpPr>
        <p:spPr>
          <a:xfrm>
            <a:off x="11222181" y="6492874"/>
            <a:ext cx="838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600">
                <a:solidFill>
                  <a:schemeClr val="accent1"/>
                </a:solidFill>
              </a:rPr>
              <a:t>2</a:t>
            </a:fld>
            <a:endParaRPr sz="1600" dirty="0">
              <a:solidFill>
                <a:schemeClr val="accent1"/>
              </a:solidFill>
            </a:endParaRPr>
          </a:p>
        </p:txBody>
      </p:sp>
      <p:cxnSp>
        <p:nvCxnSpPr>
          <p:cNvPr id="362" name="Google Shape;362;g12709ed50cd_0_50"/>
          <p:cNvCxnSpPr>
            <a:stCxn id="363" idx="1"/>
            <a:endCxn id="363" idx="1"/>
          </p:cNvCxnSpPr>
          <p:nvPr/>
        </p:nvCxnSpPr>
        <p:spPr>
          <a:xfrm rot="-5400000" flipH="1">
            <a:off x="15073600" y="6448525"/>
            <a:ext cx="6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8" name="Google Shape;358;g12709ed50cd_0_50">
            <a:extLst>
              <a:ext uri="{FF2B5EF4-FFF2-40B4-BE49-F238E27FC236}">
                <a16:creationId xmlns:a16="http://schemas.microsoft.com/office/drawing/2014/main" id="{C06DF179-719D-9EC9-0001-11E92E925604}"/>
              </a:ext>
            </a:extLst>
          </p:cNvPr>
          <p:cNvSpPr txBox="1"/>
          <p:nvPr/>
        </p:nvSpPr>
        <p:spPr>
          <a:xfrm>
            <a:off x="131619" y="197085"/>
            <a:ext cx="81477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accent1"/>
                </a:solidFill>
                <a:latin typeface="Times New Roman"/>
                <a:cs typeface="Times New Roman"/>
                <a:sym typeface="Times New Roman"/>
              </a:rPr>
              <a:t>INTRODUÇÃO TEMÁTICA</a:t>
            </a:r>
            <a:endParaRPr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98E7A3A-6D36-D017-F5BC-21CE9C9B2FE3}"/>
              </a:ext>
            </a:extLst>
          </p:cNvPr>
          <p:cNvSpPr txBox="1"/>
          <p:nvPr/>
        </p:nvSpPr>
        <p:spPr>
          <a:xfrm>
            <a:off x="476250" y="952500"/>
            <a:ext cx="113919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/>
              <a:t>O acesso aos serviços de abastecimento de água e esgotamento sanitário é considerado um dos </a:t>
            </a:r>
            <a:r>
              <a:rPr lang="pt-BR" sz="2000" b="1" dirty="0">
                <a:solidFill>
                  <a:schemeClr val="accent1"/>
                </a:solidFill>
              </a:rPr>
              <a:t>temas centrais na agenda pública no Brasil </a:t>
            </a:r>
            <a:r>
              <a:rPr lang="pt-BR" sz="2000" dirty="0"/>
              <a:t>uma vez que sua universalização ainda é um desafio a ser superado no país.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/>
              <a:t>Plano Nacional de Saneamento Básico (PLANSAB) 2017, </a:t>
            </a:r>
            <a:r>
              <a:rPr lang="pt-BR" sz="2000" b="1" dirty="0">
                <a:solidFill>
                  <a:schemeClr val="accent1"/>
                </a:solidFill>
              </a:rPr>
              <a:t>enquanto 99,6% dos municípios informavam ter abastecimento de água via rede geral</a:t>
            </a:r>
            <a:r>
              <a:rPr lang="pt-BR" sz="2000" dirty="0"/>
              <a:t>, no caso do serviço de coleta de esgoto, o percentual era somente 60,3%.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/>
              <a:t>Acesso ao </a:t>
            </a:r>
            <a:r>
              <a:rPr lang="pt-BR" sz="2000" b="1" dirty="0">
                <a:solidFill>
                  <a:schemeClr val="accent1"/>
                </a:solidFill>
              </a:rPr>
              <a:t>abastecimento de água e esgotamento sanitário adequados </a:t>
            </a:r>
            <a:r>
              <a:rPr lang="pt-BR" sz="2000" dirty="0"/>
              <a:t>é um direito fundamental dos cidadãos, sendo essencial para garantir condições de habitação adequadas, cuidado e manutenção da saúde, além da preservação ambiental (IBGE, 2021).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/>
              <a:t>Crescimento desordenado das cidades </a:t>
            </a:r>
            <a:r>
              <a:rPr lang="pt-BR" sz="2000" b="1" dirty="0">
                <a:solidFill>
                  <a:schemeClr val="accent1"/>
                </a:solidFill>
                <a:sym typeface="Wingdings" panose="05000000000000000000" pitchFamily="2" charset="2"/>
              </a:rPr>
              <a:t> </a:t>
            </a:r>
            <a:r>
              <a:rPr lang="pt-BR" sz="2000" dirty="0">
                <a:sym typeface="Wingdings" panose="05000000000000000000" pitchFamily="2" charset="2"/>
              </a:rPr>
              <a:t>segregação da população mais pobre </a:t>
            </a:r>
            <a:r>
              <a:rPr lang="pt-BR" sz="2000" dirty="0"/>
              <a:t>(NAHAS et al., 2019).</a:t>
            </a:r>
          </a:p>
          <a:p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3147430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12709ed50cd_0_50"/>
          <p:cNvSpPr/>
          <p:nvPr/>
        </p:nvSpPr>
        <p:spPr>
          <a:xfrm>
            <a:off x="0" y="6519208"/>
            <a:ext cx="12192000" cy="365100"/>
          </a:xfrm>
          <a:prstGeom prst="rect">
            <a:avLst/>
          </a:prstGeom>
          <a:gradFill flip="none" rotWithShape="1">
            <a:gsLst>
              <a:gs pos="38000">
                <a:srgbClr val="7F9ED7"/>
              </a:gs>
              <a:gs pos="0">
                <a:schemeClr val="accent1"/>
              </a:gs>
              <a:gs pos="100000">
                <a:schemeClr val="lt1"/>
              </a:gs>
            </a:gsLst>
            <a:lin ang="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 sz="1100" dirty="0">
              <a:solidFill>
                <a:schemeClr val="lt1"/>
              </a:solidFill>
              <a:latin typeface="Calibri"/>
              <a:cs typeface="Calibri"/>
            </a:endParaRPr>
          </a:p>
        </p:txBody>
      </p:sp>
      <p:sp>
        <p:nvSpPr>
          <p:cNvPr id="354" name="Google Shape;354;g12709ed50cd_0_50"/>
          <p:cNvSpPr txBox="1">
            <a:spLocks noGrp="1"/>
          </p:cNvSpPr>
          <p:nvPr>
            <p:ph type="sldNum" idx="12"/>
          </p:nvPr>
        </p:nvSpPr>
        <p:spPr>
          <a:xfrm>
            <a:off x="11222181" y="6492874"/>
            <a:ext cx="838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600">
                <a:solidFill>
                  <a:schemeClr val="accent1"/>
                </a:solidFill>
              </a:rPr>
              <a:t>3</a:t>
            </a:fld>
            <a:endParaRPr sz="1600" dirty="0">
              <a:solidFill>
                <a:schemeClr val="accent1"/>
              </a:solidFill>
            </a:endParaRPr>
          </a:p>
        </p:txBody>
      </p:sp>
      <p:cxnSp>
        <p:nvCxnSpPr>
          <p:cNvPr id="362" name="Google Shape;362;g12709ed50cd_0_50"/>
          <p:cNvCxnSpPr>
            <a:stCxn id="363" idx="1"/>
            <a:endCxn id="363" idx="1"/>
          </p:cNvCxnSpPr>
          <p:nvPr/>
        </p:nvCxnSpPr>
        <p:spPr>
          <a:xfrm rot="-5400000" flipH="1">
            <a:off x="15073600" y="6448525"/>
            <a:ext cx="6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8" name="Google Shape;358;g12709ed50cd_0_50">
            <a:extLst>
              <a:ext uri="{FF2B5EF4-FFF2-40B4-BE49-F238E27FC236}">
                <a16:creationId xmlns:a16="http://schemas.microsoft.com/office/drawing/2014/main" id="{C06DF179-719D-9EC9-0001-11E92E925604}"/>
              </a:ext>
            </a:extLst>
          </p:cNvPr>
          <p:cNvSpPr txBox="1"/>
          <p:nvPr/>
        </p:nvSpPr>
        <p:spPr>
          <a:xfrm>
            <a:off x="131619" y="197085"/>
            <a:ext cx="10253352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accent1"/>
                </a:solidFill>
                <a:latin typeface="Times New Roman"/>
                <a:cs typeface="Times New Roman"/>
                <a:sym typeface="Times New Roman"/>
              </a:rPr>
              <a:t>INTRODUÇÃO TEMÁTICA | REGIÃO METROPOLITANA DO RIO DE JANEIRO</a:t>
            </a:r>
            <a:endParaRPr dirty="0"/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DDED029C-4B15-6E24-178E-7CD5BAAB416E}"/>
              </a:ext>
            </a:extLst>
          </p:cNvPr>
          <p:cNvSpPr/>
          <p:nvPr/>
        </p:nvSpPr>
        <p:spPr>
          <a:xfrm>
            <a:off x="542557" y="2511545"/>
            <a:ext cx="1894114" cy="1615194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MUNICÍPIOS CENTRAIS</a:t>
            </a:r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6ADE76FB-6E50-7677-7AAF-F05B1B08FD73}"/>
              </a:ext>
            </a:extLst>
          </p:cNvPr>
          <p:cNvSpPr/>
          <p:nvPr/>
        </p:nvSpPr>
        <p:spPr>
          <a:xfrm>
            <a:off x="3581710" y="2545229"/>
            <a:ext cx="2066925" cy="1615194"/>
          </a:xfrm>
          <a:prstGeom prst="ellipse">
            <a:avLst/>
          </a:prstGeom>
          <a:solidFill>
            <a:srgbClr val="EA3B2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MUNICÍPIOS PERIFÉRICOS</a:t>
            </a:r>
          </a:p>
        </p:txBody>
      </p:sp>
      <p:sp>
        <p:nvSpPr>
          <p:cNvPr id="4" name="Seta: da Esquerda para a Direita 3">
            <a:extLst>
              <a:ext uri="{FF2B5EF4-FFF2-40B4-BE49-F238E27FC236}">
                <a16:creationId xmlns:a16="http://schemas.microsoft.com/office/drawing/2014/main" id="{750B34D1-9100-DAC2-CEB7-3962939877EE}"/>
              </a:ext>
            </a:extLst>
          </p:cNvPr>
          <p:cNvSpPr/>
          <p:nvPr/>
        </p:nvSpPr>
        <p:spPr>
          <a:xfrm>
            <a:off x="2599957" y="3238526"/>
            <a:ext cx="783771" cy="2286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Seta: da Esquerda para a Direita 8">
            <a:extLst>
              <a:ext uri="{FF2B5EF4-FFF2-40B4-BE49-F238E27FC236}">
                <a16:creationId xmlns:a16="http://schemas.microsoft.com/office/drawing/2014/main" id="{CF2EE56D-DB78-9202-C641-392F7AA81195}"/>
              </a:ext>
            </a:extLst>
          </p:cNvPr>
          <p:cNvSpPr/>
          <p:nvPr/>
        </p:nvSpPr>
        <p:spPr>
          <a:xfrm>
            <a:off x="2658427" y="5176236"/>
            <a:ext cx="783771" cy="2286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F908B81-D76A-83ED-CA12-0DEC710DD924}"/>
              </a:ext>
            </a:extLst>
          </p:cNvPr>
          <p:cNvSpPr txBox="1"/>
          <p:nvPr/>
        </p:nvSpPr>
        <p:spPr>
          <a:xfrm>
            <a:off x="476250" y="1030446"/>
            <a:ext cx="5281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latin typeface="Arial" panose="020B0604020202020204" pitchFamily="34" charset="0"/>
                <a:ea typeface="Calibri" panose="020F0502020204030204" pitchFamily="34" charset="0"/>
              </a:rPr>
              <a:t>M</a:t>
            </a:r>
            <a:r>
              <a:rPr lang="pt-BR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arcada por uma </a:t>
            </a:r>
            <a:r>
              <a:rPr lang="pt-BR" sz="2000" b="1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expressiva desigualdade no acesso aos serviços de saneamento </a:t>
            </a:r>
          </a:p>
          <a:p>
            <a:pPr algn="ctr"/>
            <a:r>
              <a:rPr lang="pt-BR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(QUINTSLR; BRITTO, 2014). </a:t>
            </a:r>
            <a:endParaRPr lang="pt-BR" sz="2000" dirty="0"/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319CDE37-D3E7-BC19-F431-2DCC6AD85AC7}"/>
              </a:ext>
            </a:extLst>
          </p:cNvPr>
          <p:cNvSpPr/>
          <p:nvPr/>
        </p:nvSpPr>
        <p:spPr>
          <a:xfrm>
            <a:off x="542557" y="4605712"/>
            <a:ext cx="1894114" cy="1242303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ABASTECIMENTO DE ÁGUA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33C71CB4-0D33-6EBB-F9CF-A943C219E548}"/>
              </a:ext>
            </a:extLst>
          </p:cNvPr>
          <p:cNvSpPr/>
          <p:nvPr/>
        </p:nvSpPr>
        <p:spPr>
          <a:xfrm>
            <a:off x="3668115" y="4669385"/>
            <a:ext cx="1894114" cy="1242303"/>
          </a:xfrm>
          <a:prstGeom prst="roundRect">
            <a:avLst/>
          </a:prstGeom>
          <a:solidFill>
            <a:srgbClr val="EA3B2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ESGOTAMENTO SANITÁRIO</a:t>
            </a:r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8366329C-CA0D-2C86-2ECE-BA2423E0579E}"/>
              </a:ext>
            </a:extLst>
          </p:cNvPr>
          <p:cNvCxnSpPr/>
          <p:nvPr/>
        </p:nvCxnSpPr>
        <p:spPr>
          <a:xfrm>
            <a:off x="6434559" y="1288050"/>
            <a:ext cx="0" cy="4454013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5" name="Elipse 14">
            <a:extLst>
              <a:ext uri="{FF2B5EF4-FFF2-40B4-BE49-F238E27FC236}">
                <a16:creationId xmlns:a16="http://schemas.microsoft.com/office/drawing/2014/main" id="{F19A9A5C-A500-2F0E-0D38-BAFD1FB421FC}"/>
              </a:ext>
            </a:extLst>
          </p:cNvPr>
          <p:cNvSpPr/>
          <p:nvPr/>
        </p:nvSpPr>
        <p:spPr>
          <a:xfrm>
            <a:off x="8310494" y="2193117"/>
            <a:ext cx="1894114" cy="1615194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MUNICÍPIOS CENTRAIS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3CED79BB-455A-B6BF-A434-22280B50FB50}"/>
              </a:ext>
            </a:extLst>
          </p:cNvPr>
          <p:cNvSpPr txBox="1"/>
          <p:nvPr/>
        </p:nvSpPr>
        <p:spPr>
          <a:xfrm>
            <a:off x="6555853" y="1009125"/>
            <a:ext cx="54033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latin typeface="Arial" panose="020B0604020202020204" pitchFamily="34" charset="0"/>
              </a:rPr>
              <a:t>Modelo </a:t>
            </a:r>
            <a:r>
              <a:rPr lang="pt-BR" sz="2000" b="1" dirty="0">
                <a:solidFill>
                  <a:schemeClr val="accent1"/>
                </a:solidFill>
                <a:latin typeface="Arial" panose="020B0604020202020204" pitchFamily="34" charset="0"/>
              </a:rPr>
              <a:t>de proximidade física e </a:t>
            </a:r>
          </a:p>
          <a:p>
            <a:pPr algn="ctr"/>
            <a:r>
              <a:rPr lang="pt-BR" sz="2000" b="1" dirty="0">
                <a:solidFill>
                  <a:schemeClr val="accent1"/>
                </a:solidFill>
                <a:latin typeface="Arial" panose="020B0604020202020204" pitchFamily="34" charset="0"/>
              </a:rPr>
              <a:t>distância social</a:t>
            </a:r>
          </a:p>
          <a:p>
            <a:pPr algn="ctr"/>
            <a:r>
              <a:rPr lang="pt-BR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(</a:t>
            </a:r>
            <a:r>
              <a:rPr lang="pt-BR" dirty="0">
                <a:latin typeface="Arial" panose="020B0604020202020204" pitchFamily="34" charset="0"/>
              </a:rPr>
              <a:t>GÓMEZ-RIBEIRO; QUEIROZ-RIBEIRO, 2021)</a:t>
            </a:r>
            <a:endParaRPr lang="pt-BR" sz="2000" dirty="0"/>
          </a:p>
        </p:txBody>
      </p:sp>
      <p:pic>
        <p:nvPicPr>
          <p:cNvPr id="1026" name="Picture 2" descr="Caso da Rocinha expõe desigualdades estruturais das populações de favelas no enfrentamento à pandemia">
            <a:extLst>
              <a:ext uri="{FF2B5EF4-FFF2-40B4-BE49-F238E27FC236}">
                <a16:creationId xmlns:a16="http://schemas.microsoft.com/office/drawing/2014/main" id="{0A1BCDA4-A596-A7EA-9E82-04A47AA21C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4076" y="4033282"/>
            <a:ext cx="2986949" cy="1971583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3" name="Conector de Seta Reta 22">
            <a:extLst>
              <a:ext uri="{FF2B5EF4-FFF2-40B4-BE49-F238E27FC236}">
                <a16:creationId xmlns:a16="http://schemas.microsoft.com/office/drawing/2014/main" id="{CCDFB9CE-AA6B-FEFD-940C-DC595D2595DB}"/>
              </a:ext>
            </a:extLst>
          </p:cNvPr>
          <p:cNvCxnSpPr/>
          <p:nvPr/>
        </p:nvCxnSpPr>
        <p:spPr>
          <a:xfrm flipH="1" flipV="1">
            <a:off x="7565923" y="4033282"/>
            <a:ext cx="442451" cy="43547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Conector de Seta Reta 23">
            <a:extLst>
              <a:ext uri="{FF2B5EF4-FFF2-40B4-BE49-F238E27FC236}">
                <a16:creationId xmlns:a16="http://schemas.microsoft.com/office/drawing/2014/main" id="{9D19C882-FDEF-4AEB-773E-E7B89C48A930}"/>
              </a:ext>
            </a:extLst>
          </p:cNvPr>
          <p:cNvCxnSpPr>
            <a:cxnSpLocks/>
          </p:cNvCxnSpPr>
          <p:nvPr/>
        </p:nvCxnSpPr>
        <p:spPr>
          <a:xfrm flipV="1">
            <a:off x="10443415" y="5122951"/>
            <a:ext cx="676319" cy="16711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14BCB6B6-88D2-6993-34DD-820917944CC7}"/>
              </a:ext>
            </a:extLst>
          </p:cNvPr>
          <p:cNvSpPr txBox="1"/>
          <p:nvPr/>
        </p:nvSpPr>
        <p:spPr>
          <a:xfrm>
            <a:off x="6699277" y="3629357"/>
            <a:ext cx="6856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Não favela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D9402F6B-7D70-8CDD-2A4F-0B031F16582A}"/>
              </a:ext>
            </a:extLst>
          </p:cNvPr>
          <p:cNvSpPr txBox="1"/>
          <p:nvPr/>
        </p:nvSpPr>
        <p:spPr>
          <a:xfrm>
            <a:off x="10949178" y="4916090"/>
            <a:ext cx="9880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Favela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4666201A-56F8-E2B3-E5A6-351051ACF2FD}"/>
              </a:ext>
            </a:extLst>
          </p:cNvPr>
          <p:cNvSpPr txBox="1"/>
          <p:nvPr/>
        </p:nvSpPr>
        <p:spPr>
          <a:xfrm>
            <a:off x="10030300" y="6199739"/>
            <a:ext cx="20518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chemeClr val="bg1">
                    <a:lumMod val="65000"/>
                  </a:schemeClr>
                </a:solidFill>
              </a:rPr>
              <a:t>Foto: FIOCRUZ, 2020.</a:t>
            </a:r>
          </a:p>
        </p:txBody>
      </p:sp>
    </p:spTree>
    <p:extLst>
      <p:ext uri="{BB962C8B-B14F-4D97-AF65-F5344CB8AC3E}">
        <p14:creationId xmlns:p14="http://schemas.microsoft.com/office/powerpoint/2010/main" val="3036889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12709ed50cd_0_50"/>
          <p:cNvSpPr/>
          <p:nvPr/>
        </p:nvSpPr>
        <p:spPr>
          <a:xfrm>
            <a:off x="0" y="6519208"/>
            <a:ext cx="12192000" cy="365100"/>
          </a:xfrm>
          <a:prstGeom prst="rect">
            <a:avLst/>
          </a:prstGeom>
          <a:gradFill flip="none" rotWithShape="1">
            <a:gsLst>
              <a:gs pos="38000">
                <a:srgbClr val="7F9ED7"/>
              </a:gs>
              <a:gs pos="0">
                <a:schemeClr val="accent1"/>
              </a:gs>
              <a:gs pos="100000">
                <a:schemeClr val="lt1"/>
              </a:gs>
            </a:gsLst>
            <a:lin ang="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 sz="1100" dirty="0">
              <a:solidFill>
                <a:schemeClr val="lt1"/>
              </a:solidFill>
              <a:latin typeface="Calibri"/>
              <a:cs typeface="Calibri"/>
            </a:endParaRPr>
          </a:p>
        </p:txBody>
      </p:sp>
      <p:sp>
        <p:nvSpPr>
          <p:cNvPr id="354" name="Google Shape;354;g12709ed50cd_0_50"/>
          <p:cNvSpPr txBox="1">
            <a:spLocks noGrp="1"/>
          </p:cNvSpPr>
          <p:nvPr>
            <p:ph type="sldNum" idx="12"/>
          </p:nvPr>
        </p:nvSpPr>
        <p:spPr>
          <a:xfrm>
            <a:off x="11222181" y="6492874"/>
            <a:ext cx="838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600">
                <a:solidFill>
                  <a:schemeClr val="accent1"/>
                </a:solidFill>
              </a:rPr>
              <a:t>4</a:t>
            </a:fld>
            <a:endParaRPr sz="1600" dirty="0">
              <a:solidFill>
                <a:schemeClr val="accent1"/>
              </a:solidFill>
            </a:endParaRPr>
          </a:p>
        </p:txBody>
      </p:sp>
      <p:cxnSp>
        <p:nvCxnSpPr>
          <p:cNvPr id="362" name="Google Shape;362;g12709ed50cd_0_50"/>
          <p:cNvCxnSpPr>
            <a:stCxn id="363" idx="1"/>
            <a:endCxn id="363" idx="1"/>
          </p:cNvCxnSpPr>
          <p:nvPr/>
        </p:nvCxnSpPr>
        <p:spPr>
          <a:xfrm rot="-5400000" flipH="1">
            <a:off x="15073600" y="6448525"/>
            <a:ext cx="6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8" name="Google Shape;358;g12709ed50cd_0_50">
            <a:extLst>
              <a:ext uri="{FF2B5EF4-FFF2-40B4-BE49-F238E27FC236}">
                <a16:creationId xmlns:a16="http://schemas.microsoft.com/office/drawing/2014/main" id="{C06DF179-719D-9EC9-0001-11E92E925604}"/>
              </a:ext>
            </a:extLst>
          </p:cNvPr>
          <p:cNvSpPr txBox="1"/>
          <p:nvPr/>
        </p:nvSpPr>
        <p:spPr>
          <a:xfrm>
            <a:off x="131619" y="197085"/>
            <a:ext cx="81477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accent1"/>
                </a:solidFill>
                <a:latin typeface="Times New Roman"/>
                <a:cs typeface="Times New Roman"/>
                <a:sym typeface="Times New Roman"/>
              </a:rPr>
              <a:t>PERGUNTA</a:t>
            </a:r>
            <a:endParaRPr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380881D3-56F6-E63B-49E6-C1E797B763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7996862"/>
              </p:ext>
            </p:extLst>
          </p:nvPr>
        </p:nvGraphicFramePr>
        <p:xfrm>
          <a:off x="322119" y="725100"/>
          <a:ext cx="10546842" cy="5718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73208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12709ed50cd_0_50"/>
          <p:cNvSpPr/>
          <p:nvPr/>
        </p:nvSpPr>
        <p:spPr>
          <a:xfrm>
            <a:off x="0" y="6519208"/>
            <a:ext cx="12192000" cy="365100"/>
          </a:xfrm>
          <a:prstGeom prst="rect">
            <a:avLst/>
          </a:prstGeom>
          <a:gradFill flip="none" rotWithShape="1">
            <a:gsLst>
              <a:gs pos="38000">
                <a:srgbClr val="7F9ED7"/>
              </a:gs>
              <a:gs pos="0">
                <a:schemeClr val="accent1"/>
              </a:gs>
              <a:gs pos="100000">
                <a:schemeClr val="lt1"/>
              </a:gs>
            </a:gsLst>
            <a:lin ang="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 sz="1100" dirty="0">
              <a:solidFill>
                <a:schemeClr val="lt1"/>
              </a:solidFill>
              <a:latin typeface="Calibri"/>
              <a:cs typeface="Calibri"/>
            </a:endParaRPr>
          </a:p>
        </p:txBody>
      </p:sp>
      <p:sp>
        <p:nvSpPr>
          <p:cNvPr id="354" name="Google Shape;354;g12709ed50cd_0_50"/>
          <p:cNvSpPr txBox="1">
            <a:spLocks noGrp="1"/>
          </p:cNvSpPr>
          <p:nvPr>
            <p:ph type="sldNum" idx="12"/>
          </p:nvPr>
        </p:nvSpPr>
        <p:spPr>
          <a:xfrm>
            <a:off x="11222181" y="6492874"/>
            <a:ext cx="838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600">
                <a:solidFill>
                  <a:schemeClr val="accent1"/>
                </a:solidFill>
              </a:rPr>
              <a:t>5</a:t>
            </a:fld>
            <a:endParaRPr sz="1600" dirty="0">
              <a:solidFill>
                <a:schemeClr val="accent1"/>
              </a:solidFill>
            </a:endParaRPr>
          </a:p>
        </p:txBody>
      </p:sp>
      <p:cxnSp>
        <p:nvCxnSpPr>
          <p:cNvPr id="362" name="Google Shape;362;g12709ed50cd_0_50"/>
          <p:cNvCxnSpPr>
            <a:stCxn id="363" idx="1"/>
            <a:endCxn id="363" idx="1"/>
          </p:cNvCxnSpPr>
          <p:nvPr/>
        </p:nvCxnSpPr>
        <p:spPr>
          <a:xfrm rot="-5400000" flipH="1">
            <a:off x="15073600" y="6448525"/>
            <a:ext cx="6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8" name="Google Shape;358;g12709ed50cd_0_50">
            <a:extLst>
              <a:ext uri="{FF2B5EF4-FFF2-40B4-BE49-F238E27FC236}">
                <a16:creationId xmlns:a16="http://schemas.microsoft.com/office/drawing/2014/main" id="{C06DF179-719D-9EC9-0001-11E92E925604}"/>
              </a:ext>
            </a:extLst>
          </p:cNvPr>
          <p:cNvSpPr txBox="1"/>
          <p:nvPr/>
        </p:nvSpPr>
        <p:spPr>
          <a:xfrm>
            <a:off x="131619" y="197085"/>
            <a:ext cx="81477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accent1"/>
                </a:solidFill>
                <a:latin typeface="Times New Roman"/>
                <a:cs typeface="Times New Roman"/>
                <a:sym typeface="Times New Roman"/>
              </a:rPr>
              <a:t>OBJETIVOS</a:t>
            </a:r>
            <a:endParaRPr dirty="0"/>
          </a:p>
        </p:txBody>
      </p:sp>
      <p:sp>
        <p:nvSpPr>
          <p:cNvPr id="7" name="Google Shape;358;g12709ed50cd_0_50">
            <a:extLst>
              <a:ext uri="{FF2B5EF4-FFF2-40B4-BE49-F238E27FC236}">
                <a16:creationId xmlns:a16="http://schemas.microsoft.com/office/drawing/2014/main" id="{A251C402-BD98-090C-2DB6-A5558FC82123}"/>
              </a:ext>
            </a:extLst>
          </p:cNvPr>
          <p:cNvSpPr txBox="1"/>
          <p:nvPr/>
        </p:nvSpPr>
        <p:spPr>
          <a:xfrm>
            <a:off x="341169" y="865842"/>
            <a:ext cx="81477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accent1"/>
                </a:solidFill>
                <a:latin typeface="Times New Roman"/>
                <a:cs typeface="Times New Roman"/>
                <a:sym typeface="Times New Roman"/>
              </a:rPr>
              <a:t>GERAL</a:t>
            </a:r>
            <a:endParaRPr lang="pt-BR" dirty="0"/>
          </a:p>
        </p:txBody>
      </p:sp>
      <p:sp>
        <p:nvSpPr>
          <p:cNvPr id="9" name="Google Shape;358;g12709ed50cd_0_50">
            <a:extLst>
              <a:ext uri="{FF2B5EF4-FFF2-40B4-BE49-F238E27FC236}">
                <a16:creationId xmlns:a16="http://schemas.microsoft.com/office/drawing/2014/main" id="{7893AE3B-EA9A-684C-298C-B73CC04E79D8}"/>
              </a:ext>
            </a:extLst>
          </p:cNvPr>
          <p:cNvSpPr txBox="1"/>
          <p:nvPr/>
        </p:nvSpPr>
        <p:spPr>
          <a:xfrm>
            <a:off x="341169" y="3100612"/>
            <a:ext cx="81477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accent1"/>
                </a:solidFill>
                <a:latin typeface="Times New Roman"/>
                <a:cs typeface="Times New Roman"/>
                <a:sym typeface="Times New Roman"/>
              </a:rPr>
              <a:t>ESPECÍFICOS</a:t>
            </a:r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DC6E810-B487-2700-1DDB-EC58336C2FF3}"/>
              </a:ext>
            </a:extLst>
          </p:cNvPr>
          <p:cNvSpPr txBox="1"/>
          <p:nvPr/>
        </p:nvSpPr>
        <p:spPr>
          <a:xfrm>
            <a:off x="249380" y="1366019"/>
            <a:ext cx="114854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pt-BR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nalisar, ainda que de forma exploratória, a </a:t>
            </a:r>
            <a:r>
              <a:rPr lang="pt-BR" sz="2000" b="1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distribuição e correlação espacial do acesso domiciliar à rede de abastecimento de água e de esgotamento sanitário</a:t>
            </a:r>
            <a:r>
              <a:rPr lang="pt-BR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buscando identificar as áreas com maior e menor acesso destes serviços na Região Metropolitana do Rio de Janeiro. </a:t>
            </a:r>
            <a:endParaRPr lang="pt-BR" sz="2000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F5A7C14-A3C6-BD9F-DBD8-041112697AD6}"/>
              </a:ext>
            </a:extLst>
          </p:cNvPr>
          <p:cNvSpPr txBox="1"/>
          <p:nvPr/>
        </p:nvSpPr>
        <p:spPr>
          <a:xfrm>
            <a:off x="131619" y="3671116"/>
            <a:ext cx="116031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/>
              <a:t>Identificar a distribuição dos </a:t>
            </a:r>
            <a:r>
              <a:rPr lang="pt-BR" sz="2000" b="1" dirty="0">
                <a:solidFill>
                  <a:schemeClr val="accent1"/>
                </a:solidFill>
              </a:rPr>
              <a:t>diferentes tipos de acesso</a:t>
            </a:r>
            <a:r>
              <a:rPr lang="pt-BR" sz="2000" dirty="0"/>
              <a:t> de água e esgotamento sanitário na RMRJ;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/>
              <a:t>Analisar os dados de saneamento sem considerar os </a:t>
            </a:r>
            <a:r>
              <a:rPr lang="pt-BR" sz="2000" b="1" dirty="0">
                <a:solidFill>
                  <a:schemeClr val="accent1"/>
                </a:solidFill>
              </a:rPr>
              <a:t>vazios urbanos </a:t>
            </a:r>
            <a:r>
              <a:rPr lang="pt-BR" sz="2000" dirty="0"/>
              <a:t>inseridos nos setores censitários.</a:t>
            </a:r>
          </a:p>
          <a:p>
            <a:pPr algn="just"/>
            <a:endParaRPr lang="pt-BR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/>
              <a:t>Verificar a </a:t>
            </a:r>
            <a:r>
              <a:rPr lang="pt-BR" sz="2000" b="1" dirty="0">
                <a:solidFill>
                  <a:schemeClr val="accent1"/>
                </a:solidFill>
              </a:rPr>
              <a:t>dependência espacial </a:t>
            </a:r>
            <a:r>
              <a:rPr lang="pt-BR" sz="2000" dirty="0"/>
              <a:t>do acesso domiciliar à rede de abastecimento de água e esgotamento sanitário com o Índice de Moran Global e a distribuição do Índice de Moran Local.</a:t>
            </a:r>
          </a:p>
        </p:txBody>
      </p:sp>
    </p:spTree>
    <p:extLst>
      <p:ext uri="{BB962C8B-B14F-4D97-AF65-F5344CB8AC3E}">
        <p14:creationId xmlns:p14="http://schemas.microsoft.com/office/powerpoint/2010/main" val="2166404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12709ed50cd_0_50"/>
          <p:cNvSpPr/>
          <p:nvPr/>
        </p:nvSpPr>
        <p:spPr>
          <a:xfrm>
            <a:off x="0" y="6519208"/>
            <a:ext cx="12192000" cy="365100"/>
          </a:xfrm>
          <a:prstGeom prst="rect">
            <a:avLst/>
          </a:prstGeom>
          <a:gradFill flip="none" rotWithShape="1">
            <a:gsLst>
              <a:gs pos="38000">
                <a:srgbClr val="7F9ED7"/>
              </a:gs>
              <a:gs pos="0">
                <a:schemeClr val="accent1"/>
              </a:gs>
              <a:gs pos="100000">
                <a:schemeClr val="lt1"/>
              </a:gs>
            </a:gsLst>
            <a:lin ang="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 sz="1100" dirty="0">
              <a:solidFill>
                <a:schemeClr val="lt1"/>
              </a:solidFill>
              <a:latin typeface="Calibri"/>
              <a:cs typeface="Calibri"/>
            </a:endParaRPr>
          </a:p>
        </p:txBody>
      </p:sp>
      <p:sp>
        <p:nvSpPr>
          <p:cNvPr id="354" name="Google Shape;354;g12709ed50cd_0_50"/>
          <p:cNvSpPr txBox="1">
            <a:spLocks noGrp="1"/>
          </p:cNvSpPr>
          <p:nvPr>
            <p:ph type="sldNum" idx="12"/>
          </p:nvPr>
        </p:nvSpPr>
        <p:spPr>
          <a:xfrm>
            <a:off x="11222181" y="6492874"/>
            <a:ext cx="838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600">
                <a:solidFill>
                  <a:schemeClr val="accent1"/>
                </a:solidFill>
              </a:rPr>
              <a:t>6</a:t>
            </a:fld>
            <a:endParaRPr sz="1600" dirty="0">
              <a:solidFill>
                <a:schemeClr val="accent1"/>
              </a:solidFill>
            </a:endParaRPr>
          </a:p>
        </p:txBody>
      </p:sp>
      <p:cxnSp>
        <p:nvCxnSpPr>
          <p:cNvPr id="362" name="Google Shape;362;g12709ed50cd_0_50"/>
          <p:cNvCxnSpPr>
            <a:stCxn id="363" idx="1"/>
            <a:endCxn id="363" idx="1"/>
          </p:cNvCxnSpPr>
          <p:nvPr/>
        </p:nvCxnSpPr>
        <p:spPr>
          <a:xfrm rot="-5400000" flipH="1">
            <a:off x="15073600" y="6448525"/>
            <a:ext cx="6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6" name="Google Shape;358;g12709ed50cd_0_50">
            <a:extLst>
              <a:ext uri="{FF2B5EF4-FFF2-40B4-BE49-F238E27FC236}">
                <a16:creationId xmlns:a16="http://schemas.microsoft.com/office/drawing/2014/main" id="{56A30C31-C0AB-EBA1-A184-47524C3A90C8}"/>
              </a:ext>
            </a:extLst>
          </p:cNvPr>
          <p:cNvSpPr txBox="1"/>
          <p:nvPr/>
        </p:nvSpPr>
        <p:spPr>
          <a:xfrm>
            <a:off x="131619" y="197085"/>
            <a:ext cx="81477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accent1"/>
                </a:solidFill>
                <a:latin typeface="Times New Roman"/>
                <a:cs typeface="Times New Roman"/>
                <a:sym typeface="Times New Roman"/>
              </a:rPr>
              <a:t>ÁREA DE ESTUDO</a:t>
            </a:r>
            <a:endParaRPr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03B5F0E3-2C71-BE44-4270-5127E128F5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242" y="623488"/>
            <a:ext cx="6830791" cy="5855639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BB815420-6EB3-EE70-B3AC-B2E291CD2989}"/>
              </a:ext>
            </a:extLst>
          </p:cNvPr>
          <p:cNvSpPr txBox="1"/>
          <p:nvPr/>
        </p:nvSpPr>
        <p:spPr>
          <a:xfrm>
            <a:off x="6936981" y="5925305"/>
            <a:ext cx="32061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Fonte: Elaborado pela autora. </a:t>
            </a:r>
          </a:p>
          <a:p>
            <a:pPr algn="ctr"/>
            <a:r>
              <a:rPr lang="pt-BR" dirty="0"/>
              <a:t>Dados: IBGE, 2022.</a:t>
            </a: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CEABEA57-37C5-1D4A-C337-4393F6E6017D}"/>
              </a:ext>
            </a:extLst>
          </p:cNvPr>
          <p:cNvSpPr/>
          <p:nvPr/>
        </p:nvSpPr>
        <p:spPr>
          <a:xfrm>
            <a:off x="7483642" y="623488"/>
            <a:ext cx="4576739" cy="4775825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/>
                </a:solidFill>
              </a:rPr>
              <a:t>Foi </a:t>
            </a:r>
            <a:r>
              <a:rPr lang="pt-BR" sz="2000" b="1" dirty="0">
                <a:solidFill>
                  <a:schemeClr val="tx1"/>
                </a:solidFill>
              </a:rPr>
              <a:t>criada em 1974</a:t>
            </a:r>
            <a:r>
              <a:rPr lang="pt-BR" sz="2000" dirty="0">
                <a:solidFill>
                  <a:schemeClr val="tx1"/>
                </a:solidFill>
              </a:rPr>
              <a:t>, e ao longo do tempo, sofreu diversas modificações em seus limites de ocupação.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b="1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tx1"/>
                </a:solidFill>
              </a:rPr>
              <a:t>Quantidade de municípios: </a:t>
            </a:r>
            <a:r>
              <a:rPr lang="pt-BR" sz="2000" dirty="0">
                <a:solidFill>
                  <a:schemeClr val="tx1"/>
                </a:solidFill>
              </a:rPr>
              <a:t>22.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tx1"/>
                </a:solidFill>
              </a:rPr>
              <a:t>Mudanças no setor do saneamento: </a:t>
            </a:r>
            <a:r>
              <a:rPr lang="pt-BR" sz="2000" dirty="0">
                <a:solidFill>
                  <a:schemeClr val="tx1"/>
                </a:solidFill>
              </a:rPr>
              <a:t>concessão de parte dos serviços para operadoras privadas.</a:t>
            </a:r>
          </a:p>
        </p:txBody>
      </p:sp>
    </p:spTree>
    <p:extLst>
      <p:ext uri="{BB962C8B-B14F-4D97-AF65-F5344CB8AC3E}">
        <p14:creationId xmlns:p14="http://schemas.microsoft.com/office/powerpoint/2010/main" val="2592987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12709ed50cd_0_50"/>
          <p:cNvSpPr/>
          <p:nvPr/>
        </p:nvSpPr>
        <p:spPr>
          <a:xfrm>
            <a:off x="0" y="6519208"/>
            <a:ext cx="12192000" cy="365100"/>
          </a:xfrm>
          <a:prstGeom prst="rect">
            <a:avLst/>
          </a:prstGeom>
          <a:gradFill flip="none" rotWithShape="1">
            <a:gsLst>
              <a:gs pos="38000">
                <a:srgbClr val="7F9ED7"/>
              </a:gs>
              <a:gs pos="0">
                <a:schemeClr val="accent1"/>
              </a:gs>
              <a:gs pos="100000">
                <a:schemeClr val="lt1"/>
              </a:gs>
            </a:gsLst>
            <a:lin ang="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 sz="1100" dirty="0">
              <a:solidFill>
                <a:schemeClr val="lt1"/>
              </a:solidFill>
              <a:latin typeface="Calibri"/>
              <a:cs typeface="Calibri"/>
            </a:endParaRPr>
          </a:p>
        </p:txBody>
      </p:sp>
      <p:sp>
        <p:nvSpPr>
          <p:cNvPr id="354" name="Google Shape;354;g12709ed50cd_0_50"/>
          <p:cNvSpPr txBox="1">
            <a:spLocks noGrp="1"/>
          </p:cNvSpPr>
          <p:nvPr>
            <p:ph type="sldNum" idx="12"/>
          </p:nvPr>
        </p:nvSpPr>
        <p:spPr>
          <a:xfrm>
            <a:off x="11222181" y="6492874"/>
            <a:ext cx="838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600">
                <a:solidFill>
                  <a:schemeClr val="accent1"/>
                </a:solidFill>
              </a:rPr>
              <a:t>7</a:t>
            </a:fld>
            <a:endParaRPr sz="1600" dirty="0">
              <a:solidFill>
                <a:schemeClr val="accent1"/>
              </a:solidFill>
            </a:endParaRPr>
          </a:p>
        </p:txBody>
      </p:sp>
      <p:cxnSp>
        <p:nvCxnSpPr>
          <p:cNvPr id="362" name="Google Shape;362;g12709ed50cd_0_50"/>
          <p:cNvCxnSpPr>
            <a:stCxn id="363" idx="1"/>
            <a:endCxn id="363" idx="1"/>
          </p:cNvCxnSpPr>
          <p:nvPr/>
        </p:nvCxnSpPr>
        <p:spPr>
          <a:xfrm rot="-5400000" flipH="1">
            <a:off x="15073600" y="6448525"/>
            <a:ext cx="6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8" name="Google Shape;358;g12709ed50cd_0_50">
            <a:extLst>
              <a:ext uri="{FF2B5EF4-FFF2-40B4-BE49-F238E27FC236}">
                <a16:creationId xmlns:a16="http://schemas.microsoft.com/office/drawing/2014/main" id="{C06DF179-719D-9EC9-0001-11E92E925604}"/>
              </a:ext>
            </a:extLst>
          </p:cNvPr>
          <p:cNvSpPr txBox="1"/>
          <p:nvPr/>
        </p:nvSpPr>
        <p:spPr>
          <a:xfrm>
            <a:off x="227872" y="197085"/>
            <a:ext cx="81477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accent1"/>
                </a:solidFill>
                <a:latin typeface="Times New Roman"/>
                <a:cs typeface="Times New Roman"/>
                <a:sym typeface="Times New Roman"/>
              </a:rPr>
              <a:t>BASE DE DADOS E USO DE SOFTWARES</a:t>
            </a:r>
            <a:endParaRPr dirty="0"/>
          </a:p>
        </p:txBody>
      </p:sp>
      <p:pic>
        <p:nvPicPr>
          <p:cNvPr id="7170" name="Picture 2" descr="Censo 2010: Condomínios são desafio para o IBGE - Blog Corporativo -  MBigucci">
            <a:extLst>
              <a:ext uri="{FF2B5EF4-FFF2-40B4-BE49-F238E27FC236}">
                <a16:creationId xmlns:a16="http://schemas.microsoft.com/office/drawing/2014/main" id="{5C93FE38-C65A-A2A9-3B33-00E8E37F1C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350" y="1486566"/>
            <a:ext cx="1339199" cy="1664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CD4CE9DA-FD7F-E940-EF98-E492A8F38E2F}"/>
              </a:ext>
            </a:extLst>
          </p:cNvPr>
          <p:cNvSpPr txBox="1"/>
          <p:nvPr/>
        </p:nvSpPr>
        <p:spPr>
          <a:xfrm>
            <a:off x="283350" y="603894"/>
            <a:ext cx="7809090" cy="612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pt-BR" sz="2000" b="1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Instituto Brasileiro de Geografia e Estatística – </a:t>
            </a:r>
            <a:r>
              <a:rPr lang="pt-BR" sz="2000" b="1" dirty="0">
                <a:solidFill>
                  <a:schemeClr val="accent1"/>
                </a:solidFill>
                <a:effectLst/>
              </a:rPr>
              <a:t>IBGE</a:t>
            </a:r>
            <a:endParaRPr lang="pt-BR" sz="2000" b="1" dirty="0">
              <a:solidFill>
                <a:schemeClr val="accent1"/>
              </a:solidFill>
            </a:endParaRPr>
          </a:p>
        </p:txBody>
      </p:sp>
      <p:pic>
        <p:nvPicPr>
          <p:cNvPr id="7174" name="Picture 6" descr="Emoção e homenagens marcam o aniversário de oito anos do Inea">
            <a:extLst>
              <a:ext uri="{FF2B5EF4-FFF2-40B4-BE49-F238E27FC236}">
                <a16:creationId xmlns:a16="http://schemas.microsoft.com/office/drawing/2014/main" id="{D5930CE4-7E1C-44C5-D4DF-C15F90BFDB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350" y="4699218"/>
            <a:ext cx="1339199" cy="113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CaixaDeTexto 21">
            <a:extLst>
              <a:ext uri="{FF2B5EF4-FFF2-40B4-BE49-F238E27FC236}">
                <a16:creationId xmlns:a16="http://schemas.microsoft.com/office/drawing/2014/main" id="{D068865D-141F-B9FB-9BE3-3AA8201E11AD}"/>
              </a:ext>
            </a:extLst>
          </p:cNvPr>
          <p:cNvSpPr txBox="1"/>
          <p:nvPr/>
        </p:nvSpPr>
        <p:spPr>
          <a:xfrm>
            <a:off x="1741721" y="4092707"/>
            <a:ext cx="6126932" cy="2343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Uso e cobertura do solo (2013):</a:t>
            </a:r>
          </a:p>
          <a:p>
            <a:pPr>
              <a:lnSpc>
                <a:spcPct val="150000"/>
              </a:lnSpc>
            </a:pPr>
            <a:r>
              <a:rPr lang="pt-BR" sz="2000" dirty="0"/>
              <a:t>Classes baseadas em imagens LANDSAT-8 </a:t>
            </a:r>
            <a:r>
              <a:rPr lang="pt-BR" sz="2000" dirty="0" err="1"/>
              <a:t>sensorOLI</a:t>
            </a:r>
            <a:r>
              <a:rPr lang="pt-BR" sz="2000" dirty="0"/>
              <a:t> multiespectral </a:t>
            </a:r>
            <a:r>
              <a:rPr lang="pt-BR" sz="2000" dirty="0" err="1"/>
              <a:t>pancromáticada</a:t>
            </a:r>
            <a:r>
              <a:rPr lang="pt-BR" sz="2000" dirty="0"/>
              <a:t>, com detalhamento compatível com escala 1:100.000. </a:t>
            </a:r>
          </a:p>
          <a:p>
            <a:pPr>
              <a:lnSpc>
                <a:spcPct val="150000"/>
              </a:lnSpc>
            </a:pPr>
            <a:r>
              <a:rPr lang="pt-BR" sz="2000" dirty="0"/>
              <a:t>Disponibilizadas como dado vetorial (</a:t>
            </a:r>
            <a:r>
              <a:rPr lang="pt-BR" sz="2000" dirty="0" err="1"/>
              <a:t>shapefile</a:t>
            </a:r>
            <a:r>
              <a:rPr lang="pt-BR" sz="2000" dirty="0"/>
              <a:t>)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4ADD38B-2CF0-EC7E-A5CF-59C482DAA624}"/>
              </a:ext>
            </a:extLst>
          </p:cNvPr>
          <p:cNvSpPr txBox="1"/>
          <p:nvPr/>
        </p:nvSpPr>
        <p:spPr>
          <a:xfrm>
            <a:off x="1741721" y="1384926"/>
            <a:ext cx="5525357" cy="2343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Limite municipal - 2010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Setores censitários - 2010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Banco de dados de variáveis do domicílio do Censo Demográfico 2010 (Questionário do Universo).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7C05193-43BC-C0EE-CD59-1EC68BCB5219}"/>
              </a:ext>
            </a:extLst>
          </p:cNvPr>
          <p:cNvSpPr txBox="1"/>
          <p:nvPr/>
        </p:nvSpPr>
        <p:spPr>
          <a:xfrm>
            <a:off x="561065" y="3615542"/>
            <a:ext cx="7809090" cy="612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pt-BR" sz="2000" b="1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Instituto Estadual do Ambiente – INEA</a:t>
            </a:r>
            <a:endParaRPr lang="pt-BR" sz="2000" b="1" dirty="0">
              <a:solidFill>
                <a:schemeClr val="accent1"/>
              </a:solidFill>
            </a:endParaRP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8FF1DF55-F5BD-9ACB-F975-28C05CC04C83}"/>
              </a:ext>
            </a:extLst>
          </p:cNvPr>
          <p:cNvSpPr/>
          <p:nvPr/>
        </p:nvSpPr>
        <p:spPr>
          <a:xfrm>
            <a:off x="8370155" y="1889363"/>
            <a:ext cx="3260780" cy="311577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050" name="Picture 2" descr="Projetos — Divisão de Processamento de Imagens">
            <a:extLst>
              <a:ext uri="{FF2B5EF4-FFF2-40B4-BE49-F238E27FC236}">
                <a16:creationId xmlns:a16="http://schemas.microsoft.com/office/drawing/2014/main" id="{A30D997B-A6FA-F847-B37C-A454035A5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9185" y="1980994"/>
            <a:ext cx="2581275" cy="177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orest-GIS » QGIS 3.0 - Atualizações de Pré-Lançamento">
            <a:extLst>
              <a:ext uri="{FF2B5EF4-FFF2-40B4-BE49-F238E27FC236}">
                <a16:creationId xmlns:a16="http://schemas.microsoft.com/office/drawing/2014/main" id="{B454E8F9-E88E-7B05-3D74-3E8D2F4E37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4116" y="3573501"/>
            <a:ext cx="2631411" cy="1261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63157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12709ed50cd_0_50"/>
          <p:cNvSpPr/>
          <p:nvPr/>
        </p:nvSpPr>
        <p:spPr>
          <a:xfrm>
            <a:off x="0" y="6519208"/>
            <a:ext cx="12192000" cy="365100"/>
          </a:xfrm>
          <a:prstGeom prst="rect">
            <a:avLst/>
          </a:prstGeom>
          <a:gradFill flip="none" rotWithShape="1">
            <a:gsLst>
              <a:gs pos="38000">
                <a:srgbClr val="7F9ED7"/>
              </a:gs>
              <a:gs pos="0">
                <a:schemeClr val="accent1"/>
              </a:gs>
              <a:gs pos="100000">
                <a:schemeClr val="lt1"/>
              </a:gs>
            </a:gsLst>
            <a:lin ang="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 sz="1100" dirty="0">
              <a:solidFill>
                <a:schemeClr val="lt1"/>
              </a:solidFill>
              <a:latin typeface="Calibri"/>
              <a:cs typeface="Calibri"/>
            </a:endParaRPr>
          </a:p>
        </p:txBody>
      </p:sp>
      <p:sp>
        <p:nvSpPr>
          <p:cNvPr id="354" name="Google Shape;354;g12709ed50cd_0_50"/>
          <p:cNvSpPr txBox="1">
            <a:spLocks noGrp="1"/>
          </p:cNvSpPr>
          <p:nvPr>
            <p:ph type="sldNum" idx="12"/>
          </p:nvPr>
        </p:nvSpPr>
        <p:spPr>
          <a:xfrm>
            <a:off x="11222181" y="6492874"/>
            <a:ext cx="838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600">
                <a:solidFill>
                  <a:schemeClr val="accent1"/>
                </a:solidFill>
              </a:rPr>
              <a:t>8</a:t>
            </a:fld>
            <a:endParaRPr sz="1600" dirty="0">
              <a:solidFill>
                <a:schemeClr val="accent1"/>
              </a:solidFill>
            </a:endParaRPr>
          </a:p>
        </p:txBody>
      </p:sp>
      <p:cxnSp>
        <p:nvCxnSpPr>
          <p:cNvPr id="362" name="Google Shape;362;g12709ed50cd_0_50"/>
          <p:cNvCxnSpPr>
            <a:stCxn id="363" idx="1"/>
            <a:endCxn id="363" idx="1"/>
          </p:cNvCxnSpPr>
          <p:nvPr/>
        </p:nvCxnSpPr>
        <p:spPr>
          <a:xfrm rot="-5400000" flipH="1">
            <a:off x="15073600" y="6448525"/>
            <a:ext cx="6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8" name="Google Shape;358;g12709ed50cd_0_50">
            <a:extLst>
              <a:ext uri="{FF2B5EF4-FFF2-40B4-BE49-F238E27FC236}">
                <a16:creationId xmlns:a16="http://schemas.microsoft.com/office/drawing/2014/main" id="{C06DF179-719D-9EC9-0001-11E92E925604}"/>
              </a:ext>
            </a:extLst>
          </p:cNvPr>
          <p:cNvSpPr txBox="1"/>
          <p:nvPr/>
        </p:nvSpPr>
        <p:spPr>
          <a:xfrm>
            <a:off x="131619" y="197085"/>
            <a:ext cx="81477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accent1"/>
                </a:solidFill>
                <a:latin typeface="Times New Roman"/>
                <a:cs typeface="Times New Roman"/>
                <a:sym typeface="Times New Roman"/>
              </a:rPr>
              <a:t>METODOLOGIA | LISTA DAS 9 PRINCIPAIS ETAPAS</a:t>
            </a:r>
            <a:endParaRPr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66357DE-9E04-9E64-B1A2-453EF35893D3}"/>
              </a:ext>
            </a:extLst>
          </p:cNvPr>
          <p:cNvSpPr txBox="1"/>
          <p:nvPr/>
        </p:nvSpPr>
        <p:spPr>
          <a:xfrm>
            <a:off x="131619" y="988743"/>
            <a:ext cx="11731518" cy="4606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1) </a:t>
            </a:r>
            <a:r>
              <a:rPr lang="pt-BR" sz="2000" b="1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Análise das classes de Uso e Cobertura do solo (2013) </a:t>
            </a:r>
            <a:r>
              <a:rPr lang="pt-BR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da RMRJ: mapa das classes e uma tabela com a área absoluta de cada classe (km</a:t>
            </a:r>
            <a:r>
              <a:rPr lang="pt-BR" sz="2000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2</a:t>
            </a:r>
            <a:r>
              <a:rPr lang="pt-BR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) e porcentagem relativa à área total da RMRJ.</a:t>
            </a:r>
          </a:p>
          <a:p>
            <a:endParaRPr lang="pt-BR" sz="20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pt-BR" sz="2000" dirty="0">
                <a:latin typeface="Arial" panose="020B0604020202020204" pitchFamily="34" charset="0"/>
                <a:ea typeface="Calibri" panose="020F0502020204030204" pitchFamily="34" charset="0"/>
              </a:rPr>
              <a:t>2) </a:t>
            </a:r>
            <a:r>
              <a:rPr lang="pt-BR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Criação de </a:t>
            </a:r>
            <a:r>
              <a:rPr lang="pt-BR" sz="2000" b="1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grade celular </a:t>
            </a:r>
            <a:r>
              <a:rPr lang="pt-BR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com o atributo dos limites municipais da RMRJ. Tamanho da célula: </a:t>
            </a:r>
            <a:r>
              <a:rPr lang="pt-BR" sz="20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2,5 km</a:t>
            </a:r>
            <a:r>
              <a:rPr lang="pt-BR" sz="2000" b="1" baseline="300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2  </a:t>
            </a:r>
          </a:p>
          <a:p>
            <a:endParaRPr lang="pt-BR" sz="2000" baseline="30000" dirty="0">
              <a:latin typeface="Arial" panose="020B0604020202020204" pitchFamily="34" charset="0"/>
            </a:endParaRPr>
          </a:p>
          <a:p>
            <a:r>
              <a:rPr lang="pt-BR" sz="2000" dirty="0">
                <a:latin typeface="Arial" panose="020B0604020202020204" pitchFamily="34" charset="0"/>
              </a:rPr>
              <a:t>3</a:t>
            </a:r>
            <a:r>
              <a:rPr lang="pt-BR" sz="2000" b="1" dirty="0">
                <a:latin typeface="Arial" panose="020B0604020202020204" pitchFamily="34" charset="0"/>
              </a:rPr>
              <a:t>) </a:t>
            </a:r>
            <a:r>
              <a:rPr lang="pt-BR" sz="2000" b="1" dirty="0">
                <a:solidFill>
                  <a:schemeClr val="accent1"/>
                </a:solidFill>
                <a:latin typeface="Arial" panose="020B0604020202020204" pitchFamily="34" charset="0"/>
              </a:rPr>
              <a:t>Preenchimento de célula </a:t>
            </a:r>
            <a:r>
              <a:rPr lang="pt-BR" sz="2000" dirty="0">
                <a:latin typeface="Arial" panose="020B0604020202020204" pitchFamily="34" charset="0"/>
              </a:rPr>
              <a:t>com o atributo de entrada da classe </a:t>
            </a:r>
            <a:r>
              <a:rPr lang="pt-BR" sz="2000" b="1" dirty="0">
                <a:solidFill>
                  <a:schemeClr val="accent1"/>
                </a:solidFill>
                <a:latin typeface="Arial" panose="020B0604020202020204" pitchFamily="34" charset="0"/>
              </a:rPr>
              <a:t>área urbana </a:t>
            </a:r>
            <a:r>
              <a:rPr lang="pt-BR" sz="2000" dirty="0">
                <a:latin typeface="Arial" panose="020B0604020202020204" pitchFamily="34" charset="0"/>
              </a:rPr>
              <a:t>do INEA. </a:t>
            </a:r>
            <a:r>
              <a:rPr lang="pt-BR" sz="2000" b="1" dirty="0">
                <a:solidFill>
                  <a:schemeClr val="accent1"/>
                </a:solidFill>
                <a:latin typeface="Arial" panose="020B0604020202020204" pitchFamily="34" charset="0"/>
              </a:rPr>
              <a:t>Operação: </a:t>
            </a:r>
            <a:r>
              <a:rPr lang="pt-BR" sz="2000" dirty="0">
                <a:latin typeface="Arial" panose="020B0604020202020204" pitchFamily="34" charset="0"/>
              </a:rPr>
              <a:t>Classe com a maior área de interseção. Matriz de Proximidade Padrão (opção automática no </a:t>
            </a:r>
            <a:r>
              <a:rPr lang="pt-BR" sz="2000" dirty="0" err="1">
                <a:latin typeface="Arial" panose="020B0604020202020204" pitchFamily="34" charset="0"/>
              </a:rPr>
              <a:t>TerraView</a:t>
            </a:r>
            <a:r>
              <a:rPr lang="pt-BR" sz="2000" dirty="0">
                <a:latin typeface="Arial" panose="020B0604020202020204" pitchFamily="34" charset="0"/>
              </a:rPr>
              <a:t>). </a:t>
            </a:r>
          </a:p>
          <a:p>
            <a:endParaRPr lang="pt-BR" sz="2000" dirty="0">
              <a:latin typeface="Arial" panose="020B0604020202020204" pitchFamily="34" charset="0"/>
            </a:endParaRPr>
          </a:p>
          <a:p>
            <a:r>
              <a:rPr lang="pt-BR" sz="2000" dirty="0">
                <a:latin typeface="Arial" panose="020B0604020202020204" pitchFamily="34" charset="0"/>
              </a:rPr>
              <a:t>4) Análise comparativa da porcentagem dos domicílios atendidos por cada </a:t>
            </a:r>
            <a:r>
              <a:rPr lang="pt-BR" sz="2000" b="1" dirty="0">
                <a:solidFill>
                  <a:schemeClr val="accent1"/>
                </a:solidFill>
                <a:latin typeface="Arial" panose="020B0604020202020204" pitchFamily="34" charset="0"/>
              </a:rPr>
              <a:t>tipo de abastecimento de água e esgotamento sanitário</a:t>
            </a:r>
            <a:r>
              <a:rPr lang="pt-BR" sz="2000" dirty="0">
                <a:latin typeface="Arial" panose="020B0604020202020204" pitchFamily="34" charset="0"/>
              </a:rPr>
              <a:t>, por setor censitário – Censo 2010.</a:t>
            </a:r>
          </a:p>
          <a:p>
            <a:endParaRPr lang="pt-BR" sz="2000" dirty="0">
              <a:latin typeface="Arial" panose="020B0604020202020204" pitchFamily="34" charset="0"/>
            </a:endParaRPr>
          </a:p>
          <a:p>
            <a:r>
              <a:rPr lang="pt-BR" sz="2000" dirty="0">
                <a:latin typeface="Arial" panose="020B0604020202020204" pitchFamily="34" charset="0"/>
              </a:rPr>
              <a:t>5) Cálculo da </a:t>
            </a:r>
            <a:r>
              <a:rPr lang="pt-BR" sz="2000" b="1" dirty="0">
                <a:solidFill>
                  <a:schemeClr val="accent1"/>
                </a:solidFill>
                <a:latin typeface="Arial" panose="020B0604020202020204" pitchFamily="34" charset="0"/>
              </a:rPr>
              <a:t>densidade de domicílios</a:t>
            </a:r>
            <a:r>
              <a:rPr lang="pt-BR" sz="2000" dirty="0">
                <a:latin typeface="Arial" panose="020B0604020202020204" pitchFamily="34" charset="0"/>
              </a:rPr>
              <a:t> particulares permanentes por setor censitário (domicílios/km2). </a:t>
            </a:r>
          </a:p>
        </p:txBody>
      </p:sp>
    </p:spTree>
    <p:extLst>
      <p:ext uri="{BB962C8B-B14F-4D97-AF65-F5344CB8AC3E}">
        <p14:creationId xmlns:p14="http://schemas.microsoft.com/office/powerpoint/2010/main" val="42494539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12709ed50cd_0_50"/>
          <p:cNvSpPr/>
          <p:nvPr/>
        </p:nvSpPr>
        <p:spPr>
          <a:xfrm>
            <a:off x="0" y="6519208"/>
            <a:ext cx="12192000" cy="365100"/>
          </a:xfrm>
          <a:prstGeom prst="rect">
            <a:avLst/>
          </a:prstGeom>
          <a:gradFill flip="none" rotWithShape="1">
            <a:gsLst>
              <a:gs pos="38000">
                <a:srgbClr val="7F9ED7"/>
              </a:gs>
              <a:gs pos="0">
                <a:schemeClr val="accent1"/>
              </a:gs>
              <a:gs pos="100000">
                <a:schemeClr val="lt1"/>
              </a:gs>
            </a:gsLst>
            <a:lin ang="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 sz="1100" dirty="0">
              <a:solidFill>
                <a:schemeClr val="lt1"/>
              </a:solidFill>
              <a:latin typeface="Calibri"/>
              <a:cs typeface="Calibri"/>
            </a:endParaRPr>
          </a:p>
        </p:txBody>
      </p:sp>
      <p:sp>
        <p:nvSpPr>
          <p:cNvPr id="354" name="Google Shape;354;g12709ed50cd_0_50"/>
          <p:cNvSpPr txBox="1">
            <a:spLocks noGrp="1"/>
          </p:cNvSpPr>
          <p:nvPr>
            <p:ph type="sldNum" idx="12"/>
          </p:nvPr>
        </p:nvSpPr>
        <p:spPr>
          <a:xfrm>
            <a:off x="11222181" y="6492874"/>
            <a:ext cx="838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600">
                <a:solidFill>
                  <a:schemeClr val="accent1"/>
                </a:solidFill>
              </a:rPr>
              <a:t>9</a:t>
            </a:fld>
            <a:endParaRPr sz="1600" dirty="0">
              <a:solidFill>
                <a:schemeClr val="accent1"/>
              </a:solidFill>
            </a:endParaRPr>
          </a:p>
        </p:txBody>
      </p:sp>
      <p:cxnSp>
        <p:nvCxnSpPr>
          <p:cNvPr id="362" name="Google Shape;362;g12709ed50cd_0_50"/>
          <p:cNvCxnSpPr>
            <a:stCxn id="363" idx="1"/>
            <a:endCxn id="363" idx="1"/>
          </p:cNvCxnSpPr>
          <p:nvPr/>
        </p:nvCxnSpPr>
        <p:spPr>
          <a:xfrm rot="-5400000" flipH="1">
            <a:off x="15073600" y="6448525"/>
            <a:ext cx="6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8" name="Google Shape;358;g12709ed50cd_0_50">
            <a:extLst>
              <a:ext uri="{FF2B5EF4-FFF2-40B4-BE49-F238E27FC236}">
                <a16:creationId xmlns:a16="http://schemas.microsoft.com/office/drawing/2014/main" id="{C06DF179-719D-9EC9-0001-11E92E925604}"/>
              </a:ext>
            </a:extLst>
          </p:cNvPr>
          <p:cNvSpPr txBox="1"/>
          <p:nvPr/>
        </p:nvSpPr>
        <p:spPr>
          <a:xfrm>
            <a:off x="131619" y="197085"/>
            <a:ext cx="81477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accent1"/>
                </a:solidFill>
                <a:latin typeface="Times New Roman"/>
                <a:cs typeface="Times New Roman"/>
                <a:sym typeface="Times New Roman"/>
              </a:rPr>
              <a:t>METODOLOGIA | LISTA DAS 9 PRINCIPAIS ETAPAS</a:t>
            </a:r>
            <a:endParaRPr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66357DE-9E04-9E64-B1A2-453EF35893D3}"/>
              </a:ext>
            </a:extLst>
          </p:cNvPr>
          <p:cNvSpPr txBox="1"/>
          <p:nvPr/>
        </p:nvSpPr>
        <p:spPr>
          <a:xfrm>
            <a:off x="131619" y="772176"/>
            <a:ext cx="11731518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6) </a:t>
            </a:r>
            <a:r>
              <a:rPr lang="pt-BR" sz="2000" b="1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Preenchimento da célula </a:t>
            </a:r>
            <a:r>
              <a:rPr lang="pt-BR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já com os dados da área urbana:</a:t>
            </a: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Densidade dos domicílios por setor censitário. </a:t>
            </a:r>
            <a:r>
              <a:rPr lang="pt-BR" sz="2000" b="1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Operação</a:t>
            </a:r>
            <a:r>
              <a:rPr lang="pt-BR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Ponderado pela área.</a:t>
            </a: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Código do setor censitário. </a:t>
            </a:r>
            <a:r>
              <a:rPr lang="pt-BR" sz="2000" b="1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Operação</a:t>
            </a:r>
            <a:r>
              <a:rPr lang="pt-BR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Classe com a maior área de interseção. </a:t>
            </a: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Porcentagem de domicílios com abastecimento de água da rede geral, por setor censitário. </a:t>
            </a:r>
            <a:r>
              <a:rPr lang="pt-BR" sz="2000" b="1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Operação</a:t>
            </a:r>
            <a:r>
              <a:rPr lang="pt-BR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Ponderado pela área.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Porcentagem de domicílios* com esgotamento sanitário via rede geral de esgoto ou pluvial, por setor censitário. </a:t>
            </a:r>
            <a:r>
              <a:rPr lang="pt-BR" sz="2000" b="1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Operação</a:t>
            </a:r>
            <a:r>
              <a:rPr lang="pt-BR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Ponderado pela área.</a:t>
            </a:r>
          </a:p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pt-BR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) Filtragem em “Consulta por Atributos...”, optou-se pela </a:t>
            </a:r>
            <a:r>
              <a:rPr lang="pt-BR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seleção de células que constassem área urbana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acima de </a:t>
            </a:r>
            <a:r>
              <a:rPr lang="pt-BR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0%</a:t>
            </a:r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just">
              <a:lnSpc>
                <a:spcPct val="150000"/>
              </a:lnSpc>
              <a:spcAft>
                <a:spcPts val="800"/>
              </a:spcAft>
            </a:pPr>
            <a:endParaRPr lang="pt-BR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pt-BR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* </a:t>
            </a:r>
            <a:r>
              <a:rPr lang="pt-B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 variáveis referentes aos tipos de esgotamento sanitários do Censo Demográfico 2010 estão se referindo especificamente aos </a:t>
            </a:r>
            <a:r>
              <a:rPr lang="pt-BR" sz="1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Domicílios particulares permanentes com banheiro de uso exclusivo dos moradores ou sanitário.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0480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16241</TotalTime>
  <Words>1663</Words>
  <Application>Microsoft Office PowerPoint</Application>
  <PresentationFormat>Widescreen</PresentationFormat>
  <Paragraphs>167</Paragraphs>
  <Slides>17</Slides>
  <Notes>17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2" baseType="lpstr">
      <vt:lpstr>Arial</vt:lpstr>
      <vt:lpstr>Calibri</vt:lpstr>
      <vt:lpstr>Times New Roman</vt:lpstr>
      <vt:lpstr>Symbol</vt:lpstr>
      <vt:lpstr>Tema do Office</vt:lpstr>
      <vt:lpstr>ANÁLISE ESPACIAL EXPLORATÓRIA DO ACESSO AOS SERVIÇOS DE ABASTECIMENTO DE ÁGUA E ESGOTAMENTO SANITÁRIO NAS ÁREAS URBANAS  na Região Metropolitana do Rio de Janeiro, RJ, Brasil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Obrigada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cp:lastModifiedBy>ACER</cp:lastModifiedBy>
  <cp:revision>172</cp:revision>
  <dcterms:created xsi:type="dcterms:W3CDTF">2019-09-30T13:47:26Z</dcterms:created>
  <dcterms:modified xsi:type="dcterms:W3CDTF">2022-09-07T14:30:09Z</dcterms:modified>
</cp:coreProperties>
</file>