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85" r:id="rId9"/>
    <p:sldId id="265" r:id="rId10"/>
    <p:sldId id="286" r:id="rId11"/>
    <p:sldId id="267" r:id="rId12"/>
    <p:sldId id="268" r:id="rId13"/>
    <p:sldId id="269" r:id="rId14"/>
    <p:sldId id="287" r:id="rId15"/>
    <p:sldId id="271" r:id="rId16"/>
    <p:sldId id="284" r:id="rId17"/>
    <p:sldId id="283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00" y="-4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07627-DBDC-452D-957F-4789FDA0E8D5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5B783-4CF9-4EA3-AFA6-482AE175BEC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2A78D1-1EE5-485D-99B8-F562CA346791}" type="slidenum">
              <a:rPr lang="pt-BR"/>
              <a:pPr/>
              <a:t>8</a:t>
            </a:fld>
            <a:endParaRPr lang="pt-BR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FCAE3AA-85F9-44CD-B87E-D1068A8A1A71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33C07CD-2D69-47E5-8FD0-BCDE2F86CB4A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75E1AAA-DC44-4C41-9FA5-7E4792E24DC7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6" name="Rectangle 4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8A9B04-D9C6-467B-9F12-6E9EAC9E8228}" type="slidenum">
              <a:rPr lang="pt-BR"/>
              <a:pPr/>
              <a:t>10</a:t>
            </a:fld>
            <a:endParaRPr lang="pt-BR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7EDA0DD-3166-4BD5-A28A-C86B05B8C1CB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FDAECA4-714F-49B2-B831-885CBAB11DE5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3635289-8110-4D63-A49A-2CD3733776E4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4" name="Rectangle 4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0BB364-3B1A-4906-B4EE-D10786A91338}" type="slidenum">
              <a:rPr lang="pt-BR"/>
              <a:pPr/>
              <a:t>16</a:t>
            </a:fld>
            <a:endParaRPr lang="pt-BR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A899620-3E83-4F38-AFAC-9EF4821EFF1B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AE5CF96-68AE-4BBD-8E91-0BE4754F4977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CD2BB3B-FFB4-4B45-AB89-965E6C1335AD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8" name="Rectangle 4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C616B5-F2DA-4231-B46D-0326F09D758B}" type="slidenum">
              <a:rPr lang="pt-BR"/>
              <a:pPr/>
              <a:t>17</a:t>
            </a:fld>
            <a:endParaRPr lang="pt-BR"/>
          </a:p>
        </p:txBody>
      </p:sp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08287B0-49F6-4EB7-99DF-39C7D2275F32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57977AA-4F6F-4010-8961-C1EA15082989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0C5B08B-3E40-4351-B3B5-AE2C86CF6596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4" name="Rectangle 4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A834C-181E-4AD2-BC45-25B10AE0BEE5}" type="datetimeFigureOut">
              <a:rPr lang="pt-BR" smtClean="0"/>
              <a:pPr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D672-866A-4980-81CD-D7AD4CFE49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Classificação Inteligente de Eventos Extremos Utilizando SGD e HOG em imagens de Satélite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86314" y="3829050"/>
            <a:ext cx="4572000" cy="1314450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Luis Ricardo Arantes Filho</a:t>
            </a:r>
          </a:p>
          <a:p>
            <a:pPr algn="just"/>
            <a:r>
              <a:rPr lang="pt-BR" dirty="0" smtClean="0"/>
              <a:t>Emerson Jean da Silva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90" cy="7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685800" y="285750"/>
            <a:ext cx="8153400" cy="57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100" b="1">
                <a:solidFill>
                  <a:srgbClr val="003366"/>
                </a:solidFill>
                <a:latin typeface="Calibri" pitchFamily="32" charset="0"/>
              </a:rPr>
              <a:t>Imagens de Satélite - Negativas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8229600" cy="3543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27025" indent="-327025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</a:pPr>
            <a:r>
              <a:rPr lang="pt-BR" sz="2800">
                <a:solidFill>
                  <a:srgbClr val="000000"/>
                </a:solidFill>
                <a:latin typeface="Calibri" pitchFamily="32" charset="0"/>
              </a:rPr>
              <a:t>Acervo do INPE</a:t>
            </a:r>
          </a:p>
          <a:p>
            <a:pPr marL="327025" indent="-327025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</a:pPr>
            <a:r>
              <a:rPr lang="pt-BR" sz="2800">
                <a:solidFill>
                  <a:srgbClr val="000000"/>
                </a:solidFill>
                <a:latin typeface="Calibri" pitchFamily="32" charset="0"/>
              </a:rPr>
              <a:t>Resolução 10 km a 16 km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2359819"/>
            <a:ext cx="7323138" cy="19061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857238"/>
            <a:ext cx="6143668" cy="368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1500166" y="857238"/>
            <a:ext cx="61436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Algoritmo SGD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729053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Stochastic Gradient Descent</a:t>
            </a:r>
          </a:p>
          <a:p>
            <a:pPr algn="just"/>
            <a:r>
              <a:rPr lang="pt-BR" dirty="0" smtClean="0"/>
              <a:t>Os métodos </a:t>
            </a:r>
            <a:r>
              <a:rPr lang="pt-BR" dirty="0"/>
              <a:t>baseados em gradientes são clássicos exemplos de métodos iterativos. </a:t>
            </a:r>
            <a:endParaRPr lang="pt-BR" dirty="0" smtClean="0"/>
          </a:p>
          <a:p>
            <a:pPr algn="just"/>
            <a:r>
              <a:rPr lang="pt-BR" dirty="0" smtClean="0"/>
              <a:t>Um método </a:t>
            </a:r>
            <a:r>
              <a:rPr lang="pt-BR" dirty="0"/>
              <a:t>iterativo propicia uma sequência </a:t>
            </a:r>
            <a:r>
              <a:rPr lang="pt-BR" dirty="0" smtClean="0"/>
              <a:t>de soluções </a:t>
            </a:r>
            <a:r>
              <a:rPr lang="pt-BR" dirty="0"/>
              <a:t>aproximadas de uma </a:t>
            </a:r>
            <a:r>
              <a:rPr lang="pt-BR" dirty="0" smtClean="0"/>
              <a:t>solução ótima.</a:t>
            </a:r>
          </a:p>
          <a:p>
            <a:pPr algn="just"/>
            <a:r>
              <a:rPr lang="pt-BR" dirty="0" smtClean="0"/>
              <a:t>são </a:t>
            </a:r>
            <a:r>
              <a:rPr lang="pt-BR" dirty="0"/>
              <a:t>obtidas pelo </a:t>
            </a:r>
            <a:r>
              <a:rPr lang="pt-BR" dirty="0" smtClean="0"/>
              <a:t>mesmo processo </a:t>
            </a:r>
            <a:r>
              <a:rPr lang="pt-BR" dirty="0"/>
              <a:t>que é </a:t>
            </a:r>
            <a:r>
              <a:rPr lang="pt-BR" dirty="0" smtClean="0"/>
              <a:t>repetido (iterativamente).</a:t>
            </a:r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SGD é definido como um método eficiente para </a:t>
            </a:r>
            <a:r>
              <a:rPr lang="pt-BR" dirty="0" smtClean="0"/>
              <a:t>a aprendizagem </a:t>
            </a:r>
            <a:r>
              <a:rPr lang="pt-BR" dirty="0"/>
              <a:t>de </a:t>
            </a:r>
            <a:r>
              <a:rPr lang="pt-BR" dirty="0" smtClean="0"/>
              <a:t>maneira discriminativa</a:t>
            </a:r>
            <a:r>
              <a:rPr lang="pt-BR" dirty="0"/>
              <a:t>, empregado em </a:t>
            </a:r>
            <a:r>
              <a:rPr lang="pt-BR" dirty="0" smtClean="0"/>
              <a:t>classificadores lineares.</a:t>
            </a:r>
          </a:p>
          <a:p>
            <a:r>
              <a:rPr lang="pt-BR" dirty="0" smtClean="0"/>
              <a:t>SVM,MLP, Regressão Logística, etc.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6"/>
            <a:ext cx="91440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 descr="C:\Users\Ricardinho\Desktop\gra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5143500"/>
          </a:xfrm>
          <a:prstGeom prst="rect">
            <a:avLst/>
          </a:prstGeom>
          <a:noFill/>
        </p:spPr>
      </p:pic>
      <p:pic>
        <p:nvPicPr>
          <p:cNvPr id="21507" name="Picture 3" descr="C:\Users\Ricardinho\Desktop\grad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0"/>
            <a:ext cx="464343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714348" y="285734"/>
            <a:ext cx="8153400" cy="7858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200" dirty="0" smtClean="0">
                <a:solidFill>
                  <a:srgbClr val="000000"/>
                </a:solidFill>
                <a:latin typeface="Calibri" pitchFamily="32" charset="0"/>
              </a:rPr>
              <a:t>ALGORITMO </a:t>
            </a:r>
            <a:r>
              <a:rPr lang="pt-BR" sz="3200" dirty="0" smtClean="0">
                <a:solidFill>
                  <a:srgbClr val="000000"/>
                </a:solidFill>
                <a:latin typeface="Calibri" pitchFamily="32" charset="0"/>
              </a:rPr>
              <a:t>HOG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3100" b="1" dirty="0">
              <a:solidFill>
                <a:srgbClr val="003366"/>
              </a:solidFill>
              <a:latin typeface="Calibri" pitchFamily="32" charset="0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8229600" cy="3543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28613" indent="-327025">
              <a:spcBef>
                <a:spcPts val="700"/>
              </a:spcBef>
              <a:buClrTx/>
              <a:buFont typeface="Arial" pitchFamily="34" charset="0"/>
              <a:buChar char="•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</a:pPr>
            <a:r>
              <a:rPr lang="pt-BR" sz="2800" dirty="0" smtClean="0">
                <a:solidFill>
                  <a:srgbClr val="000000"/>
                </a:solidFill>
                <a:latin typeface="Calibri" pitchFamily="32" charset="0"/>
              </a:rPr>
              <a:t>As bordas possuem mais informações sobre objetos presentes na imagem</a:t>
            </a:r>
            <a:endParaRPr lang="pt-BR" sz="2800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5998"/>
            <a:ext cx="9144000" cy="285750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57158" y="428610"/>
            <a:ext cx="8229600" cy="421484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27025" indent="-325438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</a:pPr>
            <a:r>
              <a:rPr lang="pt-BR" sz="2800" dirty="0" smtClean="0">
                <a:solidFill>
                  <a:srgbClr val="000000"/>
                </a:solidFill>
                <a:latin typeface="Calibri" pitchFamily="32" charset="0"/>
              </a:rPr>
              <a:t>Uma imagem </a:t>
            </a:r>
            <a:r>
              <a:rPr lang="pt-BR" sz="2800" dirty="0">
                <a:solidFill>
                  <a:srgbClr val="000000"/>
                </a:solidFill>
                <a:latin typeface="Calibri" pitchFamily="32" charset="0"/>
              </a:rPr>
              <a:t>é dividida em blocos, ou regiões, por exemplo, em matrizes de 16x16 pixels</a:t>
            </a:r>
          </a:p>
          <a:p>
            <a:pPr marL="327025" indent="-325438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</a:pPr>
            <a:r>
              <a:rPr lang="pt-BR" sz="2800" dirty="0">
                <a:solidFill>
                  <a:srgbClr val="000000"/>
                </a:solidFill>
                <a:latin typeface="Calibri" pitchFamily="32" charset="0"/>
              </a:rPr>
              <a:t>Para cada um destes blocos a magnitude do gradiente e um número de direções é calculado</a:t>
            </a:r>
          </a:p>
          <a:p>
            <a:pPr marL="327025" indent="-325438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</a:pPr>
            <a:r>
              <a:rPr lang="pt-BR" sz="2800" dirty="0">
                <a:solidFill>
                  <a:srgbClr val="000000"/>
                </a:solidFill>
                <a:latin typeface="Calibri" pitchFamily="32" charset="0"/>
              </a:rPr>
              <a:t>Transforma uma imagem RGB em um vetor de </a:t>
            </a:r>
            <a:r>
              <a:rPr lang="pt-BR" sz="2800" dirty="0" smtClean="0">
                <a:solidFill>
                  <a:srgbClr val="000000"/>
                </a:solidFill>
                <a:latin typeface="Calibri" pitchFamily="32" charset="0"/>
              </a:rPr>
              <a:t>características</a:t>
            </a:r>
            <a:endParaRPr lang="pt-BR" sz="2800" dirty="0">
              <a:solidFill>
                <a:srgbClr val="000000"/>
              </a:solidFill>
              <a:latin typeface="Calibri" pitchFamily="32" charset="0"/>
            </a:endParaRPr>
          </a:p>
          <a:p>
            <a:pPr marL="327025" indent="-325438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</a:pPr>
            <a:r>
              <a:rPr lang="pt-BR" sz="2800" dirty="0">
                <a:solidFill>
                  <a:srgbClr val="000000"/>
                </a:solidFill>
                <a:latin typeface="Calibri" pitchFamily="32" charset="0"/>
              </a:rPr>
              <a:t> Magnitude dos gradientes é elevada em torno das bordas dos objetos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A idéia fundamental </a:t>
            </a:r>
            <a:r>
              <a:rPr lang="pt-BR" dirty="0" smtClean="0"/>
              <a:t>do HOG </a:t>
            </a:r>
            <a:r>
              <a:rPr lang="pt-BR" dirty="0"/>
              <a:t>é identificar </a:t>
            </a:r>
            <a:r>
              <a:rPr lang="pt-BR" dirty="0" smtClean="0"/>
              <a:t>as características </a:t>
            </a:r>
            <a:r>
              <a:rPr lang="pt-BR" dirty="0"/>
              <a:t>de borda e formatos nas imagens através </a:t>
            </a:r>
            <a:r>
              <a:rPr lang="pt-BR" dirty="0" smtClean="0"/>
              <a:t>da distribuição </a:t>
            </a:r>
            <a:r>
              <a:rPr lang="pt-BR" dirty="0"/>
              <a:t>dos </a:t>
            </a:r>
            <a:r>
              <a:rPr lang="pt-BR" dirty="0" smtClean="0"/>
              <a:t>gradientes de </a:t>
            </a:r>
            <a:r>
              <a:rPr lang="pt-BR" dirty="0"/>
              <a:t>intensidade dos pixels e pelas direções </a:t>
            </a:r>
            <a:r>
              <a:rPr lang="pt-BR" dirty="0" smtClean="0"/>
              <a:t>das bordas</a:t>
            </a:r>
            <a:r>
              <a:rPr lang="pt-BR" dirty="0"/>
              <a:t>.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Eventos Extremos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Ricardinho\Desktop\typhon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200365"/>
          </a:xfrm>
          <a:prstGeom prst="rect">
            <a:avLst/>
          </a:prstGeom>
          <a:noFill/>
        </p:spPr>
      </p:pic>
      <p:pic>
        <p:nvPicPr>
          <p:cNvPr id="2052" name="Picture 4" descr="C:\Users\Ricardinho\Desktop\joaqui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5143515"/>
          </a:xfrm>
          <a:prstGeom prst="rect">
            <a:avLst/>
          </a:prstGeom>
          <a:noFill/>
        </p:spPr>
      </p:pic>
      <p:pic>
        <p:nvPicPr>
          <p:cNvPr id="2053" name="Picture 5" descr="C:\Users\Ricardinho\Desktop\vis-animated-3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"/>
            <a:ext cx="9144000" cy="5334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Treinamento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00114"/>
            <a:ext cx="9144000" cy="3394472"/>
          </a:xfrm>
        </p:spPr>
        <p:txBody>
          <a:bodyPr/>
          <a:lstStyle/>
          <a:p>
            <a:r>
              <a:rPr lang="pt-BR" dirty="0" smtClean="0"/>
              <a:t>Evento e Não Evento: 1810 imagens. 50% evento e 50% não evento.</a:t>
            </a:r>
          </a:p>
          <a:p>
            <a:endParaRPr lang="pt-BR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8"/>
            <a:ext cx="9144000" cy="321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Normalização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Resize</a:t>
            </a:r>
            <a:r>
              <a:rPr lang="pt-BR" dirty="0" smtClean="0"/>
              <a:t>: 300x300</a:t>
            </a:r>
          </a:p>
          <a:p>
            <a:r>
              <a:rPr lang="pt-BR" dirty="0" smtClean="0"/>
              <a:t>Escala de Cinza</a:t>
            </a:r>
          </a:p>
          <a:p>
            <a:r>
              <a:rPr lang="pt-BR" dirty="0" smtClean="0"/>
              <a:t>HOG</a:t>
            </a:r>
          </a:p>
          <a:p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Foram divididos os conjuntos de treinamento e teste. 80% e 20%.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285998"/>
            <a:ext cx="4714908" cy="285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304"/>
            <a:ext cx="823478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 descr="C:\Users\Ricardinho\Documents\Doutorado\2_Periodo\Topicos em Observação da Terra\Classificação de Eventos Extremos - Satelite Hog SGD\Informaçoes Imagens de satelite e HOG\learning curv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521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Esta é uma abordagem para um modelo inicial.</a:t>
            </a:r>
          </a:p>
          <a:p>
            <a:r>
              <a:rPr lang="pt-BR" dirty="0" smtClean="0"/>
              <a:t>Condicionado a qualidade dos dados.</a:t>
            </a:r>
          </a:p>
          <a:p>
            <a:r>
              <a:rPr lang="pt-BR" dirty="0" smtClean="0"/>
              <a:t>Os modelos de treinamento podem ser variados</a:t>
            </a:r>
          </a:p>
          <a:p>
            <a:r>
              <a:rPr lang="pt-BR" dirty="0" smtClean="0"/>
              <a:t>O custo computacional foi mínimo.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472" y="1928808"/>
            <a:ext cx="8229600" cy="857250"/>
          </a:xfrm>
        </p:spPr>
        <p:txBody>
          <a:bodyPr/>
          <a:lstStyle/>
          <a:p>
            <a:r>
              <a:rPr lang="pt-BR" dirty="0" smtClean="0"/>
              <a:t>Obrigado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Impactos que Desastres naturais causam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Impactos Sociais</a:t>
            </a:r>
          </a:p>
          <a:p>
            <a:r>
              <a:rPr lang="pt-BR" dirty="0" smtClean="0"/>
              <a:t>Econômicos</a:t>
            </a:r>
          </a:p>
          <a:p>
            <a:r>
              <a:rPr lang="pt-BR" dirty="0" smtClean="0"/>
              <a:t>Agricultura</a:t>
            </a:r>
          </a:p>
          <a:p>
            <a:r>
              <a:rPr lang="pt-BR" dirty="0" smtClean="0"/>
              <a:t>Saúde publica</a:t>
            </a:r>
          </a:p>
          <a:p>
            <a:r>
              <a:rPr lang="pt-BR" dirty="0" smtClean="0"/>
              <a:t>Patrimônio cultural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 descr="Moradores de Belém ainda sofrem efeitos dos alagamentos (Foto: Fernando Araújo/Diário do Pará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285866"/>
            <a:ext cx="4572000" cy="3487733"/>
          </a:xfrm>
          <a:prstGeom prst="rect">
            <a:avLst/>
          </a:prstGeom>
          <a:noFill/>
        </p:spPr>
      </p:pic>
      <p:pic>
        <p:nvPicPr>
          <p:cNvPr id="3076" name="Picture 4" descr="Resultado de imagem para belem do para enchen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85866"/>
            <a:ext cx="4581520" cy="3500462"/>
          </a:xfrm>
          <a:prstGeom prst="rect">
            <a:avLst/>
          </a:prstGeom>
          <a:noFill/>
        </p:spPr>
      </p:pic>
      <p:pic>
        <p:nvPicPr>
          <p:cNvPr id="3078" name="Picture 6" descr="Resultado de imagem para belem do para enchent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285866"/>
            <a:ext cx="4572032" cy="3500462"/>
          </a:xfrm>
          <a:prstGeom prst="rect">
            <a:avLst/>
          </a:prstGeom>
          <a:noFill/>
        </p:spPr>
      </p:pic>
      <p:pic>
        <p:nvPicPr>
          <p:cNvPr id="3080" name="Picture 8" descr="Resultado de imagem para rio de janeiro deslizamen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285866"/>
            <a:ext cx="4581520" cy="3500462"/>
          </a:xfrm>
          <a:prstGeom prst="rect">
            <a:avLst/>
          </a:prstGeom>
          <a:noFill/>
        </p:spPr>
      </p:pic>
      <p:pic>
        <p:nvPicPr>
          <p:cNvPr id="3084" name="Picture 12" descr="Resultado de imagem para são luiz do paraitinga igreja antes e depo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1285866"/>
            <a:ext cx="4572032" cy="3500462"/>
          </a:xfrm>
          <a:prstGeom prst="rect">
            <a:avLst/>
          </a:prstGeom>
          <a:noFill/>
        </p:spPr>
      </p:pic>
      <p:pic>
        <p:nvPicPr>
          <p:cNvPr id="3082" name="Picture 10" descr="Resultado de imagem para são luiz do paraitinga enchent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1285866"/>
            <a:ext cx="457203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Desenvolvimento de uma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computacional</a:t>
            </a:r>
            <a:r>
              <a:rPr lang="pt-BR" dirty="0" smtClean="0"/>
              <a:t> para a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</a:t>
            </a:r>
            <a:r>
              <a:rPr lang="pt-B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eventos extremos</a:t>
            </a:r>
            <a:r>
              <a:rPr lang="pt-BR" dirty="0"/>
              <a:t> </a:t>
            </a:r>
            <a:r>
              <a:rPr lang="pt-BR" dirty="0" smtClean="0"/>
              <a:t>em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imagens </a:t>
            </a:r>
            <a:r>
              <a:rPr lang="pt-B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satélite </a:t>
            </a:r>
            <a:r>
              <a:rPr lang="pt-BR" dirty="0"/>
              <a:t>baseada em modelos de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aprendizado de máquina</a:t>
            </a:r>
            <a:r>
              <a:rPr lang="pt-BR" dirty="0"/>
              <a:t> para avaliar em </a:t>
            </a:r>
            <a:r>
              <a:rPr lang="pt-BR" dirty="0" smtClean="0"/>
              <a:t>um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curto </a:t>
            </a:r>
            <a:r>
              <a:rPr lang="pt-B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de tempo</a:t>
            </a:r>
            <a:r>
              <a:rPr lang="pt-BR" dirty="0"/>
              <a:t> um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volume de informações</a:t>
            </a:r>
            <a:r>
              <a:rPr lang="pt-BR" dirty="0"/>
              <a:t> e inferir </a:t>
            </a:r>
            <a:r>
              <a:rPr lang="pt-BR" dirty="0" smtClean="0"/>
              <a:t>a ocorrência </a:t>
            </a:r>
            <a:r>
              <a:rPr lang="pt-BR" dirty="0"/>
              <a:t>ou </a:t>
            </a:r>
            <a:r>
              <a:rPr lang="pt-BR" dirty="0" smtClean="0"/>
              <a:t>não de </a:t>
            </a:r>
            <a:r>
              <a:rPr lang="pt-BR" dirty="0"/>
              <a:t>eventos </a:t>
            </a:r>
            <a:r>
              <a:rPr lang="pt-BR" dirty="0" smtClean="0"/>
              <a:t>extremos.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6386" name="Picture 2" descr="C:\Users\Ricardinho\Documents\Doutorado\2_Periodo\Topicos em Observação da Terra\Classificação de Eventos Extremos - Satelite Hog SGD\EventosNovo\Eventos\Positivos\img (23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57488" cy="2571750"/>
          </a:xfrm>
          <a:prstGeom prst="rect">
            <a:avLst/>
          </a:prstGeom>
          <a:noFill/>
        </p:spPr>
      </p:pic>
      <p:pic>
        <p:nvPicPr>
          <p:cNvPr id="16387" name="Picture 3" descr="C:\Users\Ricardinho\Documents\Doutorado\2_Periodo\Topicos em Observação da Terra\Classificação de Eventos Extremos - Satelite Hog SGD\EventosNovo\Eventos\Positivos\img (24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0"/>
            <a:ext cx="2786050" cy="2571750"/>
          </a:xfrm>
          <a:prstGeom prst="rect">
            <a:avLst/>
          </a:prstGeom>
          <a:noFill/>
        </p:spPr>
      </p:pic>
      <p:pic>
        <p:nvPicPr>
          <p:cNvPr id="16388" name="Picture 4" descr="C:\Users\Ricardinho\Documents\Doutorado\2_Periodo\Topicos em Observação da Terra\Classificação de Eventos Extremos - Satelite Hog SGD\EventosNovo\Eventos\Positivos\img (27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0"/>
            <a:ext cx="2857488" cy="2571750"/>
          </a:xfrm>
          <a:prstGeom prst="rect">
            <a:avLst/>
          </a:prstGeom>
          <a:noFill/>
        </p:spPr>
      </p:pic>
      <p:pic>
        <p:nvPicPr>
          <p:cNvPr id="16390" name="Picture 6" descr="C:\Users\Ricardinho\Documents\Doutorado\2_Periodo\Topicos em Observação da Terra\Classificação de Eventos Extremos - Satelite Hog SGD\Eventos\Positivos\img (2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571750"/>
            <a:ext cx="2786050" cy="2571751"/>
          </a:xfrm>
          <a:prstGeom prst="rect">
            <a:avLst/>
          </a:prstGeom>
          <a:noFill/>
        </p:spPr>
      </p:pic>
      <p:pic>
        <p:nvPicPr>
          <p:cNvPr id="16391" name="Picture 7" descr="C:\Users\Ricardinho\Documents\Doutorado\2_Periodo\Topicos em Observação da Terra\Classificação de Eventos Extremos - Satelite Hog SGD\Eventos\Positivos\im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571750"/>
            <a:ext cx="2857520" cy="2571750"/>
          </a:xfrm>
          <a:prstGeom prst="rect">
            <a:avLst/>
          </a:prstGeom>
          <a:noFill/>
        </p:spPr>
      </p:pic>
      <p:pic>
        <p:nvPicPr>
          <p:cNvPr id="16392" name="Picture 8" descr="C:\Users\Ricardinho\Documents\Doutorado\2_Periodo\Topicos em Observação da Terra\Classificação de Eventos Extremos - Satelite Hog SGD\Eventos\Positivos\img (15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571750"/>
            <a:ext cx="2857488" cy="2571750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3214678" y="0"/>
            <a:ext cx="2857520" cy="25717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C:\Users\Ricardinho\Documents\Doutorado\2_Periodo\Topicos em Observação da Terra\Classificação de Eventos Extremos - Satelite Hog SGD\Eventos\Negativos\img (7)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6429388" y="1"/>
            <a:ext cx="2714612" cy="2571750"/>
          </a:xfrm>
          <a:prstGeom prst="rect">
            <a:avLst/>
          </a:prstGeom>
          <a:noFill/>
        </p:spPr>
      </p:pic>
      <p:pic>
        <p:nvPicPr>
          <p:cNvPr id="17411" name="Picture 3" descr="C:\Users\Ricardinho\Documents\Doutorado\2_Periodo\Topicos em Observação da Terra\Classificação de Eventos Extremos - Satelite Hog SGD\Eventos\Negativos\img (13)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429388" y="2571750"/>
            <a:ext cx="2714612" cy="2571751"/>
          </a:xfrm>
          <a:prstGeom prst="rect">
            <a:avLst/>
          </a:prstGeom>
          <a:noFill/>
        </p:spPr>
      </p:pic>
      <p:pic>
        <p:nvPicPr>
          <p:cNvPr id="17412" name="Picture 4" descr="C:\Users\Ricardinho\Documents\Doutorado\2_Periodo\Topicos em Observação da Terra\Classificação de Eventos Extremos - Satelite Hog SGD\Eventos\Negativos\img (14).jpg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3357554" y="2571750"/>
            <a:ext cx="2928958" cy="2571750"/>
          </a:xfrm>
          <a:prstGeom prst="rect">
            <a:avLst/>
          </a:prstGeom>
          <a:noFill/>
        </p:spPr>
      </p:pic>
      <p:pic>
        <p:nvPicPr>
          <p:cNvPr id="17413" name="Picture 5" descr="C:\Users\Ricardinho\Documents\Doutorado\2_Periodo\Topicos em Observação da Terra\Classificação de Eventos Extremos - Satelite Hog SGD\Eventos\Negativos\img (21).jpg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3357554" y="0"/>
            <a:ext cx="2928958" cy="2571750"/>
          </a:xfrm>
          <a:prstGeom prst="rect">
            <a:avLst/>
          </a:prstGeom>
          <a:noFill/>
        </p:spPr>
      </p:pic>
      <p:pic>
        <p:nvPicPr>
          <p:cNvPr id="17414" name="Picture 6" descr="C:\Users\Ricardinho\Documents\Doutorado\2_Periodo\Topicos em Observação da Terra\Classificação de Eventos Extremos - Satelite Hog SGD\Eventos\Negativos\img (0)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 rot="5400000">
            <a:off x="250028" y="2250287"/>
            <a:ext cx="2643187" cy="3143242"/>
          </a:xfrm>
          <a:prstGeom prst="rect">
            <a:avLst/>
          </a:prstGeom>
          <a:noFill/>
        </p:spPr>
      </p:pic>
      <p:pic>
        <p:nvPicPr>
          <p:cNvPr id="17415" name="Picture 7" descr="C:\Users\Ricardinho\Documents\Doutorado\2_Periodo\Topicos em Observação da Terra\Classificação de Eventos Extremos - Satelite Hog SGD\Eventos\Negativos\img (2)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1" y="1"/>
            <a:ext cx="3143240" cy="2560715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6429388" y="0"/>
            <a:ext cx="2714612" cy="257175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215074" cy="407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 descr="C:\Users\Ricardinho\Documents\Doutorado\2_Periodo\Topicos em Observação da Terra\Classificação de Eventos Extremos - Satelite Hog SGD\Informaçoes Imagens de satelite e HOG\AS12_IV201808141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8127"/>
            <a:ext cx="6215074" cy="3985373"/>
          </a:xfrm>
          <a:prstGeom prst="rect">
            <a:avLst/>
          </a:prstGeom>
          <a:noFill/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21507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85800" y="285750"/>
            <a:ext cx="8153400" cy="57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100" b="1">
                <a:solidFill>
                  <a:srgbClr val="003366"/>
                </a:solidFill>
                <a:latin typeface="Calibri" pitchFamily="32" charset="0"/>
              </a:rPr>
              <a:t>Imagens de Satélite - Positivas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8229600" cy="3543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27025" indent="-327025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</a:pPr>
            <a:r>
              <a:rPr lang="pt-BR" sz="2800">
                <a:solidFill>
                  <a:srgbClr val="000000"/>
                </a:solidFill>
                <a:latin typeface="Calibri" pitchFamily="32" charset="0"/>
              </a:rPr>
              <a:t>Imagens do LANDSAT-8 e CBERS</a:t>
            </a:r>
          </a:p>
          <a:p>
            <a:pPr marL="327025" indent="-327025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</a:pPr>
            <a:r>
              <a:rPr lang="pt-BR" sz="2800">
                <a:solidFill>
                  <a:srgbClr val="000000"/>
                </a:solidFill>
                <a:latin typeface="Calibri" pitchFamily="32" charset="0"/>
              </a:rPr>
              <a:t>Acervo NOAA de eventos climáticos</a:t>
            </a:r>
          </a:p>
          <a:p>
            <a:pPr marL="327025" indent="-327025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</a:pPr>
            <a:r>
              <a:rPr lang="pt-BR" sz="2800">
                <a:solidFill>
                  <a:srgbClr val="000000"/>
                </a:solidFill>
                <a:latin typeface="Calibri" pitchFamily="32" charset="0"/>
              </a:rPr>
              <a:t>Possuem uma resolução de 10 km a 20 km </a:t>
            </a:r>
          </a:p>
          <a:p>
            <a:pPr marL="327025" indent="-327025">
              <a:spcBef>
                <a:spcPts val="700"/>
              </a:spcBef>
              <a:buClr>
                <a:srgbClr val="00007D"/>
              </a:buClr>
              <a:buFont typeface="Wingdings" charset="2"/>
              <a:buChar char="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</a:pPr>
            <a:r>
              <a:rPr lang="pt-BR" sz="2800">
                <a:solidFill>
                  <a:srgbClr val="000000"/>
                </a:solidFill>
                <a:latin typeface="Calibri" pitchFamily="32" charset="0"/>
              </a:rPr>
              <a:t>Canal infravermelho banda 4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 smtClean="0"/>
              <a:t>Os </a:t>
            </a:r>
            <a:r>
              <a:rPr lang="pt-BR" dirty="0" smtClean="0"/>
              <a:t>dados </a:t>
            </a:r>
            <a:r>
              <a:rPr lang="pt-BR" dirty="0"/>
              <a:t>provêm do Satélite Operacional Ambiental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(POES)</a:t>
            </a:r>
            <a:r>
              <a:rPr lang="pt-BR" dirty="0"/>
              <a:t> do Departamento </a:t>
            </a:r>
            <a:r>
              <a:rPr lang="pt-BR" dirty="0" smtClean="0"/>
              <a:t>de Defesa dos </a:t>
            </a:r>
            <a:r>
              <a:rPr lang="pt-BR" dirty="0"/>
              <a:t>EUA (</a:t>
            </a:r>
            <a:r>
              <a:rPr lang="pt-BR" dirty="0" err="1"/>
              <a:t>DoD</a:t>
            </a:r>
            <a:r>
              <a:rPr lang="pt-BR" dirty="0"/>
              <a:t>), do </a:t>
            </a:r>
            <a:r>
              <a:rPr lang="pt-BR" dirty="0" smtClean="0"/>
              <a:t>Satélite Ambiental </a:t>
            </a:r>
            <a:r>
              <a:rPr lang="pt-BR" dirty="0"/>
              <a:t>Operacional Geoestacionário da </a:t>
            </a:r>
            <a:r>
              <a:rPr lang="pt-BR" dirty="0" smtClean="0"/>
              <a:t>NOAA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(GOES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dirty="0"/>
              <a:t> e de outros </a:t>
            </a:r>
            <a:r>
              <a:rPr lang="pt-BR" dirty="0" smtClean="0"/>
              <a:t>dados derivados.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410</Words>
  <Application>Microsoft Office PowerPoint</Application>
  <PresentationFormat>Apresentação na tela (16:9)</PresentationFormat>
  <Paragraphs>65</Paragraphs>
  <Slides>26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Classificação Inteligente de Eventos Extremos Utilizando SGD e HOG em imagens de Satélite</vt:lpstr>
      <vt:lpstr>Eventos Extremos</vt:lpstr>
      <vt:lpstr>Impactos que Desastres naturais causam</vt:lpstr>
      <vt:lpstr>Objetivo</vt:lpstr>
      <vt:lpstr>Slide 5</vt:lpstr>
      <vt:lpstr>Slide 6</vt:lpstr>
      <vt:lpstr>Slide 7</vt:lpstr>
      <vt:lpstr>Slide 8</vt:lpstr>
      <vt:lpstr>Slide 9</vt:lpstr>
      <vt:lpstr>Slide 10</vt:lpstr>
      <vt:lpstr>Slide 11</vt:lpstr>
      <vt:lpstr>Algoritmo SGD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Treinamento</vt:lpstr>
      <vt:lpstr>Normalização</vt:lpstr>
      <vt:lpstr>Slide 22</vt:lpstr>
      <vt:lpstr>Slide 23</vt:lpstr>
      <vt:lpstr>Slide 24</vt:lpstr>
      <vt:lpstr>Conclusões</vt:lpstr>
      <vt:lpstr>Obrigado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Classificação Inteligente de Eventos Extremos Utilizando SGD e HOG em imagens de Satélite</dc:title>
  <dc:creator>Ricardo</dc:creator>
  <cp:lastModifiedBy>Ricardo</cp:lastModifiedBy>
  <cp:revision>14</cp:revision>
  <dcterms:created xsi:type="dcterms:W3CDTF">2018-09-06T13:18:59Z</dcterms:created>
  <dcterms:modified xsi:type="dcterms:W3CDTF">2018-09-11T19:56:00Z</dcterms:modified>
</cp:coreProperties>
</file>