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74" r:id="rId3"/>
    <p:sldId id="275" r:id="rId4"/>
    <p:sldId id="276" r:id="rId5"/>
    <p:sldId id="280" r:id="rId6"/>
    <p:sldId id="281" r:id="rId7"/>
    <p:sldId id="278" r:id="rId8"/>
    <p:sldId id="277" r:id="rId9"/>
    <p:sldId id="283" r:id="rId10"/>
    <p:sldId id="282" r:id="rId11"/>
    <p:sldId id="284" r:id="rId12"/>
    <p:sldId id="285" r:id="rId13"/>
    <p:sldId id="289" r:id="rId14"/>
    <p:sldId id="288" r:id="rId15"/>
    <p:sldId id="286" r:id="rId16"/>
    <p:sldId id="294" r:id="rId17"/>
    <p:sldId id="295" r:id="rId18"/>
    <p:sldId id="287" r:id="rId19"/>
    <p:sldId id="292" r:id="rId20"/>
    <p:sldId id="293" r:id="rId21"/>
    <p:sldId id="273"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ê" initials="R" lastIdx="49" clrIdx="0">
    <p:extLst>
      <p:ext uri="{19B8F6BF-5375-455C-9EA6-DF929625EA0E}">
        <p15:presenceInfo xmlns:p15="http://schemas.microsoft.com/office/powerpoint/2012/main" userId="Rê" providerId="None"/>
      </p:ext>
    </p:extLst>
  </p:cmAuthor>
  <p:cmAuthor id="2" name="Usuário do Windows" initials="UdW" lastIdx="13" clrIdx="1">
    <p:extLst>
      <p:ext uri="{19B8F6BF-5375-455C-9EA6-DF929625EA0E}">
        <p15:presenceInfo xmlns:p15="http://schemas.microsoft.com/office/powerpoint/2012/main" userId="Usuário do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0" autoAdjust="0"/>
    <p:restoredTop sz="94660"/>
  </p:normalViewPr>
  <p:slideViewPr>
    <p:cSldViewPr snapToGrid="0">
      <p:cViewPr varScale="1">
        <p:scale>
          <a:sx n="66" d="100"/>
          <a:sy n="66" d="100"/>
        </p:scale>
        <p:origin x="7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12T09:53:52.862" idx="40">
    <p:pos x="10" y="10"/>
    <p:text>Fatores responsáveis pela remodelação do espaço rural, que por consequência, altera a organização das cidades, e é apontado como a mais significativa forçante de conversão florestal na região amazônica.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12T10:04:44.827" idx="41">
    <p:pos x="10" y="10"/>
    <p:text>Estas tendências se refletem nas características de ocupação do território amazônico, no qual a extensão da área e características geográficas decorrem em importantes diferenças intrarregionais. Essas diferenças caracterizam os processos de desmatamento como fenômenos espacialmente heterogêneos (OLIVEIRA e ALMEIDA, 2011).</p:text>
    <p:extLst>
      <p:ext uri="{C676402C-5697-4E1C-873F-D02D1690AC5C}">
        <p15:threadingInfo xmlns:p15="http://schemas.microsoft.com/office/powerpoint/2012/main" timeZoneBias="120"/>
      </p:ext>
    </p:extLst>
  </p:cm>
  <p:cm authorId="1" dt="2016-12-12T10:05:47.995" idx="42">
    <p:pos x="10" y="146"/>
    <p:text>A dissemelhança de padrões e distribuição do desmatamento no território amazônico, leva ao questionamento sobre a eficácia de modelos que tratam do fenômeno de forma homogênea em toda sua vasta extensão territorial.  Assim, alguns estudos enfocam na análise das relações espaciais em escala local, a partir de técnicas de regressão espacial, como o método GWR ou RPG (Regressões Ponderadas Geograficamente)</p:text>
    <p:extLst>
      <p:ext uri="{C676402C-5697-4E1C-873F-D02D1690AC5C}">
        <p15:threadingInfo xmlns:p15="http://schemas.microsoft.com/office/powerpoint/2012/main" timeZoneBias="120">
          <p15:parentCm authorId="1" idx="4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2-12T11:25:30.220" idx="46">
    <p:pos x="10" y="10"/>
    <p:text>Análise exploratória baseada na significância medida através do p-valor, onde a cada retirada de uma variável o modelo de regressão múltipla foi rodado novamente.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12-12T20:39:42.313" idx="1">
    <p:pos x="10" y="10"/>
    <p:text>A análise exploratória dos gráficos de dispersão permite que a gente identifique usos predominantes em cada classe. Os usos encontrados fazem sentido levando-se em consideração as características de fronteira de cada classe.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12-12T20:41:27.577" idx="2">
    <p:pos x="10" y="10"/>
    <p:text>Quando a gente olha os gráficos de dispersão das classes floresta, veg secundáia e pasto, eles apresentam um perfil não tão comportado quanto os outros, o que pode caracterizar um perfil de não estacionaidade associado às classes de fronteira que têm seus principais usos voltados pra essas três classes.</p:text>
    <p:extLst>
      <p:ext uri="{C676402C-5697-4E1C-873F-D02D1690AC5C}">
        <p15:threadingInfo xmlns:p15="http://schemas.microsoft.com/office/powerpoint/2012/main" timeZoneBias="120"/>
      </p:ext>
    </p:extLst>
  </p:cm>
  <p:cm authorId="2" dt="2016-12-12T22:49:03.980" idx="7">
    <p:pos x="10" y="146"/>
    <p:text/>
    <p:extLst>
      <p:ext uri="{C676402C-5697-4E1C-873F-D02D1690AC5C}">
        <p15:threadingInfo xmlns:p15="http://schemas.microsoft.com/office/powerpoint/2012/main" timeZoneBias="120">
          <p15:parentCm authorId="2" idx="2"/>
        </p15:threadingInfo>
      </p:ext>
    </p:extLst>
  </p:cm>
  <p:cm authorId="2" dt="2016-12-13T01:00:52.983" idx="12">
    <p:pos x="301" y="3885"/>
    <p:text>Observado x Estimado (estão próximos de 0, então tá bem ajustado).</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12-12T20:50:10.769" idx="3">
    <p:pos x="10" y="10"/>
    <p:text>Evidência de dependência espacial. Aglomerados de células da mesma classe (com predominância de um determinado uso).</p:text>
    <p:extLst>
      <p:ext uri="{C676402C-5697-4E1C-873F-D02D1690AC5C}">
        <p15:threadingInfo xmlns:p15="http://schemas.microsoft.com/office/powerpoint/2012/main" timeZoneBias="120"/>
      </p:ext>
    </p:extLst>
  </p:cm>
  <p:cm authorId="2" dt="2016-12-12T20:52:35.666" idx="4">
    <p:pos x="10" y="146"/>
    <p:text>Esse resultado influenciou no gráfico de dispersão da variáel contra o resíduo e corrobora com a hipótese de autocorrelação espacial.</p:text>
    <p:extLst>
      <p:ext uri="{C676402C-5697-4E1C-873F-D02D1690AC5C}">
        <p15:threadingInfo xmlns:p15="http://schemas.microsoft.com/office/powerpoint/2012/main" timeZoneBias="120">
          <p15:parentCm authorId="2" idx="3"/>
        </p15:threadingInfo>
      </p:ext>
    </p:extLst>
  </p:cm>
  <p:cm authorId="2" dt="2016-12-13T02:10:24.764" idx="13">
    <p:pos x="10" y="282"/>
    <p:text>As variáveis que compõem as classes de fronteira possuem dependência espacial. Então, pode ser que as classes de fronteira estejam mapeandojunto com os padrões de desmatamento, processos de dependência espacial dos usos.</p:text>
    <p:extLst>
      <p:ext uri="{C676402C-5697-4E1C-873F-D02D1690AC5C}">
        <p15:threadingInfo xmlns:p15="http://schemas.microsoft.com/office/powerpoint/2012/main" timeZoneBias="120">
          <p15:parentCm authorId="2" idx="3"/>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6-12-12T21:02:59.711" idx="5">
    <p:pos x="183" y="183"/>
    <p:text>Índice Local de Moran avalia a covariância entre um determinado polígono euma certa vizinhança definida em função de uma distância d.</p:text>
    <p:extLst>
      <p:ext uri="{C676402C-5697-4E1C-873F-D02D1690AC5C}">
        <p15:threadingInfo xmlns:p15="http://schemas.microsoft.com/office/powerpoint/2012/main" timeZoneBias="120"/>
      </p:ext>
    </p:extLst>
  </p:cm>
  <p:cm authorId="2" dt="2016-12-12T21:10:24.424" idx="6">
    <p:pos x="183" y="319"/>
    <p:text>Foi feito com base em 999 permutações.</p:text>
    <p:extLst>
      <p:ext uri="{C676402C-5697-4E1C-873F-D02D1690AC5C}">
        <p15:threadingInfo xmlns:p15="http://schemas.microsoft.com/office/powerpoint/2012/main" timeZoneBias="120">
          <p15:parentCm authorId="2" idx="5"/>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83C93-349F-4C2A-929F-617254BAB043}" type="doc">
      <dgm:prSet loTypeId="urn:microsoft.com/office/officeart/2005/8/layout/chevron1" loCatId="process" qsTypeId="urn:microsoft.com/office/officeart/2005/8/quickstyle/simple1" qsCatId="simple" csTypeId="urn:microsoft.com/office/officeart/2005/8/colors/accent1_1" csCatId="accent1" phldr="1"/>
      <dgm:spPr/>
    </dgm:pt>
    <dgm:pt modelId="{CCCDE711-3FA7-4EB5-80BA-0FF744CB4D1F}">
      <dgm:prSet phldrT="[Texto]" custT="1"/>
      <dgm:spPr/>
      <dgm:t>
        <a:bodyPr/>
        <a:lstStyle/>
        <a:p>
          <a:r>
            <a:rPr lang="pt-BR" sz="1600" b="1" dirty="0" smtClean="0"/>
            <a:t>Ações para ocupação e desenvolvimento </a:t>
          </a:r>
          <a:endParaRPr lang="pt-BR" sz="1600" b="1" dirty="0"/>
        </a:p>
      </dgm:t>
    </dgm:pt>
    <dgm:pt modelId="{8D6CD167-B9BD-44BB-AB9E-7AB39A1BD719}" type="parTrans" cxnId="{7A23EA1B-F433-43E8-A8EC-5CB8EB339122}">
      <dgm:prSet/>
      <dgm:spPr/>
      <dgm:t>
        <a:bodyPr/>
        <a:lstStyle/>
        <a:p>
          <a:endParaRPr lang="pt-BR"/>
        </a:p>
      </dgm:t>
    </dgm:pt>
    <dgm:pt modelId="{94BA2905-A32D-47E1-95B9-BD1C1BE2C877}" type="sibTrans" cxnId="{7A23EA1B-F433-43E8-A8EC-5CB8EB339122}">
      <dgm:prSet/>
      <dgm:spPr/>
      <dgm:t>
        <a:bodyPr/>
        <a:lstStyle/>
        <a:p>
          <a:endParaRPr lang="pt-BR"/>
        </a:p>
      </dgm:t>
    </dgm:pt>
    <dgm:pt modelId="{D379A42E-51FF-4BF6-95C3-1C5D83EDEE6A}">
      <dgm:prSet phldrT="[Texto]" custT="1"/>
      <dgm:spPr/>
      <dgm:t>
        <a:bodyPr/>
        <a:lstStyle/>
        <a:p>
          <a:r>
            <a:rPr lang="pt-BR" sz="1600" b="1" dirty="0" smtClean="0"/>
            <a:t>Expansão das atividades agropecuárias </a:t>
          </a:r>
          <a:endParaRPr lang="pt-BR" sz="1600" b="1" dirty="0"/>
        </a:p>
      </dgm:t>
    </dgm:pt>
    <dgm:pt modelId="{965F202B-565F-4708-A845-18208A16296A}" type="parTrans" cxnId="{E3C3C158-F3CA-448C-A090-623C935622BC}">
      <dgm:prSet/>
      <dgm:spPr/>
      <dgm:t>
        <a:bodyPr/>
        <a:lstStyle/>
        <a:p>
          <a:endParaRPr lang="pt-BR"/>
        </a:p>
      </dgm:t>
    </dgm:pt>
    <dgm:pt modelId="{3E33C27F-B454-40EE-BCAC-0D4A4845A08D}" type="sibTrans" cxnId="{E3C3C158-F3CA-448C-A090-623C935622BC}">
      <dgm:prSet/>
      <dgm:spPr/>
      <dgm:t>
        <a:bodyPr/>
        <a:lstStyle/>
        <a:p>
          <a:endParaRPr lang="pt-BR"/>
        </a:p>
      </dgm:t>
    </dgm:pt>
    <dgm:pt modelId="{2269345E-8AF4-4C25-8766-7730F16D118D}">
      <dgm:prSet phldrT="[Texto]" custT="1"/>
      <dgm:spPr/>
      <dgm:t>
        <a:bodyPr/>
        <a:lstStyle/>
        <a:p>
          <a:r>
            <a:rPr lang="pt-BR" sz="1600" b="1" i="0" dirty="0" smtClean="0"/>
            <a:t>Interesse do mercado internacional em produtos de exportação</a:t>
          </a:r>
          <a:endParaRPr lang="pt-BR" sz="1600" b="1" i="0" dirty="0"/>
        </a:p>
      </dgm:t>
    </dgm:pt>
    <dgm:pt modelId="{C2ED6FDD-D9A1-4C5C-9346-898D55ECF2F5}" type="parTrans" cxnId="{32A00A4B-9542-45B9-B50A-DCF974F07C47}">
      <dgm:prSet/>
      <dgm:spPr/>
      <dgm:t>
        <a:bodyPr/>
        <a:lstStyle/>
        <a:p>
          <a:endParaRPr lang="pt-BR"/>
        </a:p>
      </dgm:t>
    </dgm:pt>
    <dgm:pt modelId="{3269D6B8-C63C-4B78-915A-26676BD17910}" type="sibTrans" cxnId="{32A00A4B-9542-45B9-B50A-DCF974F07C47}">
      <dgm:prSet/>
      <dgm:spPr/>
      <dgm:t>
        <a:bodyPr/>
        <a:lstStyle/>
        <a:p>
          <a:endParaRPr lang="pt-BR"/>
        </a:p>
      </dgm:t>
    </dgm:pt>
    <dgm:pt modelId="{3F9509D8-F50A-4325-A7C1-C4DD14D12983}" type="pres">
      <dgm:prSet presAssocID="{D7783C93-349F-4C2A-929F-617254BAB043}" presName="Name0" presStyleCnt="0">
        <dgm:presLayoutVars>
          <dgm:dir/>
          <dgm:animLvl val="lvl"/>
          <dgm:resizeHandles val="exact"/>
        </dgm:presLayoutVars>
      </dgm:prSet>
      <dgm:spPr/>
    </dgm:pt>
    <dgm:pt modelId="{58091E29-8A6C-4536-9DF1-EF5D8097920E}" type="pres">
      <dgm:prSet presAssocID="{CCCDE711-3FA7-4EB5-80BA-0FF744CB4D1F}" presName="parTxOnly" presStyleLbl="node1" presStyleIdx="0" presStyleCnt="3" custLinFactNeighborX="-18011">
        <dgm:presLayoutVars>
          <dgm:chMax val="0"/>
          <dgm:chPref val="0"/>
          <dgm:bulletEnabled val="1"/>
        </dgm:presLayoutVars>
      </dgm:prSet>
      <dgm:spPr/>
      <dgm:t>
        <a:bodyPr/>
        <a:lstStyle/>
        <a:p>
          <a:endParaRPr lang="pt-BR"/>
        </a:p>
      </dgm:t>
    </dgm:pt>
    <dgm:pt modelId="{91F7BCF5-154A-483E-BFD0-CEC9D40431B9}" type="pres">
      <dgm:prSet presAssocID="{94BA2905-A32D-47E1-95B9-BD1C1BE2C877}" presName="parTxOnlySpace" presStyleCnt="0"/>
      <dgm:spPr/>
    </dgm:pt>
    <dgm:pt modelId="{83EDED0E-997F-44A9-B687-D9757CD561C6}" type="pres">
      <dgm:prSet presAssocID="{D379A42E-51FF-4BF6-95C3-1C5D83EDEE6A}" presName="parTxOnly" presStyleLbl="node1" presStyleIdx="1" presStyleCnt="3">
        <dgm:presLayoutVars>
          <dgm:chMax val="0"/>
          <dgm:chPref val="0"/>
          <dgm:bulletEnabled val="1"/>
        </dgm:presLayoutVars>
      </dgm:prSet>
      <dgm:spPr/>
      <dgm:t>
        <a:bodyPr/>
        <a:lstStyle/>
        <a:p>
          <a:endParaRPr lang="pt-BR"/>
        </a:p>
      </dgm:t>
    </dgm:pt>
    <dgm:pt modelId="{EE144968-3C01-41A2-8E0F-B3AD115F65A5}" type="pres">
      <dgm:prSet presAssocID="{3E33C27F-B454-40EE-BCAC-0D4A4845A08D}" presName="parTxOnlySpace" presStyleCnt="0"/>
      <dgm:spPr/>
    </dgm:pt>
    <dgm:pt modelId="{84382CA3-B9EB-472F-B6AB-243AD816A9E0}" type="pres">
      <dgm:prSet presAssocID="{2269345E-8AF4-4C25-8766-7730F16D118D}" presName="parTxOnly" presStyleLbl="node1" presStyleIdx="2" presStyleCnt="3">
        <dgm:presLayoutVars>
          <dgm:chMax val="0"/>
          <dgm:chPref val="0"/>
          <dgm:bulletEnabled val="1"/>
        </dgm:presLayoutVars>
      </dgm:prSet>
      <dgm:spPr/>
      <dgm:t>
        <a:bodyPr/>
        <a:lstStyle/>
        <a:p>
          <a:endParaRPr lang="pt-BR"/>
        </a:p>
      </dgm:t>
    </dgm:pt>
  </dgm:ptLst>
  <dgm:cxnLst>
    <dgm:cxn modelId="{71EFCD0E-2EAE-4D88-9278-97D016068F10}" type="presOf" srcId="{CCCDE711-3FA7-4EB5-80BA-0FF744CB4D1F}" destId="{58091E29-8A6C-4536-9DF1-EF5D8097920E}" srcOrd="0" destOrd="0" presId="urn:microsoft.com/office/officeart/2005/8/layout/chevron1"/>
    <dgm:cxn modelId="{F99BB247-3352-4BB4-AB07-C2D1A84C201A}" type="presOf" srcId="{D7783C93-349F-4C2A-929F-617254BAB043}" destId="{3F9509D8-F50A-4325-A7C1-C4DD14D12983}" srcOrd="0" destOrd="0" presId="urn:microsoft.com/office/officeart/2005/8/layout/chevron1"/>
    <dgm:cxn modelId="{32A00A4B-9542-45B9-B50A-DCF974F07C47}" srcId="{D7783C93-349F-4C2A-929F-617254BAB043}" destId="{2269345E-8AF4-4C25-8766-7730F16D118D}" srcOrd="2" destOrd="0" parTransId="{C2ED6FDD-D9A1-4C5C-9346-898D55ECF2F5}" sibTransId="{3269D6B8-C63C-4B78-915A-26676BD17910}"/>
    <dgm:cxn modelId="{E3C3C158-F3CA-448C-A090-623C935622BC}" srcId="{D7783C93-349F-4C2A-929F-617254BAB043}" destId="{D379A42E-51FF-4BF6-95C3-1C5D83EDEE6A}" srcOrd="1" destOrd="0" parTransId="{965F202B-565F-4708-A845-18208A16296A}" sibTransId="{3E33C27F-B454-40EE-BCAC-0D4A4845A08D}"/>
    <dgm:cxn modelId="{3C56C829-E659-484D-B221-CF93D10E7FDE}" type="presOf" srcId="{D379A42E-51FF-4BF6-95C3-1C5D83EDEE6A}" destId="{83EDED0E-997F-44A9-B687-D9757CD561C6}" srcOrd="0" destOrd="0" presId="urn:microsoft.com/office/officeart/2005/8/layout/chevron1"/>
    <dgm:cxn modelId="{632976D6-AF46-404B-9C8D-9B24E0163745}" type="presOf" srcId="{2269345E-8AF4-4C25-8766-7730F16D118D}" destId="{84382CA3-B9EB-472F-B6AB-243AD816A9E0}" srcOrd="0" destOrd="0" presId="urn:microsoft.com/office/officeart/2005/8/layout/chevron1"/>
    <dgm:cxn modelId="{7A23EA1B-F433-43E8-A8EC-5CB8EB339122}" srcId="{D7783C93-349F-4C2A-929F-617254BAB043}" destId="{CCCDE711-3FA7-4EB5-80BA-0FF744CB4D1F}" srcOrd="0" destOrd="0" parTransId="{8D6CD167-B9BD-44BB-AB9E-7AB39A1BD719}" sibTransId="{94BA2905-A32D-47E1-95B9-BD1C1BE2C877}"/>
    <dgm:cxn modelId="{63C4ADB5-648D-4E02-8219-E9D933B6D815}" type="presParOf" srcId="{3F9509D8-F50A-4325-A7C1-C4DD14D12983}" destId="{58091E29-8A6C-4536-9DF1-EF5D8097920E}" srcOrd="0" destOrd="0" presId="urn:microsoft.com/office/officeart/2005/8/layout/chevron1"/>
    <dgm:cxn modelId="{916EFA8A-9EC3-4CB4-B409-5781C9839FA4}" type="presParOf" srcId="{3F9509D8-F50A-4325-A7C1-C4DD14D12983}" destId="{91F7BCF5-154A-483E-BFD0-CEC9D40431B9}" srcOrd="1" destOrd="0" presId="urn:microsoft.com/office/officeart/2005/8/layout/chevron1"/>
    <dgm:cxn modelId="{5CE6741A-0DBD-4F35-BE17-F9184A92824F}" type="presParOf" srcId="{3F9509D8-F50A-4325-A7C1-C4DD14D12983}" destId="{83EDED0E-997F-44A9-B687-D9757CD561C6}" srcOrd="2" destOrd="0" presId="urn:microsoft.com/office/officeart/2005/8/layout/chevron1"/>
    <dgm:cxn modelId="{E4033A63-8C9F-4976-940A-63C4FAF43E76}" type="presParOf" srcId="{3F9509D8-F50A-4325-A7C1-C4DD14D12983}" destId="{EE144968-3C01-41A2-8E0F-B3AD115F65A5}" srcOrd="3" destOrd="0" presId="urn:microsoft.com/office/officeart/2005/8/layout/chevron1"/>
    <dgm:cxn modelId="{5718022E-2BD1-4CA7-9058-F8ED34B2583C}" type="presParOf" srcId="{3F9509D8-F50A-4325-A7C1-C4DD14D12983}" destId="{84382CA3-B9EB-472F-B6AB-243AD816A9E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91E29-8A6C-4536-9DF1-EF5D8097920E}">
      <dsp:nvSpPr>
        <dsp:cNvPr id="0" name=""/>
        <dsp:cNvSpPr/>
      </dsp:nvSpPr>
      <dsp:spPr>
        <a:xfrm>
          <a:off x="0" y="412546"/>
          <a:ext cx="2901156" cy="1160462"/>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pt-BR" sz="1600" b="1" kern="1200" dirty="0" smtClean="0"/>
            <a:t>Ações para ocupação e desenvolvimento </a:t>
          </a:r>
          <a:endParaRPr lang="pt-BR" sz="1600" b="1" kern="1200" dirty="0"/>
        </a:p>
      </dsp:txBody>
      <dsp:txXfrm>
        <a:off x="580231" y="412546"/>
        <a:ext cx="1740694" cy="1160462"/>
      </dsp:txXfrm>
    </dsp:sp>
    <dsp:sp modelId="{83EDED0E-997F-44A9-B687-D9757CD561C6}">
      <dsp:nvSpPr>
        <dsp:cNvPr id="0" name=""/>
        <dsp:cNvSpPr/>
      </dsp:nvSpPr>
      <dsp:spPr>
        <a:xfrm>
          <a:off x="2613421" y="412546"/>
          <a:ext cx="2901156" cy="1160462"/>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pt-BR" sz="1600" b="1" kern="1200" dirty="0" smtClean="0"/>
            <a:t>Expansão das atividades agropecuárias </a:t>
          </a:r>
          <a:endParaRPr lang="pt-BR" sz="1600" b="1" kern="1200" dirty="0"/>
        </a:p>
      </dsp:txBody>
      <dsp:txXfrm>
        <a:off x="3193652" y="412546"/>
        <a:ext cx="1740694" cy="1160462"/>
      </dsp:txXfrm>
    </dsp:sp>
    <dsp:sp modelId="{84382CA3-B9EB-472F-B6AB-243AD816A9E0}">
      <dsp:nvSpPr>
        <dsp:cNvPr id="0" name=""/>
        <dsp:cNvSpPr/>
      </dsp:nvSpPr>
      <dsp:spPr>
        <a:xfrm>
          <a:off x="5224462" y="412546"/>
          <a:ext cx="2901156" cy="1160462"/>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pt-BR" sz="1600" b="1" i="0" kern="1200" dirty="0" smtClean="0"/>
            <a:t>Interesse do mercado internacional em produtos de exportação</a:t>
          </a:r>
          <a:endParaRPr lang="pt-BR" sz="1600" b="1" i="0" kern="1200" dirty="0"/>
        </a:p>
      </dsp:txBody>
      <dsp:txXfrm>
        <a:off x="5804693" y="412546"/>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6A617D0-0700-4E0F-B2D2-F89483E5E342}" type="datetimeFigureOut">
              <a:rPr lang="pt-BR" smtClean="0"/>
              <a:t>13/12/2016</a:t>
            </a:fld>
            <a:endParaRPr lang="pt-B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96CAE78-CD15-4802-9607-51AC301723FA}" type="slidenum">
              <a:rPr lang="pt-BR" smtClean="0"/>
              <a:t>‹nº›</a:t>
            </a:fld>
            <a:endParaRPr lang="pt-B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A617D0-0700-4E0F-B2D2-F89483E5E342}" type="datetimeFigureOut">
              <a:rPr lang="pt-BR" smtClean="0"/>
              <a:t>13/12/2016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242466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A617D0-0700-4E0F-B2D2-F89483E5E342}" type="datetimeFigureOut">
              <a:rPr lang="pt-BR" smtClean="0"/>
              <a:t>13/12/2016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398366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A617D0-0700-4E0F-B2D2-F89483E5E342}" type="datetimeFigureOut">
              <a:rPr lang="pt-BR" smtClean="0"/>
              <a:t>13/12/2016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19772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A617D0-0700-4E0F-B2D2-F89483E5E342}" type="datetimeFigureOut">
              <a:rPr lang="pt-BR" smtClean="0"/>
              <a:t>13/12/2016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96CAE78-CD15-4802-9607-51AC301723FA}" type="slidenum">
              <a:rPr lang="pt-BR" smtClean="0"/>
              <a:t>‹nº›</a:t>
            </a:fld>
            <a:endParaRPr lang="pt-B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52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A617D0-0700-4E0F-B2D2-F89483E5E342}" type="datetimeFigureOut">
              <a:rPr lang="pt-BR" smtClean="0"/>
              <a:t>13/12/2016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82735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A617D0-0700-4E0F-B2D2-F89483E5E342}" type="datetimeFigureOut">
              <a:rPr lang="pt-BR" smtClean="0"/>
              <a:t>13/12/2016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4547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A617D0-0700-4E0F-B2D2-F89483E5E342}" type="datetimeFigureOut">
              <a:rPr lang="pt-BR" smtClean="0"/>
              <a:t>13/12/2016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382120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17D0-0700-4E0F-B2D2-F89483E5E342}" type="datetimeFigureOut">
              <a:rPr lang="pt-BR" smtClean="0"/>
              <a:t>13/12/2016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14664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smtClean="0"/>
              <a:t>Clique para editar o título mestre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A617D0-0700-4E0F-B2D2-F89483E5E342}" type="datetimeFigureOut">
              <a:rPr lang="pt-BR" smtClean="0"/>
              <a:t>13/12/2016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16083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A617D0-0700-4E0F-B2D2-F89483E5E342}" type="datetimeFigureOut">
              <a:rPr lang="pt-BR" smtClean="0"/>
              <a:t>13/12/2016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96CAE78-CD15-4802-9607-51AC301723FA}" type="slidenum">
              <a:rPr lang="pt-BR" smtClean="0"/>
              <a:t>‹nº›</a:t>
            </a:fld>
            <a:endParaRPr lang="pt-BR"/>
          </a:p>
        </p:txBody>
      </p:sp>
    </p:spTree>
    <p:extLst>
      <p:ext uri="{BB962C8B-B14F-4D97-AF65-F5344CB8AC3E}">
        <p14:creationId xmlns:p14="http://schemas.microsoft.com/office/powerpoint/2010/main" val="42807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B6A617D0-0700-4E0F-B2D2-F89483E5E342}" type="datetimeFigureOut">
              <a:rPr lang="pt-BR" smtClean="0"/>
              <a:t>13/12/2016</a:t>
            </a:fld>
            <a:endParaRPr lang="pt-B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pt-B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196CAE78-CD15-4802-9607-51AC301723FA}" type="slidenum">
              <a:rPr lang="pt-BR" smtClean="0"/>
              <a:t>‹nº›</a:t>
            </a:fld>
            <a:endParaRPr lang="pt-BR"/>
          </a:p>
        </p:txBody>
      </p:sp>
    </p:spTree>
    <p:extLst>
      <p:ext uri="{BB962C8B-B14F-4D97-AF65-F5344CB8AC3E}">
        <p14:creationId xmlns:p14="http://schemas.microsoft.com/office/powerpoint/2010/main" val="226935138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comments" Target="../comments/comment5.xml"/><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comments" Target="../comments/comment6.xml"/><Relationship Id="rId4" Type="http://schemas.openxmlformats.org/officeDocument/2006/relationships/image" Target="../media/image20.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2278" y="1512868"/>
            <a:ext cx="10922363" cy="2926080"/>
          </a:xfrm>
        </p:spPr>
        <p:txBody>
          <a:bodyPr>
            <a:noAutofit/>
          </a:bodyPr>
          <a:lstStyle/>
          <a:p>
            <a:r>
              <a:rPr lang="pt-BR" sz="3600" dirty="0" smtClean="0"/>
              <a:t>A classificação de “FRONTEIRAS” COMO METODOLOGIA para o diagnóstico De relações espaciais locais DO DESMATAMENTO </a:t>
            </a:r>
            <a:br>
              <a:rPr lang="pt-BR" sz="3600" dirty="0" smtClean="0"/>
            </a:br>
            <a:endParaRPr lang="pt-BR" dirty="0"/>
          </a:p>
        </p:txBody>
      </p:sp>
      <p:sp>
        <p:nvSpPr>
          <p:cNvPr id="3" name="Subtítulo 2"/>
          <p:cNvSpPr>
            <a:spLocks noGrp="1"/>
          </p:cNvSpPr>
          <p:nvPr>
            <p:ph type="subTitle" idx="1"/>
          </p:nvPr>
        </p:nvSpPr>
        <p:spPr>
          <a:xfrm>
            <a:off x="1709530" y="3869634"/>
            <a:ext cx="8767860" cy="2021715"/>
          </a:xfrm>
        </p:spPr>
        <p:txBody>
          <a:bodyPr>
            <a:normAutofit/>
          </a:bodyPr>
          <a:lstStyle/>
          <a:p>
            <a:r>
              <a:rPr lang="pt-BR" dirty="0" smtClean="0"/>
              <a:t>Instituto Nacional de Pesquisas Espaciais</a:t>
            </a:r>
          </a:p>
          <a:p>
            <a:r>
              <a:rPr lang="pt-BR" dirty="0" smtClean="0"/>
              <a:t>Curso de Análise Espacial de Dados Geográficos</a:t>
            </a:r>
          </a:p>
          <a:p>
            <a:endParaRPr lang="pt-BR" dirty="0"/>
          </a:p>
          <a:p>
            <a:r>
              <a:rPr lang="pt-BR" dirty="0" smtClean="0"/>
              <a:t>Renata Maciel Ribeiro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07" y="5327575"/>
            <a:ext cx="1403730" cy="1127548"/>
          </a:xfrm>
          <a:prstGeom prst="rect">
            <a:avLst/>
          </a:prstGeom>
        </p:spPr>
      </p:pic>
    </p:spTree>
    <p:extLst>
      <p:ext uri="{BB962C8B-B14F-4D97-AF65-F5344CB8AC3E}">
        <p14:creationId xmlns:p14="http://schemas.microsoft.com/office/powerpoint/2010/main" val="222523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54" y="335280"/>
            <a:ext cx="11430000" cy="579120"/>
          </a:xfrm>
        </p:spPr>
        <p:txBody>
          <a:bodyPr>
            <a:noAutofit/>
          </a:bodyPr>
          <a:lstStyle/>
          <a:p>
            <a:r>
              <a:rPr lang="pt-BR" sz="2000" dirty="0" smtClean="0"/>
              <a:t>Introdução        Objetivos        Fundamentação</a:t>
            </a:r>
            <a:r>
              <a:rPr lang="pt-BR" sz="2000" b="1" dirty="0" smtClean="0"/>
              <a:t>  </a:t>
            </a:r>
            <a:r>
              <a:rPr lang="pt-BR" sz="2000" dirty="0" smtClean="0"/>
              <a:t>      </a:t>
            </a:r>
            <a:r>
              <a:rPr lang="pt-BR" sz="2000" b="1" dirty="0" smtClean="0"/>
              <a:t>Metodologia</a:t>
            </a:r>
            <a:r>
              <a:rPr lang="pt-BR" sz="2000" dirty="0" smtClean="0"/>
              <a:t>         Resultados          Considerações Finais</a:t>
            </a:r>
            <a:endParaRPr lang="pt-BR" sz="2000" dirty="0"/>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ço Reservado para Conteúdo 3"/>
          <p:cNvSpPr>
            <a:spLocks noGrp="1"/>
          </p:cNvSpPr>
          <p:nvPr>
            <p:ph idx="1"/>
          </p:nvPr>
        </p:nvSpPr>
        <p:spPr>
          <a:xfrm>
            <a:off x="1099395" y="1493520"/>
            <a:ext cx="9872871" cy="4515394"/>
          </a:xfrm>
        </p:spPr>
        <p:txBody>
          <a:bodyPr>
            <a:normAutofit/>
          </a:bodyPr>
          <a:lstStyle/>
          <a:p>
            <a:r>
              <a:rPr lang="pt-BR" sz="2800" b="1" dirty="0" smtClean="0"/>
              <a:t>Modelo Linear Global Múltiplo</a:t>
            </a:r>
          </a:p>
          <a:p>
            <a:endParaRPr lang="pt-BR" sz="2800" b="1" dirty="0"/>
          </a:p>
          <a:p>
            <a:endParaRPr lang="pt-BR" sz="2800" b="1" dirty="0" smtClean="0"/>
          </a:p>
          <a:p>
            <a:pPr marL="45720" indent="0">
              <a:buNone/>
            </a:pPr>
            <a:endParaRPr lang="pt-BR" sz="2800" b="1" dirty="0" smtClean="0"/>
          </a:p>
          <a:p>
            <a:pPr marL="45720" indent="0">
              <a:buNone/>
            </a:pPr>
            <a:endParaRPr lang="pt-BR" sz="2800" b="1" dirty="0"/>
          </a:p>
          <a:p>
            <a:pPr marL="45720" indent="0" algn="just">
              <a:buNone/>
            </a:pPr>
            <a:r>
              <a:rPr lang="pt-BR" dirty="0"/>
              <a:t>O modelo de regressão linear </a:t>
            </a:r>
            <a:r>
              <a:rPr lang="pt-BR" dirty="0" smtClean="0"/>
              <a:t> </a:t>
            </a:r>
            <a:r>
              <a:rPr lang="pt-BR" dirty="0"/>
              <a:t>tem como objetivo prever a </a:t>
            </a:r>
            <a:r>
              <a:rPr lang="pt-BR" b="1" dirty="0"/>
              <a:t>relação linear entre a variável dependente e </a:t>
            </a:r>
            <a:r>
              <a:rPr lang="pt-BR" b="1" dirty="0" smtClean="0"/>
              <a:t>as variáveis explicativas</a:t>
            </a:r>
            <a:r>
              <a:rPr lang="pt-BR" dirty="0" smtClean="0"/>
              <a:t>, para isso, necessita-se que os dados obedeçam a alguns pressupostos</a:t>
            </a:r>
            <a:r>
              <a:rPr lang="pt-BR" dirty="0"/>
              <a:t> </a:t>
            </a:r>
            <a:r>
              <a:rPr lang="pt-BR" dirty="0" smtClean="0"/>
              <a:t>(independência, </a:t>
            </a:r>
            <a:r>
              <a:rPr lang="pt-BR" dirty="0" err="1" smtClean="0"/>
              <a:t>homocedasticidade</a:t>
            </a:r>
            <a:r>
              <a:rPr lang="pt-BR" dirty="0" smtClean="0"/>
              <a:t> e normalidade).</a:t>
            </a:r>
            <a:endParaRPr lang="pt-BR" sz="2800" b="1" dirty="0"/>
          </a:p>
        </p:txBody>
      </p:sp>
      <p:sp>
        <p:nvSpPr>
          <p:cNvPr id="8" name="CaixaDeTexto 7"/>
          <p:cNvSpPr txBox="1"/>
          <p:nvPr/>
        </p:nvSpPr>
        <p:spPr>
          <a:xfrm>
            <a:off x="3317239" y="2830285"/>
            <a:ext cx="6023429" cy="523220"/>
          </a:xfrm>
          <a:prstGeom prst="rect">
            <a:avLst/>
          </a:prstGeom>
          <a:noFill/>
        </p:spPr>
        <p:txBody>
          <a:bodyPr wrap="square" rtlCol="0">
            <a:spAutoFit/>
          </a:bodyPr>
          <a:lstStyle/>
          <a:p>
            <a:r>
              <a:rPr lang="es-ES" sz="2800" dirty="0"/>
              <a:t>y = β0 + β1x1 + β2x2 + . . . + β</a:t>
            </a:r>
            <a:r>
              <a:rPr lang="es-ES" sz="2800" dirty="0" err="1"/>
              <a:t>pxp</a:t>
            </a:r>
            <a:r>
              <a:rPr lang="es-ES" sz="2800" dirty="0"/>
              <a:t> + ǫ </a:t>
            </a:r>
            <a:endParaRPr lang="pt-BR" sz="2800" dirty="0"/>
          </a:p>
        </p:txBody>
      </p:sp>
    </p:spTree>
    <p:extLst>
      <p:ext uri="{BB962C8B-B14F-4D97-AF65-F5344CB8AC3E}">
        <p14:creationId xmlns:p14="http://schemas.microsoft.com/office/powerpoint/2010/main" val="361189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b="21593"/>
          <a:stretch/>
        </p:blipFill>
        <p:spPr>
          <a:xfrm>
            <a:off x="6035831" y="914400"/>
            <a:ext cx="5069104" cy="5624945"/>
          </a:xfrm>
          <a:prstGeom prst="rect">
            <a:avLst/>
          </a:prstGeom>
        </p:spPr>
      </p:pic>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a:t>
            </a:r>
            <a:r>
              <a:rPr lang="pt-BR" sz="2000" dirty="0" smtClean="0"/>
              <a:t>          Considerações Finais</a:t>
            </a:r>
            <a:endParaRPr lang="pt-BR" sz="2000" dirty="0"/>
          </a:p>
        </p:txBody>
      </p:sp>
      <p:sp>
        <p:nvSpPr>
          <p:cNvPr id="2" name="CaixaDeTexto 1"/>
          <p:cNvSpPr txBox="1"/>
          <p:nvPr/>
        </p:nvSpPr>
        <p:spPr>
          <a:xfrm>
            <a:off x="765967" y="1165761"/>
            <a:ext cx="4096938" cy="954107"/>
          </a:xfrm>
          <a:prstGeom prst="rect">
            <a:avLst/>
          </a:prstGeom>
          <a:noFill/>
        </p:spPr>
        <p:txBody>
          <a:bodyPr wrap="square" rtlCol="0">
            <a:spAutoFit/>
          </a:bodyPr>
          <a:lstStyle/>
          <a:p>
            <a:pPr algn="ctr"/>
            <a:r>
              <a:rPr lang="pt-BR" sz="2800" b="1" dirty="0" smtClean="0"/>
              <a:t>Distribuição das Classes</a:t>
            </a:r>
          </a:p>
          <a:p>
            <a:pPr algn="ctr"/>
            <a:r>
              <a:rPr lang="pt-BR" sz="2800" b="1" dirty="0" smtClean="0"/>
              <a:t>De Fronteira</a:t>
            </a:r>
            <a:endParaRPr lang="pt-BR" sz="2800" b="1" dirty="0"/>
          </a:p>
        </p:txBody>
      </p:sp>
      <p:sp>
        <p:nvSpPr>
          <p:cNvPr id="7" name="CaixaDeTexto 6"/>
          <p:cNvSpPr txBox="1"/>
          <p:nvPr/>
        </p:nvSpPr>
        <p:spPr>
          <a:xfrm>
            <a:off x="765967" y="2505166"/>
            <a:ext cx="4127863" cy="2585323"/>
          </a:xfrm>
          <a:prstGeom prst="rect">
            <a:avLst/>
          </a:prstGeom>
          <a:noFill/>
          <a:ln>
            <a:solidFill>
              <a:schemeClr val="tx1"/>
            </a:solidFill>
          </a:ln>
        </p:spPr>
        <p:txBody>
          <a:bodyPr wrap="square" rtlCol="0">
            <a:spAutoFit/>
          </a:bodyPr>
          <a:lstStyle/>
          <a:p>
            <a:pPr algn="ctr"/>
            <a:r>
              <a:rPr lang="pt-BR" b="1" dirty="0" smtClean="0">
                <a:solidFill>
                  <a:schemeClr val="accent1">
                    <a:lumMod val="50000"/>
                  </a:schemeClr>
                </a:solidFill>
              </a:rPr>
              <a:t>Gráficos de dispersão:</a:t>
            </a:r>
          </a:p>
          <a:p>
            <a:endParaRPr lang="pt-BR" dirty="0" smtClean="0"/>
          </a:p>
          <a:p>
            <a:r>
              <a:rPr lang="pt-BR" dirty="0" smtClean="0"/>
              <a:t>Classe A – </a:t>
            </a:r>
            <a:r>
              <a:rPr lang="pt-BR" b="1" dirty="0" smtClean="0"/>
              <a:t>Floresta</a:t>
            </a:r>
          </a:p>
          <a:p>
            <a:r>
              <a:rPr lang="pt-BR" dirty="0" smtClean="0"/>
              <a:t>Classe B – </a:t>
            </a:r>
            <a:r>
              <a:rPr lang="pt-BR" b="1" dirty="0" smtClean="0"/>
              <a:t>Floresta</a:t>
            </a:r>
          </a:p>
          <a:p>
            <a:r>
              <a:rPr lang="pt-BR" dirty="0" smtClean="0"/>
              <a:t>Classe C – </a:t>
            </a:r>
            <a:r>
              <a:rPr lang="pt-BR" b="1" dirty="0" smtClean="0"/>
              <a:t>Pasto e Floresta</a:t>
            </a:r>
          </a:p>
          <a:p>
            <a:r>
              <a:rPr lang="pt-BR" dirty="0" smtClean="0"/>
              <a:t>Classe D – </a:t>
            </a:r>
            <a:r>
              <a:rPr lang="pt-BR" b="1" dirty="0" smtClean="0"/>
              <a:t>Pasto e Floresta</a:t>
            </a:r>
          </a:p>
          <a:p>
            <a:r>
              <a:rPr lang="pt-BR" dirty="0" smtClean="0"/>
              <a:t>Classe E – </a:t>
            </a:r>
            <a:r>
              <a:rPr lang="pt-BR" b="1" dirty="0" smtClean="0"/>
              <a:t>Pasto</a:t>
            </a:r>
          </a:p>
          <a:p>
            <a:r>
              <a:rPr lang="pt-BR" dirty="0" smtClean="0"/>
              <a:t>Classe F- </a:t>
            </a:r>
            <a:r>
              <a:rPr lang="pt-BR" b="1" dirty="0" smtClean="0"/>
              <a:t>Pasto</a:t>
            </a:r>
          </a:p>
          <a:p>
            <a:r>
              <a:rPr lang="pt-BR" dirty="0" smtClean="0"/>
              <a:t>Classe G – </a:t>
            </a:r>
            <a:r>
              <a:rPr lang="pt-BR" b="1" dirty="0" smtClean="0"/>
              <a:t>Pasto e Vegetação Secundária</a:t>
            </a:r>
            <a:endParaRPr lang="pt-BR" b="1" dirty="0"/>
          </a:p>
        </p:txBody>
      </p:sp>
    </p:spTree>
    <p:extLst>
      <p:ext uri="{BB962C8B-B14F-4D97-AF65-F5344CB8AC3E}">
        <p14:creationId xmlns:p14="http://schemas.microsoft.com/office/powerpoint/2010/main" val="250608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7093527" y="1676401"/>
            <a:ext cx="3435928" cy="161834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a:t>
            </a:r>
            <a:r>
              <a:rPr lang="pt-BR" sz="2000" dirty="0" smtClean="0"/>
              <a:t>          Considerações Finais</a:t>
            </a:r>
            <a:endParaRPr lang="pt-BR" sz="2000" dirty="0"/>
          </a:p>
        </p:txBody>
      </p:sp>
      <p:sp>
        <p:nvSpPr>
          <p:cNvPr id="2" name="CaixaDeTexto 1"/>
          <p:cNvSpPr txBox="1"/>
          <p:nvPr/>
        </p:nvSpPr>
        <p:spPr>
          <a:xfrm>
            <a:off x="613954" y="1274617"/>
            <a:ext cx="5136029" cy="1877437"/>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t>Regressão Linear Múltipla </a:t>
            </a:r>
          </a:p>
          <a:p>
            <a:pPr algn="just"/>
            <a:endParaRPr lang="pt-BR" sz="2800" dirty="0"/>
          </a:p>
          <a:p>
            <a:pPr algn="ctr"/>
            <a:r>
              <a:rPr lang="pt-BR" sz="2000" dirty="0" smtClean="0"/>
              <a:t>Y – desmatamento acumulado</a:t>
            </a:r>
          </a:p>
          <a:p>
            <a:pPr algn="ctr"/>
            <a:endParaRPr lang="pt-BR" sz="2000" dirty="0"/>
          </a:p>
          <a:p>
            <a:pPr algn="ctr"/>
            <a:r>
              <a:rPr lang="pt-BR" sz="2000" dirty="0" smtClean="0"/>
              <a:t>X1, X2...</a:t>
            </a:r>
            <a:r>
              <a:rPr lang="pt-BR" sz="2000" dirty="0" err="1" smtClean="0"/>
              <a:t>Xn</a:t>
            </a:r>
            <a:r>
              <a:rPr lang="pt-BR" sz="2000" dirty="0" smtClean="0"/>
              <a:t> – classes de uso significativas</a:t>
            </a:r>
            <a:endParaRPr lang="pt-BR" sz="2000" dirty="0"/>
          </a:p>
        </p:txBody>
      </p:sp>
      <p:graphicFrame>
        <p:nvGraphicFramePr>
          <p:cNvPr id="7" name="Tabela 6"/>
          <p:cNvGraphicFramePr>
            <a:graphicFrameLocks noGrp="1"/>
          </p:cNvGraphicFramePr>
          <p:nvPr>
            <p:extLst>
              <p:ext uri="{D42A27DB-BD31-4B8C-83A1-F6EECF244321}">
                <p14:modId xmlns:p14="http://schemas.microsoft.com/office/powerpoint/2010/main" val="3499222640"/>
              </p:ext>
            </p:extLst>
          </p:nvPr>
        </p:nvGraphicFramePr>
        <p:xfrm>
          <a:off x="6781799" y="4379886"/>
          <a:ext cx="4059384" cy="1443303"/>
        </p:xfrm>
        <a:graphic>
          <a:graphicData uri="http://schemas.openxmlformats.org/drawingml/2006/table">
            <a:tbl>
              <a:tblPr firstRow="1" bandRow="1">
                <a:tableStyleId>{68D230F3-CF80-4859-8CE7-A43EE81993B5}</a:tableStyleId>
              </a:tblPr>
              <a:tblGrid>
                <a:gridCol w="2029692">
                  <a:extLst>
                    <a:ext uri="{9D8B030D-6E8A-4147-A177-3AD203B41FA5}">
                      <a16:colId xmlns:a16="http://schemas.microsoft.com/office/drawing/2014/main" val="4154354815"/>
                    </a:ext>
                  </a:extLst>
                </a:gridCol>
                <a:gridCol w="2029692">
                  <a:extLst>
                    <a:ext uri="{9D8B030D-6E8A-4147-A177-3AD203B41FA5}">
                      <a16:colId xmlns:a16="http://schemas.microsoft.com/office/drawing/2014/main" val="2540531206"/>
                    </a:ext>
                  </a:extLst>
                </a:gridCol>
              </a:tblGrid>
              <a:tr h="377917">
                <a:tc>
                  <a:txBody>
                    <a:bodyPr/>
                    <a:lstStyle/>
                    <a:p>
                      <a:r>
                        <a:rPr lang="pt-BR" dirty="0" smtClean="0"/>
                        <a:t>Testes</a:t>
                      </a:r>
                      <a:endParaRPr lang="pt-BR" dirty="0"/>
                    </a:p>
                  </a:txBody>
                  <a:tcPr/>
                </a:tc>
                <a:tc>
                  <a:txBody>
                    <a:bodyPr/>
                    <a:lstStyle/>
                    <a:p>
                      <a:r>
                        <a:rPr lang="pt-BR" dirty="0" smtClean="0"/>
                        <a:t>P-Valor</a:t>
                      </a:r>
                      <a:endParaRPr lang="pt-BR" dirty="0"/>
                    </a:p>
                  </a:txBody>
                  <a:tcPr/>
                </a:tc>
                <a:extLst>
                  <a:ext uri="{0D108BD9-81ED-4DB2-BD59-A6C34878D82A}">
                    <a16:rowId xmlns:a16="http://schemas.microsoft.com/office/drawing/2014/main" val="3878834511"/>
                  </a:ext>
                </a:extLst>
              </a:tr>
              <a:tr h="402797">
                <a:tc>
                  <a:txBody>
                    <a:bodyPr/>
                    <a:lstStyle/>
                    <a:p>
                      <a:r>
                        <a:rPr lang="pt-BR" dirty="0" err="1" smtClean="0"/>
                        <a:t>Jaque-Bera</a:t>
                      </a:r>
                      <a:endParaRPr lang="pt-BR" dirty="0"/>
                    </a:p>
                  </a:txBody>
                  <a:tcPr/>
                </a:tc>
                <a:tc>
                  <a:txBody>
                    <a:bodyPr/>
                    <a:lstStyle/>
                    <a:p>
                      <a:r>
                        <a:rPr lang="pt-BR" dirty="0" smtClean="0"/>
                        <a:t>Aceita H0</a:t>
                      </a:r>
                      <a:endParaRPr lang="pt-BR" dirty="0"/>
                    </a:p>
                  </a:txBody>
                  <a:tcPr/>
                </a:tc>
                <a:extLst>
                  <a:ext uri="{0D108BD9-81ED-4DB2-BD59-A6C34878D82A}">
                    <a16:rowId xmlns:a16="http://schemas.microsoft.com/office/drawing/2014/main" val="2590054881"/>
                  </a:ext>
                </a:extLst>
              </a:tr>
              <a:tr h="662589">
                <a:tc>
                  <a:txBody>
                    <a:bodyPr/>
                    <a:lstStyle/>
                    <a:p>
                      <a:r>
                        <a:rPr lang="pt-BR" dirty="0" err="1" smtClean="0"/>
                        <a:t>Koenker-Basset</a:t>
                      </a:r>
                      <a:r>
                        <a:rPr lang="pt-BR" baseline="0" dirty="0" err="1" smtClean="0"/>
                        <a:t>t</a:t>
                      </a:r>
                      <a:endParaRPr lang="pt-BR" baseline="0" dirty="0" smtClean="0"/>
                    </a:p>
                    <a:p>
                      <a:r>
                        <a:rPr lang="pt-BR" baseline="0" dirty="0" err="1" smtClean="0"/>
                        <a:t>Breusch-Pagan</a:t>
                      </a:r>
                      <a:endParaRPr lang="pt-BR" dirty="0"/>
                    </a:p>
                  </a:txBody>
                  <a:tcPr/>
                </a:tc>
                <a:tc>
                  <a:txBody>
                    <a:bodyPr/>
                    <a:lstStyle/>
                    <a:p>
                      <a:r>
                        <a:rPr lang="pt-BR" dirty="0" smtClean="0"/>
                        <a:t>Aceita</a:t>
                      </a:r>
                      <a:r>
                        <a:rPr lang="pt-BR" baseline="0" dirty="0" smtClean="0"/>
                        <a:t> H0</a:t>
                      </a:r>
                      <a:endParaRPr lang="pt-BR" dirty="0"/>
                    </a:p>
                  </a:txBody>
                  <a:tcPr/>
                </a:tc>
                <a:extLst>
                  <a:ext uri="{0D108BD9-81ED-4DB2-BD59-A6C34878D82A}">
                    <a16:rowId xmlns:a16="http://schemas.microsoft.com/office/drawing/2014/main" val="800369905"/>
                  </a:ext>
                </a:extLst>
              </a:tr>
            </a:tbl>
          </a:graphicData>
        </a:graphic>
      </p:graphicFrame>
      <p:sp>
        <p:nvSpPr>
          <p:cNvPr id="8" name="CaixaDeTexto 7"/>
          <p:cNvSpPr txBox="1"/>
          <p:nvPr/>
        </p:nvSpPr>
        <p:spPr>
          <a:xfrm>
            <a:off x="7121236" y="1913777"/>
            <a:ext cx="3380509" cy="954107"/>
          </a:xfrm>
          <a:prstGeom prst="rect">
            <a:avLst/>
          </a:prstGeom>
          <a:noFill/>
        </p:spPr>
        <p:txBody>
          <a:bodyPr wrap="square" rtlCol="0">
            <a:spAutoFit/>
          </a:bodyPr>
          <a:lstStyle/>
          <a:p>
            <a:pPr algn="ctr"/>
            <a:r>
              <a:rPr lang="pt-BR" sz="2800" dirty="0" smtClean="0"/>
              <a:t>R² = 0.91</a:t>
            </a:r>
          </a:p>
          <a:p>
            <a:pPr algn="ctr"/>
            <a:r>
              <a:rPr lang="pt-BR" sz="2800" dirty="0" err="1" smtClean="0"/>
              <a:t>Akaike</a:t>
            </a:r>
            <a:r>
              <a:rPr lang="pt-BR" sz="2800" dirty="0" smtClean="0"/>
              <a:t> = 72753.3</a:t>
            </a:r>
            <a:endParaRPr lang="pt-BR" sz="2800" dirty="0"/>
          </a:p>
        </p:txBody>
      </p:sp>
      <p:sp>
        <p:nvSpPr>
          <p:cNvPr id="11" name="CaixaDeTexto 10"/>
          <p:cNvSpPr txBox="1"/>
          <p:nvPr/>
        </p:nvSpPr>
        <p:spPr>
          <a:xfrm>
            <a:off x="1911814" y="3512270"/>
            <a:ext cx="2540307" cy="2031325"/>
          </a:xfrm>
          <a:prstGeom prst="rect">
            <a:avLst/>
          </a:prstGeom>
          <a:noFill/>
          <a:ln>
            <a:solidFill>
              <a:schemeClr val="bg2">
                <a:lumMod val="75000"/>
              </a:schemeClr>
            </a:solidFill>
          </a:ln>
        </p:spPr>
        <p:txBody>
          <a:bodyPr wrap="square" rtlCol="0">
            <a:spAutoFit/>
          </a:bodyPr>
          <a:lstStyle/>
          <a:p>
            <a:pPr marL="285750" indent="-285750">
              <a:buFont typeface="Arial" panose="020B0604020202020204" pitchFamily="34" charset="0"/>
              <a:buChar char="•"/>
            </a:pPr>
            <a:r>
              <a:rPr lang="pt-BR" i="1" dirty="0" smtClean="0"/>
              <a:t>Floresta</a:t>
            </a:r>
          </a:p>
          <a:p>
            <a:pPr marL="285750" indent="-285750">
              <a:buFont typeface="Arial" panose="020B0604020202020204" pitchFamily="34" charset="0"/>
              <a:buChar char="•"/>
            </a:pPr>
            <a:r>
              <a:rPr lang="pt-BR" i="1" dirty="0" smtClean="0"/>
              <a:t>Não Floresta</a:t>
            </a:r>
          </a:p>
          <a:p>
            <a:pPr marL="285750" indent="-285750">
              <a:buFont typeface="Arial" panose="020B0604020202020204" pitchFamily="34" charset="0"/>
              <a:buChar char="•"/>
            </a:pPr>
            <a:r>
              <a:rPr lang="pt-BR" i="1" dirty="0" smtClean="0"/>
              <a:t>Vegetação Secundária</a:t>
            </a:r>
          </a:p>
          <a:p>
            <a:pPr marL="285750" indent="-285750">
              <a:buFont typeface="Arial" panose="020B0604020202020204" pitchFamily="34" charset="0"/>
              <a:buChar char="•"/>
            </a:pPr>
            <a:r>
              <a:rPr lang="pt-BR" i="1" dirty="0" smtClean="0"/>
              <a:t>Hidrografia</a:t>
            </a:r>
          </a:p>
          <a:p>
            <a:pPr marL="285750" indent="-285750">
              <a:buFont typeface="Arial" panose="020B0604020202020204" pitchFamily="34" charset="0"/>
              <a:buChar char="•"/>
            </a:pPr>
            <a:r>
              <a:rPr lang="pt-BR" i="1" dirty="0" smtClean="0"/>
              <a:t>Agricultura Anual</a:t>
            </a:r>
          </a:p>
          <a:p>
            <a:pPr marL="285750" indent="-285750">
              <a:buFont typeface="Arial" panose="020B0604020202020204" pitchFamily="34" charset="0"/>
              <a:buChar char="•"/>
            </a:pPr>
            <a:r>
              <a:rPr lang="pt-BR" i="1" dirty="0" smtClean="0"/>
              <a:t>Pasto</a:t>
            </a:r>
          </a:p>
          <a:p>
            <a:pPr marL="285750" indent="-285750">
              <a:buFont typeface="Arial" panose="020B0604020202020204" pitchFamily="34" charset="0"/>
              <a:buChar char="•"/>
            </a:pPr>
            <a:r>
              <a:rPr lang="pt-BR" i="1" dirty="0" smtClean="0"/>
              <a:t>Área Urbana</a:t>
            </a:r>
            <a:endParaRPr lang="pt-BR" dirty="0"/>
          </a:p>
        </p:txBody>
      </p:sp>
    </p:spTree>
    <p:extLst>
      <p:ext uri="{BB962C8B-B14F-4D97-AF65-F5344CB8AC3E}">
        <p14:creationId xmlns:p14="http://schemas.microsoft.com/office/powerpoint/2010/main" val="38140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a:t>
            </a:r>
            <a:r>
              <a:rPr lang="pt-BR" sz="2000" dirty="0" smtClean="0"/>
              <a:t>          Considerações Finais</a:t>
            </a:r>
            <a:endParaRPr lang="pt-BR" sz="2000" dirty="0"/>
          </a:p>
        </p:txBody>
      </p:sp>
      <p:sp>
        <p:nvSpPr>
          <p:cNvPr id="2" name="CaixaDeTexto 1"/>
          <p:cNvSpPr txBox="1"/>
          <p:nvPr/>
        </p:nvSpPr>
        <p:spPr>
          <a:xfrm>
            <a:off x="613954" y="1106100"/>
            <a:ext cx="5136029" cy="1692771"/>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t>Análise dos Resíduos </a:t>
            </a:r>
          </a:p>
          <a:p>
            <a:pPr marL="457200" indent="-457200" algn="just">
              <a:buFont typeface="Arial" panose="020B0604020202020204" pitchFamily="34" charset="0"/>
              <a:buChar char="•"/>
            </a:pPr>
            <a:endParaRPr lang="pt-BR" sz="2800" dirty="0"/>
          </a:p>
          <a:p>
            <a:r>
              <a:rPr lang="pt-BR" sz="2400" b="1" dirty="0" smtClean="0"/>
              <a:t>      Y = desmatamento acumulado</a:t>
            </a:r>
          </a:p>
          <a:p>
            <a:pPr algn="ctr"/>
            <a:endParaRPr lang="pt-BR" sz="2000" dirty="0" smtClean="0"/>
          </a:p>
        </p:txBody>
      </p:sp>
      <p:pic>
        <p:nvPicPr>
          <p:cNvPr id="3" name="Imagem 2"/>
          <p:cNvPicPr>
            <a:picLocks noChangeAspect="1"/>
          </p:cNvPicPr>
          <p:nvPr/>
        </p:nvPicPr>
        <p:blipFill>
          <a:blip r:embed="rId2"/>
          <a:stretch>
            <a:fillRect/>
          </a:stretch>
        </p:blipFill>
        <p:spPr>
          <a:xfrm>
            <a:off x="534460" y="3021228"/>
            <a:ext cx="4804483" cy="3308609"/>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377" y="1041909"/>
            <a:ext cx="2119385" cy="1929712"/>
          </a:xfrm>
          <a:prstGeom prst="rect">
            <a:avLst/>
          </a:prstGeom>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458" y="1015819"/>
            <a:ext cx="2176693" cy="1981892"/>
          </a:xfrm>
          <a:prstGeom prst="rect">
            <a:avLst/>
          </a:prstGeom>
        </p:spPr>
      </p:pic>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3450" y="1026703"/>
            <a:ext cx="2164740" cy="1971008"/>
          </a:xfrm>
          <a:prstGeom prst="rect">
            <a:avLst/>
          </a:prstGeom>
        </p:spPr>
      </p:pic>
      <p:sp>
        <p:nvSpPr>
          <p:cNvPr id="13" name="CaixaDeTexto 12"/>
          <p:cNvSpPr txBox="1"/>
          <p:nvPr/>
        </p:nvSpPr>
        <p:spPr>
          <a:xfrm>
            <a:off x="5618744" y="1026703"/>
            <a:ext cx="6023429" cy="338554"/>
          </a:xfrm>
          <a:prstGeom prst="rect">
            <a:avLst/>
          </a:prstGeom>
          <a:noFill/>
        </p:spPr>
        <p:txBody>
          <a:bodyPr wrap="square" rtlCol="0">
            <a:spAutoFit/>
          </a:bodyPr>
          <a:lstStyle/>
          <a:p>
            <a:r>
              <a:rPr lang="pt-BR" sz="1600" b="1" dirty="0" smtClean="0"/>
              <a:t>          Agric. Anual                             Área </a:t>
            </a:r>
            <a:r>
              <a:rPr lang="pt-BR" sz="1600" b="1" dirty="0" err="1" smtClean="0"/>
              <a:t>Urb</a:t>
            </a:r>
            <a:r>
              <a:rPr lang="pt-BR" sz="1600" b="1" dirty="0" smtClean="0"/>
              <a:t>                                  Floresta</a:t>
            </a:r>
            <a:endParaRPr lang="pt-BR" sz="1600" b="1" dirty="0"/>
          </a:p>
        </p:txBody>
      </p:sp>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8448" y="2971621"/>
            <a:ext cx="2061241" cy="1876772"/>
          </a:xfrm>
          <a:prstGeom prst="rect">
            <a:avLst/>
          </a:prstGeom>
        </p:spPr>
      </p:pic>
      <p:pic>
        <p:nvPicPr>
          <p:cNvPr id="15" name="Image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4238" y="2997711"/>
            <a:ext cx="2044688" cy="1861700"/>
          </a:xfrm>
          <a:prstGeom prst="rect">
            <a:avLst/>
          </a:prstGeom>
        </p:spPr>
      </p:pic>
      <p:pic>
        <p:nvPicPr>
          <p:cNvPr id="16" name="Image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3450" y="2997711"/>
            <a:ext cx="2044688" cy="1861700"/>
          </a:xfrm>
          <a:prstGeom prst="rect">
            <a:avLst/>
          </a:prstGeom>
        </p:spPr>
      </p:pic>
      <p:pic>
        <p:nvPicPr>
          <p:cNvPr id="17" name="Imagem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8926" y="4833035"/>
            <a:ext cx="1915022" cy="1743639"/>
          </a:xfrm>
          <a:prstGeom prst="rect">
            <a:avLst/>
          </a:prstGeom>
        </p:spPr>
      </p:pic>
      <p:sp>
        <p:nvSpPr>
          <p:cNvPr id="19" name="CaixaDeTexto 18"/>
          <p:cNvSpPr txBox="1"/>
          <p:nvPr/>
        </p:nvSpPr>
        <p:spPr>
          <a:xfrm>
            <a:off x="5586758" y="3021228"/>
            <a:ext cx="6023429" cy="338554"/>
          </a:xfrm>
          <a:prstGeom prst="rect">
            <a:avLst/>
          </a:prstGeom>
          <a:noFill/>
        </p:spPr>
        <p:txBody>
          <a:bodyPr wrap="square" rtlCol="0">
            <a:spAutoFit/>
          </a:bodyPr>
          <a:lstStyle/>
          <a:p>
            <a:r>
              <a:rPr lang="pt-BR" sz="1600" b="1" dirty="0" smtClean="0"/>
              <a:t>              Hidrografia                         </a:t>
            </a:r>
            <a:r>
              <a:rPr lang="pt-BR" sz="1600" b="1" dirty="0"/>
              <a:t>N</a:t>
            </a:r>
            <a:r>
              <a:rPr lang="pt-BR" sz="1600" b="1" dirty="0" smtClean="0"/>
              <a:t>ão Floresta                            Pasto</a:t>
            </a:r>
            <a:endParaRPr lang="pt-BR" sz="1600" b="1" dirty="0"/>
          </a:p>
        </p:txBody>
      </p:sp>
      <p:sp>
        <p:nvSpPr>
          <p:cNvPr id="20" name="CaixaDeTexto 19"/>
          <p:cNvSpPr txBox="1"/>
          <p:nvPr/>
        </p:nvSpPr>
        <p:spPr>
          <a:xfrm>
            <a:off x="9971916" y="4848393"/>
            <a:ext cx="1803317" cy="338554"/>
          </a:xfrm>
          <a:prstGeom prst="rect">
            <a:avLst/>
          </a:prstGeom>
          <a:noFill/>
        </p:spPr>
        <p:txBody>
          <a:bodyPr wrap="square" rtlCol="0">
            <a:spAutoFit/>
          </a:bodyPr>
          <a:lstStyle/>
          <a:p>
            <a:r>
              <a:rPr lang="pt-BR" sz="1600" b="1" dirty="0" smtClean="0"/>
              <a:t>Veg. Secundária</a:t>
            </a:r>
            <a:endParaRPr lang="pt-BR" sz="1600" b="1" dirty="0"/>
          </a:p>
        </p:txBody>
      </p:sp>
    </p:spTree>
    <p:extLst>
      <p:ext uri="{BB962C8B-B14F-4D97-AF65-F5344CB8AC3E}">
        <p14:creationId xmlns:p14="http://schemas.microsoft.com/office/powerpoint/2010/main" val="18692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7093527" y="1676400"/>
            <a:ext cx="3435928" cy="170410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a:t>
            </a:r>
            <a:r>
              <a:rPr lang="pt-BR" sz="2000" dirty="0" smtClean="0"/>
              <a:t>          Considerações Finais</a:t>
            </a:r>
            <a:endParaRPr lang="pt-BR" sz="2000" dirty="0"/>
          </a:p>
        </p:txBody>
      </p:sp>
      <p:sp>
        <p:nvSpPr>
          <p:cNvPr id="2" name="CaixaDeTexto 1"/>
          <p:cNvSpPr txBox="1"/>
          <p:nvPr/>
        </p:nvSpPr>
        <p:spPr>
          <a:xfrm>
            <a:off x="613954" y="1274617"/>
            <a:ext cx="5136029" cy="1877437"/>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t>Regressão Linear Múltipla </a:t>
            </a:r>
          </a:p>
          <a:p>
            <a:pPr algn="just"/>
            <a:endParaRPr lang="pt-BR" sz="2800" dirty="0"/>
          </a:p>
          <a:p>
            <a:pPr algn="ctr"/>
            <a:r>
              <a:rPr lang="pt-BR" sz="2000" dirty="0" smtClean="0"/>
              <a:t>Y – estágios de fronteira</a:t>
            </a:r>
          </a:p>
          <a:p>
            <a:pPr algn="ctr"/>
            <a:endParaRPr lang="pt-BR" sz="2000" dirty="0"/>
          </a:p>
          <a:p>
            <a:pPr algn="ctr"/>
            <a:r>
              <a:rPr lang="pt-BR" sz="2000" dirty="0" smtClean="0"/>
              <a:t>X1, X2...</a:t>
            </a:r>
            <a:r>
              <a:rPr lang="pt-BR" sz="2000" dirty="0" err="1" smtClean="0"/>
              <a:t>Xn</a:t>
            </a:r>
            <a:r>
              <a:rPr lang="pt-BR" sz="2000" dirty="0" smtClean="0"/>
              <a:t> – classes de uso significativas</a:t>
            </a:r>
            <a:endParaRPr lang="pt-BR" sz="2000" dirty="0"/>
          </a:p>
        </p:txBody>
      </p:sp>
      <p:sp>
        <p:nvSpPr>
          <p:cNvPr id="6" name="CaixaDeTexto 5"/>
          <p:cNvSpPr txBox="1"/>
          <p:nvPr/>
        </p:nvSpPr>
        <p:spPr>
          <a:xfrm>
            <a:off x="1911814" y="3791864"/>
            <a:ext cx="2540307" cy="2031325"/>
          </a:xfrm>
          <a:prstGeom prst="rect">
            <a:avLst/>
          </a:prstGeom>
          <a:noFill/>
          <a:ln>
            <a:solidFill>
              <a:schemeClr val="bg2">
                <a:lumMod val="75000"/>
              </a:schemeClr>
            </a:solidFill>
          </a:ln>
        </p:spPr>
        <p:txBody>
          <a:bodyPr wrap="square" rtlCol="0">
            <a:spAutoFit/>
          </a:bodyPr>
          <a:lstStyle/>
          <a:p>
            <a:pPr marL="285750" indent="-285750">
              <a:buFont typeface="Arial" panose="020B0604020202020204" pitchFamily="34" charset="0"/>
              <a:buChar char="•"/>
            </a:pPr>
            <a:r>
              <a:rPr lang="pt-BR" i="1" dirty="0" smtClean="0"/>
              <a:t>Floresta</a:t>
            </a:r>
          </a:p>
          <a:p>
            <a:pPr marL="285750" indent="-285750">
              <a:buFont typeface="Arial" panose="020B0604020202020204" pitchFamily="34" charset="0"/>
              <a:buChar char="•"/>
            </a:pPr>
            <a:r>
              <a:rPr lang="pt-BR" i="1" dirty="0" smtClean="0"/>
              <a:t>Não Floresta</a:t>
            </a:r>
          </a:p>
          <a:p>
            <a:pPr marL="285750" indent="-285750">
              <a:buFont typeface="Arial" panose="020B0604020202020204" pitchFamily="34" charset="0"/>
              <a:buChar char="•"/>
            </a:pPr>
            <a:r>
              <a:rPr lang="pt-BR" i="1" dirty="0" smtClean="0"/>
              <a:t>Vegetação Secundária</a:t>
            </a:r>
          </a:p>
          <a:p>
            <a:pPr marL="285750" indent="-285750">
              <a:buFont typeface="Arial" panose="020B0604020202020204" pitchFamily="34" charset="0"/>
              <a:buChar char="•"/>
            </a:pPr>
            <a:r>
              <a:rPr lang="pt-BR" i="1" dirty="0" smtClean="0"/>
              <a:t>Hidrografia</a:t>
            </a:r>
          </a:p>
          <a:p>
            <a:pPr marL="285750" indent="-285750">
              <a:buFont typeface="Arial" panose="020B0604020202020204" pitchFamily="34" charset="0"/>
              <a:buChar char="•"/>
            </a:pPr>
            <a:r>
              <a:rPr lang="pt-BR" i="1" dirty="0" smtClean="0"/>
              <a:t>Agricultura Anual</a:t>
            </a:r>
          </a:p>
          <a:p>
            <a:pPr marL="285750" indent="-285750">
              <a:buFont typeface="Arial" panose="020B0604020202020204" pitchFamily="34" charset="0"/>
              <a:buChar char="•"/>
            </a:pPr>
            <a:r>
              <a:rPr lang="pt-BR" i="1" dirty="0" smtClean="0"/>
              <a:t>Pasto</a:t>
            </a:r>
          </a:p>
          <a:p>
            <a:pPr marL="285750" indent="-285750">
              <a:buFont typeface="Arial" panose="020B0604020202020204" pitchFamily="34" charset="0"/>
              <a:buChar char="•"/>
            </a:pPr>
            <a:r>
              <a:rPr lang="pt-BR" i="1" dirty="0" smtClean="0"/>
              <a:t>Área Urbana</a:t>
            </a: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3499222640"/>
              </p:ext>
            </p:extLst>
          </p:nvPr>
        </p:nvGraphicFramePr>
        <p:xfrm>
          <a:off x="6781799" y="4379886"/>
          <a:ext cx="4059384" cy="1443303"/>
        </p:xfrm>
        <a:graphic>
          <a:graphicData uri="http://schemas.openxmlformats.org/drawingml/2006/table">
            <a:tbl>
              <a:tblPr firstRow="1" bandRow="1">
                <a:tableStyleId>{68D230F3-CF80-4859-8CE7-A43EE81993B5}</a:tableStyleId>
              </a:tblPr>
              <a:tblGrid>
                <a:gridCol w="2029692">
                  <a:extLst>
                    <a:ext uri="{9D8B030D-6E8A-4147-A177-3AD203B41FA5}">
                      <a16:colId xmlns:a16="http://schemas.microsoft.com/office/drawing/2014/main" val="4154354815"/>
                    </a:ext>
                  </a:extLst>
                </a:gridCol>
                <a:gridCol w="2029692">
                  <a:extLst>
                    <a:ext uri="{9D8B030D-6E8A-4147-A177-3AD203B41FA5}">
                      <a16:colId xmlns:a16="http://schemas.microsoft.com/office/drawing/2014/main" val="2540531206"/>
                    </a:ext>
                  </a:extLst>
                </a:gridCol>
              </a:tblGrid>
              <a:tr h="377917">
                <a:tc>
                  <a:txBody>
                    <a:bodyPr/>
                    <a:lstStyle/>
                    <a:p>
                      <a:r>
                        <a:rPr lang="pt-BR" dirty="0" smtClean="0"/>
                        <a:t>Testes</a:t>
                      </a:r>
                      <a:endParaRPr lang="pt-BR" dirty="0"/>
                    </a:p>
                  </a:txBody>
                  <a:tcPr/>
                </a:tc>
                <a:tc>
                  <a:txBody>
                    <a:bodyPr/>
                    <a:lstStyle/>
                    <a:p>
                      <a:r>
                        <a:rPr lang="pt-BR" dirty="0" smtClean="0"/>
                        <a:t>P-Valor</a:t>
                      </a:r>
                      <a:endParaRPr lang="pt-BR" dirty="0"/>
                    </a:p>
                  </a:txBody>
                  <a:tcPr/>
                </a:tc>
                <a:extLst>
                  <a:ext uri="{0D108BD9-81ED-4DB2-BD59-A6C34878D82A}">
                    <a16:rowId xmlns:a16="http://schemas.microsoft.com/office/drawing/2014/main" val="3878834511"/>
                  </a:ext>
                </a:extLst>
              </a:tr>
              <a:tr h="402797">
                <a:tc>
                  <a:txBody>
                    <a:bodyPr/>
                    <a:lstStyle/>
                    <a:p>
                      <a:r>
                        <a:rPr lang="pt-BR" dirty="0" err="1" smtClean="0"/>
                        <a:t>Jaque-Bera</a:t>
                      </a:r>
                      <a:endParaRPr lang="pt-BR" dirty="0"/>
                    </a:p>
                  </a:txBody>
                  <a:tcPr/>
                </a:tc>
                <a:tc>
                  <a:txBody>
                    <a:bodyPr/>
                    <a:lstStyle/>
                    <a:p>
                      <a:r>
                        <a:rPr lang="pt-BR" dirty="0" smtClean="0"/>
                        <a:t>Aceita H0</a:t>
                      </a:r>
                      <a:endParaRPr lang="pt-BR" dirty="0"/>
                    </a:p>
                  </a:txBody>
                  <a:tcPr/>
                </a:tc>
                <a:extLst>
                  <a:ext uri="{0D108BD9-81ED-4DB2-BD59-A6C34878D82A}">
                    <a16:rowId xmlns:a16="http://schemas.microsoft.com/office/drawing/2014/main" val="2590054881"/>
                  </a:ext>
                </a:extLst>
              </a:tr>
              <a:tr h="662589">
                <a:tc>
                  <a:txBody>
                    <a:bodyPr/>
                    <a:lstStyle/>
                    <a:p>
                      <a:r>
                        <a:rPr lang="pt-BR" dirty="0" err="1" smtClean="0"/>
                        <a:t>Koenker-Basset</a:t>
                      </a:r>
                      <a:r>
                        <a:rPr lang="pt-BR" baseline="0" dirty="0" err="1" smtClean="0"/>
                        <a:t>t</a:t>
                      </a:r>
                      <a:endParaRPr lang="pt-BR" baseline="0" dirty="0" smtClean="0"/>
                    </a:p>
                    <a:p>
                      <a:r>
                        <a:rPr lang="pt-BR" baseline="0" dirty="0" err="1" smtClean="0"/>
                        <a:t>Breusch-Pagan</a:t>
                      </a:r>
                      <a:endParaRPr lang="pt-BR" dirty="0"/>
                    </a:p>
                  </a:txBody>
                  <a:tcPr/>
                </a:tc>
                <a:tc>
                  <a:txBody>
                    <a:bodyPr/>
                    <a:lstStyle/>
                    <a:p>
                      <a:r>
                        <a:rPr lang="pt-BR" dirty="0" smtClean="0"/>
                        <a:t>Aceita</a:t>
                      </a:r>
                      <a:r>
                        <a:rPr lang="pt-BR" baseline="0" dirty="0" smtClean="0"/>
                        <a:t> H0</a:t>
                      </a:r>
                      <a:endParaRPr lang="pt-BR" dirty="0"/>
                    </a:p>
                  </a:txBody>
                  <a:tcPr/>
                </a:tc>
                <a:extLst>
                  <a:ext uri="{0D108BD9-81ED-4DB2-BD59-A6C34878D82A}">
                    <a16:rowId xmlns:a16="http://schemas.microsoft.com/office/drawing/2014/main" val="800369905"/>
                  </a:ext>
                </a:extLst>
              </a:tr>
            </a:tbl>
          </a:graphicData>
        </a:graphic>
      </p:graphicFrame>
      <p:sp>
        <p:nvSpPr>
          <p:cNvPr id="8" name="CaixaDeTexto 7"/>
          <p:cNvSpPr txBox="1"/>
          <p:nvPr/>
        </p:nvSpPr>
        <p:spPr>
          <a:xfrm>
            <a:off x="7093527" y="2029965"/>
            <a:ext cx="3380509" cy="830997"/>
          </a:xfrm>
          <a:prstGeom prst="rect">
            <a:avLst/>
          </a:prstGeom>
          <a:noFill/>
        </p:spPr>
        <p:txBody>
          <a:bodyPr wrap="square" rtlCol="0">
            <a:spAutoFit/>
          </a:bodyPr>
          <a:lstStyle/>
          <a:p>
            <a:pPr algn="ctr"/>
            <a:r>
              <a:rPr lang="pt-BR" sz="2400" dirty="0" smtClean="0"/>
              <a:t>R² = 0.88</a:t>
            </a:r>
          </a:p>
          <a:p>
            <a:pPr algn="ctr"/>
            <a:r>
              <a:rPr lang="pt-BR" sz="2400" dirty="0" err="1" smtClean="0"/>
              <a:t>Akaike</a:t>
            </a:r>
            <a:r>
              <a:rPr lang="pt-BR" sz="2400" dirty="0" smtClean="0"/>
              <a:t> = 4946.96</a:t>
            </a:r>
            <a:endParaRPr lang="pt-BR" sz="2400" dirty="0"/>
          </a:p>
        </p:txBody>
      </p:sp>
    </p:spTree>
    <p:extLst>
      <p:ext uri="{BB962C8B-B14F-4D97-AF65-F5344CB8AC3E}">
        <p14:creationId xmlns:p14="http://schemas.microsoft.com/office/powerpoint/2010/main" val="29382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 </a:t>
            </a:r>
            <a:r>
              <a:rPr lang="pt-BR" sz="2000" dirty="0" smtClean="0"/>
              <a:t>         Considerações Finais</a:t>
            </a:r>
            <a:endParaRPr lang="pt-BR" sz="2000" dirty="0"/>
          </a:p>
        </p:txBody>
      </p:sp>
      <p:sp>
        <p:nvSpPr>
          <p:cNvPr id="2" name="CaixaDeTexto 1"/>
          <p:cNvSpPr txBox="1"/>
          <p:nvPr/>
        </p:nvSpPr>
        <p:spPr>
          <a:xfrm>
            <a:off x="572044" y="1125711"/>
            <a:ext cx="4803157" cy="1323439"/>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t>Análise dos Resíduos</a:t>
            </a:r>
          </a:p>
          <a:p>
            <a:pPr algn="ctr"/>
            <a:endParaRPr lang="pt-BR" sz="2800" dirty="0"/>
          </a:p>
          <a:p>
            <a:pPr algn="ctr"/>
            <a:r>
              <a:rPr lang="pt-BR" sz="2400" b="1" dirty="0" smtClean="0"/>
              <a:t>Y = estágios de fronteira</a:t>
            </a:r>
            <a:endParaRPr lang="pt-BR" sz="2000" b="1" dirty="0" smtClean="0"/>
          </a:p>
        </p:txBody>
      </p:sp>
      <p:pic>
        <p:nvPicPr>
          <p:cNvPr id="25" name="Imagem 24"/>
          <p:cNvPicPr>
            <a:picLocks noChangeAspect="1"/>
          </p:cNvPicPr>
          <p:nvPr/>
        </p:nvPicPr>
        <p:blipFill>
          <a:blip r:embed="rId2"/>
          <a:stretch>
            <a:fillRect/>
          </a:stretch>
        </p:blipFill>
        <p:spPr>
          <a:xfrm>
            <a:off x="510848" y="2972692"/>
            <a:ext cx="4917358" cy="3423382"/>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966" y="1125710"/>
            <a:ext cx="2028523" cy="1846982"/>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6197" y="1166986"/>
            <a:ext cx="2028521" cy="1846981"/>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55" y="1190331"/>
            <a:ext cx="2028524" cy="1846982"/>
          </a:xfrm>
          <a:prstGeom prst="rect">
            <a:avLst/>
          </a:prstGeom>
        </p:spPr>
      </p:pic>
      <p:sp>
        <p:nvSpPr>
          <p:cNvPr id="10" name="CaixaDeTexto 9"/>
          <p:cNvSpPr txBox="1"/>
          <p:nvPr/>
        </p:nvSpPr>
        <p:spPr>
          <a:xfrm>
            <a:off x="5618744" y="1026703"/>
            <a:ext cx="6023429" cy="338554"/>
          </a:xfrm>
          <a:prstGeom prst="rect">
            <a:avLst/>
          </a:prstGeom>
          <a:noFill/>
        </p:spPr>
        <p:txBody>
          <a:bodyPr wrap="square" rtlCol="0">
            <a:spAutoFit/>
          </a:bodyPr>
          <a:lstStyle/>
          <a:p>
            <a:r>
              <a:rPr lang="pt-BR" sz="1600" b="1" dirty="0" smtClean="0"/>
              <a:t>          Agric. Anual                             Área </a:t>
            </a:r>
            <a:r>
              <a:rPr lang="pt-BR" sz="1600" b="1" dirty="0" err="1" smtClean="0"/>
              <a:t>Urb</a:t>
            </a:r>
            <a:r>
              <a:rPr lang="pt-BR" sz="1600" b="1" dirty="0" smtClean="0"/>
              <a:t>                                  Floresta</a:t>
            </a:r>
            <a:endParaRPr lang="pt-BR" sz="1600" b="1" dirty="0"/>
          </a:p>
        </p:txBody>
      </p:sp>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4493" y="2940382"/>
            <a:ext cx="2043442" cy="1860565"/>
          </a:xfrm>
          <a:prstGeom prst="rect">
            <a:avLst/>
          </a:prstGeom>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9261" y="3037313"/>
            <a:ext cx="1972468" cy="1795944"/>
          </a:xfrm>
          <a:prstGeom prst="rect">
            <a:avLst/>
          </a:prstGeom>
        </p:spPr>
      </p:pic>
      <p:pic>
        <p:nvPicPr>
          <p:cNvPr id="9" name="Image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3055" y="3037314"/>
            <a:ext cx="1972469" cy="1795944"/>
          </a:xfrm>
          <a:prstGeom prst="rect">
            <a:avLst/>
          </a:prstGeom>
        </p:spPr>
      </p:pic>
      <p:sp>
        <p:nvSpPr>
          <p:cNvPr id="14" name="CaixaDeTexto 13"/>
          <p:cNvSpPr txBox="1"/>
          <p:nvPr/>
        </p:nvSpPr>
        <p:spPr>
          <a:xfrm>
            <a:off x="5586758" y="3021228"/>
            <a:ext cx="6023429" cy="338554"/>
          </a:xfrm>
          <a:prstGeom prst="rect">
            <a:avLst/>
          </a:prstGeom>
          <a:noFill/>
        </p:spPr>
        <p:txBody>
          <a:bodyPr wrap="square" rtlCol="0">
            <a:spAutoFit/>
          </a:bodyPr>
          <a:lstStyle/>
          <a:p>
            <a:r>
              <a:rPr lang="pt-BR" sz="1600" b="1" dirty="0" smtClean="0"/>
              <a:t>              Hidrografia                         </a:t>
            </a:r>
            <a:r>
              <a:rPr lang="pt-BR" sz="1600" b="1" dirty="0"/>
              <a:t>N</a:t>
            </a:r>
            <a:r>
              <a:rPr lang="pt-BR" sz="1600" b="1" dirty="0" smtClean="0"/>
              <a:t>ão Floresta                            Pasto</a:t>
            </a:r>
            <a:endParaRPr lang="pt-BR" sz="1600" b="1" dirty="0"/>
          </a:p>
        </p:txBody>
      </p:sp>
      <p:pic>
        <p:nvPicPr>
          <p:cNvPr id="11" name="Image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3055" y="4800947"/>
            <a:ext cx="1996418" cy="1817750"/>
          </a:xfrm>
          <a:prstGeom prst="rect">
            <a:avLst/>
          </a:prstGeom>
        </p:spPr>
      </p:pic>
      <p:sp>
        <p:nvSpPr>
          <p:cNvPr id="16" name="CaixaDeTexto 15"/>
          <p:cNvSpPr txBox="1"/>
          <p:nvPr/>
        </p:nvSpPr>
        <p:spPr>
          <a:xfrm>
            <a:off x="9971916" y="4848393"/>
            <a:ext cx="1803317" cy="338554"/>
          </a:xfrm>
          <a:prstGeom prst="rect">
            <a:avLst/>
          </a:prstGeom>
          <a:noFill/>
        </p:spPr>
        <p:txBody>
          <a:bodyPr wrap="square" rtlCol="0">
            <a:spAutoFit/>
          </a:bodyPr>
          <a:lstStyle/>
          <a:p>
            <a:r>
              <a:rPr lang="pt-BR" sz="1600" b="1" dirty="0" smtClean="0"/>
              <a:t>Veg. Secundária</a:t>
            </a:r>
            <a:endParaRPr lang="pt-BR" sz="1600" b="1" dirty="0"/>
          </a:p>
        </p:txBody>
      </p:sp>
    </p:spTree>
    <p:extLst>
      <p:ext uri="{BB962C8B-B14F-4D97-AF65-F5344CB8AC3E}">
        <p14:creationId xmlns:p14="http://schemas.microsoft.com/office/powerpoint/2010/main" val="63462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54" y="335280"/>
            <a:ext cx="11430000" cy="579120"/>
          </a:xfrm>
        </p:spPr>
        <p:txBody>
          <a:bodyPr>
            <a:noAutofit/>
          </a:bodyPr>
          <a:lstStyle/>
          <a:p>
            <a:r>
              <a:rPr lang="pt-BR" sz="2000" dirty="0" smtClean="0"/>
              <a:t>Introdução        Objetivos        Fundamentação</a:t>
            </a:r>
            <a:r>
              <a:rPr lang="pt-BR" sz="2000" b="1" dirty="0" smtClean="0"/>
              <a:t>  </a:t>
            </a:r>
            <a:r>
              <a:rPr lang="pt-BR" sz="2000" dirty="0" smtClean="0"/>
              <a:t>      Metodologia        </a:t>
            </a:r>
            <a:r>
              <a:rPr lang="pt-BR" sz="2000" b="1" dirty="0" smtClean="0"/>
              <a:t> Resultados          </a:t>
            </a:r>
            <a:r>
              <a:rPr lang="pt-BR" sz="2000" dirty="0" smtClean="0"/>
              <a:t>Considerações Finais</a:t>
            </a:r>
            <a:endParaRPr lang="pt-BR" sz="2000" dirty="0"/>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ço Reservado para Conteúdo 3"/>
          <p:cNvSpPr>
            <a:spLocks noGrp="1"/>
          </p:cNvSpPr>
          <p:nvPr>
            <p:ph idx="1"/>
          </p:nvPr>
        </p:nvSpPr>
        <p:spPr>
          <a:xfrm>
            <a:off x="1099395" y="2055223"/>
            <a:ext cx="9872871" cy="4515394"/>
          </a:xfrm>
        </p:spPr>
        <p:txBody>
          <a:bodyPr>
            <a:normAutofit/>
          </a:bodyPr>
          <a:lstStyle/>
          <a:p>
            <a:pPr algn="just"/>
            <a:r>
              <a:rPr lang="pt-BR" sz="2800" b="1" dirty="0" smtClean="0"/>
              <a:t>Como as classes de fronteira podem auxiliar na identificação de caminhos para o tratamento da dependência espacial?</a:t>
            </a:r>
          </a:p>
          <a:p>
            <a:pPr algn="just"/>
            <a:endParaRPr lang="pt-BR" sz="2800" b="1" dirty="0"/>
          </a:p>
          <a:p>
            <a:pPr algn="just"/>
            <a:r>
              <a:rPr lang="pt-BR" sz="2800" b="1" dirty="0" smtClean="0"/>
              <a:t>De que forma a regressão linear múltipla associada às classes de fronteira pode auxiliar na identificação de variáveis com </a:t>
            </a:r>
            <a:r>
              <a:rPr lang="pt-BR" sz="2800" b="1" dirty="0" err="1" smtClean="0"/>
              <a:t>autocorrelação</a:t>
            </a:r>
            <a:r>
              <a:rPr lang="pt-BR" sz="2800" b="1" dirty="0" smtClean="0"/>
              <a:t> espacial?</a:t>
            </a:r>
            <a:endParaRPr lang="pt-BR" sz="2800" b="1" dirty="0"/>
          </a:p>
        </p:txBody>
      </p:sp>
    </p:spTree>
    <p:extLst>
      <p:ext uri="{BB962C8B-B14F-4D97-AF65-F5344CB8AC3E}">
        <p14:creationId xmlns:p14="http://schemas.microsoft.com/office/powerpoint/2010/main" val="2677273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rotWithShape="1">
          <a:blip r:embed="rId2" cstate="print">
            <a:extLst>
              <a:ext uri="{28A0092B-C50C-407E-A947-70E740481C1C}">
                <a14:useLocalDpi xmlns:a14="http://schemas.microsoft.com/office/drawing/2010/main" val="0"/>
              </a:ext>
            </a:extLst>
          </a:blip>
          <a:srcRect l="21505" t="11117" r="37007" b="60175"/>
          <a:stretch/>
        </p:blipFill>
        <p:spPr>
          <a:xfrm>
            <a:off x="5515429" y="1746969"/>
            <a:ext cx="4563361" cy="4468949"/>
          </a:xfrm>
          <a:prstGeom prst="rect">
            <a:avLst/>
          </a:prstGeom>
        </p:spPr>
      </p:pic>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 </a:t>
            </a:r>
            <a:r>
              <a:rPr lang="pt-BR" sz="2000" dirty="0" smtClean="0"/>
              <a:t>         Considerações Finais</a:t>
            </a:r>
            <a:endParaRPr lang="pt-BR" sz="20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44" y="1059703"/>
            <a:ext cx="2028524" cy="1846982"/>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44" y="2906686"/>
            <a:ext cx="1972469" cy="1795944"/>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44" y="4670319"/>
            <a:ext cx="1996418" cy="1817750"/>
          </a:xfrm>
          <a:prstGeom prst="rect">
            <a:avLst/>
          </a:prstGeom>
        </p:spPr>
      </p:pic>
      <p:pic>
        <p:nvPicPr>
          <p:cNvPr id="17" name="Image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0568" y="1059704"/>
            <a:ext cx="1979617" cy="1802452"/>
          </a:xfrm>
          <a:prstGeom prst="rect">
            <a:avLst/>
          </a:prstGeom>
        </p:spPr>
      </p:pic>
      <p:pic>
        <p:nvPicPr>
          <p:cNvPr id="19" name="Imagem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044" y="3007459"/>
            <a:ext cx="1869832" cy="1702492"/>
          </a:xfrm>
          <a:prstGeom prst="rect">
            <a:avLst/>
          </a:prstGeom>
        </p:spPr>
      </p:pic>
      <p:pic>
        <p:nvPicPr>
          <p:cNvPr id="20" name="Image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4749" y="4893542"/>
            <a:ext cx="1751254" cy="1594527"/>
          </a:xfrm>
          <a:prstGeom prst="rect">
            <a:avLst/>
          </a:prstGeom>
        </p:spPr>
      </p:pic>
      <p:sp>
        <p:nvSpPr>
          <p:cNvPr id="12" name="CaixaDeTexto 11"/>
          <p:cNvSpPr txBox="1"/>
          <p:nvPr/>
        </p:nvSpPr>
        <p:spPr>
          <a:xfrm>
            <a:off x="4420883" y="1059703"/>
            <a:ext cx="461665" cy="5156215"/>
          </a:xfrm>
          <a:prstGeom prst="rect">
            <a:avLst/>
          </a:prstGeom>
          <a:noFill/>
        </p:spPr>
        <p:txBody>
          <a:bodyPr vert="vert270" wrap="square" rtlCol="0">
            <a:spAutoFit/>
          </a:bodyPr>
          <a:lstStyle/>
          <a:p>
            <a:r>
              <a:rPr lang="pt-BR" dirty="0" err="1" smtClean="0"/>
              <a:t>Veg</a:t>
            </a:r>
            <a:r>
              <a:rPr lang="pt-BR" dirty="0" smtClean="0"/>
              <a:t> Secundária                   Pasto                       Floresta</a:t>
            </a:r>
            <a:endParaRPr lang="pt-BR" dirty="0"/>
          </a:p>
        </p:txBody>
      </p:sp>
      <p:pic>
        <p:nvPicPr>
          <p:cNvPr id="21" name="Imagem 20"/>
          <p:cNvPicPr>
            <a:picLocks noChangeAspect="1"/>
          </p:cNvPicPr>
          <p:nvPr/>
        </p:nvPicPr>
        <p:blipFill rotWithShape="1">
          <a:blip r:embed="rId9" cstate="print">
            <a:extLst>
              <a:ext uri="{28A0092B-C50C-407E-A947-70E740481C1C}">
                <a14:useLocalDpi xmlns:a14="http://schemas.microsoft.com/office/drawing/2010/main" val="0"/>
              </a:ext>
            </a:extLst>
          </a:blip>
          <a:srcRect b="21593"/>
          <a:stretch/>
        </p:blipFill>
        <p:spPr>
          <a:xfrm>
            <a:off x="9534957" y="1059703"/>
            <a:ext cx="2092169" cy="2321581"/>
          </a:xfrm>
          <a:prstGeom prst="rect">
            <a:avLst/>
          </a:prstGeom>
        </p:spPr>
      </p:pic>
      <p:sp>
        <p:nvSpPr>
          <p:cNvPr id="13" name="Elipse 12"/>
          <p:cNvSpPr/>
          <p:nvPr/>
        </p:nvSpPr>
        <p:spPr>
          <a:xfrm>
            <a:off x="8244114" y="1960930"/>
            <a:ext cx="667657" cy="666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6588682" y="4238171"/>
            <a:ext cx="857147" cy="899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6385024" y="1299952"/>
            <a:ext cx="3113314" cy="369332"/>
          </a:xfrm>
          <a:prstGeom prst="rect">
            <a:avLst/>
          </a:prstGeom>
          <a:solidFill>
            <a:schemeClr val="bg1"/>
          </a:solidFill>
          <a:ln>
            <a:solidFill>
              <a:schemeClr val="tx1"/>
            </a:solidFill>
          </a:ln>
        </p:spPr>
        <p:txBody>
          <a:bodyPr wrap="square" rtlCol="0">
            <a:spAutoFit/>
          </a:bodyPr>
          <a:lstStyle/>
          <a:p>
            <a:r>
              <a:rPr lang="pt-BR" dirty="0" smtClean="0"/>
              <a:t>Santarém/ </a:t>
            </a:r>
            <a:r>
              <a:rPr lang="pt-BR" dirty="0" err="1" smtClean="0"/>
              <a:t>Mojuí</a:t>
            </a:r>
            <a:r>
              <a:rPr lang="pt-BR" dirty="0" smtClean="0"/>
              <a:t> dos Campos</a:t>
            </a:r>
            <a:endParaRPr lang="pt-BR" dirty="0"/>
          </a:p>
        </p:txBody>
      </p:sp>
      <p:sp>
        <p:nvSpPr>
          <p:cNvPr id="23" name="CaixaDeTexto 22"/>
          <p:cNvSpPr txBox="1"/>
          <p:nvPr/>
        </p:nvSpPr>
        <p:spPr>
          <a:xfrm>
            <a:off x="5866946" y="3405602"/>
            <a:ext cx="990600" cy="369332"/>
          </a:xfrm>
          <a:prstGeom prst="rect">
            <a:avLst/>
          </a:prstGeom>
          <a:solidFill>
            <a:schemeClr val="bg1"/>
          </a:solidFill>
          <a:ln>
            <a:solidFill>
              <a:schemeClr val="tx1"/>
            </a:solidFill>
          </a:ln>
        </p:spPr>
        <p:txBody>
          <a:bodyPr wrap="square" rtlCol="0">
            <a:spAutoFit/>
          </a:bodyPr>
          <a:lstStyle/>
          <a:p>
            <a:r>
              <a:rPr lang="pt-BR" dirty="0" smtClean="0"/>
              <a:t>Itaituba</a:t>
            </a:r>
            <a:endParaRPr lang="pt-BR" dirty="0"/>
          </a:p>
        </p:txBody>
      </p:sp>
      <p:sp>
        <p:nvSpPr>
          <p:cNvPr id="24" name="CaixaDeTexto 23"/>
          <p:cNvSpPr txBox="1"/>
          <p:nvPr/>
        </p:nvSpPr>
        <p:spPr>
          <a:xfrm>
            <a:off x="7501820" y="4768725"/>
            <a:ext cx="990600" cy="369332"/>
          </a:xfrm>
          <a:prstGeom prst="rect">
            <a:avLst/>
          </a:prstGeom>
          <a:solidFill>
            <a:schemeClr val="bg1"/>
          </a:solidFill>
          <a:ln>
            <a:solidFill>
              <a:schemeClr val="tx1"/>
            </a:solidFill>
          </a:ln>
        </p:spPr>
        <p:txBody>
          <a:bodyPr wrap="square" rtlCol="0">
            <a:spAutoFit/>
          </a:bodyPr>
          <a:lstStyle/>
          <a:p>
            <a:r>
              <a:rPr lang="pt-BR" dirty="0" smtClean="0"/>
              <a:t>Trairão</a:t>
            </a:r>
            <a:endParaRPr lang="pt-BR" dirty="0"/>
          </a:p>
        </p:txBody>
      </p:sp>
    </p:spTree>
    <p:extLst>
      <p:ext uri="{BB962C8B-B14F-4D97-AF65-F5344CB8AC3E}">
        <p14:creationId xmlns:p14="http://schemas.microsoft.com/office/powerpoint/2010/main" val="11391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a:t>
            </a:r>
            <a:r>
              <a:rPr lang="pt-BR" sz="2000" b="1" dirty="0" smtClean="0"/>
              <a:t>Resultados</a:t>
            </a:r>
            <a:r>
              <a:rPr lang="pt-BR" sz="2000" dirty="0" smtClean="0"/>
              <a:t>          Considerações Finais</a:t>
            </a:r>
            <a:endParaRPr lang="pt-BR" sz="2000" dirty="0"/>
          </a:p>
        </p:txBody>
      </p:sp>
      <p:sp>
        <p:nvSpPr>
          <p:cNvPr id="2" name="CaixaDeTexto 1"/>
          <p:cNvSpPr txBox="1"/>
          <p:nvPr/>
        </p:nvSpPr>
        <p:spPr>
          <a:xfrm>
            <a:off x="613954" y="1205344"/>
            <a:ext cx="8834846" cy="523220"/>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t>Índice de </a:t>
            </a:r>
            <a:r>
              <a:rPr lang="pt-BR" sz="2800" dirty="0" err="1" smtClean="0"/>
              <a:t>Autocorrelação</a:t>
            </a:r>
            <a:r>
              <a:rPr lang="pt-BR" sz="2800" dirty="0" smtClean="0"/>
              <a:t> Espacial Global (I de Moran)</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981" y="1896836"/>
            <a:ext cx="4895850" cy="445770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717" y="1896836"/>
            <a:ext cx="4895850" cy="4457700"/>
          </a:xfrm>
          <a:prstGeom prst="rect">
            <a:avLst/>
          </a:prstGeom>
        </p:spPr>
      </p:pic>
      <p:sp>
        <p:nvSpPr>
          <p:cNvPr id="6" name="CaixaDeTexto 5"/>
          <p:cNvSpPr txBox="1"/>
          <p:nvPr/>
        </p:nvSpPr>
        <p:spPr>
          <a:xfrm>
            <a:off x="2665548" y="1834841"/>
            <a:ext cx="2365829" cy="369332"/>
          </a:xfrm>
          <a:prstGeom prst="rect">
            <a:avLst/>
          </a:prstGeom>
          <a:solidFill>
            <a:schemeClr val="bg1"/>
          </a:solidFill>
        </p:spPr>
        <p:txBody>
          <a:bodyPr wrap="square" rtlCol="0">
            <a:spAutoFit/>
          </a:bodyPr>
          <a:lstStyle/>
          <a:p>
            <a:r>
              <a:rPr lang="pt-BR" b="1" dirty="0" err="1" smtClean="0"/>
              <a:t>Moran’s</a:t>
            </a:r>
            <a:r>
              <a:rPr lang="pt-BR" b="1" dirty="0" smtClean="0"/>
              <a:t> I: 0.112255</a:t>
            </a:r>
            <a:endParaRPr lang="pt-BR" b="1" dirty="0"/>
          </a:p>
        </p:txBody>
      </p:sp>
      <p:sp>
        <p:nvSpPr>
          <p:cNvPr id="8" name="CaixaDeTexto 7"/>
          <p:cNvSpPr txBox="1"/>
          <p:nvPr/>
        </p:nvSpPr>
        <p:spPr>
          <a:xfrm>
            <a:off x="7242784" y="1834841"/>
            <a:ext cx="2365829" cy="369332"/>
          </a:xfrm>
          <a:prstGeom prst="rect">
            <a:avLst/>
          </a:prstGeom>
          <a:solidFill>
            <a:schemeClr val="bg1"/>
          </a:solidFill>
        </p:spPr>
        <p:txBody>
          <a:bodyPr wrap="square" rtlCol="0">
            <a:spAutoFit/>
          </a:bodyPr>
          <a:lstStyle/>
          <a:p>
            <a:r>
              <a:rPr lang="pt-BR" b="1" dirty="0" err="1" smtClean="0"/>
              <a:t>Moran’s</a:t>
            </a:r>
            <a:r>
              <a:rPr lang="pt-BR" b="1" dirty="0" smtClean="0"/>
              <a:t> I: 0.0827961</a:t>
            </a:r>
            <a:endParaRPr lang="pt-BR" b="1" dirty="0"/>
          </a:p>
        </p:txBody>
      </p:sp>
      <p:sp>
        <p:nvSpPr>
          <p:cNvPr id="7" name="CaixaDeTexto 6"/>
          <p:cNvSpPr txBox="1"/>
          <p:nvPr/>
        </p:nvSpPr>
        <p:spPr>
          <a:xfrm>
            <a:off x="1954347" y="6153476"/>
            <a:ext cx="3788229" cy="369332"/>
          </a:xfrm>
          <a:prstGeom prst="rect">
            <a:avLst/>
          </a:prstGeom>
          <a:solidFill>
            <a:schemeClr val="bg1"/>
          </a:solidFill>
        </p:spPr>
        <p:txBody>
          <a:bodyPr wrap="square" rtlCol="0">
            <a:spAutoFit/>
          </a:bodyPr>
          <a:lstStyle/>
          <a:p>
            <a:r>
              <a:rPr lang="pt-BR" b="1" dirty="0" err="1" smtClean="0"/>
              <a:t>Residuo_desmatamento</a:t>
            </a:r>
            <a:r>
              <a:rPr lang="pt-BR" b="1" dirty="0" smtClean="0"/>
              <a:t> acumulado</a:t>
            </a:r>
            <a:endParaRPr lang="pt-BR" b="1" dirty="0"/>
          </a:p>
        </p:txBody>
      </p:sp>
      <p:sp>
        <p:nvSpPr>
          <p:cNvPr id="10" name="CaixaDeTexto 9"/>
          <p:cNvSpPr txBox="1"/>
          <p:nvPr/>
        </p:nvSpPr>
        <p:spPr>
          <a:xfrm>
            <a:off x="7100065" y="6153476"/>
            <a:ext cx="3788229" cy="369332"/>
          </a:xfrm>
          <a:prstGeom prst="rect">
            <a:avLst/>
          </a:prstGeom>
          <a:solidFill>
            <a:schemeClr val="bg1"/>
          </a:solidFill>
        </p:spPr>
        <p:txBody>
          <a:bodyPr wrap="square" rtlCol="0">
            <a:spAutoFit/>
          </a:bodyPr>
          <a:lstStyle/>
          <a:p>
            <a:r>
              <a:rPr lang="pt-BR" b="1" dirty="0" err="1" smtClean="0"/>
              <a:t>Residuo_classes</a:t>
            </a:r>
            <a:r>
              <a:rPr lang="pt-BR" b="1" dirty="0" smtClean="0"/>
              <a:t> de fronteira</a:t>
            </a:r>
            <a:endParaRPr lang="pt-BR" b="1" dirty="0"/>
          </a:p>
        </p:txBody>
      </p:sp>
    </p:spTree>
    <p:extLst>
      <p:ext uri="{BB962C8B-B14F-4D97-AF65-F5344CB8AC3E}">
        <p14:creationId xmlns:p14="http://schemas.microsoft.com/office/powerpoint/2010/main" val="26156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Resultados          </a:t>
            </a:r>
            <a:r>
              <a:rPr lang="pt-BR" sz="2000" b="1" dirty="0" smtClean="0"/>
              <a:t>Considerações Finais</a:t>
            </a:r>
            <a:endParaRPr lang="pt-BR" sz="2000" b="1" dirty="0"/>
          </a:p>
        </p:txBody>
      </p:sp>
      <p:sp>
        <p:nvSpPr>
          <p:cNvPr id="3" name="CaixaDeTexto 2"/>
          <p:cNvSpPr txBox="1"/>
          <p:nvPr/>
        </p:nvSpPr>
        <p:spPr>
          <a:xfrm>
            <a:off x="572044" y="1943463"/>
            <a:ext cx="10843755" cy="3477875"/>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smtClean="0"/>
              <a:t>A análise permitiu identificar uma pequena </a:t>
            </a:r>
            <a:r>
              <a:rPr lang="pt-BR" sz="2000" b="1" dirty="0" smtClean="0"/>
              <a:t>melhora na dependência espacial </a:t>
            </a:r>
            <a:r>
              <a:rPr lang="pt-BR" sz="2000" dirty="0" smtClean="0"/>
              <a:t>a partir da regionalização do desmatamento com base nas </a:t>
            </a:r>
            <a:r>
              <a:rPr lang="pt-BR" sz="2000" b="1" dirty="0" smtClean="0"/>
              <a:t>classes de fronteira</a:t>
            </a:r>
            <a:r>
              <a:rPr lang="pt-BR" sz="2000" dirty="0" smtClean="0"/>
              <a:t>;</a:t>
            </a:r>
          </a:p>
          <a:p>
            <a:pPr algn="just"/>
            <a:endParaRPr lang="pt-BR" sz="2000" dirty="0" smtClean="0"/>
          </a:p>
          <a:p>
            <a:pPr marL="285750" indent="-285750" algn="just">
              <a:buFont typeface="Arial" panose="020B0604020202020204" pitchFamily="34" charset="0"/>
              <a:buChar char="•"/>
            </a:pPr>
            <a:r>
              <a:rPr lang="pt-BR" sz="2000" dirty="0" smtClean="0"/>
              <a:t>O estudo exploratório se mostrou eficaz para investigações posteriores baseadas em </a:t>
            </a:r>
            <a:r>
              <a:rPr lang="pt-BR" sz="2000" b="1" dirty="0" smtClean="0"/>
              <a:t>modelos de coeficientes locais</a:t>
            </a:r>
            <a:r>
              <a:rPr lang="pt-BR" sz="2000" dirty="0" smtClean="0"/>
              <a:t>, visto que foi possível identificar associações locais a partir dos resultados obtidos na classificação de fronteiras;</a:t>
            </a:r>
          </a:p>
          <a:p>
            <a:pPr algn="just"/>
            <a:endParaRPr lang="pt-BR" sz="2000" b="1" dirty="0"/>
          </a:p>
          <a:p>
            <a:pPr marL="285750" indent="-285750" algn="just">
              <a:buFont typeface="Arial" panose="020B0604020202020204" pitchFamily="34" charset="0"/>
              <a:buChar char="•"/>
            </a:pPr>
            <a:r>
              <a:rPr lang="pt-BR" sz="2000" dirty="0"/>
              <a:t>P</a:t>
            </a:r>
            <a:r>
              <a:rPr lang="pt-BR" sz="2000" dirty="0" smtClean="0"/>
              <a:t>ôde-se </a:t>
            </a:r>
            <a:r>
              <a:rPr lang="pt-BR" sz="2000" dirty="0"/>
              <a:t>identificar que a </a:t>
            </a:r>
            <a:r>
              <a:rPr lang="pt-BR" sz="2000" b="1" dirty="0"/>
              <a:t>não </a:t>
            </a:r>
            <a:r>
              <a:rPr lang="pt-BR" sz="2000" b="1" dirty="0" err="1"/>
              <a:t>estacionariedade</a:t>
            </a:r>
            <a:r>
              <a:rPr lang="pt-BR" sz="2000" b="1" dirty="0"/>
              <a:t> </a:t>
            </a:r>
            <a:r>
              <a:rPr lang="pt-BR" sz="2000" dirty="0"/>
              <a:t>observada no gráfico de dispersão dos resíduos em relação </a:t>
            </a:r>
            <a:r>
              <a:rPr lang="pt-BR" sz="2000" dirty="0" smtClean="0"/>
              <a:t>a </a:t>
            </a:r>
            <a:r>
              <a:rPr lang="pt-BR" sz="2000" b="1" dirty="0" smtClean="0"/>
              <a:t>algumas </a:t>
            </a:r>
            <a:r>
              <a:rPr lang="pt-BR" sz="2000" b="1" dirty="0"/>
              <a:t>variáveis explicativas </a:t>
            </a:r>
            <a:r>
              <a:rPr lang="pt-BR" sz="2000" dirty="0"/>
              <a:t>das regressões mostrou a existência de </a:t>
            </a:r>
            <a:r>
              <a:rPr lang="pt-BR" sz="2000" dirty="0" smtClean="0"/>
              <a:t>dependência espacial, </a:t>
            </a:r>
            <a:r>
              <a:rPr lang="pt-BR" sz="2000" dirty="0"/>
              <a:t>e estas </a:t>
            </a:r>
            <a:r>
              <a:rPr lang="pt-BR" sz="2000" b="1" dirty="0"/>
              <a:t>condisseram com as classes de uso </a:t>
            </a:r>
            <a:r>
              <a:rPr lang="pt-BR" sz="2000" dirty="0"/>
              <a:t>mapeadas na análise exploratória como as mais significativas na composição das classes de fronteira estabelecidas na área de estudo. </a:t>
            </a:r>
          </a:p>
        </p:txBody>
      </p:sp>
    </p:spTree>
    <p:extLst>
      <p:ext uri="{BB962C8B-B14F-4D97-AF65-F5344CB8AC3E}">
        <p14:creationId xmlns:p14="http://schemas.microsoft.com/office/powerpoint/2010/main" val="354502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3954" y="1317170"/>
            <a:ext cx="9872871" cy="4038600"/>
          </a:xfrm>
        </p:spPr>
        <p:txBody>
          <a:bodyPr/>
          <a:lstStyle/>
          <a:p>
            <a:r>
              <a:rPr lang="pt-BR" dirty="0" smtClean="0"/>
              <a:t>Histórico do Desmatamento</a:t>
            </a:r>
          </a:p>
          <a:p>
            <a:r>
              <a:rPr lang="pt-BR" dirty="0" smtClean="0">
                <a:solidFill>
                  <a:schemeClr val="bg2">
                    <a:lumMod val="75000"/>
                  </a:schemeClr>
                </a:solidFill>
              </a:rPr>
              <a:t>Heterogeneidade Espacial</a:t>
            </a:r>
            <a:endParaRPr lang="pt-BR" dirty="0">
              <a:solidFill>
                <a:schemeClr val="bg2">
                  <a:lumMod val="75000"/>
                </a:schemeClr>
              </a:solidFill>
            </a:endParaRPr>
          </a:p>
        </p:txBody>
      </p:sp>
      <p:cxnSp>
        <p:nvCxnSpPr>
          <p:cNvPr id="5" name="Conector reto 4"/>
          <p:cNvCxnSpPr/>
          <p:nvPr/>
        </p:nvCxnSpPr>
        <p:spPr>
          <a:xfrm>
            <a:off x="613954" y="914400"/>
            <a:ext cx="1098230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Diagrama 5"/>
          <p:cNvGraphicFramePr/>
          <p:nvPr>
            <p:extLst>
              <p:ext uri="{D42A27DB-BD31-4B8C-83A1-F6EECF244321}">
                <p14:modId xmlns:p14="http://schemas.microsoft.com/office/powerpoint/2010/main" val="1442286190"/>
              </p:ext>
            </p:extLst>
          </p:nvPr>
        </p:nvGraphicFramePr>
        <p:xfrm>
          <a:off x="2015435" y="4362993"/>
          <a:ext cx="8128000" cy="198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m 6"/>
          <p:cNvPicPr>
            <a:picLocks noChangeAspect="1"/>
          </p:cNvPicPr>
          <p:nvPr/>
        </p:nvPicPr>
        <p:blipFill rotWithShape="1">
          <a:blip r:embed="rId7">
            <a:extLst>
              <a:ext uri="{28A0092B-C50C-407E-A947-70E740481C1C}">
                <a14:useLocalDpi xmlns:a14="http://schemas.microsoft.com/office/drawing/2010/main" val="0"/>
              </a:ext>
            </a:extLst>
          </a:blip>
          <a:srcRect r="21368"/>
          <a:stretch/>
        </p:blipFill>
        <p:spPr>
          <a:xfrm>
            <a:off x="7138850" y="1317171"/>
            <a:ext cx="4186647" cy="2994933"/>
          </a:xfrm>
          <a:prstGeom prst="rect">
            <a:avLst/>
          </a:prstGeom>
          <a:ln>
            <a:noFill/>
          </a:ln>
          <a:effectLst>
            <a:softEdge rad="112500"/>
          </a:effectLst>
        </p:spPr>
      </p:pic>
      <p:sp>
        <p:nvSpPr>
          <p:cNvPr id="8" name="CaixaDeTexto 7"/>
          <p:cNvSpPr txBox="1"/>
          <p:nvPr/>
        </p:nvSpPr>
        <p:spPr>
          <a:xfrm>
            <a:off x="2015435" y="5969726"/>
            <a:ext cx="7899274" cy="307777"/>
          </a:xfrm>
          <a:prstGeom prst="rect">
            <a:avLst/>
          </a:prstGeom>
          <a:noFill/>
        </p:spPr>
        <p:txBody>
          <a:bodyPr wrap="square" rtlCol="0">
            <a:spAutoFit/>
          </a:bodyPr>
          <a:lstStyle/>
          <a:p>
            <a:r>
              <a:rPr lang="pt-BR" sz="1400" dirty="0" smtClean="0"/>
              <a:t>               (</a:t>
            </a:r>
            <a:r>
              <a:rPr lang="pt-BR" sz="1400" dirty="0" err="1" smtClean="0"/>
              <a:t>Fearnside</a:t>
            </a:r>
            <a:r>
              <a:rPr lang="pt-BR" sz="1400" dirty="0" smtClean="0"/>
              <a:t>, 1986)                                         (</a:t>
            </a:r>
            <a:r>
              <a:rPr lang="pt-BR" sz="1400" dirty="0" err="1" smtClean="0"/>
              <a:t>Margulis</a:t>
            </a:r>
            <a:r>
              <a:rPr lang="pt-BR" sz="1400" dirty="0" smtClean="0"/>
              <a:t>, 2003)                             (Richards e </a:t>
            </a:r>
            <a:r>
              <a:rPr lang="pt-BR" sz="1400" dirty="0" err="1" smtClean="0"/>
              <a:t>VanWey</a:t>
            </a:r>
            <a:r>
              <a:rPr lang="pt-BR" sz="1400" dirty="0" smtClean="0"/>
              <a:t>, 2015)</a:t>
            </a:r>
            <a:endParaRPr lang="pt-BR" sz="1400" dirty="0"/>
          </a:p>
        </p:txBody>
      </p:sp>
      <p:sp>
        <p:nvSpPr>
          <p:cNvPr id="10" name="Título 1"/>
          <p:cNvSpPr>
            <a:spLocks noGrp="1"/>
          </p:cNvSpPr>
          <p:nvPr>
            <p:ph type="title"/>
          </p:nvPr>
        </p:nvSpPr>
        <p:spPr>
          <a:xfrm>
            <a:off x="613954" y="335280"/>
            <a:ext cx="11430000" cy="579120"/>
          </a:xfrm>
        </p:spPr>
        <p:txBody>
          <a:bodyPr>
            <a:noAutofit/>
          </a:bodyPr>
          <a:lstStyle/>
          <a:p>
            <a:r>
              <a:rPr lang="pt-BR" sz="2000" b="1" dirty="0" smtClean="0"/>
              <a:t>Introdução</a:t>
            </a:r>
            <a:r>
              <a:rPr lang="pt-BR" sz="2000" dirty="0" smtClean="0"/>
              <a:t>        Objetivos </a:t>
            </a:r>
            <a:r>
              <a:rPr lang="pt-BR" sz="2000" b="1" dirty="0" smtClean="0"/>
              <a:t>       </a:t>
            </a:r>
            <a:r>
              <a:rPr lang="pt-BR" sz="2000" dirty="0" smtClean="0"/>
              <a:t>Fundamentação</a:t>
            </a:r>
            <a:r>
              <a:rPr lang="pt-BR" sz="2000" b="1" dirty="0" smtClean="0"/>
              <a:t>  </a:t>
            </a:r>
            <a:r>
              <a:rPr lang="pt-BR" sz="2000" dirty="0" smtClean="0"/>
              <a:t>      Metodologia         Resultados          Considerações Finais</a:t>
            </a:r>
            <a:endParaRPr lang="pt-BR" sz="2000" dirty="0"/>
          </a:p>
        </p:txBody>
      </p:sp>
    </p:spTree>
    <p:extLst>
      <p:ext uri="{BB962C8B-B14F-4D97-AF65-F5344CB8AC3E}">
        <p14:creationId xmlns:p14="http://schemas.microsoft.com/office/powerpoint/2010/main" val="116754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Metodologia         Resultados          </a:t>
            </a:r>
            <a:r>
              <a:rPr lang="pt-BR" sz="2000" b="1" dirty="0" smtClean="0"/>
              <a:t>Considerações Finais</a:t>
            </a:r>
            <a:endParaRPr lang="pt-BR" sz="2000" b="1" dirty="0"/>
          </a:p>
        </p:txBody>
      </p:sp>
      <p:sp>
        <p:nvSpPr>
          <p:cNvPr id="3" name="CaixaDeTexto 2"/>
          <p:cNvSpPr txBox="1"/>
          <p:nvPr/>
        </p:nvSpPr>
        <p:spPr>
          <a:xfrm>
            <a:off x="613954" y="1493520"/>
            <a:ext cx="10843755" cy="4154984"/>
          </a:xfrm>
          <a:prstGeom prst="rect">
            <a:avLst/>
          </a:prstGeom>
          <a:noFill/>
        </p:spPr>
        <p:txBody>
          <a:bodyPr wrap="square" rtlCol="0">
            <a:spAutoFit/>
          </a:bodyPr>
          <a:lstStyle/>
          <a:p>
            <a:pPr marL="285750" indent="-285750" algn="just">
              <a:buFont typeface="Arial" panose="020B0604020202020204" pitchFamily="34" charset="0"/>
              <a:buChar char="•"/>
            </a:pPr>
            <a:r>
              <a:rPr lang="pt-BR" sz="2400" b="1" dirty="0" smtClean="0"/>
              <a:t>Sugestões para próximos trabalhos:</a:t>
            </a:r>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r>
              <a:rPr lang="pt-BR" sz="2400" dirty="0" smtClean="0"/>
              <a:t>Análise e proposta de correção de falha metodológica de Rodrigues (2009) para estabelecimento das fronteiras a partir da criação de novos limiares que contemplem as faixas de transição entre as classes;</a:t>
            </a:r>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r>
              <a:rPr lang="pt-BR" sz="2400" dirty="0" smtClean="0"/>
              <a:t>A fim de constatar a dependência espacial local detectada, torna-se indispensável a aplicação de modelo espacial de coeficientes locais a fim de mapear a relação entre variáveis levando-se em consideração seus aspectos de </a:t>
            </a:r>
            <a:r>
              <a:rPr lang="pt-BR" sz="2400" dirty="0" err="1" smtClean="0"/>
              <a:t>autocorrelação</a:t>
            </a:r>
            <a:r>
              <a:rPr lang="pt-BR" sz="2400" dirty="0" smtClean="0"/>
              <a:t> espacial local conforme discutida na literatura básica do trabalho (Oliveira e Almeida, 2009; Aguiar et al., 2007).</a:t>
            </a:r>
            <a:endParaRPr lang="pt-BR" sz="2400" dirty="0"/>
          </a:p>
        </p:txBody>
      </p:sp>
    </p:spTree>
    <p:extLst>
      <p:ext uri="{BB962C8B-B14F-4D97-AF65-F5344CB8AC3E}">
        <p14:creationId xmlns:p14="http://schemas.microsoft.com/office/powerpoint/2010/main" val="3014957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88137" y="4170218"/>
            <a:ext cx="3567545" cy="1356360"/>
          </a:xfrm>
        </p:spPr>
        <p:txBody>
          <a:bodyPr/>
          <a:lstStyle/>
          <a:p>
            <a:r>
              <a:rPr lang="pt-BR" b="1" dirty="0" smtClean="0"/>
              <a:t>Obrigada!</a:t>
            </a:r>
            <a:endParaRPr lang="pt-BR" b="1" dirty="0"/>
          </a:p>
        </p:txBody>
      </p:sp>
      <p:sp>
        <p:nvSpPr>
          <p:cNvPr id="5" name="CaixaDeTexto 4"/>
          <p:cNvSpPr txBox="1"/>
          <p:nvPr/>
        </p:nvSpPr>
        <p:spPr>
          <a:xfrm>
            <a:off x="9324109" y="5157246"/>
            <a:ext cx="3823854" cy="369332"/>
          </a:xfrm>
          <a:prstGeom prst="rect">
            <a:avLst/>
          </a:prstGeom>
          <a:noFill/>
        </p:spPr>
        <p:txBody>
          <a:bodyPr wrap="square" rtlCol="0">
            <a:spAutoFit/>
          </a:bodyPr>
          <a:lstStyle/>
          <a:p>
            <a:r>
              <a:rPr lang="pt-BR" dirty="0" smtClean="0"/>
              <a:t>renata@dpi.inpe.br</a:t>
            </a:r>
            <a:endParaRPr lang="pt-BR" dirty="0"/>
          </a:p>
        </p:txBody>
      </p:sp>
      <p:pic>
        <p:nvPicPr>
          <p:cNvPr id="6" name="Imagem 5"/>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413904" y="458931"/>
            <a:ext cx="8397586" cy="59929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5472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3953" y="1308663"/>
            <a:ext cx="9872871" cy="4038600"/>
          </a:xfrm>
        </p:spPr>
        <p:txBody>
          <a:bodyPr/>
          <a:lstStyle/>
          <a:p>
            <a:r>
              <a:rPr lang="pt-BR" dirty="0" smtClean="0">
                <a:solidFill>
                  <a:schemeClr val="bg2">
                    <a:lumMod val="75000"/>
                  </a:schemeClr>
                </a:solidFill>
              </a:rPr>
              <a:t>Histórico do Desmatamento</a:t>
            </a:r>
          </a:p>
          <a:p>
            <a:r>
              <a:rPr lang="pt-BR" dirty="0" smtClean="0"/>
              <a:t>Heterogeneidade Espacial</a:t>
            </a:r>
            <a:endParaRPr lang="pt-BR" dirty="0"/>
          </a:p>
        </p:txBody>
      </p:sp>
      <p:cxnSp>
        <p:nvCxnSpPr>
          <p:cNvPr id="5" name="Conector reto 4"/>
          <p:cNvCxnSpPr/>
          <p:nvPr/>
        </p:nvCxnSpPr>
        <p:spPr>
          <a:xfrm>
            <a:off x="613954" y="914400"/>
            <a:ext cx="1091302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31548"/>
          <a:stretch/>
        </p:blipFill>
        <p:spPr bwMode="auto">
          <a:xfrm>
            <a:off x="5832764" y="1308664"/>
            <a:ext cx="5352072" cy="4845511"/>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8158571" y="6154176"/>
            <a:ext cx="3635864" cy="338554"/>
          </a:xfrm>
          <a:prstGeom prst="rect">
            <a:avLst/>
          </a:prstGeom>
          <a:noFill/>
        </p:spPr>
        <p:txBody>
          <a:bodyPr wrap="square" rtlCol="0">
            <a:spAutoFit/>
          </a:bodyPr>
          <a:lstStyle/>
          <a:p>
            <a:r>
              <a:rPr lang="pt-BR" sz="1600" dirty="0" smtClean="0"/>
              <a:t>(Programa </a:t>
            </a:r>
            <a:r>
              <a:rPr lang="pt-BR" sz="1600" dirty="0" err="1" smtClean="0"/>
              <a:t>Terraclass</a:t>
            </a:r>
            <a:r>
              <a:rPr lang="pt-BR" sz="1600" dirty="0" smtClean="0"/>
              <a:t>, INPE (2014))</a:t>
            </a:r>
            <a:endParaRPr lang="pt-BR" sz="1600" dirty="0"/>
          </a:p>
        </p:txBody>
      </p:sp>
      <p:sp>
        <p:nvSpPr>
          <p:cNvPr id="17" name="Título 1"/>
          <p:cNvSpPr>
            <a:spLocks noGrp="1"/>
          </p:cNvSpPr>
          <p:nvPr>
            <p:ph type="title"/>
          </p:nvPr>
        </p:nvSpPr>
        <p:spPr>
          <a:xfrm>
            <a:off x="613953" y="335280"/>
            <a:ext cx="11430000" cy="579120"/>
          </a:xfrm>
        </p:spPr>
        <p:txBody>
          <a:bodyPr>
            <a:noAutofit/>
          </a:bodyPr>
          <a:lstStyle/>
          <a:p>
            <a:r>
              <a:rPr lang="pt-BR" sz="2000" dirty="0" smtClean="0"/>
              <a:t>Introdução        </a:t>
            </a:r>
            <a:r>
              <a:rPr lang="pt-BR" sz="2000" b="1" dirty="0" smtClean="0"/>
              <a:t>Objetivos        </a:t>
            </a:r>
            <a:r>
              <a:rPr lang="pt-BR" sz="2000" dirty="0" smtClean="0"/>
              <a:t>Fundamentação</a:t>
            </a:r>
            <a:r>
              <a:rPr lang="pt-BR" sz="2000" b="1" dirty="0" smtClean="0"/>
              <a:t>  </a:t>
            </a:r>
            <a:r>
              <a:rPr lang="pt-BR" sz="2000" dirty="0" smtClean="0"/>
              <a:t>      Metodologia         Resultados          Considerações Finais</a:t>
            </a:r>
            <a:endParaRPr lang="pt-BR" sz="2000" dirty="0"/>
          </a:p>
        </p:txBody>
      </p:sp>
    </p:spTree>
    <p:extLst>
      <p:ext uri="{BB962C8B-B14F-4D97-AF65-F5344CB8AC3E}">
        <p14:creationId xmlns:p14="http://schemas.microsoft.com/office/powerpoint/2010/main" val="124308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4081" y="1999012"/>
            <a:ext cx="10563497" cy="373413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613954" y="335280"/>
            <a:ext cx="11430000" cy="579120"/>
          </a:xfrm>
        </p:spPr>
        <p:txBody>
          <a:bodyPr>
            <a:noAutofit/>
          </a:bodyPr>
          <a:lstStyle/>
          <a:p>
            <a:r>
              <a:rPr lang="pt-BR" sz="2000" dirty="0" smtClean="0"/>
              <a:t>Introdução        </a:t>
            </a:r>
            <a:r>
              <a:rPr lang="pt-BR" sz="2000" b="1" dirty="0" smtClean="0"/>
              <a:t>Objetivos        </a:t>
            </a:r>
            <a:r>
              <a:rPr lang="pt-BR" sz="2000" dirty="0" smtClean="0"/>
              <a:t>Fundamentação</a:t>
            </a:r>
            <a:r>
              <a:rPr lang="pt-BR" sz="2000" b="1" dirty="0" smtClean="0"/>
              <a:t>  </a:t>
            </a:r>
            <a:r>
              <a:rPr lang="pt-BR" sz="2000" dirty="0" smtClean="0"/>
              <a:t>      Metodologia         Resultados          Considerações Finais</a:t>
            </a:r>
            <a:endParaRPr lang="pt-BR" sz="2000" dirty="0"/>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p:cNvSpPr>
            <a:spLocks noGrp="1"/>
          </p:cNvSpPr>
          <p:nvPr>
            <p:ph idx="1"/>
          </p:nvPr>
        </p:nvSpPr>
        <p:spPr>
          <a:xfrm>
            <a:off x="1099393" y="2202542"/>
            <a:ext cx="9872871" cy="4038600"/>
          </a:xfrm>
        </p:spPr>
        <p:txBody>
          <a:bodyPr>
            <a:normAutofit/>
          </a:bodyPr>
          <a:lstStyle/>
          <a:p>
            <a:pPr marL="45720" indent="0" algn="just">
              <a:lnSpc>
                <a:spcPct val="100000"/>
              </a:lnSpc>
              <a:buNone/>
            </a:pPr>
            <a:r>
              <a:rPr lang="pt-BR" sz="3600" dirty="0"/>
              <a:t>I</a:t>
            </a:r>
            <a:r>
              <a:rPr lang="pt-BR" sz="3600" dirty="0" smtClean="0"/>
              <a:t>nvestigar as </a:t>
            </a:r>
            <a:r>
              <a:rPr lang="pt-BR" sz="3600" b="1" dirty="0"/>
              <a:t>relações </a:t>
            </a:r>
            <a:r>
              <a:rPr lang="pt-BR" sz="3600" dirty="0" smtClean="0"/>
              <a:t>entre </a:t>
            </a:r>
            <a:r>
              <a:rPr lang="pt-BR" sz="3600" dirty="0"/>
              <a:t>diferentes </a:t>
            </a:r>
            <a:r>
              <a:rPr lang="pt-BR" sz="3600" b="1" dirty="0"/>
              <a:t>padrões de </a:t>
            </a:r>
            <a:r>
              <a:rPr lang="pt-BR" sz="3600" b="1" dirty="0" smtClean="0"/>
              <a:t>desmatamento </a:t>
            </a:r>
            <a:r>
              <a:rPr lang="pt-BR" sz="3600" dirty="0"/>
              <a:t>e </a:t>
            </a:r>
            <a:r>
              <a:rPr lang="pt-BR" sz="3600" dirty="0" smtClean="0"/>
              <a:t>configurações de </a:t>
            </a:r>
            <a:r>
              <a:rPr lang="pt-BR" sz="3600" b="1" dirty="0"/>
              <a:t>uso </a:t>
            </a:r>
            <a:r>
              <a:rPr lang="pt-BR" sz="3600" b="1" dirty="0" smtClean="0"/>
              <a:t>da terra</a:t>
            </a:r>
            <a:r>
              <a:rPr lang="pt-BR" sz="3600" dirty="0" smtClean="0"/>
              <a:t>, </a:t>
            </a:r>
            <a:r>
              <a:rPr lang="pt-BR" sz="3600" dirty="0"/>
              <a:t>com base </a:t>
            </a:r>
            <a:r>
              <a:rPr lang="pt-BR" sz="3600" dirty="0" smtClean="0"/>
              <a:t>no </a:t>
            </a:r>
            <a:r>
              <a:rPr lang="pt-BR" sz="3600" b="1" dirty="0" smtClean="0"/>
              <a:t>desmatamento acumulado </a:t>
            </a:r>
            <a:r>
              <a:rPr lang="pt-BR" sz="3600" dirty="0" smtClean="0"/>
              <a:t>e </a:t>
            </a:r>
            <a:r>
              <a:rPr lang="pt-BR" sz="3600" dirty="0"/>
              <a:t>classes de </a:t>
            </a:r>
            <a:r>
              <a:rPr lang="pt-BR" sz="3600" dirty="0" smtClean="0"/>
              <a:t>fronteiras estabelecidas </a:t>
            </a:r>
            <a:r>
              <a:rPr lang="pt-BR" sz="3600" dirty="0"/>
              <a:t>por Rodrigues (2009</a:t>
            </a:r>
            <a:r>
              <a:rPr lang="pt-BR" sz="3600" dirty="0" smtClean="0"/>
              <a:t>) a fim testar a metodologia como uma forma de detectar processos de</a:t>
            </a:r>
            <a:r>
              <a:rPr lang="pt-BR" sz="3600" dirty="0"/>
              <a:t> </a:t>
            </a:r>
            <a:r>
              <a:rPr lang="pt-BR" sz="3600" b="1" dirty="0" smtClean="0"/>
              <a:t>dependência espacial</a:t>
            </a:r>
            <a:r>
              <a:rPr lang="pt-BR" sz="3600" dirty="0" smtClean="0"/>
              <a:t>.</a:t>
            </a:r>
            <a:endParaRPr lang="pt-BR" sz="3600" dirty="0"/>
          </a:p>
        </p:txBody>
      </p:sp>
    </p:spTree>
    <p:extLst>
      <p:ext uri="{BB962C8B-B14F-4D97-AF65-F5344CB8AC3E}">
        <p14:creationId xmlns:p14="http://schemas.microsoft.com/office/powerpoint/2010/main" val="124625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436121" y="2142623"/>
            <a:ext cx="9199418" cy="23414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613954" y="335280"/>
            <a:ext cx="11430000" cy="579120"/>
          </a:xfrm>
        </p:spPr>
        <p:txBody>
          <a:bodyPr>
            <a:noAutofit/>
          </a:bodyPr>
          <a:lstStyle/>
          <a:p>
            <a:r>
              <a:rPr lang="pt-BR" sz="2000" dirty="0" smtClean="0"/>
              <a:t>Introdução        Objetivos        </a:t>
            </a:r>
            <a:r>
              <a:rPr lang="pt-BR" sz="2000" b="1" dirty="0" smtClean="0"/>
              <a:t>Fundamentação  </a:t>
            </a:r>
            <a:r>
              <a:rPr lang="pt-BR" sz="2000" dirty="0" smtClean="0"/>
              <a:t>      Metodologia         Resultados          Considerações Finais</a:t>
            </a:r>
            <a:endParaRPr lang="pt-BR" sz="2000" dirty="0"/>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1099395" y="1281546"/>
            <a:ext cx="9872871" cy="4038600"/>
          </a:xfrm>
        </p:spPr>
        <p:txBody>
          <a:bodyPr/>
          <a:lstStyle/>
          <a:p>
            <a:r>
              <a:rPr lang="pt-BR" dirty="0" smtClean="0"/>
              <a:t>Classes de </a:t>
            </a:r>
            <a:r>
              <a:rPr lang="pt-BR" i="1" dirty="0" smtClean="0"/>
              <a:t>Fronteira de Desmatamento </a:t>
            </a:r>
            <a:r>
              <a:rPr lang="pt-BR" dirty="0" smtClean="0"/>
              <a:t>(Rodrigues, 2009)</a:t>
            </a:r>
            <a:endParaRPr lang="pt-BR" dirty="0"/>
          </a:p>
        </p:txBody>
      </p:sp>
      <p:sp>
        <p:nvSpPr>
          <p:cNvPr id="6" name="CaixaDeTexto 5"/>
          <p:cNvSpPr txBox="1"/>
          <p:nvPr/>
        </p:nvSpPr>
        <p:spPr>
          <a:xfrm>
            <a:off x="1567739" y="1307395"/>
            <a:ext cx="8936182" cy="3046988"/>
          </a:xfrm>
          <a:prstGeom prst="rect">
            <a:avLst/>
          </a:prstGeom>
          <a:noFill/>
        </p:spPr>
        <p:txBody>
          <a:bodyPr wrap="square" rtlCol="0">
            <a:spAutoFit/>
          </a:bodyPr>
          <a:lstStyle/>
          <a:p>
            <a:pPr algn="just"/>
            <a:endParaRPr lang="pt-BR" sz="3200" dirty="0" smtClean="0"/>
          </a:p>
          <a:p>
            <a:pPr algn="just"/>
            <a:endParaRPr lang="pt-BR" sz="3200" dirty="0"/>
          </a:p>
          <a:p>
            <a:pPr algn="just"/>
            <a:r>
              <a:rPr lang="pt-BR" sz="3200" dirty="0" smtClean="0"/>
              <a:t>Descritas de </a:t>
            </a:r>
            <a:r>
              <a:rPr lang="pt-BR" sz="3200" b="1" dirty="0"/>
              <a:t>A </a:t>
            </a:r>
            <a:r>
              <a:rPr lang="pt-BR" sz="3200" b="1" dirty="0" err="1"/>
              <a:t>a</a:t>
            </a:r>
            <a:r>
              <a:rPr lang="pt-BR" sz="3200" b="1" dirty="0"/>
              <a:t> </a:t>
            </a:r>
            <a:r>
              <a:rPr lang="pt-BR" sz="3200" b="1" dirty="0" smtClean="0"/>
              <a:t>G</a:t>
            </a:r>
            <a:r>
              <a:rPr lang="pt-BR" sz="3200" dirty="0" smtClean="0"/>
              <a:t>, onde cada letra representa </a:t>
            </a:r>
            <a:r>
              <a:rPr lang="pt-BR" sz="3200" dirty="0"/>
              <a:t>a posição relativa do desmatamento em relação a duas variáveis: </a:t>
            </a:r>
            <a:r>
              <a:rPr lang="pt-BR" sz="3200" b="1" dirty="0"/>
              <a:t>“extensão do desmatamento” </a:t>
            </a:r>
            <a:r>
              <a:rPr lang="pt-BR" sz="3200" dirty="0"/>
              <a:t>e </a:t>
            </a:r>
            <a:r>
              <a:rPr lang="pt-BR" sz="3200" b="1" dirty="0"/>
              <a:t>“atividade do desmatamento</a:t>
            </a:r>
            <a:r>
              <a:rPr lang="pt-BR" sz="3200" b="1" dirty="0" smtClean="0"/>
              <a:t>”.</a:t>
            </a:r>
          </a:p>
        </p:txBody>
      </p:sp>
      <p:sp>
        <p:nvSpPr>
          <p:cNvPr id="10" name="CaixaDeTexto 9"/>
          <p:cNvSpPr txBox="1"/>
          <p:nvPr/>
        </p:nvSpPr>
        <p:spPr>
          <a:xfrm>
            <a:off x="1343492" y="4681281"/>
            <a:ext cx="9282943" cy="1754326"/>
          </a:xfrm>
          <a:prstGeom prst="rect">
            <a:avLst/>
          </a:prstGeom>
          <a:noFill/>
        </p:spPr>
        <p:txBody>
          <a:bodyPr wrap="square" rtlCol="0">
            <a:spAutoFit/>
          </a:bodyPr>
          <a:lstStyle/>
          <a:p>
            <a:pPr algn="just"/>
            <a:endParaRPr lang="pt-BR" dirty="0"/>
          </a:p>
          <a:p>
            <a:pPr algn="just"/>
            <a:r>
              <a:rPr lang="pt-BR" i="1" dirty="0"/>
              <a:t> Extensão </a:t>
            </a:r>
            <a:r>
              <a:rPr lang="pt-BR" dirty="0"/>
              <a:t>- porcentagem de área desmatada acumulada em relação a cobertura florestal em uma determinada unidade espacial.</a:t>
            </a:r>
          </a:p>
          <a:p>
            <a:pPr algn="just"/>
            <a:endParaRPr lang="pt-BR" dirty="0"/>
          </a:p>
          <a:p>
            <a:pPr algn="just"/>
            <a:r>
              <a:rPr lang="pt-BR" i="1" dirty="0"/>
              <a:t>Atividade</a:t>
            </a:r>
            <a:r>
              <a:rPr lang="pt-BR" dirty="0"/>
              <a:t> - porcentagem de área desmatada em três anos na mesma </a:t>
            </a:r>
            <a:r>
              <a:rPr lang="pt-BR" dirty="0" smtClean="0"/>
              <a:t>unidade espacial.</a:t>
            </a:r>
            <a:endParaRPr lang="pt-BR" dirty="0"/>
          </a:p>
          <a:p>
            <a:endParaRPr lang="pt-BR" dirty="0"/>
          </a:p>
        </p:txBody>
      </p:sp>
    </p:spTree>
    <p:extLst>
      <p:ext uri="{BB962C8B-B14F-4D97-AF65-F5344CB8AC3E}">
        <p14:creationId xmlns:p14="http://schemas.microsoft.com/office/powerpoint/2010/main" val="212754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54" y="335280"/>
            <a:ext cx="11430000" cy="579120"/>
          </a:xfrm>
        </p:spPr>
        <p:txBody>
          <a:bodyPr>
            <a:noAutofit/>
          </a:bodyPr>
          <a:lstStyle/>
          <a:p>
            <a:r>
              <a:rPr lang="pt-BR" sz="2000" dirty="0" smtClean="0"/>
              <a:t>Introdução        Objetivos        </a:t>
            </a:r>
            <a:r>
              <a:rPr lang="pt-BR" sz="2000" b="1" dirty="0" smtClean="0"/>
              <a:t>Fundamentação  </a:t>
            </a:r>
            <a:r>
              <a:rPr lang="pt-BR" sz="2000" dirty="0" smtClean="0"/>
              <a:t>      Metodologia         Resultados          Considerações Finais</a:t>
            </a:r>
            <a:endParaRPr lang="pt-BR" sz="2000" dirty="0"/>
          </a:p>
        </p:txBody>
      </p:sp>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extLst>
              <p:ext uri="{D42A27DB-BD31-4B8C-83A1-F6EECF244321}">
                <p14:modId xmlns:p14="http://schemas.microsoft.com/office/powerpoint/2010/main" val="4158426756"/>
              </p:ext>
            </p:extLst>
          </p:nvPr>
        </p:nvGraphicFramePr>
        <p:xfrm>
          <a:off x="1870364" y="1620983"/>
          <a:ext cx="8534399" cy="4419601"/>
        </p:xfrm>
        <a:graphic>
          <a:graphicData uri="http://schemas.openxmlformats.org/drawingml/2006/table">
            <a:tbl>
              <a:tblPr firstRow="1" firstCol="1" bandRow="1">
                <a:tableStyleId>{68D230F3-CF80-4859-8CE7-A43EE81993B5}</a:tableStyleId>
              </a:tblPr>
              <a:tblGrid>
                <a:gridCol w="1739893">
                  <a:extLst>
                    <a:ext uri="{9D8B030D-6E8A-4147-A177-3AD203B41FA5}">
                      <a16:colId xmlns:a16="http://schemas.microsoft.com/office/drawing/2014/main" val="3581795331"/>
                    </a:ext>
                  </a:extLst>
                </a:gridCol>
                <a:gridCol w="2526192">
                  <a:extLst>
                    <a:ext uri="{9D8B030D-6E8A-4147-A177-3AD203B41FA5}">
                      <a16:colId xmlns:a16="http://schemas.microsoft.com/office/drawing/2014/main" val="2015623914"/>
                    </a:ext>
                  </a:extLst>
                </a:gridCol>
                <a:gridCol w="4268314">
                  <a:extLst>
                    <a:ext uri="{9D8B030D-6E8A-4147-A177-3AD203B41FA5}">
                      <a16:colId xmlns:a16="http://schemas.microsoft.com/office/drawing/2014/main" val="247114136"/>
                    </a:ext>
                  </a:extLst>
                </a:gridCol>
              </a:tblGrid>
              <a:tr h="679939">
                <a:tc>
                  <a:txBody>
                    <a:bodyPr/>
                    <a:lstStyle/>
                    <a:p>
                      <a:pPr algn="ctr">
                        <a:spcAft>
                          <a:spcPts val="0"/>
                        </a:spcAft>
                      </a:pPr>
                      <a:r>
                        <a:rPr lang="pt-BR" sz="2400" dirty="0">
                          <a:effectLst/>
                        </a:rPr>
                        <a:t>Classes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t-BR" sz="2400" dirty="0">
                          <a:effectLst/>
                        </a:rPr>
                        <a:t>Característica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t-BR" sz="2400" dirty="0">
                          <a:effectLst/>
                        </a:rPr>
                        <a:t>Descrição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045089"/>
                  </a:ext>
                </a:extLst>
              </a:tr>
              <a:tr h="1246554">
                <a:tc>
                  <a:txBody>
                    <a:bodyPr/>
                    <a:lstStyle/>
                    <a:p>
                      <a:pPr algn="just">
                        <a:spcAft>
                          <a:spcPts val="0"/>
                        </a:spcAft>
                      </a:pPr>
                      <a:r>
                        <a:rPr lang="pt-BR" sz="2000">
                          <a:effectLst/>
                        </a:rPr>
                        <a:t>A e B</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dirty="0" err="1">
                          <a:effectLst/>
                        </a:rPr>
                        <a:t>Pré</a:t>
                      </a:r>
                      <a:r>
                        <a:rPr lang="pt-BR" sz="2000" dirty="0">
                          <a:effectLst/>
                        </a:rPr>
                        <a:t>-Fronteira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dirty="0">
                          <a:effectLst/>
                        </a:rPr>
                        <a:t>Área desmatada limitada e baixa atividade de desmatamento.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253296"/>
                  </a:ext>
                </a:extLst>
              </a:tr>
              <a:tr h="1246554">
                <a:tc>
                  <a:txBody>
                    <a:bodyPr/>
                    <a:lstStyle/>
                    <a:p>
                      <a:pPr algn="just">
                        <a:spcAft>
                          <a:spcPts val="0"/>
                        </a:spcAft>
                      </a:pPr>
                      <a:r>
                        <a:rPr lang="pt-BR" sz="2000">
                          <a:effectLst/>
                        </a:rPr>
                        <a:t>C, D e E</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dirty="0">
                          <a:effectLst/>
                        </a:rPr>
                        <a:t>Fronteira ativa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dirty="0">
                          <a:effectLst/>
                        </a:rPr>
                        <a:t>Área desmatada crescente e alta atividade de desmatamento.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871390"/>
                  </a:ext>
                </a:extLst>
              </a:tr>
              <a:tr h="1246554">
                <a:tc>
                  <a:txBody>
                    <a:bodyPr/>
                    <a:lstStyle/>
                    <a:p>
                      <a:pPr algn="just">
                        <a:spcAft>
                          <a:spcPts val="0"/>
                        </a:spcAft>
                      </a:pPr>
                      <a:r>
                        <a:rPr lang="pt-BR" sz="2000">
                          <a:effectLst/>
                        </a:rPr>
                        <a:t>G e F</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a:effectLst/>
                        </a:rPr>
                        <a:t>Pós-Fronteira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2000" dirty="0">
                          <a:effectLst/>
                        </a:rPr>
                        <a:t>Grande extensão de áreas desmatadas e baixa atividade de desmatamento.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8116293"/>
                  </a:ext>
                </a:extLst>
              </a:tr>
            </a:tbl>
          </a:graphicData>
        </a:graphic>
      </p:graphicFrame>
    </p:spTree>
    <p:extLst>
      <p:ext uri="{BB962C8B-B14F-4D97-AF65-F5344CB8AC3E}">
        <p14:creationId xmlns:p14="http://schemas.microsoft.com/office/powerpoint/2010/main" val="98739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p:nvPr/>
        </p:nvPicPr>
        <p:blipFill>
          <a:blip r:embed="rId2" cstate="print">
            <a:extLst>
              <a:ext uri="{28A0092B-C50C-407E-A947-70E740481C1C}">
                <a14:useLocalDpi xmlns:a14="http://schemas.microsoft.com/office/drawing/2010/main" val="0"/>
              </a:ext>
            </a:extLst>
          </a:blip>
          <a:stretch>
            <a:fillRect/>
          </a:stretch>
        </p:blipFill>
        <p:spPr>
          <a:xfrm>
            <a:off x="3615111" y="914400"/>
            <a:ext cx="8232503" cy="5619577"/>
          </a:xfrm>
          <a:prstGeom prst="rect">
            <a:avLst/>
          </a:prstGeom>
        </p:spPr>
      </p:pic>
      <p:cxnSp>
        <p:nvCxnSpPr>
          <p:cNvPr id="5" name="Conector reto 4"/>
          <p:cNvCxnSpPr/>
          <p:nvPr/>
        </p:nvCxnSpPr>
        <p:spPr>
          <a:xfrm>
            <a:off x="613954" y="914400"/>
            <a:ext cx="1094073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613954" y="1253044"/>
            <a:ext cx="3001157" cy="4038600"/>
          </a:xfrm>
        </p:spPr>
        <p:txBody>
          <a:bodyPr>
            <a:normAutofit/>
          </a:bodyPr>
          <a:lstStyle/>
          <a:p>
            <a:pPr marL="45720" indent="0" algn="ctr">
              <a:buNone/>
            </a:pPr>
            <a:r>
              <a:rPr lang="pt-BR" sz="3200" b="1" dirty="0" smtClean="0"/>
              <a:t>Área de Estudo</a:t>
            </a:r>
          </a:p>
          <a:p>
            <a:pPr algn="ctr"/>
            <a:r>
              <a:rPr lang="pt-BR" sz="2000" dirty="0" smtClean="0"/>
              <a:t>Municípios que compõem o DFS (BR 163)</a:t>
            </a:r>
          </a:p>
          <a:p>
            <a:pPr algn="ctr"/>
            <a:r>
              <a:rPr lang="pt-BR" sz="2000" dirty="0" smtClean="0"/>
              <a:t>Oeste do Pará</a:t>
            </a:r>
            <a:endParaRPr lang="pt-BR" sz="1800" dirty="0" smtClean="0"/>
          </a:p>
        </p:txBody>
      </p:sp>
      <p:sp>
        <p:nvSpPr>
          <p:cNvPr id="9" name="Título 1"/>
          <p:cNvSpPr>
            <a:spLocks noGrp="1"/>
          </p:cNvSpPr>
          <p:nvPr>
            <p:ph type="title"/>
          </p:nvPr>
        </p:nvSpPr>
        <p:spPr>
          <a:xfrm>
            <a:off x="61395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a:t>
            </a:r>
            <a:r>
              <a:rPr lang="pt-BR" sz="2000" b="1" dirty="0" smtClean="0"/>
              <a:t>Metodologia</a:t>
            </a:r>
            <a:r>
              <a:rPr lang="pt-BR" sz="2000" dirty="0" smtClean="0"/>
              <a:t>         Resultados          Considerações Finais</a:t>
            </a:r>
            <a:endParaRPr lang="pt-BR" sz="2000" dirty="0"/>
          </a:p>
        </p:txBody>
      </p:sp>
    </p:spTree>
    <p:extLst>
      <p:ext uri="{BB962C8B-B14F-4D97-AF65-F5344CB8AC3E}">
        <p14:creationId xmlns:p14="http://schemas.microsoft.com/office/powerpoint/2010/main" val="33719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1179812" y="1370857"/>
            <a:ext cx="9712037" cy="3754874"/>
          </a:xfrm>
          <a:prstGeom prst="rect">
            <a:avLst/>
          </a:prstGeom>
          <a:noFill/>
        </p:spPr>
        <p:txBody>
          <a:bodyPr wrap="square" rtlCol="0">
            <a:spAutoFit/>
          </a:bodyPr>
          <a:lstStyle/>
          <a:p>
            <a:r>
              <a:rPr lang="pt-BR" sz="3200" b="1" dirty="0" smtClean="0"/>
              <a:t>Dados de Entrada:</a:t>
            </a:r>
          </a:p>
          <a:p>
            <a:endParaRPr lang="pt-BR" sz="3200" b="1" dirty="0" smtClean="0"/>
          </a:p>
          <a:p>
            <a:endParaRPr lang="pt-BR" sz="3600" b="1" dirty="0"/>
          </a:p>
          <a:p>
            <a:pPr marL="285750" indent="-285750">
              <a:buFont typeface="Arial" panose="020B0604020202020204" pitchFamily="34" charset="0"/>
              <a:buChar char="•"/>
            </a:pPr>
            <a:r>
              <a:rPr lang="pt-BR" sz="2000" dirty="0" smtClean="0"/>
              <a:t>Programa </a:t>
            </a:r>
            <a:r>
              <a:rPr lang="pt-BR" sz="2000" dirty="0"/>
              <a:t>de Avaliação do Desflorestamento na Amazônia Legal (PRODES – INPE</a:t>
            </a:r>
            <a:r>
              <a:rPr lang="pt-BR" sz="2000" dirty="0" smtClean="0"/>
              <a:t>)</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smtClean="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smtClean="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smtClean="0"/>
              <a:t>Programa </a:t>
            </a:r>
            <a:r>
              <a:rPr lang="pt-BR" sz="2000" dirty="0" err="1" smtClean="0"/>
              <a:t>Terraclass</a:t>
            </a:r>
            <a:r>
              <a:rPr lang="pt-BR" sz="2000" dirty="0" smtClean="0"/>
              <a:t> (INPE)</a:t>
            </a:r>
            <a:endParaRPr lang="pt-BR" sz="2000" dirty="0"/>
          </a:p>
        </p:txBody>
      </p:sp>
      <p:sp>
        <p:nvSpPr>
          <p:cNvPr id="11" name="CaixaDeTexto 10"/>
          <p:cNvSpPr txBox="1"/>
          <p:nvPr/>
        </p:nvSpPr>
        <p:spPr>
          <a:xfrm>
            <a:off x="1393050" y="3392975"/>
            <a:ext cx="4418016" cy="707886"/>
          </a:xfrm>
          <a:prstGeom prst="rect">
            <a:avLst/>
          </a:prstGeom>
          <a:solidFill>
            <a:schemeClr val="accent1">
              <a:lumMod val="40000"/>
              <a:lumOff val="60000"/>
            </a:schemeClr>
          </a:solidFill>
        </p:spPr>
        <p:txBody>
          <a:bodyPr wrap="square" rtlCol="0">
            <a:spAutoFit/>
          </a:bodyPr>
          <a:lstStyle/>
          <a:p>
            <a:pPr algn="ctr"/>
            <a:r>
              <a:rPr lang="pt-BR" sz="2000" dirty="0" smtClean="0"/>
              <a:t>Taxa de desmatamento anual (2008, 2009 e 2010)</a:t>
            </a:r>
            <a:endParaRPr lang="pt-BR" sz="2000" dirty="0"/>
          </a:p>
        </p:txBody>
      </p:sp>
      <p:sp>
        <p:nvSpPr>
          <p:cNvPr id="12" name="CaixaDeTexto 11"/>
          <p:cNvSpPr txBox="1"/>
          <p:nvPr/>
        </p:nvSpPr>
        <p:spPr>
          <a:xfrm>
            <a:off x="5969725" y="3392974"/>
            <a:ext cx="4274128" cy="707886"/>
          </a:xfrm>
          <a:prstGeom prst="rect">
            <a:avLst/>
          </a:prstGeom>
          <a:solidFill>
            <a:schemeClr val="accent1">
              <a:lumMod val="40000"/>
              <a:lumOff val="60000"/>
            </a:schemeClr>
          </a:solidFill>
        </p:spPr>
        <p:txBody>
          <a:bodyPr wrap="square" rtlCol="0">
            <a:spAutoFit/>
          </a:bodyPr>
          <a:lstStyle/>
          <a:p>
            <a:pPr algn="ctr"/>
            <a:r>
              <a:rPr lang="pt-BR" sz="2000" dirty="0" smtClean="0"/>
              <a:t>Desmatamento acumulado </a:t>
            </a:r>
          </a:p>
          <a:p>
            <a:pPr algn="ctr"/>
            <a:r>
              <a:rPr lang="pt-BR" sz="2000" dirty="0" smtClean="0"/>
              <a:t>(até 2010)</a:t>
            </a:r>
            <a:endParaRPr lang="pt-BR" sz="2000" dirty="0"/>
          </a:p>
        </p:txBody>
      </p:sp>
      <p:sp>
        <p:nvSpPr>
          <p:cNvPr id="13" name="CaixaDeTexto 12"/>
          <p:cNvSpPr txBox="1"/>
          <p:nvPr/>
        </p:nvSpPr>
        <p:spPr>
          <a:xfrm>
            <a:off x="3389808" y="5421061"/>
            <a:ext cx="5292043" cy="400110"/>
          </a:xfrm>
          <a:prstGeom prst="rect">
            <a:avLst/>
          </a:prstGeom>
          <a:solidFill>
            <a:schemeClr val="accent4">
              <a:lumMod val="40000"/>
              <a:lumOff val="60000"/>
            </a:schemeClr>
          </a:solidFill>
        </p:spPr>
        <p:txBody>
          <a:bodyPr wrap="square" rtlCol="0">
            <a:spAutoFit/>
          </a:bodyPr>
          <a:lstStyle/>
          <a:p>
            <a:r>
              <a:rPr lang="pt-BR" sz="2000" dirty="0" smtClean="0"/>
              <a:t>Mapeamento de uso e cobertura da Terra (2014)</a:t>
            </a:r>
            <a:endParaRPr lang="pt-BR" sz="2000" dirty="0"/>
          </a:p>
        </p:txBody>
      </p:sp>
      <p:cxnSp>
        <p:nvCxnSpPr>
          <p:cNvPr id="15" name="Conector de Seta Reta 14"/>
          <p:cNvCxnSpPr/>
          <p:nvPr/>
        </p:nvCxnSpPr>
        <p:spPr>
          <a:xfrm flipV="1">
            <a:off x="5523670" y="3734849"/>
            <a:ext cx="634638" cy="1"/>
          </a:xfrm>
          <a:prstGeom prst="straightConnector1">
            <a:avLst/>
          </a:prstGeom>
          <a:ln w="381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a:t>
            </a:r>
            <a:r>
              <a:rPr lang="pt-BR" sz="2000" b="1" dirty="0" smtClean="0"/>
              <a:t>Metodologia</a:t>
            </a:r>
            <a:r>
              <a:rPr lang="pt-BR" sz="2000" dirty="0" smtClean="0"/>
              <a:t>         Resultados          Considerações Finais</a:t>
            </a:r>
            <a:endParaRPr lang="pt-BR" sz="2000" dirty="0"/>
          </a:p>
        </p:txBody>
      </p:sp>
    </p:spTree>
    <p:extLst>
      <p:ext uri="{BB962C8B-B14F-4D97-AF65-F5344CB8AC3E}">
        <p14:creationId xmlns:p14="http://schemas.microsoft.com/office/powerpoint/2010/main" val="369331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a:xfrm>
            <a:off x="613954" y="914400"/>
            <a:ext cx="1084375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572044" y="335280"/>
            <a:ext cx="11430000" cy="579120"/>
          </a:xfrm>
        </p:spPr>
        <p:txBody>
          <a:bodyPr>
            <a:noAutofit/>
          </a:bodyPr>
          <a:lstStyle/>
          <a:p>
            <a:r>
              <a:rPr lang="pt-BR" sz="2000" dirty="0" smtClean="0"/>
              <a:t>Introdução        Objetivos</a:t>
            </a:r>
            <a:r>
              <a:rPr lang="pt-BR" sz="2000" b="1" dirty="0" smtClean="0"/>
              <a:t>        </a:t>
            </a:r>
            <a:r>
              <a:rPr lang="pt-BR" sz="2000" dirty="0" smtClean="0"/>
              <a:t>Fundamentação</a:t>
            </a:r>
            <a:r>
              <a:rPr lang="pt-BR" sz="2000" b="1" dirty="0" smtClean="0"/>
              <a:t>  </a:t>
            </a:r>
            <a:r>
              <a:rPr lang="pt-BR" sz="2000" dirty="0" smtClean="0"/>
              <a:t>      </a:t>
            </a:r>
            <a:r>
              <a:rPr lang="pt-BR" sz="2000" b="1" dirty="0" smtClean="0"/>
              <a:t>Metodologia</a:t>
            </a:r>
            <a:r>
              <a:rPr lang="pt-BR" sz="2000" dirty="0" smtClean="0"/>
              <a:t>         Resultados          Considerações Finais</a:t>
            </a:r>
            <a:endParaRPr lang="pt-BR" sz="2000" dirty="0"/>
          </a:p>
        </p:txBody>
      </p:sp>
      <p:sp>
        <p:nvSpPr>
          <p:cNvPr id="2" name="CaixaDeTexto 1"/>
          <p:cNvSpPr txBox="1"/>
          <p:nvPr/>
        </p:nvSpPr>
        <p:spPr>
          <a:xfrm>
            <a:off x="572044" y="1170354"/>
            <a:ext cx="2757054" cy="646331"/>
          </a:xfrm>
          <a:prstGeom prst="rect">
            <a:avLst/>
          </a:prstGeom>
          <a:solidFill>
            <a:schemeClr val="accent5">
              <a:lumMod val="20000"/>
              <a:lumOff val="80000"/>
            </a:schemeClr>
          </a:solidFill>
        </p:spPr>
        <p:txBody>
          <a:bodyPr wrap="square" rtlCol="0">
            <a:spAutoFit/>
          </a:bodyPr>
          <a:lstStyle/>
          <a:p>
            <a:pPr algn="ctr"/>
            <a:r>
              <a:rPr lang="pt-BR" dirty="0" smtClean="0"/>
              <a:t>Dados de desmatamento</a:t>
            </a:r>
          </a:p>
          <a:p>
            <a:pPr algn="ctr"/>
            <a:r>
              <a:rPr lang="pt-BR" dirty="0" smtClean="0"/>
              <a:t>(Taxa e acumulado)</a:t>
            </a:r>
            <a:endParaRPr lang="pt-BR" dirty="0"/>
          </a:p>
        </p:txBody>
      </p:sp>
      <p:sp>
        <p:nvSpPr>
          <p:cNvPr id="3" name="CaixaDeTexto 2"/>
          <p:cNvSpPr txBox="1"/>
          <p:nvPr/>
        </p:nvSpPr>
        <p:spPr>
          <a:xfrm>
            <a:off x="8492836" y="1232606"/>
            <a:ext cx="2964873" cy="369332"/>
          </a:xfrm>
          <a:prstGeom prst="rect">
            <a:avLst/>
          </a:prstGeom>
          <a:solidFill>
            <a:schemeClr val="accent4">
              <a:lumMod val="20000"/>
              <a:lumOff val="80000"/>
            </a:schemeClr>
          </a:solidFill>
        </p:spPr>
        <p:txBody>
          <a:bodyPr wrap="square" rtlCol="0">
            <a:spAutoFit/>
          </a:bodyPr>
          <a:lstStyle/>
          <a:p>
            <a:r>
              <a:rPr lang="pt-BR" dirty="0" smtClean="0"/>
              <a:t>Mapeamento de uso do solo </a:t>
            </a:r>
            <a:endParaRPr lang="pt-BR" dirty="0"/>
          </a:p>
        </p:txBody>
      </p:sp>
      <p:sp>
        <p:nvSpPr>
          <p:cNvPr id="4" name="CaixaDeTexto 3"/>
          <p:cNvSpPr txBox="1"/>
          <p:nvPr/>
        </p:nvSpPr>
        <p:spPr>
          <a:xfrm>
            <a:off x="4114800" y="1941376"/>
            <a:ext cx="3532909" cy="646331"/>
          </a:xfrm>
          <a:prstGeom prst="rect">
            <a:avLst/>
          </a:prstGeom>
          <a:noFill/>
          <a:ln>
            <a:solidFill>
              <a:schemeClr val="tx1"/>
            </a:solidFill>
          </a:ln>
        </p:spPr>
        <p:txBody>
          <a:bodyPr wrap="square" rtlCol="0">
            <a:spAutoFit/>
          </a:bodyPr>
          <a:lstStyle/>
          <a:p>
            <a:pPr algn="ctr"/>
            <a:r>
              <a:rPr lang="pt-BR" dirty="0" smtClean="0"/>
              <a:t>Desagregação no plano celular (25 km²)</a:t>
            </a:r>
            <a:endParaRPr lang="pt-BR" dirty="0"/>
          </a:p>
        </p:txBody>
      </p:sp>
      <p:cxnSp>
        <p:nvCxnSpPr>
          <p:cNvPr id="7" name="Conector Angulado 6"/>
          <p:cNvCxnSpPr>
            <a:endCxn id="4" idx="1"/>
          </p:cNvCxnSpPr>
          <p:nvPr/>
        </p:nvCxnSpPr>
        <p:spPr>
          <a:xfrm>
            <a:off x="2258291" y="1816685"/>
            <a:ext cx="1856509" cy="44785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Angulado 8"/>
          <p:cNvCxnSpPr/>
          <p:nvPr/>
        </p:nvCxnSpPr>
        <p:spPr>
          <a:xfrm rot="10800000" flipV="1">
            <a:off x="7647710" y="1601937"/>
            <a:ext cx="1953491" cy="6944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CaixaDeTexto 13"/>
          <p:cNvSpPr txBox="1"/>
          <p:nvPr/>
        </p:nvSpPr>
        <p:spPr>
          <a:xfrm>
            <a:off x="613954" y="1943116"/>
            <a:ext cx="2392482" cy="2031325"/>
          </a:xfrm>
          <a:prstGeom prst="rect">
            <a:avLst/>
          </a:prstGeom>
          <a:no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pt-BR" dirty="0" smtClean="0"/>
              <a:t>Porcentagem de desmatamento acumulado (2010)</a:t>
            </a:r>
          </a:p>
          <a:p>
            <a:pPr marL="285750" indent="-285750">
              <a:buFont typeface="Arial" panose="020B0604020202020204" pitchFamily="34" charset="0"/>
              <a:buChar char="•"/>
            </a:pPr>
            <a:r>
              <a:rPr lang="pt-BR" dirty="0" smtClean="0"/>
              <a:t>Porcentagem de desmatamento total em três anos (2008, 2009 e 2010)</a:t>
            </a:r>
            <a:endParaRPr lang="pt-BR" dirty="0"/>
          </a:p>
        </p:txBody>
      </p:sp>
      <p:sp>
        <p:nvSpPr>
          <p:cNvPr id="17" name="CaixaDeTexto 16"/>
          <p:cNvSpPr txBox="1"/>
          <p:nvPr/>
        </p:nvSpPr>
        <p:spPr>
          <a:xfrm>
            <a:off x="8756073" y="1816685"/>
            <a:ext cx="2854035" cy="4247317"/>
          </a:xfrm>
          <a:prstGeom prst="rect">
            <a:avLst/>
          </a:prstGeom>
          <a:noFill/>
          <a:ln>
            <a:solidFill>
              <a:schemeClr val="bg2">
                <a:lumMod val="75000"/>
              </a:schemeClr>
            </a:solidFill>
          </a:ln>
        </p:spPr>
        <p:txBody>
          <a:bodyPr wrap="square" rtlCol="0">
            <a:spAutoFit/>
          </a:bodyPr>
          <a:lstStyle/>
          <a:p>
            <a:pPr marL="285750" indent="-285750">
              <a:buFont typeface="Arial" panose="020B0604020202020204" pitchFamily="34" charset="0"/>
              <a:buChar char="•"/>
            </a:pPr>
            <a:r>
              <a:rPr lang="pt-BR" dirty="0" smtClean="0"/>
              <a:t>Porcentagem de cada classe na célula:</a:t>
            </a:r>
          </a:p>
          <a:p>
            <a:pPr marL="285750" indent="-285750">
              <a:buFont typeface="Arial" panose="020B0604020202020204" pitchFamily="34" charset="0"/>
              <a:buChar char="•"/>
            </a:pPr>
            <a:r>
              <a:rPr lang="pt-BR" i="1" dirty="0" smtClean="0"/>
              <a:t>Agricultura anual</a:t>
            </a:r>
          </a:p>
          <a:p>
            <a:pPr marL="285750" indent="-285750">
              <a:buFont typeface="Arial" panose="020B0604020202020204" pitchFamily="34" charset="0"/>
              <a:buChar char="•"/>
            </a:pPr>
            <a:r>
              <a:rPr lang="pt-BR" i="1" dirty="0" smtClean="0"/>
              <a:t>Desmatamento</a:t>
            </a:r>
          </a:p>
          <a:p>
            <a:pPr marL="285750" indent="-285750">
              <a:buFont typeface="Arial" panose="020B0604020202020204" pitchFamily="34" charset="0"/>
              <a:buChar char="•"/>
            </a:pPr>
            <a:r>
              <a:rPr lang="pt-BR" i="1" dirty="0" smtClean="0"/>
              <a:t>Pasto com solo exposto</a:t>
            </a:r>
          </a:p>
          <a:p>
            <a:pPr marL="285750" indent="-285750">
              <a:buFont typeface="Arial" panose="020B0604020202020204" pitchFamily="34" charset="0"/>
              <a:buChar char="•"/>
            </a:pPr>
            <a:r>
              <a:rPr lang="pt-BR" i="1" dirty="0" smtClean="0"/>
              <a:t>Pasto limpo</a:t>
            </a:r>
          </a:p>
          <a:p>
            <a:pPr marL="285750" indent="-285750">
              <a:buFont typeface="Arial" panose="020B0604020202020204" pitchFamily="34" charset="0"/>
              <a:buChar char="•"/>
            </a:pPr>
            <a:r>
              <a:rPr lang="pt-BR" i="1" dirty="0" smtClean="0"/>
              <a:t>Pasto sujo</a:t>
            </a:r>
          </a:p>
          <a:p>
            <a:pPr marL="285750" indent="-285750">
              <a:buFont typeface="Arial" panose="020B0604020202020204" pitchFamily="34" charset="0"/>
              <a:buChar char="•"/>
            </a:pPr>
            <a:r>
              <a:rPr lang="pt-BR" i="1" dirty="0" smtClean="0"/>
              <a:t>Regeneração com pasto</a:t>
            </a:r>
          </a:p>
          <a:p>
            <a:pPr marL="285750" indent="-285750">
              <a:buFont typeface="Arial" panose="020B0604020202020204" pitchFamily="34" charset="0"/>
              <a:buChar char="•"/>
            </a:pPr>
            <a:r>
              <a:rPr lang="pt-BR" i="1" dirty="0" smtClean="0"/>
              <a:t>Área urbana</a:t>
            </a:r>
          </a:p>
          <a:p>
            <a:pPr marL="285750" indent="-285750">
              <a:buFont typeface="Arial" panose="020B0604020202020204" pitchFamily="34" charset="0"/>
              <a:buChar char="•"/>
            </a:pPr>
            <a:r>
              <a:rPr lang="pt-BR" i="1" dirty="0" smtClean="0"/>
              <a:t>Mineração</a:t>
            </a:r>
          </a:p>
          <a:p>
            <a:pPr marL="285750" indent="-285750">
              <a:buFont typeface="Arial" panose="020B0604020202020204" pitchFamily="34" charset="0"/>
              <a:buChar char="•"/>
            </a:pPr>
            <a:r>
              <a:rPr lang="pt-BR" i="1" dirty="0" smtClean="0"/>
              <a:t>Não Floresta</a:t>
            </a:r>
          </a:p>
          <a:p>
            <a:pPr marL="285750" indent="-285750">
              <a:buFont typeface="Arial" panose="020B0604020202020204" pitchFamily="34" charset="0"/>
              <a:buChar char="•"/>
            </a:pPr>
            <a:r>
              <a:rPr lang="pt-BR" i="1" dirty="0" smtClean="0"/>
              <a:t>Hidrografia</a:t>
            </a:r>
          </a:p>
          <a:p>
            <a:pPr marL="285750" indent="-285750">
              <a:buFont typeface="Arial" panose="020B0604020202020204" pitchFamily="34" charset="0"/>
              <a:buChar char="•"/>
            </a:pPr>
            <a:r>
              <a:rPr lang="pt-BR" i="1" dirty="0" smtClean="0"/>
              <a:t>Vegetação Secundária</a:t>
            </a:r>
          </a:p>
          <a:p>
            <a:pPr marL="285750" indent="-285750">
              <a:buFont typeface="Arial" panose="020B0604020202020204" pitchFamily="34" charset="0"/>
              <a:buChar char="•"/>
            </a:pPr>
            <a:r>
              <a:rPr lang="pt-BR" i="1" dirty="0" smtClean="0"/>
              <a:t>Mosaico de Ocupações</a:t>
            </a:r>
          </a:p>
          <a:p>
            <a:pPr marL="285750" indent="-285750">
              <a:buFont typeface="Arial" panose="020B0604020202020204" pitchFamily="34" charset="0"/>
              <a:buChar char="•"/>
            </a:pPr>
            <a:r>
              <a:rPr lang="pt-BR" i="1" dirty="0" smtClean="0"/>
              <a:t>Outros</a:t>
            </a:r>
            <a:endParaRPr lang="pt-BR" dirty="0"/>
          </a:p>
        </p:txBody>
      </p:sp>
      <p:sp>
        <p:nvSpPr>
          <p:cNvPr id="19" name="CaixaDeTexto 18"/>
          <p:cNvSpPr txBox="1"/>
          <p:nvPr/>
        </p:nvSpPr>
        <p:spPr>
          <a:xfrm>
            <a:off x="4114800" y="2937164"/>
            <a:ext cx="3532909" cy="646331"/>
          </a:xfrm>
          <a:prstGeom prst="rect">
            <a:avLst/>
          </a:prstGeom>
          <a:noFill/>
          <a:ln>
            <a:solidFill>
              <a:schemeClr val="tx1"/>
            </a:solidFill>
          </a:ln>
        </p:spPr>
        <p:txBody>
          <a:bodyPr wrap="square" rtlCol="0">
            <a:spAutoFit/>
          </a:bodyPr>
          <a:lstStyle/>
          <a:p>
            <a:pPr algn="ctr"/>
            <a:r>
              <a:rPr lang="pt-BR" dirty="0" smtClean="0"/>
              <a:t>Estabelecimento das classes de fronteira </a:t>
            </a:r>
            <a:endParaRPr lang="pt-BR" dirty="0"/>
          </a:p>
        </p:txBody>
      </p:sp>
      <p:cxnSp>
        <p:nvCxnSpPr>
          <p:cNvPr id="21" name="Conector de Seta Reta 20"/>
          <p:cNvCxnSpPr>
            <a:stCxn id="4" idx="2"/>
            <a:endCxn id="19" idx="0"/>
          </p:cNvCxnSpPr>
          <p:nvPr/>
        </p:nvCxnSpPr>
        <p:spPr>
          <a:xfrm>
            <a:off x="5881255" y="2587707"/>
            <a:ext cx="0" cy="349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2" name="Tabela 21"/>
          <p:cNvGraphicFramePr>
            <a:graphicFrameLocks noGrp="1"/>
          </p:cNvGraphicFramePr>
          <p:nvPr>
            <p:extLst>
              <p:ext uri="{D42A27DB-BD31-4B8C-83A1-F6EECF244321}">
                <p14:modId xmlns:p14="http://schemas.microsoft.com/office/powerpoint/2010/main" val="1573096383"/>
              </p:ext>
            </p:extLst>
          </p:nvPr>
        </p:nvGraphicFramePr>
        <p:xfrm>
          <a:off x="3137983" y="3706967"/>
          <a:ext cx="5354853" cy="2682240"/>
        </p:xfrm>
        <a:graphic>
          <a:graphicData uri="http://schemas.openxmlformats.org/drawingml/2006/table">
            <a:tbl>
              <a:tblPr firstRow="1" firstCol="1" bandRow="1">
                <a:tableStyleId>{68D230F3-CF80-4859-8CE7-A43EE81993B5}</a:tableStyleId>
              </a:tblPr>
              <a:tblGrid>
                <a:gridCol w="973161">
                  <a:extLst>
                    <a:ext uri="{9D8B030D-6E8A-4147-A177-3AD203B41FA5}">
                      <a16:colId xmlns:a16="http://schemas.microsoft.com/office/drawing/2014/main" val="1092616415"/>
                    </a:ext>
                  </a:extLst>
                </a:gridCol>
                <a:gridCol w="2312902">
                  <a:extLst>
                    <a:ext uri="{9D8B030D-6E8A-4147-A177-3AD203B41FA5}">
                      <a16:colId xmlns:a16="http://schemas.microsoft.com/office/drawing/2014/main" val="910144311"/>
                    </a:ext>
                  </a:extLst>
                </a:gridCol>
                <a:gridCol w="2068790">
                  <a:extLst>
                    <a:ext uri="{9D8B030D-6E8A-4147-A177-3AD203B41FA5}">
                      <a16:colId xmlns:a16="http://schemas.microsoft.com/office/drawing/2014/main" val="1774697911"/>
                    </a:ext>
                  </a:extLst>
                </a:gridCol>
              </a:tblGrid>
              <a:tr h="946637">
                <a:tc>
                  <a:txBody>
                    <a:bodyPr/>
                    <a:lstStyle/>
                    <a:p>
                      <a:pPr algn="ctr">
                        <a:spcAft>
                          <a:spcPts val="0"/>
                        </a:spcAft>
                      </a:pPr>
                      <a:r>
                        <a:rPr lang="pt-BR" sz="1600" dirty="0">
                          <a:effectLst/>
                        </a:rPr>
                        <a:t>Classes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600" dirty="0">
                          <a:effectLst/>
                        </a:rPr>
                        <a:t>Extensão do Desmatamento (%) – acumulado em 2010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600" dirty="0">
                          <a:effectLst/>
                        </a:rPr>
                        <a:t>Atividade de Desmatamento (%) – total em 3 anos (2008, 2009 e 2010)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343944"/>
                  </a:ext>
                </a:extLst>
              </a:tr>
              <a:tr h="236659">
                <a:tc>
                  <a:txBody>
                    <a:bodyPr/>
                    <a:lstStyle/>
                    <a:p>
                      <a:pPr algn="just">
                        <a:spcAft>
                          <a:spcPts val="0"/>
                        </a:spcAft>
                      </a:pPr>
                      <a:r>
                        <a:rPr lang="pt-BR" sz="1600">
                          <a:effectLst/>
                        </a:rPr>
                        <a:t>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&lt; 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&lt; 0,5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2026808"/>
                  </a:ext>
                </a:extLst>
              </a:tr>
              <a:tr h="236659">
                <a:tc>
                  <a:txBody>
                    <a:bodyPr/>
                    <a:lstStyle/>
                    <a:p>
                      <a:pPr algn="just">
                        <a:spcAft>
                          <a:spcPts val="0"/>
                        </a:spcAft>
                      </a:pPr>
                      <a:r>
                        <a:rPr lang="pt-BR" sz="1600">
                          <a:effectLst/>
                        </a:rPr>
                        <a:t>B</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&lt; 25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0,5 – 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244486"/>
                  </a:ext>
                </a:extLst>
              </a:tr>
              <a:tr h="236659">
                <a:tc>
                  <a:txBody>
                    <a:bodyPr/>
                    <a:lstStyle/>
                    <a:p>
                      <a:pPr algn="just">
                        <a:spcAft>
                          <a:spcPts val="0"/>
                        </a:spcAft>
                      </a:pPr>
                      <a:r>
                        <a:rPr lang="pt-BR" sz="1600">
                          <a:effectLst/>
                        </a:rPr>
                        <a:t>C</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&lt; 40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 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1363683"/>
                  </a:ext>
                </a:extLst>
              </a:tr>
              <a:tr h="236659">
                <a:tc>
                  <a:txBody>
                    <a:bodyPr/>
                    <a:lstStyle/>
                    <a:p>
                      <a:pPr algn="just">
                        <a:spcAft>
                          <a:spcPts val="0"/>
                        </a:spcAft>
                      </a:pPr>
                      <a:r>
                        <a:rPr lang="pt-BR" sz="1600">
                          <a:effectLst/>
                        </a:rPr>
                        <a:t>D</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40 – 60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 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721787"/>
                  </a:ext>
                </a:extLst>
              </a:tr>
              <a:tr h="236659">
                <a:tc>
                  <a:txBody>
                    <a:bodyPr/>
                    <a:lstStyle/>
                    <a:p>
                      <a:pPr algn="just">
                        <a:spcAft>
                          <a:spcPts val="0"/>
                        </a:spcAft>
                      </a:pPr>
                      <a:r>
                        <a:rPr lang="pt-BR" sz="1600">
                          <a:effectLst/>
                        </a:rPr>
                        <a:t>E</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 60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 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604034"/>
                  </a:ext>
                </a:extLst>
              </a:tr>
              <a:tr h="236659">
                <a:tc>
                  <a:txBody>
                    <a:bodyPr/>
                    <a:lstStyle/>
                    <a:p>
                      <a:pPr algn="just">
                        <a:spcAft>
                          <a:spcPts val="0"/>
                        </a:spcAft>
                      </a:pPr>
                      <a:r>
                        <a:rPr lang="pt-BR" sz="1600">
                          <a:effectLst/>
                        </a:rPr>
                        <a:t>F</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 75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0,5 – 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767520"/>
                  </a:ext>
                </a:extLst>
              </a:tr>
              <a:tr h="236659">
                <a:tc>
                  <a:txBody>
                    <a:bodyPr/>
                    <a:lstStyle/>
                    <a:p>
                      <a:pPr algn="just">
                        <a:spcAft>
                          <a:spcPts val="0"/>
                        </a:spcAft>
                      </a:pPr>
                      <a:r>
                        <a:rPr lang="pt-BR" sz="1600">
                          <a:effectLst/>
                        </a:rPr>
                        <a:t>G</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a:effectLst/>
                        </a:rPr>
                        <a:t>≥ 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600" dirty="0">
                          <a:effectLst/>
                        </a:rPr>
                        <a:t>&lt; 0,5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382230"/>
                  </a:ext>
                </a:extLst>
              </a:tr>
            </a:tbl>
          </a:graphicData>
        </a:graphic>
      </p:graphicFrame>
      <p:sp>
        <p:nvSpPr>
          <p:cNvPr id="23" name="Seta para a Direita 22"/>
          <p:cNvSpPr/>
          <p:nvPr/>
        </p:nvSpPr>
        <p:spPr>
          <a:xfrm>
            <a:off x="3069971" y="4260553"/>
            <a:ext cx="6650182" cy="720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28996" y="4397467"/>
            <a:ext cx="2496392" cy="369332"/>
          </a:xfrm>
          <a:prstGeom prst="rect">
            <a:avLst/>
          </a:prstGeom>
          <a:noFill/>
        </p:spPr>
        <p:txBody>
          <a:bodyPr wrap="square" rtlCol="0">
            <a:spAutoFit/>
          </a:bodyPr>
          <a:lstStyle/>
          <a:p>
            <a:pPr algn="ctr"/>
            <a:r>
              <a:rPr lang="pt-BR" dirty="0" smtClean="0"/>
              <a:t>Estágios de Fronteira</a:t>
            </a:r>
            <a:endParaRPr lang="pt-BR" dirty="0"/>
          </a:p>
        </p:txBody>
      </p:sp>
      <p:sp>
        <p:nvSpPr>
          <p:cNvPr id="25" name="CaixaDeTexto 24"/>
          <p:cNvSpPr txBox="1"/>
          <p:nvPr/>
        </p:nvSpPr>
        <p:spPr>
          <a:xfrm>
            <a:off x="3340134" y="3980550"/>
            <a:ext cx="6109855" cy="461665"/>
          </a:xfrm>
          <a:prstGeom prst="rect">
            <a:avLst/>
          </a:prstGeom>
          <a:noFill/>
        </p:spPr>
        <p:txBody>
          <a:bodyPr wrap="square" rtlCol="0">
            <a:spAutoFit/>
          </a:bodyPr>
          <a:lstStyle/>
          <a:p>
            <a:r>
              <a:rPr lang="pt-BR" sz="2400" dirty="0" smtClean="0"/>
              <a:t>A           B           C           D           E           F            G</a:t>
            </a:r>
            <a:endParaRPr lang="pt-BR" sz="2400" dirty="0"/>
          </a:p>
        </p:txBody>
      </p:sp>
      <p:sp>
        <p:nvSpPr>
          <p:cNvPr id="26" name="CaixaDeTexto 25"/>
          <p:cNvSpPr txBox="1"/>
          <p:nvPr/>
        </p:nvSpPr>
        <p:spPr>
          <a:xfrm>
            <a:off x="3340133" y="4784201"/>
            <a:ext cx="6109855" cy="461665"/>
          </a:xfrm>
          <a:prstGeom prst="rect">
            <a:avLst/>
          </a:prstGeom>
          <a:noFill/>
        </p:spPr>
        <p:txBody>
          <a:bodyPr wrap="square" rtlCol="0">
            <a:spAutoFit/>
          </a:bodyPr>
          <a:lstStyle/>
          <a:p>
            <a:r>
              <a:rPr lang="pt-BR" sz="2400" dirty="0" smtClean="0"/>
              <a:t>1           </a:t>
            </a:r>
            <a:r>
              <a:rPr lang="pt-BR" sz="2400" dirty="0"/>
              <a:t>2</a:t>
            </a:r>
            <a:r>
              <a:rPr lang="pt-BR" sz="2400" dirty="0" smtClean="0"/>
              <a:t>           </a:t>
            </a:r>
            <a:r>
              <a:rPr lang="pt-BR" sz="2400" dirty="0"/>
              <a:t>3</a:t>
            </a:r>
            <a:r>
              <a:rPr lang="pt-BR" sz="2400" dirty="0" smtClean="0"/>
              <a:t>           </a:t>
            </a:r>
            <a:r>
              <a:rPr lang="pt-BR" sz="2400" dirty="0"/>
              <a:t>4</a:t>
            </a:r>
            <a:r>
              <a:rPr lang="pt-BR" sz="2400" dirty="0" smtClean="0"/>
              <a:t>           </a:t>
            </a:r>
            <a:r>
              <a:rPr lang="pt-BR" sz="2400" dirty="0"/>
              <a:t>5</a:t>
            </a:r>
            <a:r>
              <a:rPr lang="pt-BR" sz="2400" dirty="0" smtClean="0"/>
              <a:t>           </a:t>
            </a:r>
            <a:r>
              <a:rPr lang="pt-BR" sz="2400" dirty="0"/>
              <a:t>6</a:t>
            </a:r>
            <a:r>
              <a:rPr lang="pt-BR" sz="2400" dirty="0" smtClean="0"/>
              <a:t>            </a:t>
            </a:r>
            <a:r>
              <a:rPr lang="pt-BR" sz="2400" dirty="0"/>
              <a:t>7</a:t>
            </a:r>
          </a:p>
        </p:txBody>
      </p:sp>
      <p:sp>
        <p:nvSpPr>
          <p:cNvPr id="27" name="CaixaDeTexto 26"/>
          <p:cNvSpPr txBox="1"/>
          <p:nvPr/>
        </p:nvSpPr>
        <p:spPr>
          <a:xfrm>
            <a:off x="4114800" y="3917924"/>
            <a:ext cx="3532909" cy="369332"/>
          </a:xfrm>
          <a:prstGeom prst="rect">
            <a:avLst/>
          </a:prstGeom>
          <a:noFill/>
          <a:ln>
            <a:solidFill>
              <a:schemeClr val="tx1"/>
            </a:solidFill>
          </a:ln>
        </p:spPr>
        <p:txBody>
          <a:bodyPr wrap="square" rtlCol="0">
            <a:spAutoFit/>
          </a:bodyPr>
          <a:lstStyle/>
          <a:p>
            <a:pPr algn="ctr"/>
            <a:r>
              <a:rPr lang="pt-BR" dirty="0" smtClean="0"/>
              <a:t>Análise Exploratória das Variáveis</a:t>
            </a:r>
            <a:endParaRPr lang="pt-BR" dirty="0"/>
          </a:p>
        </p:txBody>
      </p:sp>
      <p:cxnSp>
        <p:nvCxnSpPr>
          <p:cNvPr id="29" name="Conector de Seta Reta 28"/>
          <p:cNvCxnSpPr/>
          <p:nvPr/>
        </p:nvCxnSpPr>
        <p:spPr>
          <a:xfrm>
            <a:off x="5881254" y="3583495"/>
            <a:ext cx="1" cy="334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CaixaDeTexto 29"/>
          <p:cNvSpPr txBox="1"/>
          <p:nvPr/>
        </p:nvSpPr>
        <p:spPr>
          <a:xfrm>
            <a:off x="4544291" y="4379589"/>
            <a:ext cx="2909454" cy="1477328"/>
          </a:xfrm>
          <a:prstGeom prst="rect">
            <a:avLst/>
          </a:prstGeom>
          <a:noFill/>
          <a:ln>
            <a:solidFill>
              <a:schemeClr val="bg2">
                <a:lumMod val="75000"/>
              </a:schemeClr>
            </a:solidFill>
          </a:ln>
        </p:spPr>
        <p:txBody>
          <a:bodyPr wrap="square" rtlCol="0">
            <a:spAutoFit/>
          </a:bodyPr>
          <a:lstStyle/>
          <a:p>
            <a:r>
              <a:rPr lang="pt-BR" dirty="0" smtClean="0"/>
              <a:t>Método </a:t>
            </a:r>
            <a:r>
              <a:rPr lang="pt-BR" dirty="0" err="1" smtClean="0"/>
              <a:t>Stepwise</a:t>
            </a:r>
            <a:r>
              <a:rPr lang="pt-BR" dirty="0" smtClean="0"/>
              <a:t> </a:t>
            </a:r>
            <a:r>
              <a:rPr lang="pt-BR" dirty="0" err="1" smtClean="0"/>
              <a:t>Backward</a:t>
            </a:r>
            <a:r>
              <a:rPr lang="pt-BR" dirty="0" smtClean="0"/>
              <a:t>:</a:t>
            </a:r>
          </a:p>
          <a:p>
            <a:pPr marL="285750" indent="-285750">
              <a:buFont typeface="Arial" panose="020B0604020202020204" pitchFamily="34" charset="0"/>
              <a:buChar char="•"/>
            </a:pPr>
            <a:r>
              <a:rPr lang="pt-BR" i="1" dirty="0" smtClean="0"/>
              <a:t>Desmatamento</a:t>
            </a:r>
          </a:p>
          <a:p>
            <a:pPr marL="285750" indent="-285750">
              <a:buFont typeface="Arial" panose="020B0604020202020204" pitchFamily="34" charset="0"/>
              <a:buChar char="•"/>
            </a:pPr>
            <a:r>
              <a:rPr lang="pt-BR" i="1" dirty="0" smtClean="0"/>
              <a:t>Outros</a:t>
            </a:r>
          </a:p>
          <a:p>
            <a:pPr marL="285750" indent="-285750">
              <a:buFont typeface="Arial" panose="020B0604020202020204" pitchFamily="34" charset="0"/>
              <a:buChar char="•"/>
            </a:pPr>
            <a:r>
              <a:rPr lang="pt-BR" i="1" dirty="0" smtClean="0"/>
              <a:t>Reflorestamento</a:t>
            </a:r>
          </a:p>
          <a:p>
            <a:pPr marL="285750" indent="-285750">
              <a:buFont typeface="Arial" panose="020B0604020202020204" pitchFamily="34" charset="0"/>
              <a:buChar char="•"/>
            </a:pPr>
            <a:r>
              <a:rPr lang="pt-BR" i="1" dirty="0" smtClean="0"/>
              <a:t>Não observado</a:t>
            </a:r>
            <a:endParaRPr lang="pt-BR" i="1" dirty="0"/>
          </a:p>
        </p:txBody>
      </p:sp>
      <p:sp>
        <p:nvSpPr>
          <p:cNvPr id="31" name="CaixaDeTexto 30"/>
          <p:cNvSpPr txBox="1"/>
          <p:nvPr/>
        </p:nvSpPr>
        <p:spPr>
          <a:xfrm>
            <a:off x="4114800" y="4558145"/>
            <a:ext cx="3532909" cy="369332"/>
          </a:xfrm>
          <a:prstGeom prst="rect">
            <a:avLst/>
          </a:prstGeom>
          <a:noFill/>
          <a:ln>
            <a:solidFill>
              <a:schemeClr val="tx1"/>
            </a:solidFill>
          </a:ln>
        </p:spPr>
        <p:txBody>
          <a:bodyPr wrap="square" rtlCol="0">
            <a:spAutoFit/>
          </a:bodyPr>
          <a:lstStyle/>
          <a:p>
            <a:pPr algn="ctr"/>
            <a:r>
              <a:rPr lang="pt-BR" dirty="0" smtClean="0"/>
              <a:t>Modelo Linear Global Múltiplo</a:t>
            </a:r>
            <a:endParaRPr lang="pt-BR" dirty="0"/>
          </a:p>
        </p:txBody>
      </p:sp>
      <p:cxnSp>
        <p:nvCxnSpPr>
          <p:cNvPr id="33" name="Conector de Seta Reta 32"/>
          <p:cNvCxnSpPr>
            <a:stCxn id="27" idx="2"/>
            <a:endCxn id="31" idx="0"/>
          </p:cNvCxnSpPr>
          <p:nvPr/>
        </p:nvCxnSpPr>
        <p:spPr>
          <a:xfrm>
            <a:off x="5881255" y="4287256"/>
            <a:ext cx="0" cy="270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Seta para Baixo 36"/>
          <p:cNvSpPr/>
          <p:nvPr/>
        </p:nvSpPr>
        <p:spPr>
          <a:xfrm>
            <a:off x="5678359" y="5106033"/>
            <a:ext cx="405790" cy="1393709"/>
          </a:xfrm>
          <a:prstGeom prst="downArrow">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71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22" presetClass="exit" presetSubtype="4" fill="hold" grpId="1" nodeType="withEffect">
                                  <p:stCondLst>
                                    <p:cond delay="0"/>
                                  </p:stCondLst>
                                  <p:childTnLst>
                                    <p:animEffect transition="out" filter="wipe(down)">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xit" presetSubtype="4" fill="hold" grpId="1" nodeType="clickEffect">
                                  <p:stCondLst>
                                    <p:cond delay="0"/>
                                  </p:stCondLst>
                                  <p:childTnLst>
                                    <p:animEffect transition="out" filter="wipe(down)">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4" grpId="1" animBg="1"/>
      <p:bldP spid="17" grpId="0" animBg="1"/>
      <p:bldP spid="17" grpId="1" animBg="1"/>
      <p:bldP spid="19" grpId="0" animBg="1"/>
      <p:bldP spid="23" grpId="0" animBg="1"/>
      <p:bldP spid="23" grpId="1" animBg="1"/>
      <p:bldP spid="24" grpId="0"/>
      <p:bldP spid="24" grpId="1"/>
      <p:bldP spid="25" grpId="0"/>
      <p:bldP spid="25" grpId="1"/>
      <p:bldP spid="26" grpId="0"/>
      <p:bldP spid="26" grpId="1"/>
      <p:bldP spid="27" grpId="0" animBg="1"/>
      <p:bldP spid="30" grpId="0" animBg="1"/>
      <p:bldP spid="30" grpId="1" animBg="1"/>
      <p:bldP spid="31" grpId="0" animBg="1"/>
      <p:bldP spid="37" grpId="0" animBg="1"/>
    </p:bld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TM03457444[[fn=Base]]</Template>
  <TotalTime>3783</TotalTime>
  <Words>1145</Words>
  <Application>Microsoft Office PowerPoint</Application>
  <PresentationFormat>Widescreen</PresentationFormat>
  <Paragraphs>222</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Corbel</vt:lpstr>
      <vt:lpstr>Times New Roman</vt:lpstr>
      <vt:lpstr>Base</vt:lpstr>
      <vt:lpstr>A classificação de “FRONTEIRAS” COMO METODOLOGIA para o diagnóstico De relações espaciais locais DO DESMATAMENTO  </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Introdução        Objetivos        Fundamentação        Metodologia         Resultados          Considerações Finais</vt:lpstr>
      <vt:lpstr>Obrigada!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Desmatamento na Amazônia e heterogeneidade espacial:  uma abordagem local para a curva de Kuznets ambiental</dc:title>
  <dc:creator>Rê</dc:creator>
  <cp:lastModifiedBy>Rê</cp:lastModifiedBy>
  <cp:revision>99</cp:revision>
  <dcterms:created xsi:type="dcterms:W3CDTF">2016-11-27T23:36:34Z</dcterms:created>
  <dcterms:modified xsi:type="dcterms:W3CDTF">2016-12-13T11:08:17Z</dcterms:modified>
</cp:coreProperties>
</file>