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7" r:id="rId4"/>
    <p:sldId id="258" r:id="rId5"/>
    <p:sldId id="270" r:id="rId6"/>
    <p:sldId id="265" r:id="rId7"/>
    <p:sldId id="266" r:id="rId8"/>
    <p:sldId id="271" r:id="rId9"/>
    <p:sldId id="281" r:id="rId10"/>
    <p:sldId id="272" r:id="rId11"/>
    <p:sldId id="286" r:id="rId12"/>
    <p:sldId id="273" r:id="rId13"/>
    <p:sldId id="284" r:id="rId14"/>
    <p:sldId id="274" r:id="rId15"/>
    <p:sldId id="275" r:id="rId16"/>
    <p:sldId id="279" r:id="rId17"/>
    <p:sldId id="280" r:id="rId18"/>
    <p:sldId id="28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9239" autoAdjust="0"/>
  </p:normalViewPr>
  <p:slideViewPr>
    <p:cSldViewPr>
      <p:cViewPr>
        <p:scale>
          <a:sx n="33" d="100"/>
          <a:sy n="33" d="100"/>
        </p:scale>
        <p:origin x="2442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D75DD-DE85-42A4-ABF6-9F9CC06622F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DEFBFBE-1014-4AAC-8B6D-15DB27EDAE9A}">
      <dgm:prSet phldrT="[Texto]"/>
      <dgm:spPr/>
      <dgm:t>
        <a:bodyPr/>
        <a:lstStyle/>
        <a:p>
          <a:pPr algn="ctr"/>
          <a:r>
            <a:rPr lang="pt-BR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Spatial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overlay </a:t>
          </a:r>
          <a:r>
            <a:rPr lang="pt-BR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(84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2017)</a:t>
          </a:r>
          <a:endParaRPr lang="pt-B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1BE56-92B4-4675-ACB4-BBE3BD318B59}" type="parTrans" cxnId="{D1D43B5F-72B4-4778-AA74-B0EBD0D18BE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28EE7-0CBC-4B1F-B7C5-7EA73A0EBCAF}" type="sibTrans" cxnId="{D1D43B5F-72B4-4778-AA74-B0EBD0D18BE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D292E-DC7E-4790-BE77-B16742C7BDE1}">
      <dgm:prSet phldrT="[Texto]"/>
      <dgm:spPr/>
      <dgm:t>
        <a:bodyPr/>
        <a:lstStyle/>
        <a:p>
          <a:pPr algn="ctr"/>
          <a:r>
            <a:rPr lang="pt-BR" b="1">
              <a:latin typeface="Times New Roman" panose="02020603050405020304" pitchFamily="18" charset="0"/>
              <a:cs typeface="Times New Roman" panose="02020603050405020304" pitchFamily="18" charset="0"/>
            </a:rPr>
            <a:t>Amostragem sistematizada e randomica</a:t>
          </a:r>
          <a:endParaRPr lang="pt-B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AB82A-C5F0-493D-BB33-5020B0F21D82}" type="parTrans" cxnId="{A1E1C350-53AE-46F8-9A21-AA23F268C4F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BC054-8B56-40FF-9EF8-B9AFD0C4A80E}" type="sibTrans" cxnId="{A1E1C350-53AE-46F8-9A21-AA23F268C4F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2AB83-3319-4417-A207-A85B2B1B4A85}">
      <dgm:prSet phldrT="[Texto]"/>
      <dgm:spPr/>
      <dgm:t>
        <a:bodyPr/>
        <a:lstStyle/>
        <a:p>
          <a:pPr algn="ctr"/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Sistemática: Grid de 800 metros</a:t>
          </a:r>
        </a:p>
      </dgm:t>
    </dgm:pt>
    <dgm:pt modelId="{78C1FFAC-759D-4BA5-B486-7A0837CE3EE3}" type="parTrans" cxnId="{B8CC18BE-5322-4A2B-89B6-EB8572951141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63675-9F01-4928-AE0A-B4E0CCFF1076}" type="sibTrans" cxnId="{B8CC18BE-5322-4A2B-89B6-EB8572951141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80C63-F628-4891-BAFB-5667A8E42E52}">
      <dgm:prSet phldrT="[Texto]"/>
      <dgm:spPr/>
      <dgm:t>
        <a:bodyPr/>
        <a:lstStyle/>
        <a:p>
          <a:pPr algn="ctr"/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160 pontos com conversão</a:t>
          </a:r>
        </a:p>
        <a:p>
          <a:pPr algn="ctr"/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(sistemática)</a:t>
          </a:r>
        </a:p>
      </dgm:t>
    </dgm:pt>
    <dgm:pt modelId="{6C2DD7DE-07F2-4692-B091-031765373C19}" type="parTrans" cxnId="{F54C37D3-7965-48E2-927D-8EA4ACA88EFE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9E804-EFAD-4CBE-AEB8-ADF37533CD5F}" type="sibTrans" cxnId="{F54C37D3-7965-48E2-927D-8EA4ACA88EFE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7639F-35E7-47E3-A9F8-001320198BF0}">
      <dgm:prSet phldrT="[Texto]"/>
      <dgm:spPr/>
      <dgm:t>
        <a:bodyPr/>
        <a:lstStyle/>
        <a:p>
          <a:pPr algn="ctr"/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160 pontos sem conversão (randômica)</a:t>
          </a:r>
        </a:p>
      </dgm:t>
    </dgm:pt>
    <dgm:pt modelId="{8ED7718D-F9EC-47EB-A957-1414DB65BD35}" type="parTrans" cxnId="{79545A3B-23A3-404F-9239-C85B726112E8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B819-3878-4A5D-8278-5C924B3D4029}" type="sibTrans" cxnId="{79545A3B-23A3-404F-9239-C85B726112E8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914EF-FA0D-49F7-98AD-B1989A9D8ED8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Total: 320 pontos</a:t>
          </a:r>
        </a:p>
      </dgm:t>
    </dgm:pt>
    <dgm:pt modelId="{18FE90B5-7697-4EE6-9305-2894AE6C6757}" type="parTrans" cxnId="{461AC559-29A1-475F-9C43-21243EEBF015}">
      <dgm:prSet/>
      <dgm:spPr/>
      <dgm:t>
        <a:bodyPr/>
        <a:lstStyle/>
        <a:p>
          <a:endParaRPr lang="pt-BR"/>
        </a:p>
      </dgm:t>
    </dgm:pt>
    <dgm:pt modelId="{E8F8172E-0267-4394-8746-14C4392CEE8A}" type="sibTrans" cxnId="{461AC559-29A1-475F-9C43-21243EEBF015}">
      <dgm:prSet/>
      <dgm:spPr/>
      <dgm:t>
        <a:bodyPr/>
        <a:lstStyle/>
        <a:p>
          <a:endParaRPr lang="pt-BR"/>
        </a:p>
      </dgm:t>
    </dgm:pt>
    <dgm:pt modelId="{20D1FF5F-79F7-4864-B195-EA0ACA3DADA2}" type="pres">
      <dgm:prSet presAssocID="{0C6D75DD-DE85-42A4-ABF6-9F9CC06622F5}" presName="rootnode" presStyleCnt="0">
        <dgm:presLayoutVars>
          <dgm:chMax/>
          <dgm:chPref/>
          <dgm:dir/>
          <dgm:animLvl val="lvl"/>
        </dgm:presLayoutVars>
      </dgm:prSet>
      <dgm:spPr/>
    </dgm:pt>
    <dgm:pt modelId="{5309D55F-BDF5-4E24-B7D1-4E9AAF5E9F92}" type="pres">
      <dgm:prSet presAssocID="{BDEFBFBE-1014-4AAC-8B6D-15DB27EDAE9A}" presName="composite" presStyleCnt="0"/>
      <dgm:spPr/>
    </dgm:pt>
    <dgm:pt modelId="{DC0283EE-BB4D-4735-97EA-89C29535651B}" type="pres">
      <dgm:prSet presAssocID="{BDEFBFBE-1014-4AAC-8B6D-15DB27EDAE9A}" presName="bentUpArrow1" presStyleLbl="alignImgPlace1" presStyleIdx="0" presStyleCnt="3"/>
      <dgm:spPr/>
    </dgm:pt>
    <dgm:pt modelId="{9A3CFECA-239B-416F-B7A2-4CE020FFFDBD}" type="pres">
      <dgm:prSet presAssocID="{BDEFBFBE-1014-4AAC-8B6D-15DB27EDAE9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2AE7FFC-9286-477B-A8A2-84139E1030A2}" type="pres">
      <dgm:prSet presAssocID="{BDEFBFBE-1014-4AAC-8B6D-15DB27EDAE9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2FDE9DB-B370-42E0-B634-244686CCCDF5}" type="pres">
      <dgm:prSet presAssocID="{33928EE7-0CBC-4B1F-B7C5-7EA73A0EBCAF}" presName="sibTrans" presStyleCnt="0"/>
      <dgm:spPr/>
    </dgm:pt>
    <dgm:pt modelId="{653FED97-7751-45FF-90E8-A8C0519A3779}" type="pres">
      <dgm:prSet presAssocID="{01ED292E-DC7E-4790-BE77-B16742C7BDE1}" presName="composite" presStyleCnt="0"/>
      <dgm:spPr/>
    </dgm:pt>
    <dgm:pt modelId="{C47315FD-5CD7-47C1-BAE4-62F5642715A6}" type="pres">
      <dgm:prSet presAssocID="{01ED292E-DC7E-4790-BE77-B16742C7BDE1}" presName="bentUpArrow1" presStyleLbl="alignImgPlace1" presStyleIdx="1" presStyleCnt="3"/>
      <dgm:spPr/>
    </dgm:pt>
    <dgm:pt modelId="{D8B45A26-4A2E-46DA-B3D6-9B629CB9F7B4}" type="pres">
      <dgm:prSet presAssocID="{01ED292E-DC7E-4790-BE77-B16742C7BDE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FCB3628-7E1F-4D18-B9FF-FD9D9418E69C}" type="pres">
      <dgm:prSet presAssocID="{01ED292E-DC7E-4790-BE77-B16742C7BDE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E2B0789-6562-4CBB-B131-6771BF590AC3}" type="pres">
      <dgm:prSet presAssocID="{A93BC054-8B56-40FF-9EF8-B9AFD0C4A80E}" presName="sibTrans" presStyleCnt="0"/>
      <dgm:spPr/>
    </dgm:pt>
    <dgm:pt modelId="{BDEE3C58-E7DE-444A-93FA-D014078BDB50}" type="pres">
      <dgm:prSet presAssocID="{A3A80C63-F628-4891-BAFB-5667A8E42E52}" presName="composite" presStyleCnt="0"/>
      <dgm:spPr/>
    </dgm:pt>
    <dgm:pt modelId="{CFA8C45B-7083-4BB3-BB50-F3C69D5C3BD3}" type="pres">
      <dgm:prSet presAssocID="{A3A80C63-F628-4891-BAFB-5667A8E42E52}" presName="bentUpArrow1" presStyleLbl="alignImgPlace1" presStyleIdx="2" presStyleCnt="3"/>
      <dgm:spPr/>
    </dgm:pt>
    <dgm:pt modelId="{3D59CFEC-1B0D-4B9E-B3DC-923578B162B2}" type="pres">
      <dgm:prSet presAssocID="{A3A80C63-F628-4891-BAFB-5667A8E42E5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85E6944-7B7B-4748-A353-B0BFBECE2C16}" type="pres">
      <dgm:prSet presAssocID="{A3A80C63-F628-4891-BAFB-5667A8E42E5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B4B4E04-E312-4C89-A718-56B3B11AC825}" type="pres">
      <dgm:prSet presAssocID="{D789E804-EFAD-4CBE-AEB8-ADF37533CD5F}" presName="sibTrans" presStyleCnt="0"/>
      <dgm:spPr/>
    </dgm:pt>
    <dgm:pt modelId="{60E32BC4-2F0C-4DBC-A9F7-ABE0696D37D3}" type="pres">
      <dgm:prSet presAssocID="{571914EF-FA0D-49F7-98AD-B1989A9D8ED8}" presName="composite" presStyleCnt="0"/>
      <dgm:spPr/>
    </dgm:pt>
    <dgm:pt modelId="{1A351687-BD85-4417-A8AC-E2572B2195EF}" type="pres">
      <dgm:prSet presAssocID="{571914EF-FA0D-49F7-98AD-B1989A9D8ED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32D3490E-D492-4A48-A89B-6A570A98D5AA}" type="presOf" srcId="{6F92AB83-3319-4417-A207-A85B2B1B4A85}" destId="{BFCB3628-7E1F-4D18-B9FF-FD9D9418E69C}" srcOrd="0" destOrd="0" presId="urn:microsoft.com/office/officeart/2005/8/layout/StepDownProcess"/>
    <dgm:cxn modelId="{79545A3B-23A3-404F-9239-C85B726112E8}" srcId="{A3A80C63-F628-4891-BAFB-5667A8E42E52}" destId="{0897639F-35E7-47E3-A9F8-001320198BF0}" srcOrd="0" destOrd="0" parTransId="{8ED7718D-F9EC-47EB-A957-1414DB65BD35}" sibTransId="{F324B819-3878-4A5D-8278-5C924B3D4029}"/>
    <dgm:cxn modelId="{D1D43B5F-72B4-4778-AA74-B0EBD0D18BE3}" srcId="{0C6D75DD-DE85-42A4-ABF6-9F9CC06622F5}" destId="{BDEFBFBE-1014-4AAC-8B6D-15DB27EDAE9A}" srcOrd="0" destOrd="0" parTransId="{5B81BE56-92B4-4675-ACB4-BBE3BD318B59}" sibTransId="{33928EE7-0CBC-4B1F-B7C5-7EA73A0EBCAF}"/>
    <dgm:cxn modelId="{4E922660-4DBE-4E2A-811C-A780B64AF98F}" type="presOf" srcId="{01ED292E-DC7E-4790-BE77-B16742C7BDE1}" destId="{D8B45A26-4A2E-46DA-B3D6-9B629CB9F7B4}" srcOrd="0" destOrd="0" presId="urn:microsoft.com/office/officeart/2005/8/layout/StepDownProcess"/>
    <dgm:cxn modelId="{A1E1C350-53AE-46F8-9A21-AA23F268C4F6}" srcId="{0C6D75DD-DE85-42A4-ABF6-9F9CC06622F5}" destId="{01ED292E-DC7E-4790-BE77-B16742C7BDE1}" srcOrd="1" destOrd="0" parTransId="{1AAAB82A-C5F0-493D-BB33-5020B0F21D82}" sibTransId="{A93BC054-8B56-40FF-9EF8-B9AFD0C4A80E}"/>
    <dgm:cxn modelId="{1A7C6F72-FFB9-487F-810A-74E277A0481A}" type="presOf" srcId="{0C6D75DD-DE85-42A4-ABF6-9F9CC06622F5}" destId="{20D1FF5F-79F7-4864-B195-EA0ACA3DADA2}" srcOrd="0" destOrd="0" presId="urn:microsoft.com/office/officeart/2005/8/layout/StepDownProcess"/>
    <dgm:cxn modelId="{22734073-9C3C-470C-9BE9-8B4BF5DDEE30}" type="presOf" srcId="{BDEFBFBE-1014-4AAC-8B6D-15DB27EDAE9A}" destId="{9A3CFECA-239B-416F-B7A2-4CE020FFFDBD}" srcOrd="0" destOrd="0" presId="urn:microsoft.com/office/officeart/2005/8/layout/StepDownProcess"/>
    <dgm:cxn modelId="{0E0B9756-9846-4D8E-AA3C-434688E65DCD}" type="presOf" srcId="{A3A80C63-F628-4891-BAFB-5667A8E42E52}" destId="{3D59CFEC-1B0D-4B9E-B3DC-923578B162B2}" srcOrd="0" destOrd="0" presId="urn:microsoft.com/office/officeart/2005/8/layout/StepDownProcess"/>
    <dgm:cxn modelId="{461AC559-29A1-475F-9C43-21243EEBF015}" srcId="{0C6D75DD-DE85-42A4-ABF6-9F9CC06622F5}" destId="{571914EF-FA0D-49F7-98AD-B1989A9D8ED8}" srcOrd="3" destOrd="0" parTransId="{18FE90B5-7697-4EE6-9305-2894AE6C6757}" sibTransId="{E8F8172E-0267-4394-8746-14C4392CEE8A}"/>
    <dgm:cxn modelId="{B8CC18BE-5322-4A2B-89B6-EB8572951141}" srcId="{01ED292E-DC7E-4790-BE77-B16742C7BDE1}" destId="{6F92AB83-3319-4417-A207-A85B2B1B4A85}" srcOrd="0" destOrd="0" parTransId="{78C1FFAC-759D-4BA5-B486-7A0837CE3EE3}" sibTransId="{97363675-9F01-4928-AE0A-B4E0CCFF1076}"/>
    <dgm:cxn modelId="{F54C37D3-7965-48E2-927D-8EA4ACA88EFE}" srcId="{0C6D75DD-DE85-42A4-ABF6-9F9CC06622F5}" destId="{A3A80C63-F628-4891-BAFB-5667A8E42E52}" srcOrd="2" destOrd="0" parTransId="{6C2DD7DE-07F2-4692-B091-031765373C19}" sibTransId="{D789E804-EFAD-4CBE-AEB8-ADF37533CD5F}"/>
    <dgm:cxn modelId="{235616FB-3600-449B-B73B-E7EB3534FA04}" type="presOf" srcId="{571914EF-FA0D-49F7-98AD-B1989A9D8ED8}" destId="{1A351687-BD85-4417-A8AC-E2572B2195EF}" srcOrd="0" destOrd="0" presId="urn:microsoft.com/office/officeart/2005/8/layout/StepDownProcess"/>
    <dgm:cxn modelId="{66F7D0FB-8396-40AE-8142-52327744378D}" type="presOf" srcId="{0897639F-35E7-47E3-A9F8-001320198BF0}" destId="{285E6944-7B7B-4748-A353-B0BFBECE2C16}" srcOrd="0" destOrd="0" presId="urn:microsoft.com/office/officeart/2005/8/layout/StepDownProcess"/>
    <dgm:cxn modelId="{C3C91236-D403-4982-9BE7-6AD551BC01C7}" type="presParOf" srcId="{20D1FF5F-79F7-4864-B195-EA0ACA3DADA2}" destId="{5309D55F-BDF5-4E24-B7D1-4E9AAF5E9F92}" srcOrd="0" destOrd="0" presId="urn:microsoft.com/office/officeart/2005/8/layout/StepDownProcess"/>
    <dgm:cxn modelId="{5C8C0798-6927-4076-9E2B-B9C77E6E5F9D}" type="presParOf" srcId="{5309D55F-BDF5-4E24-B7D1-4E9AAF5E9F92}" destId="{DC0283EE-BB4D-4735-97EA-89C29535651B}" srcOrd="0" destOrd="0" presId="urn:microsoft.com/office/officeart/2005/8/layout/StepDownProcess"/>
    <dgm:cxn modelId="{AF2D8FD9-1B4A-4963-B83E-54B160CE7E1A}" type="presParOf" srcId="{5309D55F-BDF5-4E24-B7D1-4E9AAF5E9F92}" destId="{9A3CFECA-239B-416F-B7A2-4CE020FFFDBD}" srcOrd="1" destOrd="0" presId="urn:microsoft.com/office/officeart/2005/8/layout/StepDownProcess"/>
    <dgm:cxn modelId="{DFCEBDAC-1DF5-4C02-8562-58DBAA7B8E38}" type="presParOf" srcId="{5309D55F-BDF5-4E24-B7D1-4E9AAF5E9F92}" destId="{22AE7FFC-9286-477B-A8A2-84139E1030A2}" srcOrd="2" destOrd="0" presId="urn:microsoft.com/office/officeart/2005/8/layout/StepDownProcess"/>
    <dgm:cxn modelId="{B14AB138-1A47-4BC6-A8CD-BED675FBE977}" type="presParOf" srcId="{20D1FF5F-79F7-4864-B195-EA0ACA3DADA2}" destId="{E2FDE9DB-B370-42E0-B634-244686CCCDF5}" srcOrd="1" destOrd="0" presId="urn:microsoft.com/office/officeart/2005/8/layout/StepDownProcess"/>
    <dgm:cxn modelId="{DEB0C350-99C7-449F-8009-A3A3F791EC9B}" type="presParOf" srcId="{20D1FF5F-79F7-4864-B195-EA0ACA3DADA2}" destId="{653FED97-7751-45FF-90E8-A8C0519A3779}" srcOrd="2" destOrd="0" presId="urn:microsoft.com/office/officeart/2005/8/layout/StepDownProcess"/>
    <dgm:cxn modelId="{0B08EE74-3BBA-44CC-B5FB-3B40295DCB10}" type="presParOf" srcId="{653FED97-7751-45FF-90E8-A8C0519A3779}" destId="{C47315FD-5CD7-47C1-BAE4-62F5642715A6}" srcOrd="0" destOrd="0" presId="urn:microsoft.com/office/officeart/2005/8/layout/StepDownProcess"/>
    <dgm:cxn modelId="{C2310C56-291B-4F9F-97BA-B12CE487D5C2}" type="presParOf" srcId="{653FED97-7751-45FF-90E8-A8C0519A3779}" destId="{D8B45A26-4A2E-46DA-B3D6-9B629CB9F7B4}" srcOrd="1" destOrd="0" presId="urn:microsoft.com/office/officeart/2005/8/layout/StepDownProcess"/>
    <dgm:cxn modelId="{345EE626-ACAA-4642-8C57-BA8E601B2A98}" type="presParOf" srcId="{653FED97-7751-45FF-90E8-A8C0519A3779}" destId="{BFCB3628-7E1F-4D18-B9FF-FD9D9418E69C}" srcOrd="2" destOrd="0" presId="urn:microsoft.com/office/officeart/2005/8/layout/StepDownProcess"/>
    <dgm:cxn modelId="{BEB644D8-118D-4527-8B70-664C45A09F16}" type="presParOf" srcId="{20D1FF5F-79F7-4864-B195-EA0ACA3DADA2}" destId="{1E2B0789-6562-4CBB-B131-6771BF590AC3}" srcOrd="3" destOrd="0" presId="urn:microsoft.com/office/officeart/2005/8/layout/StepDownProcess"/>
    <dgm:cxn modelId="{D298652E-A916-4DB1-BAE7-D027F523CBC2}" type="presParOf" srcId="{20D1FF5F-79F7-4864-B195-EA0ACA3DADA2}" destId="{BDEE3C58-E7DE-444A-93FA-D014078BDB50}" srcOrd="4" destOrd="0" presId="urn:microsoft.com/office/officeart/2005/8/layout/StepDownProcess"/>
    <dgm:cxn modelId="{518B3CA2-1093-4133-88AA-D5EE6062CCFD}" type="presParOf" srcId="{BDEE3C58-E7DE-444A-93FA-D014078BDB50}" destId="{CFA8C45B-7083-4BB3-BB50-F3C69D5C3BD3}" srcOrd="0" destOrd="0" presId="urn:microsoft.com/office/officeart/2005/8/layout/StepDownProcess"/>
    <dgm:cxn modelId="{57226EA3-470B-4930-AAFB-38BBBC73D1CA}" type="presParOf" srcId="{BDEE3C58-E7DE-444A-93FA-D014078BDB50}" destId="{3D59CFEC-1B0D-4B9E-B3DC-923578B162B2}" srcOrd="1" destOrd="0" presId="urn:microsoft.com/office/officeart/2005/8/layout/StepDownProcess"/>
    <dgm:cxn modelId="{7E22F16C-D132-4FCA-B06B-61757D3BDB28}" type="presParOf" srcId="{BDEE3C58-E7DE-444A-93FA-D014078BDB50}" destId="{285E6944-7B7B-4748-A353-B0BFBECE2C16}" srcOrd="2" destOrd="0" presId="urn:microsoft.com/office/officeart/2005/8/layout/StepDownProcess"/>
    <dgm:cxn modelId="{CAFA39E9-596D-4418-B3EE-08A5804CC732}" type="presParOf" srcId="{20D1FF5F-79F7-4864-B195-EA0ACA3DADA2}" destId="{1B4B4E04-E312-4C89-A718-56B3B11AC825}" srcOrd="5" destOrd="0" presId="urn:microsoft.com/office/officeart/2005/8/layout/StepDownProcess"/>
    <dgm:cxn modelId="{98F67228-BC46-4521-98E5-8E316CBD0B4C}" type="presParOf" srcId="{20D1FF5F-79F7-4864-B195-EA0ACA3DADA2}" destId="{60E32BC4-2F0C-4DBC-A9F7-ABE0696D37D3}" srcOrd="6" destOrd="0" presId="urn:microsoft.com/office/officeart/2005/8/layout/StepDownProcess"/>
    <dgm:cxn modelId="{A258EA82-B488-4A8A-B160-79ED6671B258}" type="presParOf" srcId="{60E32BC4-2F0C-4DBC-A9F7-ABE0696D37D3}" destId="{1A351687-BD85-4417-A8AC-E2572B2195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83EE-BB4D-4735-97EA-89C29535651B}">
      <dsp:nvSpPr>
        <dsp:cNvPr id="0" name=""/>
        <dsp:cNvSpPr/>
      </dsp:nvSpPr>
      <dsp:spPr>
        <a:xfrm rot="5400000">
          <a:off x="2166332" y="1317718"/>
          <a:ext cx="1157242" cy="1317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FECA-239B-416F-B7A2-4CE020FFFDBD}">
      <dsp:nvSpPr>
        <dsp:cNvPr id="0" name=""/>
        <dsp:cNvSpPr/>
      </dsp:nvSpPr>
      <dsp:spPr>
        <a:xfrm>
          <a:off x="1859733" y="34891"/>
          <a:ext cx="1948115" cy="13636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Spatial</a:t>
          </a: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overlay </a:t>
          </a:r>
          <a:r>
            <a:rPr lang="pt-B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(84</a:t>
          </a: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2017)</a:t>
          </a:r>
          <a:endParaRPr lang="pt-BR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6311" y="101469"/>
        <a:ext cx="1814959" cy="1230461"/>
      </dsp:txXfrm>
    </dsp:sp>
    <dsp:sp modelId="{22AE7FFC-9286-477B-A8A2-84139E1030A2}">
      <dsp:nvSpPr>
        <dsp:cNvPr id="0" name=""/>
        <dsp:cNvSpPr/>
      </dsp:nvSpPr>
      <dsp:spPr>
        <a:xfrm>
          <a:off x="3807849" y="164943"/>
          <a:ext cx="1416873" cy="110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315FD-5CD7-47C1-BAE4-62F5642715A6}">
      <dsp:nvSpPr>
        <dsp:cNvPr id="0" name=""/>
        <dsp:cNvSpPr/>
      </dsp:nvSpPr>
      <dsp:spPr>
        <a:xfrm rot="5400000">
          <a:off x="3781527" y="2849511"/>
          <a:ext cx="1157242" cy="1317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45A26-4A2E-46DA-B3D6-9B629CB9F7B4}">
      <dsp:nvSpPr>
        <dsp:cNvPr id="0" name=""/>
        <dsp:cNvSpPr/>
      </dsp:nvSpPr>
      <dsp:spPr>
        <a:xfrm>
          <a:off x="3474928" y="1566684"/>
          <a:ext cx="1948115" cy="13636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Amostragem sistematizada e randomica</a:t>
          </a:r>
          <a:endParaRPr lang="pt-BR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1506" y="1633262"/>
        <a:ext cx="1814959" cy="1230461"/>
      </dsp:txXfrm>
    </dsp:sp>
    <dsp:sp modelId="{BFCB3628-7E1F-4D18-B9FF-FD9D9418E69C}">
      <dsp:nvSpPr>
        <dsp:cNvPr id="0" name=""/>
        <dsp:cNvSpPr/>
      </dsp:nvSpPr>
      <dsp:spPr>
        <a:xfrm>
          <a:off x="5423044" y="1696736"/>
          <a:ext cx="1416873" cy="110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Sistemática: Grid de 800 metros</a:t>
          </a:r>
        </a:p>
      </dsp:txBody>
      <dsp:txXfrm>
        <a:off x="5423044" y="1696736"/>
        <a:ext cx="1416873" cy="1102136"/>
      </dsp:txXfrm>
    </dsp:sp>
    <dsp:sp modelId="{CFA8C45B-7083-4BB3-BB50-F3C69D5C3BD3}">
      <dsp:nvSpPr>
        <dsp:cNvPr id="0" name=""/>
        <dsp:cNvSpPr/>
      </dsp:nvSpPr>
      <dsp:spPr>
        <a:xfrm rot="5400000">
          <a:off x="5396722" y="4381304"/>
          <a:ext cx="1157242" cy="1317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9CFEC-1B0D-4B9E-B3DC-923578B162B2}">
      <dsp:nvSpPr>
        <dsp:cNvPr id="0" name=""/>
        <dsp:cNvSpPr/>
      </dsp:nvSpPr>
      <dsp:spPr>
        <a:xfrm>
          <a:off x="5090123" y="3098476"/>
          <a:ext cx="1948115" cy="13636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160 pontos com conversão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(sistemática)</a:t>
          </a:r>
        </a:p>
      </dsp:txBody>
      <dsp:txXfrm>
        <a:off x="5156701" y="3165054"/>
        <a:ext cx="1814959" cy="1230461"/>
      </dsp:txXfrm>
    </dsp:sp>
    <dsp:sp modelId="{285E6944-7B7B-4748-A353-B0BFBECE2C16}">
      <dsp:nvSpPr>
        <dsp:cNvPr id="0" name=""/>
        <dsp:cNvSpPr/>
      </dsp:nvSpPr>
      <dsp:spPr>
        <a:xfrm>
          <a:off x="7038239" y="3228529"/>
          <a:ext cx="1416873" cy="110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160 pontos sem conversão (randômica)</a:t>
          </a:r>
        </a:p>
      </dsp:txBody>
      <dsp:txXfrm>
        <a:off x="7038239" y="3228529"/>
        <a:ext cx="1416873" cy="1102136"/>
      </dsp:txXfrm>
    </dsp:sp>
    <dsp:sp modelId="{1A351687-BD85-4417-A8AC-E2572B2195EF}">
      <dsp:nvSpPr>
        <dsp:cNvPr id="0" name=""/>
        <dsp:cNvSpPr/>
      </dsp:nvSpPr>
      <dsp:spPr>
        <a:xfrm>
          <a:off x="6705318" y="4630269"/>
          <a:ext cx="1948115" cy="13636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Total: 320 pontos</a:t>
          </a:r>
        </a:p>
      </dsp:txBody>
      <dsp:txXfrm>
        <a:off x="6771896" y="4696847"/>
        <a:ext cx="1814959" cy="123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2DE1-E904-4DAB-8B09-96663F54E5FC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AFCC-CAC1-4DEE-A0F1-B3404CE4F6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89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AFCC-CAC1-4DEE-A0F1-B3404CE4F64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44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AFCC-CAC1-4DEE-A0F1-B3404CE4F64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85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AFCC-CAC1-4DEE-A0F1-B3404CE4F64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48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FB6C-972A-4FE4-97D2-36067A646367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94A5-3F17-4D54-BC9E-49C27A117552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4CAE-2B61-48D9-A51F-B086D7402CE8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67F0-F91F-4E69-8BEA-C922652A295B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2C3F-EFE6-4A6B-B6D6-070BC4C783FF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5FD-4283-4978-815A-87392EB3CBA8}" type="datetime1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6F9A-8A99-43F5-8F12-3E97006A6155}" type="datetime1">
              <a:rPr lang="pt-BR" smtClean="0"/>
              <a:t>19/12/2017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9E38-19CB-4BA6-B7D9-900D7F9A9803}" type="datetime1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029A-0A04-4A54-B3E9-C2C08D1347B3}" type="datetime1">
              <a:rPr lang="pt-BR" smtClean="0"/>
              <a:t>19/12/2017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B38-2349-4173-9008-52A3CCE66DF0}" type="datetime1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F985-1FCC-4A19-9788-A60C6CBFAE97}" type="datetime1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120C-788A-48FF-B675-EC60C97BF445}" type="datetime1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28F1-DACA-4687-BC71-7B60BE26D37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64033"/>
            <a:ext cx="8661654" cy="5129784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697354"/>
            <a:ext cx="0" cy="226314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9437" y="1316549"/>
            <a:ext cx="5074558" cy="4065271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de regressão logística para analisar determinantes de conversão de uso do</a:t>
            </a:r>
            <a:b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urbano no município de Passo Fundo - RS</a:t>
            </a:r>
            <a:br>
              <a: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42" y="796288"/>
            <a:ext cx="2030953" cy="4065272"/>
          </a:xfrm>
        </p:spPr>
        <p:txBody>
          <a:bodyPr anchor="ctr">
            <a:normAutofit/>
          </a:bodyPr>
          <a:lstStyle/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Disciplina: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Análise espacial de dados geográficos</a:t>
            </a:r>
          </a:p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Aluno: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Gabriel Crivellaro Gonçalves.</a:t>
            </a:r>
          </a:p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Professores: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Antonio Miguel V. M. &amp; Eduardo G. C.</a:t>
            </a:r>
            <a:endParaRPr lang="pt-BR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72FF6B1-254D-4E01-9D8C-ACBA76E7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3678" y="6366858"/>
            <a:ext cx="2133600" cy="365125"/>
          </a:xfrm>
        </p:spPr>
        <p:txBody>
          <a:bodyPr/>
          <a:lstStyle/>
          <a:p>
            <a:fld id="{CC8E28F1-DACA-4687-BC71-7B60BE26D378}" type="slidenum">
              <a:rPr lang="pt-BR" smtClean="0"/>
              <a:t>1</a:t>
            </a:fld>
            <a:endParaRPr lang="pt-BR"/>
          </a:p>
        </p:txBody>
      </p:sp>
      <p:pic>
        <p:nvPicPr>
          <p:cNvPr id="7" name="Imagem 6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5EFC05DE-5932-4868-AB1F-23D9AFEF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494"/>
            <a:ext cx="1207049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730C023-E71D-497C-8BD2-82DF2B7F6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01464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04DEAFC-C19B-48BB-9EFA-FE9C2DA2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68955"/>
            <a:ext cx="8352928" cy="49200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D17DB3-6E24-49E7-9E32-3590F550C55C}"/>
              </a:ext>
            </a:extLst>
          </p:cNvPr>
          <p:cNvSpPr txBox="1"/>
          <p:nvPr/>
        </p:nvSpPr>
        <p:spPr>
          <a:xfrm>
            <a:off x="0" y="649430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 população: CENSO 2010.</a:t>
            </a:r>
          </a:p>
        </p:txBody>
      </p:sp>
    </p:spTree>
    <p:extLst>
      <p:ext uri="{BB962C8B-B14F-4D97-AF65-F5344CB8AC3E}">
        <p14:creationId xmlns:p14="http://schemas.microsoft.com/office/powerpoint/2010/main" val="384835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730C023-E71D-497C-8BD2-82DF2B7F6E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D6F59C4F-BCA3-411C-A467-DC3CB171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98" y="908720"/>
            <a:ext cx="8006603" cy="48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3BDD6CF-5E7F-4A63-AABA-D5611147C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7570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22" name="Imagem 21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C5B83147-5293-49FA-BDA4-0ECFF7C94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5" y="3172759"/>
            <a:ext cx="2790825" cy="2714625"/>
          </a:xfrm>
          <a:prstGeom prst="rect">
            <a:avLst/>
          </a:prstGeom>
        </p:spPr>
      </p:pic>
      <p:pic>
        <p:nvPicPr>
          <p:cNvPr id="27" name="Imagem 26" descr="Uma imagem contendo mapa, texto&#10;&#10;Descrição gerada com muito alta confiança">
            <a:extLst>
              <a:ext uri="{FF2B5EF4-FFF2-40B4-BE49-F238E27FC236}">
                <a16:creationId xmlns:a16="http://schemas.microsoft.com/office/drawing/2014/main" id="{C494765E-05B6-423B-A2D7-92C5BF9B1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2" y="3039409"/>
            <a:ext cx="3162300" cy="284797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1C78E16-D013-4DA1-AC53-7EC90EAA3316}"/>
              </a:ext>
            </a:extLst>
          </p:cNvPr>
          <p:cNvSpPr txBox="1"/>
          <p:nvPr/>
        </p:nvSpPr>
        <p:spPr>
          <a:xfrm>
            <a:off x="5580112" y="5829612"/>
            <a:ext cx="298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 das perimetrais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9DCC956-4BB4-4F72-9715-D4947FE3BC13}"/>
              </a:ext>
            </a:extLst>
          </p:cNvPr>
          <p:cNvSpPr txBox="1"/>
          <p:nvPr/>
        </p:nvSpPr>
        <p:spPr>
          <a:xfrm>
            <a:off x="1171505" y="5829612"/>
            <a:ext cx="32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 do centro da cidade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1F3F01D-894E-4D40-81B5-60A138196476}"/>
              </a:ext>
            </a:extLst>
          </p:cNvPr>
          <p:cNvSpPr txBox="1"/>
          <p:nvPr/>
        </p:nvSpPr>
        <p:spPr>
          <a:xfrm>
            <a:off x="1907704" y="44037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espacial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BE4D83E1-AAA9-46FD-9529-E30EF2E7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58580"/>
              </p:ext>
            </p:extLst>
          </p:nvPr>
        </p:nvGraphicFramePr>
        <p:xfrm>
          <a:off x="1306219" y="2011826"/>
          <a:ext cx="6286503" cy="975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4843">
                  <a:extLst>
                    <a:ext uri="{9D8B030D-6E8A-4147-A177-3AD203B41FA5}">
                      <a16:colId xmlns:a16="http://schemas.microsoft.com/office/drawing/2014/main" val="2298967233"/>
                    </a:ext>
                  </a:extLst>
                </a:gridCol>
                <a:gridCol w="637210">
                  <a:extLst>
                    <a:ext uri="{9D8B030D-6E8A-4147-A177-3AD203B41FA5}">
                      <a16:colId xmlns:a16="http://schemas.microsoft.com/office/drawing/2014/main" val="895520453"/>
                    </a:ext>
                  </a:extLst>
                </a:gridCol>
                <a:gridCol w="637210">
                  <a:extLst>
                    <a:ext uri="{9D8B030D-6E8A-4147-A177-3AD203B41FA5}">
                      <a16:colId xmlns:a16="http://schemas.microsoft.com/office/drawing/2014/main" val="1851070964"/>
                    </a:ext>
                  </a:extLst>
                </a:gridCol>
                <a:gridCol w="637210">
                  <a:extLst>
                    <a:ext uri="{9D8B030D-6E8A-4147-A177-3AD203B41FA5}">
                      <a16:colId xmlns:a16="http://schemas.microsoft.com/office/drawing/2014/main" val="2385633607"/>
                    </a:ext>
                  </a:extLst>
                </a:gridCol>
                <a:gridCol w="637210">
                  <a:extLst>
                    <a:ext uri="{9D8B030D-6E8A-4147-A177-3AD203B41FA5}">
                      <a16:colId xmlns:a16="http://schemas.microsoft.com/office/drawing/2014/main" val="1757457081"/>
                    </a:ext>
                  </a:extLst>
                </a:gridCol>
                <a:gridCol w="637210">
                  <a:extLst>
                    <a:ext uri="{9D8B030D-6E8A-4147-A177-3AD203B41FA5}">
                      <a16:colId xmlns:a16="http://schemas.microsoft.com/office/drawing/2014/main" val="1508971488"/>
                    </a:ext>
                  </a:extLst>
                </a:gridCol>
                <a:gridCol w="675252">
                  <a:extLst>
                    <a:ext uri="{9D8B030D-6E8A-4147-A177-3AD203B41FA5}">
                      <a16:colId xmlns:a16="http://schemas.microsoft.com/office/drawing/2014/main" val="1274405612"/>
                    </a:ext>
                  </a:extLst>
                </a:gridCol>
                <a:gridCol w="770358">
                  <a:extLst>
                    <a:ext uri="{9D8B030D-6E8A-4147-A177-3AD203B41FA5}">
                      <a16:colId xmlns:a16="http://schemas.microsoft.com/office/drawing/2014/main" val="162634047"/>
                    </a:ext>
                  </a:extLst>
                </a:gridCol>
              </a:tblGrid>
              <a:tr h="2000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00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Variáveis independentes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Mínimo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Máximo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I'moran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Pseudo-R²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66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Dis2CEN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7108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Dis2PER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94758"/>
                  </a:ext>
                </a:extLst>
              </a:tr>
            </a:tbl>
          </a:graphicData>
        </a:graphic>
      </p:graphicFrame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1EFE0E05-6990-44F3-9344-EA5302551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77668"/>
              </p:ext>
            </p:extLst>
          </p:nvPr>
        </p:nvGraphicFramePr>
        <p:xfrm>
          <a:off x="2035261" y="1101832"/>
          <a:ext cx="4838699" cy="800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60619">
                  <a:extLst>
                    <a:ext uri="{9D8B030D-6E8A-4147-A177-3AD203B41FA5}">
                      <a16:colId xmlns:a16="http://schemas.microsoft.com/office/drawing/2014/main" val="3381281652"/>
                    </a:ext>
                  </a:extLst>
                </a:gridCol>
                <a:gridCol w="732104">
                  <a:extLst>
                    <a:ext uri="{9D8B030D-6E8A-4147-A177-3AD203B41FA5}">
                      <a16:colId xmlns:a16="http://schemas.microsoft.com/office/drawing/2014/main" val="2848676159"/>
                    </a:ext>
                  </a:extLst>
                </a:gridCol>
                <a:gridCol w="489500">
                  <a:extLst>
                    <a:ext uri="{9D8B030D-6E8A-4147-A177-3AD203B41FA5}">
                      <a16:colId xmlns:a16="http://schemas.microsoft.com/office/drawing/2014/main" val="2804542214"/>
                    </a:ext>
                  </a:extLst>
                </a:gridCol>
                <a:gridCol w="610802">
                  <a:extLst>
                    <a:ext uri="{9D8B030D-6E8A-4147-A177-3AD203B41FA5}">
                      <a16:colId xmlns:a16="http://schemas.microsoft.com/office/drawing/2014/main" val="206591156"/>
                    </a:ext>
                  </a:extLst>
                </a:gridCol>
                <a:gridCol w="610802">
                  <a:extLst>
                    <a:ext uri="{9D8B030D-6E8A-4147-A177-3AD203B41FA5}">
                      <a16:colId xmlns:a16="http://schemas.microsoft.com/office/drawing/2014/main" val="1450835113"/>
                    </a:ext>
                  </a:extLst>
                </a:gridCol>
                <a:gridCol w="734872">
                  <a:extLst>
                    <a:ext uri="{9D8B030D-6E8A-4147-A177-3AD203B41FA5}">
                      <a16:colId xmlns:a16="http://schemas.microsoft.com/office/drawing/2014/main" val="1107554124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51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Variáveis independentes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t-BR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Pseudo-R²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2695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DIS2CEN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201,000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0,126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0446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DIS2PER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-5,756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492226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5040C39-629D-4C81-AF3A-815203D7B9D6}"/>
              </a:ext>
            </a:extLst>
          </p:cNvPr>
          <p:cNvSpPr/>
          <p:nvPr/>
        </p:nvSpPr>
        <p:spPr>
          <a:xfrm>
            <a:off x="3851920" y="1310944"/>
            <a:ext cx="432048" cy="632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8C7C82A-D45D-4F82-AABD-CA5817777A7E}"/>
              </a:ext>
            </a:extLst>
          </p:cNvPr>
          <p:cNvSpPr/>
          <p:nvPr/>
        </p:nvSpPr>
        <p:spPr>
          <a:xfrm>
            <a:off x="6151022" y="1288553"/>
            <a:ext cx="722938" cy="632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07D641-C3A9-48F3-84C2-4B6FC0B65E61}"/>
              </a:ext>
            </a:extLst>
          </p:cNvPr>
          <p:cNvSpPr/>
          <p:nvPr/>
        </p:nvSpPr>
        <p:spPr>
          <a:xfrm>
            <a:off x="3635896" y="2276872"/>
            <a:ext cx="576064" cy="76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739A0CD-97F8-48CF-9709-4934F1C43A07}"/>
              </a:ext>
            </a:extLst>
          </p:cNvPr>
          <p:cNvSpPr/>
          <p:nvPr/>
        </p:nvSpPr>
        <p:spPr>
          <a:xfrm>
            <a:off x="6151022" y="2254481"/>
            <a:ext cx="673556" cy="76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8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3BDD6CF-5E7F-4A63-AABA-D5611147C8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91F3F01D-894E-4D40-81B5-60A138196476}"/>
              </a:ext>
            </a:extLst>
          </p:cNvPr>
          <p:cNvSpPr txBox="1"/>
          <p:nvPr/>
        </p:nvSpPr>
        <p:spPr>
          <a:xfrm>
            <a:off x="1907704" y="44037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espacial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11D038-37FF-4462-8E93-E134E342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1133514"/>
            <a:ext cx="5819775" cy="28072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D4151F-731E-4FF9-A143-1DBC7473DBD6}"/>
              </a:ext>
            </a:extLst>
          </p:cNvPr>
          <p:cNvSpPr txBox="1"/>
          <p:nvPr/>
        </p:nvSpPr>
        <p:spPr>
          <a:xfrm>
            <a:off x="1835696" y="1403420"/>
            <a:ext cx="32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 do centro da cidade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50B6F0-2B4F-4545-8B92-275E3378D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3940800"/>
            <a:ext cx="5819775" cy="29172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9D0CC51-083A-4778-BBD1-ABF55531D71A}"/>
              </a:ext>
            </a:extLst>
          </p:cNvPr>
          <p:cNvSpPr txBox="1"/>
          <p:nvPr/>
        </p:nvSpPr>
        <p:spPr>
          <a:xfrm>
            <a:off x="1907704" y="4210701"/>
            <a:ext cx="298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 das perimetrais</a:t>
            </a:r>
          </a:p>
        </p:txBody>
      </p:sp>
    </p:spTree>
    <p:extLst>
      <p:ext uri="{BB962C8B-B14F-4D97-AF65-F5344CB8AC3E}">
        <p14:creationId xmlns:p14="http://schemas.microsoft.com/office/powerpoint/2010/main" val="166095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567B729-5663-46AE-B040-FCE4093F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7570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4" name="Imagem 3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8ACC2A24-3FDD-4C90-9351-35656E8B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39048"/>
          <a:stretch/>
        </p:blipFill>
        <p:spPr>
          <a:xfrm>
            <a:off x="0" y="637091"/>
            <a:ext cx="8686800" cy="590182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46061E-F2C9-4DA2-86D0-654365558546}"/>
              </a:ext>
            </a:extLst>
          </p:cNvPr>
          <p:cNvSpPr/>
          <p:nvPr/>
        </p:nvSpPr>
        <p:spPr>
          <a:xfrm>
            <a:off x="0" y="6477695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Pseudo-R²: 0,357914</a:t>
            </a:r>
            <a:endParaRPr lang="pt-B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3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945E24D-A2B8-4E8E-B776-9899ACCA7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7570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F0249C52-87E0-41D9-BCCF-34B47235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8400" r="-329" b="39831"/>
          <a:stretch/>
        </p:blipFill>
        <p:spPr>
          <a:xfrm>
            <a:off x="0" y="705888"/>
            <a:ext cx="8676411" cy="581274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F91DCD8-26CB-46BA-9474-00D3018533C2}"/>
              </a:ext>
            </a:extLst>
          </p:cNvPr>
          <p:cNvSpPr/>
          <p:nvPr/>
        </p:nvSpPr>
        <p:spPr>
          <a:xfrm>
            <a:off x="68510" y="6488668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Pseudo-R²: 0,296035</a:t>
            </a:r>
            <a:endParaRPr lang="pt-B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337C2B-39F7-48E1-956C-D9B741E78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33747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C19898F-7A57-4E9D-AF58-D077B3063D25}"/>
              </a:ext>
            </a:extLst>
          </p:cNvPr>
          <p:cNvSpPr txBox="1"/>
          <p:nvPr/>
        </p:nvSpPr>
        <p:spPr>
          <a:xfrm>
            <a:off x="611560" y="908720"/>
            <a:ext cx="72728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GWR logística mostrou melhora na predição das variáveis em relação regressão global;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Variáveis apresentaram forte correlação espacial;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Perimetrais aparentam ser determinantes no direcionamento do crescimento urbano;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cidade não depende da distancia do centro da cidade.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724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0FB932E-0FE2-4F6E-BC8D-8D7335F52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51588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844DC43-004E-4E7F-B2DE-A54CAD444225}"/>
              </a:ext>
            </a:extLst>
          </p:cNvPr>
          <p:cNvSpPr txBox="1"/>
          <p:nvPr/>
        </p:nvSpPr>
        <p:spPr>
          <a:xfrm>
            <a:off x="611560" y="1394683"/>
            <a:ext cx="7272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novas variáveis físicas;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relação com o valor da terra;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indicadores socioeconômicos como variáveis.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15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9437" y="1316549"/>
            <a:ext cx="5074558" cy="4065271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de regressão logística para analisar determinantes de conversão de uso do</a:t>
            </a:r>
            <a:b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urbano no município de Passo Fundo - RS</a:t>
            </a:r>
            <a:br>
              <a: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42" y="796288"/>
            <a:ext cx="2030953" cy="4065272"/>
          </a:xfrm>
        </p:spPr>
        <p:txBody>
          <a:bodyPr anchor="ctr">
            <a:normAutofit/>
          </a:bodyPr>
          <a:lstStyle/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Disciplina: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Análise espacial de dados geográficos</a:t>
            </a:r>
          </a:p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Aluno: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Gabriel Crivellaro Gonçalves.</a:t>
            </a:r>
          </a:p>
          <a:p>
            <a:pPr algn="r"/>
            <a:r>
              <a:rPr lang="de-DE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Professores:</a:t>
            </a:r>
            <a:r>
              <a:rPr lang="de-DE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Antonio Miguel V. M. &amp; Eduardo G. C.</a:t>
            </a:r>
            <a:endParaRPr lang="pt-BR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72FF6B1-254D-4E01-9D8C-ACBA76E7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3678" y="6366858"/>
            <a:ext cx="2133600" cy="365125"/>
          </a:xfrm>
        </p:spPr>
        <p:txBody>
          <a:bodyPr/>
          <a:lstStyle/>
          <a:p>
            <a:fld id="{CC8E28F1-DACA-4687-BC71-7B60BE26D378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5EFC05DE-5932-4868-AB1F-23D9AFEF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494"/>
            <a:ext cx="120704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12E1EC-1400-4871-A361-6899225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20586EC-86FE-409C-BE4E-9712D359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78859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79385F9-E1F0-470F-9AB2-5C53879911E7}"/>
              </a:ext>
            </a:extLst>
          </p:cNvPr>
          <p:cNvSpPr txBox="1"/>
          <p:nvPr/>
        </p:nvSpPr>
        <p:spPr>
          <a:xfrm>
            <a:off x="251520" y="908720"/>
            <a:ext cx="8064896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econômico;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Agronegócio;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civil;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Multinacionais;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Hospitais;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12º Municípios mais populoso do RS;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9º Economia do estado.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12E1EC-1400-4871-A361-6899225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20586EC-86FE-409C-BE4E-9712D359CA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44E9243-410C-4C69-9682-78F422D2C4EF}"/>
              </a:ext>
            </a:extLst>
          </p:cNvPr>
          <p:cNvSpPr txBox="1"/>
          <p:nvPr/>
        </p:nvSpPr>
        <p:spPr>
          <a:xfrm>
            <a:off x="899592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Encontrar as determinantes e padrões do crescimento urbano em Passo Fundo - RS. </a:t>
            </a:r>
          </a:p>
        </p:txBody>
      </p:sp>
    </p:spTree>
    <p:extLst>
      <p:ext uri="{BB962C8B-B14F-4D97-AF65-F5344CB8AC3E}">
        <p14:creationId xmlns:p14="http://schemas.microsoft.com/office/powerpoint/2010/main" val="7496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DC537-0BB7-4D3E-9443-DCFC2643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-2063"/>
            <a:ext cx="4320480" cy="167660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estudo</a:t>
            </a:r>
            <a:r>
              <a:rPr lang="pt-BR" sz="4000" dirty="0"/>
              <a:t>	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398A5AC-F041-4B59-AC82-0E60317B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CA19560-0C1E-47D8-91A5-949FE56CA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22588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pic>
        <p:nvPicPr>
          <p:cNvPr id="12" name="Imagem 11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1C82BBF3-4143-48CC-8A75-852A10D76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" y="1542777"/>
            <a:ext cx="5336228" cy="3772446"/>
          </a:xfrm>
          <a:prstGeom prst="rect">
            <a:avLst/>
          </a:prstGeom>
        </p:spPr>
      </p:pic>
      <p:pic>
        <p:nvPicPr>
          <p:cNvPr id="14" name="Imagem 13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FFAAC159-3C3D-4E79-9628-5D3F0F24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81" y="667237"/>
            <a:ext cx="3809019" cy="2692786"/>
          </a:xfrm>
          <a:prstGeom prst="rect">
            <a:avLst/>
          </a:prstGeom>
        </p:spPr>
      </p:pic>
      <p:pic>
        <p:nvPicPr>
          <p:cNvPr id="10" name="Imagem 9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0F5DBF1C-7A9E-4185-B209-9666736EF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12827"/>
          <a:stretch/>
        </p:blipFill>
        <p:spPr>
          <a:xfrm>
            <a:off x="5501074" y="3332961"/>
            <a:ext cx="3185726" cy="33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1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53FE1D-5300-4AF4-B0DA-3B6DDAD4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 3">
            <a:extLst>
              <a:ext uri="{FF2B5EF4-FFF2-40B4-BE49-F238E27FC236}">
                <a16:creationId xmlns:a16="http://schemas.microsoft.com/office/drawing/2014/main" id="{FB4AE244-1ABC-4F5C-B8FB-78DD290E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34" y="47992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005D05A-AE76-4991-B369-F391A9C8A2F5}"/>
              </a:ext>
            </a:extLst>
          </p:cNvPr>
          <p:cNvSpPr/>
          <p:nvPr/>
        </p:nvSpPr>
        <p:spPr>
          <a:xfrm>
            <a:off x="467544" y="1488835"/>
            <a:ext cx="1512000" cy="864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LANDSAT TM</a:t>
            </a:r>
          </a:p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(1984, 1991, 2000, 2010 e 2017)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693CC67-99C0-41EB-AE96-68CC962EB868}"/>
              </a:ext>
            </a:extLst>
          </p:cNvPr>
          <p:cNvSpPr/>
          <p:nvPr/>
        </p:nvSpPr>
        <p:spPr>
          <a:xfrm>
            <a:off x="2814716" y="1488835"/>
            <a:ext cx="1512000" cy="864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da mancha urbana</a:t>
            </a:r>
          </a:p>
        </p:txBody>
      </p: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0B823100-0A9D-43AA-96C2-24CC2DBEE1D5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1979544" y="1920835"/>
            <a:ext cx="835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237F31C6-5EB3-4FD5-AA00-EC9282CDF224}"/>
              </a:ext>
            </a:extLst>
          </p:cNvPr>
          <p:cNvSpPr/>
          <p:nvPr/>
        </p:nvSpPr>
        <p:spPr>
          <a:xfrm>
            <a:off x="5058949" y="1617681"/>
            <a:ext cx="1260000" cy="61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Sobreposição espacial (1984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2017)</a:t>
            </a:r>
            <a:endParaRPr lang="pt-BR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Conector de Seta Reta 118">
            <a:extLst>
              <a:ext uri="{FF2B5EF4-FFF2-40B4-BE49-F238E27FC236}">
                <a16:creationId xmlns:a16="http://schemas.microsoft.com/office/drawing/2014/main" id="{F53DDA02-0AD7-4FAC-A44A-8704928A3713}"/>
              </a:ext>
            </a:extLst>
          </p:cNvPr>
          <p:cNvCxnSpPr>
            <a:cxnSpLocks/>
            <a:stCxn id="16" idx="3"/>
            <a:endCxn id="90" idx="1"/>
          </p:cNvCxnSpPr>
          <p:nvPr/>
        </p:nvCxnSpPr>
        <p:spPr>
          <a:xfrm>
            <a:off x="4326716" y="1920835"/>
            <a:ext cx="732233" cy="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7E7479C6-39A4-45F2-A019-BBCF9A5FB0AF}"/>
              </a:ext>
            </a:extLst>
          </p:cNvPr>
          <p:cNvSpPr/>
          <p:nvPr/>
        </p:nvSpPr>
        <p:spPr>
          <a:xfrm>
            <a:off x="7146384" y="1632835"/>
            <a:ext cx="1368000" cy="576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Amostragem</a:t>
            </a:r>
          </a:p>
        </p:txBody>
      </p:sp>
      <p:sp>
        <p:nvSpPr>
          <p:cNvPr id="178" name="Retângulo: Cantos Arredondados 177">
            <a:extLst>
              <a:ext uri="{FF2B5EF4-FFF2-40B4-BE49-F238E27FC236}">
                <a16:creationId xmlns:a16="http://schemas.microsoft.com/office/drawing/2014/main" id="{88FF3D30-4695-4D23-9AC6-FF59AC1D2FFB}"/>
              </a:ext>
            </a:extLst>
          </p:cNvPr>
          <p:cNvSpPr/>
          <p:nvPr/>
        </p:nvSpPr>
        <p:spPr>
          <a:xfrm>
            <a:off x="192979" y="4115212"/>
            <a:ext cx="1548000" cy="68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endParaRPr lang="pt-BR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tângulo: Cantos Arredondados 184">
            <a:extLst>
              <a:ext uri="{FF2B5EF4-FFF2-40B4-BE49-F238E27FC236}">
                <a16:creationId xmlns:a16="http://schemas.microsoft.com/office/drawing/2014/main" id="{A4AD8735-85A1-43AF-AA36-E916B22C5098}"/>
              </a:ext>
            </a:extLst>
          </p:cNvPr>
          <p:cNvSpPr/>
          <p:nvPr/>
        </p:nvSpPr>
        <p:spPr>
          <a:xfrm>
            <a:off x="2388603" y="4115212"/>
            <a:ext cx="1548000" cy="68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pt-BR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7" name="Conector: Angulado 186">
            <a:extLst>
              <a:ext uri="{FF2B5EF4-FFF2-40B4-BE49-F238E27FC236}">
                <a16:creationId xmlns:a16="http://schemas.microsoft.com/office/drawing/2014/main" id="{022A12E0-C0F0-4543-A977-AB0609FD77B5}"/>
              </a:ext>
            </a:extLst>
          </p:cNvPr>
          <p:cNvCxnSpPr>
            <a:cxnSpLocks/>
            <a:endCxn id="178" idx="0"/>
          </p:cNvCxnSpPr>
          <p:nvPr/>
        </p:nvCxnSpPr>
        <p:spPr>
          <a:xfrm rot="10800000" flipV="1">
            <a:off x="966979" y="3660112"/>
            <a:ext cx="1052018" cy="455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Retângulo: Cantos Arredondados 219">
            <a:extLst>
              <a:ext uri="{FF2B5EF4-FFF2-40B4-BE49-F238E27FC236}">
                <a16:creationId xmlns:a16="http://schemas.microsoft.com/office/drawing/2014/main" id="{89C055B3-63CA-4DAE-A685-ECCF9E0E4855}"/>
              </a:ext>
            </a:extLst>
          </p:cNvPr>
          <p:cNvSpPr/>
          <p:nvPr/>
        </p:nvSpPr>
        <p:spPr>
          <a:xfrm>
            <a:off x="1098850" y="5543453"/>
            <a:ext cx="1840294" cy="11390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Determinantes do crescimento urbano</a:t>
            </a:r>
          </a:p>
        </p:txBody>
      </p:sp>
      <p:cxnSp>
        <p:nvCxnSpPr>
          <p:cNvPr id="224" name="Conector: Angulado 223">
            <a:extLst>
              <a:ext uri="{FF2B5EF4-FFF2-40B4-BE49-F238E27FC236}">
                <a16:creationId xmlns:a16="http://schemas.microsoft.com/office/drawing/2014/main" id="{8A734540-3F11-4218-B312-4261D60039F1}"/>
              </a:ext>
            </a:extLst>
          </p:cNvPr>
          <p:cNvCxnSpPr>
            <a:stCxn id="178" idx="2"/>
            <a:endCxn id="220" idx="0"/>
          </p:cNvCxnSpPr>
          <p:nvPr/>
        </p:nvCxnSpPr>
        <p:spPr>
          <a:xfrm rot="16200000" flipH="1">
            <a:off x="1120868" y="4645323"/>
            <a:ext cx="744241" cy="10520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Conector: Angulado 228">
            <a:extLst>
              <a:ext uri="{FF2B5EF4-FFF2-40B4-BE49-F238E27FC236}">
                <a16:creationId xmlns:a16="http://schemas.microsoft.com/office/drawing/2014/main" id="{6EBB5067-699C-4184-B8A5-941DCC1ED84B}"/>
              </a:ext>
            </a:extLst>
          </p:cNvPr>
          <p:cNvCxnSpPr>
            <a:stCxn id="185" idx="2"/>
            <a:endCxn id="220" idx="0"/>
          </p:cNvCxnSpPr>
          <p:nvPr/>
        </p:nvCxnSpPr>
        <p:spPr>
          <a:xfrm rot="5400000">
            <a:off x="2218680" y="4599529"/>
            <a:ext cx="744241" cy="11436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Conector: Angulado 231">
            <a:extLst>
              <a:ext uri="{FF2B5EF4-FFF2-40B4-BE49-F238E27FC236}">
                <a16:creationId xmlns:a16="http://schemas.microsoft.com/office/drawing/2014/main" id="{BD5865BA-31FE-4CF1-BA1A-5FA3A3381BB0}"/>
              </a:ext>
            </a:extLst>
          </p:cNvPr>
          <p:cNvCxnSpPr>
            <a:cxnSpLocks/>
            <a:stCxn id="90" idx="3"/>
            <a:endCxn id="127" idx="1"/>
          </p:cNvCxnSpPr>
          <p:nvPr/>
        </p:nvCxnSpPr>
        <p:spPr>
          <a:xfrm flipV="1">
            <a:off x="6318949" y="1920835"/>
            <a:ext cx="827435" cy="28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54308AFA-C5DA-4EC5-AC97-4C595CC86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80180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63464AE-8978-4593-B8B8-EA5596FC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248" y="2619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2DED6FF6-8E9B-4DB5-9B9A-8CCCCE8DD2B1}"/>
              </a:ext>
            </a:extLst>
          </p:cNvPr>
          <p:cNvSpPr/>
          <p:nvPr/>
        </p:nvSpPr>
        <p:spPr>
          <a:xfrm>
            <a:off x="4692832" y="2661681"/>
            <a:ext cx="1368000" cy="576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do centro da cidade</a:t>
            </a: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DEEE7977-10EC-4F54-BB10-9F7F3CF6C3CA}"/>
              </a:ext>
            </a:extLst>
          </p:cNvPr>
          <p:cNvSpPr/>
          <p:nvPr/>
        </p:nvSpPr>
        <p:spPr>
          <a:xfrm>
            <a:off x="6462384" y="2661681"/>
            <a:ext cx="1368000" cy="576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das perimetrais</a:t>
            </a:r>
          </a:p>
        </p:txBody>
      </p:sp>
      <p:cxnSp>
        <p:nvCxnSpPr>
          <p:cNvPr id="248" name="Conector: Angulado 247">
            <a:extLst>
              <a:ext uri="{FF2B5EF4-FFF2-40B4-BE49-F238E27FC236}">
                <a16:creationId xmlns:a16="http://schemas.microsoft.com/office/drawing/2014/main" id="{C5381AAE-A47B-4FC6-8745-B68EAC4DCD71}"/>
              </a:ext>
            </a:extLst>
          </p:cNvPr>
          <p:cNvCxnSpPr>
            <a:endCxn id="185" idx="0"/>
          </p:cNvCxnSpPr>
          <p:nvPr/>
        </p:nvCxnSpPr>
        <p:spPr>
          <a:xfrm>
            <a:off x="1979544" y="3660112"/>
            <a:ext cx="1183059" cy="455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Conector: Angulado 251">
            <a:extLst>
              <a:ext uri="{FF2B5EF4-FFF2-40B4-BE49-F238E27FC236}">
                <a16:creationId xmlns:a16="http://schemas.microsoft.com/office/drawing/2014/main" id="{4D1E27C3-0002-41E4-8541-98FAB945635B}"/>
              </a:ext>
            </a:extLst>
          </p:cNvPr>
          <p:cNvCxnSpPr>
            <a:stCxn id="78" idx="2"/>
          </p:cNvCxnSpPr>
          <p:nvPr/>
        </p:nvCxnSpPr>
        <p:spPr>
          <a:xfrm rot="5400000">
            <a:off x="4058503" y="2341782"/>
            <a:ext cx="422431" cy="221422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Conector: Angulado 253">
            <a:extLst>
              <a:ext uri="{FF2B5EF4-FFF2-40B4-BE49-F238E27FC236}">
                <a16:creationId xmlns:a16="http://schemas.microsoft.com/office/drawing/2014/main" id="{CB795389-C48B-4CA7-BA47-2E82B67AFCFB}"/>
              </a:ext>
            </a:extLst>
          </p:cNvPr>
          <p:cNvCxnSpPr>
            <a:stCxn id="79" idx="2"/>
          </p:cNvCxnSpPr>
          <p:nvPr/>
        </p:nvCxnSpPr>
        <p:spPr>
          <a:xfrm rot="5400000">
            <a:off x="6050394" y="2564121"/>
            <a:ext cx="422431" cy="176955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A482A971-4675-4321-B11D-4C0127C34F74}"/>
              </a:ext>
            </a:extLst>
          </p:cNvPr>
          <p:cNvCxnSpPr>
            <a:stCxn id="127" idx="2"/>
            <a:endCxn id="79" idx="0"/>
          </p:cNvCxnSpPr>
          <p:nvPr/>
        </p:nvCxnSpPr>
        <p:spPr>
          <a:xfrm rot="5400000">
            <a:off x="7261961" y="2093258"/>
            <a:ext cx="452846" cy="684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CBF158A9-7E0C-4D2A-96C4-BF55CDE86667}"/>
              </a:ext>
            </a:extLst>
          </p:cNvPr>
          <p:cNvCxnSpPr>
            <a:stCxn id="127" idx="2"/>
            <a:endCxn id="78" idx="0"/>
          </p:cNvCxnSpPr>
          <p:nvPr/>
        </p:nvCxnSpPr>
        <p:spPr>
          <a:xfrm rot="5400000">
            <a:off x="6377185" y="1208482"/>
            <a:ext cx="452846" cy="24535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B41E63AC-00C9-494D-A0EE-E6C54D18A781}"/>
              </a:ext>
            </a:extLst>
          </p:cNvPr>
          <p:cNvSpPr/>
          <p:nvPr/>
        </p:nvSpPr>
        <p:spPr>
          <a:xfrm>
            <a:off x="4556342" y="2278210"/>
            <a:ext cx="3456384" cy="1433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DC5E48C2-637C-4403-8214-5A6D0D7EA89B}"/>
              </a:ext>
            </a:extLst>
          </p:cNvPr>
          <p:cNvSpPr/>
          <p:nvPr/>
        </p:nvSpPr>
        <p:spPr>
          <a:xfrm>
            <a:off x="2640832" y="2703850"/>
            <a:ext cx="1368000" cy="576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Variáveis independentes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BF2636F9-E952-4EF3-A3BE-AA17B6571BA9}"/>
              </a:ext>
            </a:extLst>
          </p:cNvPr>
          <p:cNvCxnSpPr>
            <a:cxnSpLocks/>
            <a:stCxn id="97" idx="3"/>
            <a:endCxn id="38" idx="1"/>
          </p:cNvCxnSpPr>
          <p:nvPr/>
        </p:nvCxnSpPr>
        <p:spPr>
          <a:xfrm>
            <a:off x="4008832" y="2991850"/>
            <a:ext cx="547510" cy="33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8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78A7943-23FB-4523-8CB6-A3CAF84C8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266185"/>
              </p:ext>
            </p:extLst>
          </p:nvPr>
        </p:nvGraphicFramePr>
        <p:xfrm>
          <a:off x="-684584" y="414611"/>
          <a:ext cx="10513168" cy="602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86696F0-423A-4351-AE34-E046B3FAE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22588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6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03187-DC57-40BC-85EC-1EE8D170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DDCA46-5C0D-44C0-AF84-FC75AEEB5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487" y="1417638"/>
            <a:ext cx="4977025" cy="118346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C0F890-67D3-4C48-993E-B817919D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57" y="4980828"/>
            <a:ext cx="4910084" cy="9190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A3AC2F-E8E5-4AD8-AFB1-B59AB35BCCB3}"/>
              </a:ext>
            </a:extLst>
          </p:cNvPr>
          <p:cNvSpPr txBox="1"/>
          <p:nvPr/>
        </p:nvSpPr>
        <p:spPr>
          <a:xfrm>
            <a:off x="457200" y="269033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(Sem conversão);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(Com conversão);</a:t>
            </a:r>
          </a:p>
          <a:p>
            <a:r>
              <a:rPr lang="pt-BR" b="1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pt-BR" b="1" i="1" baseline="-25000" dirty="0">
                <a:latin typeface="Times New Roman" panose="02020603050405020304" pitchFamily="18" charset="0"/>
                <a:cs typeface="GreekC" panose="00000400000000000000" pitchFamily="2" charset="0"/>
              </a:rPr>
              <a:t>0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Constante;</a:t>
            </a:r>
          </a:p>
          <a:p>
            <a:r>
              <a:rPr lang="pt-BR" b="1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pt-BR" b="1" i="1" baseline="-25000" dirty="0">
                <a:latin typeface="Times New Roman" panose="02020603050405020304" pitchFamily="18" charset="0"/>
                <a:cs typeface="GreekC" panose="00000400000000000000" pitchFamily="2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Coeficiente de regressão da variável independente;</a:t>
            </a:r>
          </a:p>
          <a:p>
            <a:r>
              <a:rPr lang="pt-BR" b="1" dirty="0" err="1">
                <a:latin typeface="Times New Roman" panose="02020603050405020304" pitchFamily="18" charset="0"/>
                <a:cs typeface="GreekC" panose="00000400000000000000" pitchFamily="2" charset="0"/>
              </a:rPr>
              <a:t>X</a:t>
            </a:r>
            <a:r>
              <a:rPr lang="pt-BR" b="1" baseline="-25000" dirty="0" err="1">
                <a:latin typeface="Times New Roman" panose="02020603050405020304" pitchFamily="18" charset="0"/>
                <a:cs typeface="GreekC" panose="00000400000000000000" pitchFamily="2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Valor a ser estimado;</a:t>
            </a:r>
          </a:p>
          <a:p>
            <a:r>
              <a:rPr lang="pt-BR" b="1" dirty="0">
                <a:latin typeface="Times New Roman" panose="02020603050405020304" pitchFamily="18" charset="0"/>
                <a:cs typeface="GreekC" panose="00000400000000000000" pitchFamily="2" charset="0"/>
              </a:rPr>
              <a:t>ε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 =  Erro.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2EBAC-5CF8-4745-88BA-B16C50AF0728}"/>
              </a:ext>
            </a:extLst>
          </p:cNvPr>
          <p:cNvSpPr txBox="1"/>
          <p:nvPr/>
        </p:nvSpPr>
        <p:spPr>
          <a:xfrm>
            <a:off x="2478595" y="4389580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Transformando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Logit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probabilidade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54B5537-9923-48F5-BDE9-35F6559C9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22588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3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03187-DC57-40BC-85EC-1EE8D170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82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A3AC2F-E8E5-4AD8-AFB1-B59AB35BCCB3}"/>
              </a:ext>
            </a:extLst>
          </p:cNvPr>
          <p:cNvSpPr txBox="1"/>
          <p:nvPr/>
        </p:nvSpPr>
        <p:spPr>
          <a:xfrm>
            <a:off x="603524" y="2483603"/>
            <a:ext cx="7139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(Sem conversão);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(Com conversão);</a:t>
            </a:r>
          </a:p>
          <a:p>
            <a:r>
              <a:rPr lang="pt-BR" b="1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pt-BR" b="1" i="1" baseline="-25000" dirty="0">
                <a:latin typeface="Times New Roman" panose="02020603050405020304" pitchFamily="18" charset="0"/>
                <a:cs typeface="GreekC" panose="00000400000000000000" pitchFamily="2" charset="0"/>
              </a:rPr>
              <a:t>0i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Constante da localização específica </a:t>
            </a:r>
            <a:r>
              <a:rPr lang="pt-BR" i="1" dirty="0">
                <a:latin typeface="Times New Roman" panose="02020603050405020304" pitchFamily="18" charset="0"/>
                <a:cs typeface="GreekC" panose="00000400000000000000" pitchFamily="2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;</a:t>
            </a:r>
          </a:p>
          <a:p>
            <a:r>
              <a:rPr lang="pt-BR" b="1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pt-BR" b="1" i="1" baseline="-25000" dirty="0">
                <a:latin typeface="Times New Roman" panose="02020603050405020304" pitchFamily="18" charset="0"/>
                <a:cs typeface="GreekC" panose="00000400000000000000" pitchFamily="2" charset="0"/>
              </a:rPr>
              <a:t>ki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Parâmetro da variável independente </a:t>
            </a:r>
            <a:r>
              <a:rPr lang="pt-BR" b="1" dirty="0" err="1">
                <a:latin typeface="Times New Roman" panose="02020603050405020304" pitchFamily="18" charset="0"/>
                <a:cs typeface="GreekC" panose="00000400000000000000" pitchFamily="2" charset="0"/>
              </a:rPr>
              <a:t>X</a:t>
            </a:r>
            <a:r>
              <a:rPr lang="pt-BR" b="1" baseline="-25000" dirty="0" err="1">
                <a:latin typeface="Times New Roman" panose="02020603050405020304" pitchFamily="18" charset="0"/>
                <a:cs typeface="GreekC" panose="00000400000000000000" pitchFamily="2" charset="0"/>
              </a:rPr>
              <a:t>k</a:t>
            </a:r>
            <a:r>
              <a:rPr lang="pt-BR" b="1" baseline="-25000" dirty="0">
                <a:latin typeface="Times New Roman" panose="02020603050405020304" pitchFamily="18" charset="0"/>
                <a:cs typeface="GreekC" panose="00000400000000000000" pitchFamily="2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na localização i;</a:t>
            </a:r>
          </a:p>
          <a:p>
            <a:r>
              <a:rPr lang="pt-BR" b="1" dirty="0" err="1">
                <a:latin typeface="Times New Roman" panose="02020603050405020304" pitchFamily="18" charset="0"/>
                <a:cs typeface="GreekC" panose="00000400000000000000" pitchFamily="2" charset="0"/>
              </a:rPr>
              <a:t>X</a:t>
            </a:r>
            <a:r>
              <a:rPr lang="pt-BR" b="1" baseline="-25000" dirty="0" err="1">
                <a:latin typeface="Times New Roman" panose="02020603050405020304" pitchFamily="18" charset="0"/>
                <a:cs typeface="GreekC" panose="00000400000000000000" pitchFamily="2" charset="0"/>
              </a:rPr>
              <a:t>ki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Valore a ser estimado;</a:t>
            </a:r>
          </a:p>
          <a:p>
            <a:r>
              <a:rPr lang="pt-BR" b="1" dirty="0" err="1">
                <a:latin typeface="Times New Roman" panose="02020603050405020304" pitchFamily="18" charset="0"/>
                <a:cs typeface="GreekC" panose="00000400000000000000" pitchFamily="2" charset="0"/>
              </a:rPr>
              <a:t>ε</a:t>
            </a:r>
            <a:r>
              <a:rPr lang="pt-BR" b="1" i="1" baseline="-25000" dirty="0" err="1">
                <a:latin typeface="Times New Roman" panose="02020603050405020304" pitchFamily="18" charset="0"/>
                <a:cs typeface="GreekC" panose="00000400000000000000" pitchFamily="2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=  Erro na localização </a:t>
            </a:r>
            <a:r>
              <a:rPr lang="pt-BR" i="1" dirty="0">
                <a:latin typeface="Times New Roman" panose="02020603050405020304" pitchFamily="18" charset="0"/>
                <a:cs typeface="GreekC" panose="00000400000000000000" pitchFamily="2" charset="0"/>
              </a:rPr>
              <a:t>i</a:t>
            </a:r>
            <a:r>
              <a:rPr lang="pt-BR" dirty="0">
                <a:latin typeface="Times New Roman" panose="02020603050405020304" pitchFamily="18" charset="0"/>
                <a:cs typeface="GreekC" panose="00000400000000000000" pitchFamily="2" charset="0"/>
              </a:rPr>
              <a:t>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2EBAC-5CF8-4745-88BA-B16C50AF0728}"/>
              </a:ext>
            </a:extLst>
          </p:cNvPr>
          <p:cNvSpPr txBox="1"/>
          <p:nvPr/>
        </p:nvSpPr>
        <p:spPr>
          <a:xfrm>
            <a:off x="2478594" y="4635575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Transformando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Logit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probabilidade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E787C57-0AD7-48A7-BF0E-561017FE8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34" y="1747681"/>
            <a:ext cx="2841727" cy="7442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D5A57B-B3CA-4145-8C4C-5B458879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96" y="5368698"/>
            <a:ext cx="3845204" cy="697833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3F2BA2B-BFFE-41DF-940C-6FA31C8B2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22588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8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CC87A10D-34EF-422B-9109-EDC63DEC8628}"/>
              </a:ext>
            </a:extLst>
          </p:cNvPr>
          <p:cNvGrpSpPr/>
          <p:nvPr/>
        </p:nvGrpSpPr>
        <p:grpSpPr>
          <a:xfrm>
            <a:off x="12911" y="393650"/>
            <a:ext cx="9144000" cy="6464350"/>
            <a:chOff x="-49067" y="338545"/>
            <a:chExt cx="9144000" cy="6464350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CC4B428-7ACD-4399-A2F4-83F8F695C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067" y="338545"/>
              <a:ext cx="9144000" cy="6464350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32BB0F9-66DE-4728-9C24-2AE0C7971489}"/>
                </a:ext>
              </a:extLst>
            </p:cNvPr>
            <p:cNvSpPr txBox="1"/>
            <p:nvPr/>
          </p:nvSpPr>
          <p:spPr>
            <a:xfrm>
              <a:off x="7942805" y="606313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1984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4249417-7667-4E29-8021-B3BD8A97D32D}"/>
              </a:ext>
            </a:extLst>
          </p:cNvPr>
          <p:cNvGrpSpPr/>
          <p:nvPr/>
        </p:nvGrpSpPr>
        <p:grpSpPr>
          <a:xfrm>
            <a:off x="34615" y="423603"/>
            <a:ext cx="9144000" cy="6464350"/>
            <a:chOff x="34615" y="423603"/>
            <a:chExt cx="9144000" cy="6464350"/>
          </a:xfrm>
        </p:grpSpPr>
        <p:pic>
          <p:nvPicPr>
            <p:cNvPr id="7" name="Imagem 6" descr="Uma imagem contendo texto&#10;&#10;Descrição gerada com alta confiança">
              <a:extLst>
                <a:ext uri="{FF2B5EF4-FFF2-40B4-BE49-F238E27FC236}">
                  <a16:creationId xmlns:a16="http://schemas.microsoft.com/office/drawing/2014/main" id="{55C9BD58-6F11-488B-AC04-71FC6A6CA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5" y="423603"/>
              <a:ext cx="9144000" cy="6464350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2C53610-9630-4E51-BFE7-4BAC75BE4486}"/>
                </a:ext>
              </a:extLst>
            </p:cNvPr>
            <p:cNvSpPr txBox="1"/>
            <p:nvPr/>
          </p:nvSpPr>
          <p:spPr>
            <a:xfrm>
              <a:off x="7957257" y="79398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1991</a:t>
              </a:r>
            </a:p>
          </p:txBody>
        </p:sp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0FF5F8-4450-4DC6-B8E1-1B1D2C29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28F1-DACA-4687-BC71-7B60BE26D378}" type="slidenum">
              <a:rPr lang="pt-BR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pt-B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7C4DF3E-5DDB-45DF-B8CF-DC94F340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72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3F2BA2B-BFFE-41DF-940C-6FA31C8B2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29800"/>
              </p:ext>
            </p:extLst>
          </p:nvPr>
        </p:nvGraphicFramePr>
        <p:xfrm>
          <a:off x="0" y="-2063"/>
          <a:ext cx="914400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325553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237883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811423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5779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104420"/>
                    </a:ext>
                  </a:extLst>
                </a:gridCol>
              </a:tblGrid>
              <a:tr h="2767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0616"/>
                  </a:ext>
                </a:extLst>
              </a:tr>
            </a:tbl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688242B-AA00-46BA-BC86-F1C102E055EA}"/>
              </a:ext>
            </a:extLst>
          </p:cNvPr>
          <p:cNvGrpSpPr/>
          <p:nvPr/>
        </p:nvGrpSpPr>
        <p:grpSpPr>
          <a:xfrm>
            <a:off x="-8793" y="393650"/>
            <a:ext cx="9138778" cy="6464350"/>
            <a:chOff x="-15665" y="363697"/>
            <a:chExt cx="9138778" cy="646435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18591EB-8D42-43EA-BDF2-7C7169BBF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65" y="363697"/>
              <a:ext cx="9138778" cy="6464350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3792A7F-5C39-4E72-B7F8-BCF5E2EFC1E8}"/>
                </a:ext>
              </a:extLst>
            </p:cNvPr>
            <p:cNvSpPr txBox="1"/>
            <p:nvPr/>
          </p:nvSpPr>
          <p:spPr>
            <a:xfrm>
              <a:off x="7914032" y="658211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D9473E4-E8A6-452C-957E-F31800D6F211}"/>
              </a:ext>
            </a:extLst>
          </p:cNvPr>
          <p:cNvGrpSpPr/>
          <p:nvPr/>
        </p:nvGrpSpPr>
        <p:grpSpPr>
          <a:xfrm>
            <a:off x="-21704" y="385303"/>
            <a:ext cx="9138778" cy="6502649"/>
            <a:chOff x="-21704" y="385303"/>
            <a:chExt cx="9138778" cy="650264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31147F7-3688-4155-8B5D-360A84F4C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704" y="385303"/>
              <a:ext cx="9138778" cy="6502649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D5F9C48-A385-4A6F-A3F1-63603C4ADC0D}"/>
                </a:ext>
              </a:extLst>
            </p:cNvPr>
            <p:cNvSpPr txBox="1"/>
            <p:nvPr/>
          </p:nvSpPr>
          <p:spPr>
            <a:xfrm>
              <a:off x="7859363" y="741075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2010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9C1871F-6A9B-4D2E-9E46-5FBE3012CDD4}"/>
              </a:ext>
            </a:extLst>
          </p:cNvPr>
          <p:cNvGrpSpPr/>
          <p:nvPr/>
        </p:nvGrpSpPr>
        <p:grpSpPr>
          <a:xfrm>
            <a:off x="16482" y="555953"/>
            <a:ext cx="9144000" cy="6317023"/>
            <a:chOff x="16482" y="555953"/>
            <a:chExt cx="9144000" cy="6317023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8E34B4AC-49BF-4D7C-9076-DAFE3286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2" y="555953"/>
              <a:ext cx="9144000" cy="6317023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CCE96EE-6963-45A8-9D61-D9625448D47D}"/>
                </a:ext>
              </a:extLst>
            </p:cNvPr>
            <p:cNvSpPr txBox="1"/>
            <p:nvPr/>
          </p:nvSpPr>
          <p:spPr>
            <a:xfrm>
              <a:off x="7915682" y="92302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0F119B2-7F9C-4E4F-A021-DCC580F3F39A}"/>
              </a:ext>
            </a:extLst>
          </p:cNvPr>
          <p:cNvGrpSpPr/>
          <p:nvPr/>
        </p:nvGrpSpPr>
        <p:grpSpPr>
          <a:xfrm>
            <a:off x="-27302" y="415847"/>
            <a:ext cx="9174770" cy="6419956"/>
            <a:chOff x="-27302" y="415847"/>
            <a:chExt cx="9174770" cy="6419956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0E734CA-2960-44A5-BE54-23A521CD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02" y="415847"/>
              <a:ext cx="9174770" cy="6419956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6FE2768-7E5A-4E82-9957-60DE868605AF}"/>
                </a:ext>
              </a:extLst>
            </p:cNvPr>
            <p:cNvSpPr txBox="1"/>
            <p:nvPr/>
          </p:nvSpPr>
          <p:spPr>
            <a:xfrm>
              <a:off x="7830168" y="72927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0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470</Words>
  <Application>Microsoft Office PowerPoint</Application>
  <PresentationFormat>Apresentação na tela (4:3)</PresentationFormat>
  <Paragraphs>233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GreekC</vt:lpstr>
      <vt:lpstr>Times New Roman</vt:lpstr>
      <vt:lpstr>Wingdings</vt:lpstr>
      <vt:lpstr>Tema do Office</vt:lpstr>
      <vt:lpstr>Modelo de regressão logística para analisar determinantes de conversão de uso do solo urbano no município de Passo Fundo - RS  </vt:lpstr>
      <vt:lpstr>Apresentação do PowerPoint</vt:lpstr>
      <vt:lpstr>Apresentação do PowerPoint</vt:lpstr>
      <vt:lpstr>Área de estudo </vt:lpstr>
      <vt:lpstr>Apresentação do PowerPoint</vt:lpstr>
      <vt:lpstr>Apresentação do PowerPoint</vt:lpstr>
      <vt:lpstr>Logistic Regression Model</vt:lpstr>
      <vt:lpstr>Geographically Weighted Logistic Regression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 de regressão logística para analisar determinantes de conversão de uso do solo urbano no município de Passo Fundo - 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Spatiotemporal Dynamics and Spatial Determinants of Urban Growth in Suzhou, China</dc:title>
  <dc:creator>Bel</dc:creator>
  <cp:lastModifiedBy>Gabriel Crivellaro Gonçalves</cp:lastModifiedBy>
  <cp:revision>122</cp:revision>
  <dcterms:created xsi:type="dcterms:W3CDTF">2017-11-16T13:21:51Z</dcterms:created>
  <dcterms:modified xsi:type="dcterms:W3CDTF">2017-12-19T11:32:59Z</dcterms:modified>
</cp:coreProperties>
</file>