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6" r:id="rId2"/>
    <p:sldId id="266" r:id="rId3"/>
    <p:sldId id="286" r:id="rId4"/>
    <p:sldId id="267" r:id="rId5"/>
    <p:sldId id="272" r:id="rId6"/>
    <p:sldId id="275" r:id="rId7"/>
    <p:sldId id="273" r:id="rId8"/>
    <p:sldId id="276" r:id="rId9"/>
    <p:sldId id="274" r:id="rId10"/>
    <p:sldId id="278" r:id="rId11"/>
    <p:sldId id="293" r:id="rId12"/>
    <p:sldId id="268" r:id="rId13"/>
    <p:sldId id="269" r:id="rId14"/>
    <p:sldId id="279" r:id="rId15"/>
    <p:sldId id="270" r:id="rId16"/>
    <p:sldId id="294" r:id="rId17"/>
    <p:sldId id="271" r:id="rId18"/>
    <p:sldId id="291" r:id="rId19"/>
    <p:sldId id="280" r:id="rId20"/>
    <p:sldId id="258" r:id="rId21"/>
    <p:sldId id="265" r:id="rId22"/>
    <p:sldId id="257" r:id="rId23"/>
    <p:sldId id="259" r:id="rId24"/>
    <p:sldId id="260" r:id="rId25"/>
    <p:sldId id="264" r:id="rId26"/>
    <p:sldId id="261" r:id="rId27"/>
    <p:sldId id="284" r:id="rId28"/>
    <p:sldId id="262" r:id="rId29"/>
    <p:sldId id="283" r:id="rId30"/>
    <p:sldId id="282" r:id="rId31"/>
    <p:sldId id="281" r:id="rId32"/>
    <p:sldId id="292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5D1EA-5CF7-423C-9273-4B283A3337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CD8FA820-00B7-4CC1-90F4-1F793CF80238}">
      <dgm:prSet phldrT="[Texto]"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Declividade</a:t>
          </a:r>
          <a:endParaRPr lang="pt-BR" dirty="0">
            <a:solidFill>
              <a:schemeClr val="tx1"/>
            </a:solidFill>
          </a:endParaRPr>
        </a:p>
      </dgm:t>
    </dgm:pt>
    <dgm:pt modelId="{CE9A80C6-77C3-4520-B73C-B63E38AC7AA7}" type="parTrans" cxnId="{48DC1E33-E4AD-44F4-AC0A-5A84412ADA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FBF557E-1536-454A-8F24-0CFC35296457}" type="sibTrans" cxnId="{48DC1E33-E4AD-44F4-AC0A-5A84412ADA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9FDE0CD-5578-44C0-B91E-C17F8A496904}">
      <dgm:prSet phldrT="[Texto]"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Geomorfologia</a:t>
          </a:r>
          <a:endParaRPr lang="pt-BR" dirty="0">
            <a:solidFill>
              <a:schemeClr val="tx1"/>
            </a:solidFill>
          </a:endParaRPr>
        </a:p>
      </dgm:t>
    </dgm:pt>
    <dgm:pt modelId="{B8A4A6AD-806C-403C-8AC7-65830C0CB016}" type="parTrans" cxnId="{377F7147-4F15-4E3F-8309-117499476DA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35435A8-A34B-4986-A670-202E4655BB7C}" type="sibTrans" cxnId="{377F7147-4F15-4E3F-8309-117499476DA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6055131-403F-4EB2-BAFF-8410EF08D344}">
      <dgm:prSet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Geologia</a:t>
          </a:r>
          <a:endParaRPr lang="pt-BR" dirty="0">
            <a:solidFill>
              <a:schemeClr val="tx1"/>
            </a:solidFill>
          </a:endParaRPr>
        </a:p>
      </dgm:t>
    </dgm:pt>
    <dgm:pt modelId="{056B107B-5167-4F9F-8D82-77E5642CE15C}" type="parTrans" cxnId="{F0609275-7B20-4F9A-8596-F9C9FCFEC2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1E2A00-77A7-4660-B93F-F1135E35160A}" type="sibTrans" cxnId="{F0609275-7B20-4F9A-8596-F9C9FCFEC23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34C2BB1-B226-4DB5-AEDE-2DF96161505C}">
      <dgm:prSet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Curvatura  vertical</a:t>
          </a:r>
          <a:endParaRPr lang="pt-BR" dirty="0">
            <a:solidFill>
              <a:schemeClr val="tx1"/>
            </a:solidFill>
          </a:endParaRPr>
        </a:p>
      </dgm:t>
    </dgm:pt>
    <dgm:pt modelId="{1BE57B37-E528-4742-828E-132466E221DD}" type="parTrans" cxnId="{BEEAA64F-D8A7-4566-AB62-0D06797A8D2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D5541F3-6E14-404B-9DAE-930680CEFE1B}" type="sibTrans" cxnId="{BEEAA64F-D8A7-4566-AB62-0D06797A8D2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8FA75A1-B685-44D6-8ACA-933155E7D0EB}">
      <dgm:prSet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Curvatura Horizontal</a:t>
          </a:r>
          <a:endParaRPr lang="pt-BR" dirty="0">
            <a:solidFill>
              <a:schemeClr val="tx1"/>
            </a:solidFill>
          </a:endParaRPr>
        </a:p>
      </dgm:t>
    </dgm:pt>
    <dgm:pt modelId="{EB3EEB28-9D00-4A86-90E5-6C0FBDD12644}" type="parTrans" cxnId="{ED9F29E9-92B1-435B-BB96-806F450191A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9D46311-FD0A-47B1-B60B-A15F46CAA53E}" type="sibTrans" cxnId="{ED9F29E9-92B1-435B-BB96-806F450191A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88CB322-18A5-45CC-85A0-AA432A0A29CA}">
      <dgm:prSet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Solos</a:t>
          </a:r>
          <a:endParaRPr lang="pt-BR" dirty="0">
            <a:solidFill>
              <a:schemeClr val="tx1"/>
            </a:solidFill>
          </a:endParaRPr>
        </a:p>
      </dgm:t>
    </dgm:pt>
    <dgm:pt modelId="{256E39E8-941E-4D1F-BE27-1D94E86FFA80}" type="parTrans" cxnId="{F5C27BF4-80DC-4D42-AC06-39B055CA511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19BFA9-1D73-493F-95A8-CBB3CAAF143E}" type="sibTrans" cxnId="{F5C27BF4-80DC-4D42-AC06-39B055CA511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D3B1316-66B8-4C10-9C83-E10D44523516}">
      <dgm:prSet/>
      <dgm:spPr/>
      <dgm:t>
        <a:bodyPr/>
        <a:lstStyle/>
        <a:p>
          <a:r>
            <a:rPr lang="pt-BR" smtClean="0">
              <a:solidFill>
                <a:schemeClr val="tx1"/>
              </a:solidFill>
            </a:rPr>
            <a:t>Uso do solo</a:t>
          </a:r>
          <a:endParaRPr lang="pt-BR" dirty="0">
            <a:solidFill>
              <a:schemeClr val="tx1"/>
            </a:solidFill>
          </a:endParaRPr>
        </a:p>
      </dgm:t>
    </dgm:pt>
    <dgm:pt modelId="{BD6A4214-E242-4F80-9518-06DBA1E29AE6}" type="parTrans" cxnId="{A8D52767-8EDF-4B00-86AA-6BAAA2E4D72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BD1DE2B-E721-4B28-A039-92CA5B4EF054}" type="sibTrans" cxnId="{A8D52767-8EDF-4B00-86AA-6BAAA2E4D72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791B062-FC96-49FE-99DD-F16544F439F9}" type="pres">
      <dgm:prSet presAssocID="{6DA5D1EA-5CF7-423C-9273-4B283A3337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28902CD-5868-4E74-97D0-84D64966F474}" type="pres">
      <dgm:prSet presAssocID="{CD8FA820-00B7-4CC1-90F4-1F793CF80238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457DACBD-3A7F-4B6E-A2E9-D5276F1E1420}" type="pres">
      <dgm:prSet presAssocID="{CD8FA820-00B7-4CC1-90F4-1F793CF80238}" presName="rootComposite1" presStyleCnt="0"/>
      <dgm:spPr/>
      <dgm:t>
        <a:bodyPr/>
        <a:lstStyle/>
        <a:p>
          <a:endParaRPr lang="pt-BR"/>
        </a:p>
      </dgm:t>
    </dgm:pt>
    <dgm:pt modelId="{A9AF81F2-4BA3-45E4-A51A-22593409C389}" type="pres">
      <dgm:prSet presAssocID="{CD8FA820-00B7-4CC1-90F4-1F793CF80238}" presName="rootText1" presStyleLbl="node0" presStyleIdx="0" presStyleCnt="1" custScaleY="590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1C4EEE2-F7C0-4BC4-8C4A-4EBFC3741312}" type="pres">
      <dgm:prSet presAssocID="{CD8FA820-00B7-4CC1-90F4-1F793CF8023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283FA40-7EF2-43C5-B020-58346C5E32D8}" type="pres">
      <dgm:prSet presAssocID="{CD8FA820-00B7-4CC1-90F4-1F793CF80238}" presName="hierChild2" presStyleCnt="0"/>
      <dgm:spPr/>
      <dgm:t>
        <a:bodyPr/>
        <a:lstStyle/>
        <a:p>
          <a:endParaRPr lang="pt-BR"/>
        </a:p>
      </dgm:t>
    </dgm:pt>
    <dgm:pt modelId="{934E5826-3D88-483E-8729-A272831BCE28}" type="pres">
      <dgm:prSet presAssocID="{B8A4A6AD-806C-403C-8AC7-65830C0CB016}" presName="Name37" presStyleLbl="parChTrans1D2" presStyleIdx="0" presStyleCnt="1"/>
      <dgm:spPr/>
      <dgm:t>
        <a:bodyPr/>
        <a:lstStyle/>
        <a:p>
          <a:endParaRPr lang="pt-BR"/>
        </a:p>
      </dgm:t>
    </dgm:pt>
    <dgm:pt modelId="{FF95F24E-89E4-4019-BF1B-04CCDAECA781}" type="pres">
      <dgm:prSet presAssocID="{A9FDE0CD-5578-44C0-B91E-C17F8A49690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48E9CEBE-F1A8-45DA-BE87-7BA54714B625}" type="pres">
      <dgm:prSet presAssocID="{A9FDE0CD-5578-44C0-B91E-C17F8A496904}" presName="rootComposite" presStyleCnt="0"/>
      <dgm:spPr/>
      <dgm:t>
        <a:bodyPr/>
        <a:lstStyle/>
        <a:p>
          <a:endParaRPr lang="pt-BR"/>
        </a:p>
      </dgm:t>
    </dgm:pt>
    <dgm:pt modelId="{9B67AF0D-463E-46B9-A8BE-B48428C7F43A}" type="pres">
      <dgm:prSet presAssocID="{A9FDE0CD-5578-44C0-B91E-C17F8A496904}" presName="rootText" presStyleLbl="node2" presStyleIdx="0" presStyleCnt="1" custScaleY="625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266813-9FA6-46E6-BF9D-3D968693E3E9}" type="pres">
      <dgm:prSet presAssocID="{A9FDE0CD-5578-44C0-B91E-C17F8A496904}" presName="rootConnector" presStyleLbl="node2" presStyleIdx="0" presStyleCnt="1"/>
      <dgm:spPr/>
      <dgm:t>
        <a:bodyPr/>
        <a:lstStyle/>
        <a:p>
          <a:endParaRPr lang="pt-BR"/>
        </a:p>
      </dgm:t>
    </dgm:pt>
    <dgm:pt modelId="{D7E972D0-DE25-4A38-A078-E8C9C3FD1A86}" type="pres">
      <dgm:prSet presAssocID="{A9FDE0CD-5578-44C0-B91E-C17F8A496904}" presName="hierChild4" presStyleCnt="0"/>
      <dgm:spPr/>
      <dgm:t>
        <a:bodyPr/>
        <a:lstStyle/>
        <a:p>
          <a:endParaRPr lang="pt-BR"/>
        </a:p>
      </dgm:t>
    </dgm:pt>
    <dgm:pt modelId="{32298DD6-1C6A-48A4-A45F-0F11B1A7855D}" type="pres">
      <dgm:prSet presAssocID="{056B107B-5167-4F9F-8D82-77E5642CE15C}" presName="Name37" presStyleLbl="parChTrans1D3" presStyleIdx="0" presStyleCnt="1"/>
      <dgm:spPr/>
      <dgm:t>
        <a:bodyPr/>
        <a:lstStyle/>
        <a:p>
          <a:endParaRPr lang="pt-BR"/>
        </a:p>
      </dgm:t>
    </dgm:pt>
    <dgm:pt modelId="{778B749C-5E0F-4BFB-90EA-BDB98C95A575}" type="pres">
      <dgm:prSet presAssocID="{76055131-403F-4EB2-BAFF-8410EF08D34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7E6FF93-E453-4F96-BF42-CCBCB2F419CC}" type="pres">
      <dgm:prSet presAssocID="{76055131-403F-4EB2-BAFF-8410EF08D344}" presName="rootComposite" presStyleCnt="0"/>
      <dgm:spPr/>
      <dgm:t>
        <a:bodyPr/>
        <a:lstStyle/>
        <a:p>
          <a:endParaRPr lang="pt-BR"/>
        </a:p>
      </dgm:t>
    </dgm:pt>
    <dgm:pt modelId="{46C7FA9E-464E-4322-A0DC-885D09180F34}" type="pres">
      <dgm:prSet presAssocID="{76055131-403F-4EB2-BAFF-8410EF08D344}" presName="rootText" presStyleLbl="node3" presStyleIdx="0" presStyleCnt="1" custScaleY="6298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11BBAB-652D-4C6B-9D6C-4F3C70E54936}" type="pres">
      <dgm:prSet presAssocID="{76055131-403F-4EB2-BAFF-8410EF08D344}" presName="rootConnector" presStyleLbl="node3" presStyleIdx="0" presStyleCnt="1"/>
      <dgm:spPr/>
      <dgm:t>
        <a:bodyPr/>
        <a:lstStyle/>
        <a:p>
          <a:endParaRPr lang="pt-BR"/>
        </a:p>
      </dgm:t>
    </dgm:pt>
    <dgm:pt modelId="{85710565-A94D-46BC-88A1-9AD8B35B760B}" type="pres">
      <dgm:prSet presAssocID="{76055131-403F-4EB2-BAFF-8410EF08D344}" presName="hierChild4" presStyleCnt="0"/>
      <dgm:spPr/>
      <dgm:t>
        <a:bodyPr/>
        <a:lstStyle/>
        <a:p>
          <a:endParaRPr lang="pt-BR"/>
        </a:p>
      </dgm:t>
    </dgm:pt>
    <dgm:pt modelId="{D426B65F-5FE3-4BF3-BBBB-A264FFEAAA73}" type="pres">
      <dgm:prSet presAssocID="{1BE57B37-E528-4742-828E-132466E221DD}" presName="Name37" presStyleLbl="parChTrans1D4" presStyleIdx="0" presStyleCnt="4"/>
      <dgm:spPr/>
      <dgm:t>
        <a:bodyPr/>
        <a:lstStyle/>
        <a:p>
          <a:endParaRPr lang="pt-BR"/>
        </a:p>
      </dgm:t>
    </dgm:pt>
    <dgm:pt modelId="{27970A5D-0589-464B-BB5E-6FA365B7391B}" type="pres">
      <dgm:prSet presAssocID="{034C2BB1-B226-4DB5-AEDE-2DF96161505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5E5468C-C9C5-42E1-80FE-FEAA9B238D62}" type="pres">
      <dgm:prSet presAssocID="{034C2BB1-B226-4DB5-AEDE-2DF96161505C}" presName="rootComposite" presStyleCnt="0"/>
      <dgm:spPr/>
      <dgm:t>
        <a:bodyPr/>
        <a:lstStyle/>
        <a:p>
          <a:endParaRPr lang="pt-BR"/>
        </a:p>
      </dgm:t>
    </dgm:pt>
    <dgm:pt modelId="{CE4781FD-989A-4DC5-B85E-8F4AE7A3E1CF}" type="pres">
      <dgm:prSet presAssocID="{034C2BB1-B226-4DB5-AEDE-2DF96161505C}" presName="rootText" presStyleLbl="node4" presStyleIdx="0" presStyleCnt="4" custScaleY="712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5E9733-691B-4644-98BA-33E13CFF8E17}" type="pres">
      <dgm:prSet presAssocID="{034C2BB1-B226-4DB5-AEDE-2DF96161505C}" presName="rootConnector" presStyleLbl="node4" presStyleIdx="0" presStyleCnt="4"/>
      <dgm:spPr/>
      <dgm:t>
        <a:bodyPr/>
        <a:lstStyle/>
        <a:p>
          <a:endParaRPr lang="pt-BR"/>
        </a:p>
      </dgm:t>
    </dgm:pt>
    <dgm:pt modelId="{4224D8D8-F551-4226-9CD4-F95D485A2D36}" type="pres">
      <dgm:prSet presAssocID="{034C2BB1-B226-4DB5-AEDE-2DF96161505C}" presName="hierChild4" presStyleCnt="0"/>
      <dgm:spPr/>
      <dgm:t>
        <a:bodyPr/>
        <a:lstStyle/>
        <a:p>
          <a:endParaRPr lang="pt-BR"/>
        </a:p>
      </dgm:t>
    </dgm:pt>
    <dgm:pt modelId="{FE3BC627-B28A-4978-9A14-9B3899303B31}" type="pres">
      <dgm:prSet presAssocID="{EB3EEB28-9D00-4A86-90E5-6C0FBDD12644}" presName="Name37" presStyleLbl="parChTrans1D4" presStyleIdx="1" presStyleCnt="4"/>
      <dgm:spPr/>
      <dgm:t>
        <a:bodyPr/>
        <a:lstStyle/>
        <a:p>
          <a:endParaRPr lang="pt-BR"/>
        </a:p>
      </dgm:t>
    </dgm:pt>
    <dgm:pt modelId="{E26920D0-3EAC-4538-BB65-1C9A698F0A68}" type="pres">
      <dgm:prSet presAssocID="{B8FA75A1-B685-44D6-8ACA-933155E7D0E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39E775D-106B-49C0-841D-8F35DB917710}" type="pres">
      <dgm:prSet presAssocID="{B8FA75A1-B685-44D6-8ACA-933155E7D0EB}" presName="rootComposite" presStyleCnt="0"/>
      <dgm:spPr/>
      <dgm:t>
        <a:bodyPr/>
        <a:lstStyle/>
        <a:p>
          <a:endParaRPr lang="pt-BR"/>
        </a:p>
      </dgm:t>
    </dgm:pt>
    <dgm:pt modelId="{A9ED5E07-8EE7-432F-9708-C764836CBDEC}" type="pres">
      <dgm:prSet presAssocID="{B8FA75A1-B685-44D6-8ACA-933155E7D0EB}" presName="rootText" presStyleLbl="node4" presStyleIdx="1" presStyleCnt="4" custScaleY="6818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8054E8-A186-46BB-955C-70E71FF579FA}" type="pres">
      <dgm:prSet presAssocID="{B8FA75A1-B685-44D6-8ACA-933155E7D0EB}" presName="rootConnector" presStyleLbl="node4" presStyleIdx="1" presStyleCnt="4"/>
      <dgm:spPr/>
      <dgm:t>
        <a:bodyPr/>
        <a:lstStyle/>
        <a:p>
          <a:endParaRPr lang="pt-BR"/>
        </a:p>
      </dgm:t>
    </dgm:pt>
    <dgm:pt modelId="{D893E617-B043-4DFF-A455-793767BC2FB2}" type="pres">
      <dgm:prSet presAssocID="{B8FA75A1-B685-44D6-8ACA-933155E7D0EB}" presName="hierChild4" presStyleCnt="0"/>
      <dgm:spPr/>
      <dgm:t>
        <a:bodyPr/>
        <a:lstStyle/>
        <a:p>
          <a:endParaRPr lang="pt-BR"/>
        </a:p>
      </dgm:t>
    </dgm:pt>
    <dgm:pt modelId="{F9972FFC-441A-46C2-8D05-7752E7175E43}" type="pres">
      <dgm:prSet presAssocID="{256E39E8-941E-4D1F-BE27-1D94E86FFA80}" presName="Name37" presStyleLbl="parChTrans1D4" presStyleIdx="2" presStyleCnt="4"/>
      <dgm:spPr/>
      <dgm:t>
        <a:bodyPr/>
        <a:lstStyle/>
        <a:p>
          <a:endParaRPr lang="pt-BR"/>
        </a:p>
      </dgm:t>
    </dgm:pt>
    <dgm:pt modelId="{8EF041D0-CBB8-4FCD-BF97-BFDEAAD3A86B}" type="pres">
      <dgm:prSet presAssocID="{988CB322-18A5-45CC-85A0-AA432A0A29CA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495FB41-9584-4578-956E-8D22B911026F}" type="pres">
      <dgm:prSet presAssocID="{988CB322-18A5-45CC-85A0-AA432A0A29CA}" presName="rootComposite" presStyleCnt="0"/>
      <dgm:spPr/>
      <dgm:t>
        <a:bodyPr/>
        <a:lstStyle/>
        <a:p>
          <a:endParaRPr lang="pt-BR"/>
        </a:p>
      </dgm:t>
    </dgm:pt>
    <dgm:pt modelId="{0A01D8AE-64AF-475D-B938-8578519E08A8}" type="pres">
      <dgm:prSet presAssocID="{988CB322-18A5-45CC-85A0-AA432A0A29CA}" presName="rootText" presStyleLbl="node4" presStyleIdx="2" presStyleCnt="4" custScaleY="4547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65BA57-F5EF-4AC4-81BD-9D3B91EE5E79}" type="pres">
      <dgm:prSet presAssocID="{988CB322-18A5-45CC-85A0-AA432A0A29CA}" presName="rootConnector" presStyleLbl="node4" presStyleIdx="2" presStyleCnt="4"/>
      <dgm:spPr/>
      <dgm:t>
        <a:bodyPr/>
        <a:lstStyle/>
        <a:p>
          <a:endParaRPr lang="pt-BR"/>
        </a:p>
      </dgm:t>
    </dgm:pt>
    <dgm:pt modelId="{ADB8AB74-7DFD-4917-8015-B7FF8C1168E3}" type="pres">
      <dgm:prSet presAssocID="{988CB322-18A5-45CC-85A0-AA432A0A29CA}" presName="hierChild4" presStyleCnt="0"/>
      <dgm:spPr/>
      <dgm:t>
        <a:bodyPr/>
        <a:lstStyle/>
        <a:p>
          <a:endParaRPr lang="pt-BR"/>
        </a:p>
      </dgm:t>
    </dgm:pt>
    <dgm:pt modelId="{FA9DAFE6-3DA3-41BC-8FB1-5168E354A9C8}" type="pres">
      <dgm:prSet presAssocID="{BD6A4214-E242-4F80-9518-06DBA1E29AE6}" presName="Name37" presStyleLbl="parChTrans1D4" presStyleIdx="3" presStyleCnt="4"/>
      <dgm:spPr/>
      <dgm:t>
        <a:bodyPr/>
        <a:lstStyle/>
        <a:p>
          <a:endParaRPr lang="pt-BR"/>
        </a:p>
      </dgm:t>
    </dgm:pt>
    <dgm:pt modelId="{D8FCC309-3378-420F-AE5D-DD50D4766197}" type="pres">
      <dgm:prSet presAssocID="{4D3B1316-66B8-4C10-9C83-E10D4452351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76784A6-B81B-4086-988D-634842A7AB54}" type="pres">
      <dgm:prSet presAssocID="{4D3B1316-66B8-4C10-9C83-E10D44523516}" presName="rootComposite" presStyleCnt="0"/>
      <dgm:spPr/>
      <dgm:t>
        <a:bodyPr/>
        <a:lstStyle/>
        <a:p>
          <a:endParaRPr lang="pt-BR"/>
        </a:p>
      </dgm:t>
    </dgm:pt>
    <dgm:pt modelId="{E54925F1-980E-463C-AA18-10CA645E0CEE}" type="pres">
      <dgm:prSet presAssocID="{4D3B1316-66B8-4C10-9C83-E10D44523516}" presName="rootText" presStyleLbl="node4" presStyleIdx="3" presStyleCnt="4" custScaleY="544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AADF22-FA58-427E-A205-8E0ECE5D0FEF}" type="pres">
      <dgm:prSet presAssocID="{4D3B1316-66B8-4C10-9C83-E10D44523516}" presName="rootConnector" presStyleLbl="node4" presStyleIdx="3" presStyleCnt="4"/>
      <dgm:spPr/>
      <dgm:t>
        <a:bodyPr/>
        <a:lstStyle/>
        <a:p>
          <a:endParaRPr lang="pt-BR"/>
        </a:p>
      </dgm:t>
    </dgm:pt>
    <dgm:pt modelId="{4680F97E-29B9-4B6E-BE11-FA160F12EDF4}" type="pres">
      <dgm:prSet presAssocID="{4D3B1316-66B8-4C10-9C83-E10D44523516}" presName="hierChild4" presStyleCnt="0"/>
      <dgm:spPr/>
      <dgm:t>
        <a:bodyPr/>
        <a:lstStyle/>
        <a:p>
          <a:endParaRPr lang="pt-BR"/>
        </a:p>
      </dgm:t>
    </dgm:pt>
    <dgm:pt modelId="{F8F0A9F7-1585-44D9-99AC-C3761A539814}" type="pres">
      <dgm:prSet presAssocID="{4D3B1316-66B8-4C10-9C83-E10D44523516}" presName="hierChild5" presStyleCnt="0"/>
      <dgm:spPr/>
      <dgm:t>
        <a:bodyPr/>
        <a:lstStyle/>
        <a:p>
          <a:endParaRPr lang="pt-BR"/>
        </a:p>
      </dgm:t>
    </dgm:pt>
    <dgm:pt modelId="{5EAFDF67-316E-4FD4-A2F1-CEFE8A6F3CA4}" type="pres">
      <dgm:prSet presAssocID="{988CB322-18A5-45CC-85A0-AA432A0A29CA}" presName="hierChild5" presStyleCnt="0"/>
      <dgm:spPr/>
      <dgm:t>
        <a:bodyPr/>
        <a:lstStyle/>
        <a:p>
          <a:endParaRPr lang="pt-BR"/>
        </a:p>
      </dgm:t>
    </dgm:pt>
    <dgm:pt modelId="{F27693BD-A586-43E5-911C-C89668B2C63C}" type="pres">
      <dgm:prSet presAssocID="{B8FA75A1-B685-44D6-8ACA-933155E7D0EB}" presName="hierChild5" presStyleCnt="0"/>
      <dgm:spPr/>
      <dgm:t>
        <a:bodyPr/>
        <a:lstStyle/>
        <a:p>
          <a:endParaRPr lang="pt-BR"/>
        </a:p>
      </dgm:t>
    </dgm:pt>
    <dgm:pt modelId="{84211D54-1D17-40FB-AF76-7ABD283F2A33}" type="pres">
      <dgm:prSet presAssocID="{034C2BB1-B226-4DB5-AEDE-2DF96161505C}" presName="hierChild5" presStyleCnt="0"/>
      <dgm:spPr/>
      <dgm:t>
        <a:bodyPr/>
        <a:lstStyle/>
        <a:p>
          <a:endParaRPr lang="pt-BR"/>
        </a:p>
      </dgm:t>
    </dgm:pt>
    <dgm:pt modelId="{CAAF72A9-8AF3-4FE0-A0B7-9758CB64C186}" type="pres">
      <dgm:prSet presAssocID="{76055131-403F-4EB2-BAFF-8410EF08D344}" presName="hierChild5" presStyleCnt="0"/>
      <dgm:spPr/>
      <dgm:t>
        <a:bodyPr/>
        <a:lstStyle/>
        <a:p>
          <a:endParaRPr lang="pt-BR"/>
        </a:p>
      </dgm:t>
    </dgm:pt>
    <dgm:pt modelId="{DFEE2AAF-8A2C-44B5-8FF8-1F27AFE4B2E0}" type="pres">
      <dgm:prSet presAssocID="{A9FDE0CD-5578-44C0-B91E-C17F8A496904}" presName="hierChild5" presStyleCnt="0"/>
      <dgm:spPr/>
      <dgm:t>
        <a:bodyPr/>
        <a:lstStyle/>
        <a:p>
          <a:endParaRPr lang="pt-BR"/>
        </a:p>
      </dgm:t>
    </dgm:pt>
    <dgm:pt modelId="{FACD712B-20B8-4D32-B01E-68EDF9F7E590}" type="pres">
      <dgm:prSet presAssocID="{CD8FA820-00B7-4CC1-90F4-1F793CF80238}" presName="hierChild3" presStyleCnt="0"/>
      <dgm:spPr/>
      <dgm:t>
        <a:bodyPr/>
        <a:lstStyle/>
        <a:p>
          <a:endParaRPr lang="pt-BR"/>
        </a:p>
      </dgm:t>
    </dgm:pt>
  </dgm:ptLst>
  <dgm:cxnLst>
    <dgm:cxn modelId="{B32255A1-AC35-4181-8967-D8980C146F19}" type="presOf" srcId="{988CB322-18A5-45CC-85A0-AA432A0A29CA}" destId="{5365BA57-F5EF-4AC4-81BD-9D3B91EE5E79}" srcOrd="1" destOrd="0" presId="urn:microsoft.com/office/officeart/2005/8/layout/orgChart1"/>
    <dgm:cxn modelId="{ED9F29E9-92B1-435B-BB96-806F450191AA}" srcId="{034C2BB1-B226-4DB5-AEDE-2DF96161505C}" destId="{B8FA75A1-B685-44D6-8ACA-933155E7D0EB}" srcOrd="0" destOrd="0" parTransId="{EB3EEB28-9D00-4A86-90E5-6C0FBDD12644}" sibTransId="{A9D46311-FD0A-47B1-B60B-A15F46CAA53E}"/>
    <dgm:cxn modelId="{93DC76FC-F8D0-47C8-938A-1930101926DB}" type="presOf" srcId="{4D3B1316-66B8-4C10-9C83-E10D44523516}" destId="{E54925F1-980E-463C-AA18-10CA645E0CEE}" srcOrd="0" destOrd="0" presId="urn:microsoft.com/office/officeart/2005/8/layout/orgChart1"/>
    <dgm:cxn modelId="{DDFF962A-4F2B-49AA-AACA-9EFF1087BA61}" type="presOf" srcId="{B8A4A6AD-806C-403C-8AC7-65830C0CB016}" destId="{934E5826-3D88-483E-8729-A272831BCE28}" srcOrd="0" destOrd="0" presId="urn:microsoft.com/office/officeart/2005/8/layout/orgChart1"/>
    <dgm:cxn modelId="{17243889-39F0-4FC2-80B5-B7CDA25AC47B}" type="presOf" srcId="{B8FA75A1-B685-44D6-8ACA-933155E7D0EB}" destId="{578054E8-A186-46BB-955C-70E71FF579FA}" srcOrd="1" destOrd="0" presId="urn:microsoft.com/office/officeart/2005/8/layout/orgChart1"/>
    <dgm:cxn modelId="{22623C72-19BF-4CD4-A817-A806F23A11EA}" type="presOf" srcId="{76055131-403F-4EB2-BAFF-8410EF08D344}" destId="{E911BBAB-652D-4C6B-9D6C-4F3C70E54936}" srcOrd="1" destOrd="0" presId="urn:microsoft.com/office/officeart/2005/8/layout/orgChart1"/>
    <dgm:cxn modelId="{CBD969E7-14BB-4FAC-A2DE-F2078B35D019}" type="presOf" srcId="{BD6A4214-E242-4F80-9518-06DBA1E29AE6}" destId="{FA9DAFE6-3DA3-41BC-8FB1-5168E354A9C8}" srcOrd="0" destOrd="0" presId="urn:microsoft.com/office/officeart/2005/8/layout/orgChart1"/>
    <dgm:cxn modelId="{377F7147-4F15-4E3F-8309-117499476DAB}" srcId="{CD8FA820-00B7-4CC1-90F4-1F793CF80238}" destId="{A9FDE0CD-5578-44C0-B91E-C17F8A496904}" srcOrd="0" destOrd="0" parTransId="{B8A4A6AD-806C-403C-8AC7-65830C0CB016}" sibTransId="{835435A8-A34B-4986-A670-202E4655BB7C}"/>
    <dgm:cxn modelId="{29F73119-DFE1-47D0-BCEE-E15D1E0D9943}" type="presOf" srcId="{256E39E8-941E-4D1F-BE27-1D94E86FFA80}" destId="{F9972FFC-441A-46C2-8D05-7752E7175E43}" srcOrd="0" destOrd="0" presId="urn:microsoft.com/office/officeart/2005/8/layout/orgChart1"/>
    <dgm:cxn modelId="{C4DC3FF1-76A7-4A60-9998-BD4602B70FBD}" type="presOf" srcId="{A9FDE0CD-5578-44C0-B91E-C17F8A496904}" destId="{95266813-9FA6-46E6-BF9D-3D968693E3E9}" srcOrd="1" destOrd="0" presId="urn:microsoft.com/office/officeart/2005/8/layout/orgChart1"/>
    <dgm:cxn modelId="{5092A137-0FDA-4EC9-93C1-D3F889D3BED0}" type="presOf" srcId="{034C2BB1-B226-4DB5-AEDE-2DF96161505C}" destId="{CE4781FD-989A-4DC5-B85E-8F4AE7A3E1CF}" srcOrd="0" destOrd="0" presId="urn:microsoft.com/office/officeart/2005/8/layout/orgChart1"/>
    <dgm:cxn modelId="{88015126-7796-4510-BE94-A24F0AAD1889}" type="presOf" srcId="{A9FDE0CD-5578-44C0-B91E-C17F8A496904}" destId="{9B67AF0D-463E-46B9-A8BE-B48428C7F43A}" srcOrd="0" destOrd="0" presId="urn:microsoft.com/office/officeart/2005/8/layout/orgChart1"/>
    <dgm:cxn modelId="{05327AF8-49BC-48F9-8E2C-C2CC772BCE06}" type="presOf" srcId="{034C2BB1-B226-4DB5-AEDE-2DF96161505C}" destId="{AF5E9733-691B-4644-98BA-33E13CFF8E17}" srcOrd="1" destOrd="0" presId="urn:microsoft.com/office/officeart/2005/8/layout/orgChart1"/>
    <dgm:cxn modelId="{F5C27BF4-80DC-4D42-AC06-39B055CA5118}" srcId="{B8FA75A1-B685-44D6-8ACA-933155E7D0EB}" destId="{988CB322-18A5-45CC-85A0-AA432A0A29CA}" srcOrd="0" destOrd="0" parTransId="{256E39E8-941E-4D1F-BE27-1D94E86FFA80}" sibTransId="{F519BFA9-1D73-493F-95A8-CBB3CAAF143E}"/>
    <dgm:cxn modelId="{4FB44616-5A70-4D4C-AB51-2960EC304197}" type="presOf" srcId="{CD8FA820-00B7-4CC1-90F4-1F793CF80238}" destId="{91C4EEE2-F7C0-4BC4-8C4A-4EBFC3741312}" srcOrd="1" destOrd="0" presId="urn:microsoft.com/office/officeart/2005/8/layout/orgChart1"/>
    <dgm:cxn modelId="{2DF64D2B-922A-44E9-839B-779898ECEB68}" type="presOf" srcId="{76055131-403F-4EB2-BAFF-8410EF08D344}" destId="{46C7FA9E-464E-4322-A0DC-885D09180F34}" srcOrd="0" destOrd="0" presId="urn:microsoft.com/office/officeart/2005/8/layout/orgChart1"/>
    <dgm:cxn modelId="{68710144-D4F2-47AC-9AF5-9B5FA6ACF577}" type="presOf" srcId="{EB3EEB28-9D00-4A86-90E5-6C0FBDD12644}" destId="{FE3BC627-B28A-4978-9A14-9B3899303B31}" srcOrd="0" destOrd="0" presId="urn:microsoft.com/office/officeart/2005/8/layout/orgChart1"/>
    <dgm:cxn modelId="{62F4244C-D4A2-4DEF-8AEF-EAA5F45F317A}" type="presOf" srcId="{1BE57B37-E528-4742-828E-132466E221DD}" destId="{D426B65F-5FE3-4BF3-BBBB-A264FFEAAA73}" srcOrd="0" destOrd="0" presId="urn:microsoft.com/office/officeart/2005/8/layout/orgChart1"/>
    <dgm:cxn modelId="{F0609275-7B20-4F9A-8596-F9C9FCFEC232}" srcId="{A9FDE0CD-5578-44C0-B91E-C17F8A496904}" destId="{76055131-403F-4EB2-BAFF-8410EF08D344}" srcOrd="0" destOrd="0" parTransId="{056B107B-5167-4F9F-8D82-77E5642CE15C}" sibTransId="{EE1E2A00-77A7-4660-B93F-F1135E35160A}"/>
    <dgm:cxn modelId="{BEEAA64F-D8A7-4566-AB62-0D06797A8D28}" srcId="{76055131-403F-4EB2-BAFF-8410EF08D344}" destId="{034C2BB1-B226-4DB5-AEDE-2DF96161505C}" srcOrd="0" destOrd="0" parTransId="{1BE57B37-E528-4742-828E-132466E221DD}" sibTransId="{AD5541F3-6E14-404B-9DAE-930680CEFE1B}"/>
    <dgm:cxn modelId="{48DC1E33-E4AD-44F4-AC0A-5A84412ADA1D}" srcId="{6DA5D1EA-5CF7-423C-9273-4B283A3337E2}" destId="{CD8FA820-00B7-4CC1-90F4-1F793CF80238}" srcOrd="0" destOrd="0" parTransId="{CE9A80C6-77C3-4520-B73C-B63E38AC7AA7}" sibTransId="{7FBF557E-1536-454A-8F24-0CFC35296457}"/>
    <dgm:cxn modelId="{71E75B8E-5D56-463E-8487-F24BF76C3445}" type="presOf" srcId="{6DA5D1EA-5CF7-423C-9273-4B283A3337E2}" destId="{8791B062-FC96-49FE-99DD-F16544F439F9}" srcOrd="0" destOrd="0" presId="urn:microsoft.com/office/officeart/2005/8/layout/orgChart1"/>
    <dgm:cxn modelId="{45DBE939-4DF9-461D-8D56-378500C500EB}" type="presOf" srcId="{988CB322-18A5-45CC-85A0-AA432A0A29CA}" destId="{0A01D8AE-64AF-475D-B938-8578519E08A8}" srcOrd="0" destOrd="0" presId="urn:microsoft.com/office/officeart/2005/8/layout/orgChart1"/>
    <dgm:cxn modelId="{988B348E-ADFF-4D37-B44A-D10A4B04A88C}" type="presOf" srcId="{CD8FA820-00B7-4CC1-90F4-1F793CF80238}" destId="{A9AF81F2-4BA3-45E4-A51A-22593409C389}" srcOrd="0" destOrd="0" presId="urn:microsoft.com/office/officeart/2005/8/layout/orgChart1"/>
    <dgm:cxn modelId="{4C054571-AAAB-41B0-96F2-40BD706153A4}" type="presOf" srcId="{4D3B1316-66B8-4C10-9C83-E10D44523516}" destId="{68AADF22-FA58-427E-A205-8E0ECE5D0FEF}" srcOrd="1" destOrd="0" presId="urn:microsoft.com/office/officeart/2005/8/layout/orgChart1"/>
    <dgm:cxn modelId="{6ED7E370-2384-4B29-B027-A7F8303BC74F}" type="presOf" srcId="{B8FA75A1-B685-44D6-8ACA-933155E7D0EB}" destId="{A9ED5E07-8EE7-432F-9708-C764836CBDEC}" srcOrd="0" destOrd="0" presId="urn:microsoft.com/office/officeart/2005/8/layout/orgChart1"/>
    <dgm:cxn modelId="{A8D52767-8EDF-4B00-86AA-6BAAA2E4D72E}" srcId="{988CB322-18A5-45CC-85A0-AA432A0A29CA}" destId="{4D3B1316-66B8-4C10-9C83-E10D44523516}" srcOrd="0" destOrd="0" parTransId="{BD6A4214-E242-4F80-9518-06DBA1E29AE6}" sibTransId="{3BD1DE2B-E721-4B28-A039-92CA5B4EF054}"/>
    <dgm:cxn modelId="{0F038D60-0A77-43C8-AF77-C7A4CFFA4117}" type="presOf" srcId="{056B107B-5167-4F9F-8D82-77E5642CE15C}" destId="{32298DD6-1C6A-48A4-A45F-0F11B1A7855D}" srcOrd="0" destOrd="0" presId="urn:microsoft.com/office/officeart/2005/8/layout/orgChart1"/>
    <dgm:cxn modelId="{BAA2D92C-9B46-425B-B861-66B32DBEC4B7}" type="presParOf" srcId="{8791B062-FC96-49FE-99DD-F16544F439F9}" destId="{428902CD-5868-4E74-97D0-84D64966F474}" srcOrd="0" destOrd="0" presId="urn:microsoft.com/office/officeart/2005/8/layout/orgChart1"/>
    <dgm:cxn modelId="{70F67C3B-326A-4217-B5B4-FB22A81593EB}" type="presParOf" srcId="{428902CD-5868-4E74-97D0-84D64966F474}" destId="{457DACBD-3A7F-4B6E-A2E9-D5276F1E1420}" srcOrd="0" destOrd="0" presId="urn:microsoft.com/office/officeart/2005/8/layout/orgChart1"/>
    <dgm:cxn modelId="{4CD602EE-F9BB-417E-99A9-BC9E544986CB}" type="presParOf" srcId="{457DACBD-3A7F-4B6E-A2E9-D5276F1E1420}" destId="{A9AF81F2-4BA3-45E4-A51A-22593409C389}" srcOrd="0" destOrd="0" presId="urn:microsoft.com/office/officeart/2005/8/layout/orgChart1"/>
    <dgm:cxn modelId="{48B38B3D-3F4F-4993-B706-D0833244EAD5}" type="presParOf" srcId="{457DACBD-3A7F-4B6E-A2E9-D5276F1E1420}" destId="{91C4EEE2-F7C0-4BC4-8C4A-4EBFC3741312}" srcOrd="1" destOrd="0" presId="urn:microsoft.com/office/officeart/2005/8/layout/orgChart1"/>
    <dgm:cxn modelId="{9E733453-CA3C-440F-8F64-191589B331D8}" type="presParOf" srcId="{428902CD-5868-4E74-97D0-84D64966F474}" destId="{6283FA40-7EF2-43C5-B020-58346C5E32D8}" srcOrd="1" destOrd="0" presId="urn:microsoft.com/office/officeart/2005/8/layout/orgChart1"/>
    <dgm:cxn modelId="{7435A0CD-B5D8-42E6-B110-C09355B7A09F}" type="presParOf" srcId="{6283FA40-7EF2-43C5-B020-58346C5E32D8}" destId="{934E5826-3D88-483E-8729-A272831BCE28}" srcOrd="0" destOrd="0" presId="urn:microsoft.com/office/officeart/2005/8/layout/orgChart1"/>
    <dgm:cxn modelId="{265D79DE-7D82-471D-BB3F-CA5AABE017A7}" type="presParOf" srcId="{6283FA40-7EF2-43C5-B020-58346C5E32D8}" destId="{FF95F24E-89E4-4019-BF1B-04CCDAECA781}" srcOrd="1" destOrd="0" presId="urn:microsoft.com/office/officeart/2005/8/layout/orgChart1"/>
    <dgm:cxn modelId="{F46E34A6-8C14-4479-818D-C109BE661D44}" type="presParOf" srcId="{FF95F24E-89E4-4019-BF1B-04CCDAECA781}" destId="{48E9CEBE-F1A8-45DA-BE87-7BA54714B625}" srcOrd="0" destOrd="0" presId="urn:microsoft.com/office/officeart/2005/8/layout/orgChart1"/>
    <dgm:cxn modelId="{6E0F0A84-DD64-4D95-93E6-E668E3A61170}" type="presParOf" srcId="{48E9CEBE-F1A8-45DA-BE87-7BA54714B625}" destId="{9B67AF0D-463E-46B9-A8BE-B48428C7F43A}" srcOrd="0" destOrd="0" presId="urn:microsoft.com/office/officeart/2005/8/layout/orgChart1"/>
    <dgm:cxn modelId="{D56C5640-118E-46B3-8785-D0333A4D9CBC}" type="presParOf" srcId="{48E9CEBE-F1A8-45DA-BE87-7BA54714B625}" destId="{95266813-9FA6-46E6-BF9D-3D968693E3E9}" srcOrd="1" destOrd="0" presId="urn:microsoft.com/office/officeart/2005/8/layout/orgChart1"/>
    <dgm:cxn modelId="{C7DFC59E-27A9-4DA1-A973-54BE381C16B8}" type="presParOf" srcId="{FF95F24E-89E4-4019-BF1B-04CCDAECA781}" destId="{D7E972D0-DE25-4A38-A078-E8C9C3FD1A86}" srcOrd="1" destOrd="0" presId="urn:microsoft.com/office/officeart/2005/8/layout/orgChart1"/>
    <dgm:cxn modelId="{178747B8-9260-40CE-8531-0A4697A9AA9A}" type="presParOf" srcId="{D7E972D0-DE25-4A38-A078-E8C9C3FD1A86}" destId="{32298DD6-1C6A-48A4-A45F-0F11B1A7855D}" srcOrd="0" destOrd="0" presId="urn:microsoft.com/office/officeart/2005/8/layout/orgChart1"/>
    <dgm:cxn modelId="{C8B250D6-6688-47EC-BC4A-5FB1B544451C}" type="presParOf" srcId="{D7E972D0-DE25-4A38-A078-E8C9C3FD1A86}" destId="{778B749C-5E0F-4BFB-90EA-BDB98C95A575}" srcOrd="1" destOrd="0" presId="urn:microsoft.com/office/officeart/2005/8/layout/orgChart1"/>
    <dgm:cxn modelId="{7479B256-F25C-47FE-99B1-95C969CC9554}" type="presParOf" srcId="{778B749C-5E0F-4BFB-90EA-BDB98C95A575}" destId="{77E6FF93-E453-4F96-BF42-CCBCB2F419CC}" srcOrd="0" destOrd="0" presId="urn:microsoft.com/office/officeart/2005/8/layout/orgChart1"/>
    <dgm:cxn modelId="{4BDA19CC-41DE-4C9B-9C52-460A9FC5354A}" type="presParOf" srcId="{77E6FF93-E453-4F96-BF42-CCBCB2F419CC}" destId="{46C7FA9E-464E-4322-A0DC-885D09180F34}" srcOrd="0" destOrd="0" presId="urn:microsoft.com/office/officeart/2005/8/layout/orgChart1"/>
    <dgm:cxn modelId="{13DCC6A9-A6C9-4AF2-862F-C47D0BCF4AE2}" type="presParOf" srcId="{77E6FF93-E453-4F96-BF42-CCBCB2F419CC}" destId="{E911BBAB-652D-4C6B-9D6C-4F3C70E54936}" srcOrd="1" destOrd="0" presId="urn:microsoft.com/office/officeart/2005/8/layout/orgChart1"/>
    <dgm:cxn modelId="{47E5084D-48BC-4613-B9C4-428B585831FA}" type="presParOf" srcId="{778B749C-5E0F-4BFB-90EA-BDB98C95A575}" destId="{85710565-A94D-46BC-88A1-9AD8B35B760B}" srcOrd="1" destOrd="0" presId="urn:microsoft.com/office/officeart/2005/8/layout/orgChart1"/>
    <dgm:cxn modelId="{F11990CE-09D9-4724-83C8-B53660AC1571}" type="presParOf" srcId="{85710565-A94D-46BC-88A1-9AD8B35B760B}" destId="{D426B65F-5FE3-4BF3-BBBB-A264FFEAAA73}" srcOrd="0" destOrd="0" presId="urn:microsoft.com/office/officeart/2005/8/layout/orgChart1"/>
    <dgm:cxn modelId="{0099119D-7D49-4870-B94C-825BB31582C1}" type="presParOf" srcId="{85710565-A94D-46BC-88A1-9AD8B35B760B}" destId="{27970A5D-0589-464B-BB5E-6FA365B7391B}" srcOrd="1" destOrd="0" presId="urn:microsoft.com/office/officeart/2005/8/layout/orgChart1"/>
    <dgm:cxn modelId="{4D9CAFBC-10E1-4EA3-AEEA-2FE0C8299A6D}" type="presParOf" srcId="{27970A5D-0589-464B-BB5E-6FA365B7391B}" destId="{65E5468C-C9C5-42E1-80FE-FEAA9B238D62}" srcOrd="0" destOrd="0" presId="urn:microsoft.com/office/officeart/2005/8/layout/orgChart1"/>
    <dgm:cxn modelId="{392A2502-EF24-44E2-A948-D33001192049}" type="presParOf" srcId="{65E5468C-C9C5-42E1-80FE-FEAA9B238D62}" destId="{CE4781FD-989A-4DC5-B85E-8F4AE7A3E1CF}" srcOrd="0" destOrd="0" presId="urn:microsoft.com/office/officeart/2005/8/layout/orgChart1"/>
    <dgm:cxn modelId="{0E430A21-EA5F-457F-ACD6-AFF545DE62E1}" type="presParOf" srcId="{65E5468C-C9C5-42E1-80FE-FEAA9B238D62}" destId="{AF5E9733-691B-4644-98BA-33E13CFF8E17}" srcOrd="1" destOrd="0" presId="urn:microsoft.com/office/officeart/2005/8/layout/orgChart1"/>
    <dgm:cxn modelId="{D49C9935-6371-410A-84A1-C692E98B6688}" type="presParOf" srcId="{27970A5D-0589-464B-BB5E-6FA365B7391B}" destId="{4224D8D8-F551-4226-9CD4-F95D485A2D36}" srcOrd="1" destOrd="0" presId="urn:microsoft.com/office/officeart/2005/8/layout/orgChart1"/>
    <dgm:cxn modelId="{C12C2117-208A-47C4-B21A-1800F28E4135}" type="presParOf" srcId="{4224D8D8-F551-4226-9CD4-F95D485A2D36}" destId="{FE3BC627-B28A-4978-9A14-9B3899303B31}" srcOrd="0" destOrd="0" presId="urn:microsoft.com/office/officeart/2005/8/layout/orgChart1"/>
    <dgm:cxn modelId="{AEE529A8-B36A-4671-B390-0AB8549A7D4E}" type="presParOf" srcId="{4224D8D8-F551-4226-9CD4-F95D485A2D36}" destId="{E26920D0-3EAC-4538-BB65-1C9A698F0A68}" srcOrd="1" destOrd="0" presId="urn:microsoft.com/office/officeart/2005/8/layout/orgChart1"/>
    <dgm:cxn modelId="{C88E7A98-5643-470C-91F5-EFB2D98480B9}" type="presParOf" srcId="{E26920D0-3EAC-4538-BB65-1C9A698F0A68}" destId="{B39E775D-106B-49C0-841D-8F35DB917710}" srcOrd="0" destOrd="0" presId="urn:microsoft.com/office/officeart/2005/8/layout/orgChart1"/>
    <dgm:cxn modelId="{2439AE5D-BC4D-4959-82BE-0BEE15900497}" type="presParOf" srcId="{B39E775D-106B-49C0-841D-8F35DB917710}" destId="{A9ED5E07-8EE7-432F-9708-C764836CBDEC}" srcOrd="0" destOrd="0" presId="urn:microsoft.com/office/officeart/2005/8/layout/orgChart1"/>
    <dgm:cxn modelId="{0D2B17C7-202E-4712-8428-42C30C57984F}" type="presParOf" srcId="{B39E775D-106B-49C0-841D-8F35DB917710}" destId="{578054E8-A186-46BB-955C-70E71FF579FA}" srcOrd="1" destOrd="0" presId="urn:microsoft.com/office/officeart/2005/8/layout/orgChart1"/>
    <dgm:cxn modelId="{7E06AFBB-7EB4-491B-A982-F62FE5ED0A62}" type="presParOf" srcId="{E26920D0-3EAC-4538-BB65-1C9A698F0A68}" destId="{D893E617-B043-4DFF-A455-793767BC2FB2}" srcOrd="1" destOrd="0" presId="urn:microsoft.com/office/officeart/2005/8/layout/orgChart1"/>
    <dgm:cxn modelId="{1CD167C1-B2BC-49DF-A5C7-093817CAEE98}" type="presParOf" srcId="{D893E617-B043-4DFF-A455-793767BC2FB2}" destId="{F9972FFC-441A-46C2-8D05-7752E7175E43}" srcOrd="0" destOrd="0" presId="urn:microsoft.com/office/officeart/2005/8/layout/orgChart1"/>
    <dgm:cxn modelId="{48E1CE7F-6345-4FD9-A34E-2DEA2066758D}" type="presParOf" srcId="{D893E617-B043-4DFF-A455-793767BC2FB2}" destId="{8EF041D0-CBB8-4FCD-BF97-BFDEAAD3A86B}" srcOrd="1" destOrd="0" presId="urn:microsoft.com/office/officeart/2005/8/layout/orgChart1"/>
    <dgm:cxn modelId="{E5CE8EB4-DCC0-493A-96C3-066723E57337}" type="presParOf" srcId="{8EF041D0-CBB8-4FCD-BF97-BFDEAAD3A86B}" destId="{D495FB41-9584-4578-956E-8D22B911026F}" srcOrd="0" destOrd="0" presId="urn:microsoft.com/office/officeart/2005/8/layout/orgChart1"/>
    <dgm:cxn modelId="{E975BFEA-8880-4A85-BED6-BD25513E7DB1}" type="presParOf" srcId="{D495FB41-9584-4578-956E-8D22B911026F}" destId="{0A01D8AE-64AF-475D-B938-8578519E08A8}" srcOrd="0" destOrd="0" presId="urn:microsoft.com/office/officeart/2005/8/layout/orgChart1"/>
    <dgm:cxn modelId="{BFC53DB9-D3E3-40ED-B51F-5626DD598DD2}" type="presParOf" srcId="{D495FB41-9584-4578-956E-8D22B911026F}" destId="{5365BA57-F5EF-4AC4-81BD-9D3B91EE5E79}" srcOrd="1" destOrd="0" presId="urn:microsoft.com/office/officeart/2005/8/layout/orgChart1"/>
    <dgm:cxn modelId="{EF56D0DB-013A-443D-9A0E-E676786CF46B}" type="presParOf" srcId="{8EF041D0-CBB8-4FCD-BF97-BFDEAAD3A86B}" destId="{ADB8AB74-7DFD-4917-8015-B7FF8C1168E3}" srcOrd="1" destOrd="0" presId="urn:microsoft.com/office/officeart/2005/8/layout/orgChart1"/>
    <dgm:cxn modelId="{6ADACA29-DC37-4224-8F3A-43F4AECE8F02}" type="presParOf" srcId="{ADB8AB74-7DFD-4917-8015-B7FF8C1168E3}" destId="{FA9DAFE6-3DA3-41BC-8FB1-5168E354A9C8}" srcOrd="0" destOrd="0" presId="urn:microsoft.com/office/officeart/2005/8/layout/orgChart1"/>
    <dgm:cxn modelId="{90AEDF16-DF08-481D-A8DD-7926DB85BDE5}" type="presParOf" srcId="{ADB8AB74-7DFD-4917-8015-B7FF8C1168E3}" destId="{D8FCC309-3378-420F-AE5D-DD50D4766197}" srcOrd="1" destOrd="0" presId="urn:microsoft.com/office/officeart/2005/8/layout/orgChart1"/>
    <dgm:cxn modelId="{7ADB3EA2-946C-445D-8221-1358ED431796}" type="presParOf" srcId="{D8FCC309-3378-420F-AE5D-DD50D4766197}" destId="{F76784A6-B81B-4086-988D-634842A7AB54}" srcOrd="0" destOrd="0" presId="urn:microsoft.com/office/officeart/2005/8/layout/orgChart1"/>
    <dgm:cxn modelId="{B265908A-B8D4-4AA5-9133-73EE313BAD97}" type="presParOf" srcId="{F76784A6-B81B-4086-988D-634842A7AB54}" destId="{E54925F1-980E-463C-AA18-10CA645E0CEE}" srcOrd="0" destOrd="0" presId="urn:microsoft.com/office/officeart/2005/8/layout/orgChart1"/>
    <dgm:cxn modelId="{CD3BB424-1E8C-424C-B8C6-0BF427B95C54}" type="presParOf" srcId="{F76784A6-B81B-4086-988D-634842A7AB54}" destId="{68AADF22-FA58-427E-A205-8E0ECE5D0FEF}" srcOrd="1" destOrd="0" presId="urn:microsoft.com/office/officeart/2005/8/layout/orgChart1"/>
    <dgm:cxn modelId="{99C8732E-75C2-46BF-BE10-47453EA1B6B4}" type="presParOf" srcId="{D8FCC309-3378-420F-AE5D-DD50D4766197}" destId="{4680F97E-29B9-4B6E-BE11-FA160F12EDF4}" srcOrd="1" destOrd="0" presId="urn:microsoft.com/office/officeart/2005/8/layout/orgChart1"/>
    <dgm:cxn modelId="{CE44BF2B-9FB6-44EF-98A7-265727A8D72B}" type="presParOf" srcId="{D8FCC309-3378-420F-AE5D-DD50D4766197}" destId="{F8F0A9F7-1585-44D9-99AC-C3761A539814}" srcOrd="2" destOrd="0" presId="urn:microsoft.com/office/officeart/2005/8/layout/orgChart1"/>
    <dgm:cxn modelId="{50657898-711C-4059-BBC2-3EA9AC8F5B6D}" type="presParOf" srcId="{8EF041D0-CBB8-4FCD-BF97-BFDEAAD3A86B}" destId="{5EAFDF67-316E-4FD4-A2F1-CEFE8A6F3CA4}" srcOrd="2" destOrd="0" presId="urn:microsoft.com/office/officeart/2005/8/layout/orgChart1"/>
    <dgm:cxn modelId="{A0A10991-2EC6-47F6-8007-0852A9C90618}" type="presParOf" srcId="{E26920D0-3EAC-4538-BB65-1C9A698F0A68}" destId="{F27693BD-A586-43E5-911C-C89668B2C63C}" srcOrd="2" destOrd="0" presId="urn:microsoft.com/office/officeart/2005/8/layout/orgChart1"/>
    <dgm:cxn modelId="{DC9A4D8A-56A1-4A0B-B9A5-E2E29C7DCA81}" type="presParOf" srcId="{27970A5D-0589-464B-BB5E-6FA365B7391B}" destId="{84211D54-1D17-40FB-AF76-7ABD283F2A33}" srcOrd="2" destOrd="0" presId="urn:microsoft.com/office/officeart/2005/8/layout/orgChart1"/>
    <dgm:cxn modelId="{1CF39813-79A1-4506-BCCC-CA7F290C431A}" type="presParOf" srcId="{778B749C-5E0F-4BFB-90EA-BDB98C95A575}" destId="{CAAF72A9-8AF3-4FE0-A0B7-9758CB64C186}" srcOrd="2" destOrd="0" presId="urn:microsoft.com/office/officeart/2005/8/layout/orgChart1"/>
    <dgm:cxn modelId="{B338F4E0-FA6C-4D1F-B1F9-7142757DC2EB}" type="presParOf" srcId="{FF95F24E-89E4-4019-BF1B-04CCDAECA781}" destId="{DFEE2AAF-8A2C-44B5-8FF8-1F27AFE4B2E0}" srcOrd="2" destOrd="0" presId="urn:microsoft.com/office/officeart/2005/8/layout/orgChart1"/>
    <dgm:cxn modelId="{FAA74713-0F6E-40A8-9CB8-D3F808398BED}" type="presParOf" srcId="{428902CD-5868-4E74-97D0-84D64966F474}" destId="{FACD712B-20B8-4D32-B01E-68EDF9F7E5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AFE6-3DA3-41BC-8FB1-5168E354A9C8}">
      <dsp:nvSpPr>
        <dsp:cNvPr id="0" name=""/>
        <dsp:cNvSpPr/>
      </dsp:nvSpPr>
      <dsp:spPr>
        <a:xfrm>
          <a:off x="397544" y="5409392"/>
          <a:ext cx="279937" cy="646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178"/>
              </a:lnTo>
              <a:lnTo>
                <a:pt x="279937" y="646178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72FFC-441A-46C2-8D05-7752E7175E43}">
      <dsp:nvSpPr>
        <dsp:cNvPr id="0" name=""/>
        <dsp:cNvSpPr/>
      </dsp:nvSpPr>
      <dsp:spPr>
        <a:xfrm>
          <a:off x="1098323" y="4593189"/>
          <a:ext cx="91440" cy="391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11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BC627-B28A-4978-9A14-9B3899303B31}">
      <dsp:nvSpPr>
        <dsp:cNvPr id="0" name=""/>
        <dsp:cNvSpPr/>
      </dsp:nvSpPr>
      <dsp:spPr>
        <a:xfrm>
          <a:off x="1098323" y="3565026"/>
          <a:ext cx="91440" cy="391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11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6B65F-5FE3-4BF3-BBBB-A264FFEAAA73}">
      <dsp:nvSpPr>
        <dsp:cNvPr id="0" name=""/>
        <dsp:cNvSpPr/>
      </dsp:nvSpPr>
      <dsp:spPr>
        <a:xfrm>
          <a:off x="1098323" y="2508637"/>
          <a:ext cx="91440" cy="391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11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98DD6-1C6A-48A4-A45F-0F11B1A7855D}">
      <dsp:nvSpPr>
        <dsp:cNvPr id="0" name=""/>
        <dsp:cNvSpPr/>
      </dsp:nvSpPr>
      <dsp:spPr>
        <a:xfrm>
          <a:off x="1098323" y="1529035"/>
          <a:ext cx="91440" cy="391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11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E5826-3D88-483E-8729-A272831BCE28}">
      <dsp:nvSpPr>
        <dsp:cNvPr id="0" name=""/>
        <dsp:cNvSpPr/>
      </dsp:nvSpPr>
      <dsp:spPr>
        <a:xfrm>
          <a:off x="1098323" y="553006"/>
          <a:ext cx="91440" cy="391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911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F81F2-4BA3-45E4-A51A-22593409C389}">
      <dsp:nvSpPr>
        <dsp:cNvPr id="0" name=""/>
        <dsp:cNvSpPr/>
      </dsp:nvSpPr>
      <dsp:spPr>
        <a:xfrm>
          <a:off x="210919" y="2361"/>
          <a:ext cx="1866247" cy="5506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chemeClr val="tx1"/>
              </a:solidFill>
            </a:rPr>
            <a:t>Declividade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210919" y="2361"/>
        <a:ext cx="1866247" cy="550645"/>
      </dsp:txXfrm>
    </dsp:sp>
    <dsp:sp modelId="{9B67AF0D-463E-46B9-A8BE-B48428C7F43A}">
      <dsp:nvSpPr>
        <dsp:cNvPr id="0" name=""/>
        <dsp:cNvSpPr/>
      </dsp:nvSpPr>
      <dsp:spPr>
        <a:xfrm>
          <a:off x="210919" y="944918"/>
          <a:ext cx="1866247" cy="584116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chemeClr val="tx1"/>
              </a:solidFill>
            </a:rPr>
            <a:t>Geomorfologia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210919" y="944918"/>
        <a:ext cx="1866247" cy="584116"/>
      </dsp:txXfrm>
    </dsp:sp>
    <dsp:sp modelId="{46C7FA9E-464E-4322-A0DC-885D09180F34}">
      <dsp:nvSpPr>
        <dsp:cNvPr id="0" name=""/>
        <dsp:cNvSpPr/>
      </dsp:nvSpPr>
      <dsp:spPr>
        <a:xfrm>
          <a:off x="210919" y="1920947"/>
          <a:ext cx="1866247" cy="587690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chemeClr val="tx1"/>
              </a:solidFill>
            </a:rPr>
            <a:t>Geologia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210919" y="1920947"/>
        <a:ext cx="1866247" cy="587690"/>
      </dsp:txXfrm>
    </dsp:sp>
    <dsp:sp modelId="{CE4781FD-989A-4DC5-B85E-8F4AE7A3E1CF}">
      <dsp:nvSpPr>
        <dsp:cNvPr id="0" name=""/>
        <dsp:cNvSpPr/>
      </dsp:nvSpPr>
      <dsp:spPr>
        <a:xfrm>
          <a:off x="210919" y="2900549"/>
          <a:ext cx="1866247" cy="664477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chemeClr val="tx1"/>
              </a:solidFill>
            </a:rPr>
            <a:t>Curvatura  vertical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210919" y="2900549"/>
        <a:ext cx="1866247" cy="664477"/>
      </dsp:txXfrm>
    </dsp:sp>
    <dsp:sp modelId="{A9ED5E07-8EE7-432F-9708-C764836CBDEC}">
      <dsp:nvSpPr>
        <dsp:cNvPr id="0" name=""/>
        <dsp:cNvSpPr/>
      </dsp:nvSpPr>
      <dsp:spPr>
        <a:xfrm>
          <a:off x="210919" y="3956938"/>
          <a:ext cx="1866247" cy="636250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chemeClr val="tx1"/>
              </a:solidFill>
            </a:rPr>
            <a:t>Curvatura Horizontal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210919" y="3956938"/>
        <a:ext cx="1866247" cy="636250"/>
      </dsp:txXfrm>
    </dsp:sp>
    <dsp:sp modelId="{0A01D8AE-64AF-475D-B938-8578519E08A8}">
      <dsp:nvSpPr>
        <dsp:cNvPr id="0" name=""/>
        <dsp:cNvSpPr/>
      </dsp:nvSpPr>
      <dsp:spPr>
        <a:xfrm>
          <a:off x="210919" y="4985100"/>
          <a:ext cx="1866247" cy="424291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chemeClr val="tx1"/>
              </a:solidFill>
            </a:rPr>
            <a:t>Solos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210919" y="4985100"/>
        <a:ext cx="1866247" cy="424291"/>
      </dsp:txXfrm>
    </dsp:sp>
    <dsp:sp modelId="{E54925F1-980E-463C-AA18-10CA645E0CEE}">
      <dsp:nvSpPr>
        <dsp:cNvPr id="0" name=""/>
        <dsp:cNvSpPr/>
      </dsp:nvSpPr>
      <dsp:spPr>
        <a:xfrm>
          <a:off x="677481" y="5801304"/>
          <a:ext cx="1866247" cy="508533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chemeClr val="tx1"/>
              </a:solidFill>
            </a:rPr>
            <a:t>Uso do solo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677481" y="5801304"/>
        <a:ext cx="1866247" cy="508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5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0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5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6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0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6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5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pmsg.com/academic/ahp_calc1.php?t=AHP+priorities&amp;n=7&amp;new=G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6.jpeg"/><Relationship Id="rId7" Type="http://schemas.openxmlformats.org/officeDocument/2006/relationships/image" Target="../media/image21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image" Target="../media/image35.jpe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7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.costanorte.com.br/geral/29660/chuvas-interditam-rodovias-causam-alagamentos-e-deixam-desalojados-no-litoral-nort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sador.com/frase/NzkzMjkz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dpi.inpe.br/lib/exe/fetch.php?media=conhecer:valerianotoknowtd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006" y="1815921"/>
            <a:ext cx="10165724" cy="319396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Mapeamento de susceptibilidade aos movimentos de massa em São Sebastião – SP com diferentes técnicas de inferência espacial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3138" y="6074781"/>
            <a:ext cx="9144000" cy="40329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Teule Lemos Branco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Teórico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669" y="1838422"/>
            <a:ext cx="6922137" cy="3414447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 modelagem foi baseada no trabalho de </a:t>
            </a:r>
            <a:r>
              <a:rPr lang="pt-BR" sz="2400" dirty="0" err="1" smtClean="0"/>
              <a:t>Munõz</a:t>
            </a:r>
            <a:r>
              <a:rPr lang="pt-BR" sz="2400" dirty="0" smtClean="0"/>
              <a:t> (2005).</a:t>
            </a:r>
          </a:p>
          <a:p>
            <a:pPr algn="just"/>
            <a:r>
              <a:rPr lang="pt-BR" sz="2400" dirty="0" smtClean="0"/>
              <a:t>Os dados de curvatura vertical e horizontal foram incluídos a fim de melhorar os resultados, como proposto por BISPO (2011)</a:t>
            </a:r>
          </a:p>
          <a:p>
            <a:pPr algn="just"/>
            <a:r>
              <a:rPr lang="pt-BR" sz="2400" dirty="0" smtClean="0"/>
              <a:t>A hierarquia entre as classes de curvatura horizontal foi baseado no trabalho de </a:t>
            </a:r>
            <a:r>
              <a:rPr lang="pt-BR" sz="2400" dirty="0" err="1" smtClean="0"/>
              <a:t>Mandal</a:t>
            </a:r>
            <a:r>
              <a:rPr lang="pt-BR" sz="2400" dirty="0" smtClean="0"/>
              <a:t> e </a:t>
            </a:r>
            <a:r>
              <a:rPr lang="pt-BR" sz="2400" dirty="0" err="1" smtClean="0"/>
              <a:t>Mandal</a:t>
            </a:r>
            <a:r>
              <a:rPr lang="pt-BR" sz="2400" dirty="0" smtClean="0"/>
              <a:t> (2018), e as de curvatura vertical baseada no trabalho </a:t>
            </a:r>
            <a:r>
              <a:rPr lang="pt-BR" sz="2400" dirty="0"/>
              <a:t>de </a:t>
            </a:r>
            <a:r>
              <a:rPr lang="pt-BR" sz="2400" dirty="0" err="1" smtClean="0"/>
              <a:t>Effgen</a:t>
            </a:r>
            <a:r>
              <a:rPr lang="pt-BR" sz="2400" dirty="0"/>
              <a:t> </a:t>
            </a:r>
            <a:r>
              <a:rPr lang="pt-BR" sz="2400" dirty="0" smtClean="0"/>
              <a:t>e </a:t>
            </a:r>
            <a:r>
              <a:rPr lang="pt-BR" sz="2400" dirty="0" err="1" smtClean="0"/>
              <a:t>Marchioro</a:t>
            </a:r>
            <a:r>
              <a:rPr lang="pt-BR" sz="2400" dirty="0"/>
              <a:t> </a:t>
            </a:r>
            <a:r>
              <a:rPr lang="pt-BR" sz="2400" dirty="0" smtClean="0"/>
              <a:t>(2017).  </a:t>
            </a:r>
          </a:p>
          <a:p>
            <a:pPr algn="just"/>
            <a:endParaRPr lang="pt-BR" sz="2400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9124072"/>
              </p:ext>
            </p:extLst>
          </p:nvPr>
        </p:nvGraphicFramePr>
        <p:xfrm>
          <a:off x="8095087" y="365125"/>
          <a:ext cx="2754648" cy="631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3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Importância das classes das variáveis 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8" y="1780840"/>
            <a:ext cx="12000264" cy="42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597" y="-36520"/>
            <a:ext cx="10515600" cy="1325563"/>
          </a:xfrm>
        </p:spPr>
        <p:txBody>
          <a:bodyPr/>
          <a:lstStyle/>
          <a:p>
            <a:pPr algn="ctr"/>
            <a:r>
              <a:rPr lang="pt-BR" dirty="0" err="1"/>
              <a:t>B</a:t>
            </a:r>
            <a:r>
              <a:rPr lang="pt-BR" dirty="0" err="1" smtClean="0"/>
              <a:t>oleano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3031" y="827378"/>
            <a:ext cx="1194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Combinação </a:t>
            </a:r>
            <a:r>
              <a:rPr lang="pt-BR" sz="2400" dirty="0"/>
              <a:t>lógica de mapas binários através </a:t>
            </a:r>
            <a:r>
              <a:rPr lang="pt-BR" sz="2400" dirty="0" smtClean="0"/>
              <a:t>de operadores condicionais</a:t>
            </a:r>
            <a:r>
              <a:rPr lang="pt-BR" sz="2400" dirty="0"/>
              <a:t>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2" t="1127" r="-422" b="15708"/>
          <a:stretch/>
        </p:blipFill>
        <p:spPr>
          <a:xfrm>
            <a:off x="103031" y="1289043"/>
            <a:ext cx="12196611" cy="57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8937" y="0"/>
            <a:ext cx="4565303" cy="1280890"/>
          </a:xfrm>
        </p:spPr>
        <p:txBody>
          <a:bodyPr/>
          <a:lstStyle/>
          <a:p>
            <a:r>
              <a:rPr lang="pt-BR" dirty="0" smtClean="0"/>
              <a:t>Média Ponderada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152" y="1120462"/>
            <a:ext cx="12003109" cy="5164428"/>
          </a:xfrm>
        </p:spPr>
        <p:txBody>
          <a:bodyPr>
            <a:normAutofit/>
          </a:bodyPr>
          <a:lstStyle/>
          <a:p>
            <a:r>
              <a:rPr lang="pt-BR" dirty="0" smtClean="0"/>
              <a:t>É a média ponderada entre as variáveis, onde os seus respectivos pesos são estipulados pelo analista, a partir de seu modelo. </a:t>
            </a:r>
          </a:p>
          <a:p>
            <a:endParaRPr lang="pt-BR" dirty="0"/>
          </a:p>
          <a:p>
            <a:r>
              <a:rPr lang="pt-BR" dirty="0" smtClean="0"/>
              <a:t>A seguinte fórmula foi utilizada: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0.43*dl)+(0.23*</a:t>
            </a:r>
            <a:r>
              <a:rPr lang="en-US" dirty="0" err="1"/>
              <a:t>gp</a:t>
            </a:r>
            <a:r>
              <a:rPr lang="en-US" dirty="0"/>
              <a:t>)+(</a:t>
            </a:r>
            <a:r>
              <a:rPr lang="en-US" dirty="0" smtClean="0"/>
              <a:t>0.15*</a:t>
            </a:r>
            <a:r>
              <a:rPr lang="en-US" dirty="0" err="1" smtClean="0"/>
              <a:t>ge</a:t>
            </a:r>
            <a:r>
              <a:rPr lang="en-US" dirty="0"/>
              <a:t>)+(</a:t>
            </a:r>
            <a:r>
              <a:rPr lang="en-US" dirty="0" smtClean="0"/>
              <a:t>0.03*</a:t>
            </a:r>
            <a:r>
              <a:rPr lang="en-US" dirty="0" err="1" smtClean="0"/>
              <a:t>sp</a:t>
            </a:r>
            <a:r>
              <a:rPr lang="en-US" dirty="0"/>
              <a:t>)+(0.01*up)+(0.1*cv)+(0.05*</a:t>
            </a:r>
            <a:r>
              <a:rPr lang="en-US" dirty="0" err="1"/>
              <a:t>ch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dl: </a:t>
            </a:r>
            <a:r>
              <a:rPr lang="en-US" dirty="0" err="1" smtClean="0"/>
              <a:t>declividade</a:t>
            </a:r>
            <a:r>
              <a:rPr lang="en-US" dirty="0" smtClean="0"/>
              <a:t> 		</a:t>
            </a:r>
            <a:r>
              <a:rPr lang="en-US" dirty="0" err="1" smtClean="0"/>
              <a:t>sp</a:t>
            </a:r>
            <a:r>
              <a:rPr lang="en-US" dirty="0" smtClean="0"/>
              <a:t>: solos		</a:t>
            </a:r>
            <a:r>
              <a:rPr lang="en-US" dirty="0" err="1" smtClean="0"/>
              <a:t>ch</a:t>
            </a:r>
            <a:r>
              <a:rPr lang="en-US" dirty="0" smtClean="0"/>
              <a:t>: </a:t>
            </a:r>
            <a:r>
              <a:rPr lang="en-US" dirty="0" err="1" smtClean="0"/>
              <a:t>curvatura</a:t>
            </a:r>
            <a:r>
              <a:rPr lang="en-US" dirty="0" smtClean="0"/>
              <a:t> horizontal</a:t>
            </a:r>
          </a:p>
          <a:p>
            <a:pPr marL="0" indent="0">
              <a:buNone/>
            </a:pPr>
            <a:r>
              <a:rPr lang="en-US" dirty="0" err="1" smtClean="0"/>
              <a:t>gp:geomorfologia</a:t>
            </a:r>
            <a:r>
              <a:rPr lang="en-US" dirty="0" smtClean="0"/>
              <a:t>		up: </a:t>
            </a:r>
            <a:r>
              <a:rPr lang="en-US" dirty="0" err="1" smtClean="0"/>
              <a:t>uso</a:t>
            </a:r>
            <a:r>
              <a:rPr lang="en-US" dirty="0" smtClean="0"/>
              <a:t> do solo</a:t>
            </a:r>
          </a:p>
          <a:p>
            <a:pPr marL="0" indent="0">
              <a:buNone/>
            </a:pPr>
            <a:r>
              <a:rPr lang="en-US" dirty="0" err="1" smtClean="0"/>
              <a:t>ge:geologia</a:t>
            </a:r>
            <a:r>
              <a:rPr lang="en-US" dirty="0" smtClean="0"/>
              <a:t>			cv: </a:t>
            </a:r>
            <a:r>
              <a:rPr lang="en-US" dirty="0" err="1" smtClean="0"/>
              <a:t>curvatura</a:t>
            </a:r>
            <a:r>
              <a:rPr lang="en-US" dirty="0" smtClean="0"/>
              <a:t> vertical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16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21"/>
            <a:ext cx="12088969" cy="680004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9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8997" y="0"/>
            <a:ext cx="9994006" cy="798490"/>
          </a:xfrm>
        </p:spPr>
        <p:txBody>
          <a:bodyPr/>
          <a:lstStyle/>
          <a:p>
            <a:r>
              <a:rPr lang="pt-BR" dirty="0" smtClean="0"/>
              <a:t>Técnica </a:t>
            </a:r>
            <a:r>
              <a:rPr lang="pt-BR" dirty="0" err="1" smtClean="0"/>
              <a:t>Analytical</a:t>
            </a:r>
            <a:r>
              <a:rPr lang="pt-BR" dirty="0" smtClean="0"/>
              <a:t> </a:t>
            </a:r>
            <a:r>
              <a:rPr lang="pt-BR" dirty="0" err="1" smtClean="0"/>
              <a:t>Hierarchical</a:t>
            </a:r>
            <a:r>
              <a:rPr lang="pt-BR" dirty="0" smtClean="0"/>
              <a:t> </a:t>
            </a:r>
            <a:r>
              <a:rPr lang="pt-BR" dirty="0" err="1" smtClean="0"/>
              <a:t>Proces</a:t>
            </a:r>
            <a:r>
              <a:rPr lang="pt-BR" dirty="0" smtClean="0"/>
              <a:t> - AHP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7403" y="798490"/>
            <a:ext cx="10515600" cy="94333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Comparação pareada, a fim de avaliar a importância relativa entre critérios e medir consistência dos julgamentos.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18660"/>
          <a:stretch/>
        </p:blipFill>
        <p:spPr>
          <a:xfrm>
            <a:off x="831413" y="1913132"/>
            <a:ext cx="10007579" cy="400215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58670" y="2238330"/>
            <a:ext cx="163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Consistência: 0.55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5647" y="6086595"/>
            <a:ext cx="11000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Foto da tela da calculadora AHP Online – Acesso em: </a:t>
            </a:r>
            <a:r>
              <a:rPr lang="pt-BR" sz="1400" dirty="0">
                <a:hlinkClick r:id="rId3"/>
              </a:rPr>
              <a:t>https://bpmsg.com/academic/ahp_calc1.php?t=AHP+priorities&amp;n=7&amp;new=Go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780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" y="143469"/>
            <a:ext cx="1699805" cy="9769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09" y="143467"/>
            <a:ext cx="1699804" cy="97699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13" y="156796"/>
            <a:ext cx="1653423" cy="95033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34" y="143467"/>
            <a:ext cx="1699804" cy="976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13" y="108462"/>
            <a:ext cx="1699802" cy="97698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85" y="143469"/>
            <a:ext cx="1699800" cy="97698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83" y="143468"/>
            <a:ext cx="1699802" cy="976989"/>
          </a:xfrm>
          <a:prstGeom prst="rect">
            <a:avLst/>
          </a:prstGeom>
        </p:spPr>
      </p:pic>
      <p:cxnSp>
        <p:nvCxnSpPr>
          <p:cNvPr id="15" name="Conector reto 14"/>
          <p:cNvCxnSpPr>
            <a:stCxn id="7" idx="2"/>
          </p:cNvCxnSpPr>
          <p:nvPr/>
        </p:nvCxnSpPr>
        <p:spPr>
          <a:xfrm flipH="1">
            <a:off x="888208" y="1120460"/>
            <a:ext cx="1" cy="3477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888208" y="1468192"/>
            <a:ext cx="50530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10" idx="2"/>
          </p:cNvCxnSpPr>
          <p:nvPr/>
        </p:nvCxnSpPr>
        <p:spPr>
          <a:xfrm>
            <a:off x="5941236" y="1120457"/>
            <a:ext cx="0" cy="347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9" idx="2"/>
          </p:cNvCxnSpPr>
          <p:nvPr/>
        </p:nvCxnSpPr>
        <p:spPr>
          <a:xfrm flipH="1">
            <a:off x="4264624" y="1107128"/>
            <a:ext cx="1" cy="361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8" idx="2"/>
          </p:cNvCxnSpPr>
          <p:nvPr/>
        </p:nvCxnSpPr>
        <p:spPr>
          <a:xfrm flipH="1">
            <a:off x="2588010" y="1120457"/>
            <a:ext cx="1" cy="347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8162358" y="1421935"/>
            <a:ext cx="2776250" cy="308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8399634" y="1378655"/>
            <a:ext cx="230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FATIAMENTO </a:t>
            </a:r>
            <a:endParaRPr lang="pt-BR" dirty="0"/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15" y="2066489"/>
            <a:ext cx="1663172" cy="955936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52" y="2066070"/>
            <a:ext cx="1652531" cy="949819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987" y="2070966"/>
            <a:ext cx="1655384" cy="951459"/>
          </a:xfrm>
          <a:prstGeom prst="rect">
            <a:avLst/>
          </a:prstGeom>
        </p:spPr>
      </p:pic>
      <p:sp>
        <p:nvSpPr>
          <p:cNvPr id="57" name="Retângulo 56"/>
          <p:cNvSpPr/>
          <p:nvPr/>
        </p:nvSpPr>
        <p:spPr>
          <a:xfrm>
            <a:off x="2795083" y="3995476"/>
            <a:ext cx="1699799" cy="381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/>
          <p:cNvCxnSpPr>
            <a:stCxn id="51" idx="2"/>
          </p:cNvCxnSpPr>
          <p:nvPr/>
        </p:nvCxnSpPr>
        <p:spPr>
          <a:xfrm flipH="1">
            <a:off x="7874317" y="3015889"/>
            <a:ext cx="1" cy="391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9525369" y="3022425"/>
            <a:ext cx="5321" cy="391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H="1">
            <a:off x="11358390" y="3022425"/>
            <a:ext cx="1" cy="391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>
            <a:off x="3253573" y="3679126"/>
            <a:ext cx="0" cy="296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2878595" y="3993348"/>
            <a:ext cx="172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Inferência AHP</a:t>
            </a:r>
            <a:endParaRPr lang="pt-BR" dirty="0"/>
          </a:p>
        </p:txBody>
      </p:sp>
      <p:cxnSp>
        <p:nvCxnSpPr>
          <p:cNvPr id="79" name="Conector de seta reta 78"/>
          <p:cNvCxnSpPr/>
          <p:nvPr/>
        </p:nvCxnSpPr>
        <p:spPr>
          <a:xfrm>
            <a:off x="4313670" y="4383508"/>
            <a:ext cx="0" cy="303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7874317" y="3409404"/>
            <a:ext cx="3484073" cy="4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9524205" y="3414047"/>
            <a:ext cx="7716" cy="293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8020621" y="3725185"/>
            <a:ext cx="2916578" cy="359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8020621" y="3736818"/>
            <a:ext cx="285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Ponderação  das classes[0,1]</a:t>
            </a:r>
            <a:endParaRPr lang="pt-BR" dirty="0"/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01" y="4528906"/>
            <a:ext cx="1699802" cy="976989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03" y="4550005"/>
            <a:ext cx="1699802" cy="976989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107" y="4537821"/>
            <a:ext cx="1699800" cy="976988"/>
          </a:xfrm>
          <a:prstGeom prst="rect">
            <a:avLst/>
          </a:prstGeom>
        </p:spPr>
      </p:pic>
      <p:cxnSp>
        <p:nvCxnSpPr>
          <p:cNvPr id="42" name="Conector de seta reta 41"/>
          <p:cNvCxnSpPr/>
          <p:nvPr/>
        </p:nvCxnSpPr>
        <p:spPr>
          <a:xfrm>
            <a:off x="7617402" y="4362728"/>
            <a:ext cx="1" cy="201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>
            <a:off x="9317202" y="4400645"/>
            <a:ext cx="1" cy="201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11017002" y="4363080"/>
            <a:ext cx="1" cy="201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H="1" flipV="1">
            <a:off x="7601639" y="4362680"/>
            <a:ext cx="15760" cy="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7601639" y="4362680"/>
            <a:ext cx="3415363" cy="14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Conector reto 61"/>
          <p:cNvCxnSpPr>
            <a:stCxn id="18" idx="2"/>
          </p:cNvCxnSpPr>
          <p:nvPr/>
        </p:nvCxnSpPr>
        <p:spPr>
          <a:xfrm>
            <a:off x="9478910" y="4084700"/>
            <a:ext cx="0" cy="2779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49" idx="2"/>
          </p:cNvCxnSpPr>
          <p:nvPr/>
        </p:nvCxnSpPr>
        <p:spPr>
          <a:xfrm flipH="1">
            <a:off x="11017002" y="5514809"/>
            <a:ext cx="5" cy="2055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H="1">
            <a:off x="9339299" y="5499621"/>
            <a:ext cx="5" cy="2055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7601634" y="5509370"/>
            <a:ext cx="5" cy="2055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/>
          <p:nvPr/>
        </p:nvCxnSpPr>
        <p:spPr>
          <a:xfrm>
            <a:off x="3414718" y="1468192"/>
            <a:ext cx="0" cy="323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tângulo 83"/>
          <p:cNvSpPr/>
          <p:nvPr/>
        </p:nvSpPr>
        <p:spPr>
          <a:xfrm>
            <a:off x="1956429" y="1774305"/>
            <a:ext cx="2916578" cy="359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CaixaDeTexto 84"/>
          <p:cNvSpPr txBox="1"/>
          <p:nvPr/>
        </p:nvSpPr>
        <p:spPr>
          <a:xfrm>
            <a:off x="2013403" y="1764270"/>
            <a:ext cx="285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Ponderação  das classes[0,1]</a:t>
            </a:r>
            <a:endParaRPr lang="pt-BR" dirty="0"/>
          </a:p>
        </p:txBody>
      </p:sp>
      <p:cxnSp>
        <p:nvCxnSpPr>
          <p:cNvPr id="87" name="Conector reto 86"/>
          <p:cNvCxnSpPr/>
          <p:nvPr/>
        </p:nvCxnSpPr>
        <p:spPr>
          <a:xfrm>
            <a:off x="888204" y="2402789"/>
            <a:ext cx="46653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H="1">
            <a:off x="3437913" y="2157330"/>
            <a:ext cx="1" cy="245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0" name="Imagem 8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6" y="2617171"/>
            <a:ext cx="1492159" cy="857643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84" y="2617171"/>
            <a:ext cx="1494092" cy="858754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09" y="2601668"/>
            <a:ext cx="1511087" cy="868522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77" y="2608929"/>
            <a:ext cx="1522773" cy="875239"/>
          </a:xfrm>
          <a:prstGeom prst="rect">
            <a:avLst/>
          </a:prstGeom>
        </p:spPr>
      </p:pic>
      <p:cxnSp>
        <p:nvCxnSpPr>
          <p:cNvPr id="103" name="Conector reto 102"/>
          <p:cNvCxnSpPr/>
          <p:nvPr/>
        </p:nvCxnSpPr>
        <p:spPr>
          <a:xfrm>
            <a:off x="888204" y="3667944"/>
            <a:ext cx="46653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895984" y="3453562"/>
            <a:ext cx="1" cy="21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2463386" y="3464744"/>
            <a:ext cx="1" cy="21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>
            <a:off x="3945507" y="3452321"/>
            <a:ext cx="1" cy="21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>
            <a:off x="5561367" y="3452321"/>
            <a:ext cx="1" cy="21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 flipH="1">
            <a:off x="6422834" y="5714909"/>
            <a:ext cx="45941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V="1">
            <a:off x="6422834" y="4186253"/>
            <a:ext cx="0" cy="15286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Conector de seta reta 117"/>
          <p:cNvCxnSpPr/>
          <p:nvPr/>
        </p:nvCxnSpPr>
        <p:spPr>
          <a:xfrm flipH="1">
            <a:off x="4494882" y="4189596"/>
            <a:ext cx="19279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Conector de seta reta 123"/>
          <p:cNvCxnSpPr/>
          <p:nvPr/>
        </p:nvCxnSpPr>
        <p:spPr>
          <a:xfrm flipH="1">
            <a:off x="3657600" y="5277364"/>
            <a:ext cx="3641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5" name="Retângulo 124"/>
          <p:cNvSpPr/>
          <p:nvPr/>
        </p:nvSpPr>
        <p:spPr>
          <a:xfrm>
            <a:off x="2463031" y="5156939"/>
            <a:ext cx="1169595" cy="370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CaixaDeTexto 125"/>
          <p:cNvSpPr txBox="1"/>
          <p:nvPr/>
        </p:nvSpPr>
        <p:spPr>
          <a:xfrm>
            <a:off x="2463033" y="5140853"/>
            <a:ext cx="124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Fatiamento</a:t>
            </a:r>
            <a:endParaRPr lang="pt-BR" dirty="0"/>
          </a:p>
        </p:txBody>
      </p:sp>
      <p:cxnSp>
        <p:nvCxnSpPr>
          <p:cNvPr id="128" name="Conector de seta reta 127"/>
          <p:cNvCxnSpPr/>
          <p:nvPr/>
        </p:nvCxnSpPr>
        <p:spPr>
          <a:xfrm flipH="1">
            <a:off x="2098845" y="5341966"/>
            <a:ext cx="3641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Conector de seta reta 129"/>
          <p:cNvCxnSpPr/>
          <p:nvPr/>
        </p:nvCxnSpPr>
        <p:spPr>
          <a:xfrm>
            <a:off x="8399634" y="1085451"/>
            <a:ext cx="0" cy="336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Conector de seta reta 130"/>
          <p:cNvCxnSpPr/>
          <p:nvPr/>
        </p:nvCxnSpPr>
        <p:spPr>
          <a:xfrm>
            <a:off x="9524205" y="1085451"/>
            <a:ext cx="0" cy="336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Conector de seta reta 131"/>
          <p:cNvCxnSpPr/>
          <p:nvPr/>
        </p:nvCxnSpPr>
        <p:spPr>
          <a:xfrm>
            <a:off x="10880225" y="1120457"/>
            <a:ext cx="0" cy="301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05" y="4728799"/>
            <a:ext cx="1771287" cy="10180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" y="4760787"/>
            <a:ext cx="1922323" cy="1104887"/>
          </a:xfrm>
          <a:prstGeom prst="rect">
            <a:avLst/>
          </a:prstGeom>
        </p:spPr>
      </p:pic>
      <p:cxnSp>
        <p:nvCxnSpPr>
          <p:cNvPr id="21" name="Conector de seta reta 20"/>
          <p:cNvCxnSpPr/>
          <p:nvPr/>
        </p:nvCxnSpPr>
        <p:spPr>
          <a:xfrm>
            <a:off x="894845" y="2402789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>
            <a:off x="2458103" y="2402571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>
            <a:off x="3944973" y="2402570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/>
          <p:nvPr/>
        </p:nvCxnSpPr>
        <p:spPr>
          <a:xfrm>
            <a:off x="5577059" y="2390424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7691133" y="1876252"/>
            <a:ext cx="3484073" cy="4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/>
          <p:nvPr/>
        </p:nvCxnSpPr>
        <p:spPr>
          <a:xfrm>
            <a:off x="7705095" y="1876252"/>
            <a:ext cx="0" cy="189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9503401" y="1876252"/>
            <a:ext cx="0" cy="190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11162679" y="1884574"/>
            <a:ext cx="0" cy="189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Conector reto 100"/>
          <p:cNvCxnSpPr/>
          <p:nvPr/>
        </p:nvCxnSpPr>
        <p:spPr>
          <a:xfrm>
            <a:off x="9512463" y="1742551"/>
            <a:ext cx="2661" cy="1270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00" y="-52907"/>
            <a:ext cx="6425484" cy="1325563"/>
          </a:xfrm>
        </p:spPr>
        <p:txBody>
          <a:bodyPr/>
          <a:lstStyle/>
          <a:p>
            <a:r>
              <a:rPr lang="pt-BR" dirty="0" smtClean="0"/>
              <a:t>Abordagem Fuzzy Gamma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16983" y="3457026"/>
                <a:ext cx="10515600" cy="2960601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Conjuntos Fuzzy das variáveis numéricas: </a:t>
                </a:r>
              </a:p>
              <a:p>
                <a:r>
                  <a:rPr lang="pt-BR" dirty="0" smtClean="0"/>
                  <a:t>Declividade: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𝑚𝑖𝑑𝑝𝑜𝑖𝑛𝑡</m:t>
                                </m:r>
                              </m:den>
                            </m:f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𝑠𝑝𝑟𝑒𝑎𝑑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sz="2000" dirty="0"/>
                  <a:t>Onde </a:t>
                </a:r>
                <a:r>
                  <a:rPr lang="pt-BR" sz="2000" dirty="0">
                    <a:sym typeface="Symbol" panose="05050102010706020507" pitchFamily="18" charset="2"/>
                  </a:rPr>
                  <a:t></a:t>
                </a:r>
                <a:r>
                  <a:rPr lang="pt-BR" sz="2000" dirty="0"/>
                  <a:t> é o valor </a:t>
                </a:r>
                <a:r>
                  <a:rPr lang="pt-BR" sz="2000" i="1" dirty="0"/>
                  <a:t>Fuzzy, </a:t>
                </a:r>
                <a:r>
                  <a:rPr lang="pt-BR" sz="2000" i="1" dirty="0" err="1"/>
                  <a:t>midpoint</a:t>
                </a:r>
                <a:r>
                  <a:rPr lang="pt-BR" sz="2000" i="1" dirty="0"/>
                  <a:t> </a:t>
                </a:r>
                <a:r>
                  <a:rPr lang="pt-BR" sz="2000" dirty="0"/>
                  <a:t>é o valor onde </a:t>
                </a:r>
                <a:r>
                  <a:rPr lang="pt-BR" sz="2000" dirty="0">
                    <a:sym typeface="Symbol" panose="05050102010706020507" pitchFamily="18" charset="2"/>
                  </a:rPr>
                  <a:t></a:t>
                </a:r>
                <a:r>
                  <a:rPr lang="pt-BR" sz="2000" dirty="0"/>
                  <a:t>=0.5, </a:t>
                </a:r>
                <a:r>
                  <a:rPr lang="pt-BR" sz="2000" dirty="0" smtClean="0"/>
                  <a:t>spread=3. </a:t>
                </a:r>
                <a:r>
                  <a:rPr lang="pt-BR" sz="2000" dirty="0"/>
                  <a:t>(</a:t>
                </a:r>
              </a:p>
              <a:p>
                <a:r>
                  <a:rPr lang="pt-BR" dirty="0" smtClean="0"/>
                  <a:t>Curvatura vertical: Função linear. </a:t>
                </a:r>
              </a:p>
              <a:p>
                <a:r>
                  <a:rPr lang="pt-BR" dirty="0" smtClean="0"/>
                  <a:t>Curvatura horizontal: Função </a:t>
                </a:r>
                <a:r>
                  <a:rPr lang="pt-BR" dirty="0" err="1" smtClean="0"/>
                  <a:t>Sigmoidal</a:t>
                </a:r>
                <a:r>
                  <a:rPr lang="pt-BR" dirty="0" smtClean="0"/>
                  <a:t>.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83" y="3457026"/>
                <a:ext cx="10515600" cy="2960601"/>
              </a:xfrm>
              <a:blipFill rotWithShape="0">
                <a:blip r:embed="rId2"/>
                <a:stretch>
                  <a:fillRect l="-1043" t="-3292" b="-1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51" y="4490572"/>
            <a:ext cx="3225870" cy="206679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96966" y="4194696"/>
            <a:ext cx="188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Função </a:t>
            </a:r>
            <a:r>
              <a:rPr lang="pt-BR" dirty="0" err="1" smtClean="0"/>
              <a:t>sigmoidal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208" y="1099812"/>
            <a:ext cx="7778068" cy="161071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61682" y="2403986"/>
            <a:ext cx="1183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Symbol" panose="05050102010706020507" pitchFamily="18" charset="2"/>
              </a:rPr>
              <a:t></a:t>
            </a:r>
            <a:r>
              <a:rPr lang="pt-BR" dirty="0" smtClean="0"/>
              <a:t> </a:t>
            </a:r>
            <a:r>
              <a:rPr lang="pt-BR" dirty="0"/>
              <a:t>é um parâmetro escolhido no range (0,1). Quando </a:t>
            </a:r>
            <a:r>
              <a:rPr lang="pt-BR" dirty="0" smtClean="0">
                <a:sym typeface="Symbol" panose="05050102010706020507" pitchFamily="18" charset="2"/>
              </a:rPr>
              <a:t>=0</a:t>
            </a:r>
            <a:r>
              <a:rPr lang="pt-BR" dirty="0" smtClean="0"/>
              <a:t> </a:t>
            </a:r>
            <a:r>
              <a:rPr lang="pt-BR" dirty="0"/>
              <a:t>, a combinação </a:t>
            </a:r>
            <a:r>
              <a:rPr lang="pt-BR" dirty="0" err="1"/>
              <a:t>fuzzy</a:t>
            </a:r>
            <a:r>
              <a:rPr lang="pt-BR" dirty="0"/>
              <a:t> é igual </a:t>
            </a:r>
            <a:r>
              <a:rPr lang="pt-BR" dirty="0" smtClean="0"/>
              <a:t>ao produto </a:t>
            </a:r>
            <a:r>
              <a:rPr lang="pt-BR" dirty="0"/>
              <a:t>algébrico, e quando </a:t>
            </a:r>
            <a:r>
              <a:rPr lang="pt-BR" dirty="0">
                <a:sym typeface="Symbol" panose="05050102010706020507" pitchFamily="18" charset="2"/>
              </a:rPr>
              <a:t> </a:t>
            </a:r>
            <a:r>
              <a:rPr lang="pt-BR" dirty="0" smtClean="0"/>
              <a:t>= </a:t>
            </a:r>
            <a:r>
              <a:rPr lang="pt-BR" dirty="0" smtClean="0">
                <a:sym typeface="Symbol" panose="05050102010706020507" pitchFamily="18" charset="2"/>
              </a:rPr>
              <a:t>1</a:t>
            </a:r>
            <a:r>
              <a:rPr lang="pt-BR" dirty="0" smtClean="0"/>
              <a:t>, </a:t>
            </a:r>
            <a:r>
              <a:rPr lang="pt-BR" dirty="0"/>
              <a:t>é igual à soma</a:t>
            </a:r>
          </a:p>
        </p:txBody>
      </p:sp>
    </p:spTree>
    <p:extLst>
      <p:ext uri="{BB962C8B-B14F-4D97-AF65-F5344CB8AC3E}">
        <p14:creationId xmlns:p14="http://schemas.microsoft.com/office/powerpoint/2010/main" val="28463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" y="143470"/>
            <a:ext cx="1437954" cy="8264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56" y="143467"/>
            <a:ext cx="1437961" cy="82649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94" y="153771"/>
            <a:ext cx="1409576" cy="8101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70" y="143467"/>
            <a:ext cx="1424038" cy="81848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13" y="108462"/>
            <a:ext cx="1699802" cy="97698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85" y="143469"/>
            <a:ext cx="1699800" cy="97698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83" y="143468"/>
            <a:ext cx="1699802" cy="976989"/>
          </a:xfrm>
          <a:prstGeom prst="rect">
            <a:avLst/>
          </a:prstGeom>
        </p:spPr>
      </p:pic>
      <p:cxnSp>
        <p:nvCxnSpPr>
          <p:cNvPr id="15" name="Conector reto 14"/>
          <p:cNvCxnSpPr>
            <a:stCxn id="7" idx="2"/>
          </p:cNvCxnSpPr>
          <p:nvPr/>
        </p:nvCxnSpPr>
        <p:spPr>
          <a:xfrm flipH="1">
            <a:off x="744749" y="969958"/>
            <a:ext cx="12535" cy="2689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744749" y="1230706"/>
            <a:ext cx="4273709" cy="82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10" idx="2"/>
          </p:cNvCxnSpPr>
          <p:nvPr/>
        </p:nvCxnSpPr>
        <p:spPr>
          <a:xfrm flipH="1">
            <a:off x="5018458" y="961956"/>
            <a:ext cx="3231" cy="2689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9" idx="2"/>
          </p:cNvCxnSpPr>
          <p:nvPr/>
        </p:nvCxnSpPr>
        <p:spPr>
          <a:xfrm>
            <a:off x="3608882" y="963948"/>
            <a:ext cx="656" cy="245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8" idx="2"/>
          </p:cNvCxnSpPr>
          <p:nvPr/>
        </p:nvCxnSpPr>
        <p:spPr>
          <a:xfrm>
            <a:off x="2203037" y="969958"/>
            <a:ext cx="5186" cy="245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8162358" y="1421935"/>
            <a:ext cx="2776250" cy="308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8399634" y="1378655"/>
            <a:ext cx="230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Fuzzyficação</a:t>
            </a:r>
            <a:r>
              <a:rPr lang="pt-BR" dirty="0" smtClean="0"/>
              <a:t> [0,1]  </a:t>
            </a:r>
            <a:endParaRPr lang="pt-BR" dirty="0"/>
          </a:p>
        </p:txBody>
      </p:sp>
      <p:sp>
        <p:nvSpPr>
          <p:cNvPr id="57" name="Retângulo 56"/>
          <p:cNvSpPr/>
          <p:nvPr/>
        </p:nvSpPr>
        <p:spPr>
          <a:xfrm>
            <a:off x="2056043" y="3577325"/>
            <a:ext cx="1576584" cy="284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9" name="Conector reto 58"/>
          <p:cNvCxnSpPr/>
          <p:nvPr/>
        </p:nvCxnSpPr>
        <p:spPr>
          <a:xfrm flipH="1">
            <a:off x="7874317" y="3015889"/>
            <a:ext cx="1" cy="391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9525369" y="3022425"/>
            <a:ext cx="5321" cy="391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H="1">
            <a:off x="11358390" y="3022425"/>
            <a:ext cx="1" cy="391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>
            <a:off x="2795082" y="3296131"/>
            <a:ext cx="0" cy="296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2035666" y="3529427"/>
            <a:ext cx="17201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Inferência </a:t>
            </a:r>
            <a:r>
              <a:rPr lang="pt-BR" dirty="0" err="1" smtClean="0"/>
              <a:t>Fuzzy</a:t>
            </a:r>
            <a:endParaRPr lang="pt-BR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7874317" y="3409404"/>
            <a:ext cx="3484073" cy="4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4" name="Imagem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31" y="2069559"/>
            <a:ext cx="1699802" cy="976989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40" y="2076829"/>
            <a:ext cx="1699802" cy="976989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29" y="2092040"/>
            <a:ext cx="1699800" cy="976988"/>
          </a:xfrm>
          <a:prstGeom prst="rect">
            <a:avLst/>
          </a:prstGeom>
        </p:spPr>
      </p:pic>
      <p:cxnSp>
        <p:nvCxnSpPr>
          <p:cNvPr id="78" name="Conector reto 77"/>
          <p:cNvCxnSpPr/>
          <p:nvPr/>
        </p:nvCxnSpPr>
        <p:spPr>
          <a:xfrm flipH="1">
            <a:off x="9530688" y="3407511"/>
            <a:ext cx="6" cy="3064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/>
          <p:nvPr/>
        </p:nvCxnSpPr>
        <p:spPr>
          <a:xfrm>
            <a:off x="2870532" y="1260397"/>
            <a:ext cx="8063" cy="161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etângulo 83"/>
          <p:cNvSpPr/>
          <p:nvPr/>
        </p:nvSpPr>
        <p:spPr>
          <a:xfrm>
            <a:off x="1105208" y="1444152"/>
            <a:ext cx="2916578" cy="29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CaixaDeTexto 84"/>
          <p:cNvSpPr txBox="1"/>
          <p:nvPr/>
        </p:nvSpPr>
        <p:spPr>
          <a:xfrm>
            <a:off x="1080250" y="1401342"/>
            <a:ext cx="285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Ponderação  das classes[0,1]</a:t>
            </a:r>
            <a:endParaRPr lang="pt-BR" dirty="0"/>
          </a:p>
        </p:txBody>
      </p:sp>
      <p:cxnSp>
        <p:nvCxnSpPr>
          <p:cNvPr id="87" name="Conector reto 86"/>
          <p:cNvCxnSpPr/>
          <p:nvPr/>
        </p:nvCxnSpPr>
        <p:spPr>
          <a:xfrm>
            <a:off x="462391" y="2016391"/>
            <a:ext cx="46653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H="1">
            <a:off x="2458102" y="1770932"/>
            <a:ext cx="1" cy="245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0" name="Imagem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" y="2239279"/>
            <a:ext cx="1404516" cy="807269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2" y="2243597"/>
            <a:ext cx="1412048" cy="811598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77" y="2248328"/>
            <a:ext cx="1430348" cy="822116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36" y="2236667"/>
            <a:ext cx="1450636" cy="833777"/>
          </a:xfrm>
          <a:prstGeom prst="rect">
            <a:avLst/>
          </a:prstGeom>
        </p:spPr>
      </p:pic>
      <p:cxnSp>
        <p:nvCxnSpPr>
          <p:cNvPr id="103" name="Conector reto 102"/>
          <p:cNvCxnSpPr/>
          <p:nvPr/>
        </p:nvCxnSpPr>
        <p:spPr>
          <a:xfrm>
            <a:off x="743249" y="3269577"/>
            <a:ext cx="4511459" cy="10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Conector reto 105"/>
          <p:cNvCxnSpPr/>
          <p:nvPr/>
        </p:nvCxnSpPr>
        <p:spPr>
          <a:xfrm>
            <a:off x="743249" y="3022425"/>
            <a:ext cx="7767" cy="2737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>
            <a:off x="2288352" y="3035673"/>
            <a:ext cx="1" cy="21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>
            <a:off x="3733019" y="3055195"/>
            <a:ext cx="1" cy="21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 flipH="1" flipV="1">
            <a:off x="6422835" y="3707459"/>
            <a:ext cx="3107853" cy="65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Conector de seta reta 117"/>
          <p:cNvCxnSpPr>
            <a:endCxn id="77" idx="3"/>
          </p:cNvCxnSpPr>
          <p:nvPr/>
        </p:nvCxnSpPr>
        <p:spPr>
          <a:xfrm flipH="1">
            <a:off x="3755841" y="3707459"/>
            <a:ext cx="2666994" cy="6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Conector de seta reta 129"/>
          <p:cNvCxnSpPr/>
          <p:nvPr/>
        </p:nvCxnSpPr>
        <p:spPr>
          <a:xfrm>
            <a:off x="8399634" y="1085451"/>
            <a:ext cx="0" cy="336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Conector de seta reta 130"/>
          <p:cNvCxnSpPr/>
          <p:nvPr/>
        </p:nvCxnSpPr>
        <p:spPr>
          <a:xfrm>
            <a:off x="9524205" y="1085451"/>
            <a:ext cx="0" cy="336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Conector de seta reta 131"/>
          <p:cNvCxnSpPr/>
          <p:nvPr/>
        </p:nvCxnSpPr>
        <p:spPr>
          <a:xfrm>
            <a:off x="10880225" y="1120457"/>
            <a:ext cx="0" cy="301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462391" y="2000905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>
            <a:off x="2393630" y="2024620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>
            <a:off x="3723911" y="2006103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Conector de seta reta 85"/>
          <p:cNvCxnSpPr/>
          <p:nvPr/>
        </p:nvCxnSpPr>
        <p:spPr>
          <a:xfrm>
            <a:off x="5123219" y="2016391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7691133" y="1876252"/>
            <a:ext cx="3484073" cy="4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Conector de seta reta 93"/>
          <p:cNvCxnSpPr/>
          <p:nvPr/>
        </p:nvCxnSpPr>
        <p:spPr>
          <a:xfrm>
            <a:off x="7705095" y="1876252"/>
            <a:ext cx="0" cy="189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>
            <a:off x="9503401" y="1876252"/>
            <a:ext cx="0" cy="190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Conector de seta reta 99"/>
          <p:cNvCxnSpPr/>
          <p:nvPr/>
        </p:nvCxnSpPr>
        <p:spPr>
          <a:xfrm>
            <a:off x="11162679" y="1884574"/>
            <a:ext cx="0" cy="189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Conector reto 100"/>
          <p:cNvCxnSpPr/>
          <p:nvPr/>
        </p:nvCxnSpPr>
        <p:spPr>
          <a:xfrm>
            <a:off x="9512463" y="1742551"/>
            <a:ext cx="2661" cy="1270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5227914" y="3065418"/>
            <a:ext cx="1" cy="21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upo 53"/>
          <p:cNvGrpSpPr/>
          <p:nvPr/>
        </p:nvGrpSpPr>
        <p:grpSpPr>
          <a:xfrm>
            <a:off x="340944" y="4329646"/>
            <a:ext cx="5649058" cy="797960"/>
            <a:chOff x="174449" y="3862062"/>
            <a:chExt cx="5649058" cy="797960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49" y="3862062"/>
              <a:ext cx="1349457" cy="775623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050" y="3884399"/>
              <a:ext cx="1349457" cy="775623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529" y="3884398"/>
              <a:ext cx="1349457" cy="775623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489" y="3869738"/>
              <a:ext cx="1349457" cy="775623"/>
            </a:xfrm>
            <a:prstGeom prst="rect">
              <a:avLst/>
            </a:prstGeom>
          </p:spPr>
        </p:pic>
      </p:grpSp>
      <p:cxnSp>
        <p:nvCxnSpPr>
          <p:cNvPr id="104" name="Conector reto 103"/>
          <p:cNvCxnSpPr/>
          <p:nvPr/>
        </p:nvCxnSpPr>
        <p:spPr>
          <a:xfrm>
            <a:off x="834300" y="4093903"/>
            <a:ext cx="46653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 flipH="1">
            <a:off x="2830011" y="3848444"/>
            <a:ext cx="1" cy="245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Conector de seta reta 109"/>
          <p:cNvCxnSpPr/>
          <p:nvPr/>
        </p:nvCxnSpPr>
        <p:spPr>
          <a:xfrm>
            <a:off x="829746" y="4090663"/>
            <a:ext cx="13663" cy="229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Conector de seta reta 110"/>
          <p:cNvCxnSpPr/>
          <p:nvPr/>
        </p:nvCxnSpPr>
        <p:spPr>
          <a:xfrm>
            <a:off x="2765539" y="4102132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Conector de seta reta 112"/>
          <p:cNvCxnSpPr/>
          <p:nvPr/>
        </p:nvCxnSpPr>
        <p:spPr>
          <a:xfrm>
            <a:off x="4095820" y="4083615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Conector de seta reta 114"/>
          <p:cNvCxnSpPr/>
          <p:nvPr/>
        </p:nvCxnSpPr>
        <p:spPr>
          <a:xfrm>
            <a:off x="5495128" y="4093903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6" name="Grupo 65"/>
          <p:cNvGrpSpPr/>
          <p:nvPr/>
        </p:nvGrpSpPr>
        <p:grpSpPr>
          <a:xfrm>
            <a:off x="281547" y="5936084"/>
            <a:ext cx="5676602" cy="841477"/>
            <a:chOff x="313400" y="5385683"/>
            <a:chExt cx="5243770" cy="777316"/>
          </a:xfrm>
        </p:grpSpPr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00" y="5389210"/>
              <a:ext cx="1304544" cy="749808"/>
            </a:xfrm>
            <a:prstGeom prst="rect">
              <a:avLst/>
            </a:prstGeom>
          </p:spPr>
        </p:pic>
        <p:pic>
          <p:nvPicPr>
            <p:cNvPr id="60" name="Imagem 5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626" y="5385683"/>
              <a:ext cx="1304544" cy="749808"/>
            </a:xfrm>
            <a:prstGeom prst="rect">
              <a:avLst/>
            </a:prstGeom>
          </p:spPr>
        </p:pic>
        <p:pic>
          <p:nvPicPr>
            <p:cNvPr id="61" name="Imagem 6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859" y="5413191"/>
              <a:ext cx="1304544" cy="749808"/>
            </a:xfrm>
            <a:prstGeom prst="rect">
              <a:avLst/>
            </a:prstGeom>
          </p:spPr>
        </p:pic>
        <p:pic>
          <p:nvPicPr>
            <p:cNvPr id="65" name="Imagem 6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2" y="5400792"/>
              <a:ext cx="1304544" cy="749808"/>
            </a:xfrm>
            <a:prstGeom prst="rect">
              <a:avLst/>
            </a:prstGeom>
          </p:spPr>
        </p:pic>
      </p:grpSp>
      <p:cxnSp>
        <p:nvCxnSpPr>
          <p:cNvPr id="116" name="Conector reto 115"/>
          <p:cNvCxnSpPr/>
          <p:nvPr/>
        </p:nvCxnSpPr>
        <p:spPr>
          <a:xfrm>
            <a:off x="904075" y="5219717"/>
            <a:ext cx="4411198" cy="11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Conector reto 116"/>
          <p:cNvCxnSpPr/>
          <p:nvPr/>
        </p:nvCxnSpPr>
        <p:spPr>
          <a:xfrm>
            <a:off x="904075" y="5090937"/>
            <a:ext cx="0" cy="141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Conector reto 118"/>
          <p:cNvCxnSpPr>
            <a:endCxn id="41" idx="2"/>
          </p:cNvCxnSpPr>
          <p:nvPr/>
        </p:nvCxnSpPr>
        <p:spPr>
          <a:xfrm flipV="1">
            <a:off x="2431853" y="5112945"/>
            <a:ext cx="860" cy="1198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onector reto 119"/>
          <p:cNvCxnSpPr>
            <a:endCxn id="40" idx="2"/>
          </p:cNvCxnSpPr>
          <p:nvPr/>
        </p:nvCxnSpPr>
        <p:spPr>
          <a:xfrm flipV="1">
            <a:off x="3849752" y="5127605"/>
            <a:ext cx="1" cy="1010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Conector reto 120"/>
          <p:cNvCxnSpPr>
            <a:stCxn id="39" idx="2"/>
          </p:cNvCxnSpPr>
          <p:nvPr/>
        </p:nvCxnSpPr>
        <p:spPr>
          <a:xfrm flipH="1">
            <a:off x="5315273" y="5127606"/>
            <a:ext cx="1" cy="1096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>
          <a:xfrm>
            <a:off x="789938" y="5730301"/>
            <a:ext cx="46653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Conector de seta reta 126"/>
          <p:cNvCxnSpPr/>
          <p:nvPr/>
        </p:nvCxnSpPr>
        <p:spPr>
          <a:xfrm>
            <a:off x="789938" y="5714815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Conector de seta reta 128"/>
          <p:cNvCxnSpPr/>
          <p:nvPr/>
        </p:nvCxnSpPr>
        <p:spPr>
          <a:xfrm>
            <a:off x="2721177" y="5738530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Conector de seta reta 132"/>
          <p:cNvCxnSpPr/>
          <p:nvPr/>
        </p:nvCxnSpPr>
        <p:spPr>
          <a:xfrm>
            <a:off x="4051458" y="5720013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Conector de seta reta 133"/>
          <p:cNvCxnSpPr/>
          <p:nvPr/>
        </p:nvCxnSpPr>
        <p:spPr>
          <a:xfrm>
            <a:off x="5450766" y="5730301"/>
            <a:ext cx="9109" cy="242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Retângulo 98"/>
          <p:cNvSpPr/>
          <p:nvPr/>
        </p:nvSpPr>
        <p:spPr>
          <a:xfrm>
            <a:off x="2077486" y="5350773"/>
            <a:ext cx="1862368" cy="2699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CaixaDeTexto 125"/>
          <p:cNvSpPr txBox="1"/>
          <p:nvPr/>
        </p:nvSpPr>
        <p:spPr>
          <a:xfrm>
            <a:off x="2461360" y="5338519"/>
            <a:ext cx="124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Fatiamento</a:t>
            </a:r>
            <a:endParaRPr lang="pt-BR" sz="1600" dirty="0"/>
          </a:p>
        </p:txBody>
      </p:sp>
      <p:cxnSp>
        <p:nvCxnSpPr>
          <p:cNvPr id="135" name="Conector de seta reta 134"/>
          <p:cNvCxnSpPr/>
          <p:nvPr/>
        </p:nvCxnSpPr>
        <p:spPr>
          <a:xfrm>
            <a:off x="2942172" y="5232767"/>
            <a:ext cx="3475" cy="123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2997865" y="5632929"/>
            <a:ext cx="0" cy="1056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6488"/>
            <a:ext cx="10515600" cy="1325563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1676"/>
          </a:xfrm>
        </p:spPr>
        <p:txBody>
          <a:bodyPr/>
          <a:lstStyle/>
          <a:p>
            <a:r>
              <a:rPr lang="pt-BR" dirty="0" smtClean="0"/>
              <a:t>Mapas de susceptibilidade de cada abordagem. </a:t>
            </a:r>
          </a:p>
          <a:p>
            <a:r>
              <a:rPr lang="pt-BR" dirty="0" smtClean="0"/>
              <a:t>Mapa do erro da abordagem Fuzzy Gama</a:t>
            </a:r>
          </a:p>
          <a:p>
            <a:r>
              <a:rPr lang="pt-BR" dirty="0" smtClean="0"/>
              <a:t>Mapa do desvio padrão entre as abordagem numéricas</a:t>
            </a:r>
          </a:p>
          <a:p>
            <a:r>
              <a:rPr lang="pt-BR" dirty="0" smtClean="0"/>
              <a:t>Tabela com a quantidade de eventos de movimento de massa ocorrido em cada classe, para cada mapa.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47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145108"/>
            <a:ext cx="7379594" cy="12621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730" y="185970"/>
            <a:ext cx="4101664" cy="1024644"/>
          </a:xfrm>
        </p:spPr>
        <p:txBody>
          <a:bodyPr/>
          <a:lstStyle/>
          <a:p>
            <a:r>
              <a:rPr lang="pt-BR" dirty="0" smtClean="0"/>
              <a:t>Contextualização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00765"/>
            <a:ext cx="7269866" cy="546064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Movimentos de massa é um processo dinâmico, influenciado por fatores morfológicos que causam a instabilidade da encosta. </a:t>
            </a:r>
          </a:p>
          <a:p>
            <a:pPr algn="just"/>
            <a:r>
              <a:rPr lang="pt-BR" sz="2400" dirty="0" smtClean="0"/>
              <a:t>As atividades antrópicas como ocupação irregular de encostas, desmatamento e corte de taludes proporcionam maior susceptibilidade. (GUIMARÃES et al, 2008)</a:t>
            </a:r>
          </a:p>
          <a:p>
            <a:pPr algn="just"/>
            <a:r>
              <a:rPr lang="pt-BR" sz="2400" dirty="0" smtClean="0"/>
              <a:t>Mapeamento é importante para subsidiar ações dos agentes públicos e privados. 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Susceptibilidade: </a:t>
            </a:r>
            <a:r>
              <a:rPr lang="pt-BR" sz="2400" dirty="0"/>
              <a:t>probabilidade de ocorrer um fenômeno transformador da paisagem, </a:t>
            </a:r>
            <a:r>
              <a:rPr lang="pt-BR" sz="2400" dirty="0" smtClean="0"/>
              <a:t>dadas suas </a:t>
            </a:r>
            <a:r>
              <a:rPr lang="pt-BR" sz="2400" dirty="0"/>
              <a:t>condições </a:t>
            </a:r>
            <a:r>
              <a:rPr lang="pt-BR" sz="2400" dirty="0" err="1"/>
              <a:t>fisiográficas</a:t>
            </a:r>
            <a:r>
              <a:rPr lang="pt-BR" sz="2400" dirty="0"/>
              <a:t> </a:t>
            </a:r>
            <a:r>
              <a:rPr lang="pt-BR" sz="2400" dirty="0" smtClean="0"/>
              <a:t>naturais (MUNÕZ, 2005)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  <p:pic>
        <p:nvPicPr>
          <p:cNvPr id="1026" name="Picture 2" descr="Km 116 da rodovia Rio-Santos, em SÃ£o SebastiÃ£o, onde parte do acostamento cedeu devido a um deslizamento de t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86" y="1300765"/>
            <a:ext cx="4909814" cy="366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714446" y="5145108"/>
            <a:ext cx="4752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hlinkClick r:id="rId3"/>
              </a:rPr>
              <a:t>Fonte: http</a:t>
            </a:r>
            <a:r>
              <a:rPr lang="pt-BR" sz="1400" dirty="0">
                <a:hlinkClick r:id="rId3"/>
              </a:rPr>
              <a:t>://d.costanorte.com.br/geral/29660/chuvas-interditam-rodovias-causam-alagamentos-e-deixam-desalojados-no-litoral-norte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003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05" y="0"/>
            <a:ext cx="9691027" cy="6858000"/>
          </a:xfrm>
        </p:spPr>
      </p:pic>
    </p:spTree>
    <p:extLst>
      <p:ext uri="{BB962C8B-B14F-4D97-AF65-F5344CB8AC3E}">
        <p14:creationId xmlns:p14="http://schemas.microsoft.com/office/powerpoint/2010/main" val="32250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73" y="0"/>
            <a:ext cx="9691027" cy="6858000"/>
          </a:xfrm>
        </p:spPr>
      </p:pic>
    </p:spTree>
    <p:extLst>
      <p:ext uri="{BB962C8B-B14F-4D97-AF65-F5344CB8AC3E}">
        <p14:creationId xmlns:p14="http://schemas.microsoft.com/office/powerpoint/2010/main" val="7969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-13902"/>
            <a:ext cx="9710671" cy="6871902"/>
          </a:xfrm>
        </p:spPr>
      </p:pic>
    </p:spTree>
    <p:extLst>
      <p:ext uri="{BB962C8B-B14F-4D97-AF65-F5344CB8AC3E}">
        <p14:creationId xmlns:p14="http://schemas.microsoft.com/office/powerpoint/2010/main" val="40451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0"/>
            <a:ext cx="9691027" cy="6858000"/>
          </a:xfrm>
        </p:spPr>
      </p:pic>
    </p:spTree>
    <p:extLst>
      <p:ext uri="{BB962C8B-B14F-4D97-AF65-F5344CB8AC3E}">
        <p14:creationId xmlns:p14="http://schemas.microsoft.com/office/powerpoint/2010/main" val="2231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2" y="0"/>
            <a:ext cx="9712093" cy="68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15874"/>
            <a:ext cx="9668594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19" y="0"/>
            <a:ext cx="9853761" cy="69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1027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9691027" y="450761"/>
            <a:ext cx="2500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Gamma 0.7-Gamma 0.6</a:t>
            </a:r>
          </a:p>
          <a:p>
            <a:endParaRPr lang="pt-BR" dirty="0"/>
          </a:p>
          <a:p>
            <a:r>
              <a:rPr lang="pt-BR" dirty="0" smtClean="0"/>
              <a:t>Erro </a:t>
            </a:r>
            <a:r>
              <a:rPr lang="pt-BR" dirty="0" err="1" smtClean="0"/>
              <a:t>máx</a:t>
            </a:r>
            <a:r>
              <a:rPr lang="pt-BR" dirty="0" smtClean="0"/>
              <a:t> de 10%</a:t>
            </a:r>
          </a:p>
          <a:p>
            <a:endParaRPr lang="pt-BR" dirty="0" smtClean="0"/>
          </a:p>
          <a:p>
            <a:r>
              <a:rPr lang="pt-BR" dirty="0" smtClean="0"/>
              <a:t>Maiores erros nas declividade maiores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008"/>
            <a:ext cx="5950040" cy="4210635"/>
          </a:xfrm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40" y="1275008"/>
            <a:ext cx="6035900" cy="42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" y="-26799"/>
            <a:ext cx="5499758" cy="38919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15" y="0"/>
            <a:ext cx="5424021" cy="38383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7" y="2999756"/>
            <a:ext cx="5518659" cy="3905361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92" y="2999756"/>
            <a:ext cx="5537544" cy="3918725"/>
          </a:xfrm>
        </p:spPr>
      </p:pic>
    </p:spTree>
    <p:extLst>
      <p:ext uri="{BB962C8B-B14F-4D97-AF65-F5344CB8AC3E}">
        <p14:creationId xmlns:p14="http://schemas.microsoft.com/office/powerpoint/2010/main" val="35781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Realizar o mapeamento de susceptibilidade ao movimento de massa no município de São Sebastião – SP, com diferentes técnicas de inferência espacial. </a:t>
            </a:r>
          </a:p>
          <a:p>
            <a:pPr algn="just"/>
            <a:r>
              <a:rPr lang="pt-BR" sz="2400" dirty="0" smtClean="0">
                <a:sym typeface="Symbol" panose="05050102010706020507" pitchFamily="18" charset="2"/>
              </a:rPr>
              <a:t> </a:t>
            </a:r>
            <a:r>
              <a:rPr lang="pt-BR" sz="2400" dirty="0" smtClean="0"/>
              <a:t>Análise dos mapas resultantes.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1448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Materiais e métodos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38200" y="4335353"/>
            <a:ext cx="9720073" cy="1796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sym typeface="Symbol" panose="05050102010706020507" pitchFamily="18" charset="2"/>
              </a:rPr>
              <a:t> </a:t>
            </a:r>
            <a:r>
              <a:rPr lang="pt-BR" sz="2400" dirty="0" smtClean="0"/>
              <a:t>Inferência espacial baseada um modelo preditivo, realizada no </a:t>
            </a:r>
            <a:r>
              <a:rPr lang="pt-BR" sz="2400" i="1" dirty="0" smtClean="0"/>
              <a:t>software</a:t>
            </a:r>
            <a:r>
              <a:rPr lang="pt-BR" sz="2400" dirty="0" smtClean="0"/>
              <a:t> Spring. </a:t>
            </a:r>
          </a:p>
          <a:p>
            <a:r>
              <a:rPr lang="pt-BR" sz="2400" dirty="0" smtClean="0"/>
              <a:t>Álgebra de mapas com a linguagem espacial LEGAL.</a:t>
            </a:r>
          </a:p>
          <a:p>
            <a:r>
              <a:rPr lang="pt-BR" sz="2400" dirty="0" smtClean="0"/>
              <a:t>Uso de Excel para manipulação de tabelas. </a:t>
            </a:r>
          </a:p>
          <a:p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136" y="4856053"/>
            <a:ext cx="1714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r>
              <a:rPr lang="pt-BR" dirty="0" smtClean="0"/>
              <a:t>Ocorrência de eventos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577774"/>
              </p:ext>
            </p:extLst>
          </p:nvPr>
        </p:nvGraphicFramePr>
        <p:xfrm>
          <a:off x="1648497" y="1830759"/>
          <a:ext cx="8229601" cy="4860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042"/>
                <a:gridCol w="1232765"/>
                <a:gridCol w="1499616"/>
                <a:gridCol w="1243585"/>
                <a:gridCol w="1207008"/>
                <a:gridCol w="1243585"/>
              </a:tblGrid>
              <a:tr h="33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 dirty="0" smtClean="0">
                          <a:solidFill>
                            <a:schemeClr val="tx1"/>
                          </a:solidFill>
                          <a:effectLst/>
                        </a:rPr>
                        <a:t>Abordagem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</a:rPr>
                        <a:t>Classes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4562">
                <a:tc>
                  <a:txBody>
                    <a:bodyPr/>
                    <a:lstStyle/>
                    <a:p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Muito alta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Alta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Baixa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Muito baixa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</a:tr>
              <a:tr h="33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</a:rPr>
                        <a:t>Boleana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1.10%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0.37%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69.85%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0.00%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28.68%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</a:tr>
              <a:tr h="604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</a:rPr>
                        <a:t>Média Ponderada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6.99%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29.41%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26.10%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9.56%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27.94%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</a:tr>
              <a:tr h="334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 dirty="0">
                          <a:solidFill>
                            <a:srgbClr val="FFFF00"/>
                          </a:solidFill>
                          <a:effectLst/>
                        </a:rPr>
                        <a:t>AHP</a:t>
                      </a:r>
                      <a:endParaRPr lang="pt-BR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6.25%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37.50%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20.96%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27.94%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7.35%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</a:tr>
              <a:tr h="427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</a:rPr>
                        <a:t>Fuzzy gamma (</a:t>
                      </a: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</a:rPr>
                        <a:t>=0.6)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2.94%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19.12%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26.47%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13.97%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37.50%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</a:tr>
              <a:tr h="435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 dirty="0">
                          <a:solidFill>
                            <a:schemeClr val="tx1"/>
                          </a:solidFill>
                          <a:effectLst/>
                        </a:rPr>
                        <a:t>Fuzzy gamma (</a:t>
                      </a:r>
                      <a:r>
                        <a:rPr lang="pt-BR" sz="1600" cap="all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pt-BR" sz="1600" cap="all" dirty="0">
                          <a:solidFill>
                            <a:schemeClr val="tx1"/>
                          </a:solidFill>
                          <a:effectLst/>
                        </a:rPr>
                        <a:t>=0.63)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5.15%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27.94%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20.96%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10.66%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35.29%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</a:tr>
              <a:tr h="427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</a:rPr>
                        <a:t>Fuzzy gamma (</a:t>
                      </a: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</a:rPr>
                        <a:t>=0.65)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6.62%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29.78%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19.49%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13.24%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30.88%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</a:tr>
              <a:tr h="67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 dirty="0">
                          <a:solidFill>
                            <a:srgbClr val="FFFF00"/>
                          </a:solidFill>
                          <a:effectLst/>
                        </a:rPr>
                        <a:t>Fuzzy gamma (</a:t>
                      </a:r>
                      <a:r>
                        <a:rPr lang="pt-BR" sz="1600" cap="all" dirty="0">
                          <a:solidFill>
                            <a:srgbClr val="FFFF00"/>
                          </a:solidFill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pt-BR" sz="1600" cap="all" dirty="0">
                          <a:solidFill>
                            <a:srgbClr val="FFFF00"/>
                          </a:solidFill>
                          <a:effectLst/>
                        </a:rPr>
                        <a:t>=0.7)</a:t>
                      </a:r>
                      <a:endParaRPr lang="pt-BR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12.13%</a:t>
                      </a:r>
                      <a:endParaRPr lang="pt-B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38.24%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12.50%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8.09%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29.04%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</a:tr>
              <a:tr h="509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cap="all">
                          <a:solidFill>
                            <a:schemeClr val="tx1"/>
                          </a:solidFill>
                          <a:effectLst/>
                        </a:rPr>
                        <a:t>Maioria de todas as abordagens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5.9%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28.7%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25.7%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8.5%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31.3%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6" marR="549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68" y="-24797"/>
            <a:ext cx="10515600" cy="1325563"/>
          </a:xfrm>
        </p:spPr>
        <p:txBody>
          <a:bodyPr/>
          <a:lstStyle/>
          <a:p>
            <a:r>
              <a:rPr lang="pt-BR" dirty="0" smtClean="0"/>
              <a:t>Conclusões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668" y="1300766"/>
            <a:ext cx="12050332" cy="5460642"/>
          </a:xfrm>
        </p:spPr>
        <p:txBody>
          <a:bodyPr/>
          <a:lstStyle/>
          <a:p>
            <a:pPr algn="just"/>
            <a:r>
              <a:rPr lang="pt-BR" dirty="0" smtClean="0"/>
              <a:t>Mapas como ferramenta de planejamento e tomada de decisão</a:t>
            </a:r>
          </a:p>
          <a:p>
            <a:pPr algn="just"/>
            <a:r>
              <a:rPr lang="pt-BR" dirty="0" smtClean="0"/>
              <a:t>A escolha da técnica depende do tipo de dado utilizado </a:t>
            </a:r>
          </a:p>
          <a:p>
            <a:pPr algn="just"/>
            <a:r>
              <a:rPr lang="pt-BR" dirty="0" smtClean="0"/>
              <a:t>Dados numéricos com abordagem Fuzzy Gamma produzem mapas mais detalhados, e com uma incerteza. </a:t>
            </a:r>
          </a:p>
          <a:p>
            <a:pPr algn="just"/>
            <a:r>
              <a:rPr lang="pt-BR" dirty="0" smtClean="0"/>
              <a:t>A técnica AHP tem bons resultados quando utilizado um modelo apropriado.</a:t>
            </a:r>
          </a:p>
          <a:p>
            <a:pPr algn="just"/>
            <a:r>
              <a:rPr lang="pt-BR" dirty="0" smtClean="0"/>
              <a:t>Propor outro modelo que explore melhor a exposição das pessoas ao movimento de massa, como observado pela ocorrência de eventos em classes de baixa susceptibilidade. </a:t>
            </a:r>
          </a:p>
          <a:p>
            <a:pPr algn="just"/>
            <a:r>
              <a:rPr lang="pt-BR" dirty="0" smtClean="0"/>
              <a:t>Mapeamento das cicatrizes uso de modelos empíricos, e validação dos mapas. </a:t>
            </a:r>
          </a:p>
          <a:p>
            <a:pPr algn="just"/>
            <a:r>
              <a:rPr lang="pt-BR" dirty="0" smtClean="0"/>
              <a:t>AHP entre as classes das variáveis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0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83" y="-11918"/>
            <a:ext cx="10515600" cy="1325563"/>
          </a:xfrm>
        </p:spPr>
        <p:txBody>
          <a:bodyPr/>
          <a:lstStyle/>
          <a:p>
            <a:r>
              <a:rPr lang="pt-BR" dirty="0" smtClean="0"/>
              <a:t>Referências </a:t>
            </a:r>
            <a:r>
              <a:rPr lang="pt-BR" dirty="0" err="1" smtClean="0"/>
              <a:t>Bibligráficas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6" y="1313645"/>
            <a:ext cx="10851524" cy="542200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CREPANI, E.; MEDEIROS, J. S. DE. Sensoriamento remoto e geoprocessamento aplicados ao estudo da vulnerabilidade a movimentos de massa no município de São Sebastião-SP. </a:t>
            </a:r>
            <a:r>
              <a:rPr lang="pt-BR" b="1" dirty="0"/>
              <a:t>SIMPÓSIO LATINOAMERICANO DE PERCEPCIÓN REMOTA (SELPER)</a:t>
            </a:r>
            <a:r>
              <a:rPr lang="pt-BR" dirty="0"/>
              <a:t>, v. 9, p. 889–898, 2000.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BISPO</a:t>
            </a:r>
            <a:r>
              <a:rPr lang="pt-BR" dirty="0"/>
              <a:t>, P</a:t>
            </a:r>
            <a:r>
              <a:rPr lang="pt-BR" dirty="0" smtClean="0"/>
              <a:t>. C.; </a:t>
            </a:r>
            <a:r>
              <a:rPr lang="pt-BR" dirty="0"/>
              <a:t>DE ALMEIDA, C. M.; DE MORISSON VALERIANO, M.; DE MEDEIROS, J. S.; CREPANI, E. Análise da suscetibilidade aos movimentos de massa em São Sebastião (SP) com o uso de métodos de inferência espacial. </a:t>
            </a:r>
            <a:r>
              <a:rPr lang="pt-BR" b="1" dirty="0"/>
              <a:t>Geociências (São Paulo)</a:t>
            </a:r>
            <a:r>
              <a:rPr lang="pt-BR" dirty="0"/>
              <a:t>, v. 30, n. 3, p. 467–478, 2011. </a:t>
            </a:r>
            <a:endParaRPr lang="pt-B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MANDAL, B.; MANDAL, S. </a:t>
            </a:r>
            <a:r>
              <a:rPr lang="pt-BR" dirty="0" err="1"/>
              <a:t>Analytical</a:t>
            </a:r>
            <a:r>
              <a:rPr lang="pt-BR" dirty="0"/>
              <a:t> </a:t>
            </a:r>
            <a:r>
              <a:rPr lang="pt-BR" dirty="0" err="1"/>
              <a:t>hierarchy</a:t>
            </a:r>
            <a:r>
              <a:rPr lang="pt-BR" dirty="0"/>
              <a:t> </a:t>
            </a:r>
            <a:r>
              <a:rPr lang="pt-BR" dirty="0" err="1"/>
              <a:t>process</a:t>
            </a:r>
            <a:r>
              <a:rPr lang="pt-BR" dirty="0"/>
              <a:t> (AHP)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landslide</a:t>
            </a:r>
            <a:r>
              <a:rPr lang="pt-BR" dirty="0"/>
              <a:t> </a:t>
            </a:r>
            <a:r>
              <a:rPr lang="pt-BR" dirty="0" err="1"/>
              <a:t>susceptibility</a:t>
            </a:r>
            <a:r>
              <a:rPr lang="pt-BR" dirty="0"/>
              <a:t> </a:t>
            </a:r>
            <a:r>
              <a:rPr lang="pt-BR" dirty="0" err="1"/>
              <a:t>mapping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Lish</a:t>
            </a:r>
            <a:r>
              <a:rPr lang="pt-BR" dirty="0"/>
              <a:t> </a:t>
            </a:r>
            <a:r>
              <a:rPr lang="pt-BR" dirty="0" err="1"/>
              <a:t>river</a:t>
            </a:r>
            <a:r>
              <a:rPr lang="pt-BR" dirty="0"/>
              <a:t> </a:t>
            </a:r>
            <a:r>
              <a:rPr lang="pt-BR" dirty="0" err="1"/>
              <a:t>basin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eastern</a:t>
            </a:r>
            <a:r>
              <a:rPr lang="pt-BR" dirty="0"/>
              <a:t> </a:t>
            </a:r>
            <a:r>
              <a:rPr lang="pt-BR" dirty="0" err="1"/>
              <a:t>Darjeeling</a:t>
            </a:r>
            <a:r>
              <a:rPr lang="pt-BR" dirty="0"/>
              <a:t> </a:t>
            </a:r>
            <a:r>
              <a:rPr lang="pt-BR" dirty="0" err="1"/>
              <a:t>Himalaya</a:t>
            </a:r>
            <a:r>
              <a:rPr lang="pt-BR" dirty="0"/>
              <a:t>, </a:t>
            </a:r>
            <a:r>
              <a:rPr lang="pt-BR" dirty="0" err="1"/>
              <a:t>India</a:t>
            </a:r>
            <a:r>
              <a:rPr lang="pt-BR" dirty="0"/>
              <a:t>. </a:t>
            </a:r>
            <a:r>
              <a:rPr lang="pt-BR" b="1" dirty="0" err="1"/>
              <a:t>Advances</a:t>
            </a:r>
            <a:r>
              <a:rPr lang="pt-BR" b="1" dirty="0"/>
              <a:t> in Space </a:t>
            </a:r>
            <a:r>
              <a:rPr lang="pt-BR" b="1" dirty="0" err="1"/>
              <a:t>Research</a:t>
            </a:r>
            <a:r>
              <a:rPr lang="pt-BR" dirty="0"/>
              <a:t>, v. 62, n. 11, p. 3114–3132, 2018.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MUÑOZ</a:t>
            </a:r>
            <a:r>
              <a:rPr lang="pt-BR" dirty="0"/>
              <a:t>, V. A. Análise comparativa de técnicas de inferência espacial para identificação de unidades de suscetibilidade aos movimentos de massa na região de São Sebastião, São Paulo, Brasil. </a:t>
            </a:r>
            <a:r>
              <a:rPr lang="pt-BR" b="1" dirty="0"/>
              <a:t>São José dos Campos</a:t>
            </a:r>
            <a:r>
              <a:rPr lang="pt-BR" dirty="0"/>
              <a:t>, 2005</a:t>
            </a:r>
            <a:r>
              <a:rPr lang="pt-BR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EFFGEN, J. F.; MARCHIORO, E. MAPEAMENTO DE ÁREAS SUSCETÍVEIS A MOVIMENTOS DE MASSA NO MUNICÍPIO DE VILA VELHA-ES, COM O USO DE ANÁLISE DE PROCESSOS HIERARQUIZADOS (AHP). </a:t>
            </a:r>
            <a:r>
              <a:rPr lang="pt-BR" b="1" dirty="0" err="1"/>
              <a:t>Geosciences</a:t>
            </a:r>
            <a:r>
              <a:rPr lang="pt-BR" b="1" dirty="0"/>
              <a:t>= Geociências</a:t>
            </a:r>
            <a:r>
              <a:rPr lang="pt-BR" dirty="0"/>
              <a:t>, v. 36, n. 4, p. 731–742, 2017.  </a:t>
            </a:r>
          </a:p>
        </p:txBody>
      </p:sp>
    </p:spTree>
    <p:extLst>
      <p:ext uri="{BB962C8B-B14F-4D97-AF65-F5344CB8AC3E}">
        <p14:creationId xmlns:p14="http://schemas.microsoft.com/office/powerpoint/2010/main" val="32672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Dra. Cláudia Almeida, por disponibilizar o banco de dados existente e pela assistência. </a:t>
            </a:r>
          </a:p>
          <a:p>
            <a:pPr algn="just"/>
            <a:r>
              <a:rPr lang="pt-BR" dirty="0" smtClean="0"/>
              <a:t>Ao Dr. </a:t>
            </a:r>
            <a:r>
              <a:rPr lang="pt-BR" dirty="0" smtClean="0"/>
              <a:t>Márcio </a:t>
            </a:r>
            <a:r>
              <a:rPr lang="pt-BR" dirty="0" smtClean="0"/>
              <a:t>Valeriano, Dr</a:t>
            </a:r>
            <a:r>
              <a:rPr lang="pt-BR" dirty="0" smtClean="0"/>
              <a:t>. </a:t>
            </a:r>
            <a:r>
              <a:rPr lang="pt-BR" dirty="0" err="1" smtClean="0"/>
              <a:t>Eymar</a:t>
            </a:r>
            <a:r>
              <a:rPr lang="pt-BR" dirty="0" smtClean="0"/>
              <a:t> </a:t>
            </a:r>
            <a:r>
              <a:rPr lang="pt-BR" dirty="0" smtClean="0"/>
              <a:t>Lopes e Dr. Joao Pedro pelas dicas.</a:t>
            </a:r>
          </a:p>
          <a:p>
            <a:pPr algn="just"/>
            <a:r>
              <a:rPr lang="pt-BR" dirty="0" smtClean="0"/>
              <a:t>Aos professores da disciplina</a:t>
            </a:r>
            <a:r>
              <a:rPr lang="pt-BR" dirty="0"/>
              <a:t> </a:t>
            </a:r>
            <a:r>
              <a:rPr lang="pt-BR" dirty="0" smtClean="0"/>
              <a:t>e aos discentes </a:t>
            </a:r>
          </a:p>
          <a:p>
            <a:pPr algn="just"/>
            <a:r>
              <a:rPr lang="pt-BR" dirty="0" smtClean="0"/>
              <a:t>A </a:t>
            </a:r>
            <a:r>
              <a:rPr lang="pt-BR" dirty="0" err="1" smtClean="0"/>
              <a:t>Msc</a:t>
            </a:r>
            <a:r>
              <a:rPr lang="pt-BR" dirty="0" smtClean="0"/>
              <a:t>. Renata Quevedo por compartilhar suas experiências e pesquisas.</a:t>
            </a:r>
          </a:p>
        </p:txBody>
      </p:sp>
    </p:spTree>
    <p:extLst>
      <p:ext uri="{BB962C8B-B14F-4D97-AF65-F5344CB8AC3E}">
        <p14:creationId xmlns:p14="http://schemas.microsoft.com/office/powerpoint/2010/main" val="22715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7315" y="373939"/>
            <a:ext cx="3141372" cy="1325563"/>
          </a:xfrm>
        </p:spPr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3" y="1699502"/>
            <a:ext cx="8528497" cy="44774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18963" y="6223582"/>
            <a:ext cx="928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>
                <a:hlinkClick r:id="rId3"/>
              </a:rPr>
              <a:t>https://www.pensador.com/frase/NzkzMjkz/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6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0"/>
            <a:ext cx="9929812" cy="65376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20" y="1188600"/>
            <a:ext cx="3657600" cy="1325563"/>
          </a:xfrm>
        </p:spPr>
        <p:txBody>
          <a:bodyPr/>
          <a:lstStyle/>
          <a:p>
            <a:r>
              <a:rPr lang="pt-BR" dirty="0" smtClean="0"/>
              <a:t>Área de estudo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70479" y="6362163"/>
            <a:ext cx="734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MUNÕZ (2005)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15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774" y="386364"/>
            <a:ext cx="9720072" cy="1093159"/>
          </a:xfrm>
        </p:spPr>
        <p:txBody>
          <a:bodyPr/>
          <a:lstStyle/>
          <a:p>
            <a:r>
              <a:rPr lang="pt-BR" dirty="0" smtClean="0"/>
              <a:t>Banco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820" y="1825624"/>
            <a:ext cx="11121980" cy="4716843"/>
          </a:xfrm>
        </p:spPr>
        <p:txBody>
          <a:bodyPr/>
          <a:lstStyle/>
          <a:p>
            <a:pPr algn="just"/>
            <a:r>
              <a:rPr lang="pt-BR" dirty="0" smtClean="0"/>
              <a:t>Banco de dados de </a:t>
            </a:r>
            <a:r>
              <a:rPr lang="pt-BR" dirty="0" err="1" smtClean="0"/>
              <a:t>Crepani</a:t>
            </a:r>
            <a:r>
              <a:rPr lang="pt-BR" dirty="0" smtClean="0"/>
              <a:t> e Medeiros (2000) com dados de Geomorfologia, Geologia, Solos e Uso do solo. Projeção: UTM 23S. Datum:SAD69</a:t>
            </a:r>
          </a:p>
          <a:p>
            <a:pPr algn="just"/>
            <a:r>
              <a:rPr lang="pt-BR" dirty="0" smtClean="0"/>
              <a:t>Foram adicionadas o dado de Declividade, Curvatura Vertical e Horizontal do TOPODATA. </a:t>
            </a:r>
            <a:r>
              <a:rPr lang="pt-BR" dirty="0" err="1" smtClean="0"/>
              <a:t>Datum</a:t>
            </a:r>
            <a:r>
              <a:rPr lang="pt-BR" dirty="0" smtClean="0"/>
              <a:t>: WGS86</a:t>
            </a:r>
          </a:p>
          <a:p>
            <a:pPr algn="just"/>
            <a:r>
              <a:rPr lang="pt-BR" dirty="0" smtClean="0"/>
              <a:t>Dado com ocorrências de eventos de movimento de massa no município, onde são registradas pontos nos locais que teve movimentos de massa. Dados fornecidos pelo Instituto Geológico de São Paulo.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7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2395" y="2009103"/>
            <a:ext cx="3169018" cy="914400"/>
          </a:xfrm>
        </p:spPr>
        <p:txBody>
          <a:bodyPr/>
          <a:lstStyle/>
          <a:p>
            <a:r>
              <a:rPr lang="pt-BR" dirty="0" smtClean="0"/>
              <a:t>Declividade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39312" y="3013656"/>
            <a:ext cx="10744201" cy="463639"/>
          </a:xfrm>
        </p:spPr>
        <p:txBody>
          <a:bodyPr>
            <a:noAutofit/>
          </a:bodyPr>
          <a:lstStyle/>
          <a:p>
            <a:r>
              <a:rPr lang="pt-BR" sz="2000" dirty="0" err="1" smtClean="0"/>
              <a:t>Geocampo</a:t>
            </a:r>
            <a:r>
              <a:rPr lang="pt-BR" sz="2000" dirty="0" smtClean="0"/>
              <a:t> numérico com dados de Declividade em percentagem.</a:t>
            </a:r>
          </a:p>
          <a:p>
            <a:pPr marL="0" indent="0">
              <a:buNone/>
            </a:pPr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90" y="48295"/>
            <a:ext cx="9691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2046" y="1757259"/>
            <a:ext cx="6014434" cy="6825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Geomorfologia e Geologia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86356" y="2828760"/>
            <a:ext cx="8525814" cy="428178"/>
          </a:xfrm>
        </p:spPr>
        <p:txBody>
          <a:bodyPr>
            <a:noAutofit/>
          </a:bodyPr>
          <a:lstStyle/>
          <a:p>
            <a:r>
              <a:rPr lang="pt-BR" sz="2400" dirty="0" err="1" smtClean="0"/>
              <a:t>Geocampo</a:t>
            </a:r>
            <a:r>
              <a:rPr lang="pt-BR" sz="2400" dirty="0" smtClean="0"/>
              <a:t> temático com classes de Geomorfologia e Geologia.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49" y="0"/>
            <a:ext cx="9691028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76" y="-99594"/>
            <a:ext cx="9972501" cy="70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3226" y="1124288"/>
            <a:ext cx="7223975" cy="1325563"/>
          </a:xfrm>
        </p:spPr>
        <p:txBody>
          <a:bodyPr/>
          <a:lstStyle/>
          <a:p>
            <a:r>
              <a:rPr lang="pt-BR" dirty="0" smtClean="0"/>
              <a:t>Curvatura vertical e Horizontal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576374"/>
            <a:ext cx="10515600" cy="505451"/>
          </a:xfrm>
        </p:spPr>
        <p:txBody>
          <a:bodyPr/>
          <a:lstStyle/>
          <a:p>
            <a:r>
              <a:rPr lang="pt-BR" dirty="0" err="1" smtClean="0"/>
              <a:t>Geocampos</a:t>
            </a:r>
            <a:r>
              <a:rPr lang="pt-BR" dirty="0" smtClean="0"/>
              <a:t> numéricos com valores de curvatura vertical e horizontal.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43" y="2283852"/>
            <a:ext cx="4764514" cy="409511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781837" y="6550223"/>
            <a:ext cx="884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>
                <a:hlinkClick r:id="rId3"/>
              </a:rPr>
              <a:t>http://wiki.dpi.inpe.br/lib/exe/fetch.php?media=conhecer:valerianotoknowtd.pdf</a:t>
            </a:r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85" y="0"/>
            <a:ext cx="9691028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85" y="0"/>
            <a:ext cx="9691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90304" y="808194"/>
            <a:ext cx="4623515" cy="1017431"/>
          </a:xfrm>
        </p:spPr>
        <p:txBody>
          <a:bodyPr/>
          <a:lstStyle/>
          <a:p>
            <a:r>
              <a:rPr lang="pt-BR" dirty="0" smtClean="0"/>
              <a:t>Solos e Uso do Solo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0939" y="2559721"/>
            <a:ext cx="10515600" cy="685755"/>
          </a:xfrm>
        </p:spPr>
        <p:txBody>
          <a:bodyPr/>
          <a:lstStyle/>
          <a:p>
            <a:r>
              <a:rPr lang="pt-BR" dirty="0" err="1" smtClean="0"/>
              <a:t>Geocampo</a:t>
            </a:r>
            <a:r>
              <a:rPr lang="pt-BR" dirty="0" smtClean="0"/>
              <a:t> temático com classes de Solos e Uso do Solo.</a:t>
            </a:r>
          </a:p>
          <a:p>
            <a:endParaRPr lang="pt-BR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69" y="0"/>
            <a:ext cx="9691027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86" y="0"/>
            <a:ext cx="9691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1181</Words>
  <Application>Microsoft Office PowerPoint</Application>
  <PresentationFormat>Widescreen</PresentationFormat>
  <Paragraphs>163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Mapeamento de susceptibilidade aos movimentos de massa em São Sebastião – SP com diferentes técnicas de inferência espacial</vt:lpstr>
      <vt:lpstr>Contextualização</vt:lpstr>
      <vt:lpstr>Objetivos</vt:lpstr>
      <vt:lpstr>Área de estudo</vt:lpstr>
      <vt:lpstr>Banco de dados</vt:lpstr>
      <vt:lpstr>Declividade</vt:lpstr>
      <vt:lpstr>Geomorfologia e Geologia  </vt:lpstr>
      <vt:lpstr>Curvatura vertical e Horizontal</vt:lpstr>
      <vt:lpstr>Solos e Uso do Solo</vt:lpstr>
      <vt:lpstr>Modelo Teórico</vt:lpstr>
      <vt:lpstr>Importância das classes das variáveis </vt:lpstr>
      <vt:lpstr>Boleano</vt:lpstr>
      <vt:lpstr>Média Ponderada</vt:lpstr>
      <vt:lpstr>Apresentação do PowerPoint</vt:lpstr>
      <vt:lpstr>Técnica Analytical Hierarchical Proces - AHP</vt:lpstr>
      <vt:lpstr>Apresentação do PowerPoint</vt:lpstr>
      <vt:lpstr>Abordagem Fuzzy Gamma</vt:lpstr>
      <vt:lpstr>Apresentação do PowerPoint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Ocorrência de eventos</vt:lpstr>
      <vt:lpstr>Conclusões </vt:lpstr>
      <vt:lpstr>Referências Bibligráficas</vt:lpstr>
      <vt:lpstr>Agradecimentos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do mapeamento de susceptibilidade ao movimento de massa do</dc:title>
  <dc:creator>Teule Lemos</dc:creator>
  <cp:lastModifiedBy>Teule Lemos</cp:lastModifiedBy>
  <cp:revision>45</cp:revision>
  <dcterms:created xsi:type="dcterms:W3CDTF">2019-06-11T14:46:22Z</dcterms:created>
  <dcterms:modified xsi:type="dcterms:W3CDTF">2019-06-14T12:47:20Z</dcterms:modified>
</cp:coreProperties>
</file>