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85" r:id="rId3"/>
    <p:sldId id="291" r:id="rId4"/>
    <p:sldId id="278" r:id="rId5"/>
    <p:sldId id="289" r:id="rId6"/>
    <p:sldId id="288" r:id="rId7"/>
    <p:sldId id="292" r:id="rId8"/>
    <p:sldId id="293" r:id="rId9"/>
    <p:sldId id="305" r:id="rId10"/>
    <p:sldId id="300" r:id="rId11"/>
    <p:sldId id="301" r:id="rId12"/>
    <p:sldId id="299" r:id="rId13"/>
    <p:sldId id="296" r:id="rId14"/>
    <p:sldId id="302" r:id="rId15"/>
    <p:sldId id="306" r:id="rId16"/>
    <p:sldId id="304" r:id="rId17"/>
    <p:sldId id="303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Estilo com Tema 1 - Ênfase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EC20E35-A176-4012-BC5E-935CFFF8708E}" styleName="Estilo Médio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523" autoAdjust="0"/>
    <p:restoredTop sz="94603" autoAdjust="0"/>
  </p:normalViewPr>
  <p:slideViewPr>
    <p:cSldViewPr>
      <p:cViewPr varScale="1">
        <p:scale>
          <a:sx n="67" d="100"/>
          <a:sy n="67" d="100"/>
        </p:scale>
        <p:origin x="1356" y="4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uciana\Downloads\emandamento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F:\afonso_finap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SIG\Geoprocessamento\resultados\resultados_final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uciana\Desktop\emandamento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'Área DEGRAD'!$B$735</c:f>
              <c:strCache>
                <c:ptCount val="1"/>
                <c:pt idx="0">
                  <c:v>DEGRAD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numRef>
              <c:f>'Área DEGRAD'!$B$1:$H$1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'Área DEGRAD'!$B$736:$B$742</c:f>
              <c:numCache>
                <c:formatCode>0.00</c:formatCode>
                <c:ptCount val="7"/>
                <c:pt idx="0">
                  <c:v>1172.2803086999995</c:v>
                </c:pt>
                <c:pt idx="1">
                  <c:v>375.81696919096748</c:v>
                </c:pt>
                <c:pt idx="2">
                  <c:v>818.03576841968243</c:v>
                </c:pt>
                <c:pt idx="3">
                  <c:v>501.43285876346812</c:v>
                </c:pt>
                <c:pt idx="4">
                  <c:v>416.50014960040437</c:v>
                </c:pt>
                <c:pt idx="5">
                  <c:v>174.12138156453469</c:v>
                </c:pt>
                <c:pt idx="6">
                  <c:v>1222.6395019721369</c:v>
                </c:pt>
              </c:numCache>
            </c:numRef>
          </c:val>
        </c:ser>
        <c:ser>
          <c:idx val="1"/>
          <c:order val="1"/>
          <c:tx>
            <c:strRef>
              <c:f>'Área DEGRAD'!$C$735</c:f>
              <c:strCache>
                <c:ptCount val="1"/>
                <c:pt idx="0">
                  <c:v>DETEX</c:v>
                </c:pt>
              </c:strCache>
            </c:strRef>
          </c:tx>
          <c:spPr>
            <a:solidFill>
              <a:srgbClr val="734C00"/>
            </a:solidFill>
            <a:ln>
              <a:noFill/>
            </a:ln>
            <a:effectLst/>
          </c:spPr>
          <c:invertIfNegative val="0"/>
          <c:cat>
            <c:numRef>
              <c:f>'Área DEGRAD'!$B$1:$H$1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'Área DEGRAD'!$C$736:$C$742</c:f>
              <c:numCache>
                <c:formatCode>0.00</c:formatCode>
                <c:ptCount val="7"/>
                <c:pt idx="0">
                  <c:v>2186.8370164999992</c:v>
                </c:pt>
                <c:pt idx="1">
                  <c:v>2256.3432093621227</c:v>
                </c:pt>
                <c:pt idx="2">
                  <c:v>2173.0923422529631</c:v>
                </c:pt>
                <c:pt idx="3">
                  <c:v>2015.2752580579956</c:v>
                </c:pt>
                <c:pt idx="4">
                  <c:v>1634.0337220214153</c:v>
                </c:pt>
                <c:pt idx="5">
                  <c:v>2518.501211894521</c:v>
                </c:pt>
                <c:pt idx="6">
                  <c:v>1950.1838465216631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5166448"/>
        <c:axId val="595166832"/>
      </c:barChart>
      <c:catAx>
        <c:axId val="59516644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595166832"/>
        <c:crosses val="autoZero"/>
        <c:auto val="1"/>
        <c:lblAlgn val="ctr"/>
        <c:lblOffset val="100"/>
        <c:noMultiLvlLbl val="0"/>
      </c:catAx>
      <c:valAx>
        <c:axId val="595166832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Área(km²)</a:t>
                </a:r>
              </a:p>
            </c:rich>
          </c:tx>
          <c:layout/>
          <c:overlay val="0"/>
          <c:spPr>
            <a:noFill/>
            <a:ln>
              <a:noFill/>
            </a:ln>
            <a:effectLst/>
          </c:sp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595166448"/>
        <c:crosses val="autoZero"/>
        <c:crossBetween val="between"/>
      </c:val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>
          <a:solidFill>
            <a:schemeClr val="tx1"/>
          </a:solidFill>
        </a:defRPr>
      </a:pPr>
      <a:endParaRPr lang="pt-BR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1"/>
          <c:order val="1"/>
          <c:tx>
            <c:strRef>
              <c:f>degrad_area!$B$1</c:f>
              <c:strCache>
                <c:ptCount val="1"/>
                <c:pt idx="0">
                  <c:v>DEGRAD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val>
            <c:numRef>
              <c:f>degrad_area!$C$3:$C$9</c:f>
              <c:numCache>
                <c:formatCode>0.00</c:formatCode>
                <c:ptCount val="7"/>
                <c:pt idx="0">
                  <c:v>2814.4298249999997</c:v>
                </c:pt>
                <c:pt idx="1">
                  <c:v>396.60851249999996</c:v>
                </c:pt>
                <c:pt idx="2">
                  <c:v>1866.7463624999998</c:v>
                </c:pt>
                <c:pt idx="3">
                  <c:v>869.79521249999993</c:v>
                </c:pt>
                <c:pt idx="4">
                  <c:v>3185.1462374999996</c:v>
                </c:pt>
                <c:pt idx="5">
                  <c:v>1169.15535</c:v>
                </c:pt>
                <c:pt idx="6">
                  <c:v>2927.4150374999999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5440920"/>
        <c:axId val="595440528"/>
      </c:barChart>
      <c:lineChart>
        <c:grouping val="standard"/>
        <c:varyColors val="0"/>
        <c:ser>
          <c:idx val="0"/>
          <c:order val="0"/>
          <c:tx>
            <c:strRef>
              <c:f>degrad_area!$A$11</c:f>
              <c:strCache>
                <c:ptCount val="1"/>
                <c:pt idx="0">
                  <c:v>DETEX</c:v>
                </c:pt>
              </c:strCache>
            </c:strRef>
          </c:tx>
          <c:spPr>
            <a:ln>
              <a:noFill/>
            </a:ln>
          </c:spPr>
          <c:marker>
            <c:symbol val="diamond"/>
            <c:size val="8"/>
            <c:spPr>
              <a:solidFill>
                <a:srgbClr val="734C00"/>
              </a:solidFill>
            </c:spPr>
          </c:marker>
          <c:cat>
            <c:numRef>
              <c:f>degrad_area!$A$3:$A$9</c:f>
              <c:numCache>
                <c:formatCode>General</c:formatCode>
                <c:ptCount val="7"/>
                <c:pt idx="0">
                  <c:v>2009</c:v>
                </c:pt>
                <c:pt idx="1">
                  <c:v>2010</c:v>
                </c:pt>
                <c:pt idx="2">
                  <c:v>2011</c:v>
                </c:pt>
                <c:pt idx="3">
                  <c:v>2012</c:v>
                </c:pt>
                <c:pt idx="4">
                  <c:v>2013</c:v>
                </c:pt>
                <c:pt idx="5">
                  <c:v>2014</c:v>
                </c:pt>
                <c:pt idx="6">
                  <c:v>2015</c:v>
                </c:pt>
              </c:numCache>
            </c:numRef>
          </c:cat>
          <c:val>
            <c:numRef>
              <c:f>degrad_area!$B$13:$B$19</c:f>
              <c:numCache>
                <c:formatCode>0.00</c:formatCode>
                <c:ptCount val="7"/>
                <c:pt idx="0">
                  <c:v>20.515433000000002</c:v>
                </c:pt>
                <c:pt idx="1">
                  <c:v>68.198860999999994</c:v>
                </c:pt>
                <c:pt idx="2">
                  <c:v>50.202058000000001</c:v>
                </c:pt>
                <c:pt idx="3">
                  <c:v>22.514897999999999</c:v>
                </c:pt>
                <c:pt idx="4">
                  <c:v>29.288184999999999</c:v>
                </c:pt>
                <c:pt idx="5">
                  <c:v>16.231725999999998</c:v>
                </c:pt>
                <c:pt idx="6">
                  <c:v>42.913981999999997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5238408"/>
        <c:axId val="595439744"/>
      </c:lineChart>
      <c:catAx>
        <c:axId val="59523840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595439744"/>
        <c:crosses val="autoZero"/>
        <c:auto val="1"/>
        <c:lblAlgn val="ctr"/>
        <c:lblOffset val="100"/>
        <c:noMultiLvlLbl val="0"/>
      </c:catAx>
      <c:valAx>
        <c:axId val="59543974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Área (km²)</a:t>
                </a:r>
              </a:p>
            </c:rich>
          </c:tx>
          <c:layout/>
          <c:overlay val="0"/>
        </c:title>
        <c:numFmt formatCode="0" sourceLinked="0"/>
        <c:majorTickMark val="none"/>
        <c:minorTickMark val="none"/>
        <c:tickLblPos val="nextTo"/>
        <c:crossAx val="595238408"/>
        <c:crosses val="autoZero"/>
        <c:crossBetween val="between"/>
      </c:valAx>
      <c:valAx>
        <c:axId val="595440528"/>
        <c:scaling>
          <c:orientation val="minMax"/>
        </c:scaling>
        <c:delete val="0"/>
        <c:axPos val="r"/>
        <c:numFmt formatCode="0" sourceLinked="0"/>
        <c:majorTickMark val="out"/>
        <c:minorTickMark val="none"/>
        <c:tickLblPos val="nextTo"/>
        <c:crossAx val="595440920"/>
        <c:crosses val="max"/>
        <c:crossBetween val="between"/>
      </c:valAx>
      <c:catAx>
        <c:axId val="595440920"/>
        <c:scaling>
          <c:orientation val="minMax"/>
        </c:scaling>
        <c:delete val="1"/>
        <c:axPos val="b"/>
        <c:majorTickMark val="out"/>
        <c:minorTickMark val="none"/>
        <c:tickLblPos val="none"/>
        <c:crossAx val="595440528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0256457986706833"/>
          <c:y val="3.4189777577353975E-2"/>
          <c:w val="0.73165446522170363"/>
          <c:h val="0.496449154158861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kernel_degrad!$S$2</c:f>
              <c:strCache>
                <c:ptCount val="1"/>
                <c:pt idx="0">
                  <c:v>DEGRAD</c:v>
                </c:pt>
              </c:strCache>
            </c:strRef>
          </c:tx>
          <c:spPr>
            <a:solidFill>
              <a:schemeClr val="tx1"/>
            </a:solidFill>
          </c:spPr>
          <c:invertIfNegative val="0"/>
          <c:cat>
            <c:numRef>
              <c:f>kernel_degrad!$A$2:$A$5</c:f>
              <c:numCache>
                <c:formatCode>0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kernel_degrad!$D$2:$D$5</c:f>
              <c:numCache>
                <c:formatCode>0.00</c:formatCode>
                <c:ptCount val="4"/>
                <c:pt idx="0">
                  <c:v>123.34184999999999</c:v>
                </c:pt>
                <c:pt idx="1">
                  <c:v>17.124299999999987</c:v>
                </c:pt>
                <c:pt idx="2">
                  <c:v>1.5361875000000005</c:v>
                </c:pt>
                <c:pt idx="3">
                  <c:v>2.3737499999999988E-2</c:v>
                </c:pt>
              </c:numCache>
            </c:numRef>
          </c:val>
        </c:ser>
        <c:ser>
          <c:idx val="1"/>
          <c:order val="1"/>
          <c:tx>
            <c:strRef>
              <c:f>kernel_degrad!$B$14</c:f>
              <c:strCache>
                <c:ptCount val="1"/>
                <c:pt idx="0">
                  <c:v>DETEX</c:v>
                </c:pt>
              </c:strCache>
            </c:strRef>
          </c:tx>
          <c:spPr>
            <a:solidFill>
              <a:srgbClr val="734C00"/>
            </a:solidFill>
          </c:spPr>
          <c:invertIfNegative val="0"/>
          <c:cat>
            <c:numRef>
              <c:f>kernel_degrad!$A$2:$A$5</c:f>
              <c:numCache>
                <c:formatCode>0</c:formatCode>
                <c:ptCount val="4"/>
                <c:pt idx="0">
                  <c:v>1</c:v>
                </c:pt>
                <c:pt idx="1">
                  <c:v>2</c:v>
                </c:pt>
                <c:pt idx="2">
                  <c:v>3</c:v>
                </c:pt>
                <c:pt idx="3">
                  <c:v>4</c:v>
                </c:pt>
              </c:numCache>
            </c:numRef>
          </c:cat>
          <c:val>
            <c:numRef>
              <c:f>kernel_degrad!$D$9:$D$12</c:f>
              <c:numCache>
                <c:formatCode>0.00</c:formatCode>
                <c:ptCount val="4"/>
                <c:pt idx="0">
                  <c:v>23.108625</c:v>
                </c:pt>
                <c:pt idx="1">
                  <c:v>3.8805749999999994</c:v>
                </c:pt>
                <c:pt idx="2">
                  <c:v>0.10305</c:v>
                </c:pt>
                <c:pt idx="3">
                  <c:v>1.9462500000000008E-2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5442096"/>
        <c:axId val="595442488"/>
      </c:barChart>
      <c:lineChart>
        <c:grouping val="standard"/>
        <c:varyColors val="0"/>
        <c:ser>
          <c:idx val="2"/>
          <c:order val="2"/>
          <c:tx>
            <c:strRef>
              <c:f>kernel_degrad!$M$1</c:f>
              <c:strCache>
                <c:ptCount val="1"/>
                <c:pt idx="0">
                  <c:v>Média Kernel DEGRAD</c:v>
                </c:pt>
              </c:strCache>
            </c:strRef>
          </c:tx>
          <c:spPr>
            <a:ln>
              <a:noFill/>
            </a:ln>
          </c:spPr>
          <c:marker>
            <c:symbol val="star"/>
            <c:size val="7"/>
            <c:spPr>
              <a:solidFill>
                <a:schemeClr val="tx1"/>
              </a:solidFill>
            </c:spPr>
          </c:marker>
          <c:val>
            <c:numRef>
              <c:f>kernel_degrad!$J$2:$J$5</c:f>
              <c:numCache>
                <c:formatCode>0.00000</c:formatCode>
                <c:ptCount val="4"/>
                <c:pt idx="0">
                  <c:v>2.2188300000000001</c:v>
                </c:pt>
                <c:pt idx="1">
                  <c:v>2.8356999999999983</c:v>
                </c:pt>
                <c:pt idx="2">
                  <c:v>3.9071300000000013</c:v>
                </c:pt>
                <c:pt idx="3">
                  <c:v>6.7667700000000002</c:v>
                </c:pt>
              </c:numCache>
            </c:numRef>
          </c:val>
          <c:smooth val="1"/>
        </c:ser>
        <c:ser>
          <c:idx val="3"/>
          <c:order val="3"/>
          <c:tx>
            <c:strRef>
              <c:f>kernel_degrad!$M$8</c:f>
              <c:strCache>
                <c:ptCount val="1"/>
                <c:pt idx="0">
                  <c:v>Média Kernel DETEX</c:v>
                </c:pt>
              </c:strCache>
            </c:strRef>
          </c:tx>
          <c:spPr>
            <a:ln>
              <a:noFill/>
            </a:ln>
          </c:spPr>
          <c:marker>
            <c:symbol val="triangle"/>
            <c:size val="5"/>
            <c:spPr>
              <a:ln>
                <a:solidFill>
                  <a:schemeClr val="accent5"/>
                </a:solidFill>
              </a:ln>
            </c:spPr>
          </c:marker>
          <c:val>
            <c:numRef>
              <c:f>kernel_degrad!$J$9:$J$12</c:f>
              <c:numCache>
                <c:formatCode>0.00</c:formatCode>
                <c:ptCount val="4"/>
                <c:pt idx="0">
                  <c:v>0.51385400000000003</c:v>
                </c:pt>
                <c:pt idx="1">
                  <c:v>0.16372500000000001</c:v>
                </c:pt>
                <c:pt idx="2">
                  <c:v>8.4182600000000016E-4</c:v>
                </c:pt>
                <c:pt idx="3">
                  <c:v>8.7634300000000089E-4</c:v>
                </c:pt>
              </c:numCache>
            </c:numRef>
          </c:val>
          <c:smooth val="1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5953656"/>
        <c:axId val="595442880"/>
      </c:lineChart>
      <c:catAx>
        <c:axId val="595442096"/>
        <c:scaling>
          <c:orientation val="minMax"/>
        </c:scaling>
        <c:delete val="0"/>
        <c:axPos val="b"/>
        <c:numFmt formatCode="0" sourceLinked="1"/>
        <c:majorTickMark val="none"/>
        <c:minorTickMark val="none"/>
        <c:tickLblPos val="nextTo"/>
        <c:crossAx val="595442488"/>
        <c:crosses val="autoZero"/>
        <c:auto val="1"/>
        <c:lblAlgn val="ctr"/>
        <c:lblOffset val="100"/>
        <c:noMultiLvlLbl val="0"/>
      </c:catAx>
      <c:valAx>
        <c:axId val="595442488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Área km²</a:t>
                </a:r>
              </a:p>
            </c:rich>
          </c:tx>
          <c:layout>
            <c:manualLayout>
              <c:xMode val="edge"/>
              <c:yMode val="edge"/>
              <c:x val="0.10979848165345668"/>
              <c:y val="0.21555506797196958"/>
            </c:manualLayout>
          </c:layout>
          <c:overlay val="0"/>
        </c:title>
        <c:numFmt formatCode="0" sourceLinked="0"/>
        <c:majorTickMark val="none"/>
        <c:minorTickMark val="none"/>
        <c:tickLblPos val="nextTo"/>
        <c:crossAx val="595442096"/>
        <c:crosses val="autoZero"/>
        <c:crossBetween val="between"/>
      </c:valAx>
      <c:valAx>
        <c:axId val="595442880"/>
        <c:scaling>
          <c:orientation val="minMax"/>
        </c:scaling>
        <c:delete val="0"/>
        <c:axPos val="r"/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Média Zonal de Intensidade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none"/>
        <c:tickLblPos val="nextTo"/>
        <c:crossAx val="595953656"/>
        <c:crosses val="max"/>
        <c:crossBetween val="between"/>
      </c:valAx>
      <c:catAx>
        <c:axId val="595953656"/>
        <c:scaling>
          <c:orientation val="minMax"/>
        </c:scaling>
        <c:delete val="1"/>
        <c:axPos val="b"/>
        <c:majorTickMark val="out"/>
        <c:minorTickMark val="none"/>
        <c:tickLblPos val="none"/>
        <c:crossAx val="595442880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</c:dTable>
    </c:plotArea>
    <c:plotVisOnly val="1"/>
    <c:dispBlanksAs val="gap"/>
    <c:showDLblsOverMax val="0"/>
  </c:chart>
  <c:spPr>
    <a:ln>
      <a:noFill/>
    </a:ln>
  </c:spPr>
  <c:txPr>
    <a:bodyPr/>
    <a:lstStyle/>
    <a:p>
      <a:pPr>
        <a:defRPr sz="1200" b="0">
          <a:latin typeface="+mn-lt"/>
          <a:cs typeface="Times New Roman" pitchFamily="18" charset="0"/>
        </a:defRPr>
      </a:pPr>
      <a:endParaRPr lang="pt-BR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1318246549281486"/>
          <c:y val="3.2583912032733406E-2"/>
          <c:w val="0.72657523776037181"/>
          <c:h val="0.59591972878390165"/>
        </c:manualLayout>
      </c:layout>
      <c:barChart>
        <c:barDir val="col"/>
        <c:grouping val="clustered"/>
        <c:varyColors val="0"/>
        <c:ser>
          <c:idx val="2"/>
          <c:order val="2"/>
          <c:tx>
            <c:strRef>
              <c:f>'Kernel (média zonal)'!$D$1</c:f>
              <c:strCache>
                <c:ptCount val="1"/>
                <c:pt idx="0">
                  <c:v>DEGRAD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val>
            <c:numRef>
              <c:f>'Kernel (média zonal)'!$D$3:$D$9</c:f>
              <c:numCache>
                <c:formatCode>0.00</c:formatCode>
                <c:ptCount val="7"/>
                <c:pt idx="0">
                  <c:v>2605.0960147999972</c:v>
                </c:pt>
                <c:pt idx="1">
                  <c:v>685.60255289999884</c:v>
                </c:pt>
                <c:pt idx="2">
                  <c:v>218.87646299999983</c:v>
                </c:pt>
                <c:pt idx="3">
                  <c:v>11.628594199999998</c:v>
                </c:pt>
                <c:pt idx="4">
                  <c:v>0.27645530000000001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</c:ser>
        <c:ser>
          <c:idx val="3"/>
          <c:order val="3"/>
          <c:tx>
            <c:strRef>
              <c:f>'Kernel (média zonal)'!$E$1</c:f>
              <c:strCache>
                <c:ptCount val="1"/>
                <c:pt idx="0">
                  <c:v>DETEX</c:v>
                </c:pt>
              </c:strCache>
            </c:strRef>
          </c:tx>
          <c:spPr>
            <a:solidFill>
              <a:srgbClr val="735929"/>
            </a:solidFill>
            <a:ln>
              <a:noFill/>
            </a:ln>
            <a:effectLst/>
          </c:spPr>
          <c:invertIfNegative val="0"/>
          <c:val>
            <c:numRef>
              <c:f>'Kernel (média zonal)'!$E$3:$E$9</c:f>
              <c:numCache>
                <c:formatCode>0.00</c:formatCode>
                <c:ptCount val="7"/>
                <c:pt idx="0">
                  <c:v>3147.1457728000032</c:v>
                </c:pt>
                <c:pt idx="1">
                  <c:v>1865.0187474000008</c:v>
                </c:pt>
                <c:pt idx="2">
                  <c:v>1102.0636556999998</c:v>
                </c:pt>
                <c:pt idx="3">
                  <c:v>513.80388440000036</c:v>
                </c:pt>
                <c:pt idx="4">
                  <c:v>215.87233730000003</c:v>
                </c:pt>
                <c:pt idx="5">
                  <c:v>129.35939779999998</c:v>
                </c:pt>
                <c:pt idx="6">
                  <c:v>70.156485799999984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95954832"/>
        <c:axId val="595955224"/>
      </c:barChart>
      <c:lineChart>
        <c:grouping val="standard"/>
        <c:varyColors val="0"/>
        <c:ser>
          <c:idx val="0"/>
          <c:order val="0"/>
          <c:tx>
            <c:strRef>
              <c:f>'Kernel (média zonal)'!$B$1</c:f>
              <c:strCache>
                <c:ptCount val="1"/>
                <c:pt idx="0">
                  <c:v>Média Kernel DEGRAD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star"/>
            <c:size val="7"/>
            <c:spPr>
              <a:solidFill>
                <a:schemeClr val="dk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val>
            <c:numRef>
              <c:f>'Kernel (média zonal)'!$B$3:$B$9</c:f>
              <c:numCache>
                <c:formatCode>0.00</c:formatCode>
                <c:ptCount val="7"/>
                <c:pt idx="0">
                  <c:v>1.6109589770376882</c:v>
                </c:pt>
                <c:pt idx="1">
                  <c:v>2.379349016952212</c:v>
                </c:pt>
                <c:pt idx="2">
                  <c:v>2.5469766919075134</c:v>
                </c:pt>
                <c:pt idx="3">
                  <c:v>0</c:v>
                </c:pt>
                <c:pt idx="4">
                  <c:v>0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'Kernel (média zonal)'!$C$1</c:f>
              <c:strCache>
                <c:ptCount val="1"/>
                <c:pt idx="0">
                  <c:v>Média Kernel DETEX</c:v>
                </c:pt>
              </c:strCache>
            </c:strRef>
          </c:tx>
          <c:spPr>
            <a:ln w="28575" cap="rnd">
              <a:noFill/>
              <a:round/>
            </a:ln>
            <a:effectLst/>
          </c:spPr>
          <c:marker>
            <c:symbol val="triangle"/>
            <c:size val="5"/>
            <c:spPr>
              <a:solidFill>
                <a:schemeClr val="accent1"/>
              </a:solidFill>
              <a:ln w="9525">
                <a:solidFill>
                  <a:schemeClr val="accent1"/>
                </a:solidFill>
              </a:ln>
              <a:effectLst/>
            </c:spPr>
          </c:marker>
          <c:val>
            <c:numRef>
              <c:f>'Kernel (média zonal)'!$C$3:$C$9</c:f>
              <c:numCache>
                <c:formatCode>0.00</c:formatCode>
                <c:ptCount val="7"/>
                <c:pt idx="0">
                  <c:v>0.86292323686868622</c:v>
                </c:pt>
                <c:pt idx="1">
                  <c:v>0.71191601985264075</c:v>
                </c:pt>
                <c:pt idx="2">
                  <c:v>0.65825005985699725</c:v>
                </c:pt>
                <c:pt idx="3">
                  <c:v>0.54104430569823392</c:v>
                </c:pt>
                <c:pt idx="4">
                  <c:v>0.22654880876923086</c:v>
                </c:pt>
                <c:pt idx="5">
                  <c:v>0</c:v>
                </c:pt>
                <c:pt idx="6">
                  <c:v>0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95956008"/>
        <c:axId val="595955616"/>
      </c:lineChart>
      <c:catAx>
        <c:axId val="595954832"/>
        <c:scaling>
          <c:orientation val="minMax"/>
        </c:scaling>
        <c:delete val="0"/>
        <c:axPos val="b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595955224"/>
        <c:crosses val="autoZero"/>
        <c:auto val="1"/>
        <c:lblAlgn val="ctr"/>
        <c:lblOffset val="100"/>
        <c:noMultiLvlLbl val="0"/>
      </c:catAx>
      <c:valAx>
        <c:axId val="595955224"/>
        <c:scaling>
          <c:orientation val="minMax"/>
        </c:scaling>
        <c:delete val="0"/>
        <c:axPos val="l"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pt-BR" b="0"/>
                  <a:t>Área (km²)</a:t>
                </a:r>
              </a:p>
            </c:rich>
          </c:tx>
          <c:layout>
            <c:manualLayout>
              <c:xMode val="edge"/>
              <c:yMode val="edge"/>
              <c:x val="0.10944361797349719"/>
              <c:y val="0.16755302042463119"/>
            </c:manualLayout>
          </c:layout>
          <c:overlay val="0"/>
          <c:spPr>
            <a:noFill/>
            <a:ln>
              <a:noFill/>
            </a:ln>
            <a:effectLst/>
          </c:sp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>
                <a:latin typeface="+mn-lt"/>
              </a:defRPr>
            </a:pPr>
            <a:endParaRPr lang="pt-BR"/>
          </a:p>
        </c:txPr>
        <c:crossAx val="595954832"/>
        <c:crosses val="autoZero"/>
        <c:crossBetween val="between"/>
      </c:valAx>
      <c:valAx>
        <c:axId val="595955616"/>
        <c:scaling>
          <c:orientation val="minMax"/>
        </c:scaling>
        <c:delete val="0"/>
        <c:axPos val="r"/>
        <c:majorGridlines/>
        <c:title>
          <c:tx>
            <c:rich>
              <a:bodyPr rot="-5400000" vert="horz"/>
              <a:lstStyle/>
              <a:p>
                <a:pPr>
                  <a:defRPr b="0"/>
                </a:pPr>
                <a:r>
                  <a:rPr lang="pt-BR" b="0"/>
                  <a:t>Média Zonal de Intensidade</a:t>
                </a:r>
              </a:p>
            </c:rich>
          </c:tx>
          <c:layout/>
          <c:overlay val="0"/>
        </c:title>
        <c:numFmt formatCode="0" sourceLinked="0"/>
        <c:majorTickMark val="out"/>
        <c:minorTickMark val="out"/>
        <c:tickLblPos val="high"/>
        <c:spPr>
          <a:noFill/>
          <a:ln>
            <a:noFill/>
          </a:ln>
          <a:effectLst/>
        </c:spPr>
        <c:txPr>
          <a:bodyPr rot="-60000000" vert="horz"/>
          <a:lstStyle/>
          <a:p>
            <a:pPr>
              <a:defRPr/>
            </a:pPr>
            <a:endParaRPr lang="pt-BR"/>
          </a:p>
        </c:txPr>
        <c:crossAx val="595956008"/>
        <c:crosses val="max"/>
        <c:crossBetween val="between"/>
      </c:valAx>
      <c:catAx>
        <c:axId val="595956008"/>
        <c:scaling>
          <c:orientation val="minMax"/>
        </c:scaling>
        <c:delete val="1"/>
        <c:axPos val="b"/>
        <c:majorTickMark val="out"/>
        <c:minorTickMark val="none"/>
        <c:tickLblPos val="none"/>
        <c:crossAx val="595955616"/>
        <c:crosses val="autoZero"/>
        <c:auto val="1"/>
        <c:lblAlgn val="ctr"/>
        <c:lblOffset val="100"/>
        <c:noMultiLvlLbl val="0"/>
      </c:catAx>
      <c:dTable>
        <c:showHorzBorder val="1"/>
        <c:showVertBorder val="1"/>
        <c:showOutline val="1"/>
        <c:showKeys val="1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</c:dTable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 sz="1200">
          <a:latin typeface="Times New Roman" pitchFamily="18" charset="0"/>
          <a:cs typeface="Times New Roman" pitchFamily="18" charset="0"/>
        </a:defRPr>
      </a:pPr>
      <a:endParaRPr lang="pt-BR"/>
    </a:p>
  </c:txPr>
  <c:externalData r:id="rId1">
    <c:autoUpdate val="0"/>
  </c:externalData>
</c:chartSpac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818834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494871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03469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4187719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9221452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731684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36052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8931768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5749740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3403004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59443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en-GB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GB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28434B-49BF-4EAA-982D-6766F572A0B2}" type="datetimeFigureOut">
              <a:rPr lang="en-GB" smtClean="0"/>
              <a:pPr/>
              <a:t>12/06/2017</a:t>
            </a:fld>
            <a:endParaRPr lang="en-GB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F85BE9-5925-47E6-8C24-FF5CF28576F2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29510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5536" y="1484784"/>
            <a:ext cx="6408712" cy="1470025"/>
          </a:xfrm>
        </p:spPr>
        <p:txBody>
          <a:bodyPr>
            <a:normAutofit fontScale="90000"/>
          </a:bodyPr>
          <a:lstStyle/>
          <a:p>
            <a:pPr algn="just"/>
            <a:r>
              <a:rPr lang="pt-BR" dirty="0" smtClean="0"/>
              <a:t>Análise exploratória da degradação florestal na região de Novo Progresso (PA) e </a:t>
            </a:r>
            <a:r>
              <a:rPr lang="pt-BR" dirty="0" err="1" smtClean="0"/>
              <a:t>Sinop</a:t>
            </a:r>
            <a:r>
              <a:rPr lang="pt-BR" dirty="0" smtClean="0"/>
              <a:t> (MT) – Sistemas DETEX, DEGRAD e Focos de calor </a:t>
            </a: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7544" y="4221088"/>
            <a:ext cx="6400800" cy="622920"/>
          </a:xfrm>
        </p:spPr>
        <p:txBody>
          <a:bodyPr/>
          <a:lstStyle/>
          <a:p>
            <a:r>
              <a:rPr lang="pt-BR" dirty="0" smtClean="0"/>
              <a:t>Afonso Oliveira e Danilo Avancini</a:t>
            </a:r>
          </a:p>
        </p:txBody>
      </p:sp>
      <p:pic>
        <p:nvPicPr>
          <p:cNvPr id="5" name="Imagem 4" descr="degr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1" y="3717032"/>
            <a:ext cx="2051720" cy="1296144"/>
          </a:xfrm>
          <a:prstGeom prst="rect">
            <a:avLst/>
          </a:prstGeom>
        </p:spPr>
      </p:pic>
      <p:pic>
        <p:nvPicPr>
          <p:cNvPr id="6" name="Imagem 5" descr="fogoa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895072"/>
            <a:ext cx="2051720" cy="1317904"/>
          </a:xfrm>
          <a:prstGeom prst="rect">
            <a:avLst/>
          </a:prstGeom>
        </p:spPr>
      </p:pic>
      <p:pic>
        <p:nvPicPr>
          <p:cNvPr id="9" name="Imagem 8" descr="madeir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48500" y="0"/>
            <a:ext cx="2095500" cy="1402080"/>
          </a:xfrm>
          <a:prstGeom prst="rect">
            <a:avLst/>
          </a:prstGeom>
        </p:spPr>
      </p:pic>
      <p:pic>
        <p:nvPicPr>
          <p:cNvPr id="10" name="Imagem 9" descr="detex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5589240"/>
            <a:ext cx="2051720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85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534142411"/>
              </p:ext>
            </p:extLst>
          </p:nvPr>
        </p:nvGraphicFramePr>
        <p:xfrm>
          <a:off x="0" y="620688"/>
          <a:ext cx="9144000" cy="32403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aixaDeTexto 5"/>
          <p:cNvSpPr txBox="1"/>
          <p:nvPr/>
        </p:nvSpPr>
        <p:spPr>
          <a:xfrm>
            <a:off x="5076056" y="692696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Área de estudo  - PA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5076056" y="3501008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Área de estudo  - MT</a:t>
            </a:r>
            <a:endParaRPr lang="pt-BR" dirty="0"/>
          </a:p>
        </p:txBody>
      </p:sp>
      <p:graphicFrame>
        <p:nvGraphicFramePr>
          <p:cNvPr id="8" name="Chart 2"/>
          <p:cNvGraphicFramePr/>
          <p:nvPr/>
        </p:nvGraphicFramePr>
        <p:xfrm>
          <a:off x="179512" y="3861048"/>
          <a:ext cx="8964488" cy="27363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5057" name="Rectangle 1"/>
          <p:cNvSpPr>
            <a:spLocks noChangeArrowheads="1"/>
          </p:cNvSpPr>
          <p:nvPr/>
        </p:nvSpPr>
        <p:spPr bwMode="auto">
          <a:xfrm>
            <a:off x="807753" y="148570"/>
            <a:ext cx="7220631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457200" marR="0" lvl="1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pt-BR" altLang="zh-CN" sz="2000" b="1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Times New Roman" pitchFamily="18" charset="0"/>
                <a:ea typeface="Arial" pitchFamily="34" charset="0"/>
                <a:cs typeface="Times New Roman" pitchFamily="18" charset="0"/>
              </a:rPr>
              <a:t>Recorrência de áreas mapeadas e relação com focos de calor</a:t>
            </a:r>
            <a:endParaRPr kumimoji="0" lang="pt-BR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11.jpg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51520" y="787714"/>
            <a:ext cx="4054515" cy="6025662"/>
          </a:xfrm>
          <a:prstGeom prst="rect">
            <a:avLst/>
          </a:prstGeom>
          <a:ln/>
        </p:spPr>
      </p:pic>
      <p:pic>
        <p:nvPicPr>
          <p:cNvPr id="5" name="Picture 15" descr="C:\Users\Danilove\Desktop\detex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016" y="864096"/>
            <a:ext cx="4355976" cy="5949280"/>
          </a:xfrm>
          <a:prstGeom prst="rect">
            <a:avLst/>
          </a:prstGeom>
          <a:noFill/>
          <a:ln>
            <a:noFill/>
          </a:ln>
        </p:spPr>
      </p:pic>
      <p:sp>
        <p:nvSpPr>
          <p:cNvPr id="44033" name="Rectangle 1"/>
          <p:cNvSpPr>
            <a:spLocks noChangeArrowheads="1"/>
          </p:cNvSpPr>
          <p:nvPr/>
        </p:nvSpPr>
        <p:spPr bwMode="auto">
          <a:xfrm>
            <a:off x="36512" y="56818"/>
            <a:ext cx="91440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zh-CN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Recorrência de áreas mapeadas pelos sistemas DETEX, e intensidade de focos de calor para a unidade espacial de análise no Pará</a:t>
            </a:r>
            <a:r>
              <a:rPr kumimoji="0" lang="pt-BR" altLang="zh-CN" sz="20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e Mato Grosso respectivamente.</a:t>
            </a:r>
            <a:endParaRPr kumimoji="0" lang="pt-BR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20.jpg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216024" y="648072"/>
            <a:ext cx="4211960" cy="6165304"/>
          </a:xfrm>
          <a:prstGeom prst="rect">
            <a:avLst/>
          </a:prstGeom>
          <a:ln/>
        </p:spPr>
      </p:pic>
      <p:pic>
        <p:nvPicPr>
          <p:cNvPr id="5" name="Picture 14" descr="C:\Users\Danilove\Desktop\degrad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692696"/>
            <a:ext cx="4032448" cy="604867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Retângulo 5"/>
          <p:cNvSpPr/>
          <p:nvPr/>
        </p:nvSpPr>
        <p:spPr>
          <a:xfrm>
            <a:off x="0" y="44624"/>
            <a:ext cx="91440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r>
              <a:rPr lang="pt-BR" altLang="zh-CN" sz="20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Recorrência de áreas mapeadas pelos DEGRAD, e intensidade de focos de calor para a unidade espacial de análise no Pará e Mato Grosso respectivamente.</a:t>
            </a:r>
            <a:endParaRPr lang="pt-BR" altLang="zh-CN" sz="2000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13.png"/>
          <p:cNvPicPr/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9512" y="1988840"/>
            <a:ext cx="8784976" cy="4608512"/>
          </a:xfrm>
          <a:prstGeom prst="rect">
            <a:avLst/>
          </a:prstGeom>
          <a:ln/>
        </p:spPr>
      </p:pic>
      <p:sp>
        <p:nvSpPr>
          <p:cNvPr id="7" name="Retângulo 6"/>
          <p:cNvSpPr/>
          <p:nvPr/>
        </p:nvSpPr>
        <p:spPr>
          <a:xfrm>
            <a:off x="0" y="332656"/>
            <a:ext cx="9144000" cy="13388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pt-BR" sz="2700" dirty="0" smtClean="0"/>
              <a:t>Porcentagem </a:t>
            </a:r>
            <a:r>
              <a:rPr lang="pt-BR" sz="2700" dirty="0" smtClean="0"/>
              <a:t>de área mapeada pelo sistema DETEX convertida em área </a:t>
            </a:r>
            <a:r>
              <a:rPr lang="pt-BR" sz="2700" dirty="0" smtClean="0"/>
              <a:t>de degradação </a:t>
            </a:r>
            <a:r>
              <a:rPr lang="pt-BR" sz="2700" dirty="0" smtClean="0"/>
              <a:t>florestal em função do tempo de transição.</a:t>
            </a:r>
            <a:endParaRPr lang="pt-BR" sz="27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0"/>
            <a:ext cx="8229600" cy="1143000"/>
          </a:xfrm>
        </p:spPr>
        <p:txBody>
          <a:bodyPr>
            <a:normAutofit/>
          </a:bodyPr>
          <a:lstStyle/>
          <a:p>
            <a:r>
              <a:rPr lang="pt-BR" sz="3200" dirty="0" smtClean="0"/>
              <a:t>Conclusões</a:t>
            </a:r>
            <a:endParaRPr lang="pt-BR" sz="32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07504" y="1052736"/>
            <a:ext cx="9036496" cy="5544616"/>
          </a:xfrm>
        </p:spPr>
        <p:txBody>
          <a:bodyPr>
            <a:normAutofit fontScale="85000" lnSpcReduction="20000"/>
          </a:bodyPr>
          <a:lstStyle/>
          <a:p>
            <a:pPr algn="just"/>
            <a:r>
              <a:rPr lang="pt-BR" dirty="0" smtClean="0"/>
              <a:t>A combinação de dados DEGRAD, DETEX e focos de calor pode ser usada para fornecerem informações a respeito da ocorrência e dinâmica de degradação e exploração dos recursos florestais na região amazônica.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A ocorrência de focos de calor é um dos fatores que intensificam o processo de degradação da floresta.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Foram identificadas inconsistências nos dados produzidos pelo sistema DETEX .</a:t>
            </a:r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O conhecimento do contexto de exploração dos recursos naturais em cada região mostrou-se essencial para a análise da degradação.</a:t>
            </a:r>
          </a:p>
          <a:p>
            <a:pPr algn="just"/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AGRADECIMENTOS</a:t>
            </a:r>
            <a:endParaRPr lang="en-GB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9715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pt-BR" b="1" dirty="0" smtClean="0"/>
              <a:t>Orientadores</a:t>
            </a:r>
          </a:p>
          <a:p>
            <a:r>
              <a:rPr lang="pt-BR" dirty="0" smtClean="0"/>
              <a:t>Camilo </a:t>
            </a:r>
            <a:r>
              <a:rPr lang="pt-BR" dirty="0" err="1" smtClean="0"/>
              <a:t>Daleles</a:t>
            </a:r>
            <a:r>
              <a:rPr lang="pt-BR" dirty="0" smtClean="0"/>
              <a:t> </a:t>
            </a:r>
            <a:r>
              <a:rPr lang="pt-BR" dirty="0" err="1" smtClean="0"/>
              <a:t>Rennó</a:t>
            </a:r>
            <a:endParaRPr lang="pt-BR" dirty="0" smtClean="0"/>
          </a:p>
          <a:p>
            <a:r>
              <a:rPr lang="pt-BR" dirty="0" smtClean="0"/>
              <a:t>Maria Isabel Sobral Escada</a:t>
            </a:r>
          </a:p>
          <a:p>
            <a:r>
              <a:rPr lang="pt-BR" dirty="0" smtClean="0"/>
              <a:t>Silvana Amaral </a:t>
            </a:r>
            <a:r>
              <a:rPr lang="pt-BR" dirty="0" err="1" smtClean="0"/>
              <a:t>Kampbel</a:t>
            </a:r>
            <a:endParaRPr lang="pt-BR" dirty="0" smtClean="0"/>
          </a:p>
          <a:p>
            <a:pPr marL="0" indent="0">
              <a:buNone/>
            </a:pPr>
            <a:endParaRPr lang="pt-BR" b="1" dirty="0" smtClean="0"/>
          </a:p>
          <a:p>
            <a:pPr marL="0" indent="0">
              <a:buNone/>
            </a:pPr>
            <a:r>
              <a:rPr lang="pt-BR" b="1" dirty="0" smtClean="0"/>
              <a:t>Colaboradores</a:t>
            </a:r>
            <a:endParaRPr lang="pt-BR" b="1" dirty="0" smtClean="0"/>
          </a:p>
          <a:p>
            <a:r>
              <a:rPr lang="pt-BR" dirty="0"/>
              <a:t>Dalton de </a:t>
            </a:r>
            <a:r>
              <a:rPr lang="pt-BR" dirty="0" err="1"/>
              <a:t>Morisson</a:t>
            </a:r>
            <a:r>
              <a:rPr lang="pt-BR" dirty="0"/>
              <a:t> </a:t>
            </a:r>
            <a:r>
              <a:rPr lang="pt-BR" dirty="0" smtClean="0"/>
              <a:t>Valeriano</a:t>
            </a:r>
          </a:p>
          <a:p>
            <a:r>
              <a:rPr lang="pt-BR" dirty="0" err="1"/>
              <a:t>Luis</a:t>
            </a:r>
            <a:r>
              <a:rPr lang="pt-BR" dirty="0"/>
              <a:t> Eduardo Pinheiro </a:t>
            </a:r>
            <a:r>
              <a:rPr lang="pt-BR" dirty="0" err="1" smtClean="0"/>
              <a:t>Maurano</a:t>
            </a:r>
            <a:endParaRPr lang="pt-BR" dirty="0" smtClean="0"/>
          </a:p>
          <a:p>
            <a:r>
              <a:rPr lang="pt-BR" dirty="0" smtClean="0"/>
              <a:t>Fabiano Morelli</a:t>
            </a:r>
            <a:endParaRPr lang="en-GB" dirty="0"/>
          </a:p>
        </p:txBody>
      </p:sp>
      <p:pic>
        <p:nvPicPr>
          <p:cNvPr id="1026" name="Picture 2" descr="http://pgcst.ccst.inpe.br/wp-content/uploads/2014/08/silvana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2280" y="1556792"/>
            <a:ext cx="1211720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www.dpi.inpe.br/~camilo/fotopessoal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84784"/>
            <a:ext cx="1536171" cy="11521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http://www.dpi.inpe.br/menu/Pessoal/Funcionarios/isabel/foto_pessoal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8224" y="1484784"/>
            <a:ext cx="1242457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5507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 descr="plano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1588" y="0"/>
            <a:ext cx="9056916" cy="6858000"/>
          </a:xfrm>
          <a:prstGeom prst="rect">
            <a:avLst/>
          </a:prstGeom>
        </p:spPr>
      </p:pic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39552" y="3284984"/>
            <a:ext cx="8229600" cy="1143000"/>
          </a:xfrm>
          <a:ln>
            <a:noFill/>
          </a:ln>
        </p:spPr>
        <p:txBody>
          <a:bodyPr/>
          <a:lstStyle/>
          <a:p>
            <a:r>
              <a:rPr lang="pt-BR" dirty="0" smtClean="0">
                <a:solidFill>
                  <a:srgbClr val="FFFF00"/>
                </a:solidFill>
              </a:rPr>
              <a:t>Muito Obrigado!!</a:t>
            </a:r>
            <a:endParaRPr lang="pt-BR" dirty="0">
              <a:solidFill>
                <a:srgbClr val="FFFF00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395536" y="1484784"/>
            <a:ext cx="6408712" cy="1470025"/>
          </a:xfrm>
        </p:spPr>
        <p:txBody>
          <a:bodyPr>
            <a:normAutofit fontScale="90000"/>
          </a:bodyPr>
          <a:lstStyle/>
          <a:p>
            <a:pPr algn="just"/>
            <a:r>
              <a:rPr lang="pt-BR" dirty="0" smtClean="0"/>
              <a:t>Análise exploratória da degradação florestal na região de Novo Progresso (PA) e </a:t>
            </a:r>
            <a:r>
              <a:rPr lang="pt-BR" dirty="0" err="1" smtClean="0"/>
              <a:t>Sinop</a:t>
            </a:r>
            <a:r>
              <a:rPr lang="pt-BR" dirty="0" smtClean="0"/>
              <a:t> (MT) – Sistemas DETEX, DEGRAD e Focos de calor </a:t>
            </a:r>
            <a:endParaRPr lang="en-GB" dirty="0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467544" y="4221088"/>
            <a:ext cx="6400800" cy="622920"/>
          </a:xfrm>
        </p:spPr>
        <p:txBody>
          <a:bodyPr/>
          <a:lstStyle/>
          <a:p>
            <a:r>
              <a:rPr lang="pt-BR" dirty="0" smtClean="0"/>
              <a:t>Afonso Oliveira e Danilo Avancini</a:t>
            </a:r>
          </a:p>
        </p:txBody>
      </p:sp>
      <p:pic>
        <p:nvPicPr>
          <p:cNvPr id="5" name="Imagem 4" descr="degrad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092281" y="3717032"/>
            <a:ext cx="2051720" cy="1296144"/>
          </a:xfrm>
          <a:prstGeom prst="rect">
            <a:avLst/>
          </a:prstGeom>
        </p:spPr>
      </p:pic>
      <p:pic>
        <p:nvPicPr>
          <p:cNvPr id="6" name="Imagem 5" descr="fogoao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092280" y="1895072"/>
            <a:ext cx="2051720" cy="1317904"/>
          </a:xfrm>
          <a:prstGeom prst="rect">
            <a:avLst/>
          </a:prstGeom>
        </p:spPr>
      </p:pic>
      <p:pic>
        <p:nvPicPr>
          <p:cNvPr id="9" name="Imagem 8" descr="madeira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048500" y="0"/>
            <a:ext cx="2095500" cy="1402080"/>
          </a:xfrm>
          <a:prstGeom prst="rect">
            <a:avLst/>
          </a:prstGeom>
        </p:spPr>
      </p:pic>
      <p:pic>
        <p:nvPicPr>
          <p:cNvPr id="10" name="Imagem 9" descr="detex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7092280" y="5589240"/>
            <a:ext cx="2051720" cy="12961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38523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67544" y="196627"/>
            <a:ext cx="8229600" cy="980728"/>
          </a:xfrm>
        </p:spPr>
        <p:txBody>
          <a:bodyPr>
            <a:normAutofit/>
          </a:bodyPr>
          <a:lstStyle/>
          <a:p>
            <a:r>
              <a:rPr lang="pt-BR" sz="3500" b="1" dirty="0" smtClean="0"/>
              <a:t>Introdução</a:t>
            </a:r>
            <a:endParaRPr lang="en-GB" sz="35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196752"/>
            <a:ext cx="9144000" cy="5877272"/>
          </a:xfrm>
        </p:spPr>
        <p:txBody>
          <a:bodyPr>
            <a:normAutofit/>
          </a:bodyPr>
          <a:lstStyle/>
          <a:p>
            <a:r>
              <a:rPr lang="pt-BR" dirty="0" smtClean="0"/>
              <a:t>Degradação florestal na Amazônia.</a:t>
            </a:r>
          </a:p>
          <a:p>
            <a:endParaRPr lang="pt-BR" dirty="0" smtClean="0"/>
          </a:p>
          <a:p>
            <a:r>
              <a:rPr lang="pt-BR" dirty="0" smtClean="0"/>
              <a:t>Esforços Internacionais no combate a degradação (REDD+).</a:t>
            </a:r>
          </a:p>
          <a:p>
            <a:endParaRPr lang="pt-BR" dirty="0" smtClean="0"/>
          </a:p>
          <a:p>
            <a:r>
              <a:rPr lang="pt-BR" dirty="0" smtClean="0"/>
              <a:t>Programas de monitoramento da degradação florestal na Amazônia:</a:t>
            </a:r>
          </a:p>
          <a:p>
            <a:pPr lvl="1">
              <a:buNone/>
            </a:pPr>
            <a:r>
              <a:rPr lang="pt-BR" dirty="0" smtClean="0"/>
              <a:t>PRODES</a:t>
            </a:r>
          </a:p>
          <a:p>
            <a:pPr lvl="1">
              <a:buNone/>
            </a:pPr>
            <a:r>
              <a:rPr lang="pt-BR" dirty="0" smtClean="0"/>
              <a:t>DETEX  </a:t>
            </a:r>
          </a:p>
          <a:p>
            <a:pPr lvl="1">
              <a:buNone/>
            </a:pPr>
            <a:r>
              <a:rPr lang="pt-BR" dirty="0" smtClean="0"/>
              <a:t>DEGRAD</a:t>
            </a:r>
          </a:p>
          <a:p>
            <a:pPr lvl="1">
              <a:buNone/>
            </a:pPr>
            <a:endParaRPr lang="pt-BR" dirty="0" smtClean="0"/>
          </a:p>
          <a:p>
            <a:pPr lvl="1"/>
            <a:endParaRPr lang="pt-BR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6006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203848" y="188640"/>
            <a:ext cx="2386608" cy="706090"/>
          </a:xfrm>
        </p:spPr>
        <p:txBody>
          <a:bodyPr>
            <a:noAutofit/>
          </a:bodyPr>
          <a:lstStyle/>
          <a:p>
            <a:pPr algn="l"/>
            <a:r>
              <a:rPr lang="pt-BR" sz="3500" b="1" dirty="0" smtClean="0"/>
              <a:t>Objetivos</a:t>
            </a:r>
            <a:endParaRPr lang="pt-BR" sz="35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124744"/>
            <a:ext cx="8892480" cy="5472608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pt-BR" dirty="0" smtClean="0"/>
              <a:t>Analisar </a:t>
            </a:r>
            <a:r>
              <a:rPr lang="pt-BR" dirty="0" smtClean="0"/>
              <a:t>a consistência dos dados de degradação </a:t>
            </a:r>
            <a:r>
              <a:rPr lang="pt-BR" dirty="0" smtClean="0"/>
              <a:t>florestal (DEGRAD) </a:t>
            </a:r>
            <a:r>
              <a:rPr lang="pt-BR" dirty="0" smtClean="0"/>
              <a:t>e extração seletiva de </a:t>
            </a:r>
            <a:r>
              <a:rPr lang="pt-BR" dirty="0" smtClean="0"/>
              <a:t>madeira (DETEX).</a:t>
            </a:r>
            <a:endParaRPr lang="pt-BR" dirty="0" smtClean="0"/>
          </a:p>
          <a:p>
            <a:pPr algn="just"/>
            <a:endParaRPr lang="pt-BR" dirty="0" smtClean="0"/>
          </a:p>
          <a:p>
            <a:pPr algn="just"/>
            <a:r>
              <a:rPr lang="pt-BR" dirty="0" smtClean="0"/>
              <a:t>Identificar relações entre os dados e a ocorrência de focos de calor para duas áreas:</a:t>
            </a:r>
          </a:p>
          <a:p>
            <a:pPr algn="just"/>
            <a:endParaRPr lang="pt-BR" dirty="0" smtClean="0"/>
          </a:p>
          <a:p>
            <a:pPr algn="just">
              <a:buFont typeface="Wingdings" pitchFamily="2" charset="2"/>
              <a:buChar char="ü"/>
            </a:pPr>
            <a:r>
              <a:rPr lang="pt-BR" dirty="0" smtClean="0"/>
              <a:t> Sul do estado do Pará (região de Novo Progresso)</a:t>
            </a:r>
          </a:p>
          <a:p>
            <a:pPr algn="just"/>
            <a:endParaRPr lang="pt-BR" dirty="0" smtClean="0"/>
          </a:p>
          <a:p>
            <a:pPr algn="just">
              <a:buFont typeface="Wingdings" pitchFamily="2" charset="2"/>
              <a:buChar char="ü"/>
            </a:pPr>
            <a:r>
              <a:rPr lang="pt-BR" dirty="0" smtClean="0"/>
              <a:t> Norte de Mato Grosso (região de </a:t>
            </a:r>
            <a:r>
              <a:rPr lang="pt-BR" dirty="0" err="1" smtClean="0"/>
              <a:t>Sinop</a:t>
            </a:r>
            <a:r>
              <a:rPr lang="pt-BR" dirty="0" smtClean="0"/>
              <a:t>) no horizonte de tempo entre os anos de 2009 e 2015. </a:t>
            </a:r>
            <a:br>
              <a:rPr lang="pt-BR" dirty="0" smtClean="0"/>
            </a:b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95536" y="144016"/>
            <a:ext cx="8229600" cy="620688"/>
          </a:xfrm>
        </p:spPr>
        <p:txBody>
          <a:bodyPr>
            <a:noAutofit/>
          </a:bodyPr>
          <a:lstStyle/>
          <a:p>
            <a:r>
              <a:rPr lang="pt-BR" sz="3500" b="1" dirty="0" smtClean="0"/>
              <a:t>Metodologia  - Área de Estudo</a:t>
            </a:r>
            <a:endParaRPr lang="en-GB" sz="3500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95536" y="5943656"/>
            <a:ext cx="8229600" cy="752947"/>
          </a:xfrm>
        </p:spPr>
        <p:txBody>
          <a:bodyPr>
            <a:normAutofit fontScale="70000" lnSpcReduction="20000"/>
          </a:bodyPr>
          <a:lstStyle/>
          <a:p>
            <a:r>
              <a:rPr lang="pt-BR" dirty="0" smtClean="0"/>
              <a:t>Órbita ponto 227-66 e 227-65 no  Estado do Pará</a:t>
            </a:r>
          </a:p>
          <a:p>
            <a:r>
              <a:rPr lang="pt-BR" dirty="0" smtClean="0"/>
              <a:t>Órbita ponto 226-68 e 227-67 no Estado do Mato Grosso</a:t>
            </a:r>
          </a:p>
        </p:txBody>
      </p:sp>
      <p:pic>
        <p:nvPicPr>
          <p:cNvPr id="14338" name="Picture 2" descr="https://lh5.googleusercontent.com/OWZB8BXU42uWjVWVBjtW-UzKMytx7Ahc6cCllr4zoxyWdUNdba5-B2KB5xQrxMN1_eiYUDMsozkXOfNHW-F5OZB9ex8DtL-g7KyC9Wnla_t2b-bdohaHtXYN86I9Wc_I6WiKCZfR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43608" y="764704"/>
            <a:ext cx="7272808" cy="514355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37152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1520" y="735695"/>
            <a:ext cx="9144000" cy="490066"/>
          </a:xfrm>
        </p:spPr>
        <p:txBody>
          <a:bodyPr>
            <a:noAutofit/>
          </a:bodyPr>
          <a:lstStyle/>
          <a:p>
            <a:pPr algn="l"/>
            <a:r>
              <a:rPr lang="pt-BR" sz="3000" b="1" dirty="0" smtClean="0"/>
              <a:t>Dados DETEX, DEGRAD e Focos de Calor – Ontologia e Estrutura dos dados</a:t>
            </a:r>
            <a:br>
              <a:rPr lang="pt-BR" sz="3000" b="1" dirty="0" smtClean="0"/>
            </a:br>
            <a:endParaRPr lang="pt-BR" sz="3000" dirty="0"/>
          </a:p>
        </p:txBody>
      </p:sp>
      <p:graphicFrame>
        <p:nvGraphicFramePr>
          <p:cNvPr id="5" name="Tabela 4"/>
          <p:cNvGraphicFramePr>
            <a:graphicFrameLocks noGrp="1"/>
          </p:cNvGraphicFramePr>
          <p:nvPr/>
        </p:nvGraphicFramePr>
        <p:xfrm>
          <a:off x="179512" y="980728"/>
          <a:ext cx="8568952" cy="3421777"/>
        </p:xfrm>
        <a:graphic>
          <a:graphicData uri="http://schemas.openxmlformats.org/drawingml/2006/table">
            <a:tbl>
              <a:tblPr/>
              <a:tblGrid>
                <a:gridCol w="1735112"/>
                <a:gridCol w="854236"/>
                <a:gridCol w="1556637"/>
                <a:gridCol w="2170642"/>
                <a:gridCol w="1067831"/>
                <a:gridCol w="1184494"/>
              </a:tblGrid>
              <a:tr h="605029">
                <a:tc gridSpan="6"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Dicionário dos Dados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pt-BR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algn="ctr" fontAlgn="b"/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3176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Dado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FONTE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Res. Espacial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>
                          <a:solidFill>
                            <a:srgbClr val="000000"/>
                          </a:solidFill>
                          <a:latin typeface="Calibri"/>
                        </a:rPr>
                        <a:t>Res. Temporal 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Forma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1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Plataforma</a:t>
                      </a:r>
                      <a:endParaRPr lang="pt-BR" sz="2000" b="1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BFBFBF"/>
                    </a:solidFill>
                  </a:tcPr>
                </a:tc>
              </a:tr>
              <a:tr h="733176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DETEX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INPE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30x30 (m)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ano (2009-2015)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Polígono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Landsat</a:t>
                      </a:r>
                      <a:endParaRPr lang="pt-BR" sz="2000" b="0" i="0" u="none" strike="noStrike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(ETM+)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733176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DEGRAD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INPE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30x30 (m)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ano (2009-2015)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Polígono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Landsat</a:t>
                      </a:r>
                      <a:endParaRPr lang="pt-BR" sz="2000" b="0" i="0" u="none" strike="noStrike" baseline="0" dirty="0" smtClean="0">
                        <a:solidFill>
                          <a:srgbClr val="000000"/>
                        </a:solidFill>
                        <a:latin typeface="Calibri"/>
                      </a:endParaRPr>
                    </a:p>
                    <a:p>
                      <a:pPr algn="ct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(ETM+)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  <a:tr h="579819"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Focos de Calor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INPE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1x1 (km)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1 dia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>
                          <a:solidFill>
                            <a:srgbClr val="000000"/>
                          </a:solidFill>
                          <a:latin typeface="Calibri"/>
                        </a:rPr>
                        <a:t>Ponto</a:t>
                      </a: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000" b="0" i="0" u="none" strike="noStrike" dirty="0" smtClean="0">
                          <a:solidFill>
                            <a:srgbClr val="000000"/>
                          </a:solidFill>
                          <a:latin typeface="Calibri"/>
                        </a:rPr>
                        <a:t>Terra/</a:t>
                      </a:r>
                      <a:r>
                        <a:rPr lang="pt-BR" sz="2000" b="0" i="0" u="none" strike="noStrike" dirty="0" err="1" smtClean="0">
                          <a:solidFill>
                            <a:srgbClr val="000000"/>
                          </a:solidFill>
                          <a:latin typeface="Calibri"/>
                        </a:rPr>
                        <a:t>Aqua</a:t>
                      </a:r>
                      <a:r>
                        <a:rPr lang="pt-BR" sz="2000" b="0" i="0" u="none" strike="noStrike" baseline="0" dirty="0" smtClean="0">
                          <a:solidFill>
                            <a:srgbClr val="000000"/>
                          </a:solidFill>
                          <a:latin typeface="Calibri"/>
                        </a:rPr>
                        <a:t> (MODIS)</a:t>
                      </a:r>
                      <a:endParaRPr lang="pt-BR" sz="2000" b="0" i="0" u="none" strike="noStrike" dirty="0">
                        <a:solidFill>
                          <a:srgbClr val="000000"/>
                        </a:solidFill>
                        <a:latin typeface="Calibri"/>
                      </a:endParaRPr>
                    </a:p>
                  </a:txBody>
                  <a:tcPr marL="7620" marR="7620" marT="7620" marB="0" anchor="b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</a:tcPr>
                </a:tc>
              </a:tr>
            </a:tbl>
          </a:graphicData>
        </a:graphic>
      </p:graphicFrame>
      <p:pic>
        <p:nvPicPr>
          <p:cNvPr id="33795" name="Picture 3"/>
          <p:cNvPicPr>
            <a:picLocks noChangeAspect="1" noChangeArrowheads="1"/>
          </p:cNvPicPr>
          <p:nvPr/>
        </p:nvPicPr>
        <p:blipFill>
          <a:blip r:embed="rId2" cstate="print"/>
          <a:srcRect t="17640" r="44488" b="62600"/>
          <a:stretch>
            <a:fillRect/>
          </a:stretch>
        </p:blipFill>
        <p:spPr bwMode="auto">
          <a:xfrm>
            <a:off x="3923928" y="5373216"/>
            <a:ext cx="5076056" cy="1129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" name="Imagem 6" descr="logo_degrad_s_obt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51520" y="5013176"/>
            <a:ext cx="2916768" cy="159384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Retângulo 57"/>
          <p:cNvSpPr/>
          <p:nvPr/>
        </p:nvSpPr>
        <p:spPr>
          <a:xfrm>
            <a:off x="251520" y="908720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56" name="Retângulo 55"/>
          <p:cNvSpPr/>
          <p:nvPr/>
        </p:nvSpPr>
        <p:spPr>
          <a:xfrm>
            <a:off x="323528" y="980728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33" name="Título 1"/>
          <p:cNvSpPr>
            <a:spLocks noGrp="1"/>
          </p:cNvSpPr>
          <p:nvPr>
            <p:ph type="title"/>
          </p:nvPr>
        </p:nvSpPr>
        <p:spPr>
          <a:xfrm>
            <a:off x="30192" y="131678"/>
            <a:ext cx="2813616" cy="489010"/>
          </a:xfrm>
        </p:spPr>
        <p:txBody>
          <a:bodyPr>
            <a:noAutofit/>
          </a:bodyPr>
          <a:lstStyle/>
          <a:p>
            <a:r>
              <a:rPr lang="pt-BR" sz="2800" dirty="0" smtClean="0"/>
              <a:t>Fluxograma</a:t>
            </a:r>
            <a:endParaRPr lang="pt-BR" sz="2800" dirty="0"/>
          </a:p>
        </p:txBody>
      </p:sp>
      <p:sp>
        <p:nvSpPr>
          <p:cNvPr id="40" name="Retângulo 39"/>
          <p:cNvSpPr/>
          <p:nvPr/>
        </p:nvSpPr>
        <p:spPr>
          <a:xfrm>
            <a:off x="395536" y="1052736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44" name="Arredondar Retângulo em um Canto Diagonal 43"/>
          <p:cNvSpPr/>
          <p:nvPr/>
        </p:nvSpPr>
        <p:spPr>
          <a:xfrm>
            <a:off x="442830" y="2852936"/>
            <a:ext cx="1259632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Ocorrência</a:t>
            </a:r>
            <a:endParaRPr lang="pt-BR" dirty="0"/>
          </a:p>
        </p:txBody>
      </p:sp>
      <p:sp>
        <p:nvSpPr>
          <p:cNvPr id="45" name="Arredondar Retângulo em um Canto Diagonal 44"/>
          <p:cNvSpPr/>
          <p:nvPr/>
        </p:nvSpPr>
        <p:spPr>
          <a:xfrm>
            <a:off x="611560" y="1988840"/>
            <a:ext cx="899592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ano</a:t>
            </a:r>
          </a:p>
          <a:p>
            <a:pPr algn="ctr"/>
            <a:r>
              <a:rPr lang="pt-BR" dirty="0" smtClean="0"/>
              <a:t>∑n</a:t>
            </a:r>
            <a:endParaRPr lang="pt-BR" dirty="0"/>
          </a:p>
        </p:txBody>
      </p:sp>
      <p:sp>
        <p:nvSpPr>
          <p:cNvPr id="66" name="Retângulo 65"/>
          <p:cNvSpPr/>
          <p:nvPr/>
        </p:nvSpPr>
        <p:spPr>
          <a:xfrm>
            <a:off x="5166823" y="836712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67" name="Retângulo 66"/>
          <p:cNvSpPr/>
          <p:nvPr/>
        </p:nvSpPr>
        <p:spPr>
          <a:xfrm>
            <a:off x="5238831" y="908720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68" name="Retângulo 67"/>
          <p:cNvSpPr/>
          <p:nvPr/>
        </p:nvSpPr>
        <p:spPr>
          <a:xfrm>
            <a:off x="5310839" y="980728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DEGRAD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71" name="Arredondar Retângulo em um Canto Diagonal 70"/>
          <p:cNvSpPr/>
          <p:nvPr/>
        </p:nvSpPr>
        <p:spPr>
          <a:xfrm>
            <a:off x="5430141" y="2780928"/>
            <a:ext cx="1259632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Ocorrência</a:t>
            </a:r>
            <a:endParaRPr lang="pt-BR" dirty="0"/>
          </a:p>
        </p:txBody>
      </p:sp>
      <p:sp>
        <p:nvSpPr>
          <p:cNvPr id="77" name="Retângulo 76"/>
          <p:cNvSpPr/>
          <p:nvPr/>
        </p:nvSpPr>
        <p:spPr>
          <a:xfrm>
            <a:off x="7199784" y="836712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78" name="Retângulo 77"/>
          <p:cNvSpPr/>
          <p:nvPr/>
        </p:nvSpPr>
        <p:spPr>
          <a:xfrm>
            <a:off x="7271792" y="908720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</a:t>
            </a:r>
          </a:p>
          <a:p>
            <a:pPr algn="ctr"/>
            <a:r>
              <a:rPr lang="pt-BR" dirty="0" smtClean="0"/>
              <a:t>2009 a 2015</a:t>
            </a:r>
            <a:endParaRPr lang="pt-BR" dirty="0"/>
          </a:p>
        </p:txBody>
      </p:sp>
      <p:sp>
        <p:nvSpPr>
          <p:cNvPr id="79" name="Retângulo 78"/>
          <p:cNvSpPr/>
          <p:nvPr/>
        </p:nvSpPr>
        <p:spPr>
          <a:xfrm>
            <a:off x="7343800" y="980728"/>
            <a:ext cx="14401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600" dirty="0" smtClean="0"/>
              <a:t>Focos de Calor</a:t>
            </a:r>
          </a:p>
          <a:p>
            <a:pPr algn="ctr"/>
            <a:r>
              <a:rPr lang="pt-BR" sz="1600" dirty="0" smtClean="0"/>
              <a:t>2009 a 2015</a:t>
            </a:r>
            <a:endParaRPr lang="pt-BR" sz="1600" dirty="0"/>
          </a:p>
        </p:txBody>
      </p:sp>
      <p:sp>
        <p:nvSpPr>
          <p:cNvPr id="80" name="Arredondar Retângulo em um Canto Diagonal 79"/>
          <p:cNvSpPr/>
          <p:nvPr/>
        </p:nvSpPr>
        <p:spPr>
          <a:xfrm>
            <a:off x="7452320" y="4509120"/>
            <a:ext cx="1259632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err="1" smtClean="0"/>
              <a:t>Kernel</a:t>
            </a:r>
            <a:endParaRPr lang="pt-BR" dirty="0"/>
          </a:p>
        </p:txBody>
      </p:sp>
      <p:sp>
        <p:nvSpPr>
          <p:cNvPr id="81" name="Arredondar Retângulo em um Canto Diagonal 80"/>
          <p:cNvSpPr/>
          <p:nvPr/>
        </p:nvSpPr>
        <p:spPr>
          <a:xfrm>
            <a:off x="7452320" y="1916832"/>
            <a:ext cx="1224136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Agregação </a:t>
            </a:r>
            <a:endParaRPr lang="pt-BR" dirty="0"/>
          </a:p>
        </p:txBody>
      </p:sp>
      <p:sp>
        <p:nvSpPr>
          <p:cNvPr id="82" name="Arredondar Retângulo em um Canto Diagonal 81"/>
          <p:cNvSpPr/>
          <p:nvPr/>
        </p:nvSpPr>
        <p:spPr>
          <a:xfrm>
            <a:off x="5292080" y="5805264"/>
            <a:ext cx="1656184" cy="79208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Intensidade Focos de calor</a:t>
            </a:r>
          </a:p>
          <a:p>
            <a:pPr algn="ctr"/>
            <a:r>
              <a:rPr lang="pt-BR" dirty="0" smtClean="0"/>
              <a:t>DETEX</a:t>
            </a:r>
            <a:endParaRPr lang="pt-BR" dirty="0"/>
          </a:p>
        </p:txBody>
      </p:sp>
      <p:sp>
        <p:nvSpPr>
          <p:cNvPr id="85" name="Chave esquerda 84"/>
          <p:cNvSpPr/>
          <p:nvPr/>
        </p:nvSpPr>
        <p:spPr>
          <a:xfrm rot="16200000">
            <a:off x="6552220" y="4257092"/>
            <a:ext cx="792088" cy="2304256"/>
          </a:xfrm>
          <a:prstGeom prst="leftBrace">
            <a:avLst>
              <a:gd name="adj1" fmla="val 0"/>
              <a:gd name="adj2" fmla="val 21042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92" name="CaixaDeTexto 91"/>
          <p:cNvSpPr txBox="1"/>
          <p:nvPr/>
        </p:nvSpPr>
        <p:spPr>
          <a:xfrm>
            <a:off x="2843808" y="1700808"/>
            <a:ext cx="10081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Intersecção</a:t>
            </a:r>
            <a:endParaRPr lang="pt-BR" sz="1200" dirty="0"/>
          </a:p>
        </p:txBody>
      </p:sp>
      <p:sp>
        <p:nvSpPr>
          <p:cNvPr id="93" name="CaixaDeTexto 92"/>
          <p:cNvSpPr txBox="1"/>
          <p:nvPr/>
        </p:nvSpPr>
        <p:spPr>
          <a:xfrm>
            <a:off x="3203848" y="3429000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Interseção</a:t>
            </a:r>
            <a:endParaRPr lang="pt-BR" sz="1200" dirty="0"/>
          </a:p>
        </p:txBody>
      </p:sp>
      <p:sp>
        <p:nvSpPr>
          <p:cNvPr id="94" name="Retângulo 93"/>
          <p:cNvSpPr/>
          <p:nvPr/>
        </p:nvSpPr>
        <p:spPr>
          <a:xfrm>
            <a:off x="5364088" y="4149080"/>
            <a:ext cx="1440160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DETEX-DEGRAD</a:t>
            </a:r>
          </a:p>
          <a:p>
            <a:pPr algn="ctr"/>
            <a:r>
              <a:rPr lang="pt-BR" dirty="0" smtClean="0"/>
              <a:t>2009 a 2015</a:t>
            </a:r>
          </a:p>
        </p:txBody>
      </p:sp>
      <p:cxnSp>
        <p:nvCxnSpPr>
          <p:cNvPr id="102" name="Conector reto 101"/>
          <p:cNvCxnSpPr>
            <a:stCxn id="79" idx="2"/>
            <a:endCxn id="81" idx="3"/>
          </p:cNvCxnSpPr>
          <p:nvPr/>
        </p:nvCxnSpPr>
        <p:spPr>
          <a:xfrm>
            <a:off x="8063880" y="1628800"/>
            <a:ext cx="50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Conector reto 104"/>
          <p:cNvCxnSpPr>
            <a:stCxn id="81" idx="1"/>
            <a:endCxn id="80" idx="3"/>
          </p:cNvCxnSpPr>
          <p:nvPr/>
        </p:nvCxnSpPr>
        <p:spPr>
          <a:xfrm>
            <a:off x="8064388" y="2420888"/>
            <a:ext cx="17748" cy="20882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9" name="Arredondar Retângulo em um Canto Diagonal 118"/>
          <p:cNvSpPr/>
          <p:nvPr/>
        </p:nvSpPr>
        <p:spPr>
          <a:xfrm>
            <a:off x="2483768" y="2708920"/>
            <a:ext cx="1656184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Consistência</a:t>
            </a:r>
            <a:endParaRPr lang="pt-BR" dirty="0"/>
          </a:p>
        </p:txBody>
      </p:sp>
      <p:sp>
        <p:nvSpPr>
          <p:cNvPr id="129" name="CaixaDeTexto 128"/>
          <p:cNvSpPr txBox="1"/>
          <p:nvPr/>
        </p:nvSpPr>
        <p:spPr>
          <a:xfrm>
            <a:off x="6300192" y="5085184"/>
            <a:ext cx="14401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Média Zonal</a:t>
            </a:r>
            <a:endParaRPr lang="pt-BR" dirty="0"/>
          </a:p>
        </p:txBody>
      </p:sp>
      <p:sp>
        <p:nvSpPr>
          <p:cNvPr id="130" name="Arredondar Retângulo em um Canto Diagonal 129"/>
          <p:cNvSpPr/>
          <p:nvPr/>
        </p:nvSpPr>
        <p:spPr>
          <a:xfrm>
            <a:off x="2843808" y="4005064"/>
            <a:ext cx="1368152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Conversão</a:t>
            </a:r>
            <a:endParaRPr lang="pt-BR" dirty="0"/>
          </a:p>
        </p:txBody>
      </p:sp>
      <p:sp>
        <p:nvSpPr>
          <p:cNvPr id="140" name="Arredondar Retângulo em um Canto Diagonal 139"/>
          <p:cNvSpPr/>
          <p:nvPr/>
        </p:nvSpPr>
        <p:spPr>
          <a:xfrm>
            <a:off x="5598871" y="1988840"/>
            <a:ext cx="899592" cy="504056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ano</a:t>
            </a:r>
          </a:p>
          <a:p>
            <a:pPr algn="ctr"/>
            <a:r>
              <a:rPr lang="pt-BR" dirty="0" smtClean="0"/>
              <a:t>∑n</a:t>
            </a:r>
            <a:endParaRPr lang="pt-BR" dirty="0"/>
          </a:p>
        </p:txBody>
      </p:sp>
      <p:cxnSp>
        <p:nvCxnSpPr>
          <p:cNvPr id="141" name="Conector reto 140"/>
          <p:cNvCxnSpPr/>
          <p:nvPr/>
        </p:nvCxnSpPr>
        <p:spPr>
          <a:xfrm>
            <a:off x="1115616" y="1700808"/>
            <a:ext cx="50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2" name="Conector reto 141"/>
          <p:cNvCxnSpPr/>
          <p:nvPr/>
        </p:nvCxnSpPr>
        <p:spPr>
          <a:xfrm>
            <a:off x="6030919" y="1628800"/>
            <a:ext cx="508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3" name="CaixaDeTexto 142"/>
          <p:cNvSpPr txBox="1"/>
          <p:nvPr/>
        </p:nvSpPr>
        <p:spPr>
          <a:xfrm>
            <a:off x="539552" y="1700808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União</a:t>
            </a:r>
            <a:endParaRPr lang="pt-BR" sz="1200" dirty="0"/>
          </a:p>
        </p:txBody>
      </p:sp>
      <p:sp>
        <p:nvSpPr>
          <p:cNvPr id="144" name="CaixaDeTexto 143"/>
          <p:cNvSpPr txBox="1"/>
          <p:nvPr/>
        </p:nvSpPr>
        <p:spPr>
          <a:xfrm>
            <a:off x="5526863" y="1628800"/>
            <a:ext cx="86409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dirty="0" smtClean="0"/>
              <a:t>União</a:t>
            </a:r>
            <a:endParaRPr lang="pt-BR" sz="1200" dirty="0"/>
          </a:p>
        </p:txBody>
      </p:sp>
      <p:cxnSp>
        <p:nvCxnSpPr>
          <p:cNvPr id="150" name="Conector reto 149"/>
          <p:cNvCxnSpPr>
            <a:stCxn id="45" idx="1"/>
            <a:endCxn id="44" idx="3"/>
          </p:cNvCxnSpPr>
          <p:nvPr/>
        </p:nvCxnSpPr>
        <p:spPr>
          <a:xfrm>
            <a:off x="1061356" y="2492896"/>
            <a:ext cx="11290" cy="36004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3" name="Conector reto 152"/>
          <p:cNvCxnSpPr>
            <a:stCxn id="140" idx="1"/>
            <a:endCxn id="71" idx="3"/>
          </p:cNvCxnSpPr>
          <p:nvPr/>
        </p:nvCxnSpPr>
        <p:spPr>
          <a:xfrm>
            <a:off x="6048667" y="2492896"/>
            <a:ext cx="11290" cy="288032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7" name="Conector angulado 156"/>
          <p:cNvCxnSpPr>
            <a:endCxn id="94" idx="1"/>
          </p:cNvCxnSpPr>
          <p:nvPr/>
        </p:nvCxnSpPr>
        <p:spPr>
          <a:xfrm>
            <a:off x="683568" y="3356992"/>
            <a:ext cx="4680520" cy="1260140"/>
          </a:xfrm>
          <a:prstGeom prst="bentConnector3">
            <a:avLst>
              <a:gd name="adj1" fmla="val 3799"/>
            </a:avLst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5" name="Conector de seta reta 164"/>
          <p:cNvCxnSpPr>
            <a:stCxn id="71" idx="1"/>
            <a:endCxn id="94" idx="0"/>
          </p:cNvCxnSpPr>
          <p:nvPr/>
        </p:nvCxnSpPr>
        <p:spPr>
          <a:xfrm>
            <a:off x="6059957" y="3284984"/>
            <a:ext cx="24211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9" name="Retângulo 168"/>
          <p:cNvSpPr/>
          <p:nvPr/>
        </p:nvSpPr>
        <p:spPr>
          <a:xfrm>
            <a:off x="2051720" y="1988840"/>
            <a:ext cx="1008112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DETEX  n</a:t>
            </a:r>
          </a:p>
        </p:txBody>
      </p:sp>
      <p:sp>
        <p:nvSpPr>
          <p:cNvPr id="170" name="Retângulo 169"/>
          <p:cNvSpPr/>
          <p:nvPr/>
        </p:nvSpPr>
        <p:spPr>
          <a:xfrm>
            <a:off x="3635896" y="1988840"/>
            <a:ext cx="1296144" cy="43204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DEGRAD n</a:t>
            </a:r>
          </a:p>
        </p:txBody>
      </p:sp>
      <p:cxnSp>
        <p:nvCxnSpPr>
          <p:cNvPr id="172" name="Conector de seta reta 171"/>
          <p:cNvCxnSpPr>
            <a:stCxn id="170" idx="1"/>
            <a:endCxn id="169" idx="3"/>
          </p:cNvCxnSpPr>
          <p:nvPr/>
        </p:nvCxnSpPr>
        <p:spPr>
          <a:xfrm flipH="1">
            <a:off x="3059832" y="2204864"/>
            <a:ext cx="576064" cy="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6" name="Forma 175"/>
          <p:cNvCxnSpPr>
            <a:stCxn id="40" idx="3"/>
            <a:endCxn id="169" idx="0"/>
          </p:cNvCxnSpPr>
          <p:nvPr/>
        </p:nvCxnSpPr>
        <p:spPr>
          <a:xfrm>
            <a:off x="1835696" y="1376772"/>
            <a:ext cx="720080" cy="612068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8" name="Forma 177"/>
          <p:cNvCxnSpPr>
            <a:stCxn id="67" idx="1"/>
            <a:endCxn id="170" idx="0"/>
          </p:cNvCxnSpPr>
          <p:nvPr/>
        </p:nvCxnSpPr>
        <p:spPr>
          <a:xfrm rot="10800000" flipV="1">
            <a:off x="4283969" y="1232756"/>
            <a:ext cx="954863" cy="756084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0" name="Chave direita 179"/>
          <p:cNvSpPr/>
          <p:nvPr/>
        </p:nvSpPr>
        <p:spPr>
          <a:xfrm rot="5400000">
            <a:off x="3131840" y="1340768"/>
            <a:ext cx="864096" cy="4608512"/>
          </a:xfrm>
          <a:prstGeom prst="rightBrace">
            <a:avLst>
              <a:gd name="adj1" fmla="val 0"/>
              <a:gd name="adj2" fmla="val 5158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1" name="Chave direita 180"/>
          <p:cNvSpPr/>
          <p:nvPr/>
        </p:nvSpPr>
        <p:spPr>
          <a:xfrm rot="5400000">
            <a:off x="3203848" y="1628800"/>
            <a:ext cx="288032" cy="1872208"/>
          </a:xfrm>
          <a:prstGeom prst="rightBrace">
            <a:avLst>
              <a:gd name="adj1" fmla="val 0"/>
              <a:gd name="adj2" fmla="val 51589"/>
            </a:avLst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89" name="Arredondar Retângulo em um Canto Diagonal 188"/>
          <p:cNvSpPr/>
          <p:nvPr/>
        </p:nvSpPr>
        <p:spPr>
          <a:xfrm>
            <a:off x="7236296" y="5805264"/>
            <a:ext cx="1728192" cy="792088"/>
          </a:xfrm>
          <a:prstGeom prst="round2Diag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Intensidade Focos de calor</a:t>
            </a:r>
          </a:p>
          <a:p>
            <a:pPr algn="ctr"/>
            <a:r>
              <a:rPr lang="pt-BR" dirty="0" smtClean="0"/>
              <a:t>DEGRAD</a:t>
            </a:r>
            <a:endParaRPr lang="pt-BR" dirty="0"/>
          </a:p>
        </p:txBody>
      </p:sp>
      <p:cxnSp>
        <p:nvCxnSpPr>
          <p:cNvPr id="191" name="Conector reto 190"/>
          <p:cNvCxnSpPr/>
          <p:nvPr/>
        </p:nvCxnSpPr>
        <p:spPr>
          <a:xfrm>
            <a:off x="7740352" y="5373216"/>
            <a:ext cx="0" cy="79208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10861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0" y="288032"/>
            <a:ext cx="9144000" cy="908720"/>
          </a:xfrm>
        </p:spPr>
        <p:txBody>
          <a:bodyPr>
            <a:normAutofit fontScale="90000"/>
          </a:bodyPr>
          <a:lstStyle/>
          <a:p>
            <a:pPr lvl="1" algn="ctr" rtl="0">
              <a:spcBef>
                <a:spcPct val="0"/>
              </a:spcBef>
            </a:pPr>
            <a:r>
              <a:rPr lang="pt-BR" sz="3600" dirty="0" smtClean="0"/>
              <a:t>Resultados</a:t>
            </a:r>
            <a:r>
              <a:rPr lang="pt-BR" dirty="0" smtClean="0"/>
              <a:t/>
            </a:r>
            <a:br>
              <a:rPr lang="pt-BR" dirty="0" smtClean="0"/>
            </a:br>
            <a:r>
              <a:rPr lang="pt-BR" dirty="0" smtClean="0"/>
              <a:t> </a:t>
            </a:r>
            <a:r>
              <a:rPr lang="pt-BR" b="1" dirty="0"/>
              <a:t>Área total mapeada pelos sistemas DETEX e DEGRAD</a:t>
            </a:r>
            <a:r>
              <a:rPr lang="pt-BR" sz="1600" dirty="0"/>
              <a:t/>
            </a:r>
            <a:br>
              <a:rPr lang="pt-BR" sz="1600" dirty="0"/>
            </a:br>
            <a:endParaRPr lang="pt-BR" dirty="0"/>
          </a:p>
        </p:txBody>
      </p:sp>
      <p:graphicFrame>
        <p:nvGraphicFramePr>
          <p:cNvPr id="6" name="Chart 4"/>
          <p:cNvGraphicFramePr/>
          <p:nvPr/>
        </p:nvGraphicFramePr>
        <p:xfrm>
          <a:off x="179512" y="3905672"/>
          <a:ext cx="8784976" cy="29523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7" name="Gráfico 6"/>
          <p:cNvGraphicFramePr/>
          <p:nvPr/>
        </p:nvGraphicFramePr>
        <p:xfrm>
          <a:off x="179512" y="1124744"/>
          <a:ext cx="8712968" cy="259228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8" name="CaixaDeTexto 7"/>
          <p:cNvSpPr txBox="1"/>
          <p:nvPr/>
        </p:nvSpPr>
        <p:spPr>
          <a:xfrm>
            <a:off x="3203848" y="111545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Área de estudo  - PA</a:t>
            </a:r>
            <a:endParaRPr lang="pt-BR" dirty="0"/>
          </a:p>
        </p:txBody>
      </p:sp>
      <p:sp>
        <p:nvSpPr>
          <p:cNvPr id="9" name="CaixaDeTexto 8"/>
          <p:cNvSpPr txBox="1"/>
          <p:nvPr/>
        </p:nvSpPr>
        <p:spPr>
          <a:xfrm>
            <a:off x="4283968" y="3923764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Área de estudo  - MT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33872" y="260648"/>
            <a:ext cx="8229600" cy="792088"/>
          </a:xfrm>
        </p:spPr>
        <p:txBody>
          <a:bodyPr>
            <a:noAutofit/>
          </a:bodyPr>
          <a:lstStyle/>
          <a:p>
            <a:pPr lvl="1" algn="ctr" rtl="0">
              <a:spcBef>
                <a:spcPct val="0"/>
              </a:spcBef>
            </a:pPr>
            <a:r>
              <a:rPr lang="pt-BR" sz="2500" b="1" dirty="0"/>
              <a:t>Consistência entre dados DEGRAD e DETEX para o mesmo </a:t>
            </a:r>
            <a:r>
              <a:rPr lang="pt-BR" sz="2500" b="1" dirty="0" smtClean="0"/>
              <a:t>ano</a:t>
            </a:r>
            <a:endParaRPr lang="pt-BR" sz="2500" dirty="0"/>
          </a:p>
        </p:txBody>
      </p:sp>
      <p:pic>
        <p:nvPicPr>
          <p:cNvPr id="5" name="table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503549" y="2420888"/>
            <a:ext cx="8136903" cy="4182754"/>
          </a:xfrm>
          <a:prstGeom prst="rect">
            <a:avLst/>
          </a:prstGeom>
        </p:spPr>
      </p:pic>
      <p:sp>
        <p:nvSpPr>
          <p:cNvPr id="37891" name="Rectangle 3"/>
          <p:cNvSpPr>
            <a:spLocks noChangeArrowheads="1"/>
          </p:cNvSpPr>
          <p:nvPr/>
        </p:nvSpPr>
        <p:spPr bwMode="auto">
          <a:xfrm>
            <a:off x="251774" y="1208946"/>
            <a:ext cx="8640451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pt-BR" altLang="zh-CN" sz="20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Calibri" pitchFamily="34" charset="0"/>
              </a:rPr>
              <a:t>Sobreposição de áreas mapeadas pelos sistemas DEGRAD e DETEX no mesmo ano de análise para as unidades espaciais de análise.</a:t>
            </a:r>
            <a:endParaRPr kumimoji="0" lang="pt-BR" altLang="zh-CN" sz="20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560240" y="4005064"/>
            <a:ext cx="7776864" cy="288032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07504" y="72008"/>
            <a:ext cx="8964488" cy="980728"/>
          </a:xfrm>
        </p:spPr>
        <p:txBody>
          <a:bodyPr>
            <a:noAutofit/>
          </a:bodyPr>
          <a:lstStyle/>
          <a:p>
            <a:pPr algn="just"/>
            <a:r>
              <a:rPr lang="pt-BR" sz="2400" dirty="0" smtClean="0"/>
              <a:t>Distribuição </a:t>
            </a:r>
            <a:r>
              <a:rPr lang="pt-BR" sz="2400" dirty="0" smtClean="0"/>
              <a:t>da intensidade dos focos de calor nas duas áreas de estudo.</a:t>
            </a:r>
            <a:endParaRPr lang="pt-BR" sz="2400" dirty="0"/>
          </a:p>
        </p:txBody>
      </p:sp>
      <p:pic>
        <p:nvPicPr>
          <p:cNvPr id="50178" name="Picture 2" descr="F:\mapa_kernel_fina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7544" y="908720"/>
            <a:ext cx="8211220" cy="580647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3647</TotalTime>
  <Words>612</Words>
  <Application>Microsoft Office PowerPoint</Application>
  <PresentationFormat>On-screen Show (4:3)</PresentationFormat>
  <Paragraphs>132</Paragraphs>
  <Slides>17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3" baseType="lpstr">
      <vt:lpstr>宋体</vt:lpstr>
      <vt:lpstr>Arial</vt:lpstr>
      <vt:lpstr>Calibri</vt:lpstr>
      <vt:lpstr>Times New Roman</vt:lpstr>
      <vt:lpstr>Wingdings</vt:lpstr>
      <vt:lpstr>Tema do Office</vt:lpstr>
      <vt:lpstr>Análise exploratória da degradação florestal na região de Novo Progresso (PA) e Sinop (MT) – Sistemas DETEX, DEGRAD e Focos de calor </vt:lpstr>
      <vt:lpstr>Introdução</vt:lpstr>
      <vt:lpstr>Objetivos</vt:lpstr>
      <vt:lpstr>Metodologia  - Área de Estudo</vt:lpstr>
      <vt:lpstr>Dados DETEX, DEGRAD e Focos de Calor – Ontologia e Estrutura dos dados </vt:lpstr>
      <vt:lpstr>Fluxograma</vt:lpstr>
      <vt:lpstr>Resultados  Área total mapeada pelos sistemas DETEX e DEGRAD </vt:lpstr>
      <vt:lpstr>Consistência entre dados DEGRAD e DETEX para o mesmo ano</vt:lpstr>
      <vt:lpstr>Distribuição da intensidade dos focos de calor nas duas áreas de estudo.</vt:lpstr>
      <vt:lpstr>PowerPoint Presentation</vt:lpstr>
      <vt:lpstr>PowerPoint Presentation</vt:lpstr>
      <vt:lpstr>PowerPoint Presentation</vt:lpstr>
      <vt:lpstr>PowerPoint Presentation</vt:lpstr>
      <vt:lpstr>Conclusões</vt:lpstr>
      <vt:lpstr>AGRADECIMENTOS</vt:lpstr>
      <vt:lpstr>Muito Obrigado!!</vt:lpstr>
      <vt:lpstr>Análise exploratória da degradação florestal na região de Novo Progresso (PA) e Sinop (MT) – Sistemas DETEX, DEGRAD e Focos de calor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Resultados Detex – Degrad – Focos de Incêndio</dc:title>
  <dc:creator>Mateus Macul</dc:creator>
  <cp:lastModifiedBy>Danilo</cp:lastModifiedBy>
  <cp:revision>79</cp:revision>
  <dcterms:created xsi:type="dcterms:W3CDTF">2017-06-09T02:53:51Z</dcterms:created>
  <dcterms:modified xsi:type="dcterms:W3CDTF">2017-06-12T03:29:31Z</dcterms:modified>
</cp:coreProperties>
</file>