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8"/>
  </p:notesMasterIdLst>
  <p:sldIdLst>
    <p:sldId id="256" r:id="rId2"/>
    <p:sldId id="257" r:id="rId3"/>
    <p:sldId id="259" r:id="rId4"/>
    <p:sldId id="302" r:id="rId5"/>
    <p:sldId id="370" r:id="rId6"/>
    <p:sldId id="371" r:id="rId7"/>
    <p:sldId id="373" r:id="rId8"/>
    <p:sldId id="320" r:id="rId9"/>
    <p:sldId id="272" r:id="rId10"/>
    <p:sldId id="304" r:id="rId11"/>
    <p:sldId id="375" r:id="rId12"/>
    <p:sldId id="377" r:id="rId13"/>
    <p:sldId id="378" r:id="rId14"/>
    <p:sldId id="380" r:id="rId15"/>
    <p:sldId id="381" r:id="rId16"/>
    <p:sldId id="382" r:id="rId17"/>
    <p:sldId id="385" r:id="rId18"/>
    <p:sldId id="383" r:id="rId19"/>
    <p:sldId id="387" r:id="rId20"/>
    <p:sldId id="384" r:id="rId21"/>
    <p:sldId id="388" r:id="rId22"/>
    <p:sldId id="389" r:id="rId23"/>
    <p:sldId id="390" r:id="rId24"/>
    <p:sldId id="331" r:id="rId25"/>
    <p:sldId id="392" r:id="rId26"/>
    <p:sldId id="39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a Claudia" initials="A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13107"/>
    <a:srgbClr val="7030A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284" autoAdjust="0"/>
  </p:normalViewPr>
  <p:slideViewPr>
    <p:cSldViewPr>
      <p:cViewPr>
        <p:scale>
          <a:sx n="89" d="100"/>
          <a:sy n="89" d="100"/>
        </p:scale>
        <p:origin x="-62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A58C6-9471-494C-90B7-EEAABD8F8A73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1C46-8E25-4861-BFD9-C1467BE2907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5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7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17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4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6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88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86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004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94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06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6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90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65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965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67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31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338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12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9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noProof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90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2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9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32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98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58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91C46-8E25-4861-BFD9-C1467BE2907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5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94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pt-BR" noProof="0" smtClean="0"/>
              <a:t>Clique para editar o título mestre</a:t>
            </a:r>
          </a:p>
        </p:txBody>
      </p:sp>
      <p:sp>
        <p:nvSpPr>
          <p:cNvPr id="79895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4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7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6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5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2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5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8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8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3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8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06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9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5760 w 6027"/>
                <a:gd name="T1" fmla="*/ 1248 h 2296"/>
                <a:gd name="T2" fmla="*/ 0 w 6027"/>
                <a:gd name="T3" fmla="*/ 1248 h 2296"/>
                <a:gd name="T4" fmla="*/ 0 w 6027"/>
                <a:gd name="T5" fmla="*/ 0 h 2296"/>
                <a:gd name="T6" fmla="*/ 5760 w 6027"/>
                <a:gd name="T7" fmla="*/ 0 h 2296"/>
                <a:gd name="T8" fmla="*/ 5760 w 6027"/>
                <a:gd name="T9" fmla="*/ 1248 h 2296"/>
                <a:gd name="T10" fmla="*/ 5760 w 6027"/>
                <a:gd name="T11" fmla="*/ 1248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52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>
              <a:gd name="T0" fmla="*/ 2895600 w 5748"/>
              <a:gd name="T1" fmla="*/ 609600 h 246"/>
              <a:gd name="T2" fmla="*/ 0 w 5748"/>
              <a:gd name="T3" fmla="*/ 609600 h 246"/>
              <a:gd name="T4" fmla="*/ 0 w 5748"/>
              <a:gd name="T5" fmla="*/ 0 h 246"/>
              <a:gd name="T6" fmla="*/ 2895600 w 5748"/>
              <a:gd name="T7" fmla="*/ 0 h 246"/>
              <a:gd name="T8" fmla="*/ 2895600 w 5748"/>
              <a:gd name="T9" fmla="*/ 609600 h 246"/>
              <a:gd name="T10" fmla="*/ 2895600 w 5748"/>
              <a:gd name="T11" fmla="*/ 609600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78855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20 h 353"/>
                  <a:gd name="T4" fmla="*/ 24 w 186"/>
                  <a:gd name="T5" fmla="*/ 34 h 353"/>
                  <a:gd name="T6" fmla="*/ 18 w 186"/>
                  <a:gd name="T7" fmla="*/ 74 h 353"/>
                  <a:gd name="T8" fmla="*/ 42 w 186"/>
                  <a:gd name="T9" fmla="*/ 128 h 353"/>
                  <a:gd name="T10" fmla="*/ 48 w 186"/>
                  <a:gd name="T11" fmla="*/ 181 h 353"/>
                  <a:gd name="T12" fmla="*/ 0 w 186"/>
                  <a:gd name="T13" fmla="*/ 395 h 353"/>
                  <a:gd name="T14" fmla="*/ 54 w 186"/>
                  <a:gd name="T15" fmla="*/ 261 h 353"/>
                  <a:gd name="T16" fmla="*/ 84 w 186"/>
                  <a:gd name="T17" fmla="*/ 242 h 353"/>
                  <a:gd name="T18" fmla="*/ 126 w 186"/>
                  <a:gd name="T19" fmla="*/ 141 h 353"/>
                  <a:gd name="T20" fmla="*/ 144 w 186"/>
                  <a:gd name="T21" fmla="*/ 134 h 353"/>
                  <a:gd name="T22" fmla="*/ 144 w 186"/>
                  <a:gd name="T23" fmla="*/ 101 h 353"/>
                  <a:gd name="T24" fmla="*/ 186 w 186"/>
                  <a:gd name="T25" fmla="*/ 74 h 353"/>
                  <a:gd name="T26" fmla="*/ 162 w 186"/>
                  <a:gd name="T27" fmla="*/ 67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7 h 66"/>
                  <a:gd name="T8" fmla="*/ 6 w 155"/>
                  <a:gd name="T9" fmla="*/ 20 h 66"/>
                  <a:gd name="T10" fmla="*/ 0 w 155"/>
                  <a:gd name="T11" fmla="*/ 27 h 66"/>
                  <a:gd name="T12" fmla="*/ 78 w 155"/>
                  <a:gd name="T13" fmla="*/ 67 h 66"/>
                  <a:gd name="T14" fmla="*/ 96 w 155"/>
                  <a:gd name="T15" fmla="*/ 47 h 66"/>
                  <a:gd name="T16" fmla="*/ 155 w 155"/>
                  <a:gd name="T17" fmla="*/ 74 h 66"/>
                  <a:gd name="T18" fmla="*/ 126 w 155"/>
                  <a:gd name="T19" fmla="*/ 27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41 h 72"/>
                  <a:gd name="T2" fmla="*/ 0 w 42"/>
                  <a:gd name="T3" fmla="*/ 20 h 72"/>
                  <a:gd name="T4" fmla="*/ 12 w 42"/>
                  <a:gd name="T5" fmla="*/ 7 h 72"/>
                  <a:gd name="T6" fmla="*/ 0 w 42"/>
                  <a:gd name="T7" fmla="*/ 7 h 72"/>
                  <a:gd name="T8" fmla="*/ 12 w 42"/>
                  <a:gd name="T9" fmla="*/ 7 h 72"/>
                  <a:gd name="T10" fmla="*/ 24 w 42"/>
                  <a:gd name="T11" fmla="*/ 7 h 72"/>
                  <a:gd name="T12" fmla="*/ 36 w 42"/>
                  <a:gd name="T13" fmla="*/ 7 h 72"/>
                  <a:gd name="T14" fmla="*/ 42 w 42"/>
                  <a:gd name="T15" fmla="*/ 0 h 72"/>
                  <a:gd name="T16" fmla="*/ 30 w 42"/>
                  <a:gd name="T17" fmla="*/ 20 h 72"/>
                  <a:gd name="T18" fmla="*/ 42 w 42"/>
                  <a:gd name="T19" fmla="*/ 54 h 72"/>
                  <a:gd name="T20" fmla="*/ 12 w 42"/>
                  <a:gd name="T21" fmla="*/ 81 h 72"/>
                  <a:gd name="T22" fmla="*/ 6 w 42"/>
                  <a:gd name="T23" fmla="*/ 41 h 72"/>
                  <a:gd name="T24" fmla="*/ 6 w 42"/>
                  <a:gd name="T25" fmla="*/ 41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8862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1 h 287"/>
                <a:gd name="T4" fmla="*/ 66 w 365"/>
                <a:gd name="T5" fmla="*/ 110 h 287"/>
                <a:gd name="T6" fmla="*/ 143 w 365"/>
                <a:gd name="T7" fmla="*/ 183 h 287"/>
                <a:gd name="T8" fmla="*/ 191 w 365"/>
                <a:gd name="T9" fmla="*/ 170 h 287"/>
                <a:gd name="T10" fmla="*/ 341 w 365"/>
                <a:gd name="T11" fmla="*/ 291 h 287"/>
                <a:gd name="T12" fmla="*/ 305 w 365"/>
                <a:gd name="T13" fmla="*/ 176 h 287"/>
                <a:gd name="T14" fmla="*/ 365 w 365"/>
                <a:gd name="T15" fmla="*/ 134 h 287"/>
                <a:gd name="T16" fmla="*/ 359 w 365"/>
                <a:gd name="T17" fmla="*/ 128 h 287"/>
                <a:gd name="T18" fmla="*/ 335 w 365"/>
                <a:gd name="T19" fmla="*/ 116 h 287"/>
                <a:gd name="T20" fmla="*/ 299 w 365"/>
                <a:gd name="T21" fmla="*/ 91 h 287"/>
                <a:gd name="T22" fmla="*/ 257 w 365"/>
                <a:gd name="T23" fmla="*/ 73 h 287"/>
                <a:gd name="T24" fmla="*/ 215 w 365"/>
                <a:gd name="T25" fmla="*/ 55 h 287"/>
                <a:gd name="T26" fmla="*/ 173 w 365"/>
                <a:gd name="T27" fmla="*/ 37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1 h 60"/>
                <a:gd name="T16" fmla="*/ 65 w 71"/>
                <a:gd name="T17" fmla="*/ 43 h 60"/>
                <a:gd name="T18" fmla="*/ 71 w 71"/>
                <a:gd name="T19" fmla="*/ 55 h 60"/>
                <a:gd name="T20" fmla="*/ 71 w 71"/>
                <a:gd name="T21" fmla="*/ 61 h 60"/>
                <a:gd name="T22" fmla="*/ 59 w 71"/>
                <a:gd name="T23" fmla="*/ 55 h 60"/>
                <a:gd name="T24" fmla="*/ 47 w 71"/>
                <a:gd name="T25" fmla="*/ 43 h 60"/>
                <a:gd name="T26" fmla="*/ 23 w 71"/>
                <a:gd name="T27" fmla="*/ 31 h 60"/>
                <a:gd name="T28" fmla="*/ 23 w 71"/>
                <a:gd name="T29" fmla="*/ 37 h 60"/>
                <a:gd name="T30" fmla="*/ 18 w 71"/>
                <a:gd name="T31" fmla="*/ 43 h 60"/>
                <a:gd name="T32" fmla="*/ 12 w 71"/>
                <a:gd name="T33" fmla="*/ 49 h 60"/>
                <a:gd name="T34" fmla="*/ 6 w 71"/>
                <a:gd name="T35" fmla="*/ 49 h 60"/>
                <a:gd name="T36" fmla="*/ 6 w 71"/>
                <a:gd name="T37" fmla="*/ 49 h 60"/>
                <a:gd name="T38" fmla="*/ 6 w 71"/>
                <a:gd name="T39" fmla="*/ 37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55 h 162"/>
                <a:gd name="T10" fmla="*/ 96 w 161"/>
                <a:gd name="T11" fmla="*/ 61 h 162"/>
                <a:gd name="T12" fmla="*/ 102 w 161"/>
                <a:gd name="T13" fmla="*/ 73 h 162"/>
                <a:gd name="T14" fmla="*/ 108 w 161"/>
                <a:gd name="T15" fmla="*/ 85 h 162"/>
                <a:gd name="T16" fmla="*/ 120 w 161"/>
                <a:gd name="T17" fmla="*/ 97 h 162"/>
                <a:gd name="T18" fmla="*/ 143 w 161"/>
                <a:gd name="T19" fmla="*/ 115 h 162"/>
                <a:gd name="T20" fmla="*/ 155 w 161"/>
                <a:gd name="T21" fmla="*/ 140 h 162"/>
                <a:gd name="T22" fmla="*/ 161 w 161"/>
                <a:gd name="T23" fmla="*/ 158 h 162"/>
                <a:gd name="T24" fmla="*/ 161 w 161"/>
                <a:gd name="T25" fmla="*/ 164 h 162"/>
                <a:gd name="T26" fmla="*/ 96 w 161"/>
                <a:gd name="T27" fmla="*/ 103 h 162"/>
                <a:gd name="T28" fmla="*/ 30 w 161"/>
                <a:gd name="T29" fmla="*/ 55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1 h 60"/>
                <a:gd name="T4" fmla="*/ 41 w 59"/>
                <a:gd name="T5" fmla="*/ 37 h 60"/>
                <a:gd name="T6" fmla="*/ 47 w 59"/>
                <a:gd name="T7" fmla="*/ 43 h 60"/>
                <a:gd name="T8" fmla="*/ 53 w 59"/>
                <a:gd name="T9" fmla="*/ 55 h 60"/>
                <a:gd name="T10" fmla="*/ 53 w 59"/>
                <a:gd name="T11" fmla="*/ 61 h 60"/>
                <a:gd name="T12" fmla="*/ 47 w 59"/>
                <a:gd name="T13" fmla="*/ 55 h 60"/>
                <a:gd name="T14" fmla="*/ 35 w 59"/>
                <a:gd name="T15" fmla="*/ 49 h 60"/>
                <a:gd name="T16" fmla="*/ 23 w 59"/>
                <a:gd name="T17" fmla="*/ 37 h 60"/>
                <a:gd name="T18" fmla="*/ 17 w 59"/>
                <a:gd name="T19" fmla="*/ 31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37 h 204"/>
                <a:gd name="T2" fmla="*/ 245 w 245"/>
                <a:gd name="T3" fmla="*/ 43 h 204"/>
                <a:gd name="T4" fmla="*/ 209 w 245"/>
                <a:gd name="T5" fmla="*/ 85 h 204"/>
                <a:gd name="T6" fmla="*/ 143 w 245"/>
                <a:gd name="T7" fmla="*/ 134 h 204"/>
                <a:gd name="T8" fmla="*/ 167 w 245"/>
                <a:gd name="T9" fmla="*/ 158 h 204"/>
                <a:gd name="T10" fmla="*/ 179 w 245"/>
                <a:gd name="T11" fmla="*/ 207 h 204"/>
                <a:gd name="T12" fmla="*/ 77 w 245"/>
                <a:gd name="T13" fmla="*/ 134 h 204"/>
                <a:gd name="T14" fmla="*/ 47 w 245"/>
                <a:gd name="T15" fmla="*/ 85 h 204"/>
                <a:gd name="T16" fmla="*/ 89 w 245"/>
                <a:gd name="T17" fmla="*/ 67 h 204"/>
                <a:gd name="T18" fmla="*/ 59 w 245"/>
                <a:gd name="T19" fmla="*/ 37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37 h 204"/>
                <a:gd name="T50" fmla="*/ 233 w 245"/>
                <a:gd name="T51" fmla="*/ 37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870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8872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7F0B5C4-4EE9-4A8E-90C7-9BEF62D97D4F}" type="datetimeFigureOut">
              <a:rPr lang="en-US" smtClean="0"/>
              <a:pPr/>
              <a:t>6/10/2017</a:t>
            </a:fld>
            <a:endParaRPr lang="en-US"/>
          </a:p>
        </p:txBody>
      </p:sp>
      <p:sp>
        <p:nvSpPr>
          <p:cNvPr id="7887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78874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D1AD84D6-F3D8-4C44-B49E-90C019B2AA67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743200" y="380553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" pitchFamily="34" charset="0"/>
                <a:cs typeface="Arial" pitchFamily="34" charset="0"/>
              </a:rPr>
              <a:t>Fabio Corrêa Alves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41868" y="1752600"/>
            <a:ext cx="7432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INTENSIDADE TECTÔNICA RELATIVA DA BORDA NORTE DA BACIA PARAÍBA (PB) COM BASE EM TÉCNICAS DE GEOPROCESSAMENTO</a:t>
            </a:r>
            <a:endParaRPr lang="en-US" sz="2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46"/>
          <p:cNvSpPr txBox="1">
            <a:spLocks noChangeArrowheads="1"/>
          </p:cNvSpPr>
          <p:nvPr/>
        </p:nvSpPr>
        <p:spPr bwMode="auto">
          <a:xfrm>
            <a:off x="1752600" y="4708029"/>
            <a:ext cx="48768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600" dirty="0" smtClean="0">
                <a:latin typeface="+mj-lt"/>
                <a:cs typeface="Arial" pitchFamily="34" charset="0"/>
              </a:rPr>
              <a:t>Monografia de Geoprocessamento</a:t>
            </a:r>
          </a:p>
          <a:p>
            <a:pPr algn="ctr">
              <a:lnSpc>
                <a:spcPct val="130000"/>
              </a:lnSpc>
            </a:pPr>
            <a:r>
              <a:rPr lang="pt-BR" altLang="pt-BR" sz="1600" dirty="0" smtClean="0">
                <a:latin typeface="+mj-lt"/>
              </a:rPr>
              <a:t>Junho de 2017</a:t>
            </a:r>
            <a:endParaRPr lang="pt-BR" altLang="pt-BR" sz="1600" baseline="0" dirty="0">
              <a:latin typeface="+mj-lt"/>
            </a:endParaRPr>
          </a:p>
          <a:p>
            <a:pPr algn="ctr">
              <a:lnSpc>
                <a:spcPct val="130000"/>
              </a:lnSpc>
            </a:pPr>
            <a:r>
              <a:rPr lang="pt-BR" altLang="pt-BR" sz="1600" baseline="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pt-BR" altLang="pt-BR" sz="1600" baseline="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endParaRPr lang="pt-BR" altLang="pt-BR" sz="1600" baseline="0" dirty="0">
              <a:solidFill>
                <a:schemeClr val="bg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8097916" y="0"/>
            <a:ext cx="1036835" cy="6858000"/>
            <a:chOff x="8097916" y="0"/>
            <a:chExt cx="1036835" cy="6858000"/>
          </a:xfrm>
        </p:grpSpPr>
        <p:grpSp>
          <p:nvGrpSpPr>
            <p:cNvPr id="17" name="Grupo 16"/>
            <p:cNvGrpSpPr/>
            <p:nvPr/>
          </p:nvGrpSpPr>
          <p:grpSpPr>
            <a:xfrm>
              <a:off x="8097916" y="0"/>
              <a:ext cx="1036835" cy="6858000"/>
              <a:chOff x="8097916" y="0"/>
              <a:chExt cx="1036835" cy="6858000"/>
            </a:xfrm>
          </p:grpSpPr>
          <p:sp>
            <p:nvSpPr>
              <p:cNvPr id="2" name="Retângulo 1"/>
              <p:cNvSpPr/>
              <p:nvPr/>
            </p:nvSpPr>
            <p:spPr bwMode="auto">
              <a:xfrm>
                <a:off x="8097916" y="0"/>
                <a:ext cx="1036835" cy="6858000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29" name="Picture 5" descr="C:\Users\Fabio\Desktop\CAPA\image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6413" y="12510"/>
                <a:ext cx="1013713" cy="1611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6413" y="3359440"/>
                <a:ext cx="1009089" cy="1745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 descr="C:\Users\Fabio\Desktop\CAPA\mid-atlantic_ridge.g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34243" r="1800"/>
              <a:stretch/>
            </p:blipFill>
            <p:spPr bwMode="auto">
              <a:xfrm>
                <a:off x="8116413" y="5114847"/>
                <a:ext cx="1009089" cy="1733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6" descr="C:\Users\Fabio\Desktop\CAPA\RIO PARAIBA DO SUL 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5" r="32537"/>
            <a:stretch/>
          </p:blipFill>
          <p:spPr bwMode="auto">
            <a:xfrm>
              <a:off x="8115297" y="1657145"/>
              <a:ext cx="1010205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913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384436" y="1543110"/>
            <a:ext cx="7311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+mj-lt"/>
              </a:rPr>
              <a:t>(i) </a:t>
            </a:r>
            <a:r>
              <a:rPr lang="pt-BR" sz="2000" dirty="0">
                <a:latin typeface="+mj-lt"/>
              </a:rPr>
              <a:t>-</a:t>
            </a:r>
            <a:r>
              <a:rPr lang="pt-BR" sz="2000" dirty="0" smtClean="0">
                <a:latin typeface="+mj-lt"/>
              </a:rPr>
              <a:t> Duas cenas de MDE-SRTM de 1 arco-segundo</a:t>
            </a:r>
          </a:p>
          <a:p>
            <a:endParaRPr lang="pt-BR" sz="2000" dirty="0" smtClean="0">
              <a:latin typeface="+mj-lt"/>
            </a:endParaRPr>
          </a:p>
          <a:p>
            <a:r>
              <a:rPr lang="pt-BR" sz="2000" dirty="0" smtClean="0">
                <a:latin typeface="+mj-lt"/>
              </a:rPr>
              <a:t>(ii) </a:t>
            </a:r>
            <a:r>
              <a:rPr lang="pt-BR" sz="2000" dirty="0">
                <a:latin typeface="+mj-lt"/>
              </a:rPr>
              <a:t>-</a:t>
            </a:r>
            <a:r>
              <a:rPr lang="pt-BR" sz="2000" dirty="0" smtClean="0">
                <a:latin typeface="+mj-lt"/>
              </a:rPr>
              <a:t> Máscara de corpos d´agua derivada dos dados SRTM</a:t>
            </a:r>
          </a:p>
          <a:p>
            <a:endParaRPr lang="pt-BR" sz="2000" dirty="0">
              <a:latin typeface="+mj-lt"/>
            </a:endParaRPr>
          </a:p>
          <a:p>
            <a:r>
              <a:rPr lang="pt-BR" sz="2000" dirty="0" smtClean="0">
                <a:latin typeface="+mj-lt"/>
              </a:rPr>
              <a:t>(iii) </a:t>
            </a:r>
            <a:r>
              <a:rPr lang="pt-BR" sz="2000" dirty="0">
                <a:latin typeface="+mj-lt"/>
              </a:rPr>
              <a:t>-</a:t>
            </a:r>
            <a:r>
              <a:rPr lang="pt-BR" sz="2000" dirty="0" smtClean="0">
                <a:latin typeface="+mj-lt"/>
              </a:rPr>
              <a:t> Registros fotográficos de afloramentos em campo da </a:t>
            </a:r>
            <a:r>
              <a:rPr lang="pt-BR" sz="2000" dirty="0">
                <a:latin typeface="+mj-lt"/>
              </a:rPr>
              <a:t> </a:t>
            </a:r>
            <a:r>
              <a:rPr lang="pt-BR" sz="2000" dirty="0" smtClean="0">
                <a:latin typeface="+mj-lt"/>
              </a:rPr>
              <a:t>           Fm. Barreiras e Sedimentos Pós-Barreiras (validação)</a:t>
            </a:r>
          </a:p>
          <a:p>
            <a:endParaRPr lang="pt-BR" sz="2000" dirty="0">
              <a:solidFill>
                <a:srgbClr val="00B0F0"/>
              </a:solidFill>
              <a:latin typeface="+mj-lt"/>
            </a:endParaRPr>
          </a:p>
          <a:p>
            <a:endParaRPr lang="pt-BR" sz="2000" dirty="0" smtClean="0">
              <a:solidFill>
                <a:srgbClr val="00B0F0"/>
              </a:solidFill>
              <a:latin typeface="+mj-lt"/>
            </a:endParaRPr>
          </a:p>
          <a:p>
            <a:r>
              <a:rPr lang="pt-BR" sz="2000" dirty="0" smtClean="0">
                <a:solidFill>
                  <a:srgbClr val="00B0F0"/>
                </a:solidFill>
                <a:latin typeface="+mj-lt"/>
              </a:rPr>
              <a:t>	</a:t>
            </a:r>
            <a:r>
              <a:rPr lang="pt-BR" sz="2000" dirty="0">
                <a:solidFill>
                  <a:srgbClr val="00B0F0"/>
                </a:solidFill>
                <a:latin typeface="+mj-lt"/>
              </a:rPr>
              <a:t> </a:t>
            </a:r>
            <a:r>
              <a:rPr lang="pt-BR" sz="2000" dirty="0" smtClean="0">
                <a:solidFill>
                  <a:srgbClr val="00B0F0"/>
                </a:solidFill>
                <a:latin typeface="+mj-lt"/>
              </a:rPr>
              <a:t>        </a:t>
            </a:r>
            <a:endParaRPr lang="en-US" sz="2000" dirty="0">
              <a:latin typeface="+mj-lt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304800" y="-76200"/>
            <a:ext cx="3479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MATERIAL E MÉTODOS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8" name="Conector reto 17"/>
          <p:cNvCxnSpPr/>
          <p:nvPr/>
        </p:nvCxnSpPr>
        <p:spPr bwMode="auto">
          <a:xfrm>
            <a:off x="133161" y="609600"/>
            <a:ext cx="37584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CaixaDeTexto 27"/>
          <p:cNvSpPr txBox="1"/>
          <p:nvPr/>
        </p:nvSpPr>
        <p:spPr>
          <a:xfrm>
            <a:off x="467129" y="971490"/>
            <a:ext cx="1895071" cy="40011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000" u="sng" dirty="0" smtClean="0">
                <a:solidFill>
                  <a:schemeClr val="tx1"/>
                </a:solidFill>
                <a:latin typeface="+mj-lt"/>
              </a:rPr>
              <a:t>Base de dados</a:t>
            </a:r>
            <a:endParaRPr lang="en-US" sz="2000" u="sng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817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ítulo 1"/>
          <p:cNvSpPr txBox="1">
            <a:spLocks/>
          </p:cNvSpPr>
          <p:nvPr/>
        </p:nvSpPr>
        <p:spPr bwMode="auto">
          <a:xfrm>
            <a:off x="304800" y="-76200"/>
            <a:ext cx="3479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MATERIAL E MÉTODOS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8" name="Conector reto 17"/>
          <p:cNvCxnSpPr/>
          <p:nvPr/>
        </p:nvCxnSpPr>
        <p:spPr bwMode="auto">
          <a:xfrm>
            <a:off x="133161" y="609600"/>
            <a:ext cx="37584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tângulo 8"/>
          <p:cNvSpPr/>
          <p:nvPr/>
        </p:nvSpPr>
        <p:spPr>
          <a:xfrm>
            <a:off x="133161" y="1093454"/>
            <a:ext cx="6609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u="sng" dirty="0" smtClean="0">
                <a:latin typeface="+mj-lt"/>
              </a:rPr>
              <a:t>Extração da rede de drenagem e sub-bacias</a:t>
            </a:r>
            <a:endParaRPr lang="pt-BR" sz="2400" u="sng" dirty="0">
              <a:latin typeface="+mj-lt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024049" y="4737054"/>
            <a:ext cx="20345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+mj-lt"/>
              </a:rPr>
              <a:t>(TerraHidro)</a:t>
            </a:r>
          </a:p>
          <a:p>
            <a:r>
              <a:rPr lang="pt-BR" sz="1600" dirty="0">
                <a:latin typeface="+mj-lt"/>
              </a:rPr>
              <a:t>(Rosim et al., 2013) </a:t>
            </a:r>
          </a:p>
          <a:p>
            <a:r>
              <a:rPr lang="pt-BR" sz="1600" dirty="0" smtClean="0">
                <a:latin typeface="+mj-lt"/>
              </a:rPr>
              <a:t> </a:t>
            </a:r>
            <a:endParaRPr lang="pt-BR" sz="1600" dirty="0">
              <a:latin typeface="+mj-lt"/>
            </a:endParaRPr>
          </a:p>
        </p:txBody>
      </p:sp>
      <p:grpSp>
        <p:nvGrpSpPr>
          <p:cNvPr id="21" name="Grupo 30"/>
          <p:cNvGrpSpPr/>
          <p:nvPr/>
        </p:nvGrpSpPr>
        <p:grpSpPr>
          <a:xfrm>
            <a:off x="154593" y="2012284"/>
            <a:ext cx="2283995" cy="1437008"/>
            <a:chOff x="3902914" y="2664376"/>
            <a:chExt cx="1830032" cy="1119181"/>
          </a:xfrm>
        </p:grpSpPr>
        <p:pic>
          <p:nvPicPr>
            <p:cNvPr id="22" name="Picture 3" descr="C:\Users\Fabio\Desktop\2014-09-30 19_56_56-Global Mapper v13.00 (b121011) - REGISTERE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2914" y="2664376"/>
              <a:ext cx="1830032" cy="11191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aixaDeTexto 32"/>
            <p:cNvSpPr txBox="1"/>
            <p:nvPr/>
          </p:nvSpPr>
          <p:spPr>
            <a:xfrm>
              <a:off x="4569383" y="3505368"/>
              <a:ext cx="1145617" cy="276999"/>
            </a:xfrm>
            <a:prstGeom prst="rect">
              <a:avLst/>
            </a:prstGeom>
            <a:solidFill>
              <a:schemeClr val="tx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chemeClr val="tx1"/>
                  </a:solidFill>
                  <a:latin typeface="+mj-lt"/>
                </a:rPr>
                <a:t>MDE-SRTM</a:t>
              </a:r>
              <a:r>
                <a:rPr lang="pt-BR" sz="1200" dirty="0" smtClean="0">
                  <a:solidFill>
                    <a:schemeClr val="tx1"/>
                  </a:solidFill>
                  <a:latin typeface="+mj-lt"/>
                </a:rPr>
                <a:t> 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4" name="Retângulo 33"/>
          <p:cNvSpPr/>
          <p:nvPr/>
        </p:nvSpPr>
        <p:spPr>
          <a:xfrm>
            <a:off x="2987856" y="2438400"/>
            <a:ext cx="1622719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Máscara de corpos d’água</a:t>
            </a:r>
          </a:p>
        </p:txBody>
      </p:sp>
      <p:sp>
        <p:nvSpPr>
          <p:cNvPr id="32" name="Retângulo 34"/>
          <p:cNvSpPr/>
          <p:nvPr/>
        </p:nvSpPr>
        <p:spPr>
          <a:xfrm>
            <a:off x="144948" y="3998784"/>
            <a:ext cx="14478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Direção de fluxo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55967" y="2523881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+</a:t>
            </a:r>
            <a:endParaRPr lang="pt-BR" b="1" dirty="0"/>
          </a:p>
        </p:txBody>
      </p:sp>
      <p:sp>
        <p:nvSpPr>
          <p:cNvPr id="33" name="Retângulo 34"/>
          <p:cNvSpPr/>
          <p:nvPr/>
        </p:nvSpPr>
        <p:spPr>
          <a:xfrm>
            <a:off x="2070218" y="3892663"/>
            <a:ext cx="14478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Área de contribuição</a:t>
            </a:r>
          </a:p>
          <a:p>
            <a:pPr algn="ctr"/>
            <a:r>
              <a:rPr lang="pt-BR" sz="1600" dirty="0" smtClean="0">
                <a:latin typeface="+mj-lt"/>
              </a:rPr>
              <a:t>(5.000 pixels)</a:t>
            </a:r>
          </a:p>
        </p:txBody>
      </p:sp>
      <p:sp>
        <p:nvSpPr>
          <p:cNvPr id="34" name="Retângulo 34"/>
          <p:cNvSpPr/>
          <p:nvPr/>
        </p:nvSpPr>
        <p:spPr>
          <a:xfrm>
            <a:off x="3969433" y="4029172"/>
            <a:ext cx="14478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chemeClr val="accent1"/>
                </a:solidFill>
                <a:latin typeface="+mj-lt"/>
              </a:rPr>
              <a:t>Rede de drenagem</a:t>
            </a:r>
          </a:p>
        </p:txBody>
      </p:sp>
      <p:sp>
        <p:nvSpPr>
          <p:cNvPr id="36" name="Retângulo 34"/>
          <p:cNvSpPr/>
          <p:nvPr/>
        </p:nvSpPr>
        <p:spPr>
          <a:xfrm>
            <a:off x="5868648" y="3906057"/>
            <a:ext cx="1202265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Arquivo vetorial (linha)</a:t>
            </a:r>
          </a:p>
        </p:txBody>
      </p:sp>
      <p:sp>
        <p:nvSpPr>
          <p:cNvPr id="37" name="Retângulo 34"/>
          <p:cNvSpPr/>
          <p:nvPr/>
        </p:nvSpPr>
        <p:spPr>
          <a:xfrm>
            <a:off x="7406558" y="3906061"/>
            <a:ext cx="1620064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18 </a:t>
            </a:r>
            <a:r>
              <a:rPr lang="pt-BR" sz="1600" dirty="0" err="1" smtClean="0">
                <a:latin typeface="+mj-lt"/>
              </a:rPr>
              <a:t>Sub-bacias</a:t>
            </a:r>
            <a:r>
              <a:rPr lang="pt-BR" sz="1600" dirty="0" smtClean="0">
                <a:latin typeface="+mj-lt"/>
              </a:rPr>
              <a:t> principais</a:t>
            </a:r>
          </a:p>
          <a:p>
            <a:pPr algn="ctr"/>
            <a:r>
              <a:rPr lang="pt-BR" sz="1600" dirty="0" smtClean="0">
                <a:latin typeface="+mj-lt"/>
              </a:rPr>
              <a:t>(relevo dômico)</a:t>
            </a:r>
          </a:p>
        </p:txBody>
      </p:sp>
      <p:sp>
        <p:nvSpPr>
          <p:cNvPr id="38" name="Retângulo 9"/>
          <p:cNvSpPr/>
          <p:nvPr/>
        </p:nvSpPr>
        <p:spPr>
          <a:xfrm>
            <a:off x="5868648" y="4798827"/>
            <a:ext cx="31149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+mj-lt"/>
              </a:rPr>
              <a:t>( ≥ ordem 3; Strahler 1957)</a:t>
            </a:r>
          </a:p>
          <a:p>
            <a:r>
              <a:rPr lang="pt-BR" sz="1600" dirty="0" smtClean="0">
                <a:latin typeface="+mj-lt"/>
              </a:rPr>
              <a:t>(Área de drenagem = 18.4 km²) </a:t>
            </a:r>
            <a:endParaRPr lang="pt-BR" sz="1600" dirty="0">
              <a:latin typeface="+mj-lt"/>
            </a:endParaRPr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H="1">
            <a:off x="868848" y="3566194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0" name="Line 19"/>
          <p:cNvSpPr>
            <a:spLocks noChangeShapeType="1"/>
          </p:cNvSpPr>
          <p:nvPr/>
        </p:nvSpPr>
        <p:spPr bwMode="auto">
          <a:xfrm rot="16200000" flipH="1">
            <a:off x="1843543" y="4176871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1" name="Line 19"/>
          <p:cNvSpPr>
            <a:spLocks noChangeShapeType="1"/>
          </p:cNvSpPr>
          <p:nvPr/>
        </p:nvSpPr>
        <p:spPr bwMode="auto">
          <a:xfrm rot="16200000" flipH="1">
            <a:off x="3729663" y="4207260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 rot="16200000" flipH="1">
            <a:off x="5658117" y="4207259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 rot="16200000" flipH="1">
            <a:off x="7227850" y="4207257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555967" y="3092102"/>
            <a:ext cx="2054608" cy="8005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287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/>
          <p:cNvSpPr/>
          <p:nvPr/>
        </p:nvSpPr>
        <p:spPr>
          <a:xfrm>
            <a:off x="1144863" y="2537954"/>
            <a:ext cx="2436537" cy="369332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accent1"/>
                </a:solidFill>
                <a:latin typeface="+mj-lt"/>
              </a:rPr>
              <a:t>AF = (</a:t>
            </a:r>
            <a:r>
              <a:rPr lang="pt-BR" dirty="0" smtClean="0">
                <a:solidFill>
                  <a:schemeClr val="accent1"/>
                </a:solidFill>
                <a:latin typeface="+mj-lt"/>
              </a:rPr>
              <a:t>Ar/At)*100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5156458" y="5793360"/>
            <a:ext cx="4147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+mj-lt"/>
              </a:rPr>
              <a:t>Hare and Gardner (1985); Cox (1994)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442117" y="1676400"/>
            <a:ext cx="360497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Edição vetorial dos dados de rios principais e </a:t>
            </a:r>
            <a:r>
              <a:rPr lang="pt-BR" dirty="0" err="1">
                <a:latin typeface="+mj-lt"/>
              </a:rPr>
              <a:t>s</a:t>
            </a:r>
            <a:r>
              <a:rPr lang="pt-BR" dirty="0" err="1" smtClean="0">
                <a:latin typeface="+mj-lt"/>
              </a:rPr>
              <a:t>ub-bacias</a:t>
            </a:r>
            <a:r>
              <a:rPr lang="pt-BR" dirty="0" smtClean="0">
                <a:latin typeface="+mj-lt"/>
              </a:rPr>
              <a:t> 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784009" y="3090913"/>
            <a:ext cx="31427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+mj-lt"/>
              </a:rPr>
              <a:t>Ar = Área </a:t>
            </a:r>
            <a:r>
              <a:rPr lang="pt-BR" dirty="0">
                <a:latin typeface="+mj-lt"/>
              </a:rPr>
              <a:t>da bacia à </a:t>
            </a:r>
            <a:r>
              <a:rPr lang="pt-BR" dirty="0" smtClean="0">
                <a:latin typeface="+mj-lt"/>
              </a:rPr>
              <a:t>direita do canal principal;</a:t>
            </a:r>
          </a:p>
          <a:p>
            <a:r>
              <a:rPr lang="pt-BR" dirty="0" smtClean="0">
                <a:latin typeface="+mj-lt"/>
              </a:rPr>
              <a:t>At </a:t>
            </a:r>
            <a:r>
              <a:rPr lang="pt-BR" dirty="0">
                <a:latin typeface="+mj-lt"/>
              </a:rPr>
              <a:t>= Área total da </a:t>
            </a:r>
            <a:r>
              <a:rPr lang="pt-BR" dirty="0" smtClean="0">
                <a:latin typeface="+mj-lt"/>
              </a:rPr>
              <a:t>bacia</a:t>
            </a:r>
            <a:endParaRPr lang="pt-BR" dirty="0">
              <a:latin typeface="+mj-lt"/>
            </a:endParaRPr>
          </a:p>
          <a:p>
            <a:pPr algn="ctr"/>
            <a:endParaRPr lang="pt-BR" dirty="0" smtClean="0">
              <a:latin typeface="+mj-lt"/>
            </a:endParaRPr>
          </a:p>
          <a:p>
            <a:r>
              <a:rPr lang="pt-BR" dirty="0">
                <a:latin typeface="+mj-lt"/>
              </a:rPr>
              <a:t> </a:t>
            </a:r>
            <a:r>
              <a:rPr lang="pt-BR" dirty="0" smtClean="0">
                <a:latin typeface="+mj-lt"/>
              </a:rPr>
              <a:t>  </a:t>
            </a:r>
            <a:endParaRPr lang="pt-BR" dirty="0">
              <a:latin typeface="+mj-lt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581400" y="1451449"/>
            <a:ext cx="5562600" cy="4495800"/>
            <a:chOff x="5125823" y="3044312"/>
            <a:chExt cx="3864035" cy="3484621"/>
          </a:xfrm>
        </p:grpSpPr>
        <p:pic>
          <p:nvPicPr>
            <p:cNvPr id="46" name="Picture 2" descr="C:\Users\Fabio\Desktop\2014-02-24 18_13_42-fator de assimetria ok!.pdf - Adobe Reade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47537" l="9978" r="977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699" y="3044312"/>
              <a:ext cx="3813159" cy="343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C:\Users\Fabio\Desktop\2014-02-24 18_13_42-fator de assimetria ok!.pdf - Adobe Reade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552" b="98276" l="9978" r="9733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823" y="3096245"/>
              <a:ext cx="3813159" cy="343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Retângulo 59"/>
            <p:cNvSpPr/>
            <p:nvPr/>
          </p:nvSpPr>
          <p:spPr>
            <a:xfrm>
              <a:off x="6690704" y="4603006"/>
              <a:ext cx="18261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b="1" i="1" dirty="0" smtClean="0">
                  <a:solidFill>
                    <a:srgbClr val="FFC000"/>
                  </a:solidFill>
                  <a:latin typeface="+mj-lt"/>
                </a:rPr>
                <a:t>Basculamento</a:t>
              </a:r>
              <a:r>
                <a:rPr lang="pt-BR" b="1" dirty="0" smtClean="0">
                  <a:solidFill>
                    <a:srgbClr val="FFFF00"/>
                  </a:solidFill>
                  <a:latin typeface="+mj-lt"/>
                </a:rPr>
                <a:t> </a:t>
              </a:r>
              <a:endParaRPr lang="en-US" b="1" dirty="0">
                <a:latin typeface="+mj-lt"/>
              </a:endParaRPr>
            </a:p>
          </p:txBody>
        </p:sp>
        <p:cxnSp>
          <p:nvCxnSpPr>
            <p:cNvPr id="42" name="Conector de seta reta 41"/>
            <p:cNvCxnSpPr/>
            <p:nvPr/>
          </p:nvCxnSpPr>
          <p:spPr bwMode="auto">
            <a:xfrm flipH="1">
              <a:off x="6322985" y="4919752"/>
              <a:ext cx="235973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6" name="Retângulo 35"/>
          <p:cNvSpPr/>
          <p:nvPr/>
        </p:nvSpPr>
        <p:spPr>
          <a:xfrm>
            <a:off x="467223" y="4875409"/>
            <a:ext cx="3943361" cy="646331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accent1"/>
                </a:solidFill>
                <a:latin typeface="+mj-lt"/>
              </a:rPr>
              <a:t>AF</a:t>
            </a:r>
            <a:r>
              <a:rPr lang="pt-BR" dirty="0">
                <a:solidFill>
                  <a:schemeClr val="accent1"/>
                </a:solidFill>
                <a:latin typeface="+mj-lt"/>
              </a:rPr>
              <a:t> &gt; ou &lt; 50 </a:t>
            </a:r>
            <a:r>
              <a:rPr lang="pt-BR" dirty="0" smtClean="0">
                <a:solidFill>
                  <a:schemeClr val="accent1"/>
                </a:solidFill>
                <a:latin typeface="+mj-lt"/>
              </a:rPr>
              <a:t>= bacias assimétricas sugestivas de influência </a:t>
            </a:r>
            <a:r>
              <a:rPr lang="pt-BR" dirty="0">
                <a:solidFill>
                  <a:srgbClr val="FFC000"/>
                </a:solidFill>
                <a:latin typeface="+mj-lt"/>
              </a:rPr>
              <a:t>tectônica</a:t>
            </a:r>
            <a:r>
              <a:rPr lang="pt-BR" dirty="0">
                <a:solidFill>
                  <a:schemeClr val="accent1"/>
                </a:solidFill>
                <a:latin typeface="+mj-lt"/>
              </a:rPr>
              <a:t> </a:t>
            </a:r>
            <a:endParaRPr lang="pt-BR" dirty="0" smtClean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5" name="Título 1"/>
          <p:cNvSpPr txBox="1">
            <a:spLocks/>
          </p:cNvSpPr>
          <p:nvPr/>
        </p:nvSpPr>
        <p:spPr bwMode="auto">
          <a:xfrm>
            <a:off x="221258" y="838200"/>
            <a:ext cx="508355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1. Fator de assimetria de bacias (AF)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>
            <a:off x="2094814" y="4044963"/>
            <a:ext cx="0" cy="31486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000">
              <a:latin typeface="+mj-lt"/>
            </a:endParaRPr>
          </a:p>
        </p:txBody>
      </p:sp>
      <p:sp>
        <p:nvSpPr>
          <p:cNvPr id="21" name="Retângulo 47"/>
          <p:cNvSpPr/>
          <p:nvPr/>
        </p:nvSpPr>
        <p:spPr>
          <a:xfrm>
            <a:off x="423369" y="4381890"/>
            <a:ext cx="398721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Áreas geologicamente uniformes</a:t>
            </a:r>
          </a:p>
        </p:txBody>
      </p:sp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441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Cálculo de índices geomórficos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33161" y="609600"/>
            <a:ext cx="517165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CaixaDeTexto 1"/>
          <p:cNvSpPr txBox="1"/>
          <p:nvPr/>
        </p:nvSpPr>
        <p:spPr>
          <a:xfrm>
            <a:off x="4898292" y="3090913"/>
            <a:ext cx="813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err="1" smtClean="0">
                <a:solidFill>
                  <a:srgbClr val="FFFF00"/>
                </a:solidFill>
              </a:rPr>
              <a:t>downstream</a:t>
            </a:r>
            <a:endParaRPr lang="pt-BR" sz="1000" i="1" dirty="0">
              <a:solidFill>
                <a:srgbClr val="FFFF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6257570" y="1518452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err="1" smtClean="0">
                <a:solidFill>
                  <a:srgbClr val="FFFF00"/>
                </a:solidFill>
              </a:rPr>
              <a:t>upstream</a:t>
            </a:r>
            <a:endParaRPr lang="pt-BR" sz="10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ítulo 1"/>
          <p:cNvSpPr txBox="1">
            <a:spLocks/>
          </p:cNvSpPr>
          <p:nvPr/>
        </p:nvSpPr>
        <p:spPr bwMode="auto">
          <a:xfrm>
            <a:off x="221258" y="914400"/>
            <a:ext cx="73987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>
                <a:solidFill>
                  <a:schemeClr val="tx1"/>
                </a:solidFill>
                <a:effectLst/>
              </a:rPr>
              <a:t>2</a:t>
            </a:r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. Fator de </a:t>
            </a:r>
            <a:r>
              <a:rPr lang="pt-BR" sz="2200" b="1" kern="0" dirty="0">
                <a:solidFill>
                  <a:schemeClr val="tx1"/>
                </a:solidFill>
                <a:effectLst/>
              </a:rPr>
              <a:t>S</a:t>
            </a:r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imetria Topográfica Transversal (FSTT)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Retângulo 24"/>
          <p:cNvSpPr/>
          <p:nvPr/>
        </p:nvSpPr>
        <p:spPr>
          <a:xfrm>
            <a:off x="-609600" y="6172200"/>
            <a:ext cx="4724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 smtClean="0">
                <a:latin typeface="+mj-lt"/>
              </a:rPr>
              <a:t>Garrote et al. (2008); Cox (1994)</a:t>
            </a:r>
            <a:endParaRPr lang="pt-BR" sz="1400" dirty="0">
              <a:latin typeface="+mj-lt"/>
            </a:endParaRPr>
          </a:p>
        </p:txBody>
      </p:sp>
      <p:pic>
        <p:nvPicPr>
          <p:cNvPr id="25" name="Imagem 32" descr="C:\Users\Fabio\Desktop\Figura METODOLOGIA_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25" y="1800225"/>
            <a:ext cx="3854368" cy="4145653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</p:pic>
      <p:sp>
        <p:nvSpPr>
          <p:cNvPr id="28" name="Retângulo 22"/>
          <p:cNvSpPr/>
          <p:nvPr/>
        </p:nvSpPr>
        <p:spPr>
          <a:xfrm>
            <a:off x="5464047" y="2377222"/>
            <a:ext cx="2414608" cy="369332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latin typeface="+mj-lt"/>
              </a:rPr>
              <a:t>FSTT = Da/</a:t>
            </a:r>
            <a:r>
              <a:rPr lang="pt-BR" b="1" dirty="0" err="1" smtClean="0">
                <a:solidFill>
                  <a:schemeClr val="accent1"/>
                </a:solidFill>
                <a:latin typeface="+mj-lt"/>
              </a:rPr>
              <a:t>Dd</a:t>
            </a:r>
            <a:r>
              <a:rPr lang="pt-BR" b="1" dirty="0" smtClean="0">
                <a:solidFill>
                  <a:schemeClr val="accent1"/>
                </a:solidFill>
                <a:latin typeface="+mj-lt"/>
              </a:rPr>
              <a:t> (0 a 1)</a:t>
            </a:r>
          </a:p>
        </p:txBody>
      </p:sp>
      <p:sp>
        <p:nvSpPr>
          <p:cNvPr id="30" name="Retângulo 26"/>
          <p:cNvSpPr/>
          <p:nvPr/>
        </p:nvSpPr>
        <p:spPr>
          <a:xfrm>
            <a:off x="4960134" y="3647524"/>
            <a:ext cx="3543323" cy="646331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accent1"/>
                </a:solidFill>
                <a:latin typeface="+mj-lt"/>
              </a:rPr>
              <a:t>Causas: dinâmica natural do sistema fluvial ou fator tectônico</a:t>
            </a:r>
          </a:p>
        </p:txBody>
      </p:sp>
      <p:sp>
        <p:nvSpPr>
          <p:cNvPr id="32" name="CaixaDeTexto 17"/>
          <p:cNvSpPr txBox="1"/>
          <p:nvPr/>
        </p:nvSpPr>
        <p:spPr>
          <a:xfrm>
            <a:off x="4724400" y="3052936"/>
            <a:ext cx="401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Assimetria aumenta -&gt; 1 </a:t>
            </a:r>
            <a:endParaRPr lang="pt-BR" dirty="0">
              <a:latin typeface="+mj-lt"/>
            </a:endParaRPr>
          </a:p>
        </p:txBody>
      </p:sp>
      <p:sp>
        <p:nvSpPr>
          <p:cNvPr id="34" name="CaixaDeTexto 39"/>
          <p:cNvSpPr txBox="1"/>
          <p:nvPr/>
        </p:nvSpPr>
        <p:spPr>
          <a:xfrm>
            <a:off x="5079383" y="4512485"/>
            <a:ext cx="3183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Intervalos regulares espaçados a cada 500 m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 bwMode="auto">
          <a:xfrm>
            <a:off x="304800" y="-76200"/>
            <a:ext cx="441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Cálculo de índices geomórficos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4" name="Conector reto 17"/>
          <p:cNvCxnSpPr/>
          <p:nvPr/>
        </p:nvCxnSpPr>
        <p:spPr bwMode="auto">
          <a:xfrm>
            <a:off x="133161" y="609600"/>
            <a:ext cx="517165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0308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abio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980" y="3329911"/>
            <a:ext cx="3781020" cy="2656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ítulo 1"/>
          <p:cNvSpPr txBox="1">
            <a:spLocks/>
          </p:cNvSpPr>
          <p:nvPr/>
        </p:nvSpPr>
        <p:spPr bwMode="auto">
          <a:xfrm>
            <a:off x="256886" y="638175"/>
            <a:ext cx="73987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>
                <a:solidFill>
                  <a:schemeClr val="tx1"/>
                </a:solidFill>
                <a:effectLst/>
              </a:rPr>
              <a:t>2</a:t>
            </a:r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. Fator de </a:t>
            </a:r>
            <a:r>
              <a:rPr lang="pt-BR" sz="2200" b="1" kern="0" dirty="0">
                <a:solidFill>
                  <a:schemeClr val="tx1"/>
                </a:solidFill>
                <a:effectLst/>
              </a:rPr>
              <a:t>S</a:t>
            </a:r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imetria Topográfica Transversal (FSTT) 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8" name="Retângulo 22"/>
          <p:cNvSpPr/>
          <p:nvPr/>
        </p:nvSpPr>
        <p:spPr>
          <a:xfrm>
            <a:off x="368638" y="1701239"/>
            <a:ext cx="2414608" cy="369332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latin typeface="+mj-lt"/>
              </a:rPr>
              <a:t>FSTT = Da/</a:t>
            </a:r>
            <a:r>
              <a:rPr lang="pt-BR" b="1" dirty="0" err="1" smtClean="0">
                <a:solidFill>
                  <a:schemeClr val="accent1"/>
                </a:solidFill>
                <a:latin typeface="+mj-lt"/>
              </a:rPr>
              <a:t>Dd</a:t>
            </a:r>
            <a:r>
              <a:rPr lang="pt-BR" b="1" dirty="0" smtClean="0">
                <a:solidFill>
                  <a:schemeClr val="accent1"/>
                </a:solidFill>
                <a:latin typeface="+mj-lt"/>
              </a:rPr>
              <a:t> (0 a 1)</a:t>
            </a:r>
          </a:p>
        </p:txBody>
      </p:sp>
      <p:sp>
        <p:nvSpPr>
          <p:cNvPr id="32" name="CaixaDeTexto 17"/>
          <p:cNvSpPr txBox="1"/>
          <p:nvPr/>
        </p:nvSpPr>
        <p:spPr>
          <a:xfrm>
            <a:off x="2233441" y="1701239"/>
            <a:ext cx="401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Parâmetros: Da e Dd</a:t>
            </a:r>
            <a:endParaRPr lang="pt-BR" dirty="0">
              <a:latin typeface="+mj-lt"/>
            </a:endParaRP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H="1">
            <a:off x="4193120" y="2133600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" name="CaixaDeTexto 17"/>
          <p:cNvSpPr txBox="1"/>
          <p:nvPr/>
        </p:nvSpPr>
        <p:spPr>
          <a:xfrm>
            <a:off x="304800" y="2466481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+mj-lt"/>
              </a:rPr>
              <a:t>S</a:t>
            </a:r>
            <a:r>
              <a:rPr lang="pt-BR" dirty="0" smtClean="0">
                <a:latin typeface="+mj-lt"/>
              </a:rPr>
              <a:t>emi-automática - </a:t>
            </a:r>
            <a:r>
              <a:rPr lang="pt-BR" u="sng" dirty="0" smtClean="0">
                <a:latin typeface="+mj-lt"/>
              </a:rPr>
              <a:t>Algoritmo </a:t>
            </a:r>
            <a:r>
              <a:rPr lang="pt-BR" i="1" u="sng" dirty="0" smtClean="0">
                <a:latin typeface="+mj-lt"/>
              </a:rPr>
              <a:t>ValleyMorph Tool</a:t>
            </a:r>
            <a:r>
              <a:rPr lang="pt-BR" u="sng" dirty="0">
                <a:latin typeface="+mj-lt"/>
              </a:rPr>
              <a:t> </a:t>
            </a:r>
            <a:r>
              <a:rPr lang="pt-BR" dirty="0" smtClean="0">
                <a:latin typeface="+mj-lt"/>
              </a:rPr>
              <a:t>- </a:t>
            </a:r>
            <a:r>
              <a:rPr lang="pt-BR" i="1" dirty="0" smtClean="0">
                <a:latin typeface="+mj-lt"/>
              </a:rPr>
              <a:t>Python </a:t>
            </a:r>
            <a:r>
              <a:rPr lang="pt-BR" dirty="0">
                <a:latin typeface="+mj-lt"/>
              </a:rPr>
              <a:t>(Daxberger et al., 2014)</a:t>
            </a:r>
          </a:p>
        </p:txBody>
      </p:sp>
      <p:sp>
        <p:nvSpPr>
          <p:cNvPr id="21" name="Retângulo 33"/>
          <p:cNvSpPr/>
          <p:nvPr/>
        </p:nvSpPr>
        <p:spPr>
          <a:xfrm>
            <a:off x="952949" y="3173772"/>
            <a:ext cx="3220601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Conversão (linhas &gt; pontos)</a:t>
            </a:r>
          </a:p>
        </p:txBody>
      </p:sp>
      <p:sp>
        <p:nvSpPr>
          <p:cNvPr id="36" name="Retângulo 9"/>
          <p:cNvSpPr/>
          <p:nvPr/>
        </p:nvSpPr>
        <p:spPr>
          <a:xfrm>
            <a:off x="5677025" y="7507939"/>
            <a:ext cx="31149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( ≥ Ordem 3; </a:t>
            </a:r>
            <a:r>
              <a:rPr lang="pt-BR" sz="1600" dirty="0">
                <a:latin typeface="+mj-lt"/>
              </a:rPr>
              <a:t>Strahler, </a:t>
            </a:r>
            <a:r>
              <a:rPr lang="pt-BR" sz="1600" dirty="0" smtClean="0">
                <a:latin typeface="+mj-lt"/>
              </a:rPr>
              <a:t>1957)</a:t>
            </a:r>
          </a:p>
          <a:p>
            <a:pPr algn="ctr"/>
            <a:r>
              <a:rPr lang="pt-BR" sz="1600" dirty="0" smtClean="0">
                <a:latin typeface="+mj-lt"/>
              </a:rPr>
              <a:t>(Área de drenagem = 18.4 km²) </a:t>
            </a:r>
            <a:endParaRPr lang="pt-BR" sz="1600" dirty="0">
              <a:latin typeface="+mj-lt"/>
            </a:endParaRPr>
          </a:p>
        </p:txBody>
      </p:sp>
      <p:sp>
        <p:nvSpPr>
          <p:cNvPr id="42" name="Retângulo 33"/>
          <p:cNvSpPr/>
          <p:nvPr/>
        </p:nvSpPr>
        <p:spPr>
          <a:xfrm>
            <a:off x="368638" y="3836180"/>
            <a:ext cx="4431962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Edição de campos em tabelas -&gt; cálculo FSTT</a:t>
            </a:r>
          </a:p>
        </p:txBody>
      </p:sp>
      <p:sp>
        <p:nvSpPr>
          <p:cNvPr id="43" name="Retângulo 33"/>
          <p:cNvSpPr/>
          <p:nvPr/>
        </p:nvSpPr>
        <p:spPr>
          <a:xfrm>
            <a:off x="482938" y="4512693"/>
            <a:ext cx="4127162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Resgate de informações georreferenciadas (Campo em comum, ID)</a:t>
            </a:r>
          </a:p>
        </p:txBody>
      </p:sp>
      <p:sp>
        <p:nvSpPr>
          <p:cNvPr id="44" name="Retângulo 33"/>
          <p:cNvSpPr/>
          <p:nvPr/>
        </p:nvSpPr>
        <p:spPr>
          <a:xfrm>
            <a:off x="1091648" y="5492073"/>
            <a:ext cx="2819400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Edição vetorial (exclusão)</a:t>
            </a:r>
          </a:p>
        </p:txBody>
      </p:sp>
      <p:sp>
        <p:nvSpPr>
          <p:cNvPr id="49" name="Line 19"/>
          <p:cNvSpPr>
            <a:spLocks noChangeShapeType="1"/>
          </p:cNvSpPr>
          <p:nvPr/>
        </p:nvSpPr>
        <p:spPr bwMode="auto">
          <a:xfrm flipH="1">
            <a:off x="2514600" y="3581400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" name="Título 1"/>
          <p:cNvSpPr txBox="1">
            <a:spLocks/>
          </p:cNvSpPr>
          <p:nvPr/>
        </p:nvSpPr>
        <p:spPr bwMode="auto">
          <a:xfrm>
            <a:off x="304800" y="-76200"/>
            <a:ext cx="441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Cálculo de índices geomórficos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Conector reto 17"/>
          <p:cNvCxnSpPr/>
          <p:nvPr/>
        </p:nvCxnSpPr>
        <p:spPr bwMode="auto">
          <a:xfrm>
            <a:off x="133161" y="609600"/>
            <a:ext cx="517165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tângulo 33"/>
          <p:cNvSpPr/>
          <p:nvPr/>
        </p:nvSpPr>
        <p:spPr>
          <a:xfrm>
            <a:off x="1091648" y="6213448"/>
            <a:ext cx="28194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latin typeface="+mj-lt"/>
              </a:rPr>
              <a:t>Regionalização dos valores em cada sub-bacia (média)</a:t>
            </a: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H="1">
            <a:off x="2514600" y="4267200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 flipH="1">
            <a:off x="2524539" y="5181600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 flipH="1">
            <a:off x="2514600" y="5943600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" name="CaixaDeTexto 17"/>
          <p:cNvSpPr txBox="1"/>
          <p:nvPr/>
        </p:nvSpPr>
        <p:spPr>
          <a:xfrm>
            <a:off x="5791200" y="5884205"/>
            <a:ext cx="4014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+mj-lt"/>
              </a:rPr>
              <a:t>Erros de amostragem</a:t>
            </a:r>
            <a:endParaRPr lang="pt-BR" sz="1400" dirty="0">
              <a:latin typeface="+mj-lt"/>
            </a:endParaRPr>
          </a:p>
        </p:txBody>
      </p:sp>
      <p:sp>
        <p:nvSpPr>
          <p:cNvPr id="2" name="Elipse 1"/>
          <p:cNvSpPr/>
          <p:nvPr/>
        </p:nvSpPr>
        <p:spPr bwMode="auto">
          <a:xfrm>
            <a:off x="5064034" y="5295900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Elipse 21"/>
          <p:cNvSpPr/>
          <p:nvPr/>
        </p:nvSpPr>
        <p:spPr bwMode="auto">
          <a:xfrm>
            <a:off x="5600825" y="4808346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Elipse 22"/>
          <p:cNvSpPr/>
          <p:nvPr/>
        </p:nvSpPr>
        <p:spPr bwMode="auto">
          <a:xfrm>
            <a:off x="6172034" y="4648200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Elipse 23"/>
          <p:cNvSpPr/>
          <p:nvPr/>
        </p:nvSpPr>
        <p:spPr bwMode="auto">
          <a:xfrm>
            <a:off x="6629400" y="4591128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Elipse 33"/>
          <p:cNvSpPr/>
          <p:nvPr/>
        </p:nvSpPr>
        <p:spPr bwMode="auto">
          <a:xfrm>
            <a:off x="7086600" y="4591128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Elipse 34"/>
          <p:cNvSpPr/>
          <p:nvPr/>
        </p:nvSpPr>
        <p:spPr bwMode="auto">
          <a:xfrm>
            <a:off x="7500257" y="4558005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Elipse 36"/>
          <p:cNvSpPr/>
          <p:nvPr/>
        </p:nvSpPr>
        <p:spPr bwMode="auto">
          <a:xfrm>
            <a:off x="7848600" y="4474593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Elipse 37"/>
          <p:cNvSpPr/>
          <p:nvPr/>
        </p:nvSpPr>
        <p:spPr bwMode="auto">
          <a:xfrm>
            <a:off x="7848600" y="4392484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Elipse 38"/>
          <p:cNvSpPr/>
          <p:nvPr/>
        </p:nvSpPr>
        <p:spPr bwMode="auto">
          <a:xfrm>
            <a:off x="7886700" y="4316284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Elipse 39"/>
          <p:cNvSpPr/>
          <p:nvPr/>
        </p:nvSpPr>
        <p:spPr bwMode="auto">
          <a:xfrm>
            <a:off x="7909560" y="4240084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Elipse 40"/>
          <p:cNvSpPr/>
          <p:nvPr/>
        </p:nvSpPr>
        <p:spPr bwMode="auto">
          <a:xfrm>
            <a:off x="7941129" y="3886200"/>
            <a:ext cx="76200" cy="76200"/>
          </a:xfrm>
          <a:prstGeom prst="ellipse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CaixaDeTexto 44"/>
          <p:cNvSpPr txBox="1"/>
          <p:nvPr/>
        </p:nvSpPr>
        <p:spPr>
          <a:xfrm>
            <a:off x="3956257" y="6505835"/>
            <a:ext cx="1047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i="1" dirty="0" err="1" smtClean="0">
                <a:solidFill>
                  <a:srgbClr val="FFFF00"/>
                </a:solidFill>
              </a:rPr>
              <a:t>Spatial</a:t>
            </a:r>
            <a:r>
              <a:rPr lang="pt-BR" sz="1400" i="1" dirty="0" smtClean="0">
                <a:solidFill>
                  <a:srgbClr val="FFFF00"/>
                </a:solidFill>
              </a:rPr>
              <a:t> </a:t>
            </a:r>
            <a:r>
              <a:rPr lang="pt-BR" sz="1400" i="1" dirty="0" err="1" smtClean="0">
                <a:solidFill>
                  <a:srgbClr val="FFFF00"/>
                </a:solidFill>
              </a:rPr>
              <a:t>Join</a:t>
            </a:r>
            <a:endParaRPr lang="pt-BR" sz="1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08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ítulo 1"/>
          <p:cNvSpPr txBox="1">
            <a:spLocks/>
          </p:cNvSpPr>
          <p:nvPr/>
        </p:nvSpPr>
        <p:spPr bwMode="auto">
          <a:xfrm>
            <a:off x="221258" y="914400"/>
            <a:ext cx="73987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>
                <a:solidFill>
                  <a:schemeClr val="tx1"/>
                </a:solidFill>
                <a:effectLst/>
              </a:rPr>
              <a:t>3</a:t>
            </a:r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. Índice de Forma de Bacia (Bs)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Retângulo 24"/>
          <p:cNvSpPr/>
          <p:nvPr/>
        </p:nvSpPr>
        <p:spPr>
          <a:xfrm>
            <a:off x="457200" y="5214892"/>
            <a:ext cx="496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+mj-lt"/>
              </a:rPr>
              <a:t>Bull </a:t>
            </a:r>
            <a:r>
              <a:rPr lang="pt-BR" sz="1400" dirty="0">
                <a:latin typeface="+mj-lt"/>
              </a:rPr>
              <a:t>e </a:t>
            </a:r>
            <a:r>
              <a:rPr lang="pt-BR" sz="1400" dirty="0" smtClean="0">
                <a:latin typeface="+mj-lt"/>
              </a:rPr>
              <a:t>McFadden (1977); Ramırez-Herrera (1998)</a:t>
            </a:r>
            <a:endParaRPr lang="pt-BR" sz="1400" dirty="0">
              <a:latin typeface="+mj-lt"/>
            </a:endParaRPr>
          </a:p>
        </p:txBody>
      </p:sp>
      <p:sp>
        <p:nvSpPr>
          <p:cNvPr id="28" name="Retângulo 22"/>
          <p:cNvSpPr/>
          <p:nvPr/>
        </p:nvSpPr>
        <p:spPr>
          <a:xfrm>
            <a:off x="5401819" y="2326215"/>
            <a:ext cx="2414608" cy="369332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/>
                </a:solidFill>
                <a:latin typeface="+mj-lt"/>
              </a:rPr>
              <a:t>Bs = B1/Bw </a:t>
            </a:r>
          </a:p>
        </p:txBody>
      </p:sp>
      <p:sp>
        <p:nvSpPr>
          <p:cNvPr id="30" name="Retângulo 26"/>
          <p:cNvSpPr/>
          <p:nvPr/>
        </p:nvSpPr>
        <p:spPr>
          <a:xfrm>
            <a:off x="5200662" y="2934155"/>
            <a:ext cx="3048000" cy="923330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accent1"/>
                </a:solidFill>
                <a:latin typeface="+mj-lt"/>
              </a:rPr>
              <a:t>Altos valores de </a:t>
            </a:r>
            <a:r>
              <a:rPr lang="pt-BR" dirty="0" err="1" smtClean="0">
                <a:solidFill>
                  <a:schemeClr val="accent1"/>
                </a:solidFill>
                <a:latin typeface="+mj-lt"/>
              </a:rPr>
              <a:t>Bs</a:t>
            </a:r>
            <a:r>
              <a:rPr lang="pt-BR" dirty="0" smtClean="0">
                <a:solidFill>
                  <a:schemeClr val="accent1"/>
                </a:solidFill>
                <a:latin typeface="+mj-lt"/>
              </a:rPr>
              <a:t>: bacias alongadas sugestivas de controle tectônico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3" t="11460" r="2374" b="4663"/>
          <a:stretch/>
        </p:blipFill>
        <p:spPr bwMode="auto">
          <a:xfrm>
            <a:off x="457200" y="2009568"/>
            <a:ext cx="3979321" cy="3172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tângulo 26"/>
          <p:cNvSpPr/>
          <p:nvPr/>
        </p:nvSpPr>
        <p:spPr>
          <a:xfrm>
            <a:off x="4953000" y="4083698"/>
            <a:ext cx="3543323" cy="923330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accent1"/>
                </a:solidFill>
                <a:latin typeface="+mj-lt"/>
              </a:rPr>
              <a:t>Baixos </a:t>
            </a:r>
            <a:r>
              <a:rPr lang="pt-BR" dirty="0" smtClean="0">
                <a:solidFill>
                  <a:schemeClr val="accent1"/>
                </a:solidFill>
                <a:latin typeface="+mj-lt"/>
              </a:rPr>
              <a:t>valores de </a:t>
            </a:r>
            <a:r>
              <a:rPr lang="pt-BR" dirty="0" err="1" smtClean="0">
                <a:solidFill>
                  <a:schemeClr val="accent1"/>
                </a:solidFill>
                <a:latin typeface="+mj-lt"/>
              </a:rPr>
              <a:t>Bs</a:t>
            </a:r>
            <a:r>
              <a:rPr lang="pt-BR" dirty="0" smtClean="0">
                <a:solidFill>
                  <a:schemeClr val="accent1"/>
                </a:solidFill>
                <a:latin typeface="+mj-lt"/>
              </a:rPr>
              <a:t>: </a:t>
            </a:r>
            <a:r>
              <a:rPr lang="pt-BR" dirty="0">
                <a:solidFill>
                  <a:schemeClr val="accent1"/>
                </a:solidFill>
                <a:latin typeface="+mj-lt"/>
              </a:rPr>
              <a:t>bacias circulares com influência tectônica </a:t>
            </a:r>
            <a:r>
              <a:rPr lang="pt-BR" dirty="0" smtClean="0">
                <a:solidFill>
                  <a:schemeClr val="accent1"/>
                </a:solidFill>
                <a:latin typeface="+mj-lt"/>
              </a:rPr>
              <a:t>baixa</a:t>
            </a:r>
            <a:endParaRPr lang="pt-BR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304800" y="-76200"/>
            <a:ext cx="441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Cálculo de índices geomórficos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2" name="Conector reto 17"/>
          <p:cNvCxnSpPr/>
          <p:nvPr/>
        </p:nvCxnSpPr>
        <p:spPr bwMode="auto">
          <a:xfrm>
            <a:off x="133161" y="609600"/>
            <a:ext cx="517165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tângulo 9"/>
          <p:cNvSpPr/>
          <p:nvPr/>
        </p:nvSpPr>
        <p:spPr>
          <a:xfrm>
            <a:off x="4891352" y="1371600"/>
            <a:ext cx="360497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Edição vetorial dos dados de rios principais e </a:t>
            </a:r>
            <a:r>
              <a:rPr lang="pt-BR" dirty="0" err="1">
                <a:latin typeface="+mj-lt"/>
              </a:rPr>
              <a:t>s</a:t>
            </a:r>
            <a:r>
              <a:rPr lang="pt-BR" dirty="0" err="1" smtClean="0">
                <a:latin typeface="+mj-lt"/>
              </a:rPr>
              <a:t>ub-bacias</a:t>
            </a:r>
            <a:r>
              <a:rPr lang="pt-BR" dirty="0" smtClean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11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22"/>
          <p:cNvSpPr/>
          <p:nvPr/>
        </p:nvSpPr>
        <p:spPr>
          <a:xfrm>
            <a:off x="228599" y="4214864"/>
            <a:ext cx="4800601" cy="410882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solidFill>
                  <a:schemeClr val="accent1"/>
                </a:solidFill>
                <a:latin typeface="+mj-lt"/>
              </a:rPr>
              <a:t>µ(x) = (</a:t>
            </a:r>
            <a:r>
              <a:rPr lang="en-US" i="1" dirty="0" err="1">
                <a:solidFill>
                  <a:schemeClr val="accent1"/>
                </a:solidFill>
                <a:latin typeface="+mj-lt"/>
              </a:rPr>
              <a:t>FuzzySum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)</a:t>
            </a:r>
            <a:r>
              <a:rPr lang="pt-BR" baseline="30000" dirty="0">
                <a:solidFill>
                  <a:schemeClr val="accent1"/>
                </a:solidFill>
                <a:latin typeface="+mj-lt"/>
              </a:rPr>
              <a:t>γ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 x (</a:t>
            </a:r>
            <a:r>
              <a:rPr lang="en-US" i="1" dirty="0" err="1">
                <a:solidFill>
                  <a:schemeClr val="accent1"/>
                </a:solidFill>
                <a:latin typeface="+mj-lt"/>
              </a:rPr>
              <a:t>FuzzyProduct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)</a:t>
            </a:r>
            <a:r>
              <a:rPr lang="en-US" baseline="30000" dirty="0">
                <a:solidFill>
                  <a:schemeClr val="accent1"/>
                </a:solidFill>
                <a:latin typeface="+mj-lt"/>
              </a:rPr>
              <a:t>1-</a:t>
            </a:r>
            <a:r>
              <a:rPr lang="pt-BR" baseline="30000" dirty="0">
                <a:solidFill>
                  <a:schemeClr val="accent1"/>
                </a:solidFill>
                <a:latin typeface="+mj-lt"/>
              </a:rPr>
              <a:t>γ </a:t>
            </a:r>
            <a:endParaRPr lang="pt-BR" sz="1600" dirty="0">
              <a:solidFill>
                <a:schemeClr val="accent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aixaDeTexto 17"/>
          <p:cNvSpPr txBox="1"/>
          <p:nvPr/>
        </p:nvSpPr>
        <p:spPr>
          <a:xfrm>
            <a:off x="-257176" y="1913157"/>
            <a:ext cx="577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Conversão: arquivo vetorial -&gt; formato matricial</a:t>
            </a:r>
            <a:endParaRPr lang="pt-BR" dirty="0">
              <a:latin typeface="+mj-lt"/>
            </a:endParaRPr>
          </a:p>
        </p:txBody>
      </p:sp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3479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Algebra de mapas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33161" y="609600"/>
            <a:ext cx="37584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-609600" y="1295401"/>
            <a:ext cx="9653593" cy="646331"/>
            <a:chOff x="-609600" y="1781174"/>
            <a:chExt cx="9653593" cy="646331"/>
          </a:xfrm>
        </p:grpSpPr>
        <p:sp>
          <p:nvSpPr>
            <p:cNvPr id="13" name="CaixaDeTexto 17"/>
            <p:cNvSpPr txBox="1"/>
            <p:nvPr/>
          </p:nvSpPr>
          <p:spPr>
            <a:xfrm>
              <a:off x="2209800" y="1781174"/>
              <a:ext cx="4014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latin typeface="+mj-lt"/>
                </a:rPr>
                <a:t>Normalização (0 e 1)</a:t>
              </a:r>
              <a:endParaRPr lang="pt-BR" dirty="0">
                <a:latin typeface="+mj-lt"/>
              </a:endParaRPr>
            </a:p>
          </p:txBody>
        </p:sp>
        <p:sp>
          <p:nvSpPr>
            <p:cNvPr id="11" name="CaixaDeTexto 17"/>
            <p:cNvSpPr txBox="1"/>
            <p:nvPr/>
          </p:nvSpPr>
          <p:spPr>
            <a:xfrm>
              <a:off x="-609600" y="1781174"/>
              <a:ext cx="4014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latin typeface="+mj-lt"/>
                </a:rPr>
                <a:t>3 índices geomórficos</a:t>
              </a:r>
              <a:endParaRPr lang="pt-BR" dirty="0">
                <a:latin typeface="+mj-lt"/>
              </a:endParaRPr>
            </a:p>
          </p:txBody>
        </p:sp>
        <p:sp>
          <p:nvSpPr>
            <p:cNvPr id="12" name="Line 19"/>
            <p:cNvSpPr>
              <a:spLocks noChangeShapeType="1"/>
            </p:cNvSpPr>
            <p:nvPr/>
          </p:nvSpPr>
          <p:spPr bwMode="auto">
            <a:xfrm rot="16200000" flipH="1">
              <a:off x="2846493" y="1866900"/>
              <a:ext cx="0" cy="228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CaixaDeTexto 17"/>
            <p:cNvSpPr txBox="1"/>
            <p:nvPr/>
          </p:nvSpPr>
          <p:spPr>
            <a:xfrm>
              <a:off x="5029200" y="1781174"/>
              <a:ext cx="40147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latin typeface="+mj-lt"/>
                </a:rPr>
                <a:t>Inferência geográfica</a:t>
              </a:r>
            </a:p>
            <a:p>
              <a:pPr algn="ctr"/>
              <a:r>
                <a:rPr lang="pt-BR" dirty="0" smtClean="0">
                  <a:latin typeface="+mj-lt"/>
                </a:rPr>
                <a:t>(Lógica </a:t>
              </a:r>
              <a:r>
                <a:rPr lang="pt-BR" i="1" dirty="0" smtClean="0">
                  <a:latin typeface="+mj-lt"/>
                </a:rPr>
                <a:t>Fuzzy</a:t>
              </a:r>
              <a:r>
                <a:rPr lang="pt-BR" dirty="0" smtClean="0">
                  <a:latin typeface="+mj-lt"/>
                </a:rPr>
                <a:t>)</a:t>
              </a:r>
              <a:endParaRPr lang="pt-BR" dirty="0">
                <a:latin typeface="+mj-lt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rot="16200000" flipH="1">
              <a:off x="5676900" y="1885949"/>
              <a:ext cx="0" cy="228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9" name="CaixaDeTexto 17"/>
          <p:cNvSpPr txBox="1"/>
          <p:nvPr/>
        </p:nvSpPr>
        <p:spPr>
          <a:xfrm>
            <a:off x="-838200" y="2508151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Operadores: </a:t>
            </a:r>
            <a:r>
              <a:rPr lang="pt-BR" i="1" dirty="0" smtClean="0">
                <a:latin typeface="+mj-lt"/>
              </a:rPr>
              <a:t>Or</a:t>
            </a:r>
            <a:r>
              <a:rPr lang="pt-BR" dirty="0" smtClean="0">
                <a:latin typeface="+mj-lt"/>
              </a:rPr>
              <a:t> e </a:t>
            </a:r>
            <a:r>
              <a:rPr lang="pt-BR" i="1" dirty="0" err="1" smtClean="0">
                <a:latin typeface="+mj-lt"/>
              </a:rPr>
              <a:t>Fuzzy</a:t>
            </a:r>
            <a:r>
              <a:rPr lang="pt-BR" i="1" dirty="0" smtClean="0">
                <a:latin typeface="+mj-lt"/>
              </a:rPr>
              <a:t> </a:t>
            </a:r>
            <a:r>
              <a:rPr lang="pt-BR" i="1" dirty="0" err="1" smtClean="0">
                <a:latin typeface="+mj-lt"/>
              </a:rPr>
              <a:t>Gamma</a:t>
            </a:r>
            <a:r>
              <a:rPr lang="pt-BR" i="1" dirty="0" smtClean="0">
                <a:latin typeface="+mj-lt"/>
              </a:rPr>
              <a:t> </a:t>
            </a:r>
            <a:r>
              <a:rPr lang="pt-BR" dirty="0" smtClean="0">
                <a:latin typeface="+mj-lt"/>
              </a:rPr>
              <a:t>(testes prévios) </a:t>
            </a:r>
            <a:endParaRPr lang="pt-BR" dirty="0">
              <a:latin typeface="+mj-lt"/>
            </a:endParaRPr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 rot="16200000" flipH="1">
            <a:off x="4407696" y="3349763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2" name="Retângulo 22"/>
          <p:cNvSpPr/>
          <p:nvPr/>
        </p:nvSpPr>
        <p:spPr>
          <a:xfrm>
            <a:off x="241583" y="3258622"/>
            <a:ext cx="3810001" cy="410882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Fuzzy Or = max (p1, ..., pn)</a:t>
            </a:r>
            <a:endParaRPr lang="pt-BR" sz="1600" dirty="0">
              <a:solidFill>
                <a:schemeClr val="accent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aixaDeTexto 17"/>
          <p:cNvSpPr txBox="1"/>
          <p:nvPr/>
        </p:nvSpPr>
        <p:spPr>
          <a:xfrm>
            <a:off x="4407696" y="3289576"/>
            <a:ext cx="47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Valor máx. entre os membros de entrada</a:t>
            </a:r>
            <a:endParaRPr lang="pt-BR" dirty="0">
              <a:latin typeface="+mj-lt"/>
            </a:endParaRPr>
          </a:p>
        </p:txBody>
      </p:sp>
      <p:sp>
        <p:nvSpPr>
          <p:cNvPr id="34" name="CaixaDeTexto 17"/>
          <p:cNvSpPr txBox="1"/>
          <p:nvPr/>
        </p:nvSpPr>
        <p:spPr>
          <a:xfrm>
            <a:off x="-997350" y="3669504"/>
            <a:ext cx="478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+mj-lt"/>
              </a:rPr>
              <a:t>P1: plano de inf. de entrada</a:t>
            </a:r>
            <a:endParaRPr lang="pt-BR" sz="1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233" y="32693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+mj-lt"/>
              </a:rPr>
              <a:t>(1)</a:t>
            </a:r>
            <a:endParaRPr lang="pt-BR" b="1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55233" y="424897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+mj-lt"/>
              </a:rPr>
              <a:t>(2)</a:t>
            </a:r>
            <a:endParaRPr lang="pt-BR" b="1" dirty="0">
              <a:latin typeface="+mj-lt"/>
            </a:endParaRPr>
          </a:p>
        </p:txBody>
      </p:sp>
      <p:sp>
        <p:nvSpPr>
          <p:cNvPr id="37" name="CaixaDeTexto 17"/>
          <p:cNvSpPr txBox="1"/>
          <p:nvPr/>
        </p:nvSpPr>
        <p:spPr>
          <a:xfrm>
            <a:off x="5204512" y="4116597"/>
            <a:ext cx="398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Produto algébrico dos op. </a:t>
            </a:r>
            <a:r>
              <a:rPr lang="pt-BR" i="1" dirty="0" smtClean="0">
                <a:latin typeface="+mj-lt"/>
              </a:rPr>
              <a:t>Sum</a:t>
            </a:r>
            <a:r>
              <a:rPr lang="pt-BR" dirty="0" smtClean="0">
                <a:latin typeface="+mj-lt"/>
              </a:rPr>
              <a:t> e </a:t>
            </a:r>
            <a:r>
              <a:rPr lang="pt-BR" i="1" dirty="0" smtClean="0">
                <a:latin typeface="+mj-lt"/>
              </a:rPr>
              <a:t>Product</a:t>
            </a:r>
            <a:r>
              <a:rPr lang="pt-BR" dirty="0" smtClean="0">
                <a:latin typeface="+mj-lt"/>
              </a:rPr>
              <a:t> elevados ao γ (0 a 1)</a:t>
            </a:r>
            <a:endParaRPr lang="pt-BR" dirty="0">
              <a:latin typeface="+mj-lt"/>
            </a:endParaRPr>
          </a:p>
        </p:txBody>
      </p:sp>
      <p:sp>
        <p:nvSpPr>
          <p:cNvPr id="38" name="Retângulo 24"/>
          <p:cNvSpPr/>
          <p:nvPr/>
        </p:nvSpPr>
        <p:spPr>
          <a:xfrm>
            <a:off x="6400800" y="6450310"/>
            <a:ext cx="496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+mj-lt"/>
              </a:rPr>
              <a:t>Literatura: </a:t>
            </a:r>
            <a:r>
              <a:rPr lang="pt-BR" sz="1400" dirty="0">
                <a:latin typeface="+mj-lt"/>
              </a:rPr>
              <a:t>Moreira et al</a:t>
            </a:r>
            <a:r>
              <a:rPr lang="pt-BR" sz="1400" dirty="0" smtClean="0">
                <a:latin typeface="+mj-lt"/>
              </a:rPr>
              <a:t>. (2003)</a:t>
            </a:r>
            <a:endParaRPr lang="pt-BR" sz="1400" dirty="0">
              <a:latin typeface="+mj-lt"/>
            </a:endParaRPr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rot="16200000" flipH="1">
            <a:off x="5295900" y="4306005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0" name="CaixaDeTexto 17"/>
          <p:cNvSpPr txBox="1"/>
          <p:nvPr/>
        </p:nvSpPr>
        <p:spPr>
          <a:xfrm>
            <a:off x="-914400" y="4625746"/>
            <a:ext cx="4781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+mj-lt"/>
              </a:rPr>
              <a:t>Diferentes cenários de análise</a:t>
            </a:r>
            <a:endParaRPr lang="pt-BR" sz="1400" dirty="0">
              <a:latin typeface="+mj-lt"/>
            </a:endParaRPr>
          </a:p>
        </p:txBody>
      </p:sp>
      <p:sp>
        <p:nvSpPr>
          <p:cNvPr id="41" name="Retângulo 12"/>
          <p:cNvSpPr/>
          <p:nvPr/>
        </p:nvSpPr>
        <p:spPr>
          <a:xfrm>
            <a:off x="228598" y="5109161"/>
            <a:ext cx="8153402" cy="830997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i="1" dirty="0" err="1" smtClean="0">
                <a:solidFill>
                  <a:srgbClr val="FFFF00"/>
                </a:solidFill>
                <a:latin typeface="+mj-lt"/>
              </a:rPr>
              <a:t>Gamma</a:t>
            </a:r>
            <a:r>
              <a:rPr lang="pt-BR" sz="1600" i="1" dirty="0" smtClean="0">
                <a:solidFill>
                  <a:srgbClr val="FFFF00"/>
                </a:solidFill>
                <a:latin typeface="+mj-lt"/>
              </a:rPr>
              <a:t>: </a:t>
            </a:r>
            <a:r>
              <a:rPr lang="pt-BR" sz="1600" dirty="0" smtClean="0">
                <a:solidFill>
                  <a:srgbClr val="FFFF00"/>
                </a:solidFill>
                <a:latin typeface="+mj-lt"/>
              </a:rPr>
              <a:t>0,25; 0,5 e 0,7</a:t>
            </a:r>
          </a:p>
          <a:p>
            <a:r>
              <a:rPr lang="pt-BR" sz="1600" dirty="0" smtClean="0">
                <a:solidFill>
                  <a:srgbClr val="FFFF00"/>
                </a:solidFill>
                <a:latin typeface="+mj-lt"/>
              </a:rPr>
              <a:t>Fatiamento em intervalos regulares -&gt; cinco classes temáticas de int. tectônica relativa: </a:t>
            </a:r>
          </a:p>
          <a:p>
            <a:r>
              <a:rPr lang="pt-BR" sz="1600" dirty="0">
                <a:solidFill>
                  <a:srgbClr val="FFFF00"/>
                </a:solidFill>
                <a:latin typeface="+mj-lt"/>
              </a:rPr>
              <a:t>M</a:t>
            </a:r>
            <a:r>
              <a:rPr lang="pt-BR" sz="1600" dirty="0" smtClean="0">
                <a:solidFill>
                  <a:srgbClr val="FFFF00"/>
                </a:solidFill>
                <a:latin typeface="+mj-lt"/>
              </a:rPr>
              <a:t>uito baixa, baixa, moderada, alta e muito alta </a:t>
            </a:r>
          </a:p>
        </p:txBody>
      </p:sp>
    </p:spTree>
    <p:extLst>
      <p:ext uri="{BB962C8B-B14F-4D97-AF65-F5344CB8AC3E}">
        <p14:creationId xmlns:p14="http://schemas.microsoft.com/office/powerpoint/2010/main" val="92418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RESULTADOS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33161" y="609600"/>
            <a:ext cx="48198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ixaDeTexto 27"/>
          <p:cNvSpPr txBox="1"/>
          <p:nvPr/>
        </p:nvSpPr>
        <p:spPr>
          <a:xfrm>
            <a:off x="4853637" y="762000"/>
            <a:ext cx="1361719" cy="43088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200" u="sng" dirty="0" smtClean="0">
                <a:solidFill>
                  <a:schemeClr val="tx1"/>
                </a:solidFill>
                <a:latin typeface="+mj-lt"/>
              </a:rPr>
              <a:t>Índice AF</a:t>
            </a:r>
            <a:endParaRPr lang="en-US" sz="2200" u="sng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CaixaDeTexto 17"/>
          <p:cNvSpPr txBox="1"/>
          <p:nvPr/>
        </p:nvSpPr>
        <p:spPr>
          <a:xfrm>
            <a:off x="4815538" y="1161633"/>
            <a:ext cx="4328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Fatiamento em 5 classes de interesse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Valores de AF nas classes alto e muito alto: porção central e sul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M</a:t>
            </a:r>
            <a:r>
              <a:rPr lang="pt-BR" sz="1600" dirty="0" smtClean="0">
                <a:latin typeface="+mj-lt"/>
              </a:rPr>
              <a:t>oderado: </a:t>
            </a:r>
            <a:r>
              <a:rPr lang="pt-BR" sz="1600" dirty="0">
                <a:latin typeface="+mj-lt"/>
              </a:rPr>
              <a:t>sub-bacias 2 e </a:t>
            </a:r>
            <a:r>
              <a:rPr lang="pt-BR" sz="1600" dirty="0" smtClean="0">
                <a:latin typeface="+mj-lt"/>
              </a:rPr>
              <a:t>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Valores de AF nas classes baixo e muito baixo: sobretudo</a:t>
            </a:r>
            <a:r>
              <a:rPr lang="pt-BR" sz="1600" dirty="0">
                <a:latin typeface="+mj-lt"/>
              </a:rPr>
              <a:t>, na porção </a:t>
            </a:r>
            <a:r>
              <a:rPr lang="pt-BR" sz="1600" dirty="0" smtClean="0">
                <a:latin typeface="+mj-lt"/>
              </a:rPr>
              <a:t>norte</a:t>
            </a:r>
            <a:endParaRPr lang="pt-BR" sz="1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r="-1" b="1112"/>
          <a:stretch/>
        </p:blipFill>
        <p:spPr>
          <a:xfrm>
            <a:off x="91594" y="677799"/>
            <a:ext cx="4723944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3810000" y="4071757"/>
            <a:ext cx="3885843" cy="2455019"/>
            <a:chOff x="3947844" y="4172350"/>
            <a:chExt cx="3885843" cy="2455019"/>
          </a:xfrm>
        </p:grpSpPr>
        <p:sp>
          <p:nvSpPr>
            <p:cNvPr id="45" name="Retângulo 35"/>
            <p:cNvSpPr/>
            <p:nvPr/>
          </p:nvSpPr>
          <p:spPr>
            <a:xfrm>
              <a:off x="4855854" y="4501395"/>
              <a:ext cx="2977833" cy="338554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pt-BR" sz="1600" dirty="0" smtClean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994768" y="4219195"/>
              <a:ext cx="2246887" cy="2408174"/>
              <a:chOff x="4994768" y="4219195"/>
              <a:chExt cx="2246887" cy="2408174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4994768" y="4219195"/>
                <a:ext cx="2246887" cy="2402204"/>
                <a:chOff x="4953000" y="3737060"/>
                <a:chExt cx="2246887" cy="2402204"/>
              </a:xfrm>
            </p:grpSpPr>
            <p:sp>
              <p:nvSpPr>
                <p:cNvPr id="43" name="Retângulo 29"/>
                <p:cNvSpPr/>
                <p:nvPr/>
              </p:nvSpPr>
              <p:spPr bwMode="auto">
                <a:xfrm>
                  <a:off x="4953000" y="3737060"/>
                  <a:ext cx="2217463" cy="2402204"/>
                </a:xfrm>
                <a:prstGeom prst="rect">
                  <a:avLst/>
                </a:prstGeom>
                <a:solidFill>
                  <a:schemeClr val="tx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endParaRPr>
                </a:p>
              </p:txBody>
            </p:sp>
            <p:sp>
              <p:nvSpPr>
                <p:cNvPr id="47" name="Retângulo 42"/>
                <p:cNvSpPr/>
                <p:nvPr/>
              </p:nvSpPr>
              <p:spPr>
                <a:xfrm>
                  <a:off x="5352468" y="5451769"/>
                  <a:ext cx="1817995" cy="338554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pt-BR" sz="1600" dirty="0" smtClean="0">
                      <a:solidFill>
                        <a:srgbClr val="000000"/>
                      </a:solidFill>
                      <a:latin typeface="+mj-lt"/>
                    </a:rPr>
                    <a:t>Muito baixo: &lt;0,2 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5329893" y="3969698"/>
                  <a:ext cx="166411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dirty="0">
                      <a:solidFill>
                        <a:srgbClr val="000000"/>
                      </a:solidFill>
                      <a:latin typeface="+mj-lt"/>
                    </a:rPr>
                    <a:t>Muito Alto: &gt; 0,8</a:t>
                  </a:r>
                </a:p>
              </p:txBody>
            </p: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2319" y="4016923"/>
                  <a:ext cx="432674" cy="1750588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5336876" y="4329260"/>
                  <a:ext cx="129234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dirty="0">
                      <a:solidFill>
                        <a:srgbClr val="000000"/>
                      </a:solidFill>
                      <a:latin typeface="+mj-lt"/>
                    </a:rPr>
                    <a:t>Alto: 0,6-0,8</a:t>
                  </a: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5336876" y="4709831"/>
                  <a:ext cx="186301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dirty="0">
                      <a:solidFill>
                        <a:srgbClr val="000000"/>
                      </a:solidFill>
                      <a:latin typeface="+mj-lt"/>
                    </a:rPr>
                    <a:t>Moderado: 0,4-0,6</a:t>
                  </a: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336876" y="5090402"/>
                  <a:ext cx="150874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dirty="0">
                      <a:solidFill>
                        <a:srgbClr val="000000"/>
                      </a:solidFill>
                      <a:latin typeface="+mj-lt"/>
                    </a:rPr>
                    <a:t>Baixo: 0.2 -0.4</a:t>
                  </a:r>
                </a:p>
              </p:txBody>
            </p:sp>
          </p:grp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1" t="82222" r="43120" b="14752"/>
              <a:stretch/>
            </p:blipFill>
            <p:spPr>
              <a:xfrm>
                <a:off x="4999325" y="6276224"/>
                <a:ext cx="1691884" cy="351145"/>
              </a:xfrm>
              <a:prstGeom prst="rect">
                <a:avLst/>
              </a:prstGeom>
            </p:spPr>
          </p:pic>
        </p:grpSp>
        <p:sp>
          <p:nvSpPr>
            <p:cNvPr id="44" name="Retângulo 31"/>
            <p:cNvSpPr/>
            <p:nvPr/>
          </p:nvSpPr>
          <p:spPr>
            <a:xfrm>
              <a:off x="3947844" y="4172350"/>
              <a:ext cx="2977833" cy="369332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dirty="0" smtClean="0">
                  <a:solidFill>
                    <a:srgbClr val="000000"/>
                  </a:solidFill>
                  <a:latin typeface="+mj-lt"/>
                </a:rPr>
                <a:t>Classes</a:t>
              </a:r>
            </a:p>
          </p:txBody>
        </p:sp>
      </p:grpSp>
      <p:sp>
        <p:nvSpPr>
          <p:cNvPr id="25" name="Chave direita 24"/>
          <p:cNvSpPr/>
          <p:nvPr/>
        </p:nvSpPr>
        <p:spPr bwMode="auto">
          <a:xfrm>
            <a:off x="7239000" y="4542536"/>
            <a:ext cx="228600" cy="42881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Chave direita 28"/>
          <p:cNvSpPr/>
          <p:nvPr/>
        </p:nvSpPr>
        <p:spPr bwMode="auto">
          <a:xfrm>
            <a:off x="7239000" y="5717845"/>
            <a:ext cx="228600" cy="42881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7517524" y="4633832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err="1" smtClean="0"/>
              <a:t>Sub-bacias</a:t>
            </a:r>
            <a:r>
              <a:rPr lang="pt-BR" sz="1000" i="1" dirty="0" smtClean="0"/>
              <a:t> assimétricas</a:t>
            </a:r>
          </a:p>
          <a:p>
            <a:r>
              <a:rPr lang="pt-BR" sz="1000" i="1" dirty="0" smtClean="0"/>
              <a:t>&gt; Influência  tectônica</a:t>
            </a:r>
            <a:endParaRPr lang="pt-BR" sz="1000" i="1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7546428" y="5809141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err="1" smtClean="0"/>
              <a:t>Sub-bacias</a:t>
            </a:r>
            <a:r>
              <a:rPr lang="pt-BR" sz="1000" i="1" dirty="0" smtClean="0"/>
              <a:t> simétricas</a:t>
            </a:r>
          </a:p>
          <a:p>
            <a:r>
              <a:rPr lang="pt-BR" sz="1000" i="1" dirty="0" smtClean="0"/>
              <a:t>&lt; Influência tectônica</a:t>
            </a:r>
            <a:endParaRPr lang="pt-BR" sz="1000" i="1" dirty="0"/>
          </a:p>
        </p:txBody>
      </p:sp>
    </p:spTree>
    <p:extLst>
      <p:ext uri="{BB962C8B-B14F-4D97-AF65-F5344CB8AC3E}">
        <p14:creationId xmlns:p14="http://schemas.microsoft.com/office/powerpoint/2010/main" val="225151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RESULTADOS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33161" y="609600"/>
            <a:ext cx="48198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ixaDeTexto 27"/>
          <p:cNvSpPr txBox="1"/>
          <p:nvPr/>
        </p:nvSpPr>
        <p:spPr>
          <a:xfrm>
            <a:off x="4686530" y="819149"/>
            <a:ext cx="1723549" cy="43088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200" u="sng" dirty="0" smtClean="0">
                <a:solidFill>
                  <a:schemeClr val="tx1"/>
                </a:solidFill>
                <a:latin typeface="+mj-lt"/>
              </a:rPr>
              <a:t>Índice FSTT</a:t>
            </a:r>
            <a:endParaRPr lang="en-US" sz="2200" u="sng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CaixaDeTexto 17"/>
          <p:cNvSpPr txBox="1"/>
          <p:nvPr/>
        </p:nvSpPr>
        <p:spPr>
          <a:xfrm>
            <a:off x="4684695" y="1295400"/>
            <a:ext cx="438310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Valores nas classes alto e muito alto: porção central e sul</a:t>
            </a:r>
          </a:p>
          <a:p>
            <a:endParaRPr lang="pt-BR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Valores de FSTT nas classes moderado, baixo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smtClean="0">
                <a:latin typeface="+mj-lt"/>
              </a:rPr>
              <a:t>e muito baixo: sobretudo</a:t>
            </a:r>
            <a:r>
              <a:rPr lang="pt-BR" sz="1600" dirty="0">
                <a:latin typeface="+mj-lt"/>
              </a:rPr>
              <a:t>, na porção </a:t>
            </a:r>
            <a:r>
              <a:rPr lang="pt-BR" sz="1600" dirty="0" smtClean="0">
                <a:latin typeface="+mj-lt"/>
              </a:rPr>
              <a:t>norte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Pontualmente, altos valores de FSTT -&gt; trechos de rios assimétricos, principalmente, em sub-bacias no entorno de áreas dômicas</a:t>
            </a:r>
            <a:endParaRPr lang="pt-BR" sz="1600" dirty="0">
              <a:latin typeface="+mj-lt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r="-1827" b="18889"/>
          <a:stretch/>
        </p:blipFill>
        <p:spPr>
          <a:xfrm>
            <a:off x="133161" y="841856"/>
            <a:ext cx="4626931" cy="580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8" name="Group 77"/>
          <p:cNvGrpSpPr/>
          <p:nvPr/>
        </p:nvGrpSpPr>
        <p:grpSpPr>
          <a:xfrm>
            <a:off x="4038600" y="4346866"/>
            <a:ext cx="4731069" cy="2282138"/>
            <a:chOff x="3650931" y="4162596"/>
            <a:chExt cx="4882502" cy="2467714"/>
          </a:xfrm>
        </p:grpSpPr>
        <p:grpSp>
          <p:nvGrpSpPr>
            <p:cNvPr id="54" name="Group 53"/>
            <p:cNvGrpSpPr/>
            <p:nvPr/>
          </p:nvGrpSpPr>
          <p:grpSpPr>
            <a:xfrm>
              <a:off x="5522215" y="4518096"/>
              <a:ext cx="3011218" cy="2112214"/>
              <a:chOff x="4855854" y="4501395"/>
              <a:chExt cx="3011218" cy="2112214"/>
            </a:xfrm>
          </p:grpSpPr>
          <p:sp>
            <p:nvSpPr>
              <p:cNvPr id="45" name="Retângulo 35"/>
              <p:cNvSpPr/>
              <p:nvPr/>
            </p:nvSpPr>
            <p:spPr>
              <a:xfrm>
                <a:off x="4855854" y="4501395"/>
                <a:ext cx="2977833" cy="338554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pt-BR" sz="1600" dirty="0" smtClean="0">
                  <a:solidFill>
                    <a:schemeClr val="accent1"/>
                  </a:solidFill>
                  <a:latin typeface="+mj-lt"/>
                </a:endParaRP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1" t="85478" r="43120" b="1"/>
              <a:stretch/>
            </p:blipFill>
            <p:spPr>
              <a:xfrm>
                <a:off x="6175188" y="4928764"/>
                <a:ext cx="1691884" cy="1684845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3650931" y="4162596"/>
              <a:ext cx="3885843" cy="2455019"/>
              <a:chOff x="3947844" y="4172350"/>
              <a:chExt cx="3885843" cy="2455019"/>
            </a:xfrm>
          </p:grpSpPr>
          <p:sp>
            <p:nvSpPr>
              <p:cNvPr id="66" name="Retângulo 35"/>
              <p:cNvSpPr/>
              <p:nvPr/>
            </p:nvSpPr>
            <p:spPr>
              <a:xfrm>
                <a:off x="4855854" y="4501395"/>
                <a:ext cx="2977833" cy="338554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pt-BR" sz="1600" dirty="0" smtClean="0">
                  <a:solidFill>
                    <a:schemeClr val="accent1"/>
                  </a:solidFill>
                  <a:latin typeface="+mj-lt"/>
                </a:endParaRPr>
              </a:p>
            </p:txBody>
          </p:sp>
          <p:grpSp>
            <p:nvGrpSpPr>
              <p:cNvPr id="67" name="Group 66"/>
              <p:cNvGrpSpPr/>
              <p:nvPr/>
            </p:nvGrpSpPr>
            <p:grpSpPr>
              <a:xfrm>
                <a:off x="4994768" y="4219195"/>
                <a:ext cx="2246887" cy="2408174"/>
                <a:chOff x="4994768" y="4219195"/>
                <a:chExt cx="2246887" cy="2408174"/>
              </a:xfrm>
            </p:grpSpPr>
            <p:grpSp>
              <p:nvGrpSpPr>
                <p:cNvPr id="69" name="Group 68"/>
                <p:cNvGrpSpPr/>
                <p:nvPr/>
              </p:nvGrpSpPr>
              <p:grpSpPr>
                <a:xfrm>
                  <a:off x="4994768" y="4219195"/>
                  <a:ext cx="2246887" cy="2402204"/>
                  <a:chOff x="4953000" y="3737060"/>
                  <a:chExt cx="2246887" cy="2402204"/>
                </a:xfrm>
              </p:grpSpPr>
              <p:sp>
                <p:nvSpPr>
                  <p:cNvPr id="71" name="Retângulo 29"/>
                  <p:cNvSpPr/>
                  <p:nvPr/>
                </p:nvSpPr>
                <p:spPr bwMode="auto">
                  <a:xfrm>
                    <a:off x="4953000" y="3737060"/>
                    <a:ext cx="2217463" cy="2402204"/>
                  </a:xfrm>
                  <a:prstGeom prst="rect">
                    <a:avLst/>
                  </a:prstGeom>
                  <a:solidFill>
                    <a:schemeClr val="tx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pt-BR" sz="16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+mj-lt"/>
                    </a:endParaRPr>
                  </a:p>
                </p:txBody>
              </p:sp>
              <p:sp>
                <p:nvSpPr>
                  <p:cNvPr id="72" name="Retângulo 42"/>
                  <p:cNvSpPr/>
                  <p:nvPr/>
                </p:nvSpPr>
                <p:spPr>
                  <a:xfrm>
                    <a:off x="5352468" y="5451769"/>
                    <a:ext cx="1817995" cy="338554"/>
                  </a:xfrm>
                  <a:prstGeom prst="rect">
                    <a:avLst/>
                  </a:prstGeom>
                  <a:ln w="28575"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pt-BR" sz="1600" dirty="0" smtClean="0">
                        <a:solidFill>
                          <a:srgbClr val="000000"/>
                        </a:solidFill>
                        <a:latin typeface="+mj-lt"/>
                      </a:rPr>
                      <a:t>Muito baixo: &lt;0,2 </a:t>
                    </a:r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5329893" y="3969698"/>
                    <a:ext cx="1664110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pt-BR" sz="1600" dirty="0">
                        <a:solidFill>
                          <a:srgbClr val="000000"/>
                        </a:solidFill>
                        <a:latin typeface="+mj-lt"/>
                      </a:rPr>
                      <a:t>Muito Alto: &gt; 0,8</a:t>
                    </a:r>
                  </a:p>
                </p:txBody>
              </p:sp>
              <p:pic>
                <p:nvPicPr>
                  <p:cNvPr id="74" name="Picture 73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62319" y="4016923"/>
                    <a:ext cx="432674" cy="1750588"/>
                  </a:xfrm>
                  <a:prstGeom prst="rect">
                    <a:avLst/>
                  </a:prstGeom>
                </p:spPr>
              </p:pic>
              <p:sp>
                <p:nvSpPr>
                  <p:cNvPr id="75" name="Rectangle 74"/>
                  <p:cNvSpPr/>
                  <p:nvPr/>
                </p:nvSpPr>
                <p:spPr>
                  <a:xfrm>
                    <a:off x="5336876" y="4329260"/>
                    <a:ext cx="1292341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pt-BR" sz="1600" dirty="0">
                        <a:solidFill>
                          <a:srgbClr val="000000"/>
                        </a:solidFill>
                        <a:latin typeface="+mj-lt"/>
                      </a:rPr>
                      <a:t>Alto: 0,6-0,8</a:t>
                    </a:r>
                  </a:p>
                </p:txBody>
              </p:sp>
              <p:sp>
                <p:nvSpPr>
                  <p:cNvPr id="76" name="Rectangle 75"/>
                  <p:cNvSpPr/>
                  <p:nvPr/>
                </p:nvSpPr>
                <p:spPr>
                  <a:xfrm>
                    <a:off x="5336876" y="4709831"/>
                    <a:ext cx="1863011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pt-BR" sz="1600" dirty="0">
                        <a:solidFill>
                          <a:srgbClr val="000000"/>
                        </a:solidFill>
                        <a:latin typeface="+mj-lt"/>
                      </a:rPr>
                      <a:t>Moderado: 0,4-0,6</a:t>
                    </a:r>
                  </a:p>
                </p:txBody>
              </p:sp>
              <p:sp>
                <p:nvSpPr>
                  <p:cNvPr id="77" name="Rectangle 76"/>
                  <p:cNvSpPr/>
                  <p:nvPr/>
                </p:nvSpPr>
                <p:spPr>
                  <a:xfrm>
                    <a:off x="5336876" y="5090402"/>
                    <a:ext cx="1508746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pt-BR" sz="1600" dirty="0">
                        <a:solidFill>
                          <a:srgbClr val="000000"/>
                        </a:solidFill>
                        <a:latin typeface="+mj-lt"/>
                      </a:rPr>
                      <a:t>Baixo: 0.2 -0.4</a:t>
                    </a:r>
                  </a:p>
                </p:txBody>
              </p:sp>
            </p:grpSp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21" t="82222" r="43120" b="14752"/>
                <a:stretch/>
              </p:blipFill>
              <p:spPr>
                <a:xfrm>
                  <a:off x="4999325" y="6276224"/>
                  <a:ext cx="1691884" cy="351145"/>
                </a:xfrm>
                <a:prstGeom prst="rect">
                  <a:avLst/>
                </a:prstGeom>
              </p:spPr>
            </p:pic>
          </p:grpSp>
          <p:sp>
            <p:nvSpPr>
              <p:cNvPr id="68" name="Retângulo 31"/>
              <p:cNvSpPr/>
              <p:nvPr/>
            </p:nvSpPr>
            <p:spPr>
              <a:xfrm>
                <a:off x="3947844" y="4172350"/>
                <a:ext cx="2977833" cy="369332"/>
              </a:xfrm>
              <a:prstGeom prst="rect">
                <a:avLst/>
              </a:prstGeom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dirty="0" smtClean="0">
                    <a:solidFill>
                      <a:srgbClr val="000000"/>
                    </a:solidFill>
                    <a:latin typeface="+mj-lt"/>
                  </a:rPr>
                  <a:t>Classes</a:t>
                </a:r>
              </a:p>
            </p:txBody>
          </p:sp>
        </p:grpSp>
      </p:grpSp>
      <p:cxnSp>
        <p:nvCxnSpPr>
          <p:cNvPr id="3" name="Conector de seta reta 2"/>
          <p:cNvCxnSpPr/>
          <p:nvPr/>
        </p:nvCxnSpPr>
        <p:spPr bwMode="auto">
          <a:xfrm flipV="1">
            <a:off x="8382000" y="5345250"/>
            <a:ext cx="0" cy="12192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CaixaDeTexto 4"/>
          <p:cNvSpPr txBox="1"/>
          <p:nvPr/>
        </p:nvSpPr>
        <p:spPr>
          <a:xfrm rot="16200000">
            <a:off x="7999511" y="5819064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0000"/>
                </a:solidFill>
                <a:latin typeface="+mj-lt"/>
              </a:rPr>
              <a:t>Assimetria</a:t>
            </a:r>
            <a:endParaRPr lang="pt-BR" sz="1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33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RESULTADOS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33161" y="609600"/>
            <a:ext cx="48198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ixaDeTexto 27"/>
          <p:cNvSpPr txBox="1"/>
          <p:nvPr/>
        </p:nvSpPr>
        <p:spPr>
          <a:xfrm>
            <a:off x="4674197" y="819149"/>
            <a:ext cx="2366802" cy="43088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200" u="sng" dirty="0" smtClean="0">
                <a:solidFill>
                  <a:schemeClr val="tx1"/>
                </a:solidFill>
                <a:latin typeface="+mj-lt"/>
              </a:rPr>
              <a:t>Índice AF x FSTT</a:t>
            </a:r>
            <a:endParaRPr lang="en-US" sz="2200" u="sng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CaixaDeTexto 17"/>
          <p:cNvSpPr txBox="1"/>
          <p:nvPr/>
        </p:nvSpPr>
        <p:spPr>
          <a:xfrm>
            <a:off x="4684696" y="1310834"/>
            <a:ext cx="4254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Análise comparativa entre os índices AF e FSTT para o conjunto de 18 sub-bacias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+mj-lt"/>
              </a:rPr>
              <a:t>C</a:t>
            </a:r>
            <a:r>
              <a:rPr lang="pt-BR" dirty="0" smtClean="0">
                <a:latin typeface="+mj-lt"/>
              </a:rPr>
              <a:t>onsistência em sua aplicação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latin typeface="+mj-lt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r="-1827" b="18889"/>
          <a:stretch/>
        </p:blipFill>
        <p:spPr>
          <a:xfrm>
            <a:off x="131095" y="1034592"/>
            <a:ext cx="4517105" cy="5671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4531087" y="3835645"/>
            <a:ext cx="4436826" cy="2803184"/>
            <a:chOff x="4648200" y="3834661"/>
            <a:chExt cx="4436826" cy="2803184"/>
          </a:xfrm>
        </p:grpSpPr>
        <p:pic>
          <p:nvPicPr>
            <p:cNvPr id="25" name="Chart 1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834661"/>
              <a:ext cx="4436826" cy="2803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tângulo 22"/>
            <p:cNvSpPr/>
            <p:nvPr/>
          </p:nvSpPr>
          <p:spPr>
            <a:xfrm>
              <a:off x="6629400" y="6299962"/>
              <a:ext cx="809078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rgbClr val="000000"/>
                  </a:solidFill>
                  <a:latin typeface="+mj-lt"/>
                </a:rPr>
                <a:t>AF</a:t>
              </a:r>
            </a:p>
          </p:txBody>
        </p:sp>
        <p:sp>
          <p:nvSpPr>
            <p:cNvPr id="27" name="Retângulo 22"/>
            <p:cNvSpPr/>
            <p:nvPr/>
          </p:nvSpPr>
          <p:spPr>
            <a:xfrm rot="16200000">
              <a:off x="4386771" y="4914239"/>
              <a:ext cx="809078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200" b="1" dirty="0" smtClean="0">
                  <a:solidFill>
                    <a:srgbClr val="000000"/>
                  </a:solidFill>
                  <a:latin typeface="+mj-lt"/>
                </a:rPr>
                <a:t>FSTT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184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C:\Users\Fabio\Desktop\dtam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7" y="1957078"/>
            <a:ext cx="8377557" cy="4767097"/>
          </a:xfrm>
          <a:prstGeom prst="rect">
            <a:avLst/>
          </a:prstGeom>
          <a:ln>
            <a:solidFill>
              <a:srgbClr val="000000"/>
            </a:solidFill>
          </a:ln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36" name="Picture 4" descr="C:\Users\Fabio\Desktop\dt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085" y="6090117"/>
            <a:ext cx="777439" cy="63405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/>
          <p:cNvSpPr txBox="1"/>
          <p:nvPr/>
        </p:nvSpPr>
        <p:spPr>
          <a:xfrm>
            <a:off x="488335" y="685800"/>
            <a:ext cx="3179075" cy="40011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chemeClr val="tx1"/>
                </a:solidFill>
                <a:latin typeface="+mj-lt"/>
              </a:rPr>
              <a:t>Região Nordeste do Brasil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1045619" y="1140494"/>
            <a:ext cx="64107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>
                <a:latin typeface="+mj-lt"/>
              </a:rPr>
              <a:t>T</a:t>
            </a:r>
            <a:r>
              <a:rPr lang="pt-BR" sz="2000" dirty="0" smtClean="0">
                <a:latin typeface="+mj-lt"/>
              </a:rPr>
              <a:t>ectonicamente estável 	margem passiva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>
                <a:latin typeface="+mj-lt"/>
              </a:rPr>
              <a:t>Registro de estruturas tectônicas (falhas e dobras)</a:t>
            </a:r>
            <a:endParaRPr lang="pt-BR" sz="2000" dirty="0">
              <a:latin typeface="+mj-lt"/>
            </a:endParaRPr>
          </a:p>
        </p:txBody>
      </p:sp>
      <p:sp>
        <p:nvSpPr>
          <p:cNvPr id="41" name="Retângulo 40"/>
          <p:cNvSpPr/>
          <p:nvPr/>
        </p:nvSpPr>
        <p:spPr>
          <a:xfrm>
            <a:off x="2819400" y="3962400"/>
            <a:ext cx="546982" cy="5334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5843600" y="152400"/>
            <a:ext cx="2922874" cy="715997"/>
            <a:chOff x="5562600" y="1898100"/>
            <a:chExt cx="3286477" cy="753004"/>
          </a:xfrm>
        </p:grpSpPr>
        <p:sp>
          <p:nvSpPr>
            <p:cNvPr id="43" name="Retângulo 42"/>
            <p:cNvSpPr/>
            <p:nvPr/>
          </p:nvSpPr>
          <p:spPr>
            <a:xfrm>
              <a:off x="5562600" y="1898100"/>
              <a:ext cx="2720205" cy="3560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 smtClean="0">
                  <a:latin typeface="+mj-lt"/>
                </a:rPr>
                <a:t>I Mesozóico I Cenozóico</a:t>
              </a:r>
              <a:endParaRPr lang="pt-BR" sz="1600" dirty="0">
                <a:latin typeface="+mj-lt"/>
              </a:endParaRPr>
            </a:p>
          </p:txBody>
        </p:sp>
        <p:cxnSp>
          <p:nvCxnSpPr>
            <p:cNvPr id="44" name="Conector de seta reta 43"/>
            <p:cNvCxnSpPr/>
            <p:nvPr/>
          </p:nvCxnSpPr>
          <p:spPr bwMode="auto">
            <a:xfrm>
              <a:off x="5595991" y="2254152"/>
              <a:ext cx="3146577" cy="44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Retângulo 44"/>
            <p:cNvSpPr/>
            <p:nvPr/>
          </p:nvSpPr>
          <p:spPr>
            <a:xfrm>
              <a:off x="5595991" y="2258611"/>
              <a:ext cx="1004305" cy="3560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 smtClean="0">
                  <a:latin typeface="+mj-lt"/>
                </a:rPr>
                <a:t>65 M.A.</a:t>
              </a:r>
              <a:endParaRPr lang="pt-BR" sz="1600" dirty="0">
                <a:latin typeface="+mj-lt"/>
              </a:endParaRPr>
            </a:p>
          </p:txBody>
        </p:sp>
        <p:sp>
          <p:nvSpPr>
            <p:cNvPr id="46" name="Retângulo 45"/>
            <p:cNvSpPr/>
            <p:nvPr/>
          </p:nvSpPr>
          <p:spPr>
            <a:xfrm>
              <a:off x="8496929" y="2312550"/>
              <a:ext cx="3521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600" dirty="0" smtClean="0">
                  <a:latin typeface="+mj-lt"/>
                </a:rPr>
                <a:t>P.</a:t>
              </a:r>
              <a:endParaRPr lang="pt-BR" sz="1600" dirty="0">
                <a:latin typeface="+mj-lt"/>
              </a:endParaRPr>
            </a:p>
          </p:txBody>
        </p:sp>
      </p:grpSp>
      <p:sp>
        <p:nvSpPr>
          <p:cNvPr id="50" name="Título 1"/>
          <p:cNvSpPr txBox="1">
            <a:spLocks/>
          </p:cNvSpPr>
          <p:nvPr/>
        </p:nvSpPr>
        <p:spPr bwMode="auto">
          <a:xfrm>
            <a:off x="304800" y="-76200"/>
            <a:ext cx="243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INTRODUÇÃO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51" name="Conector reto 50"/>
          <p:cNvCxnSpPr/>
          <p:nvPr/>
        </p:nvCxnSpPr>
        <p:spPr bwMode="auto">
          <a:xfrm>
            <a:off x="133161" y="609600"/>
            <a:ext cx="30672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Line 19"/>
          <p:cNvSpPr>
            <a:spLocks noChangeShapeType="1"/>
          </p:cNvSpPr>
          <p:nvPr/>
        </p:nvSpPr>
        <p:spPr bwMode="auto">
          <a:xfrm rot="16200000" flipH="1">
            <a:off x="4482445" y="1231984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064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RESULTADOS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33161" y="609600"/>
            <a:ext cx="48198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ixaDeTexto 27"/>
          <p:cNvSpPr txBox="1"/>
          <p:nvPr/>
        </p:nvSpPr>
        <p:spPr>
          <a:xfrm>
            <a:off x="4761325" y="819149"/>
            <a:ext cx="1345240" cy="43088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pt-BR" sz="2200" u="sng" dirty="0" smtClean="0">
                <a:solidFill>
                  <a:schemeClr val="tx1"/>
                </a:solidFill>
                <a:latin typeface="+mj-lt"/>
              </a:rPr>
              <a:t>Índice Bs</a:t>
            </a:r>
            <a:endParaRPr lang="en-US" sz="2200" u="sng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CaixaDeTexto 17"/>
          <p:cNvSpPr txBox="1"/>
          <p:nvPr/>
        </p:nvSpPr>
        <p:spPr>
          <a:xfrm>
            <a:off x="4684695" y="1310834"/>
            <a:ext cx="4383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Valores nas classes alto e muito alto: </a:t>
            </a:r>
            <a:r>
              <a:rPr lang="pt-BR" sz="1600" dirty="0" err="1" smtClean="0">
                <a:latin typeface="+mj-lt"/>
              </a:rPr>
              <a:t>sub-bacias</a:t>
            </a:r>
            <a:r>
              <a:rPr lang="pt-BR" sz="1600" dirty="0" smtClean="0">
                <a:latin typeface="+mj-lt"/>
              </a:rPr>
              <a:t> 1 e 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Moderado:</a:t>
            </a:r>
            <a:r>
              <a:rPr lang="pt-BR" sz="1600" dirty="0">
                <a:latin typeface="+mj-lt"/>
              </a:rPr>
              <a:t> </a:t>
            </a:r>
            <a:r>
              <a:rPr lang="pt-BR" sz="1600" dirty="0" smtClean="0">
                <a:latin typeface="+mj-lt"/>
              </a:rPr>
              <a:t>toda </a:t>
            </a:r>
            <a:r>
              <a:rPr lang="pt-BR" sz="1600" dirty="0">
                <a:latin typeface="+mj-lt"/>
              </a:rPr>
              <a:t>a área </a:t>
            </a:r>
            <a:r>
              <a:rPr lang="pt-BR" sz="1600" dirty="0" smtClean="0">
                <a:latin typeface="+mj-lt"/>
              </a:rPr>
              <a:t>analisada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 smtClean="0">
                <a:latin typeface="+mj-lt"/>
              </a:rPr>
              <a:t>Valores de </a:t>
            </a:r>
            <a:r>
              <a:rPr lang="pt-BR" sz="1600" dirty="0" err="1" smtClean="0">
                <a:latin typeface="+mj-lt"/>
              </a:rPr>
              <a:t>Bs</a:t>
            </a:r>
            <a:r>
              <a:rPr lang="pt-BR" sz="1600" dirty="0" smtClean="0">
                <a:latin typeface="+mj-lt"/>
              </a:rPr>
              <a:t> nas classes baixo </a:t>
            </a:r>
            <a:r>
              <a:rPr lang="pt-BR" sz="1600" dirty="0">
                <a:latin typeface="+mj-lt"/>
              </a:rPr>
              <a:t>e muito </a:t>
            </a:r>
            <a:r>
              <a:rPr lang="pt-BR" sz="1600" dirty="0" smtClean="0">
                <a:latin typeface="+mj-lt"/>
              </a:rPr>
              <a:t>baixo: </a:t>
            </a:r>
            <a:r>
              <a:rPr lang="pt-BR" sz="1600" dirty="0" err="1" smtClean="0">
                <a:latin typeface="+mj-lt"/>
              </a:rPr>
              <a:t>sub-bacias</a:t>
            </a:r>
            <a:r>
              <a:rPr lang="pt-BR" sz="1600" dirty="0" smtClean="0">
                <a:latin typeface="+mj-lt"/>
              </a:rPr>
              <a:t>, sobretudo</a:t>
            </a:r>
            <a:r>
              <a:rPr lang="pt-BR" sz="1600" dirty="0">
                <a:latin typeface="+mj-lt"/>
              </a:rPr>
              <a:t>, </a:t>
            </a:r>
            <a:r>
              <a:rPr lang="pt-BR" sz="1600" dirty="0" smtClean="0">
                <a:latin typeface="+mj-lt"/>
              </a:rPr>
              <a:t>da </a:t>
            </a:r>
            <a:r>
              <a:rPr lang="pt-BR" sz="1600" dirty="0">
                <a:latin typeface="+mj-lt"/>
              </a:rPr>
              <a:t>porção </a:t>
            </a:r>
            <a:r>
              <a:rPr lang="pt-BR" sz="1600" dirty="0" smtClean="0">
                <a:latin typeface="+mj-lt"/>
              </a:rPr>
              <a:t>norte</a:t>
            </a:r>
            <a:endParaRPr lang="pt-BR" sz="1600" dirty="0"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86200" y="4215828"/>
            <a:ext cx="3885843" cy="2455019"/>
            <a:chOff x="3947844" y="4172350"/>
            <a:chExt cx="3885843" cy="2455019"/>
          </a:xfrm>
        </p:grpSpPr>
        <p:sp>
          <p:nvSpPr>
            <p:cNvPr id="25" name="Retângulo 35"/>
            <p:cNvSpPr/>
            <p:nvPr/>
          </p:nvSpPr>
          <p:spPr>
            <a:xfrm>
              <a:off x="4855854" y="4501395"/>
              <a:ext cx="2977833" cy="338554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endParaRPr lang="pt-BR" sz="1600" dirty="0" smtClean="0">
                <a:solidFill>
                  <a:schemeClr val="accent1"/>
                </a:solidFill>
                <a:latin typeface="+mj-lt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994768" y="4219195"/>
              <a:ext cx="2246887" cy="2408174"/>
              <a:chOff x="4994768" y="4219195"/>
              <a:chExt cx="2246887" cy="2408174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994768" y="4219195"/>
                <a:ext cx="2246887" cy="2402204"/>
                <a:chOff x="4953000" y="3737060"/>
                <a:chExt cx="2246887" cy="2402204"/>
              </a:xfrm>
            </p:grpSpPr>
            <p:sp>
              <p:nvSpPr>
                <p:cNvPr id="34" name="Retângulo 29"/>
                <p:cNvSpPr/>
                <p:nvPr/>
              </p:nvSpPr>
              <p:spPr bwMode="auto">
                <a:xfrm>
                  <a:off x="4953000" y="3737060"/>
                  <a:ext cx="2217463" cy="2402204"/>
                </a:xfrm>
                <a:prstGeom prst="rect">
                  <a:avLst/>
                </a:prstGeom>
                <a:solidFill>
                  <a:schemeClr val="tx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pt-BR" sz="1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endParaRPr>
                </a:p>
              </p:txBody>
            </p:sp>
            <p:sp>
              <p:nvSpPr>
                <p:cNvPr id="35" name="Retângulo 42"/>
                <p:cNvSpPr/>
                <p:nvPr/>
              </p:nvSpPr>
              <p:spPr>
                <a:xfrm>
                  <a:off x="5352468" y="5451769"/>
                  <a:ext cx="1817995" cy="338554"/>
                </a:xfrm>
                <a:prstGeom prst="rect">
                  <a:avLst/>
                </a:prstGeom>
                <a:ln w="2857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pt-BR" sz="1600" dirty="0" smtClean="0">
                      <a:solidFill>
                        <a:srgbClr val="000000"/>
                      </a:solidFill>
                      <a:latin typeface="+mj-lt"/>
                    </a:rPr>
                    <a:t>Muito baixo: &lt;0,2 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329893" y="3969698"/>
                  <a:ext cx="166411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dirty="0">
                      <a:solidFill>
                        <a:srgbClr val="000000"/>
                      </a:solidFill>
                      <a:latin typeface="+mj-lt"/>
                    </a:rPr>
                    <a:t>Muito Alto: &gt; 0,8</a:t>
                  </a:r>
                </a:p>
              </p:txBody>
            </p:sp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62319" y="4016923"/>
                  <a:ext cx="432674" cy="1750588"/>
                </a:xfrm>
                <a:prstGeom prst="rect">
                  <a:avLst/>
                </a:prstGeom>
              </p:spPr>
            </p:pic>
            <p:sp>
              <p:nvSpPr>
                <p:cNvPr id="38" name="Rectangle 37"/>
                <p:cNvSpPr/>
                <p:nvPr/>
              </p:nvSpPr>
              <p:spPr>
                <a:xfrm>
                  <a:off x="5336876" y="4329260"/>
                  <a:ext cx="129234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dirty="0">
                      <a:solidFill>
                        <a:srgbClr val="000000"/>
                      </a:solidFill>
                      <a:latin typeface="+mj-lt"/>
                    </a:rPr>
                    <a:t>Alto: 0,6-0,8</a:t>
                  </a: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5336876" y="4709831"/>
                  <a:ext cx="1863011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dirty="0">
                      <a:solidFill>
                        <a:srgbClr val="000000"/>
                      </a:solidFill>
                      <a:latin typeface="+mj-lt"/>
                    </a:rPr>
                    <a:t>Moderado: 0,4-0,6</a:t>
                  </a: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336876" y="5090402"/>
                  <a:ext cx="1508746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pt-BR" sz="1600" dirty="0">
                      <a:solidFill>
                        <a:srgbClr val="000000"/>
                      </a:solidFill>
                      <a:latin typeface="+mj-lt"/>
                    </a:rPr>
                    <a:t>Baixo: 0.2 -0.4</a:t>
                  </a:r>
                </a:p>
              </p:txBody>
            </p:sp>
          </p:grp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521" t="82222" r="43120" b="14752"/>
              <a:stretch/>
            </p:blipFill>
            <p:spPr>
              <a:xfrm>
                <a:off x="4999325" y="6276224"/>
                <a:ext cx="1691884" cy="351145"/>
              </a:xfrm>
              <a:prstGeom prst="rect">
                <a:avLst/>
              </a:prstGeom>
            </p:spPr>
          </p:pic>
        </p:grpSp>
        <p:sp>
          <p:nvSpPr>
            <p:cNvPr id="31" name="Retângulo 31"/>
            <p:cNvSpPr/>
            <p:nvPr/>
          </p:nvSpPr>
          <p:spPr>
            <a:xfrm>
              <a:off x="3947844" y="4172350"/>
              <a:ext cx="2977833" cy="369332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dirty="0" smtClean="0">
                  <a:solidFill>
                    <a:srgbClr val="000000"/>
                  </a:solidFill>
                  <a:latin typeface="+mj-lt"/>
                </a:rPr>
                <a:t>Classes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76" y="914400"/>
            <a:ext cx="4571649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have direita 1"/>
          <p:cNvSpPr/>
          <p:nvPr/>
        </p:nvSpPr>
        <p:spPr bwMode="auto">
          <a:xfrm>
            <a:off x="7239000" y="4542536"/>
            <a:ext cx="228600" cy="42881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Chave direita 25"/>
          <p:cNvSpPr/>
          <p:nvPr/>
        </p:nvSpPr>
        <p:spPr bwMode="auto">
          <a:xfrm>
            <a:off x="7239000" y="5717845"/>
            <a:ext cx="228600" cy="42881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7517524" y="4633832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err="1" smtClean="0"/>
              <a:t>Sub-bacias</a:t>
            </a:r>
            <a:r>
              <a:rPr lang="pt-BR" sz="1000" i="1" dirty="0" smtClean="0"/>
              <a:t> Alongadas</a:t>
            </a:r>
          </a:p>
          <a:p>
            <a:r>
              <a:rPr lang="pt-BR" sz="1000" i="1" dirty="0" smtClean="0"/>
              <a:t>&gt; Influência tectônica</a:t>
            </a:r>
            <a:endParaRPr lang="pt-BR" sz="1000" i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7546428" y="5809141"/>
            <a:ext cx="1308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1" dirty="0" err="1" smtClean="0"/>
              <a:t>Sub-bacias</a:t>
            </a:r>
            <a:r>
              <a:rPr lang="pt-BR" sz="1000" i="1" dirty="0" smtClean="0"/>
              <a:t> circulares</a:t>
            </a:r>
          </a:p>
          <a:p>
            <a:r>
              <a:rPr lang="pt-BR" sz="1000" i="1" dirty="0" smtClean="0"/>
              <a:t>&lt; influência tectônica</a:t>
            </a:r>
            <a:endParaRPr lang="pt-BR" sz="1000" i="1" dirty="0"/>
          </a:p>
        </p:txBody>
      </p:sp>
    </p:spTree>
    <p:extLst>
      <p:ext uri="{BB962C8B-B14F-4D97-AF65-F5344CB8AC3E}">
        <p14:creationId xmlns:p14="http://schemas.microsoft.com/office/powerpoint/2010/main" val="39079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Lógica </a:t>
            </a:r>
            <a:r>
              <a:rPr lang="pt-BR" sz="2200" b="1" i="1" kern="0" dirty="0" smtClean="0">
                <a:solidFill>
                  <a:schemeClr val="tx1"/>
                </a:solidFill>
                <a:effectLst/>
              </a:rPr>
              <a:t>Fuzzy</a:t>
            </a:r>
            <a:endParaRPr lang="en-US" sz="2200" b="1" i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33161" y="609600"/>
            <a:ext cx="48198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2084" b="54638"/>
          <a:stretch/>
        </p:blipFill>
        <p:spPr>
          <a:xfrm>
            <a:off x="1003938" y="685800"/>
            <a:ext cx="7225662" cy="4737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tângulo 22"/>
          <p:cNvSpPr/>
          <p:nvPr/>
        </p:nvSpPr>
        <p:spPr>
          <a:xfrm>
            <a:off x="1066800" y="5026223"/>
            <a:ext cx="1909283" cy="307777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i="1" dirty="0" smtClean="0">
                <a:solidFill>
                  <a:schemeClr val="accent1"/>
                </a:solidFill>
                <a:latin typeface="+mj-lt"/>
              </a:rPr>
              <a:t>Fuzzy Gamma </a:t>
            </a:r>
            <a:r>
              <a:rPr lang="pt-BR" sz="1400" b="1" dirty="0" smtClean="0">
                <a:solidFill>
                  <a:schemeClr val="accent1"/>
                </a:solidFill>
                <a:latin typeface="+mj-lt"/>
              </a:rPr>
              <a:t>0,25</a:t>
            </a:r>
          </a:p>
        </p:txBody>
      </p:sp>
      <p:sp>
        <p:nvSpPr>
          <p:cNvPr id="41" name="Retângulo 22"/>
          <p:cNvSpPr/>
          <p:nvPr/>
        </p:nvSpPr>
        <p:spPr>
          <a:xfrm>
            <a:off x="4643917" y="5026223"/>
            <a:ext cx="1909283" cy="307777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i="1" dirty="0" smtClean="0">
                <a:solidFill>
                  <a:schemeClr val="accent1"/>
                </a:solidFill>
                <a:latin typeface="+mj-lt"/>
              </a:rPr>
              <a:t>Fuzzy Gamma </a:t>
            </a:r>
            <a:r>
              <a:rPr lang="pt-BR" sz="1400" b="1" dirty="0" smtClean="0">
                <a:solidFill>
                  <a:schemeClr val="accent1"/>
                </a:solidFill>
                <a:latin typeface="+mj-lt"/>
              </a:rPr>
              <a:t>0,5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94598" r="54448" b="-154"/>
          <a:stretch/>
        </p:blipFill>
        <p:spPr>
          <a:xfrm>
            <a:off x="5205503" y="5364901"/>
            <a:ext cx="2858531" cy="535724"/>
          </a:xfrm>
          <a:prstGeom prst="rect">
            <a:avLst/>
          </a:prstGeom>
        </p:spPr>
      </p:pic>
      <p:sp>
        <p:nvSpPr>
          <p:cNvPr id="26" name="Retângulo 12"/>
          <p:cNvSpPr/>
          <p:nvPr/>
        </p:nvSpPr>
        <p:spPr>
          <a:xfrm>
            <a:off x="470538" y="5938237"/>
            <a:ext cx="81534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b="1" dirty="0" smtClean="0">
                <a:solidFill>
                  <a:srgbClr val="000000"/>
                </a:solidFill>
                <a:latin typeface="+mj-lt"/>
              </a:rPr>
              <a:t>Valores mais altos &gt; controle tectônico; valores mais baixos &lt; controle tectônico</a:t>
            </a:r>
          </a:p>
          <a:p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Em geral, os cenários </a:t>
            </a:r>
            <a:r>
              <a:rPr lang="pt-BR" sz="1600" i="1" dirty="0" smtClean="0">
                <a:solidFill>
                  <a:srgbClr val="000000"/>
                </a:solidFill>
                <a:latin typeface="+mj-lt"/>
              </a:rPr>
              <a:t>Fuzzy Gamma </a:t>
            </a: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0,25 e 0,5: sub-bacias com classes de int. tectônica relativa mais baixas (</a:t>
            </a:r>
            <a:r>
              <a:rPr lang="pt-BR" sz="1600" dirty="0">
                <a:solidFill>
                  <a:srgbClr val="000000"/>
                </a:solidFill>
                <a:latin typeface="+mj-lt"/>
              </a:rPr>
              <a:t>e</a:t>
            </a: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xceção: </a:t>
            </a:r>
            <a:r>
              <a:rPr lang="pt-BR" sz="1600" dirty="0">
                <a:solidFill>
                  <a:srgbClr val="000000"/>
                </a:solidFill>
                <a:latin typeface="+mj-lt"/>
              </a:rPr>
              <a:t>s</a:t>
            </a: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ub-bacias 14 e 18)</a:t>
            </a:r>
          </a:p>
        </p:txBody>
      </p:sp>
    </p:spTree>
    <p:extLst>
      <p:ext uri="{BB962C8B-B14F-4D97-AF65-F5344CB8AC3E}">
        <p14:creationId xmlns:p14="http://schemas.microsoft.com/office/powerpoint/2010/main" val="414031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Lógica </a:t>
            </a:r>
            <a:r>
              <a:rPr lang="pt-BR" sz="2200" b="1" i="1" kern="0" dirty="0" smtClean="0">
                <a:solidFill>
                  <a:schemeClr val="tx1"/>
                </a:solidFill>
                <a:effectLst/>
              </a:rPr>
              <a:t>Fuzzy</a:t>
            </a:r>
            <a:endParaRPr lang="en-US" sz="2200" b="1" i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33161" y="609600"/>
            <a:ext cx="48198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tângulo 12"/>
          <p:cNvSpPr/>
          <p:nvPr/>
        </p:nvSpPr>
        <p:spPr>
          <a:xfrm>
            <a:off x="485681" y="5938237"/>
            <a:ext cx="8172639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Cenários </a:t>
            </a:r>
            <a:r>
              <a:rPr lang="pt-BR" sz="1600" i="1" dirty="0" smtClean="0">
                <a:solidFill>
                  <a:srgbClr val="000000"/>
                </a:solidFill>
                <a:latin typeface="+mj-lt"/>
              </a:rPr>
              <a:t>Fuzzy Gamma </a:t>
            </a: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0,7 e </a:t>
            </a:r>
            <a:r>
              <a:rPr lang="pt-BR" sz="1600" i="1" dirty="0" smtClean="0">
                <a:solidFill>
                  <a:srgbClr val="000000"/>
                </a:solidFill>
                <a:latin typeface="+mj-lt"/>
              </a:rPr>
              <a:t>Fuzzy Or</a:t>
            </a: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: sub-bacias com classes de int. tectônica relativa mais altas. Em ambos os casos, as sub-bacias da porção central e sul foram as que apresentaram classes com altos níveis de int. tectônica relativa (cores escuras)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6"/>
          <a:stretch/>
        </p:blipFill>
        <p:spPr>
          <a:xfrm>
            <a:off x="922059" y="717362"/>
            <a:ext cx="7452279" cy="4947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tângulo 22"/>
          <p:cNvSpPr/>
          <p:nvPr/>
        </p:nvSpPr>
        <p:spPr>
          <a:xfrm>
            <a:off x="990601" y="5092902"/>
            <a:ext cx="1752600" cy="307777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i="1" dirty="0" smtClean="0">
                <a:solidFill>
                  <a:schemeClr val="accent1"/>
                </a:solidFill>
                <a:latin typeface="+mj-lt"/>
              </a:rPr>
              <a:t>Fuzzy Gamma </a:t>
            </a:r>
            <a:r>
              <a:rPr lang="pt-BR" sz="1400" b="1" dirty="0" smtClean="0">
                <a:solidFill>
                  <a:schemeClr val="accent1"/>
                </a:solidFill>
                <a:latin typeface="+mj-lt"/>
              </a:rPr>
              <a:t>0,7</a:t>
            </a:r>
          </a:p>
        </p:txBody>
      </p:sp>
      <p:sp>
        <p:nvSpPr>
          <p:cNvPr id="41" name="Retângulo 22"/>
          <p:cNvSpPr/>
          <p:nvPr/>
        </p:nvSpPr>
        <p:spPr>
          <a:xfrm>
            <a:off x="4572001" y="5092901"/>
            <a:ext cx="1066800" cy="307777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i="1" dirty="0" smtClean="0">
                <a:solidFill>
                  <a:schemeClr val="accent1"/>
                </a:solidFill>
                <a:latin typeface="+mj-lt"/>
              </a:rPr>
              <a:t>Fuzzy 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94777" r="54448" b="-154"/>
          <a:stretch/>
        </p:blipFill>
        <p:spPr>
          <a:xfrm>
            <a:off x="5334000" y="5419795"/>
            <a:ext cx="2858531" cy="51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ítulo 1"/>
          <p:cNvSpPr txBox="1">
            <a:spLocks/>
          </p:cNvSpPr>
          <p:nvPr/>
        </p:nvSpPr>
        <p:spPr bwMode="auto">
          <a:xfrm>
            <a:off x="304800" y="-76200"/>
            <a:ext cx="4343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Discussões</a:t>
            </a:r>
            <a:endParaRPr lang="en-US" sz="2200" b="1" i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3" name="Conector reto 17"/>
          <p:cNvCxnSpPr/>
          <p:nvPr/>
        </p:nvCxnSpPr>
        <p:spPr bwMode="auto">
          <a:xfrm>
            <a:off x="192674" y="609600"/>
            <a:ext cx="48198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tângulo 12"/>
          <p:cNvSpPr/>
          <p:nvPr/>
        </p:nvSpPr>
        <p:spPr>
          <a:xfrm>
            <a:off x="381000" y="6172200"/>
            <a:ext cx="8339690" cy="5847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000"/>
                </a:solidFill>
                <a:latin typeface="+mj-lt"/>
              </a:rPr>
              <a:t>C</a:t>
            </a: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enários que melhor representam o arcabouço estrutural da área de estudo: </a:t>
            </a:r>
            <a:r>
              <a:rPr lang="it-IT" sz="1600" b="1" dirty="0">
                <a:solidFill>
                  <a:srgbClr val="000000"/>
                </a:solidFill>
                <a:latin typeface="+mj-lt"/>
              </a:rPr>
              <a:t>Fuzzy Gamma 0,7 e Fuzzy </a:t>
            </a:r>
            <a:r>
              <a:rPr lang="it-IT" sz="1600" b="1" dirty="0" smtClean="0">
                <a:solidFill>
                  <a:srgbClr val="000000"/>
                </a:solidFill>
                <a:latin typeface="+mj-lt"/>
              </a:rPr>
              <a:t>Or</a:t>
            </a: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pt-BR" sz="1600" dirty="0" err="1" smtClean="0">
                <a:solidFill>
                  <a:srgbClr val="000000"/>
                </a:solidFill>
                <a:latin typeface="+mj-lt"/>
              </a:rPr>
              <a:t>Sub-bacias</a:t>
            </a: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 - classes alta e muita alta - relevos dômicos - dobras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2728485" y="848096"/>
            <a:ext cx="6295668" cy="4179753"/>
            <a:chOff x="2476500" y="848096"/>
            <a:chExt cx="6295668" cy="4179753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06"/>
            <a:stretch/>
          </p:blipFill>
          <p:spPr>
            <a:xfrm>
              <a:off x="2476500" y="848096"/>
              <a:ext cx="6295668" cy="41797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tângulo 22"/>
            <p:cNvSpPr/>
            <p:nvPr/>
          </p:nvSpPr>
          <p:spPr>
            <a:xfrm>
              <a:off x="2579832" y="4495800"/>
              <a:ext cx="1752600" cy="307777"/>
            </a:xfrm>
            <a:prstGeom prst="rect">
              <a:avLst/>
            </a:prstGeom>
            <a:solidFill>
              <a:schemeClr val="accent5">
                <a:lumMod val="1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i="1" dirty="0" smtClean="0">
                  <a:solidFill>
                    <a:schemeClr val="accent1"/>
                  </a:solidFill>
                  <a:latin typeface="+mj-lt"/>
                </a:rPr>
                <a:t>Fuzzy Gamma </a:t>
              </a:r>
              <a:r>
                <a:rPr lang="pt-BR" sz="1400" b="1" dirty="0" smtClean="0">
                  <a:solidFill>
                    <a:schemeClr val="accent1"/>
                  </a:solidFill>
                  <a:latin typeface="+mj-lt"/>
                </a:rPr>
                <a:t>0,7</a:t>
              </a:r>
            </a:p>
          </p:txBody>
        </p:sp>
        <p:sp>
          <p:nvSpPr>
            <p:cNvPr id="15" name="Retângulo 22"/>
            <p:cNvSpPr/>
            <p:nvPr/>
          </p:nvSpPr>
          <p:spPr>
            <a:xfrm>
              <a:off x="5562600" y="4495800"/>
              <a:ext cx="1066800" cy="307777"/>
            </a:xfrm>
            <a:prstGeom prst="rect">
              <a:avLst/>
            </a:prstGeom>
            <a:solidFill>
              <a:schemeClr val="accent5">
                <a:lumMod val="1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b="1" i="1" dirty="0" smtClean="0">
                  <a:solidFill>
                    <a:schemeClr val="accent1"/>
                  </a:solidFill>
                  <a:latin typeface="+mj-lt"/>
                </a:rPr>
                <a:t>Fuzzy Or</a:t>
              </a:r>
            </a:p>
          </p:txBody>
        </p:sp>
      </p:grpSp>
      <p:pic>
        <p:nvPicPr>
          <p:cNvPr id="1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379" y="5052317"/>
            <a:ext cx="6097584" cy="885495"/>
          </a:xfrm>
          <a:prstGeom prst="rect">
            <a:avLst/>
          </a:prstGeom>
        </p:spPr>
      </p:pic>
      <p:sp>
        <p:nvSpPr>
          <p:cNvPr id="25" name="TextBox 34"/>
          <p:cNvSpPr txBox="1"/>
          <p:nvPr/>
        </p:nvSpPr>
        <p:spPr>
          <a:xfrm>
            <a:off x="3048000" y="549806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</a:t>
            </a:r>
          </a:p>
        </p:txBody>
      </p:sp>
      <p:sp>
        <p:nvSpPr>
          <p:cNvPr id="27" name="TextBox 35"/>
          <p:cNvSpPr txBox="1"/>
          <p:nvPr/>
        </p:nvSpPr>
        <p:spPr>
          <a:xfrm>
            <a:off x="8672135" y="5483596"/>
            <a:ext cx="39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II</a:t>
            </a:r>
            <a:endParaRPr lang="pt-BR" dirty="0"/>
          </a:p>
        </p:txBody>
      </p:sp>
      <p:grpSp>
        <p:nvGrpSpPr>
          <p:cNvPr id="3" name="Grupo 2"/>
          <p:cNvGrpSpPr/>
          <p:nvPr/>
        </p:nvGrpSpPr>
        <p:grpSpPr>
          <a:xfrm>
            <a:off x="207181" y="738266"/>
            <a:ext cx="2395412" cy="5268551"/>
            <a:chOff x="188420" y="1255105"/>
            <a:chExt cx="2723785" cy="5502248"/>
          </a:xfrm>
        </p:grpSpPr>
        <p:pic>
          <p:nvPicPr>
            <p:cNvPr id="18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421" y="1305659"/>
              <a:ext cx="2723784" cy="54475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0" name="Straight Connector 30"/>
            <p:cNvCxnSpPr/>
            <p:nvPr/>
          </p:nvCxnSpPr>
          <p:spPr bwMode="auto">
            <a:xfrm>
              <a:off x="1550313" y="1591117"/>
              <a:ext cx="278487" cy="48768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31"/>
            <p:cNvSpPr txBox="1"/>
            <p:nvPr/>
          </p:nvSpPr>
          <p:spPr>
            <a:xfrm>
              <a:off x="1369155" y="1255105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I</a:t>
              </a:r>
              <a:endParaRPr lang="pt-BR" dirty="0"/>
            </a:p>
          </p:txBody>
        </p:sp>
        <p:sp>
          <p:nvSpPr>
            <p:cNvPr id="24" name="TextBox 33"/>
            <p:cNvSpPr txBox="1"/>
            <p:nvPr/>
          </p:nvSpPr>
          <p:spPr>
            <a:xfrm>
              <a:off x="1689556" y="6370885"/>
              <a:ext cx="516072" cy="385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II</a:t>
              </a:r>
              <a:endParaRPr lang="pt-BR" dirty="0"/>
            </a:p>
          </p:txBody>
        </p:sp>
        <p:sp>
          <p:nvSpPr>
            <p:cNvPr id="29" name="Retângulo 42"/>
            <p:cNvSpPr/>
            <p:nvPr/>
          </p:nvSpPr>
          <p:spPr>
            <a:xfrm>
              <a:off x="188420" y="6435924"/>
              <a:ext cx="1501136" cy="321429"/>
            </a:xfrm>
            <a:prstGeom prst="rect">
              <a:avLst/>
            </a:prstGeom>
            <a:solidFill>
              <a:schemeClr val="accent5">
                <a:lumMod val="1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rgbClr val="FFFF00"/>
                  </a:solidFill>
                  <a:latin typeface="+mj-lt"/>
                </a:rPr>
                <a:t>MDE-SRTM</a:t>
              </a:r>
              <a:endParaRPr lang="pt-BR" sz="1400" dirty="0">
                <a:solidFill>
                  <a:srgbClr val="FFFF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 bwMode="auto">
          <a:xfrm>
            <a:off x="304800" y="-76200"/>
            <a:ext cx="411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Discussões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1" name="Conector reto 10"/>
          <p:cNvCxnSpPr/>
          <p:nvPr/>
        </p:nvCxnSpPr>
        <p:spPr bwMode="auto">
          <a:xfrm>
            <a:off x="133161" y="609600"/>
            <a:ext cx="42864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tângulo 21"/>
          <p:cNvSpPr/>
          <p:nvPr/>
        </p:nvSpPr>
        <p:spPr>
          <a:xfrm>
            <a:off x="304800" y="665123"/>
            <a:ext cx="88392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+mj-lt"/>
              </a:rPr>
              <a:t>D</a:t>
            </a:r>
            <a:r>
              <a:rPr lang="en-US" dirty="0" err="1" smtClean="0">
                <a:latin typeface="+mj-lt"/>
              </a:rPr>
              <a:t>obras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depósitos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sedimentares</a:t>
            </a:r>
            <a:r>
              <a:rPr lang="en-US" dirty="0" smtClean="0">
                <a:latin typeface="+mj-lt"/>
              </a:rPr>
              <a:t> da Fm. </a:t>
            </a:r>
            <a:r>
              <a:rPr lang="en-US" dirty="0" err="1" smtClean="0">
                <a:latin typeface="+mj-lt"/>
              </a:rPr>
              <a:t>Barreiras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(</a:t>
            </a:r>
            <a:r>
              <a:rPr lang="en-US" dirty="0" err="1" smtClean="0">
                <a:latin typeface="+mj-lt"/>
              </a:rPr>
              <a:t>sul</a:t>
            </a:r>
            <a:r>
              <a:rPr lang="en-US" dirty="0" smtClean="0">
                <a:latin typeface="+mj-lt"/>
              </a:rPr>
              <a:t> da </a:t>
            </a:r>
            <a:r>
              <a:rPr lang="en-US" dirty="0" err="1" smtClean="0">
                <a:latin typeface="+mj-lt"/>
              </a:rPr>
              <a:t>área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estudo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pic>
        <p:nvPicPr>
          <p:cNvPr id="16" name="Picture 12" descr="resultados_dob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36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0442" r="3571" b="1749"/>
          <a:stretch/>
        </p:blipFill>
        <p:spPr bwMode="auto">
          <a:xfrm>
            <a:off x="914400" y="4842364"/>
            <a:ext cx="3886200" cy="183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801590" y="4918058"/>
            <a:ext cx="43424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Escassez </a:t>
            </a:r>
            <a:r>
              <a:rPr lang="pt-BR" dirty="0">
                <a:latin typeface="+mj-lt"/>
              </a:rPr>
              <a:t>de bons afloramentos em </a:t>
            </a:r>
            <a:r>
              <a:rPr lang="pt-BR" dirty="0" smtClean="0">
                <a:latin typeface="+mj-lt"/>
              </a:rPr>
              <a:t>campo (</a:t>
            </a:r>
            <a:r>
              <a:rPr lang="pt-BR" dirty="0">
                <a:latin typeface="+mj-lt"/>
              </a:rPr>
              <a:t>p</a:t>
            </a:r>
            <a:r>
              <a:rPr lang="pt-BR" dirty="0" smtClean="0">
                <a:latin typeface="+mj-lt"/>
              </a:rPr>
              <a:t>orção </a:t>
            </a:r>
            <a:r>
              <a:rPr lang="pt-BR" dirty="0">
                <a:latin typeface="+mj-lt"/>
              </a:rPr>
              <a:t>norte e </a:t>
            </a:r>
            <a:r>
              <a:rPr lang="pt-BR" dirty="0" smtClean="0">
                <a:latin typeface="+mj-lt"/>
              </a:rPr>
              <a:t>central</a:t>
            </a:r>
            <a:r>
              <a:rPr lang="pt-BR" dirty="0">
                <a:latin typeface="+mj-lt"/>
              </a:rPr>
              <a:t>)</a:t>
            </a:r>
            <a:endParaRPr lang="pt-BR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Registro </a:t>
            </a:r>
            <a:r>
              <a:rPr lang="pt-BR" dirty="0">
                <a:latin typeface="+mj-lt"/>
              </a:rPr>
              <a:t>de estruturas tectônicas em relevo </a:t>
            </a:r>
            <a:r>
              <a:rPr lang="pt-BR" dirty="0" err="1">
                <a:latin typeface="+mj-lt"/>
              </a:rPr>
              <a:t>dômico</a:t>
            </a:r>
            <a:r>
              <a:rPr lang="pt-BR" dirty="0">
                <a:latin typeface="+mj-lt"/>
              </a:rPr>
              <a:t> </a:t>
            </a:r>
            <a:r>
              <a:rPr lang="pt-BR" dirty="0" smtClean="0">
                <a:latin typeface="+mj-lt"/>
              </a:rPr>
              <a:t>similar ao sul </a:t>
            </a:r>
            <a:r>
              <a:rPr lang="pt-BR" dirty="0">
                <a:latin typeface="+mj-lt"/>
              </a:rPr>
              <a:t>corrobora a hipótese de controle </a:t>
            </a:r>
            <a:r>
              <a:rPr lang="pt-BR" dirty="0" smtClean="0">
                <a:latin typeface="+mj-lt"/>
              </a:rPr>
              <a:t>tectônico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922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 bwMode="auto">
          <a:xfrm>
            <a:off x="304800" y="-76200"/>
            <a:ext cx="411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Considerações finais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1" name="Conector reto 10"/>
          <p:cNvCxnSpPr/>
          <p:nvPr/>
        </p:nvCxnSpPr>
        <p:spPr bwMode="auto">
          <a:xfrm>
            <a:off x="133161" y="609600"/>
            <a:ext cx="42864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tângulo 21"/>
          <p:cNvSpPr/>
          <p:nvPr/>
        </p:nvSpPr>
        <p:spPr>
          <a:xfrm>
            <a:off x="304800" y="954881"/>
            <a:ext cx="8839200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FFC000"/>
                </a:solidFill>
                <a:latin typeface="+mj-lt"/>
              </a:rPr>
              <a:t>Índices</a:t>
            </a:r>
            <a:r>
              <a:rPr lang="en-US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+mj-lt"/>
              </a:rPr>
              <a:t>geomórficos</a:t>
            </a:r>
            <a:r>
              <a:rPr lang="en-US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smtClean="0">
                <a:latin typeface="+mj-lt"/>
              </a:rPr>
              <a:t>+ </a:t>
            </a:r>
            <a:r>
              <a:rPr lang="en-US" dirty="0" err="1" smtClean="0">
                <a:solidFill>
                  <a:srgbClr val="FFC000"/>
                </a:solidFill>
                <a:latin typeface="+mj-lt"/>
              </a:rPr>
              <a:t>técnicas</a:t>
            </a:r>
            <a:r>
              <a:rPr lang="en-US" dirty="0" smtClean="0">
                <a:solidFill>
                  <a:srgbClr val="FFC000"/>
                </a:solidFill>
                <a:latin typeface="+mj-lt"/>
              </a:rPr>
              <a:t> de </a:t>
            </a:r>
            <a:r>
              <a:rPr lang="en-US" dirty="0" err="1" smtClean="0">
                <a:solidFill>
                  <a:srgbClr val="FFC000"/>
                </a:solidFill>
                <a:latin typeface="+mj-lt"/>
              </a:rPr>
              <a:t>geoprocessamento</a:t>
            </a:r>
            <a:r>
              <a:rPr lang="en-US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foram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úteis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determinação</a:t>
            </a:r>
            <a:r>
              <a:rPr lang="en-US" dirty="0" smtClean="0">
                <a:latin typeface="+mj-lt"/>
              </a:rPr>
              <a:t> de classes de </a:t>
            </a:r>
            <a:r>
              <a:rPr lang="en-US" dirty="0" err="1" smtClean="0">
                <a:solidFill>
                  <a:srgbClr val="FFC000"/>
                </a:solidFill>
                <a:latin typeface="+mj-lt"/>
              </a:rPr>
              <a:t>intensidade</a:t>
            </a:r>
            <a:r>
              <a:rPr lang="en-US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+mj-lt"/>
              </a:rPr>
              <a:t>tectônica</a:t>
            </a:r>
            <a:r>
              <a:rPr lang="en-US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+mj-lt"/>
              </a:rPr>
              <a:t>relativa</a:t>
            </a:r>
            <a:endParaRPr lang="en-US" dirty="0" smtClean="0">
              <a:solidFill>
                <a:srgbClr val="FFC0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Método</a:t>
            </a:r>
            <a:r>
              <a:rPr lang="en-US" dirty="0" smtClean="0">
                <a:latin typeface="+mj-lt"/>
              </a:rPr>
              <a:t> </a:t>
            </a:r>
            <a:r>
              <a:rPr lang="en-US" i="1" dirty="0" smtClean="0">
                <a:latin typeface="+mj-lt"/>
              </a:rPr>
              <a:t>Fuzzy</a:t>
            </a:r>
            <a:r>
              <a:rPr lang="en-US" dirty="0" smtClean="0">
                <a:latin typeface="+mj-lt"/>
              </a:rPr>
              <a:t> - </a:t>
            </a:r>
            <a:r>
              <a:rPr lang="en-US" dirty="0" err="1" smtClean="0">
                <a:latin typeface="+mj-lt"/>
              </a:rPr>
              <a:t>potencial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gerar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diferentes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cenários</a:t>
            </a:r>
            <a:r>
              <a:rPr lang="en-US" dirty="0" smtClean="0">
                <a:latin typeface="+mj-lt"/>
              </a:rPr>
              <a:t> que </a:t>
            </a:r>
            <a:r>
              <a:rPr lang="en-US" dirty="0" err="1" smtClean="0">
                <a:latin typeface="+mj-lt"/>
              </a:rPr>
              <a:t>melhor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representassem</a:t>
            </a:r>
            <a:r>
              <a:rPr lang="en-US" dirty="0" smtClean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arcabouço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estrutural</a:t>
            </a:r>
            <a:r>
              <a:rPr lang="en-US" dirty="0" smtClean="0">
                <a:latin typeface="+mj-lt"/>
              </a:rPr>
              <a:t> da </a:t>
            </a:r>
            <a:r>
              <a:rPr lang="en-US" dirty="0" err="1" smtClean="0">
                <a:latin typeface="+mj-lt"/>
              </a:rPr>
              <a:t>área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estudo</a:t>
            </a:r>
            <a:endParaRPr lang="en-US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+mj-lt"/>
              </a:rPr>
              <a:t>Fuzzy Or </a:t>
            </a:r>
            <a:r>
              <a:rPr lang="en-US" dirty="0" smtClean="0">
                <a:latin typeface="+mj-lt"/>
              </a:rPr>
              <a:t>e </a:t>
            </a:r>
            <a:r>
              <a:rPr lang="en-US" i="1" dirty="0" smtClean="0">
                <a:latin typeface="+mj-lt"/>
              </a:rPr>
              <a:t>Fuzzy Gamma </a:t>
            </a:r>
            <a:r>
              <a:rPr lang="en-US" dirty="0" smtClean="0">
                <a:latin typeface="+mj-lt"/>
              </a:rPr>
              <a:t>0,7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Sub-</a:t>
            </a:r>
            <a:r>
              <a:rPr lang="en-US" dirty="0" err="1" smtClean="0">
                <a:latin typeface="+mj-lt"/>
              </a:rPr>
              <a:t>bacias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caracterizadas</a:t>
            </a:r>
            <a:r>
              <a:rPr lang="en-US" dirty="0" smtClean="0">
                <a:latin typeface="+mj-lt"/>
              </a:rPr>
              <a:t> com classes de int. </a:t>
            </a:r>
            <a:r>
              <a:rPr lang="en-US" dirty="0" err="1" smtClean="0">
                <a:latin typeface="+mj-lt"/>
              </a:rPr>
              <a:t>tectônica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relativa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alta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muita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alta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ocorrem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em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áreas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relevo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dômico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onde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há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estruturas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tectônicas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em</a:t>
            </a:r>
            <a:r>
              <a:rPr lang="en-US" dirty="0" smtClean="0">
                <a:latin typeface="+mj-lt"/>
              </a:rPr>
              <a:t> campo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latin typeface="+mj-lt"/>
              </a:rPr>
              <a:t>Análise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detalhe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utilizando</a:t>
            </a:r>
            <a:r>
              <a:rPr lang="en-US" dirty="0" smtClean="0">
                <a:latin typeface="+mj-lt"/>
              </a:rPr>
              <a:t> outros </a:t>
            </a:r>
            <a:r>
              <a:rPr lang="en-US" dirty="0" err="1" smtClean="0">
                <a:latin typeface="+mj-lt"/>
              </a:rPr>
              <a:t>índices</a:t>
            </a:r>
            <a:r>
              <a:rPr lang="en-US" dirty="0" smtClean="0">
                <a:latin typeface="+mj-lt"/>
              </a:rPr>
              <a:t> e </a:t>
            </a:r>
            <a:r>
              <a:rPr lang="en-US" dirty="0" err="1" smtClean="0">
                <a:latin typeface="+mj-lt"/>
              </a:rPr>
              <a:t>atribuição</a:t>
            </a:r>
            <a:r>
              <a:rPr lang="en-US" dirty="0" smtClean="0">
                <a:latin typeface="+mj-lt"/>
              </a:rPr>
              <a:t> de pesos as </a:t>
            </a:r>
            <a:r>
              <a:rPr lang="en-US" dirty="0" err="1" smtClean="0">
                <a:latin typeface="+mj-lt"/>
              </a:rPr>
              <a:t>variáveis</a:t>
            </a:r>
            <a:r>
              <a:rPr lang="en-US" dirty="0" smtClean="0">
                <a:latin typeface="+mj-lt"/>
              </a:rPr>
              <a:t> de entrada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19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3124200" y="372275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latin typeface="Arial" pitchFamily="34" charset="0"/>
                <a:cs typeface="Arial" pitchFamily="34" charset="0"/>
              </a:rPr>
              <a:t>Obrigado!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41868" y="1752600"/>
            <a:ext cx="7432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400" b="1" dirty="0" smtClean="0">
                <a:latin typeface="Arial" pitchFamily="34" charset="0"/>
                <a:cs typeface="Arial" pitchFamily="34" charset="0"/>
              </a:rPr>
              <a:t>INTENSIDADE TECTÔNICA RELATIVA DA BORDA NORTE DA BACIA PARAÍBA (PB) COM BASE EM TÉCNICAS DE GEOPROCESSAMENTO</a:t>
            </a:r>
            <a:endParaRPr lang="en-US" sz="23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46"/>
          <p:cNvSpPr txBox="1">
            <a:spLocks noChangeArrowheads="1"/>
          </p:cNvSpPr>
          <p:nvPr/>
        </p:nvSpPr>
        <p:spPr bwMode="auto">
          <a:xfrm>
            <a:off x="1752600" y="4708029"/>
            <a:ext cx="48768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1600" dirty="0" smtClean="0">
                <a:latin typeface="+mj-lt"/>
                <a:cs typeface="Arial" pitchFamily="34" charset="0"/>
              </a:rPr>
              <a:t>Monografia de Geoprocessamento</a:t>
            </a:r>
          </a:p>
          <a:p>
            <a:pPr algn="ctr">
              <a:lnSpc>
                <a:spcPct val="130000"/>
              </a:lnSpc>
            </a:pPr>
            <a:r>
              <a:rPr lang="pt-BR" altLang="pt-BR" sz="1600" dirty="0" smtClean="0">
                <a:latin typeface="+mj-lt"/>
              </a:rPr>
              <a:t>Junho de 2017</a:t>
            </a:r>
            <a:endParaRPr lang="pt-BR" altLang="pt-BR" sz="1600" baseline="0" dirty="0">
              <a:latin typeface="+mj-lt"/>
            </a:endParaRPr>
          </a:p>
          <a:p>
            <a:pPr algn="ctr">
              <a:lnSpc>
                <a:spcPct val="130000"/>
              </a:lnSpc>
            </a:pPr>
            <a:r>
              <a:rPr lang="pt-BR" altLang="pt-BR" sz="1600" baseline="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pt-BR" altLang="pt-BR" sz="1600" baseline="0" dirty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endParaRPr lang="pt-BR" altLang="pt-BR" sz="1600" baseline="0" dirty="0">
              <a:solidFill>
                <a:schemeClr val="bg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8097916" y="0"/>
            <a:ext cx="1036835" cy="6858000"/>
            <a:chOff x="8097916" y="0"/>
            <a:chExt cx="1036835" cy="6858000"/>
          </a:xfrm>
        </p:grpSpPr>
        <p:grpSp>
          <p:nvGrpSpPr>
            <p:cNvPr id="17" name="Grupo 16"/>
            <p:cNvGrpSpPr/>
            <p:nvPr/>
          </p:nvGrpSpPr>
          <p:grpSpPr>
            <a:xfrm>
              <a:off x="8097916" y="0"/>
              <a:ext cx="1036835" cy="6858000"/>
              <a:chOff x="8097916" y="0"/>
              <a:chExt cx="1036835" cy="6858000"/>
            </a:xfrm>
          </p:grpSpPr>
          <p:sp>
            <p:nvSpPr>
              <p:cNvPr id="2" name="Retângulo 1"/>
              <p:cNvSpPr/>
              <p:nvPr/>
            </p:nvSpPr>
            <p:spPr bwMode="auto">
              <a:xfrm>
                <a:off x="8097916" y="0"/>
                <a:ext cx="1036835" cy="6858000"/>
              </a:xfrm>
              <a:prstGeom prst="rect">
                <a:avLst/>
              </a:prstGeom>
              <a:solidFill>
                <a:schemeClr val="tx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029" name="Picture 5" descr="C:\Users\Fabio\Desktop\CAPA\images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6413" y="12510"/>
                <a:ext cx="1013713" cy="1611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6413" y="3359440"/>
                <a:ext cx="1009089" cy="1745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 descr="C:\Users\Fabio\Desktop\CAPA\mid-atlantic_ridge.gi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34243" r="1800"/>
              <a:stretch/>
            </p:blipFill>
            <p:spPr bwMode="auto">
              <a:xfrm>
                <a:off x="8116413" y="5114847"/>
                <a:ext cx="1009089" cy="1733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Picture 6" descr="C:\Users\Fabio\Desktop\CAPA\RIO PARAIBA DO SUL 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5" r="32537"/>
            <a:stretch/>
          </p:blipFill>
          <p:spPr bwMode="auto">
            <a:xfrm>
              <a:off x="8115297" y="1657145"/>
              <a:ext cx="1010205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736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33819" y="2186193"/>
            <a:ext cx="6728346" cy="3933765"/>
            <a:chOff x="1233819" y="2186193"/>
            <a:chExt cx="6728346" cy="3933765"/>
          </a:xfrm>
        </p:grpSpPr>
        <p:pic>
          <p:nvPicPr>
            <p:cNvPr id="7" name="Picture 3" descr="C:\Users\Fabio\Desktop\bacias marginai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" t="2414" r="1619"/>
            <a:stretch/>
          </p:blipFill>
          <p:spPr bwMode="auto">
            <a:xfrm>
              <a:off x="1233819" y="2186193"/>
              <a:ext cx="6728346" cy="3933765"/>
            </a:xfrm>
            <a:prstGeom prst="rect">
              <a:avLst/>
            </a:prstGeom>
            <a:noFill/>
            <a:ln w="28575"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 rot="2078127">
              <a:off x="6996509" y="3142681"/>
              <a:ext cx="964501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6378856" y="6186573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latin typeface="+mj-lt"/>
              </a:rPr>
              <a:t>Barbosa et al. (2003)</a:t>
            </a:r>
            <a:endParaRPr lang="en-US" sz="1200" dirty="0">
              <a:latin typeface="+mj-lt"/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304800" y="-76200"/>
            <a:ext cx="243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INTRODUÇÃO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1" name="Conector reto 10"/>
          <p:cNvCxnSpPr/>
          <p:nvPr/>
        </p:nvCxnSpPr>
        <p:spPr bwMode="auto">
          <a:xfrm>
            <a:off x="133161" y="609600"/>
            <a:ext cx="30672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 descr="C:\Users\Fabio\Desktop\uipi-Cientistas-encontram-semelhanças-entre-África-e-América-do-Sul-30071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00" l="10938" r="9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872" y="59932"/>
            <a:ext cx="181112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2411" y="965462"/>
            <a:ext cx="7808548" cy="923330"/>
            <a:chOff x="318227" y="783832"/>
            <a:chExt cx="7808548" cy="923330"/>
          </a:xfrm>
        </p:grpSpPr>
        <p:sp>
          <p:nvSpPr>
            <p:cNvPr id="12" name="CaixaDeTexto 11"/>
            <p:cNvSpPr txBox="1"/>
            <p:nvPr/>
          </p:nvSpPr>
          <p:spPr>
            <a:xfrm>
              <a:off x="318227" y="783832"/>
              <a:ext cx="780854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srgbClr val="FFC000"/>
                  </a:solidFill>
                  <a:latin typeface="+mj-lt"/>
                </a:rPr>
                <a:t>     Bacia Paraíba 		</a:t>
              </a:r>
              <a:r>
                <a:rPr lang="pt-BR" dirty="0" smtClean="0">
                  <a:latin typeface="+mj-lt"/>
                </a:rPr>
                <a:t>tectonicamente </a:t>
              </a:r>
              <a:r>
                <a:rPr lang="pt-BR" dirty="0">
                  <a:latin typeface="+mj-lt"/>
                </a:rPr>
                <a:t>ativa por mais </a:t>
              </a:r>
              <a:r>
                <a:rPr lang="pt-BR" dirty="0" smtClean="0">
                  <a:latin typeface="+mj-lt"/>
                </a:rPr>
                <a:t>tempo</a:t>
              </a:r>
              <a:endParaRPr lang="pt-BR" dirty="0" smtClean="0">
                <a:solidFill>
                  <a:srgbClr val="FFC000"/>
                </a:solidFill>
                <a:latin typeface="+mj-lt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pt-BR" dirty="0" smtClean="0">
                  <a:latin typeface="+mj-lt"/>
                </a:rPr>
                <a:t>É crescente o registro de reativações tectônicas nessa bacia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pt-BR" dirty="0" smtClean="0">
                  <a:latin typeface="+mj-lt"/>
                </a:rPr>
                <a:t>Paisagem atual da bacia          controle </a:t>
              </a:r>
              <a:r>
                <a:rPr lang="pt-BR" dirty="0" smtClean="0">
                  <a:solidFill>
                    <a:srgbClr val="FFC000"/>
                  </a:solidFill>
                  <a:latin typeface="+mj-lt"/>
                </a:rPr>
                <a:t>tectônico </a:t>
              </a:r>
              <a:r>
                <a:rPr lang="pt-BR" dirty="0" smtClean="0">
                  <a:latin typeface="+mj-lt"/>
                </a:rPr>
                <a:t>(estudos prévios)</a:t>
              </a:r>
              <a:endParaRPr lang="pt-BR" dirty="0">
                <a:latin typeface="+mj-lt"/>
              </a:endParaRP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rot="16200000" flipH="1">
              <a:off x="2628900" y="876300"/>
              <a:ext cx="0" cy="228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rot="16200000" flipH="1">
              <a:off x="4000500" y="1409700"/>
              <a:ext cx="0" cy="22860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rot="5400000">
            <a:off x="8322223" y="1214807"/>
            <a:ext cx="0" cy="16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rot="16200000" flipH="1">
            <a:off x="8402818" y="1062407"/>
            <a:ext cx="0" cy="16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rot="5400000">
            <a:off x="7892800" y="376606"/>
            <a:ext cx="0" cy="16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rot="16200000" flipH="1">
            <a:off x="7996607" y="224207"/>
            <a:ext cx="0" cy="16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8" name="Rectangle 7"/>
          <p:cNvSpPr/>
          <p:nvPr/>
        </p:nvSpPr>
        <p:spPr bwMode="auto">
          <a:xfrm>
            <a:off x="5410201" y="2667000"/>
            <a:ext cx="1295400" cy="2286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7"/>
          <p:cNvSpPr/>
          <p:nvPr/>
        </p:nvSpPr>
        <p:spPr bwMode="auto">
          <a:xfrm>
            <a:off x="8204750" y="465334"/>
            <a:ext cx="234946" cy="2885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1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6624" y="1524000"/>
            <a:ext cx="7662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(i) - </a:t>
            </a:r>
            <a:r>
              <a:rPr lang="pt-BR" u="sng" dirty="0" smtClean="0">
                <a:latin typeface="+mj-lt"/>
              </a:rPr>
              <a:t>Drenagem e formas de relevo</a:t>
            </a:r>
            <a:endParaRPr lang="en-US" u="sng" dirty="0"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45737" y="3915978"/>
            <a:ext cx="5292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(ii) - </a:t>
            </a:r>
            <a:r>
              <a:rPr lang="pt-BR" u="sng" dirty="0" smtClean="0">
                <a:latin typeface="+mj-lt"/>
              </a:rPr>
              <a:t>Lineamentos morfoestruturais </a:t>
            </a:r>
            <a:endParaRPr lang="en-US" u="sng" dirty="0"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49385" y="5112888"/>
            <a:ext cx="412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(iii) - </a:t>
            </a:r>
            <a:r>
              <a:rPr lang="pt-BR" u="sng" dirty="0" smtClean="0">
                <a:latin typeface="+mj-lt"/>
              </a:rPr>
              <a:t>Índices geomórficos </a:t>
            </a:r>
            <a:endParaRPr lang="en-US" u="sng" dirty="0">
              <a:latin typeface="+mj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56624" y="949382"/>
            <a:ext cx="712246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+mj-lt"/>
              </a:rPr>
              <a:t>Influência de atividade </a:t>
            </a:r>
            <a:r>
              <a:rPr lang="pt-BR" dirty="0" smtClean="0">
                <a:solidFill>
                  <a:srgbClr val="FFC000"/>
                </a:solidFill>
                <a:latin typeface="+mj-lt"/>
              </a:rPr>
              <a:t>tectônica</a:t>
            </a:r>
            <a:r>
              <a:rPr lang="pt-BR" dirty="0" smtClean="0">
                <a:latin typeface="+mj-lt"/>
              </a:rPr>
              <a:t>		Análise morfoestrutural</a:t>
            </a:r>
            <a:endParaRPr lang="en-US" dirty="0">
              <a:latin typeface="+mj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90600" y="4328469"/>
            <a:ext cx="3943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Cristas de morros</a:t>
            </a:r>
            <a:endParaRPr lang="en-US" dirty="0">
              <a:latin typeface="+mj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241554" y="4355068"/>
            <a:ext cx="406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Segmentos retilíneos da </a:t>
            </a:r>
            <a:r>
              <a:rPr lang="pt-BR" dirty="0" smtClean="0">
                <a:solidFill>
                  <a:srgbClr val="00B0F0"/>
                </a:solidFill>
                <a:latin typeface="+mj-lt"/>
              </a:rPr>
              <a:t>drenagem</a:t>
            </a:r>
            <a:endParaRPr lang="en-US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867984" y="189034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 smtClean="0">
                <a:solidFill>
                  <a:srgbClr val="00B0F0"/>
                </a:solidFill>
                <a:latin typeface="+mj-lt"/>
              </a:rPr>
              <a:t>Padrões</a:t>
            </a:r>
            <a:endParaRPr lang="en-US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29" name="Picture 5" descr="C:\Users\Fabio\Desktop\treliça-relev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81" r="991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9" t="821" r="834" b="8434"/>
          <a:stretch/>
        </p:blipFill>
        <p:spPr bwMode="auto">
          <a:xfrm>
            <a:off x="2113726" y="2465566"/>
            <a:ext cx="2534474" cy="103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aixaDeTexto 29"/>
          <p:cNvSpPr txBox="1"/>
          <p:nvPr/>
        </p:nvSpPr>
        <p:spPr>
          <a:xfrm>
            <a:off x="762764" y="3388672"/>
            <a:ext cx="9949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>
                <a:latin typeface="+mj-lt"/>
              </a:rPr>
              <a:t>Treliça</a:t>
            </a:r>
            <a:endParaRPr lang="en-US" sz="1400" dirty="0">
              <a:latin typeface="+mj-lt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4758300" y="3073748"/>
            <a:ext cx="1387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400" baseline="0" dirty="0">
                <a:latin typeface="+mj-lt"/>
              </a:rPr>
              <a:t>Forma de “cotovelo”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4800600" y="2362200"/>
            <a:ext cx="3551496" cy="711548"/>
            <a:chOff x="4834273" y="2641252"/>
            <a:chExt cx="3551496" cy="711548"/>
          </a:xfrm>
        </p:grpSpPr>
        <p:grpSp>
          <p:nvGrpSpPr>
            <p:cNvPr id="4" name="Grupo 3"/>
            <p:cNvGrpSpPr/>
            <p:nvPr/>
          </p:nvGrpSpPr>
          <p:grpSpPr>
            <a:xfrm>
              <a:off x="4834273" y="2672222"/>
              <a:ext cx="1261727" cy="680578"/>
              <a:chOff x="4486240" y="2641252"/>
              <a:chExt cx="1261727" cy="680578"/>
            </a:xfrm>
          </p:grpSpPr>
          <p:pic>
            <p:nvPicPr>
              <p:cNvPr id="25" name="Picture 13" descr="resultados_cotovelo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chemeClr val="bg1">
                    <a:lumMod val="40000"/>
                    <a:lumOff val="60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6240" y="2748380"/>
                <a:ext cx="1261727" cy="573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5075046" y="2641252"/>
                <a:ext cx="126173" cy="113430"/>
              </a:xfrm>
              <a:prstGeom prst="line">
                <a:avLst/>
              </a:prstGeom>
              <a:ln>
                <a:headEnd/>
                <a:tailEnd type="triangle" w="med" len="med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pt-BR"/>
              </a:p>
            </p:txBody>
          </p:sp>
        </p:grpSp>
        <p:pic>
          <p:nvPicPr>
            <p:cNvPr id="38" name="Picture 25" descr="resultados_meandro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chemeClr val="bg1">
                  <a:lumMod val="40000"/>
                  <a:lumOff val="6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2641252"/>
              <a:ext cx="689569" cy="710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6" descr="resultado_rio_retilineo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chemeClr val="bg1">
                  <a:lumMod val="40000"/>
                  <a:lumOff val="6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781464"/>
              <a:ext cx="925267" cy="47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6172200" y="3073748"/>
            <a:ext cx="14643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400" baseline="0" dirty="0">
                <a:latin typeface="+mj-lt"/>
              </a:rPr>
              <a:t>Segmento retilíneo</a:t>
            </a:r>
          </a:p>
        </p:txBody>
      </p:sp>
      <p:sp>
        <p:nvSpPr>
          <p:cNvPr id="41" name="Text Box 29"/>
          <p:cNvSpPr txBox="1">
            <a:spLocks noChangeArrowheads="1"/>
          </p:cNvSpPr>
          <p:nvPr/>
        </p:nvSpPr>
        <p:spPr bwMode="auto">
          <a:xfrm>
            <a:off x="7356551" y="3073748"/>
            <a:ext cx="18636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1400" baseline="0" dirty="0">
                <a:latin typeface="+mj-lt"/>
              </a:rPr>
              <a:t>Meandro isolado e comprimido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3167474" y="3473857"/>
            <a:ext cx="1029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 smtClean="0">
                <a:latin typeface="+mj-lt"/>
              </a:rPr>
              <a:t>Howard (1967)</a:t>
            </a:r>
            <a:endParaRPr lang="en-US" sz="1000" dirty="0">
              <a:latin typeface="+mj-lt"/>
            </a:endParaRPr>
          </a:p>
        </p:txBody>
      </p:sp>
      <p:pic>
        <p:nvPicPr>
          <p:cNvPr id="5123" name="Picture 3" descr="C:\Users\Fabio\Desktop\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0" y="2358704"/>
            <a:ext cx="1321511" cy="10157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ítulo 1"/>
          <p:cNvSpPr txBox="1">
            <a:spLocks/>
          </p:cNvSpPr>
          <p:nvPr/>
        </p:nvSpPr>
        <p:spPr bwMode="auto">
          <a:xfrm>
            <a:off x="304800" y="-76200"/>
            <a:ext cx="2438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INTRODUÇÃO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37" name="Conector reto 36"/>
          <p:cNvCxnSpPr/>
          <p:nvPr/>
        </p:nvCxnSpPr>
        <p:spPr bwMode="auto">
          <a:xfrm>
            <a:off x="133161" y="609600"/>
            <a:ext cx="30672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CaixaDeTexto 34"/>
          <p:cNvSpPr txBox="1"/>
          <p:nvPr/>
        </p:nvSpPr>
        <p:spPr>
          <a:xfrm>
            <a:off x="5103309" y="1908744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dirty="0" smtClean="0">
                <a:solidFill>
                  <a:srgbClr val="00B0F0"/>
                </a:solidFill>
                <a:latin typeface="+mj-lt"/>
              </a:rPr>
              <a:t>Anomalias de drenagem</a:t>
            </a:r>
            <a:endParaRPr lang="en-US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 rot="16200000" flipH="1">
            <a:off x="4490402" y="811070"/>
            <a:ext cx="0" cy="665006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auto">
          <a:xfrm>
            <a:off x="456624" y="5112888"/>
            <a:ext cx="2924339" cy="44971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82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ítulo 1"/>
          <p:cNvSpPr txBox="1">
            <a:spLocks/>
          </p:cNvSpPr>
          <p:nvPr/>
        </p:nvSpPr>
        <p:spPr bwMode="auto">
          <a:xfrm>
            <a:off x="304800" y="-76200"/>
            <a:ext cx="312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n-US" sz="2200" b="1" kern="0" dirty="0" err="1" smtClean="0">
                <a:solidFill>
                  <a:schemeClr val="tx1"/>
                </a:solidFill>
                <a:effectLst/>
              </a:rPr>
              <a:t>Índices</a:t>
            </a:r>
            <a:r>
              <a:rPr lang="en-US" sz="2200" b="1" kern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200" b="1" kern="0" dirty="0" err="1" smtClean="0">
                <a:solidFill>
                  <a:schemeClr val="tx1"/>
                </a:solidFill>
                <a:effectLst/>
              </a:rPr>
              <a:t>geomórficos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75" y="3366446"/>
            <a:ext cx="2670547" cy="321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38" y="4341285"/>
            <a:ext cx="2693249" cy="2251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CaixaDeTexto 33"/>
          <p:cNvSpPr txBox="1"/>
          <p:nvPr/>
        </p:nvSpPr>
        <p:spPr>
          <a:xfrm>
            <a:off x="4078337" y="6498592"/>
            <a:ext cx="1229824" cy="3077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Concavidade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6306800" y="6469606"/>
            <a:ext cx="2739853" cy="3077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Assimetria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de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drenagem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(FSTT)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33" t="11460" r="2374" b="4663"/>
          <a:stretch/>
        </p:blipFill>
        <p:spPr bwMode="auto">
          <a:xfrm>
            <a:off x="108365" y="990600"/>
            <a:ext cx="2900734" cy="231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" name="CaixaDeTexto 36"/>
          <p:cNvSpPr txBox="1"/>
          <p:nvPr/>
        </p:nvSpPr>
        <p:spPr>
          <a:xfrm>
            <a:off x="680938" y="3260856"/>
            <a:ext cx="1805302" cy="3077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+mj-lt"/>
              </a:rPr>
              <a:t>Forma de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bacia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(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Bs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b="2183"/>
          <a:stretch/>
        </p:blipFill>
        <p:spPr bwMode="auto">
          <a:xfrm>
            <a:off x="106654" y="3527761"/>
            <a:ext cx="2953871" cy="2977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" name="CaixaDeTexto 37"/>
          <p:cNvSpPr txBox="1"/>
          <p:nvPr/>
        </p:nvSpPr>
        <p:spPr>
          <a:xfrm>
            <a:off x="540427" y="6431785"/>
            <a:ext cx="2122697" cy="3077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Idade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relativa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de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terreno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75" y="676961"/>
            <a:ext cx="2714589" cy="2388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" name="CaixaDeTexto 35"/>
          <p:cNvSpPr txBox="1"/>
          <p:nvPr/>
        </p:nvSpPr>
        <p:spPr>
          <a:xfrm>
            <a:off x="6604156" y="3007298"/>
            <a:ext cx="2145139" cy="3077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Assimetria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de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bacia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(AF)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15" y="546787"/>
            <a:ext cx="3040209" cy="1600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9" name="CaixaDeTexto 38"/>
          <p:cNvSpPr txBox="1"/>
          <p:nvPr/>
        </p:nvSpPr>
        <p:spPr>
          <a:xfrm>
            <a:off x="3889408" y="2107612"/>
            <a:ext cx="1548822" cy="3077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Perfil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 longitudinal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4"/>
          <a:stretch/>
        </p:blipFill>
        <p:spPr bwMode="auto">
          <a:xfrm>
            <a:off x="3166672" y="2394819"/>
            <a:ext cx="3033982" cy="1816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" name="CaixaDeTexto 39"/>
          <p:cNvSpPr txBox="1"/>
          <p:nvPr/>
        </p:nvSpPr>
        <p:spPr>
          <a:xfrm>
            <a:off x="3567010" y="4122321"/>
            <a:ext cx="2233304" cy="30777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+mj-lt"/>
              </a:rPr>
              <a:t>Fundo de vale e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elevação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42" name="Conector reto 36"/>
          <p:cNvCxnSpPr/>
          <p:nvPr/>
        </p:nvCxnSpPr>
        <p:spPr bwMode="auto">
          <a:xfrm>
            <a:off x="133161" y="609600"/>
            <a:ext cx="30672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CaixaDeTexto 5"/>
          <p:cNvSpPr txBox="1"/>
          <p:nvPr/>
        </p:nvSpPr>
        <p:spPr>
          <a:xfrm>
            <a:off x="254136" y="3917281"/>
            <a:ext cx="6052664" cy="175432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FFC000"/>
                </a:solidFill>
                <a:latin typeface="+mj-lt"/>
              </a:rPr>
              <a:t>Índices: Fator de Assimetria de Bacias (AF),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FFC000"/>
                </a:solidFill>
                <a:latin typeface="+mj-lt"/>
              </a:rPr>
              <a:t>Fator de Simetria Topográfica Transversal (FSTT) 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FFC000"/>
                </a:solidFill>
                <a:latin typeface="+mj-lt"/>
              </a:rPr>
              <a:t>Forma de Bacia (</a:t>
            </a:r>
            <a:r>
              <a:rPr lang="pt-BR" dirty="0" err="1" smtClean="0">
                <a:solidFill>
                  <a:srgbClr val="FFC000"/>
                </a:solidFill>
                <a:latin typeface="+mj-lt"/>
              </a:rPr>
              <a:t>Bs</a:t>
            </a:r>
            <a:r>
              <a:rPr lang="pt-BR" dirty="0" smtClean="0">
                <a:solidFill>
                  <a:srgbClr val="FFC000"/>
                </a:solidFill>
                <a:latin typeface="+mj-lt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FFC000"/>
                </a:solidFill>
                <a:latin typeface="+mj-lt"/>
              </a:rPr>
              <a:t>Fácil aplicação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  <a:latin typeface="+mj-lt"/>
              </a:rPr>
              <a:t>P</a:t>
            </a:r>
            <a:r>
              <a:rPr lang="pt-BR" dirty="0" smtClean="0">
                <a:solidFill>
                  <a:srgbClr val="FFC000"/>
                </a:solidFill>
                <a:latin typeface="+mj-lt"/>
              </a:rPr>
              <a:t>otencial para identificar áreas sujeitas a deformação tectônica</a:t>
            </a:r>
            <a:endParaRPr lang="en-US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582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39" grpId="0"/>
      <p:bldP spid="40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aixaDeTexto 32"/>
          <p:cNvSpPr txBox="1"/>
          <p:nvPr/>
        </p:nvSpPr>
        <p:spPr>
          <a:xfrm>
            <a:off x="281609" y="699167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srgbClr val="FFC000"/>
                </a:solidFill>
                <a:latin typeface="+mj-lt"/>
              </a:rPr>
              <a:t>Índices geomórficos + geoprocessamento</a:t>
            </a:r>
            <a:endParaRPr lang="pt-BR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/>
          <a:stretch/>
        </p:blipFill>
        <p:spPr bwMode="auto">
          <a:xfrm>
            <a:off x="153847" y="1964945"/>
            <a:ext cx="4866123" cy="3301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aixaDeTexto 40"/>
          <p:cNvSpPr txBox="1"/>
          <p:nvPr/>
        </p:nvSpPr>
        <p:spPr>
          <a:xfrm>
            <a:off x="-76200" y="5171915"/>
            <a:ext cx="4326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C000"/>
                </a:solidFill>
                <a:latin typeface="+mj-lt"/>
              </a:rPr>
              <a:t>     </a:t>
            </a:r>
            <a:r>
              <a:rPr lang="es-ES" sz="1600" dirty="0">
                <a:solidFill>
                  <a:srgbClr val="FFC000"/>
                </a:solidFill>
                <a:latin typeface="+mj-lt"/>
              </a:rPr>
              <a:t>El </a:t>
            </a:r>
            <a:r>
              <a:rPr lang="es-ES" sz="1600" dirty="0" err="1">
                <a:solidFill>
                  <a:srgbClr val="FFC000"/>
                </a:solidFill>
                <a:latin typeface="+mj-lt"/>
              </a:rPr>
              <a:t>Hamdouni</a:t>
            </a:r>
            <a:r>
              <a:rPr lang="es-ES" sz="1600" dirty="0">
                <a:solidFill>
                  <a:srgbClr val="FFC000"/>
                </a:solidFill>
                <a:latin typeface="+mj-lt"/>
              </a:rPr>
              <a:t> et al</a:t>
            </a:r>
            <a:r>
              <a:rPr lang="es-ES" sz="1600" dirty="0" smtClean="0">
                <a:solidFill>
                  <a:srgbClr val="FFC000"/>
                </a:solidFill>
                <a:latin typeface="+mj-lt"/>
              </a:rPr>
              <a:t>. (2008), </a:t>
            </a:r>
            <a:r>
              <a:rPr lang="es-ES" sz="1600" dirty="0" err="1" smtClean="0">
                <a:solidFill>
                  <a:srgbClr val="FFC000"/>
                </a:solidFill>
                <a:latin typeface="+mj-lt"/>
              </a:rPr>
              <a:t>sul</a:t>
            </a:r>
            <a:r>
              <a:rPr lang="es-ES" sz="1600" dirty="0" smtClean="0">
                <a:solidFill>
                  <a:srgbClr val="FFC000"/>
                </a:solidFill>
                <a:latin typeface="+mj-lt"/>
              </a:rPr>
              <a:t> da </a:t>
            </a:r>
            <a:r>
              <a:rPr lang="es-ES" sz="1600" dirty="0" err="1" smtClean="0">
                <a:solidFill>
                  <a:srgbClr val="FFC000"/>
                </a:solidFill>
                <a:latin typeface="+mj-lt"/>
              </a:rPr>
              <a:t>Espanha</a:t>
            </a:r>
            <a:endParaRPr lang="pt-BR" sz="1600" dirty="0"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443" r="1927" b="-443"/>
          <a:stretch/>
        </p:blipFill>
        <p:spPr bwMode="auto">
          <a:xfrm>
            <a:off x="5003405" y="1070003"/>
            <a:ext cx="4041422" cy="4196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CaixaDeTexto 41"/>
          <p:cNvSpPr txBox="1"/>
          <p:nvPr/>
        </p:nvSpPr>
        <p:spPr>
          <a:xfrm>
            <a:off x="5031627" y="5218081"/>
            <a:ext cx="4309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rgbClr val="FFC000"/>
                </a:solidFill>
                <a:latin typeface="+mj-lt"/>
              </a:rPr>
              <a:t>Mahmood</a:t>
            </a:r>
            <a:r>
              <a:rPr lang="pt-BR" sz="1600" dirty="0">
                <a:solidFill>
                  <a:srgbClr val="FFC000"/>
                </a:solidFill>
                <a:latin typeface="+mj-lt"/>
              </a:rPr>
              <a:t> </a:t>
            </a:r>
            <a:r>
              <a:rPr lang="pt-BR" sz="1600" dirty="0" smtClean="0">
                <a:solidFill>
                  <a:srgbClr val="FFC000"/>
                </a:solidFill>
                <a:latin typeface="+mj-lt"/>
              </a:rPr>
              <a:t>e Gloaguen (2012)</a:t>
            </a:r>
          </a:p>
          <a:p>
            <a:r>
              <a:rPr lang="es-ES" sz="1600" dirty="0" err="1" smtClean="0">
                <a:solidFill>
                  <a:srgbClr val="FFC000"/>
                </a:solidFill>
                <a:latin typeface="+mj-lt"/>
              </a:rPr>
              <a:t>Paquistão</a:t>
            </a:r>
            <a:r>
              <a:rPr lang="es-ES" sz="1600" dirty="0" smtClean="0">
                <a:solidFill>
                  <a:srgbClr val="FFC000"/>
                </a:solidFill>
                <a:latin typeface="+mj-lt"/>
              </a:rPr>
              <a:t> e </a:t>
            </a:r>
            <a:r>
              <a:rPr lang="es-ES" sz="1600" dirty="0" err="1" smtClean="0">
                <a:solidFill>
                  <a:srgbClr val="FFC000"/>
                </a:solidFill>
                <a:latin typeface="+mj-lt"/>
              </a:rPr>
              <a:t>Afeganistão</a:t>
            </a:r>
            <a:endParaRPr lang="pt-BR" sz="1600" dirty="0">
              <a:latin typeface="+mj-lt"/>
            </a:endParaRPr>
          </a:p>
        </p:txBody>
      </p:sp>
      <p:sp>
        <p:nvSpPr>
          <p:cNvPr id="43" name="Retângulo 42"/>
          <p:cNvSpPr/>
          <p:nvPr/>
        </p:nvSpPr>
        <p:spPr>
          <a:xfrm>
            <a:off x="304800" y="5837983"/>
            <a:ext cx="8541303" cy="646331"/>
          </a:xfrm>
          <a:prstGeom prst="rect">
            <a:avLst/>
          </a:prstGeom>
          <a:solidFill>
            <a:schemeClr val="accent5">
              <a:lumMod val="1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FFFF00"/>
                </a:solidFill>
                <a:latin typeface="+mj-lt"/>
              </a:rPr>
              <a:t>Porém, faltam ainda mais análises, visando melhor definir índices e critérios para uma categorização adequada de áreas com forte influência </a:t>
            </a:r>
            <a:r>
              <a:rPr lang="pt-BR" dirty="0" smtClean="0">
                <a:solidFill>
                  <a:srgbClr val="FFFF00"/>
                </a:solidFill>
                <a:latin typeface="+mj-lt"/>
              </a:rPr>
              <a:t>tectônica</a:t>
            </a:r>
            <a:endParaRPr lang="pt-BR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304800" y="-76200"/>
            <a:ext cx="5715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n-US" sz="2200" b="1" kern="0" dirty="0" smtClean="0">
                <a:solidFill>
                  <a:schemeClr val="tx1"/>
                </a:solidFill>
                <a:effectLst/>
              </a:rPr>
              <a:t>Classes de </a:t>
            </a:r>
            <a:r>
              <a:rPr lang="en-US" sz="2200" b="1" kern="0" dirty="0" err="1" smtClean="0">
                <a:solidFill>
                  <a:schemeClr val="tx1"/>
                </a:solidFill>
                <a:effectLst/>
              </a:rPr>
              <a:t>intensidade</a:t>
            </a:r>
            <a:r>
              <a:rPr lang="en-US" sz="2200" b="1" kern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200" b="1" kern="0" dirty="0" err="1" smtClean="0">
                <a:solidFill>
                  <a:schemeClr val="tx1"/>
                </a:solidFill>
                <a:effectLst/>
              </a:rPr>
              <a:t>tectônica</a:t>
            </a:r>
            <a:r>
              <a:rPr lang="en-US" sz="2200" b="1" kern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200" b="1" kern="0" dirty="0" err="1" smtClean="0">
                <a:solidFill>
                  <a:schemeClr val="tx1"/>
                </a:solidFill>
                <a:effectLst/>
              </a:rPr>
              <a:t>relativa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Conector reto 36"/>
          <p:cNvCxnSpPr/>
          <p:nvPr/>
        </p:nvCxnSpPr>
        <p:spPr bwMode="auto">
          <a:xfrm>
            <a:off x="133161" y="609600"/>
            <a:ext cx="61152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8003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88421" y="1255105"/>
            <a:ext cx="9033565" cy="5526695"/>
            <a:chOff x="188421" y="1035588"/>
            <a:chExt cx="9033565" cy="5526695"/>
          </a:xfrm>
        </p:grpSpPr>
        <p:grpSp>
          <p:nvGrpSpPr>
            <p:cNvPr id="28" name="Group 27"/>
            <p:cNvGrpSpPr/>
            <p:nvPr/>
          </p:nvGrpSpPr>
          <p:grpSpPr>
            <a:xfrm>
              <a:off x="3033489" y="1174811"/>
              <a:ext cx="5937086" cy="4428561"/>
              <a:chOff x="3267351" y="1062193"/>
              <a:chExt cx="5470954" cy="4064398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7351" y="1062193"/>
                <a:ext cx="5470954" cy="2494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97" t="60442" r="3571" b="1749"/>
              <a:stretch/>
            </p:blipFill>
            <p:spPr bwMode="auto">
              <a:xfrm>
                <a:off x="5448307" y="3511362"/>
                <a:ext cx="3289998" cy="161522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40" name="Retângulo 42"/>
              <p:cNvSpPr/>
              <p:nvPr/>
            </p:nvSpPr>
            <p:spPr>
              <a:xfrm>
                <a:off x="4411894" y="3172808"/>
                <a:ext cx="838199" cy="338554"/>
              </a:xfrm>
              <a:prstGeom prst="rect">
                <a:avLst/>
              </a:prstGeom>
              <a:solidFill>
                <a:schemeClr val="accent5">
                  <a:lumMod val="1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600" dirty="0" smtClean="0">
                    <a:solidFill>
                      <a:srgbClr val="FFFF00"/>
                    </a:solidFill>
                    <a:latin typeface="+mj-lt"/>
                  </a:rPr>
                  <a:t>Falhas</a:t>
                </a:r>
                <a:endParaRPr lang="pt-BR" sz="1600" dirty="0">
                  <a:solidFill>
                    <a:srgbClr val="FFFF00"/>
                  </a:solidFill>
                  <a:latin typeface="+mj-lt"/>
                </a:endParaRPr>
              </a:p>
            </p:txBody>
          </p:sp>
          <p:sp>
            <p:nvSpPr>
              <p:cNvPr id="41" name="Retângulo 42"/>
              <p:cNvSpPr/>
              <p:nvPr/>
            </p:nvSpPr>
            <p:spPr>
              <a:xfrm>
                <a:off x="7900106" y="4788037"/>
                <a:ext cx="838199" cy="338554"/>
              </a:xfrm>
              <a:prstGeom prst="rect">
                <a:avLst/>
              </a:prstGeom>
              <a:solidFill>
                <a:schemeClr val="accent5">
                  <a:lumMod val="1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600" dirty="0" smtClean="0">
                    <a:solidFill>
                      <a:srgbClr val="FFFF00"/>
                    </a:solidFill>
                    <a:latin typeface="+mj-lt"/>
                  </a:rPr>
                  <a:t>Dobras</a:t>
                </a:r>
                <a:endParaRPr lang="pt-BR" sz="1600" dirty="0">
                  <a:solidFill>
                    <a:srgbClr val="FFFF00"/>
                  </a:solidFill>
                  <a:latin typeface="+mj-lt"/>
                </a:endParaRPr>
              </a:p>
            </p:txBody>
          </p:sp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492" b="63763"/>
              <a:stretch/>
            </p:blipFill>
            <p:spPr bwMode="auto">
              <a:xfrm>
                <a:off x="3267351" y="3511362"/>
                <a:ext cx="2185310" cy="1615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421" y="1086142"/>
              <a:ext cx="2723784" cy="54475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063" y="5676788"/>
              <a:ext cx="6097584" cy="885495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 bwMode="auto">
            <a:xfrm>
              <a:off x="1550313" y="1371600"/>
              <a:ext cx="278487" cy="48768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Box 31"/>
            <p:cNvSpPr txBox="1"/>
            <p:nvPr/>
          </p:nvSpPr>
          <p:spPr>
            <a:xfrm>
              <a:off x="1369155" y="1035588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I</a:t>
              </a:r>
              <a:endParaRPr lang="pt-BR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89556" y="6151368"/>
              <a:ext cx="340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II</a:t>
              </a:r>
              <a:endParaRPr lang="pt-BR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180629" y="6119535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/>
                <a:t>I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826321" y="6142844"/>
              <a:ext cx="395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II</a:t>
              </a:r>
              <a:endParaRPr lang="pt-BR" dirty="0"/>
            </a:p>
          </p:txBody>
        </p:sp>
        <p:sp>
          <p:nvSpPr>
            <p:cNvPr id="37" name="Retângulo 42"/>
            <p:cNvSpPr/>
            <p:nvPr/>
          </p:nvSpPr>
          <p:spPr>
            <a:xfrm>
              <a:off x="188421" y="6216407"/>
              <a:ext cx="1152971" cy="307777"/>
            </a:xfrm>
            <a:prstGeom prst="rect">
              <a:avLst/>
            </a:prstGeom>
            <a:solidFill>
              <a:schemeClr val="accent5">
                <a:lumMod val="10000"/>
              </a:scheme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400" dirty="0" smtClean="0">
                  <a:solidFill>
                    <a:srgbClr val="FFFF00"/>
                  </a:solidFill>
                  <a:latin typeface="+mj-lt"/>
                </a:rPr>
                <a:t>MDE-SRTM</a:t>
              </a:r>
              <a:endParaRPr lang="pt-BR" sz="1400" dirty="0">
                <a:solidFill>
                  <a:srgbClr val="FFFF00"/>
                </a:solidFill>
                <a:latin typeface="+mj-lt"/>
              </a:endParaRPr>
            </a:p>
          </p:txBody>
        </p:sp>
      </p:grpSp>
      <p:sp>
        <p:nvSpPr>
          <p:cNvPr id="20" name="Título 1"/>
          <p:cNvSpPr txBox="1">
            <a:spLocks/>
          </p:cNvSpPr>
          <p:nvPr/>
        </p:nvSpPr>
        <p:spPr bwMode="auto">
          <a:xfrm>
            <a:off x="304800" y="-76200"/>
            <a:ext cx="388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n-US" sz="2200" b="1" kern="0" dirty="0" smtClean="0">
                <a:solidFill>
                  <a:schemeClr val="tx1"/>
                </a:solidFill>
                <a:effectLst/>
              </a:rPr>
              <a:t>Norte da </a:t>
            </a:r>
            <a:r>
              <a:rPr lang="en-US" sz="2200" b="1" kern="0" dirty="0" err="1" smtClean="0">
                <a:solidFill>
                  <a:schemeClr val="tx1"/>
                </a:solidFill>
                <a:effectLst/>
              </a:rPr>
              <a:t>Bacia</a:t>
            </a:r>
            <a:r>
              <a:rPr lang="en-US" sz="2200" b="1" kern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200" b="1" kern="0" dirty="0" err="1" smtClean="0">
                <a:solidFill>
                  <a:schemeClr val="tx1"/>
                </a:solidFill>
                <a:effectLst/>
              </a:rPr>
              <a:t>Paraíba</a:t>
            </a:r>
            <a:r>
              <a:rPr lang="en-US" sz="2200" b="1" kern="0" dirty="0" smtClean="0">
                <a:solidFill>
                  <a:schemeClr val="tx1"/>
                </a:solidFill>
                <a:effectLst/>
              </a:rPr>
              <a:t>, PB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1" name="Conector reto 36"/>
          <p:cNvCxnSpPr/>
          <p:nvPr/>
        </p:nvCxnSpPr>
        <p:spPr bwMode="auto">
          <a:xfrm>
            <a:off x="133161" y="609600"/>
            <a:ext cx="42864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1143000" y="1752600"/>
            <a:ext cx="6762788" cy="4277379"/>
            <a:chOff x="1143000" y="1752600"/>
            <a:chExt cx="6762788" cy="4277379"/>
          </a:xfrm>
        </p:grpSpPr>
        <p:grpSp>
          <p:nvGrpSpPr>
            <p:cNvPr id="22" name="Group 21"/>
            <p:cNvGrpSpPr/>
            <p:nvPr/>
          </p:nvGrpSpPr>
          <p:grpSpPr>
            <a:xfrm>
              <a:off x="1143000" y="1752600"/>
              <a:ext cx="6728346" cy="3933765"/>
              <a:chOff x="1233819" y="2186193"/>
              <a:chExt cx="6728346" cy="3933765"/>
            </a:xfrm>
          </p:grpSpPr>
          <p:pic>
            <p:nvPicPr>
              <p:cNvPr id="23" name="Picture 3" descr="C:\Users\Fabio\Desktop\bacias marginais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88" t="2414" r="1619"/>
              <a:stretch/>
            </p:blipFill>
            <p:spPr bwMode="auto">
              <a:xfrm>
                <a:off x="1233819" y="2186193"/>
                <a:ext cx="6728346" cy="3933765"/>
              </a:xfrm>
              <a:prstGeom prst="rect">
                <a:avLst/>
              </a:prstGeom>
              <a:noFill/>
              <a:ln w="28575">
                <a:solidFill>
                  <a:srgbClr val="0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 bwMode="auto">
              <a:xfrm rot="2078127">
                <a:off x="6996509" y="3142681"/>
                <a:ext cx="964501" cy="304800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t-B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5" name="CaixaDeTexto 1"/>
            <p:cNvSpPr txBox="1"/>
            <p:nvPr/>
          </p:nvSpPr>
          <p:spPr>
            <a:xfrm>
              <a:off x="6288037" y="5752980"/>
              <a:ext cx="16177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smtClean="0">
                  <a:latin typeface="+mj-lt"/>
                </a:rPr>
                <a:t>Barbosa et al. (2003)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319382" y="2233407"/>
              <a:ext cx="1295400" cy="107771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3" name="CaixaDeTexto 38"/>
          <p:cNvSpPr txBox="1"/>
          <p:nvPr/>
        </p:nvSpPr>
        <p:spPr>
          <a:xfrm>
            <a:off x="596223" y="623801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Estruturas tectônicas de </a:t>
            </a:r>
            <a:r>
              <a:rPr lang="pt-BR" dirty="0" smtClean="0">
                <a:solidFill>
                  <a:srgbClr val="FFC000"/>
                </a:solidFill>
                <a:latin typeface="+mj-lt"/>
              </a:rPr>
              <a:t>falhas</a:t>
            </a:r>
            <a:r>
              <a:rPr lang="pt-BR" dirty="0" smtClean="0">
                <a:latin typeface="+mj-lt"/>
              </a:rPr>
              <a:t> e </a:t>
            </a:r>
            <a:r>
              <a:rPr lang="pt-BR" dirty="0" smtClean="0">
                <a:solidFill>
                  <a:srgbClr val="FFC000"/>
                </a:solidFill>
                <a:latin typeface="+mj-lt"/>
              </a:rPr>
              <a:t>dobras</a:t>
            </a:r>
            <a:r>
              <a:rPr lang="pt-BR" dirty="0" smtClean="0">
                <a:latin typeface="+mj-lt"/>
              </a:rPr>
              <a:t> em depósitos sedimentares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Relevos dômicos com forte controle na drenagem e relevo</a:t>
            </a:r>
            <a:endParaRPr lang="pt-BR" dirty="0">
              <a:latin typeface="+mj-lt"/>
            </a:endParaRPr>
          </a:p>
        </p:txBody>
      </p:sp>
      <p:sp>
        <p:nvSpPr>
          <p:cNvPr id="45" name="CaixaDeTexto 38"/>
          <p:cNvSpPr txBox="1"/>
          <p:nvPr/>
        </p:nvSpPr>
        <p:spPr>
          <a:xfrm>
            <a:off x="348094" y="1255105"/>
            <a:ext cx="8533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Testar o potencial desses três índices </a:t>
            </a:r>
            <a:r>
              <a:rPr lang="pt-BR" dirty="0">
                <a:latin typeface="+mj-lt"/>
              </a:rPr>
              <a:t>-</a:t>
            </a:r>
            <a:r>
              <a:rPr lang="pt-BR" dirty="0" smtClean="0">
                <a:latin typeface="+mj-lt"/>
              </a:rPr>
              <a:t> Definir classes de </a:t>
            </a:r>
            <a:r>
              <a:rPr lang="pt-BR" dirty="0" smtClean="0">
                <a:solidFill>
                  <a:srgbClr val="FFC000"/>
                </a:solidFill>
                <a:latin typeface="+mj-lt"/>
              </a:rPr>
              <a:t>int. tectônica relativa</a:t>
            </a:r>
          </a:p>
        </p:txBody>
      </p:sp>
    </p:spTree>
    <p:extLst>
      <p:ext uri="{BB962C8B-B14F-4D97-AF65-F5344CB8AC3E}">
        <p14:creationId xmlns:p14="http://schemas.microsoft.com/office/powerpoint/2010/main" val="254575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495800"/>
          </a:xfrm>
        </p:spPr>
        <p:txBody>
          <a:bodyPr/>
          <a:lstStyle/>
          <a:p>
            <a:pPr algn="just"/>
            <a:r>
              <a:rPr lang="pt-BR" sz="2000" dirty="0" smtClean="0">
                <a:latin typeface="+mj-lt"/>
              </a:rPr>
              <a:t>Estabelecer </a:t>
            </a:r>
            <a:r>
              <a:rPr lang="pt-BR" sz="2000" dirty="0">
                <a:solidFill>
                  <a:srgbClr val="FFC000"/>
                </a:solidFill>
                <a:latin typeface="+mj-lt"/>
              </a:rPr>
              <a:t>classes de intensidade tectônica relativa </a:t>
            </a:r>
            <a:r>
              <a:rPr lang="pt-BR" sz="2000" dirty="0">
                <a:latin typeface="+mj-lt"/>
              </a:rPr>
              <a:t>em sub-bacias localizadas na borda norte da Bacia Paraíba, a partir da integração dos índices geomórficos </a:t>
            </a:r>
            <a:r>
              <a:rPr lang="pt-BR" sz="2000" dirty="0">
                <a:solidFill>
                  <a:srgbClr val="FFC000"/>
                </a:solidFill>
                <a:latin typeface="+mj-lt"/>
              </a:rPr>
              <a:t>AF, FSTT e Bs </a:t>
            </a:r>
            <a:r>
              <a:rPr lang="pt-BR" sz="2000" dirty="0" smtClean="0">
                <a:latin typeface="+mj-lt"/>
              </a:rPr>
              <a:t>com </a:t>
            </a:r>
            <a:r>
              <a:rPr lang="pt-BR" sz="2000" dirty="0">
                <a:latin typeface="+mj-lt"/>
              </a:rPr>
              <a:t>base em </a:t>
            </a:r>
            <a:r>
              <a:rPr lang="pt-BR" sz="2000" dirty="0">
                <a:solidFill>
                  <a:srgbClr val="FFC000"/>
                </a:solidFill>
                <a:latin typeface="+mj-lt"/>
              </a:rPr>
              <a:t>técnicas de </a:t>
            </a:r>
            <a:r>
              <a:rPr lang="pt-BR" sz="2000" dirty="0" smtClean="0">
                <a:solidFill>
                  <a:srgbClr val="FFC000"/>
                </a:solidFill>
                <a:latin typeface="+mj-lt"/>
              </a:rPr>
              <a:t>geoprocessamento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 bwMode="auto">
          <a:xfrm>
            <a:off x="304800" y="-76200"/>
            <a:ext cx="312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OBJETIVO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5" name="Conector reto 4"/>
          <p:cNvCxnSpPr/>
          <p:nvPr/>
        </p:nvCxnSpPr>
        <p:spPr bwMode="auto">
          <a:xfrm>
            <a:off x="133161" y="609600"/>
            <a:ext cx="30672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083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 bwMode="auto">
          <a:xfrm>
            <a:off x="304800" y="-76200"/>
            <a:ext cx="312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pt-BR" sz="2200" b="1" kern="0" dirty="0" smtClean="0">
                <a:solidFill>
                  <a:schemeClr val="tx1"/>
                </a:solidFill>
                <a:effectLst/>
              </a:rPr>
              <a:t>ÁREA DE ESTUDO</a:t>
            </a:r>
            <a:endParaRPr lang="en-US" sz="2200" b="1" kern="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9" name="Conector reto 8"/>
          <p:cNvCxnSpPr/>
          <p:nvPr/>
        </p:nvCxnSpPr>
        <p:spPr bwMode="auto">
          <a:xfrm>
            <a:off x="133161" y="609600"/>
            <a:ext cx="306723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00" name="Picture 4" descr="C:\Users\Fabio\Desktop\Fig.1_localização t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7" t="2999" r="1358"/>
          <a:stretch/>
        </p:blipFill>
        <p:spPr bwMode="auto">
          <a:xfrm>
            <a:off x="4648200" y="1038576"/>
            <a:ext cx="4441540" cy="4980774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Fabio\Desktop\Fig.1_localização t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7" r="51717"/>
          <a:stretch/>
        </p:blipFill>
        <p:spPr bwMode="auto">
          <a:xfrm>
            <a:off x="76200" y="1038576"/>
            <a:ext cx="4429064" cy="4980774"/>
          </a:xfrm>
          <a:prstGeom prst="rect">
            <a:avLst/>
          </a:prstGeom>
          <a:noFill/>
          <a:ln w="28575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304800" y="609600"/>
            <a:ext cx="2499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>
                <a:latin typeface="+mj-lt"/>
              </a:rPr>
              <a:t> Dezoito sub-bacias</a:t>
            </a:r>
            <a:endParaRPr lang="pt-BR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703" y="6096000"/>
            <a:ext cx="8977097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+mj-lt"/>
              </a:rPr>
              <a:t>Embasamento cristalino (Proterozóico) 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Província Estrutural da Borborema</a:t>
            </a:r>
          </a:p>
          <a:p>
            <a:r>
              <a:rPr lang="pt-BR" dirty="0">
                <a:solidFill>
                  <a:srgbClr val="000000"/>
                </a:solidFill>
                <a:latin typeface="+mj-lt"/>
              </a:rPr>
              <a:t>Cobertura 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Sedimentar - 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Fm. Barreiras (Neógeno) e </a:t>
            </a:r>
            <a:r>
              <a:rPr lang="pt-BR" dirty="0" smtClean="0">
                <a:solidFill>
                  <a:srgbClr val="000000"/>
                </a:solidFill>
                <a:latin typeface="+mj-lt"/>
              </a:rPr>
              <a:t> Sed. Pós-Barreiras </a:t>
            </a:r>
            <a:r>
              <a:rPr lang="pt-BR" dirty="0">
                <a:solidFill>
                  <a:srgbClr val="000000"/>
                </a:solidFill>
                <a:latin typeface="+mj-lt"/>
              </a:rPr>
              <a:t>(Quaternário)</a:t>
            </a:r>
          </a:p>
        </p:txBody>
      </p:sp>
    </p:spTree>
    <p:extLst>
      <p:ext uri="{BB962C8B-B14F-4D97-AF65-F5344CB8AC3E}">
        <p14:creationId xmlns:p14="http://schemas.microsoft.com/office/powerpoint/2010/main" val="97966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ntanha">
  <a:themeElements>
    <a:clrScheme name="Montanha 3">
      <a:dk1>
        <a:srgbClr val="10104C"/>
      </a:dk1>
      <a:lt1>
        <a:srgbClr val="FFFFFF"/>
      </a:lt1>
      <a:dk2>
        <a:srgbClr val="003366"/>
      </a:dk2>
      <a:lt2>
        <a:srgbClr val="C6CCD4"/>
      </a:lt2>
      <a:accent1>
        <a:srgbClr val="33CCFF"/>
      </a:accent1>
      <a:accent2>
        <a:srgbClr val="5B5B8D"/>
      </a:accent2>
      <a:accent3>
        <a:srgbClr val="AAADB8"/>
      </a:accent3>
      <a:accent4>
        <a:srgbClr val="DADADA"/>
      </a:accent4>
      <a:accent5>
        <a:srgbClr val="ADE2FF"/>
      </a:accent5>
      <a:accent6>
        <a:srgbClr val="52527F"/>
      </a:accent6>
      <a:hlink>
        <a:srgbClr val="4529AB"/>
      </a:hlink>
      <a:folHlink>
        <a:srgbClr val="00CC99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ntanha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ntanha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23040</TotalTime>
  <Words>1466</Words>
  <Application>Microsoft Office PowerPoint</Application>
  <PresentationFormat>Apresentação na tela (4:3)</PresentationFormat>
  <Paragraphs>281</Paragraphs>
  <Slides>26</Slides>
  <Notes>26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Montanha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Fabio</dc:creator>
  <cp:lastModifiedBy>Fabio</cp:lastModifiedBy>
  <cp:revision>1516</cp:revision>
  <dcterms:created xsi:type="dcterms:W3CDTF">2014-02-21T19:05:03Z</dcterms:created>
  <dcterms:modified xsi:type="dcterms:W3CDTF">2017-06-10T12:59:07Z</dcterms:modified>
</cp:coreProperties>
</file>