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24"/>
  </p:notesMasterIdLst>
  <p:sldIdLst>
    <p:sldId id="268" r:id="rId2"/>
    <p:sldId id="28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69" r:id="rId12"/>
    <p:sldId id="278" r:id="rId13"/>
    <p:sldId id="286" r:id="rId14"/>
    <p:sldId id="274" r:id="rId15"/>
    <p:sldId id="287" r:id="rId16"/>
    <p:sldId id="282" r:id="rId17"/>
    <p:sldId id="284" r:id="rId18"/>
    <p:sldId id="283" r:id="rId19"/>
    <p:sldId id="288" r:id="rId20"/>
    <p:sldId id="289" r:id="rId21"/>
    <p:sldId id="285" r:id="rId22"/>
    <p:sldId id="298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4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611" autoAdjust="0"/>
  </p:normalViewPr>
  <p:slideViewPr>
    <p:cSldViewPr snapToGrid="0" snapToObjects="1">
      <p:cViewPr varScale="1">
        <p:scale>
          <a:sx n="73" d="100"/>
          <a:sy n="73" d="100"/>
        </p:scale>
        <p:origin x="-90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58521600" cy="5852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kampel" userId="75884ea5-e76e-406c-a066-d253d281d689" providerId="ADAL" clId="{5EB3CD8A-CD58-4BA7-B2A7-0FA2231490BB}"/>
    <pc:docChg chg="modSld">
      <pc:chgData name="silvana kampel" userId="75884ea5-e76e-406c-a066-d253d281d689" providerId="ADAL" clId="{5EB3CD8A-CD58-4BA7-B2A7-0FA2231490BB}" dt="2026-03-10T12:43:00.775" v="1" actId="20577"/>
      <pc:docMkLst>
        <pc:docMk/>
      </pc:docMkLst>
      <pc:sldChg chg="modSp mod">
        <pc:chgData name="silvana kampel" userId="75884ea5-e76e-406c-a066-d253d281d689" providerId="ADAL" clId="{5EB3CD8A-CD58-4BA7-B2A7-0FA2231490BB}" dt="2026-03-10T12:43:00.775" v="1" actId="20577"/>
        <pc:sldMkLst>
          <pc:docMk/>
          <pc:sldMk cId="1459421238" sldId="282"/>
        </pc:sldMkLst>
        <pc:spChg chg="mod">
          <ac:chgData name="silvana kampel" userId="75884ea5-e76e-406c-a066-d253d281d689" providerId="ADAL" clId="{5EB3CD8A-CD58-4BA7-B2A7-0FA2231490BB}" dt="2026-03-10T12:43:00.775" v="1" actId="20577"/>
          <ac:spMkLst>
            <pc:docMk/>
            <pc:sldMk cId="1459421238" sldId="282"/>
            <ac:spMk id="3" creationId="{FA22E603-FFFA-4A92-A95E-36CBF17C51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AFEB-ED5C-F240-A75B-784EB4B522E2}" type="datetimeFigureOut">
              <a:rPr lang="x-none" smtClean="0"/>
              <a:pPr/>
              <a:t>10/03/2026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69D9-5597-C743-90D8-4A1487B3CF9B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62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iec/pt-b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2BFE2-BC22-48AB-9DFF-B5E64AF40420}" type="slidenum">
              <a:rPr lang="pt-BR" smtClean="0">
                <a:solidFill>
                  <a:srgbClr val="000000"/>
                </a:solidFill>
              </a:rPr>
              <a:pPr/>
              <a:t>1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222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pt-B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</a:t>
            </a:r>
            <a:r>
              <a:rPr lang="pt-B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(LOD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9D9-5597-C743-90D8-4A1487B3CF9B}" type="slidenum">
              <a:rPr lang="x-none" smtClean="0"/>
              <a:pPr/>
              <a:t>9</a:t>
            </a:fld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9D9-5597-C743-90D8-4A1487B3CF9B}" type="slidenum">
              <a:rPr lang="x-none" smtClean="0"/>
              <a:pPr/>
              <a:t>10</a:t>
            </a:fld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IEC - Instituto Evandro Chagas - PA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069D9-5597-C743-90D8-4A1487B3CF9B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6892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Peça ajuda, Ajude, Pergunte, participe das aulas, </a:t>
            </a:r>
          </a:p>
          <a:p>
            <a:r>
              <a:rPr lang="pt-BR" dirty="0"/>
              <a:t>se envolva com os colegas e com as</a:t>
            </a:r>
            <a:r>
              <a:rPr lang="pt-BR" baseline="0" dirty="0"/>
              <a:t> atividades da PG-  Vá no churrasco, colabore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9D9-5597-C743-90D8-4A1487B3CF9B}" type="slidenum">
              <a:rPr lang="x-none" smtClean="0"/>
              <a:pPr/>
              <a:t>19</a:t>
            </a:fld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Seu trabalho/sua dissertação/tese</a:t>
            </a:r>
            <a:r>
              <a:rPr lang="pt-BR" baseline="0" dirty="0"/>
              <a:t> </a:t>
            </a:r>
            <a:r>
              <a:rPr lang="pt-BR" dirty="0"/>
              <a:t> não vai acordar um dia atrasado.... Todo dia é dia de atualizar,</a:t>
            </a:r>
            <a:r>
              <a:rPr lang="pt-BR" baseline="0" dirty="0"/>
              <a:t> colocar uma peça no seu quebra-cabeça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9D9-5597-C743-90D8-4A1487B3CF9B}" type="slidenum">
              <a:rPr lang="x-none" smtClean="0"/>
              <a:pPr/>
              <a:t>20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25" y="2143116"/>
            <a:ext cx="7408361" cy="2563838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62928" y="5266803"/>
            <a:ext cx="3253316" cy="576262"/>
          </a:xfrm>
        </p:spPr>
        <p:txBody>
          <a:bodyPr/>
          <a:lstStyle>
            <a:lvl1pPr marL="0" indent="0" algn="r">
              <a:buFontTx/>
              <a:buNone/>
              <a:defRPr sz="2100">
                <a:latin typeface="Comic Sans MS" pitchFamily="66" charset="0"/>
              </a:defRPr>
            </a:lvl1pPr>
          </a:lstStyle>
          <a:p>
            <a:r>
              <a:rPr lang="pt-BR" dirty="0"/>
              <a:t>Autores</a:t>
            </a:r>
          </a:p>
        </p:txBody>
      </p:sp>
      <p:sp>
        <p:nvSpPr>
          <p:cNvPr id="11" name="Forma livre 10"/>
          <p:cNvSpPr/>
          <p:nvPr userDrawn="1"/>
        </p:nvSpPr>
        <p:spPr>
          <a:xfrm>
            <a:off x="0" y="1762223"/>
            <a:ext cx="12192000" cy="1113100"/>
          </a:xfrm>
          <a:custGeom>
            <a:avLst/>
            <a:gdLst>
              <a:gd name="connsiteX0" fmla="*/ 0 w 7911102"/>
              <a:gd name="connsiteY0" fmla="*/ 1145569 h 2106202"/>
              <a:gd name="connsiteX1" fmla="*/ 1273996 w 7911102"/>
              <a:gd name="connsiteY1" fmla="*/ 775699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1991759 w 7911102"/>
              <a:gd name="connsiteY2" fmla="*/ 1018372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061033 h 1656935"/>
              <a:gd name="connsiteX1" fmla="*/ 1428605 w 7911102"/>
              <a:gd name="connsiteY1" fmla="*/ 59480 h 1656935"/>
              <a:gd name="connsiteX2" fmla="*/ 1991759 w 7911102"/>
              <a:gd name="connsiteY2" fmla="*/ 933836 h 1656935"/>
              <a:gd name="connsiteX3" fmla="*/ 3041151 w 7911102"/>
              <a:gd name="connsiteY3" fmla="*/ 218552 h 1656935"/>
              <a:gd name="connsiteX4" fmla="*/ 3791165 w 7911102"/>
              <a:gd name="connsiteY4" fmla="*/ 1122678 h 1656935"/>
              <a:gd name="connsiteX5" fmla="*/ 4284324 w 7911102"/>
              <a:gd name="connsiteY5" fmla="*/ 13069 h 1656935"/>
              <a:gd name="connsiteX6" fmla="*/ 4767209 w 7911102"/>
              <a:gd name="connsiteY6" fmla="*/ 1019936 h 1656935"/>
              <a:gd name="connsiteX7" fmla="*/ 5137079 w 7911102"/>
              <a:gd name="connsiteY7" fmla="*/ 136359 h 1656935"/>
              <a:gd name="connsiteX8" fmla="*/ 5866544 w 7911102"/>
              <a:gd name="connsiteY8" fmla="*/ 1656934 h 1656935"/>
              <a:gd name="connsiteX9" fmla="*/ 6544639 w 7911102"/>
              <a:gd name="connsiteY9" fmla="*/ 146633 h 1656935"/>
              <a:gd name="connsiteX10" fmla="*/ 7167044 w 7911102"/>
              <a:gd name="connsiteY10" fmla="*/ 1531981 h 1656935"/>
              <a:gd name="connsiteX11" fmla="*/ 7736441 w 7911102"/>
              <a:gd name="connsiteY11" fmla="*/ 239100 h 1656935"/>
              <a:gd name="connsiteX12" fmla="*/ 7911102 w 7911102"/>
              <a:gd name="connsiteY12" fmla="*/ 64440 h 1656935"/>
              <a:gd name="connsiteX0" fmla="*/ 0 w 7911102"/>
              <a:gd name="connsiteY0" fmla="*/ 1061033 h 1532159"/>
              <a:gd name="connsiteX1" fmla="*/ 1428605 w 7911102"/>
              <a:gd name="connsiteY1" fmla="*/ 59480 h 1532159"/>
              <a:gd name="connsiteX2" fmla="*/ 1991759 w 7911102"/>
              <a:gd name="connsiteY2" fmla="*/ 933836 h 1532159"/>
              <a:gd name="connsiteX3" fmla="*/ 3041151 w 7911102"/>
              <a:gd name="connsiteY3" fmla="*/ 218552 h 1532159"/>
              <a:gd name="connsiteX4" fmla="*/ 3791165 w 7911102"/>
              <a:gd name="connsiteY4" fmla="*/ 1122678 h 1532159"/>
              <a:gd name="connsiteX5" fmla="*/ 4284324 w 7911102"/>
              <a:gd name="connsiteY5" fmla="*/ 13069 h 1532159"/>
              <a:gd name="connsiteX6" fmla="*/ 4767209 w 7911102"/>
              <a:gd name="connsiteY6" fmla="*/ 1019936 h 1532159"/>
              <a:gd name="connsiteX7" fmla="*/ 5137079 w 7911102"/>
              <a:gd name="connsiteY7" fmla="*/ 136359 h 1532159"/>
              <a:gd name="connsiteX8" fmla="*/ 5820683 w 7911102"/>
              <a:gd name="connsiteY8" fmla="*/ 1255624 h 1532159"/>
              <a:gd name="connsiteX9" fmla="*/ 6544639 w 7911102"/>
              <a:gd name="connsiteY9" fmla="*/ 146633 h 1532159"/>
              <a:gd name="connsiteX10" fmla="*/ 7167044 w 7911102"/>
              <a:gd name="connsiteY10" fmla="*/ 1531981 h 1532159"/>
              <a:gd name="connsiteX11" fmla="*/ 7736441 w 7911102"/>
              <a:gd name="connsiteY11" fmla="*/ 239100 h 1532159"/>
              <a:gd name="connsiteX12" fmla="*/ 7911102 w 7911102"/>
              <a:gd name="connsiteY12" fmla="*/ 64440 h 15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1102" h="1532159">
                <a:moveTo>
                  <a:pt x="0" y="1061033"/>
                </a:moveTo>
                <a:cubicBezTo>
                  <a:pt x="436652" y="882947"/>
                  <a:pt x="1096645" y="80679"/>
                  <a:pt x="1428605" y="59480"/>
                </a:cubicBezTo>
                <a:cubicBezTo>
                  <a:pt x="1760565" y="38281"/>
                  <a:pt x="1723001" y="907324"/>
                  <a:pt x="1991759" y="933836"/>
                </a:cubicBezTo>
                <a:cubicBezTo>
                  <a:pt x="2260517" y="960348"/>
                  <a:pt x="2741250" y="187078"/>
                  <a:pt x="3041151" y="218552"/>
                </a:cubicBezTo>
                <a:cubicBezTo>
                  <a:pt x="3341052" y="250026"/>
                  <a:pt x="3583970" y="1156925"/>
                  <a:pt x="3791165" y="1122678"/>
                </a:cubicBezTo>
                <a:cubicBezTo>
                  <a:pt x="3998360" y="1088431"/>
                  <a:pt x="4121650" y="30193"/>
                  <a:pt x="4284324" y="13069"/>
                </a:cubicBezTo>
                <a:cubicBezTo>
                  <a:pt x="4446998" y="-4055"/>
                  <a:pt x="4625083" y="999388"/>
                  <a:pt x="4767209" y="1019936"/>
                </a:cubicBezTo>
                <a:cubicBezTo>
                  <a:pt x="4909335" y="1040484"/>
                  <a:pt x="4961500" y="97078"/>
                  <a:pt x="5137079" y="136359"/>
                </a:cubicBezTo>
                <a:cubicBezTo>
                  <a:pt x="5312658" y="175640"/>
                  <a:pt x="5586090" y="1253912"/>
                  <a:pt x="5820683" y="1255624"/>
                </a:cubicBezTo>
                <a:cubicBezTo>
                  <a:pt x="6055276" y="1257336"/>
                  <a:pt x="6320246" y="100574"/>
                  <a:pt x="6544639" y="146633"/>
                </a:cubicBezTo>
                <a:cubicBezTo>
                  <a:pt x="6769032" y="192692"/>
                  <a:pt x="6968410" y="1516570"/>
                  <a:pt x="7167044" y="1531981"/>
                </a:cubicBezTo>
                <a:cubicBezTo>
                  <a:pt x="7365678" y="1547392"/>
                  <a:pt x="7602877" y="562736"/>
                  <a:pt x="7736441" y="239100"/>
                </a:cubicBezTo>
                <a:cubicBezTo>
                  <a:pt x="7870005" y="-84536"/>
                  <a:pt x="7890553" y="-10048"/>
                  <a:pt x="7911102" y="64440"/>
                </a:cubicBezTo>
              </a:path>
            </a:pathLst>
          </a:custGeom>
          <a:effectLst>
            <a:outerShdw blurRad="127000" dist="127000" dir="9300000" algn="tr" rotWithShape="0">
              <a:prstClr val="black">
                <a:alpha val="61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00000"/>
              </a:solidFill>
            </a:endParaRPr>
          </a:p>
        </p:txBody>
      </p:sp>
      <p:sp>
        <p:nvSpPr>
          <p:cNvPr id="14" name="Forma livre 13"/>
          <p:cNvSpPr/>
          <p:nvPr userDrawn="1"/>
        </p:nvSpPr>
        <p:spPr>
          <a:xfrm rot="10800000">
            <a:off x="0" y="3854185"/>
            <a:ext cx="12192000" cy="1457615"/>
          </a:xfrm>
          <a:custGeom>
            <a:avLst/>
            <a:gdLst>
              <a:gd name="connsiteX0" fmla="*/ 0 w 7911102"/>
              <a:gd name="connsiteY0" fmla="*/ 1145569 h 2106202"/>
              <a:gd name="connsiteX1" fmla="*/ 1273996 w 7911102"/>
              <a:gd name="connsiteY1" fmla="*/ 775699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1991759 w 7911102"/>
              <a:gd name="connsiteY2" fmla="*/ 1018372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061033 h 2006376"/>
              <a:gd name="connsiteX1" fmla="*/ 1428605 w 7911102"/>
              <a:gd name="connsiteY1" fmla="*/ 59480 h 2006376"/>
              <a:gd name="connsiteX2" fmla="*/ 1991759 w 7911102"/>
              <a:gd name="connsiteY2" fmla="*/ 933836 h 2006376"/>
              <a:gd name="connsiteX3" fmla="*/ 3041151 w 7911102"/>
              <a:gd name="connsiteY3" fmla="*/ 218552 h 2006376"/>
              <a:gd name="connsiteX4" fmla="*/ 3791165 w 7911102"/>
              <a:gd name="connsiteY4" fmla="*/ 1122678 h 2006376"/>
              <a:gd name="connsiteX5" fmla="*/ 4284324 w 7911102"/>
              <a:gd name="connsiteY5" fmla="*/ 13069 h 2006376"/>
              <a:gd name="connsiteX6" fmla="*/ 4767209 w 7911102"/>
              <a:gd name="connsiteY6" fmla="*/ 1019936 h 2006376"/>
              <a:gd name="connsiteX7" fmla="*/ 5137079 w 7911102"/>
              <a:gd name="connsiteY7" fmla="*/ 136359 h 2006376"/>
              <a:gd name="connsiteX8" fmla="*/ 5900941 w 7911102"/>
              <a:gd name="connsiteY8" fmla="*/ 1255624 h 2006376"/>
              <a:gd name="connsiteX9" fmla="*/ 6544639 w 7911102"/>
              <a:gd name="connsiteY9" fmla="*/ 146633 h 2006376"/>
              <a:gd name="connsiteX10" fmla="*/ 7109717 w 7911102"/>
              <a:gd name="connsiteY10" fmla="*/ 2006255 h 2006376"/>
              <a:gd name="connsiteX11" fmla="*/ 7736441 w 7911102"/>
              <a:gd name="connsiteY11" fmla="*/ 239100 h 2006376"/>
              <a:gd name="connsiteX12" fmla="*/ 7911102 w 7911102"/>
              <a:gd name="connsiteY12" fmla="*/ 64440 h 20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1102" h="2006376">
                <a:moveTo>
                  <a:pt x="0" y="1061033"/>
                </a:moveTo>
                <a:cubicBezTo>
                  <a:pt x="436652" y="882947"/>
                  <a:pt x="1096645" y="80679"/>
                  <a:pt x="1428605" y="59480"/>
                </a:cubicBezTo>
                <a:cubicBezTo>
                  <a:pt x="1760565" y="38281"/>
                  <a:pt x="1723001" y="907324"/>
                  <a:pt x="1991759" y="933836"/>
                </a:cubicBezTo>
                <a:cubicBezTo>
                  <a:pt x="2260517" y="960348"/>
                  <a:pt x="2741250" y="187078"/>
                  <a:pt x="3041151" y="218552"/>
                </a:cubicBezTo>
                <a:cubicBezTo>
                  <a:pt x="3341052" y="250026"/>
                  <a:pt x="3583970" y="1156925"/>
                  <a:pt x="3791165" y="1122678"/>
                </a:cubicBezTo>
                <a:cubicBezTo>
                  <a:pt x="3998360" y="1088431"/>
                  <a:pt x="4121650" y="30193"/>
                  <a:pt x="4284324" y="13069"/>
                </a:cubicBezTo>
                <a:cubicBezTo>
                  <a:pt x="4446998" y="-4055"/>
                  <a:pt x="4625083" y="999388"/>
                  <a:pt x="4767209" y="1019936"/>
                </a:cubicBezTo>
                <a:cubicBezTo>
                  <a:pt x="4909335" y="1040484"/>
                  <a:pt x="4948124" y="97078"/>
                  <a:pt x="5137079" y="136359"/>
                </a:cubicBezTo>
                <a:cubicBezTo>
                  <a:pt x="5326034" y="175640"/>
                  <a:pt x="5666348" y="1253912"/>
                  <a:pt x="5900941" y="1255624"/>
                </a:cubicBezTo>
                <a:cubicBezTo>
                  <a:pt x="6135534" y="1257336"/>
                  <a:pt x="6343176" y="21528"/>
                  <a:pt x="6544639" y="146633"/>
                </a:cubicBezTo>
                <a:cubicBezTo>
                  <a:pt x="6746102" y="271738"/>
                  <a:pt x="6911083" y="1990844"/>
                  <a:pt x="7109717" y="2006255"/>
                </a:cubicBezTo>
                <a:cubicBezTo>
                  <a:pt x="7308351" y="2021666"/>
                  <a:pt x="7602877" y="562736"/>
                  <a:pt x="7736441" y="239100"/>
                </a:cubicBezTo>
                <a:cubicBezTo>
                  <a:pt x="7870005" y="-84536"/>
                  <a:pt x="7890553" y="-10048"/>
                  <a:pt x="7911102" y="64440"/>
                </a:cubicBezTo>
              </a:path>
            </a:pathLst>
          </a:custGeom>
          <a:effectLst>
            <a:outerShdw blurRad="127000" dist="127000" dir="9300000" algn="tr" rotWithShape="0">
              <a:prstClr val="black">
                <a:alpha val="61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7810501" y="6143625"/>
            <a:ext cx="3839633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11A1A2EB-9B94-0E46-A8C0-509699D80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1949" y="6355556"/>
            <a:ext cx="787400" cy="2794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B0028A5D-6912-3247-9717-6F2F5D595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337F9CE-B65A-C64E-874B-3163D75ABCE0}" type="slidenum">
              <a:rPr lang="x-none" smtClean="0"/>
              <a:pPr/>
              <a:t>‹nº›</a:t>
            </a:fld>
            <a:endParaRPr lang="x-none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54950BA-F4AE-96AA-C5AB-20C7EB4A9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381" t="36991" r="39740" b="41229"/>
          <a:stretch/>
        </p:blipFill>
        <p:spPr>
          <a:xfrm>
            <a:off x="10939057" y="275999"/>
            <a:ext cx="954374" cy="7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821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6785092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21473" y="6381750"/>
            <a:ext cx="866503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B6318-D5F2-4061-A384-EF4228D35855}" type="slidenum">
              <a:rPr lang="pt-B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5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21473" y="6381750"/>
            <a:ext cx="866503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B6318-D5F2-4061-A384-EF4228D35855}" type="slidenum">
              <a:rPr lang="pt-B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10414000" cy="76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4917" y="1557338"/>
            <a:ext cx="10972800" cy="4724400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7066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0825" y="143594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7810501" y="6143625"/>
            <a:ext cx="3839633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orma livre 9"/>
          <p:cNvSpPr/>
          <p:nvPr userDrawn="1"/>
        </p:nvSpPr>
        <p:spPr>
          <a:xfrm>
            <a:off x="1968499" y="1124744"/>
            <a:ext cx="10223500" cy="287362"/>
          </a:xfrm>
          <a:custGeom>
            <a:avLst/>
            <a:gdLst>
              <a:gd name="connsiteX0" fmla="*/ 0 w 7911102"/>
              <a:gd name="connsiteY0" fmla="*/ 1145569 h 2106202"/>
              <a:gd name="connsiteX1" fmla="*/ 1273996 w 7911102"/>
              <a:gd name="connsiteY1" fmla="*/ 775699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2404153 w 7911102"/>
              <a:gd name="connsiteY2" fmla="*/ 1063376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  <a:gd name="connsiteX0" fmla="*/ 0 w 7911102"/>
              <a:gd name="connsiteY0" fmla="*/ 1145569 h 2106202"/>
              <a:gd name="connsiteX1" fmla="*/ 1428605 w 7911102"/>
              <a:gd name="connsiteY1" fmla="*/ 144016 h 2106202"/>
              <a:gd name="connsiteX2" fmla="*/ 1991759 w 7911102"/>
              <a:gd name="connsiteY2" fmla="*/ 1018372 h 2106202"/>
              <a:gd name="connsiteX3" fmla="*/ 3041151 w 7911102"/>
              <a:gd name="connsiteY3" fmla="*/ 303088 h 2106202"/>
              <a:gd name="connsiteX4" fmla="*/ 3791165 w 7911102"/>
              <a:gd name="connsiteY4" fmla="*/ 1207214 h 2106202"/>
              <a:gd name="connsiteX5" fmla="*/ 4284324 w 7911102"/>
              <a:gd name="connsiteY5" fmla="*/ 97605 h 2106202"/>
              <a:gd name="connsiteX6" fmla="*/ 4767209 w 7911102"/>
              <a:gd name="connsiteY6" fmla="*/ 1104472 h 2106202"/>
              <a:gd name="connsiteX7" fmla="*/ 5137079 w 7911102"/>
              <a:gd name="connsiteY7" fmla="*/ 220895 h 2106202"/>
              <a:gd name="connsiteX8" fmla="*/ 5866544 w 7911102"/>
              <a:gd name="connsiteY8" fmla="*/ 1741470 h 2106202"/>
              <a:gd name="connsiteX9" fmla="*/ 6544639 w 7911102"/>
              <a:gd name="connsiteY9" fmla="*/ 231169 h 2106202"/>
              <a:gd name="connsiteX10" fmla="*/ 7109717 w 7911102"/>
              <a:gd name="connsiteY10" fmla="*/ 2090791 h 2106202"/>
              <a:gd name="connsiteX11" fmla="*/ 7736441 w 7911102"/>
              <a:gd name="connsiteY11" fmla="*/ 323636 h 2106202"/>
              <a:gd name="connsiteX12" fmla="*/ 7911102 w 7911102"/>
              <a:gd name="connsiteY12" fmla="*/ 148976 h 210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1102" h="2106202">
                <a:moveTo>
                  <a:pt x="0" y="1145569"/>
                </a:moveTo>
                <a:cubicBezTo>
                  <a:pt x="436652" y="967483"/>
                  <a:pt x="1096645" y="165215"/>
                  <a:pt x="1428605" y="144016"/>
                </a:cubicBezTo>
                <a:cubicBezTo>
                  <a:pt x="1760565" y="122817"/>
                  <a:pt x="1723001" y="991860"/>
                  <a:pt x="1991759" y="1018372"/>
                </a:cubicBezTo>
                <a:cubicBezTo>
                  <a:pt x="2260517" y="1044884"/>
                  <a:pt x="2741250" y="271614"/>
                  <a:pt x="3041151" y="303088"/>
                </a:cubicBezTo>
                <a:cubicBezTo>
                  <a:pt x="3341052" y="334562"/>
                  <a:pt x="3583970" y="1241461"/>
                  <a:pt x="3791165" y="1207214"/>
                </a:cubicBezTo>
                <a:cubicBezTo>
                  <a:pt x="3998360" y="1172967"/>
                  <a:pt x="4121650" y="114729"/>
                  <a:pt x="4284324" y="97605"/>
                </a:cubicBezTo>
                <a:cubicBezTo>
                  <a:pt x="4446998" y="80481"/>
                  <a:pt x="4625083" y="1083924"/>
                  <a:pt x="4767209" y="1104472"/>
                </a:cubicBezTo>
                <a:cubicBezTo>
                  <a:pt x="4909335" y="1125020"/>
                  <a:pt x="4953857" y="114729"/>
                  <a:pt x="5137079" y="220895"/>
                </a:cubicBezTo>
                <a:cubicBezTo>
                  <a:pt x="5320302" y="327061"/>
                  <a:pt x="5631951" y="1739758"/>
                  <a:pt x="5866544" y="1741470"/>
                </a:cubicBezTo>
                <a:cubicBezTo>
                  <a:pt x="6101137" y="1743182"/>
                  <a:pt x="6337444" y="172949"/>
                  <a:pt x="6544639" y="231169"/>
                </a:cubicBezTo>
                <a:cubicBezTo>
                  <a:pt x="6751835" y="289389"/>
                  <a:pt x="6911083" y="2075380"/>
                  <a:pt x="7109717" y="2090791"/>
                </a:cubicBezTo>
                <a:cubicBezTo>
                  <a:pt x="7308351" y="2106202"/>
                  <a:pt x="7602877" y="647272"/>
                  <a:pt x="7736441" y="323636"/>
                </a:cubicBezTo>
                <a:cubicBezTo>
                  <a:pt x="7870005" y="0"/>
                  <a:pt x="7890553" y="74488"/>
                  <a:pt x="7911102" y="148976"/>
                </a:cubicBezTo>
              </a:path>
            </a:pathLst>
          </a:custGeom>
          <a:effectLst>
            <a:outerShdw blurRad="127000" dist="127000" dir="9300000" algn="tr" rotWithShape="0">
              <a:prstClr val="black">
                <a:alpha val="61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0498326" y="33265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FFFF"/>
                </a:solidFill>
                <a:latin typeface="Arial" charset="0"/>
              </a:rPr>
              <a:t>CRA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11A1A2EB-9B94-0E46-A8C0-509699D80D0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1949" y="6355556"/>
            <a:ext cx="787400" cy="2794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xmlns="" id="{B0028A5D-6912-3247-9717-6F2F5D595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337F9CE-B65A-C64E-874B-3163D75ABCE0}" type="slidenum">
              <a:rPr lang="x-none" smtClean="0"/>
              <a:pPr/>
              <a:t>‹nº›</a:t>
            </a:fld>
            <a:endParaRPr lang="x-none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6D05842-DA22-01BF-4329-6196FA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0381" t="36991" r="39740" b="41229"/>
          <a:stretch/>
        </p:blipFill>
        <p:spPr>
          <a:xfrm>
            <a:off x="255423" y="300461"/>
            <a:ext cx="1064604" cy="824283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11121473" y="6381750"/>
            <a:ext cx="866503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B6318-D5F2-4061-A384-EF4228D35855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pi.inpe.br/doku.php?id=ser300_cap395:alunos" TargetMode="External"/><Relationship Id="rId2" Type="http://schemas.openxmlformats.org/officeDocument/2006/relationships/hyperlink" Target="https://wiki.dpi.inpe.br/doku.php?id=ser300_cap3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iki.dpi.inpe.br/doku.php?id=ser300_cap395:aval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pi.inpe.br/doku.php?id=ser300_cap395:alun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5" y="2257523"/>
            <a:ext cx="11885727" cy="23050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SER-350-3 &amp; CAP395 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Geoinformática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19B038-97FD-ADF8-AB94-7BDD74FC9EB8}"/>
              </a:ext>
            </a:extLst>
          </p:cNvPr>
          <p:cNvSpPr txBox="1"/>
          <p:nvPr/>
        </p:nvSpPr>
        <p:spPr>
          <a:xfrm>
            <a:off x="8738648" y="6257711"/>
            <a:ext cx="328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latin typeface="+mj-lt"/>
              </a:rPr>
              <a:t>Março de 2026</a:t>
            </a:r>
          </a:p>
        </p:txBody>
      </p:sp>
    </p:spTree>
    <p:extLst>
      <p:ext uri="{BB962C8B-B14F-4D97-AF65-F5344CB8AC3E}">
        <p14:creationId xmlns:p14="http://schemas.microsoft.com/office/powerpoint/2010/main" xmlns="" val="186834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Objetos geográficos – abstrações &amp; representações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9302" y="1455514"/>
            <a:ext cx="9766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/>
              <a:t>Modelos (geográficos) para representam a realidade</a:t>
            </a:r>
          </a:p>
          <a:p>
            <a:endParaRPr lang="pt-BR" sz="2400" b="1" dirty="0"/>
          </a:p>
          <a:p>
            <a:r>
              <a:rPr lang="pt-BR" sz="2400" dirty="0"/>
              <a:t>Úteis para estudar, entender fenômenos, </a:t>
            </a:r>
          </a:p>
          <a:p>
            <a:r>
              <a:rPr lang="pt-BR" sz="2400" dirty="0"/>
              <a:t>Diagnósticos, prognósticos, cenários...</a:t>
            </a:r>
          </a:p>
          <a:p>
            <a:endParaRPr lang="pt-BR" sz="2400" b="1" dirty="0"/>
          </a:p>
          <a:p>
            <a:r>
              <a:rPr lang="pt-BR" sz="2400" b="1" dirty="0"/>
              <a:t>Tão bons quanto:</a:t>
            </a:r>
          </a:p>
          <a:p>
            <a:pPr>
              <a:buFontTx/>
              <a:buChar char="-"/>
            </a:pPr>
            <a:r>
              <a:rPr lang="pt-BR" sz="2400" dirty="0"/>
              <a:t> Capacidade de abstração</a:t>
            </a:r>
          </a:p>
          <a:p>
            <a:pPr>
              <a:buFontTx/>
              <a:buChar char="-"/>
            </a:pPr>
            <a:r>
              <a:rPr lang="pt-BR" sz="2400" dirty="0"/>
              <a:t> Dados que melhor represente a realidade</a:t>
            </a:r>
          </a:p>
          <a:p>
            <a:pPr>
              <a:buFontTx/>
              <a:buChar char="-"/>
            </a:pPr>
            <a:r>
              <a:rPr lang="pt-BR" sz="2400" dirty="0"/>
              <a:t> Conhecimento das relações entre as variáveis</a:t>
            </a:r>
          </a:p>
          <a:p>
            <a:pPr>
              <a:buFontTx/>
              <a:buChar char="-"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b="1" dirty="0"/>
              <a:t> Correlação espacial e entre variáveis geográficas </a:t>
            </a:r>
          </a:p>
          <a:p>
            <a:r>
              <a:rPr lang="pt-BR" sz="2400" b="1" dirty="0"/>
              <a:t> </a:t>
            </a:r>
            <a:endParaRPr lang="pt-BR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8080" y="1455311"/>
            <a:ext cx="4355783" cy="46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6413863" y="6081304"/>
            <a:ext cx="5440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https://ribeiraodasneves.net/colunas/85-joao-tacio/1112-sistemas-de-informacao-geografica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A26D-9B80-ACD2-D76A-97CD3D8C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Docentes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063A5-9253-4366-FAC6-1E03DB30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12" y="1609859"/>
            <a:ext cx="4641410" cy="3627663"/>
          </a:xfrm>
        </p:spPr>
        <p:txBody>
          <a:bodyPr/>
          <a:lstStyle/>
          <a:p>
            <a:pPr>
              <a:buNone/>
            </a:pPr>
            <a:r>
              <a:rPr lang="pt-BR" b="1" dirty="0"/>
              <a:t>Responsáveis</a:t>
            </a:r>
          </a:p>
          <a:p>
            <a:pPr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Dr. Gilberto Queiroz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Dra. </a:t>
            </a:r>
            <a:r>
              <a:rPr lang="pt-BR" dirty="0" err="1"/>
              <a:t>Karine</a:t>
            </a:r>
            <a:r>
              <a:rPr lang="pt-BR" dirty="0"/>
              <a:t> Ferreira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Dra. </a:t>
            </a:r>
            <a:r>
              <a:rPr lang="pt-BR" dirty="0" err="1"/>
              <a:t>Lúbia</a:t>
            </a:r>
            <a:r>
              <a:rPr lang="pt-BR" dirty="0"/>
              <a:t> Vinhas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Dr. Marcos Adami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Dra. Silvana Amaral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BC05FD4-E3FE-EA80-202B-AB720E41EB4C}"/>
              </a:ext>
            </a:extLst>
          </p:cNvPr>
          <p:cNvSpPr txBox="1">
            <a:spLocks/>
          </p:cNvSpPr>
          <p:nvPr/>
        </p:nvSpPr>
        <p:spPr bwMode="auto">
          <a:xfrm>
            <a:off x="5682068" y="4917639"/>
            <a:ext cx="6037946" cy="11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>
              <a:buNone/>
            </a:pPr>
            <a:r>
              <a:rPr lang="pt-BR" kern="0" dirty="0"/>
              <a:t>Convidado</a:t>
            </a:r>
            <a:endParaRPr lang="pt-BR" b="1" kern="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C00000"/>
                </a:solidFill>
              </a:rPr>
              <a:t>Dr. Ricardo José de Paula Souza e Guimarães - (IEC/</a:t>
            </a:r>
            <a:r>
              <a:rPr lang="pt-BR" b="1" kern="0" dirty="0" err="1">
                <a:solidFill>
                  <a:srgbClr val="C00000"/>
                </a:solidFill>
              </a:rPr>
              <a:t>LabGeo</a:t>
            </a:r>
            <a:r>
              <a:rPr lang="pt-BR" b="1" kern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7D063A5-9253-4366-FAC6-1E03DB308D18}"/>
              </a:ext>
            </a:extLst>
          </p:cNvPr>
          <p:cNvSpPr txBox="1">
            <a:spLocks/>
          </p:cNvSpPr>
          <p:nvPr/>
        </p:nvSpPr>
        <p:spPr bwMode="auto">
          <a:xfrm>
            <a:off x="6068095" y="1609859"/>
            <a:ext cx="4641410" cy="1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Colaboradores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</a:t>
            </a:r>
            <a:r>
              <a:rPr kumimoji="0" lang="pt-BR" sz="2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Édipo </a:t>
            </a:r>
            <a:r>
              <a:rPr kumimoji="0" lang="pt-BR" sz="2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Cremon</a:t>
            </a:r>
            <a:endParaRPr kumimoji="0" lang="pt-BR" sz="26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600" kern="0" baseline="0" dirty="0"/>
              <a:t>Dr. Gabriel </a:t>
            </a:r>
            <a:r>
              <a:rPr lang="pt-BR" sz="2600" kern="0" baseline="0" dirty="0" err="1"/>
              <a:t>Sansigolo</a:t>
            </a:r>
            <a:endParaRPr kumimoji="0" lang="pt-BR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pt-BR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Eymar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Lopes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Carlos </a:t>
            </a:r>
            <a:r>
              <a:rPr kumimoji="0" lang="pt-BR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Felgueiras</a:t>
            </a:r>
            <a:endParaRPr kumimoji="0" lang="pt-BR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Eduardo Camargo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6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A26D-9B80-ACD2-D76A-97CD3D8C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C9B5569-0459-7BD8-E9C9-6EA376D0189B}"/>
              </a:ext>
            </a:extLst>
          </p:cNvPr>
          <p:cNvSpPr txBox="1"/>
          <p:nvPr/>
        </p:nvSpPr>
        <p:spPr>
          <a:xfrm>
            <a:off x="1719561" y="1595384"/>
            <a:ext cx="98919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Conceitos</a:t>
            </a:r>
          </a:p>
          <a:p>
            <a:r>
              <a:rPr lang="pt-BR" sz="2400" dirty="0"/>
              <a:t>Representações Computacionais do Espaço Geográfico;</a:t>
            </a:r>
          </a:p>
          <a:p>
            <a:r>
              <a:rPr lang="pt-BR" sz="2400" dirty="0"/>
              <a:t>Sistemas de Referência Espacial e Geográfica;</a:t>
            </a:r>
          </a:p>
          <a:p>
            <a:r>
              <a:rPr lang="pt-BR" sz="2400" dirty="0"/>
              <a:t>Tipos de Dados Geográficos;</a:t>
            </a:r>
          </a:p>
          <a:p>
            <a:r>
              <a:rPr lang="pt-BR" sz="2400" dirty="0"/>
              <a:t>Modelagem de Dados em Geoprocessamento.</a:t>
            </a:r>
          </a:p>
          <a:p>
            <a:r>
              <a:rPr lang="pt-BR" sz="2400" dirty="0"/>
              <a:t>Introdução a sistemas de informação geográfica - dados e arquiteturas;</a:t>
            </a:r>
          </a:p>
          <a:p>
            <a:endParaRPr lang="pt-BR" sz="2400" b="1" dirty="0"/>
          </a:p>
          <a:p>
            <a:r>
              <a:rPr lang="pt-BR" sz="2400" b="1" dirty="0" err="1"/>
              <a:t>Geoinformática</a:t>
            </a:r>
            <a:r>
              <a:rPr lang="pt-BR" sz="2400" b="1" dirty="0"/>
              <a:t> e Internet</a:t>
            </a:r>
          </a:p>
          <a:p>
            <a:r>
              <a:rPr lang="pt-BR" sz="2400" dirty="0"/>
              <a:t>Web </a:t>
            </a:r>
            <a:r>
              <a:rPr lang="pt-BR" sz="2400" dirty="0" err="1"/>
              <a:t>services</a:t>
            </a:r>
            <a:r>
              <a:rPr lang="pt-BR" sz="2400" dirty="0"/>
              <a:t> para dados geográficos;</a:t>
            </a:r>
          </a:p>
          <a:p>
            <a:r>
              <a:rPr lang="pt-BR" sz="2400" dirty="0"/>
              <a:t>Interoperabilidade e padrões de serviços web </a:t>
            </a:r>
            <a:r>
              <a:rPr lang="pt-BR" sz="2400" dirty="0" err="1"/>
              <a:t>geoespaciais</a:t>
            </a:r>
            <a:r>
              <a:rPr lang="pt-BR" sz="2400" dirty="0"/>
              <a:t>;</a:t>
            </a:r>
          </a:p>
          <a:p>
            <a:r>
              <a:rPr lang="pt-BR" sz="2400" dirty="0"/>
              <a:t>Infraestrutura de Dados Espaciais (IDE).</a:t>
            </a:r>
          </a:p>
        </p:txBody>
      </p:sp>
    </p:spTree>
    <p:extLst>
      <p:ext uri="{BB962C8B-B14F-4D97-AF65-F5344CB8AC3E}">
        <p14:creationId xmlns:p14="http://schemas.microsoft.com/office/powerpoint/2010/main" xmlns="" val="275868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A26D-9B80-ACD2-D76A-97CD3D8C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C9B5569-0459-7BD8-E9C9-6EA376D0189B}"/>
              </a:ext>
            </a:extLst>
          </p:cNvPr>
          <p:cNvSpPr txBox="1"/>
          <p:nvPr/>
        </p:nvSpPr>
        <p:spPr>
          <a:xfrm>
            <a:off x="2300054" y="1451429"/>
            <a:ext cx="98919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Análise Espacial de Dados Geográficos</a:t>
            </a:r>
          </a:p>
          <a:p>
            <a:r>
              <a:rPr lang="pt-BR" sz="2000" dirty="0"/>
              <a:t>Álgebra de Mapas,</a:t>
            </a:r>
          </a:p>
          <a:p>
            <a:r>
              <a:rPr lang="pt-BR" sz="2000" dirty="0"/>
              <a:t>Inferência Geográfica e Suporte à Decisão;</a:t>
            </a:r>
          </a:p>
          <a:p>
            <a:r>
              <a:rPr lang="pt-BR" sz="2000" dirty="0"/>
              <a:t>Modelagem Numérica de Terreno;</a:t>
            </a:r>
          </a:p>
          <a:p>
            <a:r>
              <a:rPr lang="pt-BR" sz="2000" dirty="0"/>
              <a:t>Introdução à Geoestatística.</a:t>
            </a:r>
          </a:p>
          <a:p>
            <a:endParaRPr lang="pt-BR" sz="2000" b="1" dirty="0"/>
          </a:p>
          <a:p>
            <a:r>
              <a:rPr lang="pt-BR" sz="2000" b="1" dirty="0"/>
              <a:t>Representação de dados espaço-temporais</a:t>
            </a:r>
          </a:p>
          <a:p>
            <a:r>
              <a:rPr lang="pt-BR" sz="2000" dirty="0"/>
              <a:t>Cubos de dados de imagens;</a:t>
            </a:r>
          </a:p>
          <a:p>
            <a:r>
              <a:rPr lang="pt-BR" sz="2000" dirty="0"/>
              <a:t>Introdução a análise de séries temporais de imagens;</a:t>
            </a:r>
          </a:p>
          <a:p>
            <a:r>
              <a:rPr lang="pt-BR" sz="2000" dirty="0"/>
              <a:t>Plataformas para big EO data.</a:t>
            </a:r>
          </a:p>
          <a:p>
            <a:endParaRPr lang="pt-BR" sz="2000" dirty="0"/>
          </a:p>
          <a:p>
            <a:r>
              <a:rPr lang="pt-BR" sz="2000" b="1" dirty="0"/>
              <a:t>IA para </a:t>
            </a:r>
            <a:r>
              <a:rPr lang="pt-BR" sz="2000" b="1" dirty="0" err="1"/>
              <a:t>Geoinformática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Exemplos de Aplicações Geoespaciais:</a:t>
            </a:r>
          </a:p>
          <a:p>
            <a:r>
              <a:rPr lang="pt-BR" sz="2000" dirty="0"/>
              <a:t>Sistemas de Monitoramento da Vegetação;</a:t>
            </a:r>
          </a:p>
          <a:p>
            <a:r>
              <a:rPr lang="pt-BR" sz="2000" dirty="0"/>
              <a:t>Saúde Pública;</a:t>
            </a:r>
          </a:p>
        </p:txBody>
      </p:sp>
    </p:spTree>
    <p:extLst>
      <p:ext uri="{BB962C8B-B14F-4D97-AF65-F5344CB8AC3E}">
        <p14:creationId xmlns:p14="http://schemas.microsoft.com/office/powerpoint/2010/main" xmlns="" val="275868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A26D-9B80-ACD2-D76A-97CD3D8C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Calendário </a:t>
            </a:r>
            <a:r>
              <a:rPr lang="pt-BR" sz="2400" dirty="0"/>
              <a:t>(Terças e Quintas-feiras, das 8 as 10am)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138" y="1417865"/>
            <a:ext cx="61817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005138" y="4739425"/>
            <a:ext cx="6344924" cy="386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886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A26D-9B80-ACD2-D76A-97CD3D8C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Calendário </a:t>
            </a:r>
            <a:r>
              <a:rPr lang="pt-BR" sz="2400" dirty="0"/>
              <a:t>(Terças e Quintas-feiras, das 8 as 10am)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175"/>
          <a:stretch>
            <a:fillRect/>
          </a:stretch>
        </p:blipFill>
        <p:spPr bwMode="auto">
          <a:xfrm>
            <a:off x="2770867" y="1398853"/>
            <a:ext cx="5632903" cy="45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886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5F59C-BFE0-4E6F-B1BB-C92BC06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 do Curso - WIKI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22E603-FFFA-4A92-A95E-36CBF17C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582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Acessar a wiki do curso: </a:t>
            </a:r>
          </a:p>
          <a:p>
            <a:pPr marL="0" indent="0">
              <a:buNone/>
            </a:pPr>
            <a:r>
              <a:rPr lang="pt-BR" sz="2400" dirty="0"/>
              <a:t>		</a:t>
            </a:r>
            <a:r>
              <a:rPr lang="pt-BR" sz="2400" dirty="0">
                <a:hlinkClick r:id="rId2"/>
              </a:rPr>
              <a:t>https://wiki.dpi.inpe.br/doku.php?id=ser300_cap395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Explorar as páginas e para EDITAR </a:t>
            </a:r>
            <a:r>
              <a:rPr lang="pt-BR" sz="2400" dirty="0">
                <a:sym typeface="Wingdings" pitchFamily="2" charset="2"/>
              </a:rPr>
              <a:t>  </a:t>
            </a:r>
            <a:r>
              <a:rPr lang="pt-BR" sz="2400" dirty="0"/>
              <a:t>Fazer LOGIN: </a:t>
            </a:r>
          </a:p>
          <a:p>
            <a:pPr marL="800100" lvl="2" indent="0">
              <a:buNone/>
            </a:pPr>
            <a:r>
              <a:rPr lang="pt-BR" sz="2200" dirty="0"/>
              <a:t>					</a:t>
            </a:r>
            <a:r>
              <a:rPr lang="pt-BR" b="1" dirty="0"/>
              <a:t>USER</a:t>
            </a:r>
            <a:r>
              <a:rPr lang="pt-BR" dirty="0"/>
              <a:t>:</a:t>
            </a:r>
            <a:r>
              <a:rPr lang="pt-BR" dirty="0" err="1"/>
              <a:t>igeo</a:t>
            </a:r>
            <a:endParaRPr lang="pt-BR" dirty="0"/>
          </a:p>
          <a:p>
            <a:pPr marL="800100" lvl="2" indent="0">
              <a:buNone/>
            </a:pPr>
            <a:r>
              <a:rPr lang="pt-BR" dirty="0"/>
              <a:t>					</a:t>
            </a:r>
            <a:r>
              <a:rPr lang="pt-BR" b="1" dirty="0" err="1"/>
              <a:t>Passwd</a:t>
            </a:r>
            <a:r>
              <a:rPr lang="pt-BR" b="1" dirty="0"/>
              <a:t>:</a:t>
            </a:r>
            <a:r>
              <a:rPr lang="pt-BR" dirty="0"/>
              <a:t> g9d#</a:t>
            </a:r>
            <a:r>
              <a:rPr lang="pt-BR" dirty="0" err="1"/>
              <a:t>pMR</a:t>
            </a:r>
            <a:r>
              <a:rPr lang="pt-BR" dirty="0"/>
              <a:t>!</a:t>
            </a:r>
          </a:p>
          <a:p>
            <a:pPr marL="0" indent="0">
              <a:buNone/>
            </a:pPr>
            <a:r>
              <a:rPr lang="pt-BR" sz="2400" dirty="0"/>
              <a:t> Em Alunos: </a:t>
            </a:r>
            <a:r>
              <a:rPr lang="pt-BR" sz="2400" dirty="0">
                <a:hlinkClick r:id="rId3"/>
              </a:rPr>
              <a:t>https://wiki.dpi.inpe.br/doku.php?id=ser300_cap395:alunos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dirty="0">
                <a:highlight>
                  <a:srgbClr val="FFFF00"/>
                </a:highlight>
              </a:rPr>
              <a:t>Salvar seus dados em </a:t>
            </a:r>
            <a:r>
              <a:rPr lang="pt-BR" sz="2400" b="1" dirty="0">
                <a:highlight>
                  <a:srgbClr val="FFFF00"/>
                </a:highlight>
              </a:rPr>
              <a:t>:ser350_cap395:alunos2026</a:t>
            </a:r>
          </a:p>
          <a:p>
            <a:pPr marL="0" indent="0">
              <a:buFont typeface="Arial" charset="0"/>
              <a:buChar char="•"/>
            </a:pPr>
            <a:endParaRPr lang="pt-BR" sz="2400" b="1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45942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5F59C-BFE0-4E6F-B1BB-C92BC06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 do Curso - WIKI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22E603-FFFA-4A92-A95E-36CBF17C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/>
              <a:t>AVALIAÇÃO </a:t>
            </a:r>
          </a:p>
          <a:p>
            <a:pPr marL="514350" indent="-514350">
              <a:buAutoNum type="arabicParenR"/>
            </a:pPr>
            <a:r>
              <a:rPr lang="pt-BR" sz="2400" dirty="0"/>
              <a:t>Atividades semanais</a:t>
            </a:r>
          </a:p>
          <a:p>
            <a:pPr marL="0" indent="0">
              <a:buNone/>
            </a:pPr>
            <a:r>
              <a:rPr lang="pt-BR" sz="1800" dirty="0"/>
              <a:t>Questões pertinentes à aula e ao trabalho prático.  Cada professor dará uma “tarefa” individual </a:t>
            </a:r>
          </a:p>
          <a:p>
            <a:pPr marL="0" indent="0">
              <a:buNone/>
            </a:pPr>
            <a:r>
              <a:rPr lang="pt-BR" sz="1800" b="1" dirty="0"/>
              <a:t>Prazo</a:t>
            </a:r>
            <a:r>
              <a:rPr lang="pt-BR" sz="1800" dirty="0"/>
              <a:t>: 1 semana para entrega.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2) Trabalho Prático – monografia e apresentação</a:t>
            </a:r>
          </a:p>
          <a:p>
            <a:pPr>
              <a:buFontTx/>
              <a:buChar char="-"/>
            </a:pPr>
            <a:r>
              <a:rPr lang="pt-BR" sz="1800" dirty="0"/>
              <a:t>Desenvolver um exercício com dados reais, utilizando técnicas de geoprocessamento para estudar</a:t>
            </a:r>
          </a:p>
          <a:p>
            <a:pPr marL="0" indent="0">
              <a:buNone/>
            </a:pPr>
            <a:r>
              <a:rPr lang="pt-BR" sz="1800" dirty="0"/>
              <a:t>algum aspecto/detalhe relacionado ao tema de sua pesquisa;</a:t>
            </a:r>
          </a:p>
          <a:p>
            <a:pPr>
              <a:buFontTx/>
              <a:buChar char="-"/>
            </a:pPr>
            <a:r>
              <a:rPr lang="pt-BR" sz="1800" dirty="0"/>
              <a:t>Discutir com o orientador o trabalho;</a:t>
            </a:r>
          </a:p>
          <a:p>
            <a:pPr>
              <a:buFontTx/>
              <a:buChar char="-"/>
            </a:pPr>
            <a:r>
              <a:rPr lang="pt-BR" sz="1800" dirty="0"/>
              <a:t>Formato: artigo para </a:t>
            </a:r>
            <a:r>
              <a:rPr lang="pt-BR" sz="1800" dirty="0" err="1"/>
              <a:t>Geoinfo</a:t>
            </a:r>
            <a:r>
              <a:rPr lang="pt-BR" sz="1800" dirty="0"/>
              <a:t>;</a:t>
            </a:r>
          </a:p>
          <a:p>
            <a:pPr marL="0" indent="0">
              <a:buNone/>
            </a:pPr>
            <a:r>
              <a:rPr lang="pt-BR" sz="1800" b="1" dirty="0"/>
              <a:t>Prazo</a:t>
            </a:r>
            <a:r>
              <a:rPr lang="pt-BR" sz="1800" dirty="0"/>
              <a:t>: última semana de aula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94702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5F59C-BFE0-4E6F-B1BB-C92BC06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1730" y="1569308"/>
            <a:ext cx="5771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https://wiki.dpi.inpe.br/doku.php?id=ser300_cap395:avalia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642" y="2444998"/>
            <a:ext cx="5940716" cy="316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841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“Nenhum homem é uma ilha” </a:t>
            </a:r>
            <a:r>
              <a:rPr lang="pt-BR" sz="2400" i="1" dirty="0"/>
              <a:t>(John </a:t>
            </a:r>
            <a:r>
              <a:rPr lang="pt-BR" sz="2400" i="1" dirty="0" err="1"/>
              <a:t>Donne</a:t>
            </a:r>
            <a:r>
              <a:rPr lang="pt-BR" sz="2400" i="1" dirty="0"/>
              <a:t>)</a:t>
            </a:r>
            <a:endParaRPr lang="pt-BR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860" y="2395946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CE20FD-4470-4FEC-A951-B8D39433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825" y="331072"/>
            <a:ext cx="9613900" cy="751716"/>
          </a:xfrm>
        </p:spPr>
        <p:txBody>
          <a:bodyPr/>
          <a:lstStyle/>
          <a:p>
            <a:r>
              <a:rPr lang="pt-BR" dirty="0"/>
              <a:t>Apresentação do Curso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516A25-7361-4DA8-961A-67B13410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/>
              <a:t>“O combinado não é caro”  - Vamos combinar!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Apresentação pessoal – professores e alunos</a:t>
            </a:r>
          </a:p>
          <a:p>
            <a:endParaRPr lang="pt-BR" dirty="0"/>
          </a:p>
          <a:p>
            <a:r>
              <a:rPr lang="pt-BR" dirty="0"/>
              <a:t>Histórico / Objetivo</a:t>
            </a:r>
          </a:p>
          <a:p>
            <a:endParaRPr lang="pt-BR" dirty="0"/>
          </a:p>
          <a:p>
            <a:r>
              <a:rPr lang="pt-BR" dirty="0"/>
              <a:t>Como o curso foi pensado</a:t>
            </a:r>
          </a:p>
          <a:p>
            <a:endParaRPr lang="pt-BR" dirty="0"/>
          </a:p>
          <a:p>
            <a:r>
              <a:rPr lang="pt-BR" dirty="0"/>
              <a:t>Equipe de professores</a:t>
            </a:r>
          </a:p>
        </p:txBody>
      </p:sp>
    </p:spTree>
    <p:extLst>
      <p:ext uri="{BB962C8B-B14F-4D97-AF65-F5344CB8AC3E}">
        <p14:creationId xmlns:p14="http://schemas.microsoft.com/office/powerpoint/2010/main" xmlns="" val="251143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Importante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43" y="2061867"/>
            <a:ext cx="3917188" cy="30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5709" y="680901"/>
            <a:ext cx="5199016" cy="58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096000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50" dirty="0"/>
              <a:t>https://artempecas.com.br/products/quebra-cabeca-de-madeira-3d-golden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5F59C-BFE0-4E6F-B1BB-C92BC06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próxima aula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FA22E603-FFFA-4A92-A95E-36CBF17C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24" y="1720312"/>
            <a:ext cx="10972801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800" dirty="0"/>
              <a:t>Editar seu perfil</a:t>
            </a:r>
            <a:endParaRPr lang="pt-BR" sz="2400" dirty="0"/>
          </a:p>
          <a:p>
            <a:pPr marL="0" indent="0">
              <a:buFont typeface="Wingdings" pitchFamily="2" charset="2"/>
              <a:buChar char="ü"/>
            </a:pPr>
            <a:endParaRPr lang="pt-BR" sz="2400" dirty="0"/>
          </a:p>
          <a:p>
            <a:pPr marL="0" indent="0">
              <a:buFont typeface="Wingdings" pitchFamily="2" charset="2"/>
              <a:buChar char="ü"/>
            </a:pPr>
            <a:r>
              <a:rPr lang="pt-BR" sz="2400" dirty="0"/>
              <a:t>  Começar a pensar no trabalho/projeto que gostaria de desenvolver na disciplina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sz="2400" dirty="0"/>
              <a:t>  Conversar com orientador  </a:t>
            </a:r>
          </a:p>
          <a:p>
            <a:pPr marL="0" indent="0">
              <a:buFont typeface="Wingdings" pitchFamily="2" charset="2"/>
              <a:buChar char="ü"/>
            </a:pPr>
            <a:endParaRPr lang="pt-BR" sz="2400" dirty="0"/>
          </a:p>
          <a:p>
            <a:pPr marL="0" indent="0">
              <a:buFont typeface="Wingdings" pitchFamily="2" charset="2"/>
              <a:buChar char="ü"/>
            </a:pPr>
            <a:r>
              <a:rPr lang="pt-BR" sz="2400" dirty="0"/>
              <a:t>Buscar um artigo relacionado ao seu projeto</a:t>
            </a:r>
          </a:p>
          <a:p>
            <a:pPr marL="0" indent="0">
              <a:buFont typeface="Wingdings" pitchFamily="2" charset="2"/>
              <a:buChar char="ü"/>
            </a:pPr>
            <a:endParaRPr lang="pt-BR" sz="2400" dirty="0"/>
          </a:p>
          <a:p>
            <a:pPr marL="0" indent="0">
              <a:buFont typeface="Wingdings" pitchFamily="2" charset="2"/>
              <a:buChar char="ü"/>
            </a:pPr>
            <a:r>
              <a:rPr lang="pt-BR" sz="2400" dirty="0"/>
              <a:t>Inserir no seu perfil da </a:t>
            </a:r>
            <a:r>
              <a:rPr lang="pt-BR" sz="2400" dirty="0" err="1"/>
              <a:t>wiki</a:t>
            </a:r>
            <a:endParaRPr lang="pt-BR" sz="2400" dirty="0"/>
          </a:p>
          <a:p>
            <a:pPr marL="0" indent="0">
              <a:buFont typeface="Wingdings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75841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B5F59C-BFE0-4E6F-B1BB-C92BC06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 do Curso - WIKI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22E603-FFFA-4A92-A95E-36CBF17C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582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Em Alunos: </a:t>
            </a:r>
            <a:r>
              <a:rPr lang="pt-BR" sz="2400" dirty="0">
                <a:hlinkClick r:id="rId2"/>
              </a:rPr>
              <a:t>https://wiki.dpi.inpe.br/doku.php?id=ser300_cap395:alunos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dirty="0">
                <a:highlight>
                  <a:srgbClr val="FFFF00"/>
                </a:highlight>
              </a:rPr>
              <a:t>Salvar seus dados em </a:t>
            </a:r>
            <a:r>
              <a:rPr lang="pt-BR" sz="2400" b="1" dirty="0">
                <a:highlight>
                  <a:srgbClr val="FFFF00"/>
                </a:highlight>
              </a:rPr>
              <a:t>:</a:t>
            </a:r>
            <a:r>
              <a:rPr lang="pt-BR" sz="2400" b="1" dirty="0" smtClean="0">
                <a:highlight>
                  <a:srgbClr val="FFFF00"/>
                </a:highlight>
              </a:rPr>
              <a:t>ser350_cap395:alunos2026</a:t>
            </a:r>
            <a:endParaRPr lang="pt-BR" sz="2400" b="1" dirty="0">
              <a:highlight>
                <a:srgbClr val="FFFF00"/>
              </a:highlight>
            </a:endParaRPr>
          </a:p>
          <a:p>
            <a:pPr marL="0" indent="0">
              <a:buFont typeface="Arial" charset="0"/>
              <a:buChar char="•"/>
            </a:pPr>
            <a:endParaRPr lang="pt-BR" sz="2400" b="1" dirty="0"/>
          </a:p>
          <a:p>
            <a:pPr marL="0" indent="0">
              <a:buFont typeface="Arial" charset="0"/>
              <a:buChar char="•"/>
            </a:pPr>
            <a:r>
              <a:rPr lang="pt-BR" sz="2400" dirty="0"/>
              <a:t>  Editar seu perfil –  </a:t>
            </a:r>
            <a:r>
              <a:rPr lang="pt-BR" sz="2400" b="1" dirty="0"/>
              <a:t>até 19/03</a:t>
            </a:r>
          </a:p>
          <a:p>
            <a:pPr marL="0" indent="0">
              <a:buFont typeface="Arial" charset="0"/>
              <a:buChar char="•"/>
            </a:pPr>
            <a:endParaRPr lang="pt-BR" sz="2400" dirty="0"/>
          </a:p>
          <a:p>
            <a:pPr marL="0" indent="0">
              <a:buFont typeface="Arial" charset="0"/>
              <a:buChar char="•"/>
            </a:pPr>
            <a:r>
              <a:rPr lang="pt-BR" sz="2400" dirty="0"/>
              <a:t>  Ideia - proposta de trabalho – </a:t>
            </a:r>
            <a:r>
              <a:rPr lang="pt-BR" sz="2400" b="1" dirty="0"/>
              <a:t>até 02/04</a:t>
            </a:r>
          </a:p>
          <a:p>
            <a:pPr marL="0" indent="0">
              <a:buFont typeface="Arial" charset="0"/>
              <a:buChar char="•"/>
            </a:pPr>
            <a:endParaRPr lang="pt-BR" sz="2400" b="1" dirty="0"/>
          </a:p>
          <a:p>
            <a:pPr marL="0" indent="0">
              <a:buFont typeface="Arial" charset="0"/>
              <a:buChar char="•"/>
            </a:pPr>
            <a:r>
              <a:rPr lang="pt-BR" sz="2400" dirty="0"/>
              <a:t>  Plano de trabalho - finalizado na </a:t>
            </a:r>
            <a:r>
              <a:rPr lang="pt-BR" sz="2400" dirty="0" err="1"/>
              <a:t>wiki</a:t>
            </a:r>
            <a:r>
              <a:rPr lang="pt-BR" sz="2400" dirty="0"/>
              <a:t>  – </a:t>
            </a:r>
            <a:r>
              <a:rPr lang="pt-BR" sz="2400" b="1" dirty="0"/>
              <a:t>21/abril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45942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Dados geográficos </a:t>
            </a:r>
            <a:r>
              <a:rPr lang="pt-BR" sz="3200" dirty="0"/>
              <a:t>– abstrações &amp; representações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2034" y="62179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http://www.deinf.ufma.br/~paiva/cursos/gis/book/BancoDadosGeograficos1257.pdf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9303" y="161979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/>
          </a:p>
          <a:p>
            <a:r>
              <a:rPr lang="pt-BR" sz="2400" b="1" dirty="0"/>
              <a:t>Nível do mundo real  </a:t>
            </a:r>
            <a:endParaRPr lang="pt-BR" sz="2000" b="1" dirty="0"/>
          </a:p>
          <a:p>
            <a:r>
              <a:rPr lang="pt-BR" sz="2000" dirty="0"/>
              <a:t>Contém os </a:t>
            </a:r>
            <a:r>
              <a:rPr lang="pt-BR" sz="2000" b="1" dirty="0"/>
              <a:t>fenômenos geográficos </a:t>
            </a:r>
            <a:r>
              <a:rPr lang="pt-BR" sz="2000" dirty="0"/>
              <a:t>a serem representados como, rios, cidades (ruas, lotes, quadras, praças), vegetação, etc. 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303" y="2006510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588034" y="5482390"/>
            <a:ext cx="515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https://www.ambientelegal.com.br/apenas-69-das-areas-urbanas-no-brasil-sao-cobertas-por-vegetacao/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Dados geográficos </a:t>
            </a:r>
            <a:r>
              <a:rPr lang="pt-BR" sz="3200" dirty="0"/>
              <a:t>– abstrações &amp; representações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2034" y="62179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http://www.deinf.ufma.br/~paiva/cursos/gis/book/BancoDadosGeograficos1257.pdf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9303" y="161979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/>
          </a:p>
          <a:p>
            <a:r>
              <a:rPr lang="pt-BR" sz="2400" b="1" dirty="0"/>
              <a:t>Nível do mundo real  </a:t>
            </a:r>
            <a:endParaRPr lang="pt-BR" sz="2000" b="1" dirty="0"/>
          </a:p>
          <a:p>
            <a:r>
              <a:rPr lang="pt-BR" sz="2000" dirty="0"/>
              <a:t>Contém os </a:t>
            </a:r>
            <a:r>
              <a:rPr lang="pt-BR" sz="2000" b="1" dirty="0"/>
              <a:t>fenômenos geográficos </a:t>
            </a:r>
            <a:r>
              <a:rPr lang="pt-BR" sz="2000" dirty="0"/>
              <a:t>a serem representados como, rios, cidades (ruas, lotes, quadras, praças), vegetação, etc. 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400" b="1" dirty="0"/>
              <a:t>Nível conceitual </a:t>
            </a:r>
            <a:r>
              <a:rPr lang="pt-BR" sz="2000" dirty="0"/>
              <a:t>- Oferece um conjunto de conceitos formais para modelar as entidades geográficas, em um alto nível de abstração. </a:t>
            </a:r>
          </a:p>
          <a:p>
            <a:endParaRPr lang="pt-BR" sz="2000" dirty="0"/>
          </a:p>
          <a:p>
            <a:r>
              <a:rPr lang="pt-BR" sz="2000" dirty="0"/>
              <a:t>Este nível determina as classes básicas (contínuas e discretas) que serão criadas no banco de dados. </a:t>
            </a:r>
          </a:p>
          <a:p>
            <a:r>
              <a:rPr lang="pt-BR" sz="2000" dirty="0"/>
              <a:t>Classes de </a:t>
            </a:r>
            <a:r>
              <a:rPr lang="pt-BR" sz="2000" b="1" dirty="0"/>
              <a:t>campos e objetos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303" y="2006510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588034" y="5482390"/>
            <a:ext cx="515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https://www.ambientelegal.com.br/apenas-69-das-areas-urbanas-no-brasil-sao-cobertas-por-vegetacao/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95" r="1755"/>
          <a:stretch>
            <a:fillRect/>
          </a:stretch>
        </p:blipFill>
        <p:spPr bwMode="auto">
          <a:xfrm>
            <a:off x="2894225" y="261257"/>
            <a:ext cx="8992975" cy="64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09303" y="1619794"/>
            <a:ext cx="248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400" b="1" dirty="0"/>
              <a:t>Nível conceitual </a:t>
            </a:r>
            <a:r>
              <a:rPr lang="pt-BR" sz="2000" dirty="0"/>
              <a:t>-</a:t>
            </a:r>
          </a:p>
          <a:p>
            <a:endParaRPr lang="pt-BR" sz="2000" dirty="0"/>
          </a:p>
          <a:p>
            <a:r>
              <a:rPr lang="pt-BR" sz="2000" dirty="0"/>
              <a:t>Classes de </a:t>
            </a:r>
            <a:r>
              <a:rPr lang="pt-BR" sz="2000" b="1" dirty="0"/>
              <a:t>campos e objetos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87635" y="655737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https://www.researchgate.net/figure/Modelo-Digital-do-Terreno-do-macico-da-Tijuca_fig5_365883161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9303" y="1619794"/>
            <a:ext cx="248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400" b="1" dirty="0"/>
              <a:t>Nível conceitual </a:t>
            </a:r>
            <a:r>
              <a:rPr lang="pt-BR" sz="2000" dirty="0"/>
              <a:t>-</a:t>
            </a:r>
          </a:p>
          <a:p>
            <a:endParaRPr lang="pt-BR" sz="2000" dirty="0"/>
          </a:p>
          <a:p>
            <a:r>
              <a:rPr lang="pt-BR" sz="2000" dirty="0"/>
              <a:t>Classes de </a:t>
            </a:r>
            <a:r>
              <a:rPr lang="pt-BR" sz="2000" b="1" dirty="0"/>
              <a:t>campos e objetos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225" y="232993"/>
            <a:ext cx="8470461" cy="612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101825" y="6488668"/>
            <a:ext cx="4060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https://pt.riomap360.com/carte/pdf/pt/mapa_distritos_rj.pdf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Dados geográficos – abstrações &amp; representações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7497" y="1763486"/>
            <a:ext cx="4632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/>
              <a:t>Nível de representação </a:t>
            </a:r>
            <a:endParaRPr lang="pt-BR" dirty="0"/>
          </a:p>
          <a:p>
            <a:endParaRPr lang="pt-BR" dirty="0"/>
          </a:p>
          <a:p>
            <a:r>
              <a:rPr lang="pt-BR" dirty="0"/>
              <a:t>As entidades formais definidas no nível conceitual (classes de campos e objetos) são associadas às classes de representação espacial. </a:t>
            </a:r>
          </a:p>
          <a:p>
            <a:endParaRPr lang="pt-BR" dirty="0"/>
          </a:p>
          <a:p>
            <a:r>
              <a:rPr lang="pt-BR" dirty="0"/>
              <a:t>As diferentes representações geométricas podem variar conforme a escala, a projeção cartográfica escolhida ou a visão do usuário.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Qual a melhor??</a:t>
            </a:r>
          </a:p>
          <a:p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83" y="1381438"/>
            <a:ext cx="5133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551717" y="654989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https://gsp.humboldt.edu/olm/Lessons/GIS/08%20Rasters/RasterToVector.html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Dados geográficos – abstrações &amp; representações</a:t>
            </a:r>
          </a:p>
        </p:txBody>
      </p:sp>
      <p:grpSp>
        <p:nvGrpSpPr>
          <p:cNvPr id="3" name="Grupo 4"/>
          <p:cNvGrpSpPr/>
          <p:nvPr/>
        </p:nvGrpSpPr>
        <p:grpSpPr>
          <a:xfrm>
            <a:off x="5354429" y="1668916"/>
            <a:ext cx="6454937" cy="4549004"/>
            <a:chOff x="5354429" y="1668916"/>
            <a:chExt cx="6454937" cy="45490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4429" y="1668916"/>
              <a:ext cx="6454937" cy="454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>
            <a:xfrm>
              <a:off x="5713366" y="2116183"/>
              <a:ext cx="6096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dirty="0"/>
                <a:t>https://sosgisbr.com/2012/09/11/mapeamento-da-cobertura-vegetal-e-uso-da-terra-no-municipio-do-rio-de-janeiro/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657497" y="1763486"/>
            <a:ext cx="4632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/>
              <a:t>Nível de representação </a:t>
            </a:r>
            <a:endParaRPr lang="pt-BR" dirty="0"/>
          </a:p>
          <a:p>
            <a:endParaRPr lang="pt-BR" dirty="0"/>
          </a:p>
          <a:p>
            <a:r>
              <a:rPr lang="pt-BR" dirty="0"/>
              <a:t>As entidades formais definidas no nível conceitual (classes de campos e objetos) são associadas às classes de representação espacial. </a:t>
            </a:r>
          </a:p>
          <a:p>
            <a:endParaRPr lang="pt-BR" dirty="0"/>
          </a:p>
          <a:p>
            <a:r>
              <a:rPr lang="pt-BR" dirty="0"/>
              <a:t>As diferentes representações geométricas podem variar conforme a escala, a projeção cartográfica escolhida ou a visão do usuário.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Qual a melhor??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Objetos geográficos – abstrações &amp; representações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9303" y="1455514"/>
            <a:ext cx="49451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/>
              <a:t>Nível de implementação </a:t>
            </a:r>
            <a:endParaRPr lang="pt-BR" dirty="0"/>
          </a:p>
          <a:p>
            <a:r>
              <a:rPr lang="pt-BR" dirty="0"/>
              <a:t>Define padrões, formas de armazenamento e estruturas de dados para implementar cada tipo de representação.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100" name="Picture 4" descr="R-Tree Geospatial Data Structure: Functionality, Benefits, and Limitations  - Open Source GIS 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678" y="1455514"/>
            <a:ext cx="4502648" cy="4502649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7289074" y="5727331"/>
            <a:ext cx="46242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https://opensourcegisdata.com/r-tree-geospatial-data-structure-benefits-and-limitations.html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718827" y="1455514"/>
            <a:ext cx="2356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R-Tree</a:t>
            </a:r>
            <a:r>
              <a:rPr lang="pt-BR" dirty="0"/>
              <a:t> (</a:t>
            </a:r>
            <a:r>
              <a:rPr lang="pt-BR" dirty="0" err="1"/>
              <a:t>Rectangle</a:t>
            </a:r>
            <a:r>
              <a:rPr lang="pt-BR" dirty="0"/>
              <a:t> </a:t>
            </a:r>
            <a:r>
              <a:rPr lang="pt-BR" dirty="0" err="1"/>
              <a:t>Tree</a:t>
            </a:r>
            <a:r>
              <a:rPr lang="pt-BR" dirty="0"/>
              <a:t>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4729" y="3461884"/>
            <a:ext cx="5401764" cy="30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826089" y="6359196"/>
            <a:ext cx="8474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https://www.researchgate.net/figure/Schematic-diagram-of-the-Quadtree-structure-and-the-LOD-mesh-presented-in-this-paper-a_fig3_323535329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016666" y="3277218"/>
            <a:ext cx="107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Quadtree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241703" y="3277218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LOD </a:t>
            </a:r>
            <a:r>
              <a:rPr lang="pt-BR" dirty="0" err="1"/>
              <a:t>mesh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</TotalTime>
  <Words>878</Words>
  <Application>Microsoft Office PowerPoint</Application>
  <PresentationFormat>Personalizar</PresentationFormat>
  <Paragraphs>196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Design padrão</vt:lpstr>
      <vt:lpstr>SER-350-3 &amp; CAP395  Introdução à Geoinformática</vt:lpstr>
      <vt:lpstr>Apresentação do Curso </vt:lpstr>
      <vt:lpstr>Dados geográficos – abstrações &amp; representações</vt:lpstr>
      <vt:lpstr>Dados geográficos – abstrações &amp; representações</vt:lpstr>
      <vt:lpstr>Slide 5</vt:lpstr>
      <vt:lpstr>Slide 6</vt:lpstr>
      <vt:lpstr>Dados geográficos – abstrações &amp; representações</vt:lpstr>
      <vt:lpstr>Dados geográficos – abstrações &amp; representações</vt:lpstr>
      <vt:lpstr>Objetos geográficos – abstrações &amp; representações</vt:lpstr>
      <vt:lpstr>Objetos geográficos – abstrações &amp; representações</vt:lpstr>
      <vt:lpstr>Docentes </vt:lpstr>
      <vt:lpstr>Ementa</vt:lpstr>
      <vt:lpstr>Ementa</vt:lpstr>
      <vt:lpstr>Calendário (Terças e Quintas-feiras, das 8 as 10am)</vt:lpstr>
      <vt:lpstr>Calendário (Terças e Quintas-feiras, das 8 as 10am)</vt:lpstr>
      <vt:lpstr>Acompanhamento do Curso - WIKI</vt:lpstr>
      <vt:lpstr>Acompanhamento do Curso - WIKI</vt:lpstr>
      <vt:lpstr>Avaliação</vt:lpstr>
      <vt:lpstr>Importante</vt:lpstr>
      <vt:lpstr>Importante</vt:lpstr>
      <vt:lpstr>Para próxima aula</vt:lpstr>
      <vt:lpstr>Acompanhamento do Curso - WIKI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marcos.adami</dc:creator>
  <cp:lastModifiedBy>Silvana</cp:lastModifiedBy>
  <cp:revision>101</cp:revision>
  <dcterms:created xsi:type="dcterms:W3CDTF">2021-01-28T16:26:40Z</dcterms:created>
  <dcterms:modified xsi:type="dcterms:W3CDTF">2026-03-10T15:02:44Z</dcterms:modified>
</cp:coreProperties>
</file>