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74" r:id="rId7"/>
    <p:sldId id="260" r:id="rId8"/>
    <p:sldId id="272" r:id="rId9"/>
    <p:sldId id="261" r:id="rId10"/>
    <p:sldId id="262" r:id="rId11"/>
    <p:sldId id="273" r:id="rId12"/>
    <p:sldId id="263" r:id="rId13"/>
    <p:sldId id="264" r:id="rId14"/>
    <p:sldId id="265" r:id="rId15"/>
    <p:sldId id="275" r:id="rId16"/>
    <p:sldId id="276" r:id="rId17"/>
    <p:sldId id="277" r:id="rId18"/>
    <p:sldId id="26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110" d="100"/>
          <a:sy n="110" d="100"/>
        </p:scale>
        <p:origin x="-15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F14B-8DB0-4B9C-9637-0B55ACEDE033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C9A70-3ED7-406D-A7CD-589D736CC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16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7CDD0BA-A45C-44FE-8F0C-CADC4BB094FC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63AAFF1-ACFD-4462-B5E4-0D89283C1F41}" type="datetimeFigureOut">
              <a:rPr lang="pt-BR" smtClean="0"/>
              <a:t>16/12/2015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543800" cy="2593975"/>
          </a:xfrm>
        </p:spPr>
        <p:txBody>
          <a:bodyPr/>
          <a:lstStyle/>
          <a:p>
            <a:pPr algn="ctr"/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espacial entre queimadas e cobertura da terra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9106" y="5738310"/>
            <a:ext cx="6461760" cy="1066800"/>
          </a:xfrm>
        </p:spPr>
        <p:txBody>
          <a:bodyPr/>
          <a:lstStyle/>
          <a:p>
            <a:pPr algn="r"/>
            <a:r>
              <a:rPr lang="pt-BR" dirty="0" smtClean="0"/>
              <a:t>Thais Michele </a:t>
            </a:r>
            <a:r>
              <a:rPr lang="pt-BR" dirty="0" err="1" smtClean="0"/>
              <a:t>Rosan</a:t>
            </a:r>
            <a:endParaRPr lang="pt-BR" dirty="0" smtClean="0"/>
          </a:p>
          <a:p>
            <a:pPr algn="r"/>
            <a:r>
              <a:rPr lang="pt-BR" dirty="0" smtClean="0"/>
              <a:t>SER-301 Análise Espacial de Dados Geográficos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"/>
            <a:ext cx="84613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656184" cy="11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5"/>
            <a:ext cx="1750943" cy="11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12551" y="4579294"/>
            <a:ext cx="2200885" cy="11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86" y="4579294"/>
            <a:ext cx="1751321" cy="115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9168" r="2332" b="18586"/>
          <a:stretch/>
        </p:blipFill>
        <p:spPr bwMode="auto">
          <a:xfrm>
            <a:off x="6951307" y="4582742"/>
            <a:ext cx="1510068" cy="116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19928" y="982469"/>
            <a:ext cx="1632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Quei~past</a:t>
            </a:r>
            <a:endParaRPr lang="pt-BR" dirty="0"/>
          </a:p>
          <a:p>
            <a:r>
              <a:rPr lang="pt-BR" dirty="0"/>
              <a:t> </a:t>
            </a:r>
            <a:r>
              <a:rPr lang="pt-BR" dirty="0" err="1" smtClean="0"/>
              <a:t>Moran’s</a:t>
            </a:r>
            <a:r>
              <a:rPr lang="pt-BR" dirty="0" smtClean="0"/>
              <a:t> </a:t>
            </a:r>
            <a:r>
              <a:rPr lang="pt-BR" dirty="0"/>
              <a:t>I: 0,52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7" y="1628799"/>
            <a:ext cx="2405520" cy="209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427982" y="990018"/>
            <a:ext cx="1632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Quei~flo</a:t>
            </a:r>
            <a:endParaRPr lang="pt-BR" dirty="0"/>
          </a:p>
          <a:p>
            <a:r>
              <a:rPr lang="pt-BR" dirty="0"/>
              <a:t> </a:t>
            </a:r>
            <a:r>
              <a:rPr lang="pt-BR" dirty="0" err="1" smtClean="0"/>
              <a:t>Moran’s</a:t>
            </a:r>
            <a:r>
              <a:rPr lang="pt-BR" dirty="0" smtClean="0"/>
              <a:t> </a:t>
            </a:r>
            <a:r>
              <a:rPr lang="pt-BR" dirty="0"/>
              <a:t>I: 0,51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52" y="1662977"/>
            <a:ext cx="2267721" cy="209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931873" y="39313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err="1" smtClean="0"/>
              <a:t>Quei~desf</a:t>
            </a:r>
            <a:endParaRPr lang="pt-BR" dirty="0" smtClean="0"/>
          </a:p>
          <a:p>
            <a:r>
              <a:rPr lang="pt-BR" dirty="0" err="1" smtClean="0"/>
              <a:t>Moran’s</a:t>
            </a:r>
            <a:r>
              <a:rPr lang="pt-BR" dirty="0" smtClean="0"/>
              <a:t> I: 0,52</a:t>
            </a:r>
            <a:endParaRPr lang="pt-B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7" y="4577646"/>
            <a:ext cx="2107914" cy="19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355976" y="39313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err="1" smtClean="0"/>
              <a:t>Quei~vsec</a:t>
            </a:r>
            <a:endParaRPr lang="pt-BR" dirty="0" smtClean="0"/>
          </a:p>
          <a:p>
            <a:r>
              <a:rPr lang="pt-BR" dirty="0" err="1" smtClean="0"/>
              <a:t>Moran’s</a:t>
            </a:r>
            <a:r>
              <a:rPr lang="pt-BR" dirty="0" smtClean="0"/>
              <a:t> I: 0,52</a:t>
            </a:r>
            <a:endParaRPr lang="pt-BR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04" y="4577646"/>
            <a:ext cx="2032186" cy="19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6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3" t="64485" r="15916" b="12763"/>
          <a:stretch/>
        </p:blipFill>
        <p:spPr bwMode="auto">
          <a:xfrm>
            <a:off x="6298936" y="2852936"/>
            <a:ext cx="2160240" cy="15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1462"/>
            <a:ext cx="7645151" cy="928209"/>
          </a:xfrm>
        </p:spPr>
        <p:txBody>
          <a:bodyPr/>
          <a:lstStyle/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Regressão com Efeitos Espaciais Locais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571184" cy="4627984"/>
          </a:xfrm>
        </p:spPr>
        <p:txBody>
          <a:bodyPr/>
          <a:lstStyle/>
          <a:p>
            <a:pPr algn="just"/>
            <a:r>
              <a:rPr lang="pt-BR" dirty="0" smtClean="0"/>
              <a:t>Regressão Geograficamente Ponderada:</a:t>
            </a:r>
          </a:p>
          <a:p>
            <a:pPr lvl="1" algn="just"/>
            <a:r>
              <a:rPr lang="pt-BR" dirty="0" smtClean="0"/>
              <a:t>Modelo de regressão linear para cada ponto observado, ponderando as demais em função da distância a esse ponto.</a:t>
            </a:r>
          </a:p>
          <a:p>
            <a:pPr lvl="1" algn="just"/>
            <a:endParaRPr lang="pt-BR" dirty="0" smtClean="0"/>
          </a:p>
          <a:p>
            <a:pPr lvl="1" algn="just"/>
            <a:endParaRPr lang="pt-BR" dirty="0"/>
          </a:p>
          <a:p>
            <a:pPr lvl="1" algn="just"/>
            <a:endParaRPr lang="pt-BR" dirty="0"/>
          </a:p>
          <a:p>
            <a:pPr algn="just"/>
            <a:r>
              <a:rPr lang="pt-BR" dirty="0" smtClean="0"/>
              <a:t>GWR (</a:t>
            </a:r>
            <a:r>
              <a:rPr lang="pt-BR" i="1" dirty="0" err="1" smtClean="0"/>
              <a:t>Spatial</a:t>
            </a:r>
            <a:r>
              <a:rPr lang="pt-BR" i="1" dirty="0" smtClean="0"/>
              <a:t> </a:t>
            </a:r>
            <a:r>
              <a:rPr lang="pt-BR" i="1" dirty="0" err="1" smtClean="0"/>
              <a:t>Analyst</a:t>
            </a:r>
            <a:r>
              <a:rPr lang="pt-BR" i="1" dirty="0" smtClean="0"/>
              <a:t> </a:t>
            </a:r>
            <a:r>
              <a:rPr lang="pt-BR" dirty="0" smtClean="0"/>
              <a:t>– </a:t>
            </a:r>
            <a:r>
              <a:rPr lang="pt-BR" dirty="0" err="1" smtClean="0"/>
              <a:t>ArcInfo</a:t>
            </a:r>
            <a:r>
              <a:rPr lang="pt-BR" dirty="0" smtClean="0"/>
              <a:t>)</a:t>
            </a:r>
          </a:p>
          <a:p>
            <a:pPr algn="just"/>
            <a:r>
              <a:rPr lang="pt-BR" dirty="0" smtClean="0"/>
              <a:t>Ponderação: função gaussiana com largura </a:t>
            </a:r>
          </a:p>
          <a:p>
            <a:pPr marL="114300" indent="0" algn="just">
              <a:buNone/>
            </a:pPr>
            <a:r>
              <a:rPr lang="pt-BR" dirty="0" smtClean="0"/>
              <a:t>de banda adaptativa;</a:t>
            </a:r>
          </a:p>
          <a:p>
            <a:pPr algn="just"/>
            <a:r>
              <a:rPr lang="pt-BR" dirty="0" smtClean="0"/>
              <a:t>Largura de banda: menor valor de </a:t>
            </a:r>
            <a:r>
              <a:rPr lang="pt-BR" i="1" dirty="0" err="1" smtClean="0"/>
              <a:t>Akaike</a:t>
            </a:r>
            <a:r>
              <a:rPr lang="pt-BR" i="1" dirty="0" smtClean="0"/>
              <a:t> </a:t>
            </a:r>
            <a:r>
              <a:rPr lang="pt-BR" i="1" dirty="0" err="1" smtClean="0"/>
              <a:t>Information</a:t>
            </a:r>
            <a:r>
              <a:rPr lang="pt-BR" i="1" dirty="0" smtClean="0"/>
              <a:t> </a:t>
            </a:r>
            <a:r>
              <a:rPr lang="pt-BR" i="1" dirty="0" err="1" smtClean="0"/>
              <a:t>Criterion</a:t>
            </a:r>
            <a:r>
              <a:rPr lang="pt-BR" i="1" dirty="0" smtClean="0"/>
              <a:t> - </a:t>
            </a:r>
            <a:r>
              <a:rPr lang="pt-BR" i="1" dirty="0" err="1" smtClean="0"/>
              <a:t>AICc</a:t>
            </a:r>
            <a:r>
              <a:rPr lang="pt-BR" dirty="0" smtClean="0"/>
              <a:t>;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2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873" y="476672"/>
            <a:ext cx="76200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871466"/>
              </p:ext>
            </p:extLst>
          </p:nvPr>
        </p:nvGraphicFramePr>
        <p:xfrm>
          <a:off x="888778" y="1772816"/>
          <a:ext cx="6408712" cy="1553319"/>
        </p:xfrm>
        <a:graphic>
          <a:graphicData uri="http://schemas.openxmlformats.org/drawingml/2006/table">
            <a:tbl>
              <a:tblPr firstRow="1" firstCol="1" bandRow="1"/>
              <a:tblGrid>
                <a:gridCol w="2043879"/>
                <a:gridCol w="1161212"/>
                <a:gridCol w="1006873"/>
                <a:gridCol w="996584"/>
                <a:gridCol w="1200164"/>
              </a:tblGrid>
              <a:tr h="31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Modelo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OLS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GWR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R² ajustado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AICc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R² ajustado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AICc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Quei~past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0,027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921,77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0,53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68,53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Quei~flo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0,025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922,60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0,56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12,33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Quei~desf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927,56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296,35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Quei~vsec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955,97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195,10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8758" y="429309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Aumento na qualidade da predição do modelo de regressão espacial em relação ao modelo de regressão simples;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938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7398" r="4981" b="14323"/>
          <a:stretch/>
        </p:blipFill>
        <p:spPr bwMode="auto">
          <a:xfrm>
            <a:off x="4407387" y="4190787"/>
            <a:ext cx="2950438" cy="25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68643"/>
            <a:ext cx="4740191" cy="929438"/>
          </a:xfrm>
        </p:spPr>
        <p:txBody>
          <a:bodyPr/>
          <a:lstStyle/>
          <a:p>
            <a:r>
              <a:rPr lang="pt-B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Quei~pastagem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MESTRADO\AnaliseEspacial\MAPAS\quei_pastage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" r="33202" b="49872"/>
          <a:stretch/>
        </p:blipFill>
        <p:spPr bwMode="auto">
          <a:xfrm>
            <a:off x="1256147" y="1101800"/>
            <a:ext cx="6101678" cy="28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MESTRADO\AnaliseEspacial\MAPAS\quei_pastage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6" t="5650" b="49872"/>
          <a:stretch/>
        </p:blipFill>
        <p:spPr bwMode="auto">
          <a:xfrm>
            <a:off x="914373" y="3939736"/>
            <a:ext cx="3043238" cy="28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857950" y="3939736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Observado x estimado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5364088" y="2204864"/>
            <a:ext cx="63205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716016" y="3140968"/>
            <a:ext cx="4320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2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873" y="374022"/>
            <a:ext cx="7620000" cy="1143000"/>
          </a:xfrm>
        </p:spPr>
        <p:txBody>
          <a:bodyPr/>
          <a:lstStyle/>
          <a:p>
            <a:r>
              <a:rPr lang="pt-B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Quei~floresta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 descr="C:\MESTRADO\AnaliseEspacial\MAPAS\quei_flores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" r="33213" b="49872"/>
          <a:stretch/>
        </p:blipFill>
        <p:spPr bwMode="auto">
          <a:xfrm>
            <a:off x="1403648" y="1196752"/>
            <a:ext cx="60604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MESTRADO\AnaliseEspacial\MAPAS\quei_florest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0" t="6533" b="50383"/>
          <a:stretch/>
        </p:blipFill>
        <p:spPr bwMode="auto">
          <a:xfrm>
            <a:off x="1115616" y="4005064"/>
            <a:ext cx="298901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8806" r="3749" b="6783"/>
          <a:stretch/>
        </p:blipFill>
        <p:spPr bwMode="auto">
          <a:xfrm>
            <a:off x="4644008" y="4221088"/>
            <a:ext cx="2831480" cy="257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921552" y="4067250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Observado x estimado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5409038" y="2951413"/>
            <a:ext cx="360040" cy="477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472100" y="1458061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8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Quei~desmatamento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8" r="33113" b="50067"/>
          <a:stretch/>
        </p:blipFill>
        <p:spPr>
          <a:xfrm>
            <a:off x="1159809" y="1052736"/>
            <a:ext cx="6116128" cy="28553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2" t="5368" b="50334"/>
          <a:stretch/>
        </p:blipFill>
        <p:spPr>
          <a:xfrm>
            <a:off x="971600" y="3908081"/>
            <a:ext cx="3036498" cy="2863970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08081"/>
            <a:ext cx="3095997" cy="282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837786" y="3908081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Observado x estimado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48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Quei~vegetaçãosecundária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r="32925" b="50467"/>
          <a:stretch/>
        </p:blipFill>
        <p:spPr>
          <a:xfrm>
            <a:off x="1259632" y="1074844"/>
            <a:ext cx="6133381" cy="28035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5" t="6168" b="50067"/>
          <a:stretch/>
        </p:blipFill>
        <p:spPr>
          <a:xfrm>
            <a:off x="899592" y="3857725"/>
            <a:ext cx="3010619" cy="2829464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07" y="3862041"/>
            <a:ext cx="3037706" cy="277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860032" y="3862041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Observado x estimado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0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37648" cy="868958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Resíduos GWR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94" y="3933056"/>
            <a:ext cx="320559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732240" y="4025629"/>
            <a:ext cx="11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Quei~vsec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76001"/>
            <a:ext cx="3259665" cy="29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93117" y="108215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Quei~flo</a:t>
            </a:r>
            <a:endParaRPr lang="pt-BR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19319"/>
            <a:ext cx="3101274" cy="282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10495" y="1468421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Quei~past</a:t>
            </a:r>
            <a:endParaRPr lang="pt-BR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7" y="4099041"/>
            <a:ext cx="3000345" cy="273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050706" y="4246803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Quei~desf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6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873" y="404664"/>
            <a:ext cx="76200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Os modelos GWR de proporção de queimada com pastagem e proporção de queimada com floresta apresentaram os melhores resultados de ajuste em relação ao desmatamento e vegetação secundária.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Resíduos GWR: ainda há uma influencia da </a:t>
            </a:r>
            <a:r>
              <a:rPr lang="pt-BR" dirty="0" err="1" smtClean="0"/>
              <a:t>autocorrelação</a:t>
            </a:r>
            <a:r>
              <a:rPr lang="pt-BR" dirty="0" smtClean="0"/>
              <a:t> espacial, porém com menor intensidade.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Possibilidade de identificar padrões locais de relações entre as variáveis.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Uso de outras variáveis: borda de floresta, distância de pastagem, degradação, fragmentos florestais, dentre outras.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não explicam tudo!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687" y="548680"/>
            <a:ext cx="76200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 da apresentação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 e objetivo</a:t>
            </a:r>
          </a:p>
          <a:p>
            <a:r>
              <a:rPr lang="pt-BR" dirty="0" smtClean="0"/>
              <a:t>Área de estudo</a:t>
            </a:r>
          </a:p>
          <a:p>
            <a:r>
              <a:rPr lang="pt-BR" dirty="0" smtClean="0"/>
              <a:t>Materiais e Métodos</a:t>
            </a:r>
          </a:p>
          <a:p>
            <a:r>
              <a:rPr lang="pt-BR" dirty="0" smtClean="0"/>
              <a:t>Resultados</a:t>
            </a:r>
          </a:p>
          <a:p>
            <a:r>
              <a:rPr lang="pt-BR" dirty="0" smtClean="0"/>
              <a:t>Considerações finais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3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687" y="476672"/>
            <a:ext cx="76200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7620000" cy="4800600"/>
          </a:xfrm>
        </p:spPr>
        <p:txBody>
          <a:bodyPr/>
          <a:lstStyle/>
          <a:p>
            <a:pPr algn="just"/>
            <a:r>
              <a:rPr lang="pt-BR" dirty="0" smtClean="0"/>
              <a:t>Utilização do fogo: relação com as mudanças de uso e cobertura da terra e ciclo do carbono (Alencar et al., 2006);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Aragão e </a:t>
            </a:r>
            <a:r>
              <a:rPr lang="pt-BR" dirty="0" err="1" smtClean="0"/>
              <a:t>Shimabukuro</a:t>
            </a:r>
            <a:r>
              <a:rPr lang="pt-BR" dirty="0" smtClean="0"/>
              <a:t> (2010) – redução das taxas de desmatamento, tendência de aumento de áreas queimadas;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Lima et al (2012) – aproximadamente 55% das queimadas ocorreram </a:t>
            </a:r>
            <a:r>
              <a:rPr lang="pt-BR" b="1" dirty="0" smtClean="0"/>
              <a:t>fora</a:t>
            </a:r>
            <a:r>
              <a:rPr lang="pt-BR" dirty="0" smtClean="0"/>
              <a:t> de áreas recentemente desmatadas;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Objetivo: </a:t>
            </a:r>
            <a:r>
              <a:rPr lang="pt-BR" sz="2000" dirty="0"/>
              <a:t>Avaliar localmente quais as variáveis de cobertura da terra que possuem associação espacial e explicam as áreas queimadas no ano de 2010.</a:t>
            </a:r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59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873" y="476672"/>
            <a:ext cx="76200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estudo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PARÁ: São Félix do Xingu, Cumaru do Norte, Santa Maria das Barreiras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municípios prioritários ; Santana do Araguaia </a:t>
            </a:r>
            <a:r>
              <a:rPr lang="pt-BR" dirty="0" smtClean="0">
                <a:sym typeface="Wingdings" panose="05000000000000000000" pitchFamily="2" charset="2"/>
              </a:rPr>
              <a:t> monitorado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Desmatamento;</a:t>
            </a:r>
          </a:p>
          <a:p>
            <a:pPr algn="just"/>
            <a:r>
              <a:rPr lang="pt-BR" dirty="0" smtClean="0"/>
              <a:t>Pastagens;</a:t>
            </a:r>
          </a:p>
          <a:p>
            <a:pPr algn="just"/>
            <a:r>
              <a:rPr lang="pt-BR" dirty="0" smtClean="0"/>
              <a:t>Atividade garimpeira;</a:t>
            </a:r>
          </a:p>
          <a:p>
            <a:pPr algn="just"/>
            <a:r>
              <a:rPr lang="pt-BR" dirty="0" smtClean="0"/>
              <a:t>Pressão de ocupação;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Área queimada aproximada em 2010: 21.384,91 km²</a:t>
            </a:r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86990"/>
            <a:ext cx="2376264" cy="19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974679" y="4566917"/>
            <a:ext cx="1576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Viana et al, 2010.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729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5" y="836712"/>
            <a:ext cx="8349246" cy="59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0850"/>
            <a:ext cx="7620000" cy="736788"/>
          </a:xfrm>
        </p:spPr>
        <p:txBody>
          <a:bodyPr/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e Métodos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Variável dependente: proporção de área queimada</a:t>
            </a:r>
          </a:p>
          <a:p>
            <a:r>
              <a:rPr lang="pt-BR" dirty="0" smtClean="0"/>
              <a:t>Premissas: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5445224"/>
            <a:ext cx="2505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10850"/>
              </p:ext>
            </p:extLst>
          </p:nvPr>
        </p:nvGraphicFramePr>
        <p:xfrm>
          <a:off x="827584" y="2767966"/>
          <a:ext cx="6672064" cy="2443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/>
                <a:gridCol w="4007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Variável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Premissa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Pastagem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Células com maior proporção de pastagem</a:t>
                      </a:r>
                      <a:r>
                        <a:rPr lang="pt-BR" sz="1400" baseline="0" dirty="0" smtClean="0"/>
                        <a:t> tem </a:t>
                      </a:r>
                      <a:r>
                        <a:rPr lang="pt-BR" sz="1400" b="1" baseline="0" dirty="0" smtClean="0"/>
                        <a:t>maior </a:t>
                      </a:r>
                      <a:r>
                        <a:rPr lang="pt-BR" sz="1400" baseline="0" dirty="0" smtClean="0"/>
                        <a:t>proporção de área  queimada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Floresta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Células com maior proporção de floresta tem </a:t>
                      </a:r>
                      <a:r>
                        <a:rPr lang="pt-BR" sz="1400" b="1" dirty="0" smtClean="0"/>
                        <a:t>menor </a:t>
                      </a:r>
                      <a:r>
                        <a:rPr lang="pt-BR" sz="1400" dirty="0" smtClean="0"/>
                        <a:t>proporção</a:t>
                      </a:r>
                      <a:r>
                        <a:rPr lang="pt-BR" sz="1400" baseline="0" dirty="0" smtClean="0"/>
                        <a:t> de área queimada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Desmatamento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Células com maior proporção de desmatamento tem </a:t>
                      </a:r>
                      <a:r>
                        <a:rPr lang="pt-BR" sz="1400" b="1" dirty="0" smtClean="0"/>
                        <a:t>maior</a:t>
                      </a:r>
                      <a:r>
                        <a:rPr lang="pt-BR" sz="1400" dirty="0" smtClean="0"/>
                        <a:t> proporção de área queimada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Vegetação secundária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Células com </a:t>
                      </a:r>
                      <a:r>
                        <a:rPr lang="pt-BR" sz="1400" b="0" dirty="0" smtClean="0"/>
                        <a:t>maior</a:t>
                      </a:r>
                      <a:r>
                        <a:rPr lang="pt-BR" sz="1400" dirty="0" smtClean="0"/>
                        <a:t> proporção de vegetação</a:t>
                      </a:r>
                      <a:r>
                        <a:rPr lang="pt-BR" sz="1400" baseline="0" dirty="0" smtClean="0"/>
                        <a:t> secundária tem </a:t>
                      </a:r>
                      <a:r>
                        <a:rPr lang="pt-BR" sz="1400" b="1" baseline="0" dirty="0" smtClean="0"/>
                        <a:t>maior</a:t>
                      </a:r>
                      <a:r>
                        <a:rPr lang="pt-BR" sz="1400" baseline="0" dirty="0" smtClean="0"/>
                        <a:t> proporção de área queimada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873" y="476672"/>
            <a:ext cx="7620000" cy="1143000"/>
          </a:xfrm>
        </p:spPr>
        <p:txBody>
          <a:bodyPr/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e Métodos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Variáveis: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" y="-10613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 descr="C:\MESTRADO\AnaliseEspacial\MAPAS\Mapa_variávei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r="33277" b="6406"/>
          <a:stretch/>
        </p:blipFill>
        <p:spPr bwMode="auto">
          <a:xfrm>
            <a:off x="627999" y="2055620"/>
            <a:ext cx="5044832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0" t="6162" b="50000"/>
          <a:stretch/>
        </p:blipFill>
        <p:spPr>
          <a:xfrm>
            <a:off x="5724128" y="2768930"/>
            <a:ext cx="2724433" cy="25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Regressão Linear Global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5128" y="1280646"/>
                <a:ext cx="7620000" cy="480060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endParaRPr lang="pt-BR" i="1" dirty="0" smtClean="0"/>
              </a:p>
              <a:p>
                <a:pPr marL="114300" indent="0">
                  <a:buNone/>
                </a:pPr>
                <a:endParaRPr lang="pt-BR" i="1" dirty="0"/>
              </a:p>
              <a:p>
                <a:pPr marL="114300" indent="0">
                  <a:buNone/>
                </a:pPr>
                <a:endParaRPr lang="pt-BR" i="1" dirty="0" smtClean="0"/>
              </a:p>
              <a:p>
                <a:pPr marL="114300" indent="0">
                  <a:buNone/>
                </a:pPr>
                <a:endParaRPr lang="pt-BR" i="1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/>
                          </m:ctrlPr>
                        </m:sSubPr>
                        <m:e>
                          <m:r>
                            <a:rPr lang="pt-BR" i="1"/>
                            <m:t>𝑌</m:t>
                          </m:r>
                        </m:e>
                        <m:sub>
                          <m:r>
                            <a:rPr lang="pt-BR" i="1"/>
                            <m:t>𝑖</m:t>
                          </m:r>
                        </m:sub>
                      </m:sSub>
                      <m:r>
                        <a:rPr lang="pt-BR" i="1"/>
                        <m:t>=</m:t>
                      </m:r>
                      <m:sSub>
                        <m:sSubPr>
                          <m:ctrlPr>
                            <a:rPr lang="pt-BR" i="1"/>
                          </m:ctrlPr>
                        </m:sSubPr>
                        <m:e>
                          <m:r>
                            <a:rPr lang="pt-BR" i="1"/>
                            <m:t>𝛽</m:t>
                          </m:r>
                        </m:e>
                        <m:sub>
                          <m:r>
                            <a:rPr lang="pt-BR" i="1"/>
                            <m:t>0</m:t>
                          </m:r>
                        </m:sub>
                      </m:sSub>
                      <m:r>
                        <a:rPr lang="pt-BR" i="1"/>
                        <m:t>+</m:t>
                      </m:r>
                      <m:sSub>
                        <m:sSubPr>
                          <m:ctrlPr>
                            <a:rPr lang="pt-BR" i="1"/>
                          </m:ctrlPr>
                        </m:sSubPr>
                        <m:e>
                          <m:r>
                            <a:rPr lang="pt-BR" i="1"/>
                            <m:t>𝛽</m:t>
                          </m:r>
                        </m:e>
                        <m:sub>
                          <m:r>
                            <a:rPr lang="pt-BR" i="1"/>
                            <m:t>1</m:t>
                          </m:r>
                        </m:sub>
                      </m:sSub>
                      <m:r>
                        <a:rPr lang="pt-BR" i="1"/>
                        <m:t> . </m:t>
                      </m:r>
                      <m:sSub>
                        <m:sSubPr>
                          <m:ctrlPr>
                            <a:rPr lang="pt-BR" i="1"/>
                          </m:ctrlPr>
                        </m:sSubPr>
                        <m:e>
                          <m:r>
                            <a:rPr lang="pt-BR" i="1"/>
                            <m:t>𝑋</m:t>
                          </m:r>
                        </m:e>
                        <m:sub>
                          <m:r>
                            <a:rPr lang="pt-BR" i="1"/>
                            <m:t>𝑖</m:t>
                          </m:r>
                        </m:sub>
                      </m:sSub>
                      <m:r>
                        <a:rPr lang="pt-BR" i="1"/>
                        <m:t>+</m:t>
                      </m:r>
                      <m:r>
                        <a:rPr lang="pt-BR" i="1"/>
                        <m:t>𝜀</m:t>
                      </m:r>
                    </m:oMath>
                  </m:oMathPara>
                </a14:m>
                <a:endParaRPr lang="pt-BR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endParaRPr lang="pt-BR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endParaRPr lang="pt-BR" dirty="0"/>
              </a:p>
              <a:p>
                <a:pPr marL="114300" indent="0">
                  <a:buNone/>
                </a:pPr>
                <a:r>
                  <a:rPr lang="pt-BR" dirty="0" smtClean="0"/>
                  <a:t>Pressupostos: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dirty="0" smtClean="0"/>
                  <a:t>observações não correlacionadas;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dirty="0"/>
                  <a:t>r</a:t>
                </a:r>
                <a:r>
                  <a:rPr lang="pt-BR" dirty="0" smtClean="0"/>
                  <a:t>esíduos independentes;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dirty="0"/>
                  <a:t>v</a:t>
                </a:r>
                <a:r>
                  <a:rPr lang="pt-BR" dirty="0" smtClean="0"/>
                  <a:t>ariância constante e distribuição normal com média zero;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128" y="1280646"/>
                <a:ext cx="76200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 flipV="1">
            <a:off x="2997760" y="2389366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73624" y="2020034"/>
            <a:ext cx="355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i-</a:t>
            </a:r>
            <a:r>
              <a:rPr lang="pt-BR" dirty="0" err="1" smtClean="0"/>
              <a:t>ésima</a:t>
            </a:r>
            <a:r>
              <a:rPr lang="pt-BR" dirty="0" smtClean="0"/>
              <a:t> obs. da variável dependente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3553502" y="332547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976292" y="3613502"/>
            <a:ext cx="115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intercepto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411975" y="3428836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Inclinação da reta</a:t>
            </a:r>
            <a:endParaRPr lang="pt-BR" dirty="0"/>
          </a:p>
        </p:txBody>
      </p:sp>
      <p:cxnSp>
        <p:nvCxnSpPr>
          <p:cNvPr id="17" name="Conector angulado 16"/>
          <p:cNvCxnSpPr>
            <a:endCxn id="13" idx="1"/>
          </p:cNvCxnSpPr>
          <p:nvPr/>
        </p:nvCxnSpPr>
        <p:spPr>
          <a:xfrm rot="16200000" flipH="1">
            <a:off x="4208923" y="3410450"/>
            <a:ext cx="288032" cy="11807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013984" y="231735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i-</a:t>
            </a:r>
            <a:r>
              <a:rPr lang="pt-BR" sz="1600" dirty="0" err="1" smtClean="0"/>
              <a:t>ésima</a:t>
            </a:r>
            <a:r>
              <a:rPr lang="pt-BR" sz="1600" dirty="0" smtClean="0"/>
              <a:t> obs. da variável independente</a:t>
            </a:r>
            <a:endParaRPr lang="pt-BR" sz="1600" dirty="0"/>
          </a:p>
        </p:txBody>
      </p:sp>
      <p:cxnSp>
        <p:nvCxnSpPr>
          <p:cNvPr id="25" name="Conector angulado 24"/>
          <p:cNvCxnSpPr>
            <a:endCxn id="23" idx="1"/>
          </p:cNvCxnSpPr>
          <p:nvPr/>
        </p:nvCxnSpPr>
        <p:spPr>
          <a:xfrm rot="5400000" flipH="1" flipV="1">
            <a:off x="4738583" y="2546013"/>
            <a:ext cx="334779" cy="21602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713177" y="2860922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resíduos</a:t>
            </a:r>
            <a:endParaRPr lang="pt-BR" dirty="0"/>
          </a:p>
        </p:txBody>
      </p:sp>
      <p:cxnSp>
        <p:nvCxnSpPr>
          <p:cNvPr id="28" name="Conector de seta reta 27"/>
          <p:cNvCxnSpPr>
            <a:endCxn id="26" idx="1"/>
          </p:cNvCxnSpPr>
          <p:nvPr/>
        </p:nvCxnSpPr>
        <p:spPr>
          <a:xfrm>
            <a:off x="5446032" y="3045588"/>
            <a:ext cx="2671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Em dados espaciais a premissa de independência quase nunca é satisfeita;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Índice de Moran I: quantifica o grau de </a:t>
            </a:r>
            <a:r>
              <a:rPr lang="pt-BR" dirty="0" err="1" smtClean="0"/>
              <a:t>autocorrelação</a:t>
            </a:r>
            <a:r>
              <a:rPr lang="pt-BR" dirty="0" smtClean="0"/>
              <a:t> espacial</a:t>
            </a:r>
          </a:p>
          <a:p>
            <a:pPr lvl="1" algn="just"/>
            <a:r>
              <a:rPr lang="pt-BR" dirty="0" smtClean="0"/>
              <a:t>+1 </a:t>
            </a:r>
            <a:r>
              <a:rPr lang="pt-BR" dirty="0" err="1" smtClean="0"/>
              <a:t>autocorrelação</a:t>
            </a:r>
            <a:r>
              <a:rPr lang="pt-BR" dirty="0" smtClean="0"/>
              <a:t> direta</a:t>
            </a:r>
          </a:p>
          <a:p>
            <a:pPr lvl="1" algn="just"/>
            <a:r>
              <a:rPr lang="pt-BR" dirty="0" smtClean="0"/>
              <a:t>0 aleatório</a:t>
            </a:r>
          </a:p>
          <a:p>
            <a:pPr lvl="1" algn="just"/>
            <a:r>
              <a:rPr lang="pt-BR" dirty="0" smtClean="0"/>
              <a:t>-1 correlação inversa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 detectada </a:t>
            </a:r>
            <a:r>
              <a:rPr lang="pt-BR" dirty="0" err="1" smtClean="0"/>
              <a:t>autocorrelação</a:t>
            </a:r>
            <a:r>
              <a:rPr lang="pt-BR" dirty="0" smtClean="0"/>
              <a:t> nos resíduos do modelo da regressão: 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regressão espacial!!!</a:t>
            </a:r>
            <a:endParaRPr lang="pt-B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10" y="-10615"/>
            <a:ext cx="8461375" cy="6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3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2120</TotalTime>
  <Words>584</Words>
  <Application>Microsoft Office PowerPoint</Application>
  <PresentationFormat>Apresentação na tela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Adjacência</vt:lpstr>
      <vt:lpstr>Análise espacial entre queimadas e cobertura da terra</vt:lpstr>
      <vt:lpstr>Roteiro da apresentação</vt:lpstr>
      <vt:lpstr>Introdução</vt:lpstr>
      <vt:lpstr>Área de estudo</vt:lpstr>
      <vt:lpstr>Apresentação do PowerPoint</vt:lpstr>
      <vt:lpstr>Materiais e Métodos</vt:lpstr>
      <vt:lpstr>Materiais e Métodos</vt:lpstr>
      <vt:lpstr>Modelo de Regressão Linear Global</vt:lpstr>
      <vt:lpstr>Apresentação do PowerPoint</vt:lpstr>
      <vt:lpstr>Apresentação do PowerPoint</vt:lpstr>
      <vt:lpstr>Modelo de Regressão com Efeitos Espaciais Locais</vt:lpstr>
      <vt:lpstr>Resultados</vt:lpstr>
      <vt:lpstr>Quei~pastagem</vt:lpstr>
      <vt:lpstr>Quei~floresta</vt:lpstr>
      <vt:lpstr>Quei~desmatamento</vt:lpstr>
      <vt:lpstr>Quei~vegetaçãosecundária</vt:lpstr>
      <vt:lpstr>Resíduos GWR</vt:lpstr>
      <vt:lpstr>Considerações finais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espacial entre queimadas e cobertura da terra</dc:title>
  <dc:creator>Thais Rosan</dc:creator>
  <cp:lastModifiedBy>Thais Rosan</cp:lastModifiedBy>
  <cp:revision>138</cp:revision>
  <dcterms:created xsi:type="dcterms:W3CDTF">2015-12-16T23:06:05Z</dcterms:created>
  <dcterms:modified xsi:type="dcterms:W3CDTF">2015-12-18T10:26:23Z</dcterms:modified>
</cp:coreProperties>
</file>