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70" r:id="rId6"/>
    <p:sldId id="274" r:id="rId7"/>
    <p:sldId id="260" r:id="rId8"/>
    <p:sldId id="272" r:id="rId9"/>
    <p:sldId id="261" r:id="rId10"/>
    <p:sldId id="262" r:id="rId11"/>
    <p:sldId id="273" r:id="rId12"/>
    <p:sldId id="263" r:id="rId13"/>
    <p:sldId id="264" r:id="rId14"/>
    <p:sldId id="265" r:id="rId15"/>
    <p:sldId id="275" r:id="rId16"/>
    <p:sldId id="276" r:id="rId17"/>
    <p:sldId id="277" r:id="rId18"/>
    <p:sldId id="268" r:id="rId19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>
      <p:cViewPr>
        <p:scale>
          <a:sx n="110" d="100"/>
          <a:sy n="110" d="100"/>
        </p:scale>
        <p:origin x="-156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FF14B-8DB0-4B9C-9637-0B55ACEDE033}" type="datetimeFigureOut">
              <a:rPr lang="pt-BR" smtClean="0"/>
              <a:t>17/12/2015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1C9A70-3ED7-406D-A7CD-589D736CC39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961628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AAFF1-ACFD-4462-B5E4-0D89283C1F41}" type="datetimeFigureOut">
              <a:rPr lang="pt-BR" smtClean="0"/>
              <a:t>16/12/2015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D0BA-A45C-44FE-8F0C-CADC4BB094FC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AAFF1-ACFD-4462-B5E4-0D89283C1F41}" type="datetimeFigureOut">
              <a:rPr lang="pt-BR" smtClean="0"/>
              <a:t>16/12/2015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D0BA-A45C-44FE-8F0C-CADC4BB094FC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AAFF1-ACFD-4462-B5E4-0D89283C1F41}" type="datetimeFigureOut">
              <a:rPr lang="pt-BR" smtClean="0"/>
              <a:t>16/12/2015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D0BA-A45C-44FE-8F0C-CADC4BB094FC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AAFF1-ACFD-4462-B5E4-0D89283C1F41}" type="datetimeFigureOut">
              <a:rPr lang="pt-BR" smtClean="0"/>
              <a:t>16/12/2015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D0BA-A45C-44FE-8F0C-CADC4BB094FC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AAFF1-ACFD-4462-B5E4-0D89283C1F41}" type="datetimeFigureOut">
              <a:rPr lang="pt-BR" smtClean="0"/>
              <a:t>16/12/2015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D0BA-A45C-44FE-8F0C-CADC4BB094FC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AAFF1-ACFD-4462-B5E4-0D89283C1F41}" type="datetimeFigureOut">
              <a:rPr lang="pt-BR" smtClean="0"/>
              <a:t>16/12/2015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D0BA-A45C-44FE-8F0C-CADC4BB094FC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AAFF1-ACFD-4462-B5E4-0D89283C1F41}" type="datetimeFigureOut">
              <a:rPr lang="pt-BR" smtClean="0"/>
              <a:t>16/12/2015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D0BA-A45C-44FE-8F0C-CADC4BB094FC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AAFF1-ACFD-4462-B5E4-0D89283C1F41}" type="datetimeFigureOut">
              <a:rPr lang="pt-BR" smtClean="0"/>
              <a:t>16/12/2015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D0BA-A45C-44FE-8F0C-CADC4BB094FC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AAFF1-ACFD-4462-B5E4-0D89283C1F41}" type="datetimeFigureOut">
              <a:rPr lang="pt-BR" smtClean="0"/>
              <a:t>16/12/2015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D0BA-A45C-44FE-8F0C-CADC4BB094FC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AAFF1-ACFD-4462-B5E4-0D89283C1F41}" type="datetimeFigureOut">
              <a:rPr lang="pt-BR" smtClean="0"/>
              <a:t>16/12/2015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D0BA-A45C-44FE-8F0C-CADC4BB094FC}" type="slidenum">
              <a:rPr lang="pt-BR" smtClean="0"/>
              <a:t>‹nº›</a:t>
            </a:fld>
            <a:endParaRPr lang="pt-B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AAFF1-ACFD-4462-B5E4-0D89283C1F41}" type="datetimeFigureOut">
              <a:rPr lang="pt-BR" smtClean="0"/>
              <a:t>16/12/2015</a:t>
            </a:fld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7CDD0BA-A45C-44FE-8F0C-CADC4BB094FC}" type="slidenum">
              <a:rPr lang="pt-BR" smtClean="0"/>
              <a:t>‹nº›</a:t>
            </a:fld>
            <a:endParaRPr lang="pt-B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A7CDD0BA-A45C-44FE-8F0C-CADC4BB094FC}" type="slidenum">
              <a:rPr lang="pt-BR" smtClean="0"/>
              <a:t>‹nº›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F63AAFF1-ACFD-4462-B5E4-0D89283C1F41}" type="datetimeFigureOut">
              <a:rPr lang="pt-BR" smtClean="0"/>
              <a:t>16/12/2015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3568" y="1556792"/>
            <a:ext cx="7543800" cy="2593975"/>
          </a:xfrm>
        </p:spPr>
        <p:txBody>
          <a:bodyPr/>
          <a:lstStyle/>
          <a:p>
            <a:pPr algn="ctr"/>
            <a:r>
              <a:rPr lang="pt-BR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Análise espacial entre queimadas e cobertura da terra</a:t>
            </a:r>
            <a:endParaRPr lang="pt-BR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969106" y="5738310"/>
            <a:ext cx="6461760" cy="1066800"/>
          </a:xfrm>
        </p:spPr>
        <p:txBody>
          <a:bodyPr/>
          <a:lstStyle/>
          <a:p>
            <a:pPr algn="r"/>
            <a:r>
              <a:rPr lang="pt-BR" dirty="0" smtClean="0"/>
              <a:t>Thais Michele </a:t>
            </a:r>
            <a:r>
              <a:rPr lang="pt-BR" dirty="0" err="1" smtClean="0"/>
              <a:t>Rosan</a:t>
            </a:r>
            <a:endParaRPr lang="pt-BR" dirty="0" smtClean="0"/>
          </a:p>
          <a:p>
            <a:pPr algn="r"/>
            <a:r>
              <a:rPr lang="pt-BR" dirty="0" smtClean="0"/>
              <a:t>SER-301 Análise Espacial de Dados Geográficos </a:t>
            </a:r>
            <a:endParaRPr lang="pt-B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06"/>
            <a:ext cx="8461375" cy="1109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81128"/>
            <a:ext cx="1656184" cy="11574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581125"/>
            <a:ext cx="1750943" cy="11574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3012551" y="4579294"/>
            <a:ext cx="2200885" cy="1167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9986" y="4579294"/>
            <a:ext cx="1751321" cy="1159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9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4" t="9168" r="2332" b="18586"/>
          <a:stretch/>
        </p:blipFill>
        <p:spPr bwMode="auto">
          <a:xfrm>
            <a:off x="6951307" y="4582742"/>
            <a:ext cx="1510068" cy="1163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8653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814" y="-10613"/>
            <a:ext cx="8461375" cy="691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2219928" y="982469"/>
            <a:ext cx="16325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err="1"/>
              <a:t>Quei~past</a:t>
            </a:r>
            <a:endParaRPr lang="pt-BR" dirty="0"/>
          </a:p>
          <a:p>
            <a:r>
              <a:rPr lang="pt-BR" dirty="0"/>
              <a:t> </a:t>
            </a:r>
            <a:r>
              <a:rPr lang="pt-BR" dirty="0" err="1" smtClean="0"/>
              <a:t>Moran’s</a:t>
            </a:r>
            <a:r>
              <a:rPr lang="pt-BR" dirty="0" smtClean="0"/>
              <a:t> </a:t>
            </a:r>
            <a:r>
              <a:rPr lang="pt-BR" dirty="0"/>
              <a:t>I: 0,52</a:t>
            </a: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2227" y="1628799"/>
            <a:ext cx="2405520" cy="2094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4427982" y="990018"/>
            <a:ext cx="16325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err="1"/>
              <a:t>Quei~flo</a:t>
            </a:r>
            <a:endParaRPr lang="pt-BR" dirty="0"/>
          </a:p>
          <a:p>
            <a:r>
              <a:rPr lang="pt-BR" dirty="0"/>
              <a:t> </a:t>
            </a:r>
            <a:r>
              <a:rPr lang="pt-BR" dirty="0" err="1" smtClean="0"/>
              <a:t>Moran’s</a:t>
            </a:r>
            <a:r>
              <a:rPr lang="pt-BR" dirty="0" smtClean="0"/>
              <a:t> </a:t>
            </a:r>
            <a:r>
              <a:rPr lang="pt-BR" dirty="0"/>
              <a:t>I: 0,51</a:t>
            </a: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6152" y="1662977"/>
            <a:ext cx="2267721" cy="2099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tângulo 8"/>
          <p:cNvSpPr/>
          <p:nvPr/>
        </p:nvSpPr>
        <p:spPr>
          <a:xfrm>
            <a:off x="1931873" y="393131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dirty="0" err="1" smtClean="0"/>
              <a:t>Quei~desf</a:t>
            </a:r>
            <a:endParaRPr lang="pt-BR" dirty="0" smtClean="0"/>
          </a:p>
          <a:p>
            <a:r>
              <a:rPr lang="pt-BR" dirty="0" err="1" smtClean="0"/>
              <a:t>Moran’s</a:t>
            </a:r>
            <a:r>
              <a:rPr lang="pt-BR" dirty="0" smtClean="0"/>
              <a:t> I: 0,52</a:t>
            </a:r>
            <a:endParaRPr lang="pt-BR" dirty="0"/>
          </a:p>
        </p:txBody>
      </p:sp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2227" y="4577646"/>
            <a:ext cx="2107914" cy="1978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tângulo 9"/>
          <p:cNvSpPr/>
          <p:nvPr/>
        </p:nvSpPr>
        <p:spPr>
          <a:xfrm>
            <a:off x="4355976" y="393131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dirty="0" err="1" smtClean="0"/>
              <a:t>Quei~vsec</a:t>
            </a:r>
            <a:endParaRPr lang="pt-BR" dirty="0" smtClean="0"/>
          </a:p>
          <a:p>
            <a:r>
              <a:rPr lang="pt-BR" dirty="0" err="1" smtClean="0"/>
              <a:t>Moran’s</a:t>
            </a:r>
            <a:r>
              <a:rPr lang="pt-BR" dirty="0" smtClean="0"/>
              <a:t> I: 0,52</a:t>
            </a:r>
            <a:endParaRPr lang="pt-BR" dirty="0"/>
          </a:p>
        </p:txBody>
      </p:sp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8004" y="4577646"/>
            <a:ext cx="2032186" cy="1978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6692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63" t="64485" r="15916" b="12763"/>
          <a:stretch/>
        </p:blipFill>
        <p:spPr bwMode="auto">
          <a:xfrm>
            <a:off x="6298936" y="2852936"/>
            <a:ext cx="2160240" cy="1588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691462"/>
            <a:ext cx="7645151" cy="928209"/>
          </a:xfrm>
        </p:spPr>
        <p:txBody>
          <a:bodyPr/>
          <a:lstStyle/>
          <a:p>
            <a:pPr algn="ctr"/>
            <a:r>
              <a:rPr lang="pt-B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Modelo de Regressão com Efeitos Espaciais Locais</a:t>
            </a:r>
            <a:endParaRPr lang="pt-B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772816"/>
            <a:ext cx="7571184" cy="4627984"/>
          </a:xfrm>
        </p:spPr>
        <p:txBody>
          <a:bodyPr/>
          <a:lstStyle/>
          <a:p>
            <a:pPr algn="just"/>
            <a:r>
              <a:rPr lang="pt-BR" dirty="0" smtClean="0"/>
              <a:t>Regressão Geograficamente Ponderada:</a:t>
            </a:r>
          </a:p>
          <a:p>
            <a:pPr lvl="1" algn="just"/>
            <a:r>
              <a:rPr lang="pt-BR" dirty="0" smtClean="0"/>
              <a:t>Modelo de regressão linear para cada ponto observado, ponderando as demais em função da distância a esse ponto.</a:t>
            </a:r>
          </a:p>
          <a:p>
            <a:pPr lvl="1" algn="just"/>
            <a:endParaRPr lang="pt-BR" dirty="0" smtClean="0"/>
          </a:p>
          <a:p>
            <a:pPr lvl="1" algn="just"/>
            <a:endParaRPr lang="pt-BR" dirty="0"/>
          </a:p>
          <a:p>
            <a:pPr lvl="1" algn="just"/>
            <a:endParaRPr lang="pt-BR" dirty="0"/>
          </a:p>
          <a:p>
            <a:pPr algn="just"/>
            <a:r>
              <a:rPr lang="pt-BR" dirty="0" smtClean="0"/>
              <a:t>GWR (</a:t>
            </a:r>
            <a:r>
              <a:rPr lang="pt-BR" i="1" dirty="0" err="1" smtClean="0"/>
              <a:t>Spatial</a:t>
            </a:r>
            <a:r>
              <a:rPr lang="pt-BR" i="1" dirty="0" smtClean="0"/>
              <a:t> </a:t>
            </a:r>
            <a:r>
              <a:rPr lang="pt-BR" i="1" dirty="0" err="1" smtClean="0"/>
              <a:t>Analyst</a:t>
            </a:r>
            <a:r>
              <a:rPr lang="pt-BR" i="1" dirty="0" smtClean="0"/>
              <a:t> </a:t>
            </a:r>
            <a:r>
              <a:rPr lang="pt-BR" dirty="0" smtClean="0"/>
              <a:t>– </a:t>
            </a:r>
            <a:r>
              <a:rPr lang="pt-BR" dirty="0" err="1" smtClean="0"/>
              <a:t>ArcInfo</a:t>
            </a:r>
            <a:r>
              <a:rPr lang="pt-BR" dirty="0" smtClean="0"/>
              <a:t>)</a:t>
            </a:r>
          </a:p>
          <a:p>
            <a:pPr algn="just"/>
            <a:r>
              <a:rPr lang="pt-BR" dirty="0" smtClean="0"/>
              <a:t>Ponderação: função gaussiana com largura </a:t>
            </a:r>
          </a:p>
          <a:p>
            <a:pPr marL="114300" indent="0" algn="just">
              <a:buNone/>
            </a:pPr>
            <a:r>
              <a:rPr lang="pt-BR" dirty="0" smtClean="0"/>
              <a:t>de banda adaptativa;</a:t>
            </a:r>
          </a:p>
          <a:p>
            <a:pPr algn="just"/>
            <a:r>
              <a:rPr lang="pt-BR" dirty="0" smtClean="0"/>
              <a:t>Largura de banda: menor valor de </a:t>
            </a:r>
            <a:r>
              <a:rPr lang="pt-BR" i="1" dirty="0" err="1" smtClean="0"/>
              <a:t>Akaike</a:t>
            </a:r>
            <a:r>
              <a:rPr lang="pt-BR" i="1" dirty="0" smtClean="0"/>
              <a:t> </a:t>
            </a:r>
            <a:r>
              <a:rPr lang="pt-BR" i="1" dirty="0" err="1" smtClean="0"/>
              <a:t>Information</a:t>
            </a:r>
            <a:r>
              <a:rPr lang="pt-BR" i="1" dirty="0" smtClean="0"/>
              <a:t> </a:t>
            </a:r>
            <a:r>
              <a:rPr lang="pt-BR" i="1" dirty="0" err="1" smtClean="0"/>
              <a:t>Criterion</a:t>
            </a:r>
            <a:r>
              <a:rPr lang="pt-BR" i="1" dirty="0" smtClean="0"/>
              <a:t> - </a:t>
            </a:r>
            <a:r>
              <a:rPr lang="pt-BR" i="1" dirty="0" err="1" smtClean="0"/>
              <a:t>AICc</a:t>
            </a:r>
            <a:r>
              <a:rPr lang="pt-BR" dirty="0" smtClean="0"/>
              <a:t>;</a:t>
            </a:r>
            <a:endParaRPr lang="pt-B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461375" cy="691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80220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07873" y="476672"/>
            <a:ext cx="7620000" cy="1143000"/>
          </a:xfrm>
        </p:spPr>
        <p:txBody>
          <a:bodyPr/>
          <a:lstStyle/>
          <a:p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Resultados</a:t>
            </a:r>
            <a:endParaRPr lang="pt-B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814" y="-10613"/>
            <a:ext cx="8461375" cy="691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6" name="Espaço Reservado para Conteú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68871466"/>
              </p:ext>
            </p:extLst>
          </p:nvPr>
        </p:nvGraphicFramePr>
        <p:xfrm>
          <a:off x="888778" y="1772816"/>
          <a:ext cx="6408712" cy="1553319"/>
        </p:xfrm>
        <a:graphic>
          <a:graphicData uri="http://schemas.openxmlformats.org/drawingml/2006/table">
            <a:tbl>
              <a:tblPr firstRow="1" firstCol="1" bandRow="1"/>
              <a:tblGrid>
                <a:gridCol w="2043879"/>
                <a:gridCol w="1161212"/>
                <a:gridCol w="1006873"/>
                <a:gridCol w="996584"/>
                <a:gridCol w="1200164"/>
              </a:tblGrid>
              <a:tr h="3188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Modelo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OLS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GWR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468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R² ajustado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AICc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R² ajustado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AICc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68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Quei~past</a:t>
                      </a:r>
                      <a:endParaRPr lang="pt-BR" sz="11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0,027</a:t>
                      </a:r>
                      <a:endParaRPr lang="pt-BR" sz="11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921,77</a:t>
                      </a:r>
                      <a:endParaRPr lang="pt-BR" sz="11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0,53</a:t>
                      </a:r>
                      <a:endParaRPr lang="pt-BR" sz="11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68,53</a:t>
                      </a:r>
                      <a:endParaRPr lang="pt-BR" sz="11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68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1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Quei~flo</a:t>
                      </a:r>
                      <a:endParaRPr lang="pt-BR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0,025</a:t>
                      </a:r>
                      <a:endParaRPr lang="pt-BR" sz="11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922,60</a:t>
                      </a:r>
                      <a:endParaRPr lang="pt-BR" sz="11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0,56</a:t>
                      </a:r>
                      <a:endParaRPr lang="pt-BR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12,33</a:t>
                      </a:r>
                      <a:endParaRPr lang="pt-BR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68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Quei~desf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0,003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927,56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0,41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296,35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68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Quei~vsec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0,002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955,97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0,48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195,10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CaixaDeTexto 7"/>
          <p:cNvSpPr txBox="1"/>
          <p:nvPr/>
        </p:nvSpPr>
        <p:spPr>
          <a:xfrm>
            <a:off x="708758" y="4293096"/>
            <a:ext cx="67687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2000" dirty="0" smtClean="0"/>
              <a:t>Aumento na qualidade da predição do modelo de regressão espacial em relação ao modelo de regressão simples;</a:t>
            </a: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2193874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9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0" t="7398" r="4981" b="14323"/>
          <a:stretch/>
        </p:blipFill>
        <p:spPr bwMode="auto">
          <a:xfrm>
            <a:off x="4407387" y="4190787"/>
            <a:ext cx="2950438" cy="2506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368643"/>
            <a:ext cx="4740191" cy="929438"/>
          </a:xfrm>
        </p:spPr>
        <p:txBody>
          <a:bodyPr/>
          <a:lstStyle/>
          <a:p>
            <a:r>
              <a:rPr lang="pt-BR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Quei~pastagem</a:t>
            </a:r>
            <a:endParaRPr lang="pt-BR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814" y="-10613"/>
            <a:ext cx="8461375" cy="691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6" name="Picture 2" descr="C:\MESTRADO\AnaliseEspacial\MAPAS\quei_pastagem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93" r="33202" b="49872"/>
          <a:stretch/>
        </p:blipFill>
        <p:spPr bwMode="auto">
          <a:xfrm>
            <a:off x="1256147" y="1101800"/>
            <a:ext cx="6101678" cy="2837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MESTRADO\AnaliseEspacial\MAPAS\quei_pastagem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846" t="5650" b="49872"/>
          <a:stretch/>
        </p:blipFill>
        <p:spPr bwMode="auto">
          <a:xfrm>
            <a:off x="914373" y="3939736"/>
            <a:ext cx="3043238" cy="2886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4857950" y="3939736"/>
            <a:ext cx="22763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Observado x estimado</a:t>
            </a:r>
            <a:endParaRPr lang="pt-BR" dirty="0"/>
          </a:p>
        </p:txBody>
      </p:sp>
      <p:sp>
        <p:nvSpPr>
          <p:cNvPr id="9" name="Elipse 8"/>
          <p:cNvSpPr/>
          <p:nvPr/>
        </p:nvSpPr>
        <p:spPr>
          <a:xfrm>
            <a:off x="5364088" y="2204864"/>
            <a:ext cx="632058" cy="7200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Elipse 9"/>
          <p:cNvSpPr/>
          <p:nvPr/>
        </p:nvSpPr>
        <p:spPr>
          <a:xfrm>
            <a:off x="4716016" y="3140968"/>
            <a:ext cx="432048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21274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07873" y="374022"/>
            <a:ext cx="7620000" cy="1143000"/>
          </a:xfrm>
        </p:spPr>
        <p:txBody>
          <a:bodyPr/>
          <a:lstStyle/>
          <a:p>
            <a:r>
              <a:rPr lang="pt-BR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Quei~floresta</a:t>
            </a:r>
            <a:endParaRPr lang="pt-BR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814" y="-10613"/>
            <a:ext cx="8461375" cy="691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1" name="Picture 1" descr="C:\MESTRADO\AnaliseEspacial\MAPAS\quei_floresta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63" r="33213" b="49872"/>
          <a:stretch/>
        </p:blipFill>
        <p:spPr bwMode="auto">
          <a:xfrm>
            <a:off x="1403648" y="1196752"/>
            <a:ext cx="6060446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C:\MESTRADO\AnaliseEspacial\MAPAS\quei_floresta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20" t="6533" b="50383"/>
          <a:stretch/>
        </p:blipFill>
        <p:spPr bwMode="auto">
          <a:xfrm>
            <a:off x="1115616" y="4005064"/>
            <a:ext cx="2989019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8" t="8806" r="3749" b="6783"/>
          <a:stretch/>
        </p:blipFill>
        <p:spPr bwMode="auto">
          <a:xfrm>
            <a:off x="4644008" y="4221088"/>
            <a:ext cx="2831480" cy="2574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4921552" y="4067250"/>
            <a:ext cx="22763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Observado x estimado</a:t>
            </a:r>
            <a:endParaRPr lang="pt-BR" dirty="0"/>
          </a:p>
        </p:txBody>
      </p:sp>
      <p:sp>
        <p:nvSpPr>
          <p:cNvPr id="6" name="Elipse 5"/>
          <p:cNvSpPr/>
          <p:nvPr/>
        </p:nvSpPr>
        <p:spPr>
          <a:xfrm>
            <a:off x="5409038" y="2951413"/>
            <a:ext cx="360040" cy="47758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/>
          <p:cNvSpPr/>
          <p:nvPr/>
        </p:nvSpPr>
        <p:spPr>
          <a:xfrm>
            <a:off x="5472100" y="1458061"/>
            <a:ext cx="360040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90875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Quei~desmatamento</a:t>
            </a:r>
            <a:endParaRPr lang="pt-BR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814" y="-10613"/>
            <a:ext cx="8461375" cy="691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68" r="33113" b="50067"/>
          <a:stretch/>
        </p:blipFill>
        <p:spPr>
          <a:xfrm>
            <a:off x="1159809" y="1052736"/>
            <a:ext cx="6116128" cy="2855345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2" t="5368" b="50334"/>
          <a:stretch/>
        </p:blipFill>
        <p:spPr>
          <a:xfrm>
            <a:off x="971600" y="3908081"/>
            <a:ext cx="3036498" cy="2863970"/>
          </a:xfrm>
          <a:prstGeom prst="rect">
            <a:avLst/>
          </a:prstGeom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908081"/>
            <a:ext cx="3095997" cy="2824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4837786" y="3908081"/>
            <a:ext cx="22763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Observado x estimado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24869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Quei~vegetaçãosecundária</a:t>
            </a:r>
            <a:endParaRPr lang="pt-BR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814" y="-10613"/>
            <a:ext cx="8461375" cy="691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68" r="32925" b="50467"/>
          <a:stretch/>
        </p:blipFill>
        <p:spPr>
          <a:xfrm>
            <a:off x="1259632" y="1074844"/>
            <a:ext cx="6133381" cy="2803585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75" t="6168" b="50067"/>
          <a:stretch/>
        </p:blipFill>
        <p:spPr>
          <a:xfrm>
            <a:off x="899592" y="3857725"/>
            <a:ext cx="3010619" cy="2829464"/>
          </a:xfrm>
          <a:prstGeom prst="rect">
            <a:avLst/>
          </a:prstGeom>
        </p:spPr>
      </p:pic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307" y="3862041"/>
            <a:ext cx="3037706" cy="2771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4860032" y="3862041"/>
            <a:ext cx="22763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Observado x estimado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49001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7537648" cy="868958"/>
          </a:xfrm>
        </p:spPr>
        <p:txBody>
          <a:bodyPr/>
          <a:lstStyle/>
          <a:p>
            <a:r>
              <a:rPr lang="pt-B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Resíduos GWR</a:t>
            </a:r>
            <a:endParaRPr lang="pt-B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48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4494" y="3933056"/>
            <a:ext cx="3205590" cy="2924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6732240" y="4025629"/>
            <a:ext cx="11518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err="1" smtClean="0"/>
              <a:t>Quei~vsec</a:t>
            </a:r>
            <a:endParaRPr lang="pt-BR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814" y="-10613"/>
            <a:ext cx="8461375" cy="691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876001"/>
            <a:ext cx="3259665" cy="2974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6893117" y="1082150"/>
            <a:ext cx="9909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err="1" smtClean="0"/>
              <a:t>Quei~flo</a:t>
            </a:r>
            <a:endParaRPr lang="pt-BR" dirty="0"/>
          </a:p>
        </p:txBody>
      </p:sp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1319319"/>
            <a:ext cx="3101274" cy="282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2210495" y="1468421"/>
            <a:ext cx="11423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err="1" smtClean="0"/>
              <a:t>Quei~past</a:t>
            </a:r>
            <a:endParaRPr lang="pt-BR" dirty="0"/>
          </a:p>
        </p:txBody>
      </p:sp>
      <p:pic>
        <p:nvPicPr>
          <p:cNvPr id="2048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7" y="4099041"/>
            <a:ext cx="3000345" cy="2737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2050706" y="4246803"/>
            <a:ext cx="11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err="1" smtClean="0"/>
              <a:t>Quei~desf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43673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07873" y="404664"/>
            <a:ext cx="7620000" cy="1143000"/>
          </a:xfrm>
        </p:spPr>
        <p:txBody>
          <a:bodyPr/>
          <a:lstStyle/>
          <a:p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Considerações finais</a:t>
            </a:r>
            <a:endParaRPr lang="pt-B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pt-BR" dirty="0" smtClean="0"/>
              <a:t>Os modelos GWR de proporção de queimada com pastagem e proporção de queimada com floresta apresentaram os melhores resultados de ajuste em relação ao desmatamento e vegetação secundária.</a:t>
            </a:r>
          </a:p>
          <a:p>
            <a:pPr algn="just"/>
            <a:endParaRPr lang="pt-BR" dirty="0" smtClean="0"/>
          </a:p>
          <a:p>
            <a:pPr algn="just"/>
            <a:r>
              <a:rPr lang="pt-BR" dirty="0" smtClean="0"/>
              <a:t>Resíduos GWR: ainda há uma influencia da </a:t>
            </a:r>
            <a:r>
              <a:rPr lang="pt-BR" dirty="0" err="1" smtClean="0"/>
              <a:t>autocorrelação</a:t>
            </a:r>
            <a:r>
              <a:rPr lang="pt-BR" dirty="0" smtClean="0"/>
              <a:t> espacial, porém com menor intensidade.</a:t>
            </a:r>
          </a:p>
          <a:p>
            <a:pPr algn="just"/>
            <a:endParaRPr lang="pt-BR" dirty="0"/>
          </a:p>
          <a:p>
            <a:pPr algn="just"/>
            <a:r>
              <a:rPr lang="pt-BR" dirty="0" smtClean="0"/>
              <a:t>Possibilidade de identificar padrões locais de relações entre as variáveis.</a:t>
            </a:r>
          </a:p>
          <a:p>
            <a:pPr algn="just"/>
            <a:endParaRPr lang="pt-BR" dirty="0"/>
          </a:p>
          <a:p>
            <a:pPr algn="just"/>
            <a:r>
              <a:rPr lang="pt-BR" dirty="0" smtClean="0"/>
              <a:t>Uso de outras variáveis: borda de floresta, distância de pastagem, degradação, fragmentos florestais, dentre outras.</a:t>
            </a:r>
            <a:endParaRPr lang="pt-BR" dirty="0"/>
          </a:p>
          <a:p>
            <a:pPr algn="just"/>
            <a:endParaRPr lang="pt-BR" dirty="0" smtClean="0"/>
          </a:p>
          <a:p>
            <a:pPr algn="just"/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Modelos não explicam tudo!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814" y="-10613"/>
            <a:ext cx="8461375" cy="691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8949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0687" y="548680"/>
            <a:ext cx="7620000" cy="1143000"/>
          </a:xfrm>
        </p:spPr>
        <p:txBody>
          <a:bodyPr/>
          <a:lstStyle/>
          <a:p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Roteiro da apresentação</a:t>
            </a:r>
            <a:endParaRPr lang="pt-B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Introdução e objetivo</a:t>
            </a:r>
          </a:p>
          <a:p>
            <a:r>
              <a:rPr lang="pt-BR" dirty="0" smtClean="0"/>
              <a:t>Área de estudo</a:t>
            </a:r>
          </a:p>
          <a:p>
            <a:r>
              <a:rPr lang="pt-BR" dirty="0" smtClean="0"/>
              <a:t>Materiais e Métodos</a:t>
            </a:r>
          </a:p>
          <a:p>
            <a:r>
              <a:rPr lang="pt-BR" dirty="0" smtClean="0"/>
              <a:t>Resultados</a:t>
            </a:r>
          </a:p>
          <a:p>
            <a:r>
              <a:rPr lang="pt-BR" dirty="0" smtClean="0"/>
              <a:t>Considerações finais</a:t>
            </a:r>
            <a:endParaRPr lang="pt-B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814" y="-10613"/>
            <a:ext cx="8461375" cy="691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9328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0687" y="476672"/>
            <a:ext cx="7620000" cy="1143000"/>
          </a:xfrm>
        </p:spPr>
        <p:txBody>
          <a:bodyPr/>
          <a:lstStyle/>
          <a:p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Introdução</a:t>
            </a:r>
            <a:endParaRPr lang="pt-B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3528" y="1700808"/>
            <a:ext cx="7620000" cy="4800600"/>
          </a:xfrm>
        </p:spPr>
        <p:txBody>
          <a:bodyPr/>
          <a:lstStyle/>
          <a:p>
            <a:pPr algn="just"/>
            <a:r>
              <a:rPr lang="pt-BR" dirty="0" smtClean="0"/>
              <a:t>Utilização do fogo: relação com as mudanças de uso e cobertura da terra e ciclo do carbono (Alencar et al., 2006);</a:t>
            </a:r>
          </a:p>
          <a:p>
            <a:pPr algn="just"/>
            <a:endParaRPr lang="pt-BR" dirty="0" smtClean="0"/>
          </a:p>
          <a:p>
            <a:pPr algn="just"/>
            <a:r>
              <a:rPr lang="pt-BR" dirty="0" smtClean="0"/>
              <a:t>Aragão e </a:t>
            </a:r>
            <a:r>
              <a:rPr lang="pt-BR" dirty="0" err="1" smtClean="0"/>
              <a:t>Shimabukuro</a:t>
            </a:r>
            <a:r>
              <a:rPr lang="pt-BR" dirty="0" smtClean="0"/>
              <a:t> (2010) – redução das taxas de desmatamento, tendência de aumento de áreas queimadas;</a:t>
            </a:r>
          </a:p>
          <a:p>
            <a:pPr algn="just"/>
            <a:endParaRPr lang="pt-BR" dirty="0"/>
          </a:p>
          <a:p>
            <a:pPr algn="just"/>
            <a:r>
              <a:rPr lang="pt-BR" dirty="0" smtClean="0"/>
              <a:t>Lima et al (2012) – aproximadamente 55% das queimadas ocorreram </a:t>
            </a:r>
            <a:r>
              <a:rPr lang="pt-BR" b="1" dirty="0" smtClean="0"/>
              <a:t>fora</a:t>
            </a:r>
            <a:r>
              <a:rPr lang="pt-BR" dirty="0" smtClean="0"/>
              <a:t> de áreas recentemente desmatadas;</a:t>
            </a:r>
            <a:endParaRPr lang="pt-BR" dirty="0"/>
          </a:p>
          <a:p>
            <a:pPr algn="just"/>
            <a:endParaRPr lang="pt-BR" dirty="0" smtClean="0"/>
          </a:p>
          <a:p>
            <a:pPr algn="just"/>
            <a:r>
              <a:rPr lang="pt-BR" dirty="0" smtClean="0"/>
              <a:t>Objetivo: </a:t>
            </a:r>
            <a:r>
              <a:rPr lang="pt-BR" sz="2000" dirty="0"/>
              <a:t>Avaliar localmente quais as variáveis de cobertura da terra que possuem associação espacial e explicam as áreas queimadas no ano de 2010.</a:t>
            </a:r>
          </a:p>
          <a:p>
            <a:pPr algn="just"/>
            <a:endParaRPr lang="pt-B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159"/>
            <a:ext cx="8461375" cy="691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56540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07873" y="476672"/>
            <a:ext cx="7620000" cy="1143000"/>
          </a:xfrm>
        </p:spPr>
        <p:txBody>
          <a:bodyPr/>
          <a:lstStyle/>
          <a:p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Área de estudo</a:t>
            </a:r>
            <a:endParaRPr lang="pt-B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dirty="0" smtClean="0"/>
              <a:t>PARÁ: São Félix do Xingu, Cumaru do Norte, Santa Maria das Barreiras </a:t>
            </a:r>
            <a:r>
              <a:rPr lang="pt-BR" dirty="0" smtClean="0">
                <a:sym typeface="Wingdings" panose="05000000000000000000" pitchFamily="2" charset="2"/>
              </a:rPr>
              <a:t></a:t>
            </a:r>
            <a:r>
              <a:rPr lang="pt-BR" dirty="0" smtClean="0"/>
              <a:t> municípios prioritários ; Santana do Araguaia </a:t>
            </a:r>
            <a:r>
              <a:rPr lang="pt-BR" dirty="0" smtClean="0">
                <a:sym typeface="Wingdings" panose="05000000000000000000" pitchFamily="2" charset="2"/>
              </a:rPr>
              <a:t> monitorado</a:t>
            </a:r>
            <a:endParaRPr lang="pt-BR" dirty="0" smtClean="0"/>
          </a:p>
          <a:p>
            <a:pPr algn="just"/>
            <a:endParaRPr lang="pt-BR" dirty="0"/>
          </a:p>
          <a:p>
            <a:pPr algn="just"/>
            <a:r>
              <a:rPr lang="pt-BR" dirty="0" smtClean="0"/>
              <a:t>Desmatamento;</a:t>
            </a:r>
          </a:p>
          <a:p>
            <a:pPr algn="just"/>
            <a:r>
              <a:rPr lang="pt-BR" dirty="0" smtClean="0"/>
              <a:t>Pastagens;</a:t>
            </a:r>
          </a:p>
          <a:p>
            <a:pPr algn="just"/>
            <a:r>
              <a:rPr lang="pt-BR" dirty="0" smtClean="0"/>
              <a:t>Atividade garimpeira;</a:t>
            </a:r>
          </a:p>
          <a:p>
            <a:pPr algn="just"/>
            <a:r>
              <a:rPr lang="pt-BR" dirty="0" smtClean="0"/>
              <a:t>Pressão de ocupação;</a:t>
            </a:r>
          </a:p>
          <a:p>
            <a:pPr algn="just"/>
            <a:endParaRPr lang="pt-BR" dirty="0"/>
          </a:p>
          <a:p>
            <a:pPr algn="just"/>
            <a:r>
              <a:rPr lang="pt-BR" dirty="0" smtClean="0"/>
              <a:t>Área queimada aproximada em 2010: 21.384,91 km²</a:t>
            </a:r>
          </a:p>
          <a:p>
            <a:pPr algn="just"/>
            <a:endParaRPr lang="pt-B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814" y="-10613"/>
            <a:ext cx="8461375" cy="691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7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686990"/>
            <a:ext cx="2376264" cy="1902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5974679" y="4566917"/>
            <a:ext cx="157607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100" dirty="0" smtClean="0"/>
              <a:t>Fonte: Viana et al, 2010.</a:t>
            </a:r>
            <a:endParaRPr lang="pt-BR" sz="1100" dirty="0"/>
          </a:p>
        </p:txBody>
      </p:sp>
    </p:spTree>
    <p:extLst>
      <p:ext uri="{BB962C8B-B14F-4D97-AF65-F5344CB8AC3E}">
        <p14:creationId xmlns:p14="http://schemas.microsoft.com/office/powerpoint/2010/main" val="2672921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814" y="-10613"/>
            <a:ext cx="8461375" cy="691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15" y="836712"/>
            <a:ext cx="8349246" cy="5903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811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680850"/>
            <a:ext cx="7620000" cy="736788"/>
          </a:xfrm>
        </p:spPr>
        <p:txBody>
          <a:bodyPr/>
          <a:lstStyle/>
          <a:p>
            <a:r>
              <a:rPr lang="pt-B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Materiais e Métodos</a:t>
            </a:r>
            <a:endParaRPr lang="pt-BR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Variável dependente: proporção de área queimada</a:t>
            </a:r>
          </a:p>
          <a:p>
            <a:r>
              <a:rPr lang="pt-BR" dirty="0" smtClean="0"/>
              <a:t>Premissas:</a:t>
            </a:r>
            <a:endParaRPr lang="pt-B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814" y="-10613"/>
            <a:ext cx="8461375" cy="691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39" y="5445224"/>
            <a:ext cx="2505075" cy="79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8910850"/>
              </p:ext>
            </p:extLst>
          </p:nvPr>
        </p:nvGraphicFramePr>
        <p:xfrm>
          <a:off x="827584" y="2767966"/>
          <a:ext cx="6672064" cy="244348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2664296"/>
                <a:gridCol w="400776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Variável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Premissa</a:t>
                      </a:r>
                      <a:endParaRPr lang="pt-BR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pt-BR" sz="1400" dirty="0" smtClean="0"/>
                        <a:t>Pastagem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1400" dirty="0" smtClean="0"/>
                        <a:t>Células com maior proporção de pastagem</a:t>
                      </a:r>
                      <a:r>
                        <a:rPr lang="pt-BR" sz="1400" baseline="0" dirty="0" smtClean="0"/>
                        <a:t> tem </a:t>
                      </a:r>
                      <a:r>
                        <a:rPr lang="pt-BR" sz="1400" b="1" baseline="0" dirty="0" smtClean="0"/>
                        <a:t>maior </a:t>
                      </a:r>
                      <a:r>
                        <a:rPr lang="pt-BR" sz="1400" baseline="0" dirty="0" smtClean="0"/>
                        <a:t>proporção de área  queimada</a:t>
                      </a:r>
                      <a:endParaRPr lang="pt-BR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pt-BR" sz="1400" dirty="0" smtClean="0"/>
                        <a:t>Floresta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1400" dirty="0" smtClean="0"/>
                        <a:t>Células com maior proporção de floresta tem </a:t>
                      </a:r>
                      <a:r>
                        <a:rPr lang="pt-BR" sz="1400" b="1" dirty="0" smtClean="0"/>
                        <a:t>menor </a:t>
                      </a:r>
                      <a:r>
                        <a:rPr lang="pt-BR" sz="1400" dirty="0" smtClean="0"/>
                        <a:t>proporção</a:t>
                      </a:r>
                      <a:r>
                        <a:rPr lang="pt-BR" sz="1400" baseline="0" dirty="0" smtClean="0"/>
                        <a:t> de área queimada</a:t>
                      </a:r>
                      <a:endParaRPr lang="pt-BR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pt-BR" sz="1400" dirty="0" smtClean="0"/>
                        <a:t>Desmatamento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1400" dirty="0" smtClean="0"/>
                        <a:t>Células com maior proporção de desmatamento tem </a:t>
                      </a:r>
                      <a:r>
                        <a:rPr lang="pt-BR" sz="1400" b="1" dirty="0" smtClean="0"/>
                        <a:t>maior</a:t>
                      </a:r>
                      <a:r>
                        <a:rPr lang="pt-BR" sz="1400" dirty="0" smtClean="0"/>
                        <a:t> proporção de área queimada</a:t>
                      </a:r>
                      <a:endParaRPr lang="pt-BR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pt-BR" sz="1400" dirty="0" smtClean="0"/>
                        <a:t>Vegetação secundária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1400" dirty="0" smtClean="0"/>
                        <a:t>Células com </a:t>
                      </a:r>
                      <a:r>
                        <a:rPr lang="pt-BR" sz="1400" b="0" dirty="0" smtClean="0"/>
                        <a:t>maior</a:t>
                      </a:r>
                      <a:r>
                        <a:rPr lang="pt-BR" sz="1400" dirty="0" smtClean="0"/>
                        <a:t> proporção de vegetação</a:t>
                      </a:r>
                      <a:r>
                        <a:rPr lang="pt-BR" sz="1400" baseline="0" dirty="0" smtClean="0"/>
                        <a:t> secundária tem </a:t>
                      </a:r>
                      <a:r>
                        <a:rPr lang="pt-BR" sz="1400" b="1" baseline="0" dirty="0" smtClean="0"/>
                        <a:t>maior</a:t>
                      </a:r>
                      <a:r>
                        <a:rPr lang="pt-BR" sz="1400" baseline="0" dirty="0" smtClean="0"/>
                        <a:t> proporção de área queimada</a:t>
                      </a:r>
                      <a:endParaRPr lang="pt-BR" sz="1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0524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07873" y="476672"/>
            <a:ext cx="7620000" cy="1143000"/>
          </a:xfrm>
        </p:spPr>
        <p:txBody>
          <a:bodyPr/>
          <a:lstStyle/>
          <a:p>
            <a:r>
              <a:rPr lang="pt-B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Materiais e Métodos</a:t>
            </a:r>
            <a:endParaRPr lang="pt-BR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Variáveis:</a:t>
            </a:r>
            <a:endParaRPr lang="pt-B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814" y="-10613"/>
            <a:ext cx="8461375" cy="691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Imagem 5" descr="C:\MESTRADO\AnaliseEspacial\MAPAS\Mapa_variáveis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28" r="33277" b="6406"/>
          <a:stretch/>
        </p:blipFill>
        <p:spPr bwMode="auto">
          <a:xfrm>
            <a:off x="627999" y="2055620"/>
            <a:ext cx="5044832" cy="453650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990" t="6162" b="50000"/>
          <a:stretch/>
        </p:blipFill>
        <p:spPr>
          <a:xfrm>
            <a:off x="5724128" y="2768930"/>
            <a:ext cx="2724433" cy="2558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437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Modelo de Regressão Linear Global</a:t>
            </a:r>
            <a:endParaRPr lang="pt-BR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Espaço Reservado para Conteúdo 2"/>
              <p:cNvSpPr>
                <a:spLocks noGrp="1"/>
              </p:cNvSpPr>
              <p:nvPr>
                <p:ph idx="1"/>
              </p:nvPr>
            </p:nvSpPr>
            <p:spPr>
              <a:xfrm>
                <a:off x="395128" y="1280646"/>
                <a:ext cx="7620000" cy="4800600"/>
              </a:xfrm>
            </p:spPr>
            <p:txBody>
              <a:bodyPr>
                <a:normAutofit/>
              </a:bodyPr>
              <a:lstStyle/>
              <a:p>
                <a:pPr marL="114300" indent="0">
                  <a:buNone/>
                </a:pPr>
                <a:endParaRPr lang="pt-BR" i="1" dirty="0" smtClean="0"/>
              </a:p>
              <a:p>
                <a:pPr marL="114300" indent="0">
                  <a:buNone/>
                </a:pPr>
                <a:endParaRPr lang="pt-BR" i="1" dirty="0"/>
              </a:p>
              <a:p>
                <a:pPr marL="114300" indent="0">
                  <a:buNone/>
                </a:pPr>
                <a:endParaRPr lang="pt-BR" i="1" dirty="0" smtClean="0"/>
              </a:p>
              <a:p>
                <a:pPr marL="114300" indent="0">
                  <a:buNone/>
                </a:pPr>
                <a:endParaRPr lang="pt-BR" i="1" dirty="0"/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i="1"/>
                          </m:ctrlPr>
                        </m:sSubPr>
                        <m:e>
                          <m:r>
                            <a:rPr lang="pt-BR" i="1"/>
                            <m:t>𝑌</m:t>
                          </m:r>
                        </m:e>
                        <m:sub>
                          <m:r>
                            <a:rPr lang="pt-BR" i="1"/>
                            <m:t>𝑖</m:t>
                          </m:r>
                        </m:sub>
                      </m:sSub>
                      <m:r>
                        <a:rPr lang="pt-BR" i="1"/>
                        <m:t>=</m:t>
                      </m:r>
                      <m:sSub>
                        <m:sSubPr>
                          <m:ctrlPr>
                            <a:rPr lang="pt-BR" i="1"/>
                          </m:ctrlPr>
                        </m:sSubPr>
                        <m:e>
                          <m:r>
                            <a:rPr lang="pt-BR" i="1"/>
                            <m:t>𝛽</m:t>
                          </m:r>
                        </m:e>
                        <m:sub>
                          <m:r>
                            <a:rPr lang="pt-BR" i="1"/>
                            <m:t>0</m:t>
                          </m:r>
                        </m:sub>
                      </m:sSub>
                      <m:r>
                        <a:rPr lang="pt-BR" i="1"/>
                        <m:t>+</m:t>
                      </m:r>
                      <m:sSub>
                        <m:sSubPr>
                          <m:ctrlPr>
                            <a:rPr lang="pt-BR" i="1"/>
                          </m:ctrlPr>
                        </m:sSubPr>
                        <m:e>
                          <m:r>
                            <a:rPr lang="pt-BR" i="1"/>
                            <m:t>𝛽</m:t>
                          </m:r>
                        </m:e>
                        <m:sub>
                          <m:r>
                            <a:rPr lang="pt-BR" i="1"/>
                            <m:t>1</m:t>
                          </m:r>
                        </m:sub>
                      </m:sSub>
                      <m:r>
                        <a:rPr lang="pt-BR" i="1"/>
                        <m:t> . </m:t>
                      </m:r>
                      <m:sSub>
                        <m:sSubPr>
                          <m:ctrlPr>
                            <a:rPr lang="pt-BR" i="1"/>
                          </m:ctrlPr>
                        </m:sSubPr>
                        <m:e>
                          <m:r>
                            <a:rPr lang="pt-BR" i="1"/>
                            <m:t>𝑋</m:t>
                          </m:r>
                        </m:e>
                        <m:sub>
                          <m:r>
                            <a:rPr lang="pt-BR" i="1"/>
                            <m:t>𝑖</m:t>
                          </m:r>
                        </m:sub>
                      </m:sSub>
                      <m:r>
                        <a:rPr lang="pt-BR" i="1"/>
                        <m:t>+</m:t>
                      </m:r>
                      <m:r>
                        <a:rPr lang="pt-BR" i="1"/>
                        <m:t>𝜀</m:t>
                      </m:r>
                    </m:oMath>
                  </m:oMathPara>
                </a14:m>
                <a:endParaRPr lang="pt-BR" dirty="0" smtClean="0"/>
              </a:p>
              <a:p>
                <a:pPr>
                  <a:buFont typeface="Wingdings" panose="05000000000000000000" pitchFamily="2" charset="2"/>
                  <a:buChar char="ü"/>
                </a:pPr>
                <a:endParaRPr lang="pt-BR" dirty="0" smtClean="0"/>
              </a:p>
              <a:p>
                <a:pPr>
                  <a:buFont typeface="Wingdings" panose="05000000000000000000" pitchFamily="2" charset="2"/>
                  <a:buChar char="ü"/>
                </a:pPr>
                <a:endParaRPr lang="pt-BR" dirty="0"/>
              </a:p>
              <a:p>
                <a:pPr marL="114300" indent="0">
                  <a:buNone/>
                </a:pPr>
                <a:r>
                  <a:rPr lang="pt-BR" dirty="0" smtClean="0"/>
                  <a:t>Pressupostos:</a:t>
                </a:r>
              </a:p>
              <a:p>
                <a:pPr>
                  <a:buFont typeface="Wingdings" panose="05000000000000000000" pitchFamily="2" charset="2"/>
                  <a:buChar char="ü"/>
                </a:pPr>
                <a:r>
                  <a:rPr lang="pt-BR" dirty="0" smtClean="0"/>
                  <a:t>observações não correlacionadas;</a:t>
                </a:r>
              </a:p>
              <a:p>
                <a:pPr>
                  <a:buFont typeface="Wingdings" panose="05000000000000000000" pitchFamily="2" charset="2"/>
                  <a:buChar char="ü"/>
                </a:pPr>
                <a:r>
                  <a:rPr lang="pt-BR" dirty="0"/>
                  <a:t>r</a:t>
                </a:r>
                <a:r>
                  <a:rPr lang="pt-BR" dirty="0" smtClean="0"/>
                  <a:t>esíduos independentes;</a:t>
                </a:r>
              </a:p>
              <a:p>
                <a:pPr>
                  <a:buFont typeface="Wingdings" panose="05000000000000000000" pitchFamily="2" charset="2"/>
                  <a:buChar char="ü"/>
                </a:pPr>
                <a:r>
                  <a:rPr lang="pt-BR" dirty="0"/>
                  <a:t>v</a:t>
                </a:r>
                <a:r>
                  <a:rPr lang="pt-BR" dirty="0" smtClean="0"/>
                  <a:t>ariância constante e distribuição normal com média zero;</a:t>
                </a:r>
                <a:endParaRPr lang="pt-BR" dirty="0"/>
              </a:p>
            </p:txBody>
          </p:sp>
        </mc:Choice>
        <mc:Fallback>
          <p:sp>
            <p:nvSpPr>
              <p:cNvPr id="3" name="Espaço Reservado para Conteúd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5128" y="1280646"/>
                <a:ext cx="7620000" cy="4800600"/>
              </a:xfr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Conector de seta reta 6"/>
          <p:cNvCxnSpPr/>
          <p:nvPr/>
        </p:nvCxnSpPr>
        <p:spPr>
          <a:xfrm flipV="1">
            <a:off x="2997760" y="2389366"/>
            <a:ext cx="0" cy="43204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ixaDeTexto 7"/>
          <p:cNvSpPr txBox="1"/>
          <p:nvPr/>
        </p:nvSpPr>
        <p:spPr>
          <a:xfrm>
            <a:off x="1773624" y="2020034"/>
            <a:ext cx="35597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i-</a:t>
            </a:r>
            <a:r>
              <a:rPr lang="pt-BR" dirty="0" err="1" smtClean="0"/>
              <a:t>ésima</a:t>
            </a:r>
            <a:r>
              <a:rPr lang="pt-BR" dirty="0" smtClean="0"/>
              <a:t> obs. da variável dependente</a:t>
            </a:r>
            <a:endParaRPr lang="pt-BR" dirty="0"/>
          </a:p>
        </p:txBody>
      </p:sp>
      <p:cxnSp>
        <p:nvCxnSpPr>
          <p:cNvPr id="10" name="Conector de seta reta 9"/>
          <p:cNvCxnSpPr/>
          <p:nvPr/>
        </p:nvCxnSpPr>
        <p:spPr>
          <a:xfrm>
            <a:off x="3553502" y="3325470"/>
            <a:ext cx="0" cy="28803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>
            <a:off x="2976292" y="3613502"/>
            <a:ext cx="11544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intercepto</a:t>
            </a:r>
            <a:endParaRPr lang="pt-BR" dirty="0"/>
          </a:p>
        </p:txBody>
      </p:sp>
      <p:sp>
        <p:nvSpPr>
          <p:cNvPr id="13" name="CaixaDeTexto 12"/>
          <p:cNvSpPr txBox="1"/>
          <p:nvPr/>
        </p:nvSpPr>
        <p:spPr>
          <a:xfrm>
            <a:off x="4411975" y="3428836"/>
            <a:ext cx="18428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Inclinação da reta</a:t>
            </a:r>
            <a:endParaRPr lang="pt-BR" dirty="0"/>
          </a:p>
        </p:txBody>
      </p:sp>
      <p:cxnSp>
        <p:nvCxnSpPr>
          <p:cNvPr id="17" name="Conector angulado 16"/>
          <p:cNvCxnSpPr>
            <a:endCxn id="13" idx="1"/>
          </p:cNvCxnSpPr>
          <p:nvPr/>
        </p:nvCxnSpPr>
        <p:spPr>
          <a:xfrm rot="16200000" flipH="1">
            <a:off x="4208923" y="3410450"/>
            <a:ext cx="288032" cy="118071"/>
          </a:xfrm>
          <a:prstGeom prst="bentConnector2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aixaDeTexto 22"/>
          <p:cNvSpPr txBox="1"/>
          <p:nvPr/>
        </p:nvSpPr>
        <p:spPr>
          <a:xfrm>
            <a:off x="5013984" y="2317358"/>
            <a:ext cx="34563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/>
              <a:t>i-</a:t>
            </a:r>
            <a:r>
              <a:rPr lang="pt-BR" sz="1600" dirty="0" err="1" smtClean="0"/>
              <a:t>ésima</a:t>
            </a:r>
            <a:r>
              <a:rPr lang="pt-BR" sz="1600" dirty="0" smtClean="0"/>
              <a:t> obs. da variável independente</a:t>
            </a:r>
            <a:endParaRPr lang="pt-BR" sz="1600" dirty="0"/>
          </a:p>
        </p:txBody>
      </p:sp>
      <p:cxnSp>
        <p:nvCxnSpPr>
          <p:cNvPr id="25" name="Conector angulado 24"/>
          <p:cNvCxnSpPr>
            <a:endCxn id="23" idx="1"/>
          </p:cNvCxnSpPr>
          <p:nvPr/>
        </p:nvCxnSpPr>
        <p:spPr>
          <a:xfrm rot="5400000" flipH="1" flipV="1">
            <a:off x="4738583" y="2546013"/>
            <a:ext cx="334779" cy="216024"/>
          </a:xfrm>
          <a:prstGeom prst="bentConnector2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CaixaDeTexto 25"/>
          <p:cNvSpPr txBox="1"/>
          <p:nvPr/>
        </p:nvSpPr>
        <p:spPr>
          <a:xfrm>
            <a:off x="5713177" y="2860922"/>
            <a:ext cx="9751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resíduos</a:t>
            </a:r>
            <a:endParaRPr lang="pt-BR" dirty="0"/>
          </a:p>
        </p:txBody>
      </p:sp>
      <p:cxnSp>
        <p:nvCxnSpPr>
          <p:cNvPr id="28" name="Conector de seta reta 27"/>
          <p:cNvCxnSpPr>
            <a:endCxn id="26" idx="1"/>
          </p:cNvCxnSpPr>
          <p:nvPr/>
        </p:nvCxnSpPr>
        <p:spPr>
          <a:xfrm>
            <a:off x="5446032" y="3045588"/>
            <a:ext cx="267145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0933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dirty="0" smtClean="0"/>
              <a:t>Em dados espaciais a premissa de independência quase nunca é satisfeita;</a:t>
            </a:r>
          </a:p>
          <a:p>
            <a:pPr algn="just"/>
            <a:endParaRPr lang="pt-BR" dirty="0"/>
          </a:p>
          <a:p>
            <a:pPr algn="just"/>
            <a:r>
              <a:rPr lang="pt-BR" dirty="0" smtClean="0"/>
              <a:t>Índice de Moran I: quantifica o grau de </a:t>
            </a:r>
            <a:r>
              <a:rPr lang="pt-BR" dirty="0" err="1" smtClean="0"/>
              <a:t>autocorrelação</a:t>
            </a:r>
            <a:r>
              <a:rPr lang="pt-BR" dirty="0" smtClean="0"/>
              <a:t> espacial</a:t>
            </a:r>
          </a:p>
          <a:p>
            <a:pPr lvl="1" algn="just"/>
            <a:r>
              <a:rPr lang="pt-BR" dirty="0" smtClean="0"/>
              <a:t>+1 </a:t>
            </a:r>
            <a:r>
              <a:rPr lang="pt-BR" dirty="0" err="1" smtClean="0"/>
              <a:t>autocorrelação</a:t>
            </a:r>
            <a:r>
              <a:rPr lang="pt-BR" dirty="0" smtClean="0"/>
              <a:t> direta</a:t>
            </a:r>
          </a:p>
          <a:p>
            <a:pPr lvl="1" algn="just"/>
            <a:r>
              <a:rPr lang="pt-BR" dirty="0" smtClean="0"/>
              <a:t>0 aleatório</a:t>
            </a:r>
          </a:p>
          <a:p>
            <a:pPr lvl="1" algn="just"/>
            <a:r>
              <a:rPr lang="pt-BR" dirty="0" smtClean="0"/>
              <a:t>-1 correlação inversa</a:t>
            </a:r>
          </a:p>
          <a:p>
            <a:pPr algn="just"/>
            <a:endParaRPr lang="pt-BR" dirty="0" smtClean="0"/>
          </a:p>
          <a:p>
            <a:pPr algn="just"/>
            <a:r>
              <a:rPr lang="pt-BR" dirty="0" smtClean="0"/>
              <a:t>Se detectada </a:t>
            </a:r>
            <a:r>
              <a:rPr lang="pt-BR" dirty="0" err="1" smtClean="0"/>
              <a:t>autocorrelação</a:t>
            </a:r>
            <a:r>
              <a:rPr lang="pt-BR" dirty="0" smtClean="0"/>
              <a:t> nos resíduos do modelo da regressão: </a:t>
            </a:r>
            <a:r>
              <a:rPr lang="pt-BR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modelo de regressão espacial!!!</a:t>
            </a:r>
            <a:endParaRPr lang="pt-BR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210" y="-10615"/>
            <a:ext cx="8461375" cy="691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7351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ência">
  <a:themeElements>
    <a:clrScheme name="Papel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Escritório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ência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2120</TotalTime>
  <Words>584</Words>
  <Application>Microsoft Office PowerPoint</Application>
  <PresentationFormat>Apresentação na tela (4:3)</PresentationFormat>
  <Paragraphs>138</Paragraphs>
  <Slides>18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19" baseType="lpstr">
      <vt:lpstr>Adjacência</vt:lpstr>
      <vt:lpstr>Análise espacial entre queimadas e cobertura da terra</vt:lpstr>
      <vt:lpstr>Roteiro da apresentação</vt:lpstr>
      <vt:lpstr>Introdução</vt:lpstr>
      <vt:lpstr>Área de estudo</vt:lpstr>
      <vt:lpstr>Apresentação do PowerPoint</vt:lpstr>
      <vt:lpstr>Materiais e Métodos</vt:lpstr>
      <vt:lpstr>Materiais e Métodos</vt:lpstr>
      <vt:lpstr>Modelo de Regressão Linear Global</vt:lpstr>
      <vt:lpstr>Apresentação do PowerPoint</vt:lpstr>
      <vt:lpstr>Apresentação do PowerPoint</vt:lpstr>
      <vt:lpstr>Modelo de Regressão com Efeitos Espaciais Locais</vt:lpstr>
      <vt:lpstr>Resultados</vt:lpstr>
      <vt:lpstr>Quei~pastagem</vt:lpstr>
      <vt:lpstr>Quei~floresta</vt:lpstr>
      <vt:lpstr>Quei~desmatamento</vt:lpstr>
      <vt:lpstr>Quei~vegetaçãosecundária</vt:lpstr>
      <vt:lpstr>Resíduos GWR</vt:lpstr>
      <vt:lpstr>Considerações finais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Análise espacial entre queimadas e cobertura da terra</dc:title>
  <dc:creator>Thais Rosan</dc:creator>
  <cp:lastModifiedBy>Thais Rosan</cp:lastModifiedBy>
  <cp:revision>138</cp:revision>
  <dcterms:created xsi:type="dcterms:W3CDTF">2015-12-16T23:06:05Z</dcterms:created>
  <dcterms:modified xsi:type="dcterms:W3CDTF">2015-12-18T10:26:23Z</dcterms:modified>
</cp:coreProperties>
</file>