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4" autoAdjust="0"/>
    <p:restoredTop sz="94650" autoAdjust="0"/>
  </p:normalViewPr>
  <p:slideViewPr>
    <p:cSldViewPr>
      <p:cViewPr varScale="1">
        <p:scale>
          <a:sx n="65" d="100"/>
          <a:sy n="65" d="100"/>
        </p:scale>
        <p:origin x="-128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7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7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7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26" Type="http://schemas.openxmlformats.org/officeDocument/2006/relationships/image" Target="../media/image66.wmf"/><Relationship Id="rId3" Type="http://schemas.openxmlformats.org/officeDocument/2006/relationships/image" Target="../media/image43.wmf"/><Relationship Id="rId21" Type="http://schemas.openxmlformats.org/officeDocument/2006/relationships/image" Target="../media/image61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5" Type="http://schemas.openxmlformats.org/officeDocument/2006/relationships/image" Target="../media/image65.wmf"/><Relationship Id="rId2" Type="http://schemas.openxmlformats.org/officeDocument/2006/relationships/image" Target="../media/image42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24" Type="http://schemas.openxmlformats.org/officeDocument/2006/relationships/image" Target="../media/image64.wmf"/><Relationship Id="rId5" Type="http://schemas.openxmlformats.org/officeDocument/2006/relationships/image" Target="../media/image45.wmf"/><Relationship Id="rId15" Type="http://schemas.openxmlformats.org/officeDocument/2006/relationships/image" Target="../media/image55.wmf"/><Relationship Id="rId23" Type="http://schemas.openxmlformats.org/officeDocument/2006/relationships/image" Target="../media/image63.wmf"/><Relationship Id="rId28" Type="http://schemas.openxmlformats.org/officeDocument/2006/relationships/image" Target="../media/image68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Relationship Id="rId22" Type="http://schemas.openxmlformats.org/officeDocument/2006/relationships/image" Target="../media/image62.wmf"/><Relationship Id="rId27" Type="http://schemas.openxmlformats.org/officeDocument/2006/relationships/image" Target="../media/image6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87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D8FD6-66AB-40B7-AADD-95D308B9EB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0222A-F0EF-47B2-967B-53C2F529D2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8450" y="609600"/>
            <a:ext cx="211455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19125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8359A-3A90-4AEE-AF0D-F4C951EDC4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A5864-1CF6-4627-938D-9C0F55DF59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05279-C58E-4EBB-B0CD-696FB0572F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68413-F3CD-4DFD-9DBC-1C0201BF60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42279-F2D8-4332-9596-A025DE9535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1475E-F7F0-41A5-B5E6-B35EC8E5BB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62CEF-571C-4E1E-85B6-EBFF64BB86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73081-D405-443B-A658-EEE38895AF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5E296-32D9-426D-A812-72C254A2A9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CF6F87-C3E0-401F-A797-DC54160C39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762000" y="1219200"/>
            <a:ext cx="7620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tint val="20392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20392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2.bin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5.bin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61.bin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9.bin"/><Relationship Id="rId29" Type="http://schemas.openxmlformats.org/officeDocument/2006/relationships/oleObject" Target="../embeddings/oleObject78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5.bin"/><Relationship Id="rId11" Type="http://schemas.openxmlformats.org/officeDocument/2006/relationships/oleObject" Target="../embeddings/oleObject60.bin"/><Relationship Id="rId24" Type="http://schemas.openxmlformats.org/officeDocument/2006/relationships/oleObject" Target="../embeddings/oleObject73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72.bin"/><Relationship Id="rId28" Type="http://schemas.openxmlformats.org/officeDocument/2006/relationships/oleObject" Target="../embeddings/oleObject77.bin"/><Relationship Id="rId10" Type="http://schemas.openxmlformats.org/officeDocument/2006/relationships/oleObject" Target="../embeddings/oleObject59.bin"/><Relationship Id="rId19" Type="http://schemas.openxmlformats.org/officeDocument/2006/relationships/oleObject" Target="../embeddings/oleObject68.bin"/><Relationship Id="rId4" Type="http://schemas.openxmlformats.org/officeDocument/2006/relationships/oleObject" Target="../embeddings/oleObject53.bin"/><Relationship Id="rId9" Type="http://schemas.openxmlformats.org/officeDocument/2006/relationships/oleObject" Target="../embeddings/oleObject58.bin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71.bin"/><Relationship Id="rId27" Type="http://schemas.openxmlformats.org/officeDocument/2006/relationships/oleObject" Target="../embeddings/oleObject76.bin"/><Relationship Id="rId30" Type="http://schemas.openxmlformats.org/officeDocument/2006/relationships/oleObject" Target="../embeddings/oleObject79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2.bin"/><Relationship Id="rId5" Type="http://schemas.openxmlformats.org/officeDocument/2006/relationships/oleObject" Target="../embeddings/oleObject81.bin"/><Relationship Id="rId4" Type="http://schemas.openxmlformats.org/officeDocument/2006/relationships/oleObject" Target="../embeddings/oleObject8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5.bin"/><Relationship Id="rId5" Type="http://schemas.openxmlformats.org/officeDocument/2006/relationships/oleObject" Target="../embeddings/oleObject84.bin"/><Relationship Id="rId4" Type="http://schemas.openxmlformats.org/officeDocument/2006/relationships/oleObject" Target="../embeddings/oleObject8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8.bin"/><Relationship Id="rId5" Type="http://schemas.openxmlformats.org/officeDocument/2006/relationships/oleObject" Target="../embeddings/oleObject87.bin"/><Relationship Id="rId4" Type="http://schemas.openxmlformats.org/officeDocument/2006/relationships/oleObject" Target="../embeddings/oleObject86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2.bin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9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8.bin"/><Relationship Id="rId5" Type="http://schemas.openxmlformats.org/officeDocument/2006/relationships/oleObject" Target="../embeddings/oleObject97.bin"/><Relationship Id="rId4" Type="http://schemas.openxmlformats.org/officeDocument/2006/relationships/oleObject" Target="../embeddings/oleObject96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image" Target="../media/image77.wmf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2.bin"/><Relationship Id="rId5" Type="http://schemas.openxmlformats.org/officeDocument/2006/relationships/oleObject" Target="../embeddings/oleObject101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08.bin"/><Relationship Id="rId5" Type="http://schemas.openxmlformats.org/officeDocument/2006/relationships/oleObject" Target="../embeddings/oleObject107.bin"/><Relationship Id="rId4" Type="http://schemas.openxmlformats.org/officeDocument/2006/relationships/oleObject" Target="../embeddings/oleObject10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3" Type="http://schemas.openxmlformats.org/officeDocument/2006/relationships/image" Target="../media/image99.wmf"/><Relationship Id="rId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11.bin"/><Relationship Id="rId5" Type="http://schemas.openxmlformats.org/officeDocument/2006/relationships/oleObject" Target="../embeddings/oleObject110.bin"/><Relationship Id="rId4" Type="http://schemas.openxmlformats.org/officeDocument/2006/relationships/oleObject" Target="../embeddings/oleObject109.bin"/><Relationship Id="rId9" Type="http://schemas.openxmlformats.org/officeDocument/2006/relationships/oleObject" Target="../embeddings/oleObject11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95600"/>
            <a:ext cx="84582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Revisão Matemática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ANO  2011</a:t>
            </a:r>
          </a:p>
        </p:txBody>
      </p:sp>
      <p:sp>
        <p:nvSpPr>
          <p:cNvPr id="41987" name="Text Box 22"/>
          <p:cNvSpPr txBox="1">
            <a:spLocks noChangeArrowheads="1"/>
          </p:cNvSpPr>
          <p:nvPr/>
        </p:nvSpPr>
        <p:spPr bwMode="auto">
          <a:xfrm>
            <a:off x="6588125" y="6092825"/>
            <a:ext cx="21478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omic Sans MS" pitchFamily="66" charset="0"/>
              </a:rPr>
              <a:t>Camilo Daleles Rennó</a:t>
            </a:r>
          </a:p>
          <a:p>
            <a:r>
              <a:rPr lang="pt-BR"/>
              <a:t>camilo@dpi.inpe.br</a:t>
            </a:r>
          </a:p>
        </p:txBody>
      </p:sp>
      <p:pic>
        <p:nvPicPr>
          <p:cNvPr id="41988" name="Picture 23" descr="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661025"/>
            <a:ext cx="12604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5608" name="Text Box 6"/>
          <p:cNvSpPr txBox="1">
            <a:spLocks noChangeArrowheads="1"/>
          </p:cNvSpPr>
          <p:nvPr/>
        </p:nvSpPr>
        <p:spPr bwMode="auto">
          <a:xfrm>
            <a:off x="2124075" y="177323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744913" y="4154488"/>
            <a:ext cx="398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x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4140200" y="3357563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y</a:t>
            </a:r>
          </a:p>
        </p:txBody>
      </p:sp>
      <p:sp>
        <p:nvSpPr>
          <p:cNvPr id="63497" name="Freeform 9"/>
          <p:cNvSpPr>
            <a:spLocks/>
          </p:cNvSpPr>
          <p:nvPr/>
        </p:nvSpPr>
        <p:spPr bwMode="auto">
          <a:xfrm>
            <a:off x="3708400" y="2897188"/>
            <a:ext cx="468313" cy="1252537"/>
          </a:xfrm>
          <a:custGeom>
            <a:avLst/>
            <a:gdLst>
              <a:gd name="T0" fmla="*/ 0 w 544"/>
              <a:gd name="T1" fmla="*/ 2147483647 h 272"/>
              <a:gd name="T2" fmla="*/ 2147483647 w 544"/>
              <a:gd name="T3" fmla="*/ 0 h 272"/>
              <a:gd name="T4" fmla="*/ 2147483647 w 544"/>
              <a:gd name="T5" fmla="*/ 2147483647 h 272"/>
              <a:gd name="T6" fmla="*/ 0 w 544"/>
              <a:gd name="T7" fmla="*/ 2147483647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544"/>
              <a:gd name="T13" fmla="*/ 0 h 272"/>
              <a:gd name="T14" fmla="*/ 544 w 544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44" h="272">
                <a:moveTo>
                  <a:pt x="0" y="272"/>
                </a:moveTo>
                <a:lnTo>
                  <a:pt x="544" y="0"/>
                </a:lnTo>
                <a:lnTo>
                  <a:pt x="544" y="272"/>
                </a:lnTo>
                <a:lnTo>
                  <a:pt x="0" y="27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702050" y="4149725"/>
            <a:ext cx="474663" cy="1133475"/>
            <a:chOff x="930" y="2840"/>
            <a:chExt cx="136" cy="726"/>
          </a:xfrm>
        </p:grpSpPr>
        <p:sp>
          <p:nvSpPr>
            <p:cNvPr id="25616" name="Line 11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617" name="Line 12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 rot="16200000" flipV="1">
            <a:off x="2059782" y="2055019"/>
            <a:ext cx="1274762" cy="2921000"/>
            <a:chOff x="930" y="2840"/>
            <a:chExt cx="136" cy="726"/>
          </a:xfrm>
        </p:grpSpPr>
        <p:sp>
          <p:nvSpPr>
            <p:cNvPr id="25614" name="Line 14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615" name="Line 15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4683125" y="3213100"/>
          <a:ext cx="534988" cy="571500"/>
        </p:xfrm>
        <a:graphic>
          <a:graphicData uri="http://schemas.openxmlformats.org/presentationml/2006/ole">
            <p:oleObj spid="_x0000_s25602" name="Equation" r:id="rId4" imgW="368280" imgH="393480" progId="Equation.DSMT4">
              <p:embed/>
            </p:oleObj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5238750" y="3213100"/>
          <a:ext cx="3365500" cy="571500"/>
        </p:xfrm>
        <a:graphic>
          <a:graphicData uri="http://schemas.openxmlformats.org/presentationml/2006/ole">
            <p:oleObj spid="_x0000_s25603" name="Equation" r:id="rId5" imgW="231120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/>
      <p:bldP spid="63496" grpId="0"/>
      <p:bldP spid="6349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6632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6633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6634" name="Text Box 6"/>
          <p:cNvSpPr txBox="1">
            <a:spLocks noChangeArrowheads="1"/>
          </p:cNvSpPr>
          <p:nvPr/>
        </p:nvSpPr>
        <p:spPr bwMode="auto">
          <a:xfrm>
            <a:off x="2124075" y="177323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sp>
        <p:nvSpPr>
          <p:cNvPr id="26635" name="Text Box 7"/>
          <p:cNvSpPr txBox="1">
            <a:spLocks noChangeArrowheads="1"/>
          </p:cNvSpPr>
          <p:nvPr/>
        </p:nvSpPr>
        <p:spPr bwMode="auto">
          <a:xfrm>
            <a:off x="3059113" y="4941888"/>
            <a:ext cx="398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x</a:t>
            </a:r>
          </a:p>
        </p:txBody>
      </p:sp>
      <p:sp>
        <p:nvSpPr>
          <p:cNvPr id="26636" name="Text Box 8"/>
          <p:cNvSpPr txBox="1">
            <a:spLocks noChangeArrowheads="1"/>
          </p:cNvSpPr>
          <p:nvPr/>
        </p:nvSpPr>
        <p:spPr bwMode="auto">
          <a:xfrm>
            <a:off x="3779838" y="4437063"/>
            <a:ext cx="398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y</a:t>
            </a:r>
          </a:p>
        </p:txBody>
      </p:sp>
      <p:sp>
        <p:nvSpPr>
          <p:cNvPr id="26637" name="Freeform 9"/>
          <p:cNvSpPr>
            <a:spLocks/>
          </p:cNvSpPr>
          <p:nvPr/>
        </p:nvSpPr>
        <p:spPr bwMode="auto">
          <a:xfrm>
            <a:off x="2884488" y="4132263"/>
            <a:ext cx="823912" cy="833437"/>
          </a:xfrm>
          <a:custGeom>
            <a:avLst/>
            <a:gdLst>
              <a:gd name="T0" fmla="*/ 0 w 544"/>
              <a:gd name="T1" fmla="*/ 2147483647 h 272"/>
              <a:gd name="T2" fmla="*/ 2147483647 w 544"/>
              <a:gd name="T3" fmla="*/ 0 h 272"/>
              <a:gd name="T4" fmla="*/ 2147483647 w 544"/>
              <a:gd name="T5" fmla="*/ 2147483647 h 272"/>
              <a:gd name="T6" fmla="*/ 0 w 544"/>
              <a:gd name="T7" fmla="*/ 2147483647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544"/>
              <a:gd name="T13" fmla="*/ 0 h 272"/>
              <a:gd name="T14" fmla="*/ 544 w 544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44" h="272">
                <a:moveTo>
                  <a:pt x="0" y="272"/>
                </a:moveTo>
                <a:lnTo>
                  <a:pt x="544" y="0"/>
                </a:lnTo>
                <a:lnTo>
                  <a:pt x="544" y="272"/>
                </a:lnTo>
                <a:lnTo>
                  <a:pt x="0" y="27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4787900" y="2133600"/>
          <a:ext cx="534988" cy="571500"/>
        </p:xfrm>
        <a:graphic>
          <a:graphicData uri="http://schemas.openxmlformats.org/presentationml/2006/ole">
            <p:oleObj spid="_x0000_s26626" name="Equation" r:id="rId4" imgW="368280" imgH="393480" progId="Equation.DSMT4">
              <p:embed/>
            </p:oleObj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5364163" y="2133600"/>
          <a:ext cx="1312862" cy="627063"/>
        </p:xfrm>
        <a:graphic>
          <a:graphicData uri="http://schemas.openxmlformats.org/presentationml/2006/ole">
            <p:oleObj spid="_x0000_s26627" name="Equation" r:id="rId5" imgW="901440" imgH="431640" progId="Equation.DSMT4">
              <p:embed/>
            </p:oleObj>
          </a:graphicData>
        </a:graphic>
      </p:graphicFrame>
      <p:sp>
        <p:nvSpPr>
          <p:cNvPr id="26638" name="Text Box 12"/>
          <p:cNvSpPr txBox="1">
            <a:spLocks noChangeArrowheads="1"/>
          </p:cNvSpPr>
          <p:nvPr/>
        </p:nvSpPr>
        <p:spPr bwMode="auto">
          <a:xfrm>
            <a:off x="2700338" y="4581525"/>
            <a:ext cx="344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 baseline="-25000"/>
              <a:t>0</a:t>
            </a:r>
            <a:endParaRPr lang="pt-BR"/>
          </a:p>
        </p:txBody>
      </p:sp>
      <p:sp>
        <p:nvSpPr>
          <p:cNvPr id="26639" name="Text Box 13"/>
          <p:cNvSpPr txBox="1">
            <a:spLocks noChangeArrowheads="1"/>
          </p:cNvSpPr>
          <p:nvPr/>
        </p:nvSpPr>
        <p:spPr bwMode="auto">
          <a:xfrm>
            <a:off x="3532188" y="3716338"/>
            <a:ext cx="344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 baseline="-25000"/>
              <a:t>1</a:t>
            </a:r>
            <a:endParaRPr lang="pt-BR"/>
          </a:p>
        </p:txBody>
      </p:sp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6732588" y="2133600"/>
          <a:ext cx="1960562" cy="573088"/>
        </p:xfrm>
        <a:graphic>
          <a:graphicData uri="http://schemas.openxmlformats.org/presentationml/2006/ole">
            <p:oleObj spid="_x0000_s26628" name="Equation" r:id="rId6" imgW="1346040" imgH="393480" progId="Equation.DSMT4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670425" y="3716338"/>
          <a:ext cx="2349500" cy="573087"/>
        </p:xfrm>
        <a:graphic>
          <a:graphicData uri="http://schemas.openxmlformats.org/presentationml/2006/ole">
            <p:oleObj spid="_x0000_s26629" name="Equation" r:id="rId7" imgW="1612800" imgH="393480" progId="Equation.DSMT4">
              <p:embed/>
            </p:oleObj>
          </a:graphicData>
        </a:graphic>
      </p:graphicFrame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4643438" y="3068638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para </a:t>
            </a:r>
            <a:r>
              <a:rPr lang="pt-BR" i="1"/>
              <a:t>x</a:t>
            </a:r>
            <a:r>
              <a:rPr lang="pt-BR" baseline="-25000"/>
              <a:t>0</a:t>
            </a:r>
            <a:r>
              <a:rPr lang="pt-BR"/>
              <a:t> =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7656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7657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7658" name="Text Box 6"/>
          <p:cNvSpPr txBox="1">
            <a:spLocks noChangeArrowheads="1"/>
          </p:cNvSpPr>
          <p:nvPr/>
        </p:nvSpPr>
        <p:spPr bwMode="auto">
          <a:xfrm>
            <a:off x="2124075" y="177323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graphicFrame>
        <p:nvGraphicFramePr>
          <p:cNvPr id="27650" name="Object 7"/>
          <p:cNvGraphicFramePr>
            <a:graphicFrameLocks noChangeAspect="1"/>
          </p:cNvGraphicFramePr>
          <p:nvPr/>
        </p:nvGraphicFramePr>
        <p:xfrm>
          <a:off x="4787900" y="2133600"/>
          <a:ext cx="534988" cy="571500"/>
        </p:xfrm>
        <a:graphic>
          <a:graphicData uri="http://schemas.openxmlformats.org/presentationml/2006/ole">
            <p:oleObj spid="_x0000_s27650" name="Equation" r:id="rId4" imgW="368280" imgH="393480" progId="Equation.DSMT4">
              <p:embed/>
            </p:oleObj>
          </a:graphicData>
        </a:graphic>
      </p:graphicFrame>
      <p:graphicFrame>
        <p:nvGraphicFramePr>
          <p:cNvPr id="27651" name="Object 8"/>
          <p:cNvGraphicFramePr>
            <a:graphicFrameLocks noChangeAspect="1"/>
          </p:cNvGraphicFramePr>
          <p:nvPr/>
        </p:nvGraphicFramePr>
        <p:xfrm>
          <a:off x="5364163" y="2133600"/>
          <a:ext cx="1312862" cy="627063"/>
        </p:xfrm>
        <a:graphic>
          <a:graphicData uri="http://schemas.openxmlformats.org/presentationml/2006/ole">
            <p:oleObj spid="_x0000_s27651" name="Equation" r:id="rId5" imgW="901440" imgH="431640" progId="Equation.DSMT4">
              <p:embed/>
            </p:oleObj>
          </a:graphicData>
        </a:graphic>
      </p:graphicFrame>
      <p:sp>
        <p:nvSpPr>
          <p:cNvPr id="27659" name="Text Box 9"/>
          <p:cNvSpPr txBox="1">
            <a:spLocks noChangeArrowheads="1"/>
          </p:cNvSpPr>
          <p:nvPr/>
        </p:nvSpPr>
        <p:spPr bwMode="auto">
          <a:xfrm>
            <a:off x="2700338" y="4581525"/>
            <a:ext cx="344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 baseline="-25000"/>
              <a:t>0</a:t>
            </a:r>
            <a:endParaRPr lang="pt-BR"/>
          </a:p>
        </p:txBody>
      </p:sp>
      <p:graphicFrame>
        <p:nvGraphicFramePr>
          <p:cNvPr id="27652" name="Object 10"/>
          <p:cNvGraphicFramePr>
            <a:graphicFrameLocks noChangeAspect="1"/>
          </p:cNvGraphicFramePr>
          <p:nvPr/>
        </p:nvGraphicFramePr>
        <p:xfrm>
          <a:off x="6732588" y="2133600"/>
          <a:ext cx="1960562" cy="573088"/>
        </p:xfrm>
        <a:graphic>
          <a:graphicData uri="http://schemas.openxmlformats.org/presentationml/2006/ole">
            <p:oleObj spid="_x0000_s27652" name="Equation" r:id="rId6" imgW="1346040" imgH="393480" progId="Equation.DSMT4">
              <p:embed/>
            </p:oleObj>
          </a:graphicData>
        </a:graphic>
      </p:graphicFrame>
      <p:graphicFrame>
        <p:nvGraphicFramePr>
          <p:cNvPr id="27653" name="Object 11"/>
          <p:cNvGraphicFramePr>
            <a:graphicFrameLocks noChangeAspect="1"/>
          </p:cNvGraphicFramePr>
          <p:nvPr/>
        </p:nvGraphicFramePr>
        <p:xfrm>
          <a:off x="4670425" y="3716338"/>
          <a:ext cx="2349500" cy="573087"/>
        </p:xfrm>
        <a:graphic>
          <a:graphicData uri="http://schemas.openxmlformats.org/presentationml/2006/ole">
            <p:oleObj spid="_x0000_s27653" name="Equation" r:id="rId7" imgW="1612800" imgH="393480" progId="Equation.DSMT4">
              <p:embed/>
            </p:oleObj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4643438" y="3068638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para </a:t>
            </a:r>
            <a:r>
              <a:rPr lang="pt-BR" i="1"/>
              <a:t>x</a:t>
            </a:r>
            <a:r>
              <a:rPr lang="pt-BR" baseline="-25000"/>
              <a:t>0</a:t>
            </a:r>
            <a:r>
              <a:rPr lang="pt-BR"/>
              <a:t> = 10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V="1">
            <a:off x="2700338" y="3751263"/>
            <a:ext cx="1371600" cy="140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V="1">
            <a:off x="2555875" y="4156075"/>
            <a:ext cx="16557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V="1">
            <a:off x="2547938" y="4621213"/>
            <a:ext cx="1779587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>
            <a:off x="2484438" y="4965700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7019925" y="383698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9" grpId="0" animBg="1"/>
      <p:bldP spid="65550" grpId="0" animBg="1"/>
      <p:bldP spid="65551" grpId="0" animBg="1"/>
      <p:bldP spid="65552" grpId="0" animBg="1"/>
      <p:bldP spid="655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8681" name="Text Box 6"/>
          <p:cNvSpPr txBox="1">
            <a:spLocks noChangeArrowheads="1"/>
          </p:cNvSpPr>
          <p:nvPr/>
        </p:nvSpPr>
        <p:spPr bwMode="auto">
          <a:xfrm>
            <a:off x="755650" y="1484313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graphicFrame>
        <p:nvGraphicFramePr>
          <p:cNvPr id="28674" name="Object 11"/>
          <p:cNvGraphicFramePr>
            <a:graphicFrameLocks noChangeAspect="1"/>
          </p:cNvGraphicFramePr>
          <p:nvPr/>
        </p:nvGraphicFramePr>
        <p:xfrm>
          <a:off x="790575" y="2420938"/>
          <a:ext cx="2349500" cy="573087"/>
        </p:xfrm>
        <a:graphic>
          <a:graphicData uri="http://schemas.openxmlformats.org/presentationml/2006/ole">
            <p:oleObj spid="_x0000_s28674" name="Equation" r:id="rId3" imgW="1612800" imgH="393480" progId="Equation.DSMT4">
              <p:embed/>
            </p:oleObj>
          </a:graphicData>
        </a:graphic>
      </p:graphicFrame>
      <p:sp>
        <p:nvSpPr>
          <p:cNvPr id="28682" name="Text Box 12"/>
          <p:cNvSpPr txBox="1">
            <a:spLocks noChangeArrowheads="1"/>
          </p:cNvSpPr>
          <p:nvPr/>
        </p:nvSpPr>
        <p:spPr bwMode="auto">
          <a:xfrm>
            <a:off x="755650" y="1916113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para </a:t>
            </a:r>
            <a:r>
              <a:rPr lang="pt-BR" i="1"/>
              <a:t>x</a:t>
            </a:r>
            <a:r>
              <a:rPr lang="pt-BR" baseline="-25000"/>
              <a:t>0</a:t>
            </a:r>
            <a:r>
              <a:rPr lang="pt-BR"/>
              <a:t> = 10</a:t>
            </a:r>
          </a:p>
        </p:txBody>
      </p:sp>
      <p:graphicFrame>
        <p:nvGraphicFramePr>
          <p:cNvPr id="66578" name="Object 18"/>
          <p:cNvGraphicFramePr>
            <a:graphicFrameLocks noChangeAspect="1"/>
          </p:cNvGraphicFramePr>
          <p:nvPr/>
        </p:nvGraphicFramePr>
        <p:xfrm>
          <a:off x="790575" y="3141663"/>
          <a:ext cx="5308600" cy="611187"/>
        </p:xfrm>
        <a:graphic>
          <a:graphicData uri="http://schemas.openxmlformats.org/presentationml/2006/ole">
            <p:oleObj spid="_x0000_s28675" name="Equation" r:id="rId4" imgW="3644640" imgH="419040" progId="Equation.DSMT4">
              <p:embed/>
            </p:oleObj>
          </a:graphicData>
        </a:graphic>
      </p:graphicFrame>
      <p:sp>
        <p:nvSpPr>
          <p:cNvPr id="66579" name="Line 19"/>
          <p:cNvSpPr>
            <a:spLocks noChangeShapeType="1"/>
          </p:cNvSpPr>
          <p:nvPr/>
        </p:nvSpPr>
        <p:spPr bwMode="auto">
          <a:xfrm flipV="1">
            <a:off x="3492500" y="3213100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80" name="Line 20"/>
          <p:cNvSpPr>
            <a:spLocks noChangeShapeType="1"/>
          </p:cNvSpPr>
          <p:nvPr/>
        </p:nvSpPr>
        <p:spPr bwMode="auto">
          <a:xfrm flipV="1">
            <a:off x="5437188" y="3213100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6581" name="Object 21"/>
          <p:cNvGraphicFramePr>
            <a:graphicFrameLocks noChangeAspect="1"/>
          </p:cNvGraphicFramePr>
          <p:nvPr/>
        </p:nvGraphicFramePr>
        <p:xfrm>
          <a:off x="790575" y="3860800"/>
          <a:ext cx="6142038" cy="611188"/>
        </p:xfrm>
        <a:graphic>
          <a:graphicData uri="http://schemas.openxmlformats.org/presentationml/2006/ole">
            <p:oleObj spid="_x0000_s28676" name="Equation" r:id="rId5" imgW="4216320" imgH="419040" progId="Equation.DSMT4">
              <p:embed/>
            </p:oleObj>
          </a:graphicData>
        </a:graphic>
      </p:graphicFrame>
      <p:sp>
        <p:nvSpPr>
          <p:cNvPr id="66582" name="Line 22"/>
          <p:cNvSpPr>
            <a:spLocks noChangeShapeType="1"/>
          </p:cNvSpPr>
          <p:nvPr/>
        </p:nvSpPr>
        <p:spPr bwMode="auto">
          <a:xfrm flipV="1">
            <a:off x="1258888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83" name="Line 23"/>
          <p:cNvSpPr>
            <a:spLocks noChangeShapeType="1"/>
          </p:cNvSpPr>
          <p:nvPr/>
        </p:nvSpPr>
        <p:spPr bwMode="auto">
          <a:xfrm flipV="1">
            <a:off x="5484813" y="3932238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84" name="Line 24"/>
          <p:cNvSpPr>
            <a:spLocks noChangeShapeType="1"/>
          </p:cNvSpPr>
          <p:nvPr/>
        </p:nvSpPr>
        <p:spPr bwMode="auto">
          <a:xfrm flipV="1">
            <a:off x="4067175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85" name="Line 25"/>
          <p:cNvSpPr>
            <a:spLocks noChangeShapeType="1"/>
          </p:cNvSpPr>
          <p:nvPr/>
        </p:nvSpPr>
        <p:spPr bwMode="auto">
          <a:xfrm flipV="1">
            <a:off x="6156325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6586" name="Object 26"/>
          <p:cNvGraphicFramePr>
            <a:graphicFrameLocks noChangeAspect="1"/>
          </p:cNvGraphicFramePr>
          <p:nvPr/>
        </p:nvGraphicFramePr>
        <p:xfrm>
          <a:off x="790575" y="4581525"/>
          <a:ext cx="2571750" cy="611188"/>
        </p:xfrm>
        <a:graphic>
          <a:graphicData uri="http://schemas.openxmlformats.org/presentationml/2006/ole">
            <p:oleObj spid="_x0000_s28677" name="Equation" r:id="rId6" imgW="1765080" imgH="419040" progId="Equation.DSMT4">
              <p:embed/>
            </p:oleObj>
          </a:graphicData>
        </a:graphic>
      </p:graphicFrame>
      <p:sp>
        <p:nvSpPr>
          <p:cNvPr id="66587" name="Line 27"/>
          <p:cNvSpPr>
            <a:spLocks noChangeShapeType="1"/>
          </p:cNvSpPr>
          <p:nvPr/>
        </p:nvSpPr>
        <p:spPr bwMode="auto">
          <a:xfrm flipV="1">
            <a:off x="1187450" y="4652963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88" name="Line 28"/>
          <p:cNvSpPr>
            <a:spLocks noChangeShapeType="1"/>
          </p:cNvSpPr>
          <p:nvPr/>
        </p:nvSpPr>
        <p:spPr bwMode="auto">
          <a:xfrm flipV="1">
            <a:off x="2627313" y="4652963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6589" name="Object 29"/>
          <p:cNvGraphicFramePr>
            <a:graphicFrameLocks noChangeAspect="1"/>
          </p:cNvGraphicFramePr>
          <p:nvPr/>
        </p:nvGraphicFramePr>
        <p:xfrm>
          <a:off x="790575" y="5300663"/>
          <a:ext cx="1331913" cy="611187"/>
        </p:xfrm>
        <a:graphic>
          <a:graphicData uri="http://schemas.openxmlformats.org/presentationml/2006/ole">
            <p:oleObj spid="_x0000_s28678" name="Equation" r:id="rId7" imgW="914400" imgH="419040" progId="Equation.DSMT4">
              <p:embed/>
            </p:oleObj>
          </a:graphicData>
        </a:graphic>
      </p:graphicFrame>
      <p:graphicFrame>
        <p:nvGraphicFramePr>
          <p:cNvPr id="66590" name="Object 30"/>
          <p:cNvGraphicFramePr>
            <a:graphicFrameLocks noChangeAspect="1"/>
          </p:cNvGraphicFramePr>
          <p:nvPr/>
        </p:nvGraphicFramePr>
        <p:xfrm>
          <a:off x="2146300" y="5476875"/>
          <a:ext cx="1201738" cy="406400"/>
        </p:xfrm>
        <a:graphic>
          <a:graphicData uri="http://schemas.openxmlformats.org/presentationml/2006/ole">
            <p:oleObj spid="_x0000_s28679" name="Equation" r:id="rId8" imgW="825480" imgH="279360" progId="Equation.DSMT4">
              <p:embed/>
            </p:oleObj>
          </a:graphicData>
        </a:graphic>
      </p:graphicFrame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3324225" y="54610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9" grpId="0" animBg="1"/>
      <p:bldP spid="66580" grpId="0" animBg="1"/>
      <p:bldP spid="66582" grpId="0" animBg="1"/>
      <p:bldP spid="66583" grpId="0" animBg="1"/>
      <p:bldP spid="66584" grpId="0" animBg="1"/>
      <p:bldP spid="66585" grpId="0" animBg="1"/>
      <p:bldP spid="66587" grpId="0" animBg="1"/>
      <p:bldP spid="66588" grpId="0" animBg="1"/>
      <p:bldP spid="665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9704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9705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9706" name="Text Box 6"/>
          <p:cNvSpPr txBox="1">
            <a:spLocks noChangeArrowheads="1"/>
          </p:cNvSpPr>
          <p:nvPr/>
        </p:nvSpPr>
        <p:spPr bwMode="auto">
          <a:xfrm>
            <a:off x="2124075" y="177323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graphicFrame>
        <p:nvGraphicFramePr>
          <p:cNvPr id="29698" name="Object 7"/>
          <p:cNvGraphicFramePr>
            <a:graphicFrameLocks noChangeAspect="1"/>
          </p:cNvGraphicFramePr>
          <p:nvPr/>
        </p:nvGraphicFramePr>
        <p:xfrm>
          <a:off x="4787900" y="2133600"/>
          <a:ext cx="534988" cy="571500"/>
        </p:xfrm>
        <a:graphic>
          <a:graphicData uri="http://schemas.openxmlformats.org/presentationml/2006/ole">
            <p:oleObj spid="_x0000_s29698" name="Equation" r:id="rId4" imgW="368280" imgH="393480" progId="Equation.DSMT4">
              <p:embed/>
            </p:oleObj>
          </a:graphicData>
        </a:graphic>
      </p:graphicFrame>
      <p:graphicFrame>
        <p:nvGraphicFramePr>
          <p:cNvPr id="29699" name="Object 8"/>
          <p:cNvGraphicFramePr>
            <a:graphicFrameLocks noChangeAspect="1"/>
          </p:cNvGraphicFramePr>
          <p:nvPr/>
        </p:nvGraphicFramePr>
        <p:xfrm>
          <a:off x="5364163" y="2133600"/>
          <a:ext cx="1312862" cy="627063"/>
        </p:xfrm>
        <a:graphic>
          <a:graphicData uri="http://schemas.openxmlformats.org/presentationml/2006/ole">
            <p:oleObj spid="_x0000_s29699" name="Equation" r:id="rId5" imgW="901440" imgH="431640" progId="Equation.DSMT4">
              <p:embed/>
            </p:oleObj>
          </a:graphicData>
        </a:graphic>
      </p:graphicFrame>
      <p:sp>
        <p:nvSpPr>
          <p:cNvPr id="29707" name="Text Box 9"/>
          <p:cNvSpPr txBox="1">
            <a:spLocks noChangeArrowheads="1"/>
          </p:cNvSpPr>
          <p:nvPr/>
        </p:nvSpPr>
        <p:spPr bwMode="auto">
          <a:xfrm>
            <a:off x="3348038" y="3789363"/>
            <a:ext cx="344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 baseline="-25000"/>
              <a:t>0</a:t>
            </a:r>
            <a:endParaRPr lang="pt-BR"/>
          </a:p>
        </p:txBody>
      </p:sp>
      <p:graphicFrame>
        <p:nvGraphicFramePr>
          <p:cNvPr id="29700" name="Object 10"/>
          <p:cNvGraphicFramePr>
            <a:graphicFrameLocks noChangeAspect="1"/>
          </p:cNvGraphicFramePr>
          <p:nvPr/>
        </p:nvGraphicFramePr>
        <p:xfrm>
          <a:off x="6732588" y="2133600"/>
          <a:ext cx="1960562" cy="573088"/>
        </p:xfrm>
        <a:graphic>
          <a:graphicData uri="http://schemas.openxmlformats.org/presentationml/2006/ole">
            <p:oleObj spid="_x0000_s29700" name="Equation" r:id="rId6" imgW="1346040" imgH="393480" progId="Equation.DSMT4">
              <p:embed/>
            </p:oleObj>
          </a:graphicData>
        </a:graphic>
      </p:graphicFrame>
      <p:graphicFrame>
        <p:nvGraphicFramePr>
          <p:cNvPr id="29701" name="Object 11"/>
          <p:cNvGraphicFramePr>
            <a:graphicFrameLocks noChangeAspect="1"/>
          </p:cNvGraphicFramePr>
          <p:nvPr/>
        </p:nvGraphicFramePr>
        <p:xfrm>
          <a:off x="4679950" y="3716338"/>
          <a:ext cx="2330450" cy="573087"/>
        </p:xfrm>
        <a:graphic>
          <a:graphicData uri="http://schemas.openxmlformats.org/presentationml/2006/ole">
            <p:oleObj spid="_x0000_s29701" name="Equation" r:id="rId7" imgW="1600200" imgH="393480" progId="Equation.DSMT4">
              <p:embed/>
            </p:oleObj>
          </a:graphicData>
        </a:graphic>
      </p:graphicFrame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643438" y="3068638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para </a:t>
            </a:r>
            <a:r>
              <a:rPr lang="pt-BR" i="1"/>
              <a:t>x</a:t>
            </a:r>
            <a:r>
              <a:rPr lang="pt-BR" baseline="-25000"/>
              <a:t>0</a:t>
            </a:r>
            <a:r>
              <a:rPr lang="pt-BR"/>
              <a:t> = 15</a:t>
            </a:r>
          </a:p>
        </p:txBody>
      </p:sp>
      <p:sp>
        <p:nvSpPr>
          <p:cNvPr id="29709" name="Line 18"/>
          <p:cNvSpPr>
            <a:spLocks noChangeShapeType="1"/>
          </p:cNvSpPr>
          <p:nvPr/>
        </p:nvSpPr>
        <p:spPr bwMode="auto">
          <a:xfrm>
            <a:off x="3692525" y="4152900"/>
            <a:ext cx="0" cy="113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9710" name="Line 21"/>
          <p:cNvSpPr>
            <a:spLocks noChangeShapeType="1"/>
          </p:cNvSpPr>
          <p:nvPr/>
        </p:nvSpPr>
        <p:spPr bwMode="auto">
          <a:xfrm>
            <a:off x="1243013" y="4173538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30729" name="Text Box 3"/>
          <p:cNvSpPr txBox="1">
            <a:spLocks noChangeArrowheads="1"/>
          </p:cNvSpPr>
          <p:nvPr/>
        </p:nvSpPr>
        <p:spPr bwMode="auto">
          <a:xfrm>
            <a:off x="755650" y="1484313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graphicFrame>
        <p:nvGraphicFramePr>
          <p:cNvPr id="30722" name="Object 4"/>
          <p:cNvGraphicFramePr>
            <a:graphicFrameLocks noChangeAspect="1"/>
          </p:cNvGraphicFramePr>
          <p:nvPr/>
        </p:nvGraphicFramePr>
        <p:xfrm>
          <a:off x="800100" y="2420938"/>
          <a:ext cx="2330450" cy="573087"/>
        </p:xfrm>
        <a:graphic>
          <a:graphicData uri="http://schemas.openxmlformats.org/presentationml/2006/ole">
            <p:oleObj spid="_x0000_s30722" name="Equation" r:id="rId3" imgW="1600200" imgH="393480" progId="Equation.DSMT4">
              <p:embed/>
            </p:oleObj>
          </a:graphicData>
        </a:graphic>
      </p:graphicFrame>
      <p:sp>
        <p:nvSpPr>
          <p:cNvPr id="30730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para </a:t>
            </a:r>
            <a:r>
              <a:rPr lang="pt-BR" i="1"/>
              <a:t>x</a:t>
            </a:r>
            <a:r>
              <a:rPr lang="pt-BR" baseline="-25000"/>
              <a:t>0</a:t>
            </a:r>
            <a:r>
              <a:rPr lang="pt-BR"/>
              <a:t> = 15</a:t>
            </a:r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798513" y="3141663"/>
          <a:ext cx="5291137" cy="611187"/>
        </p:xfrm>
        <a:graphic>
          <a:graphicData uri="http://schemas.openxmlformats.org/presentationml/2006/ole">
            <p:oleObj spid="_x0000_s30723" name="Equation" r:id="rId4" imgW="3632040" imgH="419040" progId="Equation.DSMT4">
              <p:embed/>
            </p:oleObj>
          </a:graphicData>
        </a:graphic>
      </p:graphicFrame>
      <p:sp>
        <p:nvSpPr>
          <p:cNvPr id="68615" name="Line 7"/>
          <p:cNvSpPr>
            <a:spLocks noChangeShapeType="1"/>
          </p:cNvSpPr>
          <p:nvPr/>
        </p:nvSpPr>
        <p:spPr bwMode="auto">
          <a:xfrm flipV="1">
            <a:off x="3492500" y="3213100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 flipV="1">
            <a:off x="5437188" y="3213100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8617" name="Object 9"/>
          <p:cNvGraphicFramePr>
            <a:graphicFrameLocks noChangeAspect="1"/>
          </p:cNvGraphicFramePr>
          <p:nvPr/>
        </p:nvGraphicFramePr>
        <p:xfrm>
          <a:off x="800100" y="3860800"/>
          <a:ext cx="6122988" cy="611188"/>
        </p:xfrm>
        <a:graphic>
          <a:graphicData uri="http://schemas.openxmlformats.org/presentationml/2006/ole">
            <p:oleObj spid="_x0000_s30724" name="Equation" r:id="rId5" imgW="4203360" imgH="419040" progId="Equation.DSMT4">
              <p:embed/>
            </p:oleObj>
          </a:graphicData>
        </a:graphic>
      </p:graphicFrame>
      <p:sp>
        <p:nvSpPr>
          <p:cNvPr id="68618" name="Line 10"/>
          <p:cNvSpPr>
            <a:spLocks noChangeShapeType="1"/>
          </p:cNvSpPr>
          <p:nvPr/>
        </p:nvSpPr>
        <p:spPr bwMode="auto">
          <a:xfrm flipV="1">
            <a:off x="1258888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 flipV="1">
            <a:off x="5484813" y="3932238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 flipV="1">
            <a:off x="4067175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 flipV="1">
            <a:off x="6156325" y="3933825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8622" name="Object 14"/>
          <p:cNvGraphicFramePr>
            <a:graphicFrameLocks noChangeAspect="1"/>
          </p:cNvGraphicFramePr>
          <p:nvPr/>
        </p:nvGraphicFramePr>
        <p:xfrm>
          <a:off x="798513" y="4581525"/>
          <a:ext cx="2554287" cy="611188"/>
        </p:xfrm>
        <a:graphic>
          <a:graphicData uri="http://schemas.openxmlformats.org/presentationml/2006/ole">
            <p:oleObj spid="_x0000_s30725" name="Equation" r:id="rId6" imgW="1752480" imgH="419040" progId="Equation.DSMT4">
              <p:embed/>
            </p:oleObj>
          </a:graphicData>
        </a:graphic>
      </p:graphicFrame>
      <p:graphicFrame>
        <p:nvGraphicFramePr>
          <p:cNvPr id="68625" name="Object 17"/>
          <p:cNvGraphicFramePr>
            <a:graphicFrameLocks noChangeAspect="1"/>
          </p:cNvGraphicFramePr>
          <p:nvPr/>
        </p:nvGraphicFramePr>
        <p:xfrm>
          <a:off x="798513" y="5300663"/>
          <a:ext cx="1943100" cy="611187"/>
        </p:xfrm>
        <a:graphic>
          <a:graphicData uri="http://schemas.openxmlformats.org/presentationml/2006/ole">
            <p:oleObj spid="_x0000_s30726" name="Equation" r:id="rId7" imgW="1333440" imgH="419040" progId="Equation.DSMT4">
              <p:embed/>
            </p:oleObj>
          </a:graphicData>
        </a:graphic>
      </p:graphicFrame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292600" y="545306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2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V="1">
            <a:off x="1403350" y="5357813"/>
            <a:ext cx="2174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V="1">
            <a:off x="1739900" y="5686425"/>
            <a:ext cx="2174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 flipV="1">
            <a:off x="2435225" y="5349875"/>
            <a:ext cx="730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8633" name="Object 25"/>
          <p:cNvGraphicFramePr>
            <a:graphicFrameLocks noChangeAspect="1"/>
          </p:cNvGraphicFramePr>
          <p:nvPr/>
        </p:nvGraphicFramePr>
        <p:xfrm>
          <a:off x="2697163" y="5468938"/>
          <a:ext cx="1666875" cy="407987"/>
        </p:xfrm>
        <a:graphic>
          <a:graphicData uri="http://schemas.openxmlformats.org/presentationml/2006/ole">
            <p:oleObj spid="_x0000_s30727" name="Equation" r:id="rId8" imgW="114300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 animBg="1"/>
      <p:bldP spid="68616" grpId="0" animBg="1"/>
      <p:bldP spid="68618" grpId="0" animBg="1"/>
      <p:bldP spid="68619" grpId="0" animBg="1"/>
      <p:bldP spid="68620" grpId="0" animBg="1"/>
      <p:bldP spid="68621" grpId="0" animBg="1"/>
      <p:bldP spid="68627" grpId="0"/>
      <p:bldP spid="68628" grpId="0" animBg="1"/>
      <p:bldP spid="68631" grpId="0" animBg="1"/>
      <p:bldP spid="686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84" name="Object 52"/>
          <p:cNvGraphicFramePr>
            <a:graphicFrameLocks noChangeAspect="1"/>
          </p:cNvGraphicFramePr>
          <p:nvPr/>
        </p:nvGraphicFramePr>
        <p:xfrm>
          <a:off x="2433638" y="2538413"/>
          <a:ext cx="6459537" cy="890587"/>
        </p:xfrm>
        <a:graphic>
          <a:graphicData uri="http://schemas.openxmlformats.org/presentationml/2006/ole">
            <p:oleObj spid="_x0000_s31746" name="Equation" r:id="rId3" imgW="4431960" imgH="609480" progId="Equation.DSMT4">
              <p:embed/>
            </p:oleObj>
          </a:graphicData>
        </a:graphic>
      </p:graphicFrame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755650" y="2708275"/>
            <a:ext cx="1389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Regras Gerais:</a:t>
            </a:r>
          </a:p>
        </p:txBody>
      </p:sp>
      <p:graphicFrame>
        <p:nvGraphicFramePr>
          <p:cNvPr id="31747" name="Object 22"/>
          <p:cNvGraphicFramePr>
            <a:graphicFrameLocks noChangeAspect="1"/>
          </p:cNvGraphicFramePr>
          <p:nvPr/>
        </p:nvGraphicFramePr>
        <p:xfrm>
          <a:off x="771525" y="1439863"/>
          <a:ext cx="869950" cy="295275"/>
        </p:xfrm>
        <a:graphic>
          <a:graphicData uri="http://schemas.openxmlformats.org/presentationml/2006/ole">
            <p:oleObj spid="_x0000_s31747" name="Equation" r:id="rId4" imgW="596880" imgH="203040" progId="Equation.DSMT4">
              <p:embed/>
            </p:oleObj>
          </a:graphicData>
        </a:graphic>
      </p:graphicFrame>
      <p:graphicFrame>
        <p:nvGraphicFramePr>
          <p:cNvPr id="69656" name="Object 24"/>
          <p:cNvGraphicFramePr>
            <a:graphicFrameLocks noChangeAspect="1"/>
          </p:cNvGraphicFramePr>
          <p:nvPr/>
        </p:nvGraphicFramePr>
        <p:xfrm>
          <a:off x="771525" y="1871663"/>
          <a:ext cx="2479675" cy="574675"/>
        </p:xfrm>
        <a:graphic>
          <a:graphicData uri="http://schemas.openxmlformats.org/presentationml/2006/ole">
            <p:oleObj spid="_x0000_s31748" name="Equation" r:id="rId5" imgW="1701720" imgH="393480" progId="Equation.DSMT4">
              <p:embed/>
            </p:oleObj>
          </a:graphicData>
        </a:graphic>
      </p:graphicFrame>
      <p:graphicFrame>
        <p:nvGraphicFramePr>
          <p:cNvPr id="69657" name="Object 25"/>
          <p:cNvGraphicFramePr>
            <a:graphicFrameLocks noChangeAspect="1"/>
          </p:cNvGraphicFramePr>
          <p:nvPr/>
        </p:nvGraphicFramePr>
        <p:xfrm>
          <a:off x="3292475" y="2016125"/>
          <a:ext cx="1166813" cy="296863"/>
        </p:xfrm>
        <a:graphic>
          <a:graphicData uri="http://schemas.openxmlformats.org/presentationml/2006/ole">
            <p:oleObj spid="_x0000_s31749" name="Equation" r:id="rId6" imgW="799920" imgH="203040" progId="Equation.DSMT4">
              <p:embed/>
            </p:oleObj>
          </a:graphicData>
        </a:graphic>
      </p:graphicFrame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4932363" y="1989138"/>
            <a:ext cx="253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Derivada de </a:t>
            </a:r>
            <a:r>
              <a:rPr lang="pt-BR" i="1"/>
              <a:t>y</a:t>
            </a:r>
            <a:r>
              <a:rPr lang="pt-BR"/>
              <a:t> em relação a </a:t>
            </a:r>
            <a:r>
              <a:rPr lang="pt-BR" i="1"/>
              <a:t>x</a:t>
            </a:r>
          </a:p>
        </p:txBody>
      </p:sp>
      <p:graphicFrame>
        <p:nvGraphicFramePr>
          <p:cNvPr id="69659" name="Object 27"/>
          <p:cNvGraphicFramePr>
            <a:graphicFrameLocks noChangeAspect="1"/>
          </p:cNvGraphicFramePr>
          <p:nvPr/>
        </p:nvGraphicFramePr>
        <p:xfrm>
          <a:off x="803275" y="5805488"/>
          <a:ext cx="630238" cy="333375"/>
        </p:xfrm>
        <a:graphic>
          <a:graphicData uri="http://schemas.openxmlformats.org/presentationml/2006/ole">
            <p:oleObj spid="_x0000_s31750" name="Equation" r:id="rId7" imgW="431640" imgH="228600" progId="Equation.DSMT4">
              <p:embed/>
            </p:oleObj>
          </a:graphicData>
        </a:graphic>
      </p:graphicFrame>
      <p:graphicFrame>
        <p:nvGraphicFramePr>
          <p:cNvPr id="69660" name="Object 28"/>
          <p:cNvGraphicFramePr>
            <a:graphicFrameLocks noChangeAspect="1"/>
          </p:cNvGraphicFramePr>
          <p:nvPr/>
        </p:nvGraphicFramePr>
        <p:xfrm>
          <a:off x="1890713" y="5807075"/>
          <a:ext cx="982662" cy="333375"/>
        </p:xfrm>
        <a:graphic>
          <a:graphicData uri="http://schemas.openxmlformats.org/presentationml/2006/ole">
            <p:oleObj spid="_x0000_s31751" name="Equation" r:id="rId8" imgW="672840" imgH="228600" progId="Equation.DSMT4">
              <p:embed/>
            </p:oleObj>
          </a:graphicData>
        </a:graphic>
      </p:graphicFrame>
      <p:graphicFrame>
        <p:nvGraphicFramePr>
          <p:cNvPr id="69661" name="Object 29"/>
          <p:cNvGraphicFramePr>
            <a:graphicFrameLocks noChangeAspect="1"/>
          </p:cNvGraphicFramePr>
          <p:nvPr/>
        </p:nvGraphicFramePr>
        <p:xfrm>
          <a:off x="803275" y="3133725"/>
          <a:ext cx="5614988" cy="295275"/>
        </p:xfrm>
        <a:graphic>
          <a:graphicData uri="http://schemas.openxmlformats.org/presentationml/2006/ole">
            <p:oleObj spid="_x0000_s31752" name="Equation" r:id="rId9" imgW="3848040" imgH="203040" progId="Equation.DSMT4">
              <p:embed/>
            </p:oleObj>
          </a:graphicData>
        </a:graphic>
      </p:graphicFrame>
      <p:graphicFrame>
        <p:nvGraphicFramePr>
          <p:cNvPr id="69662" name="Object 30"/>
          <p:cNvGraphicFramePr>
            <a:graphicFrameLocks noChangeAspect="1"/>
          </p:cNvGraphicFramePr>
          <p:nvPr/>
        </p:nvGraphicFramePr>
        <p:xfrm>
          <a:off x="1890713" y="3132138"/>
          <a:ext cx="1019175" cy="296862"/>
        </p:xfrm>
        <a:graphic>
          <a:graphicData uri="http://schemas.openxmlformats.org/presentationml/2006/ole">
            <p:oleObj spid="_x0000_s31753" name="Equation" r:id="rId10" imgW="698400" imgH="203040" progId="Equation.DSMT4">
              <p:embed/>
            </p:oleObj>
          </a:graphicData>
        </a:graphic>
      </p:graphicFrame>
      <p:graphicFrame>
        <p:nvGraphicFramePr>
          <p:cNvPr id="69663" name="Object 31"/>
          <p:cNvGraphicFramePr>
            <a:graphicFrameLocks noChangeAspect="1"/>
          </p:cNvGraphicFramePr>
          <p:nvPr/>
        </p:nvGraphicFramePr>
        <p:xfrm>
          <a:off x="803275" y="3568700"/>
          <a:ext cx="704850" cy="239713"/>
        </p:xfrm>
        <a:graphic>
          <a:graphicData uri="http://schemas.openxmlformats.org/presentationml/2006/ole">
            <p:oleObj spid="_x0000_s31754" name="Equation" r:id="rId11" imgW="482400" imgH="164880" progId="Equation.DSMT4">
              <p:embed/>
            </p:oleObj>
          </a:graphicData>
        </a:graphic>
      </p:graphicFrame>
      <p:graphicFrame>
        <p:nvGraphicFramePr>
          <p:cNvPr id="69664" name="Object 32"/>
          <p:cNvGraphicFramePr>
            <a:graphicFrameLocks noChangeAspect="1"/>
          </p:cNvGraphicFramePr>
          <p:nvPr/>
        </p:nvGraphicFramePr>
        <p:xfrm>
          <a:off x="1890713" y="3511550"/>
          <a:ext cx="1277937" cy="296863"/>
        </p:xfrm>
        <a:graphic>
          <a:graphicData uri="http://schemas.openxmlformats.org/presentationml/2006/ole">
            <p:oleObj spid="_x0000_s31755" name="Equation" r:id="rId12" imgW="876240" imgH="203040" progId="Equation.DSMT4">
              <p:embed/>
            </p:oleObj>
          </a:graphicData>
        </a:graphic>
      </p:graphicFrame>
      <p:graphicFrame>
        <p:nvGraphicFramePr>
          <p:cNvPr id="69665" name="Object 33"/>
          <p:cNvGraphicFramePr>
            <a:graphicFrameLocks noChangeAspect="1"/>
          </p:cNvGraphicFramePr>
          <p:nvPr/>
        </p:nvGraphicFramePr>
        <p:xfrm>
          <a:off x="803275" y="6170613"/>
          <a:ext cx="574675" cy="571500"/>
        </p:xfrm>
        <a:graphic>
          <a:graphicData uri="http://schemas.openxmlformats.org/presentationml/2006/ole">
            <p:oleObj spid="_x0000_s31756" name="Equation" r:id="rId13" imgW="393480" imgH="393480" progId="Equation.DSMT4">
              <p:embed/>
            </p:oleObj>
          </a:graphicData>
        </a:graphic>
      </p:graphicFrame>
      <p:graphicFrame>
        <p:nvGraphicFramePr>
          <p:cNvPr id="69666" name="Object 34"/>
          <p:cNvGraphicFramePr>
            <a:graphicFrameLocks noChangeAspect="1"/>
          </p:cNvGraphicFramePr>
          <p:nvPr/>
        </p:nvGraphicFramePr>
        <p:xfrm>
          <a:off x="1890713" y="6167438"/>
          <a:ext cx="1314450" cy="574675"/>
        </p:xfrm>
        <a:graphic>
          <a:graphicData uri="http://schemas.openxmlformats.org/presentationml/2006/ole">
            <p:oleObj spid="_x0000_s31757" name="Equation" r:id="rId14" imgW="901440" imgH="393480" progId="Equation.DSMT4">
              <p:embed/>
            </p:oleObj>
          </a:graphicData>
        </a:graphic>
      </p:graphicFrame>
      <p:graphicFrame>
        <p:nvGraphicFramePr>
          <p:cNvPr id="69667" name="Object 35"/>
          <p:cNvGraphicFramePr>
            <a:graphicFrameLocks noChangeAspect="1"/>
          </p:cNvGraphicFramePr>
          <p:nvPr/>
        </p:nvGraphicFramePr>
        <p:xfrm>
          <a:off x="803275" y="3908425"/>
          <a:ext cx="611188" cy="331788"/>
        </p:xfrm>
        <a:graphic>
          <a:graphicData uri="http://schemas.openxmlformats.org/presentationml/2006/ole">
            <p:oleObj spid="_x0000_s31758" name="Equation" r:id="rId15" imgW="419040" imgH="228600" progId="Equation.DSMT4">
              <p:embed/>
            </p:oleObj>
          </a:graphicData>
        </a:graphic>
      </p:graphicFrame>
      <p:graphicFrame>
        <p:nvGraphicFramePr>
          <p:cNvPr id="69668" name="Object 36"/>
          <p:cNvGraphicFramePr>
            <a:graphicFrameLocks noChangeAspect="1"/>
          </p:cNvGraphicFramePr>
          <p:nvPr/>
        </p:nvGraphicFramePr>
        <p:xfrm>
          <a:off x="4619625" y="5360988"/>
          <a:ext cx="611188" cy="331787"/>
        </p:xfrm>
        <a:graphic>
          <a:graphicData uri="http://schemas.openxmlformats.org/presentationml/2006/ole">
            <p:oleObj spid="_x0000_s31759" name="Equation" r:id="rId16" imgW="419040" imgH="228600" progId="Equation.DSMT4">
              <p:embed/>
            </p:oleObj>
          </a:graphicData>
        </a:graphic>
      </p:graphicFrame>
      <p:graphicFrame>
        <p:nvGraphicFramePr>
          <p:cNvPr id="69670" name="Object 38"/>
          <p:cNvGraphicFramePr>
            <a:graphicFrameLocks noChangeAspect="1"/>
          </p:cNvGraphicFramePr>
          <p:nvPr/>
        </p:nvGraphicFramePr>
        <p:xfrm>
          <a:off x="803275" y="4432300"/>
          <a:ext cx="873125" cy="293688"/>
        </p:xfrm>
        <a:graphic>
          <a:graphicData uri="http://schemas.openxmlformats.org/presentationml/2006/ole">
            <p:oleObj spid="_x0000_s31760" name="Equation" r:id="rId17" imgW="596880" imgH="203040" progId="Equation.DSMT4">
              <p:embed/>
            </p:oleObj>
          </a:graphicData>
        </a:graphic>
      </p:graphicFrame>
      <p:graphicFrame>
        <p:nvGraphicFramePr>
          <p:cNvPr id="69672" name="Object 40"/>
          <p:cNvGraphicFramePr>
            <a:graphicFrameLocks noChangeAspect="1"/>
          </p:cNvGraphicFramePr>
          <p:nvPr/>
        </p:nvGraphicFramePr>
        <p:xfrm>
          <a:off x="1890713" y="3773488"/>
          <a:ext cx="2128837" cy="630237"/>
        </p:xfrm>
        <a:graphic>
          <a:graphicData uri="http://schemas.openxmlformats.org/presentationml/2006/ole">
            <p:oleObj spid="_x0000_s31761" name="Equation" r:id="rId18" imgW="1460160" imgH="431640" progId="Equation.DSMT4">
              <p:embed/>
            </p:oleObj>
          </a:graphicData>
        </a:graphic>
      </p:graphicFrame>
      <p:graphicFrame>
        <p:nvGraphicFramePr>
          <p:cNvPr id="69673" name="Object 41"/>
          <p:cNvGraphicFramePr>
            <a:graphicFrameLocks noChangeAspect="1"/>
          </p:cNvGraphicFramePr>
          <p:nvPr/>
        </p:nvGraphicFramePr>
        <p:xfrm>
          <a:off x="5726113" y="5359400"/>
          <a:ext cx="665162" cy="333375"/>
        </p:xfrm>
        <a:graphic>
          <a:graphicData uri="http://schemas.openxmlformats.org/presentationml/2006/ole">
            <p:oleObj spid="_x0000_s31762" name="Equation" r:id="rId19" imgW="457200" imgH="228600" progId="Equation.DSMT4">
              <p:embed/>
            </p:oleObj>
          </a:graphicData>
        </a:graphic>
      </p:graphicFrame>
      <p:graphicFrame>
        <p:nvGraphicFramePr>
          <p:cNvPr id="69674" name="Object 42"/>
          <p:cNvGraphicFramePr>
            <a:graphicFrameLocks noChangeAspect="1"/>
          </p:cNvGraphicFramePr>
          <p:nvPr/>
        </p:nvGraphicFramePr>
        <p:xfrm>
          <a:off x="1890713" y="4292600"/>
          <a:ext cx="703262" cy="568325"/>
        </p:xfrm>
        <a:graphic>
          <a:graphicData uri="http://schemas.openxmlformats.org/presentationml/2006/ole">
            <p:oleObj spid="_x0000_s31763" name="Equation" r:id="rId20" imgW="482400" imgH="393480" progId="Equation.DSMT4">
              <p:embed/>
            </p:oleObj>
          </a:graphicData>
        </a:graphic>
      </p:graphicFrame>
      <p:graphicFrame>
        <p:nvGraphicFramePr>
          <p:cNvPr id="69675" name="Object 43"/>
          <p:cNvGraphicFramePr>
            <a:graphicFrameLocks noChangeAspect="1"/>
          </p:cNvGraphicFramePr>
          <p:nvPr/>
        </p:nvGraphicFramePr>
        <p:xfrm>
          <a:off x="4619625" y="5813425"/>
          <a:ext cx="869950" cy="295275"/>
        </p:xfrm>
        <a:graphic>
          <a:graphicData uri="http://schemas.openxmlformats.org/presentationml/2006/ole">
            <p:oleObj spid="_x0000_s31764" name="Equation" r:id="rId21" imgW="596880" imgH="203040" progId="Equation.DSMT4">
              <p:embed/>
            </p:oleObj>
          </a:graphicData>
        </a:graphic>
      </p:graphicFrame>
      <p:graphicFrame>
        <p:nvGraphicFramePr>
          <p:cNvPr id="69676" name="Object 44"/>
          <p:cNvGraphicFramePr>
            <a:graphicFrameLocks noChangeAspect="1"/>
          </p:cNvGraphicFramePr>
          <p:nvPr/>
        </p:nvGraphicFramePr>
        <p:xfrm>
          <a:off x="5726113" y="5662613"/>
          <a:ext cx="646112" cy="574675"/>
        </p:xfrm>
        <a:graphic>
          <a:graphicData uri="http://schemas.openxmlformats.org/presentationml/2006/ole">
            <p:oleObj spid="_x0000_s31765" name="Equation" r:id="rId22" imgW="444240" imgH="393480" progId="Equation.DSMT4">
              <p:embed/>
            </p:oleObj>
          </a:graphicData>
        </a:graphic>
      </p:graphicFrame>
      <p:graphicFrame>
        <p:nvGraphicFramePr>
          <p:cNvPr id="69679" name="Object 47"/>
          <p:cNvGraphicFramePr>
            <a:graphicFrameLocks noChangeAspect="1"/>
          </p:cNvGraphicFramePr>
          <p:nvPr/>
        </p:nvGraphicFramePr>
        <p:xfrm>
          <a:off x="803275" y="4951413"/>
          <a:ext cx="4984750" cy="295275"/>
        </p:xfrm>
        <a:graphic>
          <a:graphicData uri="http://schemas.openxmlformats.org/presentationml/2006/ole">
            <p:oleObj spid="_x0000_s31766" name="Equation" r:id="rId23" imgW="3416040" imgH="203040" progId="Equation.DSMT4">
              <p:embed/>
            </p:oleObj>
          </a:graphicData>
        </a:graphic>
      </p:graphicFrame>
      <p:graphicFrame>
        <p:nvGraphicFramePr>
          <p:cNvPr id="69680" name="Object 48"/>
          <p:cNvGraphicFramePr>
            <a:graphicFrameLocks noChangeAspect="1"/>
          </p:cNvGraphicFramePr>
          <p:nvPr/>
        </p:nvGraphicFramePr>
        <p:xfrm>
          <a:off x="1890713" y="4949825"/>
          <a:ext cx="593725" cy="296863"/>
        </p:xfrm>
        <a:graphic>
          <a:graphicData uri="http://schemas.openxmlformats.org/presentationml/2006/ole">
            <p:oleObj spid="_x0000_s31767" name="Equation" r:id="rId24" imgW="406080" imgH="203040" progId="Equation.DSMT4">
              <p:embed/>
            </p:oleObj>
          </a:graphicData>
        </a:graphic>
      </p:graphicFrame>
      <p:graphicFrame>
        <p:nvGraphicFramePr>
          <p:cNvPr id="69681" name="Object 49"/>
          <p:cNvGraphicFramePr>
            <a:graphicFrameLocks noChangeAspect="1"/>
          </p:cNvGraphicFramePr>
          <p:nvPr/>
        </p:nvGraphicFramePr>
        <p:xfrm>
          <a:off x="803275" y="5392738"/>
          <a:ext cx="704850" cy="296862"/>
        </p:xfrm>
        <a:graphic>
          <a:graphicData uri="http://schemas.openxmlformats.org/presentationml/2006/ole">
            <p:oleObj spid="_x0000_s31768" name="Equation" r:id="rId25" imgW="482400" imgH="203040" progId="Equation.DSMT4">
              <p:embed/>
            </p:oleObj>
          </a:graphicData>
        </a:graphic>
      </p:graphicFrame>
      <p:graphicFrame>
        <p:nvGraphicFramePr>
          <p:cNvPr id="69682" name="Object 50"/>
          <p:cNvGraphicFramePr>
            <a:graphicFrameLocks noChangeAspect="1"/>
          </p:cNvGraphicFramePr>
          <p:nvPr/>
        </p:nvGraphicFramePr>
        <p:xfrm>
          <a:off x="1890713" y="5392738"/>
          <a:ext cx="612775" cy="296862"/>
        </p:xfrm>
        <a:graphic>
          <a:graphicData uri="http://schemas.openxmlformats.org/presentationml/2006/ole">
            <p:oleObj spid="_x0000_s31769" name="Equation" r:id="rId26" imgW="419040" imgH="203040" progId="Equation.DSMT4">
              <p:embed/>
            </p:oleObj>
          </a:graphicData>
        </a:graphic>
      </p:graphicFrame>
      <p:sp>
        <p:nvSpPr>
          <p:cNvPr id="69683" name="Line 51"/>
          <p:cNvSpPr>
            <a:spLocks noChangeShapeType="1"/>
          </p:cNvSpPr>
          <p:nvPr/>
        </p:nvSpPr>
        <p:spPr bwMode="auto">
          <a:xfrm>
            <a:off x="323850" y="486886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69685" name="Object 53"/>
          <p:cNvGraphicFramePr>
            <a:graphicFrameLocks noChangeAspect="1"/>
          </p:cNvGraphicFramePr>
          <p:nvPr/>
        </p:nvGraphicFramePr>
        <p:xfrm>
          <a:off x="4619625" y="4440238"/>
          <a:ext cx="1001713" cy="293687"/>
        </p:xfrm>
        <a:graphic>
          <a:graphicData uri="http://schemas.openxmlformats.org/presentationml/2006/ole">
            <p:oleObj spid="_x0000_s31770" name="Equation" r:id="rId27" imgW="685800" imgH="203040" progId="Equation.DSMT4">
              <p:embed/>
            </p:oleObj>
          </a:graphicData>
        </a:graphic>
      </p:graphicFrame>
      <p:graphicFrame>
        <p:nvGraphicFramePr>
          <p:cNvPr id="69686" name="Object 54"/>
          <p:cNvGraphicFramePr>
            <a:graphicFrameLocks noChangeAspect="1"/>
          </p:cNvGraphicFramePr>
          <p:nvPr/>
        </p:nvGraphicFramePr>
        <p:xfrm>
          <a:off x="5707063" y="4437063"/>
          <a:ext cx="1257300" cy="293687"/>
        </p:xfrm>
        <a:graphic>
          <a:graphicData uri="http://schemas.openxmlformats.org/presentationml/2006/ole">
            <p:oleObj spid="_x0000_s31771" name="Equation" r:id="rId28" imgW="863280" imgH="203040" progId="Equation.DSMT4">
              <p:embed/>
            </p:oleObj>
          </a:graphicData>
        </a:graphic>
      </p:graphicFrame>
      <p:graphicFrame>
        <p:nvGraphicFramePr>
          <p:cNvPr id="69687" name="Object 55"/>
          <p:cNvGraphicFramePr>
            <a:graphicFrameLocks noChangeAspect="1"/>
          </p:cNvGraphicFramePr>
          <p:nvPr/>
        </p:nvGraphicFramePr>
        <p:xfrm>
          <a:off x="4619625" y="6240463"/>
          <a:ext cx="1001713" cy="293687"/>
        </p:xfrm>
        <a:graphic>
          <a:graphicData uri="http://schemas.openxmlformats.org/presentationml/2006/ole">
            <p:oleObj spid="_x0000_s31772" name="Equation" r:id="rId29" imgW="685800" imgH="203040" progId="Equation.DSMT4">
              <p:embed/>
            </p:oleObj>
          </a:graphicData>
        </a:graphic>
      </p:graphicFrame>
      <p:graphicFrame>
        <p:nvGraphicFramePr>
          <p:cNvPr id="69688" name="Object 56"/>
          <p:cNvGraphicFramePr>
            <a:graphicFrameLocks noChangeAspect="1"/>
          </p:cNvGraphicFramePr>
          <p:nvPr/>
        </p:nvGraphicFramePr>
        <p:xfrm>
          <a:off x="5726113" y="6237288"/>
          <a:ext cx="1201737" cy="293687"/>
        </p:xfrm>
        <a:graphic>
          <a:graphicData uri="http://schemas.openxmlformats.org/presentationml/2006/ole">
            <p:oleObj spid="_x0000_s31773" name="Equation" r:id="rId30" imgW="82548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3" grpId="0"/>
      <p:bldP spid="69658" grpId="0"/>
      <p:bldP spid="6968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331913" y="186848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5651500" y="1916113"/>
            <a:ext cx="50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=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6084888" y="1916113"/>
            <a:ext cx="800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0,4</a:t>
            </a:r>
            <a:r>
              <a:rPr lang="pt-BR" i="1"/>
              <a:t>x</a:t>
            </a:r>
            <a:r>
              <a:rPr lang="pt-BR"/>
              <a:t> - 4</a:t>
            </a:r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 flipV="1">
            <a:off x="1239838" y="4635500"/>
            <a:ext cx="3268662" cy="1304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4500563" y="4437063"/>
            <a:ext cx="342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5651500" y="2708275"/>
            <a:ext cx="66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&lt; 0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6516688" y="2708275"/>
            <a:ext cx="173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decrescente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5659438" y="3284538"/>
            <a:ext cx="66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&gt; 0</a:t>
            </a: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6524625" y="3284538"/>
            <a:ext cx="1547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crescente</a:t>
            </a:r>
          </a:p>
        </p:txBody>
      </p:sp>
      <p:sp>
        <p:nvSpPr>
          <p:cNvPr id="70682" name="Text Box 26"/>
          <p:cNvSpPr txBox="1">
            <a:spLocks noChangeArrowheads="1"/>
          </p:cNvSpPr>
          <p:nvPr/>
        </p:nvSpPr>
        <p:spPr bwMode="auto">
          <a:xfrm>
            <a:off x="5651500" y="3860800"/>
            <a:ext cx="66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= 0</a:t>
            </a:r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6516688" y="3860800"/>
            <a:ext cx="156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ponto de mínima</a:t>
            </a:r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6743700" y="4221163"/>
            <a:ext cx="1338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ou de máxima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1" grpId="0"/>
      <p:bldP spid="70672" grpId="0"/>
      <p:bldP spid="70675" grpId="0" animBg="1"/>
      <p:bldP spid="70676" grpId="0"/>
      <p:bldP spid="70678" grpId="0"/>
      <p:bldP spid="70679" grpId="0"/>
      <p:bldP spid="70680" grpId="0"/>
      <p:bldP spid="70681" grpId="0"/>
      <p:bldP spid="70682" grpId="0"/>
      <p:bldP spid="70683" grpId="0"/>
      <p:bldP spid="7068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876425"/>
            <a:ext cx="3840162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32775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32776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32777" name="Text Box 6"/>
          <p:cNvSpPr txBox="1">
            <a:spLocks noChangeArrowheads="1"/>
          </p:cNvSpPr>
          <p:nvPr/>
        </p:nvSpPr>
        <p:spPr bwMode="auto">
          <a:xfrm>
            <a:off x="1331913" y="1700213"/>
            <a:ext cx="2625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0,036</a:t>
            </a:r>
            <a:r>
              <a:rPr lang="pt-BR" i="1"/>
              <a:t>x</a:t>
            </a:r>
            <a:r>
              <a:rPr lang="pt-BR" baseline="30000"/>
              <a:t>3</a:t>
            </a:r>
            <a:r>
              <a:rPr lang="pt-BR"/>
              <a:t> - 1,08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- 8,1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570538" y="1844675"/>
            <a:ext cx="50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=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6003925" y="1844675"/>
            <a:ext cx="1841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0,108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- 2,16</a:t>
            </a:r>
            <a:r>
              <a:rPr lang="pt-BR" i="1"/>
              <a:t>x</a:t>
            </a:r>
            <a:r>
              <a:rPr lang="pt-BR"/>
              <a:t> - 8,1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4572000" y="3773488"/>
            <a:ext cx="342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5508625" y="1412875"/>
            <a:ext cx="281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procurando mínimos e máximos</a:t>
            </a:r>
          </a:p>
        </p:txBody>
      </p:sp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5580063" y="2349500"/>
            <a:ext cx="66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 = 0</a:t>
            </a:r>
          </a:p>
        </p:txBody>
      </p:sp>
      <p:sp>
        <p:nvSpPr>
          <p:cNvPr id="71700" name="Freeform 20"/>
          <p:cNvSpPr>
            <a:spLocks/>
          </p:cNvSpPr>
          <p:nvPr/>
        </p:nvSpPr>
        <p:spPr bwMode="auto">
          <a:xfrm>
            <a:off x="1243013" y="4021138"/>
            <a:ext cx="3311525" cy="1722437"/>
          </a:xfrm>
          <a:custGeom>
            <a:avLst/>
            <a:gdLst>
              <a:gd name="T0" fmla="*/ 0 w 2041"/>
              <a:gd name="T1" fmla="*/ 2147483647 h 1154"/>
              <a:gd name="T2" fmla="*/ 2147483647 w 2041"/>
              <a:gd name="T3" fmla="*/ 2147483647 h 1154"/>
              <a:gd name="T4" fmla="*/ 2147483647 w 2041"/>
              <a:gd name="T5" fmla="*/ 2147483647 h 1154"/>
              <a:gd name="T6" fmla="*/ 2147483647 w 2041"/>
              <a:gd name="T7" fmla="*/ 2147483647 h 1154"/>
              <a:gd name="T8" fmla="*/ 2147483647 w 2041"/>
              <a:gd name="T9" fmla="*/ 2147483647 h 1154"/>
              <a:gd name="T10" fmla="*/ 2147483647 w 2041"/>
              <a:gd name="T11" fmla="*/ 2147483647 h 1154"/>
              <a:gd name="T12" fmla="*/ 2147483647 w 2041"/>
              <a:gd name="T13" fmla="*/ 2147483647 h 1154"/>
              <a:gd name="T14" fmla="*/ 2147483647 w 2041"/>
              <a:gd name="T15" fmla="*/ 2147483647 h 1154"/>
              <a:gd name="T16" fmla="*/ 2147483647 w 2041"/>
              <a:gd name="T17" fmla="*/ 2147483647 h 1154"/>
              <a:gd name="T18" fmla="*/ 2147483647 w 2041"/>
              <a:gd name="T19" fmla="*/ 2147483647 h 1154"/>
              <a:gd name="T20" fmla="*/ 2147483647 w 2041"/>
              <a:gd name="T21" fmla="*/ 2147483647 h 1154"/>
              <a:gd name="T22" fmla="*/ 2147483647 w 2041"/>
              <a:gd name="T23" fmla="*/ 2147483647 h 1154"/>
              <a:gd name="T24" fmla="*/ 2147483647 w 2041"/>
              <a:gd name="T25" fmla="*/ 2147483647 h 1154"/>
              <a:gd name="T26" fmla="*/ 2147483647 w 2041"/>
              <a:gd name="T27" fmla="*/ 2147483647 h 1154"/>
              <a:gd name="T28" fmla="*/ 2147483647 w 2041"/>
              <a:gd name="T29" fmla="*/ 2147483647 h 1154"/>
              <a:gd name="T30" fmla="*/ 2147483647 w 2041"/>
              <a:gd name="T31" fmla="*/ 2147483647 h 1154"/>
              <a:gd name="T32" fmla="*/ 2147483647 w 2041"/>
              <a:gd name="T33" fmla="*/ 2147483647 h 1154"/>
              <a:gd name="T34" fmla="*/ 2147483647 w 2041"/>
              <a:gd name="T35" fmla="*/ 2147483647 h 1154"/>
              <a:gd name="T36" fmla="*/ 2147483647 w 2041"/>
              <a:gd name="T37" fmla="*/ 2147483647 h 1154"/>
              <a:gd name="T38" fmla="*/ 2147483647 w 2041"/>
              <a:gd name="T39" fmla="*/ 2147483647 h 1154"/>
              <a:gd name="T40" fmla="*/ 2147483647 w 2041"/>
              <a:gd name="T41" fmla="*/ 2147483647 h 1154"/>
              <a:gd name="T42" fmla="*/ 2147483647 w 2041"/>
              <a:gd name="T43" fmla="*/ 2147483647 h 1154"/>
              <a:gd name="T44" fmla="*/ 2147483647 w 2041"/>
              <a:gd name="T45" fmla="*/ 2147483647 h 1154"/>
              <a:gd name="T46" fmla="*/ 2147483647 w 2041"/>
              <a:gd name="T47" fmla="*/ 0 h 115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041"/>
              <a:gd name="T73" fmla="*/ 0 h 1154"/>
              <a:gd name="T74" fmla="*/ 2041 w 2041"/>
              <a:gd name="T75" fmla="*/ 1154 h 115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041" h="1154">
                <a:moveTo>
                  <a:pt x="0" y="4"/>
                </a:moveTo>
                <a:lnTo>
                  <a:pt x="76" y="172"/>
                </a:lnTo>
                <a:lnTo>
                  <a:pt x="156" y="329"/>
                </a:lnTo>
                <a:lnTo>
                  <a:pt x="253" y="501"/>
                </a:lnTo>
                <a:lnTo>
                  <a:pt x="345" y="646"/>
                </a:lnTo>
                <a:lnTo>
                  <a:pt x="436" y="780"/>
                </a:lnTo>
                <a:lnTo>
                  <a:pt x="511" y="868"/>
                </a:lnTo>
                <a:lnTo>
                  <a:pt x="600" y="957"/>
                </a:lnTo>
                <a:lnTo>
                  <a:pt x="705" y="1044"/>
                </a:lnTo>
                <a:lnTo>
                  <a:pt x="813" y="1103"/>
                </a:lnTo>
                <a:lnTo>
                  <a:pt x="920" y="1139"/>
                </a:lnTo>
                <a:lnTo>
                  <a:pt x="1033" y="1154"/>
                </a:lnTo>
                <a:lnTo>
                  <a:pt x="1122" y="1142"/>
                </a:lnTo>
                <a:lnTo>
                  <a:pt x="1219" y="1108"/>
                </a:lnTo>
                <a:lnTo>
                  <a:pt x="1326" y="1050"/>
                </a:lnTo>
                <a:lnTo>
                  <a:pt x="1430" y="968"/>
                </a:lnTo>
                <a:lnTo>
                  <a:pt x="1527" y="867"/>
                </a:lnTo>
                <a:lnTo>
                  <a:pt x="1604" y="772"/>
                </a:lnTo>
                <a:lnTo>
                  <a:pt x="1692" y="650"/>
                </a:lnTo>
                <a:lnTo>
                  <a:pt x="1772" y="530"/>
                </a:lnTo>
                <a:lnTo>
                  <a:pt x="1845" y="400"/>
                </a:lnTo>
                <a:lnTo>
                  <a:pt x="1916" y="266"/>
                </a:lnTo>
                <a:lnTo>
                  <a:pt x="1981" y="130"/>
                </a:lnTo>
                <a:lnTo>
                  <a:pt x="204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01" name="Line 21"/>
          <p:cNvSpPr>
            <a:spLocks noChangeShapeType="1"/>
          </p:cNvSpPr>
          <p:nvPr/>
        </p:nvSpPr>
        <p:spPr bwMode="auto">
          <a:xfrm>
            <a:off x="2074863" y="2116138"/>
            <a:ext cx="0" cy="3214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04" name="Line 24"/>
          <p:cNvSpPr>
            <a:spLocks noChangeShapeType="1"/>
          </p:cNvSpPr>
          <p:nvPr/>
        </p:nvSpPr>
        <p:spPr bwMode="auto">
          <a:xfrm>
            <a:off x="3716338" y="5005388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71706" name="Object 26"/>
          <p:cNvGraphicFramePr>
            <a:graphicFrameLocks noChangeAspect="1"/>
          </p:cNvGraphicFramePr>
          <p:nvPr/>
        </p:nvGraphicFramePr>
        <p:xfrm>
          <a:off x="5640388" y="2814638"/>
          <a:ext cx="2892425" cy="685800"/>
        </p:xfrm>
        <a:graphic>
          <a:graphicData uri="http://schemas.openxmlformats.org/presentationml/2006/ole">
            <p:oleObj spid="_x0000_s32770" name="Equation" r:id="rId4" imgW="1981080" imgH="469800" progId="Equation.DSMT4">
              <p:embed/>
            </p:oleObj>
          </a:graphicData>
        </a:graphic>
      </p:graphicFrame>
      <p:graphicFrame>
        <p:nvGraphicFramePr>
          <p:cNvPr id="71707" name="Object 27"/>
          <p:cNvGraphicFramePr>
            <a:graphicFrameLocks noChangeAspect="1"/>
          </p:cNvGraphicFramePr>
          <p:nvPr/>
        </p:nvGraphicFramePr>
        <p:xfrm>
          <a:off x="5640388" y="3573463"/>
          <a:ext cx="1409700" cy="611187"/>
        </p:xfrm>
        <a:graphic>
          <a:graphicData uri="http://schemas.openxmlformats.org/presentationml/2006/ole">
            <p:oleObj spid="_x0000_s32771" name="Equation" r:id="rId5" imgW="965160" imgH="419040" progId="Equation.DSMT4">
              <p:embed/>
            </p:oleObj>
          </a:graphicData>
        </a:graphic>
      </p:graphicFrame>
      <p:graphicFrame>
        <p:nvGraphicFramePr>
          <p:cNvPr id="71708" name="Object 28"/>
          <p:cNvGraphicFramePr>
            <a:graphicFrameLocks noChangeAspect="1"/>
          </p:cNvGraphicFramePr>
          <p:nvPr/>
        </p:nvGraphicFramePr>
        <p:xfrm>
          <a:off x="5640388" y="4330700"/>
          <a:ext cx="3097212" cy="611188"/>
        </p:xfrm>
        <a:graphic>
          <a:graphicData uri="http://schemas.openxmlformats.org/presentationml/2006/ole">
            <p:oleObj spid="_x0000_s32772" name="Equation" r:id="rId6" imgW="2120760" imgH="419040" progId="Equation.DSMT4">
              <p:embed/>
            </p:oleObj>
          </a:graphicData>
        </a:graphic>
      </p:graphicFrame>
      <p:sp>
        <p:nvSpPr>
          <p:cNvPr id="71709" name="Line 29"/>
          <p:cNvSpPr>
            <a:spLocks noChangeShapeType="1"/>
          </p:cNvSpPr>
          <p:nvPr/>
        </p:nvSpPr>
        <p:spPr bwMode="auto">
          <a:xfrm>
            <a:off x="2892425" y="3602038"/>
            <a:ext cx="0" cy="2127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12" name="Oval 32"/>
          <p:cNvSpPr>
            <a:spLocks noChangeArrowheads="1"/>
          </p:cNvSpPr>
          <p:nvPr/>
        </p:nvSpPr>
        <p:spPr bwMode="auto">
          <a:xfrm>
            <a:off x="2803525" y="5645150"/>
            <a:ext cx="192088" cy="188913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5580063" y="5084763"/>
            <a:ext cx="1100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2</a:t>
            </a:r>
            <a:r>
              <a:rPr lang="pt-BR" u="sng" baseline="30000"/>
              <a:t>a</a:t>
            </a:r>
            <a:r>
              <a:rPr lang="pt-BR"/>
              <a:t> derivada</a:t>
            </a:r>
          </a:p>
        </p:txBody>
      </p:sp>
      <p:sp>
        <p:nvSpPr>
          <p:cNvPr id="71714" name="Text Box 34"/>
          <p:cNvSpPr txBox="1">
            <a:spLocks noChangeArrowheads="1"/>
          </p:cNvSpPr>
          <p:nvPr/>
        </p:nvSpPr>
        <p:spPr bwMode="auto">
          <a:xfrm>
            <a:off x="5595938" y="5564188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’’ =</a:t>
            </a:r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6029325" y="5564188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0,216</a:t>
            </a:r>
            <a:r>
              <a:rPr lang="pt-BR" i="1"/>
              <a:t>x</a:t>
            </a:r>
            <a:r>
              <a:rPr lang="pt-BR"/>
              <a:t> - 2,16</a:t>
            </a:r>
          </a:p>
        </p:txBody>
      </p:sp>
      <p:sp>
        <p:nvSpPr>
          <p:cNvPr id="71716" name="Text Box 36"/>
          <p:cNvSpPr txBox="1">
            <a:spLocks noChangeArrowheads="1"/>
          </p:cNvSpPr>
          <p:nvPr/>
        </p:nvSpPr>
        <p:spPr bwMode="auto">
          <a:xfrm>
            <a:off x="5595938" y="6069013"/>
            <a:ext cx="728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’’ = 0</a:t>
            </a:r>
          </a:p>
        </p:txBody>
      </p:sp>
      <p:sp>
        <p:nvSpPr>
          <p:cNvPr id="71717" name="Text Box 37"/>
          <p:cNvSpPr txBox="1">
            <a:spLocks noChangeArrowheads="1"/>
          </p:cNvSpPr>
          <p:nvPr/>
        </p:nvSpPr>
        <p:spPr bwMode="auto">
          <a:xfrm>
            <a:off x="6532563" y="6069013"/>
            <a:ext cx="21193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ponto de inflexão</a:t>
            </a:r>
          </a:p>
          <a:p>
            <a:r>
              <a:rPr lang="pt-BR"/>
              <a:t>(mudança de curvatura)</a:t>
            </a:r>
          </a:p>
        </p:txBody>
      </p:sp>
      <p:sp>
        <p:nvSpPr>
          <p:cNvPr id="71720" name="Line 40"/>
          <p:cNvSpPr>
            <a:spLocks noChangeShapeType="1"/>
          </p:cNvSpPr>
          <p:nvPr/>
        </p:nvSpPr>
        <p:spPr bwMode="auto">
          <a:xfrm flipV="1">
            <a:off x="1239838" y="4983163"/>
            <a:ext cx="3284537" cy="688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21" name="Text Box 41"/>
          <p:cNvSpPr txBox="1">
            <a:spLocks noChangeArrowheads="1"/>
          </p:cNvSpPr>
          <p:nvPr/>
        </p:nvSpPr>
        <p:spPr bwMode="auto">
          <a:xfrm>
            <a:off x="4572000" y="4797425"/>
            <a:ext cx="411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’’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8" grpId="0"/>
      <p:bldP spid="71690" grpId="0"/>
      <p:bldP spid="71691" grpId="0"/>
      <p:bldP spid="71695" grpId="0"/>
      <p:bldP spid="71700" grpId="0" animBg="1"/>
      <p:bldP spid="71701" grpId="0" animBg="1"/>
      <p:bldP spid="71704" grpId="0" animBg="1"/>
      <p:bldP spid="71709" grpId="0" animBg="1"/>
      <p:bldP spid="71712" grpId="0" animBg="1"/>
      <p:bldP spid="71713" grpId="0"/>
      <p:bldP spid="71714" grpId="0"/>
      <p:bldP spid="71715" grpId="0"/>
      <p:bldP spid="71716" grpId="0"/>
      <p:bldP spid="71717" grpId="0"/>
      <p:bldP spid="71720" grpId="0" animBg="1"/>
      <p:bldP spid="717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835150"/>
            <a:ext cx="3817937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3799" name="Text Box 29"/>
          <p:cNvSpPr txBox="1">
            <a:spLocks noChangeArrowheads="1"/>
          </p:cNvSpPr>
          <p:nvPr/>
        </p:nvSpPr>
        <p:spPr bwMode="auto">
          <a:xfrm>
            <a:off x="4572000" y="2492375"/>
            <a:ext cx="11620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0,7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sp>
        <p:nvSpPr>
          <p:cNvPr id="73758" name="Line 30"/>
          <p:cNvSpPr>
            <a:spLocks noChangeShapeType="1"/>
          </p:cNvSpPr>
          <p:nvPr/>
        </p:nvSpPr>
        <p:spPr bwMode="auto">
          <a:xfrm>
            <a:off x="2211388" y="4310063"/>
            <a:ext cx="0" cy="984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3759" name="Line 31"/>
          <p:cNvSpPr>
            <a:spLocks noChangeShapeType="1"/>
          </p:cNvSpPr>
          <p:nvPr/>
        </p:nvSpPr>
        <p:spPr bwMode="auto">
          <a:xfrm>
            <a:off x="3851275" y="3168650"/>
            <a:ext cx="0" cy="21256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3763" name="Freeform 35" descr="Diagonal para cima clara"/>
          <p:cNvSpPr>
            <a:spLocks/>
          </p:cNvSpPr>
          <p:nvPr/>
        </p:nvSpPr>
        <p:spPr bwMode="auto">
          <a:xfrm>
            <a:off x="2209800" y="3168650"/>
            <a:ext cx="1638300" cy="2108200"/>
          </a:xfrm>
          <a:custGeom>
            <a:avLst/>
            <a:gdLst>
              <a:gd name="T0" fmla="*/ 0 w 1032"/>
              <a:gd name="T1" fmla="*/ 2147483647 h 1332"/>
              <a:gd name="T2" fmla="*/ 2147483647 w 1032"/>
              <a:gd name="T3" fmla="*/ 2147483647 h 1332"/>
              <a:gd name="T4" fmla="*/ 2147483647 w 1032"/>
              <a:gd name="T5" fmla="*/ 0 h 1332"/>
              <a:gd name="T6" fmla="*/ 2147483647 w 1032"/>
              <a:gd name="T7" fmla="*/ 2147483647 h 1332"/>
              <a:gd name="T8" fmla="*/ 0 w 1032"/>
              <a:gd name="T9" fmla="*/ 2147483647 h 13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32"/>
              <a:gd name="T16" fmla="*/ 0 h 1332"/>
              <a:gd name="T17" fmla="*/ 1032 w 1032"/>
              <a:gd name="T18" fmla="*/ 1332 h 13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32" h="1332">
                <a:moveTo>
                  <a:pt x="0" y="1332"/>
                </a:moveTo>
                <a:lnTo>
                  <a:pt x="2" y="708"/>
                </a:lnTo>
                <a:lnTo>
                  <a:pt x="1030" y="0"/>
                </a:lnTo>
                <a:lnTo>
                  <a:pt x="1032" y="1332"/>
                </a:lnTo>
                <a:lnTo>
                  <a:pt x="0" y="1332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4643438" y="3716338"/>
            <a:ext cx="669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Área?</a:t>
            </a:r>
          </a:p>
        </p:txBody>
      </p:sp>
      <p:graphicFrame>
        <p:nvGraphicFramePr>
          <p:cNvPr id="73766" name="Object 38"/>
          <p:cNvGraphicFramePr>
            <a:graphicFrameLocks noChangeAspect="1"/>
          </p:cNvGraphicFramePr>
          <p:nvPr/>
        </p:nvGraphicFramePr>
        <p:xfrm>
          <a:off x="5487988" y="4213225"/>
          <a:ext cx="2540000" cy="628650"/>
        </p:xfrm>
        <a:graphic>
          <a:graphicData uri="http://schemas.openxmlformats.org/presentationml/2006/ole">
            <p:oleObj spid="_x0000_s33794" name="Equation" r:id="rId4" imgW="1739880" imgH="431640" progId="Equation.DSMT4">
              <p:embed/>
            </p:oleObj>
          </a:graphicData>
        </a:graphic>
      </p:graphicFrame>
      <p:graphicFrame>
        <p:nvGraphicFramePr>
          <p:cNvPr id="73767" name="Object 39"/>
          <p:cNvGraphicFramePr>
            <a:graphicFrameLocks noChangeAspect="1"/>
          </p:cNvGraphicFramePr>
          <p:nvPr/>
        </p:nvGraphicFramePr>
        <p:xfrm>
          <a:off x="5487988" y="4887913"/>
          <a:ext cx="1817687" cy="628650"/>
        </p:xfrm>
        <a:graphic>
          <a:graphicData uri="http://schemas.openxmlformats.org/presentationml/2006/ole">
            <p:oleObj spid="_x0000_s33795" name="Equation" r:id="rId5" imgW="1244520" imgH="431640" progId="Equation.DSMT4">
              <p:embed/>
            </p:oleObj>
          </a:graphicData>
        </a:graphic>
      </p:graphicFrame>
      <p:graphicFrame>
        <p:nvGraphicFramePr>
          <p:cNvPr id="73768" name="Object 40"/>
          <p:cNvGraphicFramePr>
            <a:graphicFrameLocks noChangeAspect="1"/>
          </p:cNvGraphicFramePr>
          <p:nvPr/>
        </p:nvGraphicFramePr>
        <p:xfrm>
          <a:off x="5487988" y="5661025"/>
          <a:ext cx="1447800" cy="277813"/>
        </p:xfrm>
        <a:graphic>
          <a:graphicData uri="http://schemas.openxmlformats.org/presentationml/2006/ole">
            <p:oleObj spid="_x0000_s33796" name="Equation" r:id="rId6" imgW="990360" imgH="1904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58" grpId="0" animBg="1"/>
      <p:bldP spid="73759" grpId="0" animBg="1"/>
      <p:bldP spid="73763" grpId="0" animBg="1"/>
      <p:bldP spid="737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2195513" y="1509713"/>
            <a:ext cx="58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 3</a:t>
            </a:r>
            <a:endParaRPr lang="pt-BR" b="1" i="1"/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715963" y="1412875"/>
          <a:ext cx="1295400" cy="571500"/>
        </p:xfrm>
        <a:graphic>
          <a:graphicData uri="http://schemas.openxmlformats.org/presentationml/2006/ole">
            <p:oleObj spid="_x0000_s17410" name="Equation" r:id="rId3" imgW="888840" imgH="393480" progId="Equation.DSMT4">
              <p:embed/>
            </p:oleObj>
          </a:graphicData>
        </a:graphic>
      </p:graphicFrame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900113" y="2138363"/>
            <a:ext cx="5216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 que acontece com a função com valores de </a:t>
            </a:r>
            <a:r>
              <a:rPr lang="pt-BR" i="1"/>
              <a:t>x</a:t>
            </a:r>
            <a:r>
              <a:rPr lang="pt-BR"/>
              <a:t> próximos a 3?</a:t>
            </a:r>
            <a:endParaRPr lang="pt-BR" b="1" i="1"/>
          </a:p>
        </p:txBody>
      </p:sp>
      <p:graphicFrame>
        <p:nvGraphicFramePr>
          <p:cNvPr id="55302" name="Group 6"/>
          <p:cNvGraphicFramePr>
            <a:graphicFrameLocks noGrp="1"/>
          </p:cNvGraphicFramePr>
          <p:nvPr/>
        </p:nvGraphicFramePr>
        <p:xfrm>
          <a:off x="1042988" y="2565400"/>
          <a:ext cx="1679575" cy="3352800"/>
        </p:xfrm>
        <a:graphic>
          <a:graphicData uri="http://schemas.openxmlformats.org/drawingml/2006/table">
            <a:tbl>
              <a:tblPr/>
              <a:tblGrid>
                <a:gridCol w="839787"/>
                <a:gridCol w="8397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5337" name="Object 41"/>
          <p:cNvGraphicFramePr>
            <a:graphicFrameLocks noChangeAspect="1"/>
          </p:cNvGraphicFramePr>
          <p:nvPr/>
        </p:nvGraphicFramePr>
        <p:xfrm>
          <a:off x="3054350" y="2671763"/>
          <a:ext cx="1517650" cy="406400"/>
        </p:xfrm>
        <a:graphic>
          <a:graphicData uri="http://schemas.openxmlformats.org/presentationml/2006/ole">
            <p:oleObj spid="_x0000_s17411" name="Equation" r:id="rId4" imgW="1041120" imgH="279360" progId="Equation.DSMT4">
              <p:embed/>
            </p:oleObj>
          </a:graphicData>
        </a:graphic>
      </p:graphicFrame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2987675" y="3141663"/>
            <a:ext cx="26638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lê-se: o limite da função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quando </a:t>
            </a:r>
            <a:r>
              <a:rPr lang="pt-BR" i="1"/>
              <a:t>x</a:t>
            </a:r>
            <a:r>
              <a:rPr lang="pt-BR"/>
              <a:t> tende a 3 pela direita é infinito positivo</a:t>
            </a:r>
            <a:endParaRPr lang="pt-BR" b="1" i="1"/>
          </a:p>
        </p:txBody>
      </p:sp>
      <p:sp>
        <p:nvSpPr>
          <p:cNvPr id="55339" name="Rectangle 43"/>
          <p:cNvSpPr>
            <a:spLocks noChangeArrowheads="1"/>
          </p:cNvSpPr>
          <p:nvPr/>
        </p:nvSpPr>
        <p:spPr bwMode="auto">
          <a:xfrm>
            <a:off x="2066925" y="5573713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pt-BR">
                <a:cs typeface="Times New Roman" pitchFamily="18" charset="0"/>
              </a:rPr>
              <a:t>+∞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38" grpId="0"/>
      <p:bldP spid="553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2175" y="1835150"/>
            <a:ext cx="3840163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276600" y="1628775"/>
            <a:ext cx="195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-0,08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+ 2,4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643438" y="3716338"/>
            <a:ext cx="669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Área?</a:t>
            </a: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3867150" y="2084388"/>
            <a:ext cx="0" cy="3209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4759" name="Freeform 7" descr="Diagonal para cima clara"/>
          <p:cNvSpPr>
            <a:spLocks/>
          </p:cNvSpPr>
          <p:nvPr/>
        </p:nvSpPr>
        <p:spPr bwMode="auto">
          <a:xfrm>
            <a:off x="2209800" y="2068513"/>
            <a:ext cx="1647825" cy="3206750"/>
          </a:xfrm>
          <a:custGeom>
            <a:avLst/>
            <a:gdLst>
              <a:gd name="T0" fmla="*/ 0 w 1032"/>
              <a:gd name="T1" fmla="*/ 2147483647 h 2020"/>
              <a:gd name="T2" fmla="*/ 2147483647 w 1032"/>
              <a:gd name="T3" fmla="*/ 2147483647 h 2020"/>
              <a:gd name="T4" fmla="*/ 2147483647 w 1032"/>
              <a:gd name="T5" fmla="*/ 2147483647 h 2020"/>
              <a:gd name="T6" fmla="*/ 2147483647 w 1032"/>
              <a:gd name="T7" fmla="*/ 2147483647 h 2020"/>
              <a:gd name="T8" fmla="*/ 2147483647 w 1032"/>
              <a:gd name="T9" fmla="*/ 2147483647 h 2020"/>
              <a:gd name="T10" fmla="*/ 2147483647 w 1032"/>
              <a:gd name="T11" fmla="*/ 2147483647 h 2020"/>
              <a:gd name="T12" fmla="*/ 2147483647 w 1032"/>
              <a:gd name="T13" fmla="*/ 2147483647 h 2020"/>
              <a:gd name="T14" fmla="*/ 2147483647 w 1032"/>
              <a:gd name="T15" fmla="*/ 2147483647 h 2020"/>
              <a:gd name="T16" fmla="*/ 2147483647 w 1032"/>
              <a:gd name="T17" fmla="*/ 0 h 2020"/>
              <a:gd name="T18" fmla="*/ 2147483647 w 1032"/>
              <a:gd name="T19" fmla="*/ 2147483647 h 2020"/>
              <a:gd name="T20" fmla="*/ 2147483647 w 1032"/>
              <a:gd name="T21" fmla="*/ 2147483647 h 2020"/>
              <a:gd name="T22" fmla="*/ 0 w 1032"/>
              <a:gd name="T23" fmla="*/ 2147483647 h 202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032"/>
              <a:gd name="T37" fmla="*/ 0 h 2020"/>
              <a:gd name="T38" fmla="*/ 1032 w 1032"/>
              <a:gd name="T39" fmla="*/ 2020 h 202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032" h="2020">
                <a:moveTo>
                  <a:pt x="0" y="2020"/>
                </a:moveTo>
                <a:lnTo>
                  <a:pt x="2" y="656"/>
                </a:lnTo>
                <a:lnTo>
                  <a:pt x="120" y="502"/>
                </a:lnTo>
                <a:lnTo>
                  <a:pt x="223" y="387"/>
                </a:lnTo>
                <a:lnTo>
                  <a:pt x="324" y="286"/>
                </a:lnTo>
                <a:lnTo>
                  <a:pt x="456" y="176"/>
                </a:lnTo>
                <a:lnTo>
                  <a:pt x="581" y="94"/>
                </a:lnTo>
                <a:lnTo>
                  <a:pt x="737" y="32"/>
                </a:lnTo>
                <a:lnTo>
                  <a:pt x="890" y="0"/>
                </a:lnTo>
                <a:lnTo>
                  <a:pt x="1030" y="10"/>
                </a:lnTo>
                <a:lnTo>
                  <a:pt x="1032" y="2020"/>
                </a:lnTo>
                <a:lnTo>
                  <a:pt x="0" y="2020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2211388" y="3124200"/>
            <a:ext cx="0" cy="217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4643438" y="4076700"/>
            <a:ext cx="156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Aproximação!!!!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/>
      <p:bldP spid="74758" grpId="0" animBg="1"/>
      <p:bldP spid="74759" grpId="0" animBg="1"/>
      <p:bldP spid="74757" grpId="0" animBg="1"/>
      <p:bldP spid="747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2175" y="1835150"/>
            <a:ext cx="3840163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4824" name="Line 6"/>
          <p:cNvSpPr>
            <a:spLocks noChangeShapeType="1"/>
          </p:cNvSpPr>
          <p:nvPr/>
        </p:nvSpPr>
        <p:spPr bwMode="auto">
          <a:xfrm>
            <a:off x="3867150" y="2084388"/>
            <a:ext cx="0" cy="3209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4825" name="Line 8"/>
          <p:cNvSpPr>
            <a:spLocks noChangeShapeType="1"/>
          </p:cNvSpPr>
          <p:nvPr/>
        </p:nvSpPr>
        <p:spPr bwMode="auto">
          <a:xfrm>
            <a:off x="2211388" y="3124200"/>
            <a:ext cx="0" cy="217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276600" y="1628775"/>
            <a:ext cx="195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-0,08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+ 2,4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211388" y="2608263"/>
            <a:ext cx="825500" cy="2676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4828" name="Rectangle 13"/>
          <p:cNvSpPr>
            <a:spLocks noChangeArrowheads="1"/>
          </p:cNvSpPr>
          <p:nvPr/>
        </p:nvSpPr>
        <p:spPr bwMode="auto">
          <a:xfrm>
            <a:off x="3033713" y="2095500"/>
            <a:ext cx="828675" cy="318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75790" name="Object 14"/>
          <p:cNvGraphicFramePr>
            <a:graphicFrameLocks noChangeAspect="1"/>
          </p:cNvGraphicFramePr>
          <p:nvPr/>
        </p:nvGraphicFramePr>
        <p:xfrm>
          <a:off x="4899025" y="1989138"/>
          <a:ext cx="1057275" cy="333375"/>
        </p:xfrm>
        <a:graphic>
          <a:graphicData uri="http://schemas.openxmlformats.org/presentationml/2006/ole">
            <p:oleObj spid="_x0000_s34818" name="Equation" r:id="rId4" imgW="723600" imgH="228600" progId="Equation.DSMT4">
              <p:embed/>
            </p:oleObj>
          </a:graphicData>
        </a:graphic>
      </p:graphicFrame>
      <p:graphicFrame>
        <p:nvGraphicFramePr>
          <p:cNvPr id="75792" name="Object 16"/>
          <p:cNvGraphicFramePr>
            <a:graphicFrameLocks noChangeAspect="1"/>
          </p:cNvGraphicFramePr>
          <p:nvPr/>
        </p:nvGraphicFramePr>
        <p:xfrm>
          <a:off x="4899025" y="2276475"/>
          <a:ext cx="4137025" cy="630238"/>
        </p:xfrm>
        <a:graphic>
          <a:graphicData uri="http://schemas.openxmlformats.org/presentationml/2006/ole">
            <p:oleObj spid="_x0000_s34819" name="Equation" r:id="rId5" imgW="2831760" imgH="431640" progId="Equation.DSMT4">
              <p:embed/>
            </p:oleObj>
          </a:graphicData>
        </a:graphic>
      </p:graphicFrame>
      <p:graphicFrame>
        <p:nvGraphicFramePr>
          <p:cNvPr id="75793" name="Object 17"/>
          <p:cNvGraphicFramePr>
            <a:graphicFrameLocks noChangeAspect="1"/>
          </p:cNvGraphicFramePr>
          <p:nvPr/>
        </p:nvGraphicFramePr>
        <p:xfrm>
          <a:off x="4899025" y="2924175"/>
          <a:ext cx="2317750" cy="371475"/>
        </p:xfrm>
        <a:graphic>
          <a:graphicData uri="http://schemas.openxmlformats.org/presentationml/2006/ole">
            <p:oleObj spid="_x0000_s34820" name="Equation" r:id="rId6" imgW="1587240" imgH="253800" progId="Equation.DSMT4">
              <p:embed/>
            </p:oleObj>
          </a:graphicData>
        </a:graphic>
      </p:graphicFrame>
      <p:graphicFrame>
        <p:nvGraphicFramePr>
          <p:cNvPr id="75794" name="Object 18"/>
          <p:cNvGraphicFramePr>
            <a:graphicFrameLocks noChangeAspect="1"/>
          </p:cNvGraphicFramePr>
          <p:nvPr/>
        </p:nvGraphicFramePr>
        <p:xfrm>
          <a:off x="4899025" y="3365500"/>
          <a:ext cx="2744788" cy="279400"/>
        </p:xfrm>
        <a:graphic>
          <a:graphicData uri="http://schemas.openxmlformats.org/presentationml/2006/ole">
            <p:oleObj spid="_x0000_s34821" name="Equation" r:id="rId7" imgW="1879560" imgH="1904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9" name="Object 9"/>
          <p:cNvGraphicFramePr>
            <a:graphicFrameLocks noChangeAspect="1"/>
          </p:cNvGraphicFramePr>
          <p:nvPr/>
        </p:nvGraphicFramePr>
        <p:xfrm>
          <a:off x="4918075" y="1989138"/>
          <a:ext cx="1409700" cy="333375"/>
        </p:xfrm>
        <a:graphic>
          <a:graphicData uri="http://schemas.openxmlformats.org/presentationml/2006/ole">
            <p:oleObj spid="_x0000_s35842" name="Equation" r:id="rId3" imgW="965160" imgH="228600" progId="Equation.DSMT4">
              <p:embed/>
            </p:oleObj>
          </a:graphicData>
        </a:graphic>
      </p:graphicFrame>
      <p:pic>
        <p:nvPicPr>
          <p:cNvPr id="3584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2175" y="1835150"/>
            <a:ext cx="3840163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3867150" y="2084388"/>
            <a:ext cx="0" cy="3209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5851" name="Line 5"/>
          <p:cNvSpPr>
            <a:spLocks noChangeShapeType="1"/>
          </p:cNvSpPr>
          <p:nvPr/>
        </p:nvSpPr>
        <p:spPr bwMode="auto">
          <a:xfrm>
            <a:off x="2211388" y="3124200"/>
            <a:ext cx="0" cy="217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5852" name="Text Box 6"/>
          <p:cNvSpPr txBox="1">
            <a:spLocks noChangeArrowheads="1"/>
          </p:cNvSpPr>
          <p:nvPr/>
        </p:nvSpPr>
        <p:spPr bwMode="auto">
          <a:xfrm>
            <a:off x="3276600" y="1628775"/>
            <a:ext cx="195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-0,08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+ 2,4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sp>
        <p:nvSpPr>
          <p:cNvPr id="35853" name="Rectangle 7"/>
          <p:cNvSpPr>
            <a:spLocks noChangeArrowheads="1"/>
          </p:cNvSpPr>
          <p:nvPr/>
        </p:nvSpPr>
        <p:spPr bwMode="auto">
          <a:xfrm>
            <a:off x="2211388" y="2960688"/>
            <a:ext cx="193675" cy="2324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5854" name="Rectangle 8"/>
          <p:cNvSpPr>
            <a:spLocks noChangeArrowheads="1"/>
          </p:cNvSpPr>
          <p:nvPr/>
        </p:nvSpPr>
        <p:spPr bwMode="auto">
          <a:xfrm>
            <a:off x="3635375" y="2054225"/>
            <a:ext cx="227013" cy="3230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76813" name="Group 13"/>
          <p:cNvGraphicFramePr>
            <a:graphicFrameLocks noGrp="1"/>
          </p:cNvGraphicFramePr>
          <p:nvPr/>
        </p:nvGraphicFramePr>
        <p:xfrm>
          <a:off x="4859338" y="3170238"/>
          <a:ext cx="1679575" cy="2995614"/>
        </p:xfrm>
        <a:graphic>
          <a:graphicData uri="http://schemas.openxmlformats.org/drawingml/2006/table">
            <a:tbl>
              <a:tblPr/>
              <a:tblGrid>
                <a:gridCol w="839787"/>
                <a:gridCol w="8397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181,274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180,536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180,534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87" name="Text Box 45"/>
          <p:cNvSpPr txBox="1">
            <a:spLocks noChangeArrowheads="1"/>
          </p:cNvSpPr>
          <p:nvPr/>
        </p:nvSpPr>
        <p:spPr bwMode="auto">
          <a:xfrm>
            <a:off x="2824163" y="38100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/>
              <a:t>...</a:t>
            </a:r>
          </a:p>
        </p:txBody>
      </p:sp>
      <p:graphicFrame>
        <p:nvGraphicFramePr>
          <p:cNvPr id="76847" name="Object 47"/>
          <p:cNvGraphicFramePr>
            <a:graphicFrameLocks noChangeAspect="1"/>
          </p:cNvGraphicFramePr>
          <p:nvPr/>
        </p:nvGraphicFramePr>
        <p:xfrm>
          <a:off x="4875213" y="2420938"/>
          <a:ext cx="1281112" cy="333375"/>
        </p:xfrm>
        <a:graphic>
          <a:graphicData uri="http://schemas.openxmlformats.org/presentationml/2006/ole">
            <p:oleObj spid="_x0000_s35843" name="Equation" r:id="rId5" imgW="876240" imgH="228600" progId="Equation.DSMT4">
              <p:embed/>
            </p:oleObj>
          </a:graphicData>
        </a:graphic>
      </p:graphicFrame>
      <p:graphicFrame>
        <p:nvGraphicFramePr>
          <p:cNvPr id="76848" name="Object 48"/>
          <p:cNvGraphicFramePr>
            <a:graphicFrameLocks noChangeAspect="1"/>
          </p:cNvGraphicFramePr>
          <p:nvPr/>
        </p:nvGraphicFramePr>
        <p:xfrm>
          <a:off x="6372225" y="1836738"/>
          <a:ext cx="704850" cy="630237"/>
        </p:xfrm>
        <a:graphic>
          <a:graphicData uri="http://schemas.openxmlformats.org/presentationml/2006/ole">
            <p:oleObj spid="_x0000_s35844" name="Equation" r:id="rId6" imgW="482400" imgH="431640" progId="Equation.DSMT4">
              <p:embed/>
            </p:oleObj>
          </a:graphicData>
        </a:graphic>
      </p:graphicFrame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5648325" y="2708275"/>
            <a:ext cx="2139950" cy="360363"/>
            <a:chOff x="3558" y="1706"/>
            <a:chExt cx="1348" cy="227"/>
          </a:xfrm>
        </p:grpSpPr>
        <p:sp>
          <p:nvSpPr>
            <p:cNvPr id="35890" name="Text Box 49"/>
            <p:cNvSpPr txBox="1">
              <a:spLocks noChangeArrowheads="1"/>
            </p:cNvSpPr>
            <p:nvPr/>
          </p:nvSpPr>
          <p:spPr bwMode="auto">
            <a:xfrm>
              <a:off x="3628" y="1721"/>
              <a:ext cx="12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ponto dentro da faixa </a:t>
              </a:r>
              <a:r>
                <a:rPr lang="pt-BR" i="1"/>
                <a:t>i</a:t>
              </a:r>
            </a:p>
          </p:txBody>
        </p:sp>
        <p:sp>
          <p:nvSpPr>
            <p:cNvPr id="35891" name="Freeform 50"/>
            <p:cNvSpPr>
              <a:spLocks/>
            </p:cNvSpPr>
            <p:nvPr/>
          </p:nvSpPr>
          <p:spPr bwMode="auto">
            <a:xfrm>
              <a:off x="3558" y="1706"/>
              <a:ext cx="93" cy="146"/>
            </a:xfrm>
            <a:custGeom>
              <a:avLst/>
              <a:gdLst>
                <a:gd name="T0" fmla="*/ 93 w 93"/>
                <a:gd name="T1" fmla="*/ 136 h 146"/>
                <a:gd name="T2" fmla="*/ 15 w 93"/>
                <a:gd name="T3" fmla="*/ 123 h 146"/>
                <a:gd name="T4" fmla="*/ 2 w 93"/>
                <a:gd name="T5" fmla="*/ 0 h 146"/>
                <a:gd name="T6" fmla="*/ 0 60000 65536"/>
                <a:gd name="T7" fmla="*/ 0 60000 65536"/>
                <a:gd name="T8" fmla="*/ 0 60000 65536"/>
                <a:gd name="T9" fmla="*/ 0 w 93"/>
                <a:gd name="T10" fmla="*/ 0 h 146"/>
                <a:gd name="T11" fmla="*/ 93 w 93"/>
                <a:gd name="T12" fmla="*/ 146 h 1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3" h="146">
                  <a:moveTo>
                    <a:pt x="93" y="136"/>
                  </a:moveTo>
                  <a:cubicBezTo>
                    <a:pt x="80" y="134"/>
                    <a:pt x="30" y="146"/>
                    <a:pt x="15" y="123"/>
                  </a:cubicBezTo>
                  <a:cubicBezTo>
                    <a:pt x="0" y="100"/>
                    <a:pt x="5" y="26"/>
                    <a:pt x="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aphicFrame>
        <p:nvGraphicFramePr>
          <p:cNvPr id="76852" name="Object 52"/>
          <p:cNvGraphicFramePr>
            <a:graphicFrameLocks noChangeAspect="1"/>
          </p:cNvGraphicFramePr>
          <p:nvPr/>
        </p:nvGraphicFramePr>
        <p:xfrm>
          <a:off x="6856413" y="4292600"/>
          <a:ext cx="1819275" cy="628650"/>
        </p:xfrm>
        <a:graphic>
          <a:graphicData uri="http://schemas.openxmlformats.org/presentationml/2006/ole">
            <p:oleObj spid="_x0000_s35845" name="Equation" r:id="rId7" imgW="1244520" imgH="431640" progId="Equation.DSMT4">
              <p:embed/>
            </p:oleObj>
          </a:graphicData>
        </a:graphic>
      </p:graphicFrame>
      <p:graphicFrame>
        <p:nvGraphicFramePr>
          <p:cNvPr id="76854" name="Object 54"/>
          <p:cNvGraphicFramePr>
            <a:graphicFrameLocks noChangeAspect="1"/>
          </p:cNvGraphicFramePr>
          <p:nvPr/>
        </p:nvGraphicFramePr>
        <p:xfrm>
          <a:off x="6856413" y="5013325"/>
          <a:ext cx="1930400" cy="295275"/>
        </p:xfrm>
        <a:graphic>
          <a:graphicData uri="http://schemas.openxmlformats.org/presentationml/2006/ole">
            <p:oleObj spid="_x0000_s35846" name="Equation" r:id="rId8" imgW="1320480" imgH="203040" progId="Equation.DSMT4">
              <p:embed/>
            </p:oleObj>
          </a:graphicData>
        </a:graphic>
      </p:graphicFrame>
      <p:graphicFrame>
        <p:nvGraphicFramePr>
          <p:cNvPr id="76855" name="Object 55"/>
          <p:cNvGraphicFramePr>
            <a:graphicFrameLocks noChangeAspect="1"/>
          </p:cNvGraphicFramePr>
          <p:nvPr/>
        </p:nvGraphicFramePr>
        <p:xfrm>
          <a:off x="6856413" y="5497513"/>
          <a:ext cx="1374775" cy="479425"/>
        </p:xfrm>
        <a:graphic>
          <a:graphicData uri="http://schemas.openxmlformats.org/presentationml/2006/ole">
            <p:oleObj spid="_x0000_s35847" name="Equation" r:id="rId9" imgW="939600" imgH="330120" progId="Equation.DSMT4">
              <p:embed/>
            </p:oleObj>
          </a:graphicData>
        </a:graphic>
      </p:graphicFrame>
      <p:sp>
        <p:nvSpPr>
          <p:cNvPr id="76856" name="Text Box 56"/>
          <p:cNvSpPr txBox="1">
            <a:spLocks noChangeArrowheads="1"/>
          </p:cNvSpPr>
          <p:nvPr/>
        </p:nvSpPr>
        <p:spPr bwMode="auto">
          <a:xfrm>
            <a:off x="6538913" y="6010275"/>
            <a:ext cx="2670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(integral definida entre 6 e 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5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2175" y="1835150"/>
            <a:ext cx="3840163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6872" name="Line 5"/>
          <p:cNvSpPr>
            <a:spLocks noChangeShapeType="1"/>
          </p:cNvSpPr>
          <p:nvPr/>
        </p:nvSpPr>
        <p:spPr bwMode="auto">
          <a:xfrm>
            <a:off x="3867150" y="2084388"/>
            <a:ext cx="0" cy="3209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6873" name="Line 6"/>
          <p:cNvSpPr>
            <a:spLocks noChangeShapeType="1"/>
          </p:cNvSpPr>
          <p:nvPr/>
        </p:nvSpPr>
        <p:spPr bwMode="auto">
          <a:xfrm>
            <a:off x="2211388" y="3124200"/>
            <a:ext cx="0" cy="217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6874" name="Text Box 7"/>
          <p:cNvSpPr txBox="1">
            <a:spLocks noChangeArrowheads="1"/>
          </p:cNvSpPr>
          <p:nvPr/>
        </p:nvSpPr>
        <p:spPr bwMode="auto">
          <a:xfrm>
            <a:off x="3276600" y="1628775"/>
            <a:ext cx="195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-0,08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+ 2,4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graphicFrame>
        <p:nvGraphicFramePr>
          <p:cNvPr id="77874" name="Object 50"/>
          <p:cNvGraphicFramePr>
            <a:graphicFrameLocks noChangeAspect="1"/>
          </p:cNvGraphicFramePr>
          <p:nvPr/>
        </p:nvGraphicFramePr>
        <p:xfrm>
          <a:off x="5219700" y="2205038"/>
          <a:ext cx="1374775" cy="479425"/>
        </p:xfrm>
        <a:graphic>
          <a:graphicData uri="http://schemas.openxmlformats.org/presentationml/2006/ole">
            <p:oleObj spid="_x0000_s36866" name="Equation" r:id="rId4" imgW="939600" imgH="330120" progId="Equation.DSMT4">
              <p:embed/>
            </p:oleObj>
          </a:graphicData>
        </a:graphic>
      </p:graphicFrame>
      <p:sp>
        <p:nvSpPr>
          <p:cNvPr id="77876" name="Freeform 52" descr="Diagonal para cima clara"/>
          <p:cNvSpPr>
            <a:spLocks/>
          </p:cNvSpPr>
          <p:nvPr/>
        </p:nvSpPr>
        <p:spPr bwMode="auto">
          <a:xfrm>
            <a:off x="2209800" y="2068513"/>
            <a:ext cx="1647825" cy="3206750"/>
          </a:xfrm>
          <a:custGeom>
            <a:avLst/>
            <a:gdLst>
              <a:gd name="T0" fmla="*/ 0 w 1032"/>
              <a:gd name="T1" fmla="*/ 2147483647 h 2020"/>
              <a:gd name="T2" fmla="*/ 2147483647 w 1032"/>
              <a:gd name="T3" fmla="*/ 2147483647 h 2020"/>
              <a:gd name="T4" fmla="*/ 2147483647 w 1032"/>
              <a:gd name="T5" fmla="*/ 2147483647 h 2020"/>
              <a:gd name="T6" fmla="*/ 2147483647 w 1032"/>
              <a:gd name="T7" fmla="*/ 2147483647 h 2020"/>
              <a:gd name="T8" fmla="*/ 2147483647 w 1032"/>
              <a:gd name="T9" fmla="*/ 2147483647 h 2020"/>
              <a:gd name="T10" fmla="*/ 2147483647 w 1032"/>
              <a:gd name="T11" fmla="*/ 2147483647 h 2020"/>
              <a:gd name="T12" fmla="*/ 2147483647 w 1032"/>
              <a:gd name="T13" fmla="*/ 2147483647 h 2020"/>
              <a:gd name="T14" fmla="*/ 2147483647 w 1032"/>
              <a:gd name="T15" fmla="*/ 2147483647 h 2020"/>
              <a:gd name="T16" fmla="*/ 2147483647 w 1032"/>
              <a:gd name="T17" fmla="*/ 0 h 2020"/>
              <a:gd name="T18" fmla="*/ 2147483647 w 1032"/>
              <a:gd name="T19" fmla="*/ 2147483647 h 2020"/>
              <a:gd name="T20" fmla="*/ 2147483647 w 1032"/>
              <a:gd name="T21" fmla="*/ 2147483647 h 2020"/>
              <a:gd name="T22" fmla="*/ 0 w 1032"/>
              <a:gd name="T23" fmla="*/ 2147483647 h 202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032"/>
              <a:gd name="T37" fmla="*/ 0 h 2020"/>
              <a:gd name="T38" fmla="*/ 1032 w 1032"/>
              <a:gd name="T39" fmla="*/ 2020 h 202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032" h="2020">
                <a:moveTo>
                  <a:pt x="0" y="2020"/>
                </a:moveTo>
                <a:lnTo>
                  <a:pt x="2" y="656"/>
                </a:lnTo>
                <a:lnTo>
                  <a:pt x="120" y="502"/>
                </a:lnTo>
                <a:lnTo>
                  <a:pt x="223" y="387"/>
                </a:lnTo>
                <a:lnTo>
                  <a:pt x="324" y="286"/>
                </a:lnTo>
                <a:lnTo>
                  <a:pt x="456" y="176"/>
                </a:lnTo>
                <a:lnTo>
                  <a:pt x="581" y="94"/>
                </a:lnTo>
                <a:lnTo>
                  <a:pt x="737" y="32"/>
                </a:lnTo>
                <a:lnTo>
                  <a:pt x="890" y="0"/>
                </a:lnTo>
                <a:lnTo>
                  <a:pt x="1030" y="10"/>
                </a:lnTo>
                <a:lnTo>
                  <a:pt x="1032" y="2020"/>
                </a:lnTo>
                <a:lnTo>
                  <a:pt x="0" y="2020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7877" name="Text Box 53"/>
          <p:cNvSpPr txBox="1">
            <a:spLocks noChangeArrowheads="1"/>
          </p:cNvSpPr>
          <p:nvPr/>
        </p:nvSpPr>
        <p:spPr bwMode="auto">
          <a:xfrm>
            <a:off x="5003800" y="2781300"/>
            <a:ext cx="1247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Propriedades</a:t>
            </a:r>
          </a:p>
        </p:txBody>
      </p:sp>
      <p:graphicFrame>
        <p:nvGraphicFramePr>
          <p:cNvPr id="77878" name="Object 54"/>
          <p:cNvGraphicFramePr>
            <a:graphicFrameLocks noChangeAspect="1"/>
          </p:cNvGraphicFramePr>
          <p:nvPr/>
        </p:nvGraphicFramePr>
        <p:xfrm>
          <a:off x="5219700" y="3101975"/>
          <a:ext cx="3287713" cy="2487613"/>
        </p:xfrm>
        <a:graphic>
          <a:graphicData uri="http://schemas.openxmlformats.org/presentationml/2006/ole">
            <p:oleObj spid="_x0000_s36867" name="Equation" r:id="rId5" imgW="2247840" imgH="1714320" progId="Equation.DSMT4">
              <p:embed/>
            </p:oleObj>
          </a:graphicData>
        </a:graphic>
      </p:graphicFrame>
      <p:graphicFrame>
        <p:nvGraphicFramePr>
          <p:cNvPr id="77880" name="Object 56"/>
          <p:cNvGraphicFramePr>
            <a:graphicFrameLocks noChangeAspect="1"/>
          </p:cNvGraphicFramePr>
          <p:nvPr/>
        </p:nvGraphicFramePr>
        <p:xfrm>
          <a:off x="5219700" y="6154738"/>
          <a:ext cx="1949450" cy="442912"/>
        </p:xfrm>
        <a:graphic>
          <a:graphicData uri="http://schemas.openxmlformats.org/presentationml/2006/ole">
            <p:oleObj spid="_x0000_s36868" name="Equation" r:id="rId6" imgW="1333440" imgH="304560" progId="Equation.DSMT4">
              <p:embed/>
            </p:oleObj>
          </a:graphicData>
        </a:graphic>
      </p:graphicFrame>
      <p:sp>
        <p:nvSpPr>
          <p:cNvPr id="77881" name="Text Box 57"/>
          <p:cNvSpPr txBox="1">
            <a:spLocks noChangeArrowheads="1"/>
          </p:cNvSpPr>
          <p:nvPr/>
        </p:nvSpPr>
        <p:spPr bwMode="auto">
          <a:xfrm>
            <a:off x="5003800" y="5734050"/>
            <a:ext cx="2463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Relação Derivada e Integral</a:t>
            </a:r>
          </a:p>
        </p:txBody>
      </p:sp>
      <p:graphicFrame>
        <p:nvGraphicFramePr>
          <p:cNvPr id="77882" name="Object 58"/>
          <p:cNvGraphicFramePr>
            <a:graphicFrameLocks noChangeAspect="1"/>
          </p:cNvGraphicFramePr>
          <p:nvPr/>
        </p:nvGraphicFramePr>
        <p:xfrm>
          <a:off x="1911350" y="6021388"/>
          <a:ext cx="1652588" cy="608012"/>
        </p:xfrm>
        <a:graphic>
          <a:graphicData uri="http://schemas.openxmlformats.org/presentationml/2006/ole">
            <p:oleObj spid="_x0000_s36869" name="Equation" r:id="rId7" imgW="1130040" imgH="419040" progId="Equation.DSMT4">
              <p:embed/>
            </p:oleObj>
          </a:graphicData>
        </a:graphic>
      </p:graphicFrame>
      <p:sp>
        <p:nvSpPr>
          <p:cNvPr id="77883" name="Text Box 59"/>
          <p:cNvSpPr txBox="1">
            <a:spLocks noChangeArrowheads="1"/>
          </p:cNvSpPr>
          <p:nvPr/>
        </p:nvSpPr>
        <p:spPr bwMode="auto">
          <a:xfrm>
            <a:off x="1474788" y="6165850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ex: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76" grpId="0" animBg="1"/>
      <p:bldP spid="77877" grpId="0"/>
      <p:bldP spid="77881" grpId="0"/>
      <p:bldP spid="7788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2175" y="1835150"/>
            <a:ext cx="3840163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7898" name="Line 4"/>
          <p:cNvSpPr>
            <a:spLocks noChangeShapeType="1"/>
          </p:cNvSpPr>
          <p:nvPr/>
        </p:nvSpPr>
        <p:spPr bwMode="auto">
          <a:xfrm>
            <a:off x="3867150" y="2084388"/>
            <a:ext cx="0" cy="3209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899" name="Line 5"/>
          <p:cNvSpPr>
            <a:spLocks noChangeShapeType="1"/>
          </p:cNvSpPr>
          <p:nvPr/>
        </p:nvSpPr>
        <p:spPr bwMode="auto">
          <a:xfrm>
            <a:off x="2211388" y="3124200"/>
            <a:ext cx="0" cy="217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900" name="Text Box 6"/>
          <p:cNvSpPr txBox="1">
            <a:spLocks noChangeArrowheads="1"/>
          </p:cNvSpPr>
          <p:nvPr/>
        </p:nvSpPr>
        <p:spPr bwMode="auto">
          <a:xfrm>
            <a:off x="3276600" y="1628775"/>
            <a:ext cx="195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-0,08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+ 2,4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5219700" y="2205038"/>
          <a:ext cx="1374775" cy="479425"/>
        </p:xfrm>
        <a:graphic>
          <a:graphicData uri="http://schemas.openxmlformats.org/presentationml/2006/ole">
            <p:oleObj spid="_x0000_s37890" name="Equation" r:id="rId4" imgW="939600" imgH="330120" progId="Equation.DSMT4">
              <p:embed/>
            </p:oleObj>
          </a:graphicData>
        </a:graphic>
      </p:graphicFrame>
      <p:sp>
        <p:nvSpPr>
          <p:cNvPr id="78856" name="Freeform 8" descr="Diagonal para cima clara"/>
          <p:cNvSpPr>
            <a:spLocks/>
          </p:cNvSpPr>
          <p:nvPr/>
        </p:nvSpPr>
        <p:spPr bwMode="auto">
          <a:xfrm>
            <a:off x="2209800" y="2068513"/>
            <a:ext cx="1647825" cy="3206750"/>
          </a:xfrm>
          <a:custGeom>
            <a:avLst/>
            <a:gdLst>
              <a:gd name="T0" fmla="*/ 0 w 1032"/>
              <a:gd name="T1" fmla="*/ 2147483647 h 2020"/>
              <a:gd name="T2" fmla="*/ 2147483647 w 1032"/>
              <a:gd name="T3" fmla="*/ 2147483647 h 2020"/>
              <a:gd name="T4" fmla="*/ 2147483647 w 1032"/>
              <a:gd name="T5" fmla="*/ 2147483647 h 2020"/>
              <a:gd name="T6" fmla="*/ 2147483647 w 1032"/>
              <a:gd name="T7" fmla="*/ 2147483647 h 2020"/>
              <a:gd name="T8" fmla="*/ 2147483647 w 1032"/>
              <a:gd name="T9" fmla="*/ 2147483647 h 2020"/>
              <a:gd name="T10" fmla="*/ 2147483647 w 1032"/>
              <a:gd name="T11" fmla="*/ 2147483647 h 2020"/>
              <a:gd name="T12" fmla="*/ 2147483647 w 1032"/>
              <a:gd name="T13" fmla="*/ 2147483647 h 2020"/>
              <a:gd name="T14" fmla="*/ 2147483647 w 1032"/>
              <a:gd name="T15" fmla="*/ 2147483647 h 2020"/>
              <a:gd name="T16" fmla="*/ 2147483647 w 1032"/>
              <a:gd name="T17" fmla="*/ 0 h 2020"/>
              <a:gd name="T18" fmla="*/ 2147483647 w 1032"/>
              <a:gd name="T19" fmla="*/ 2147483647 h 2020"/>
              <a:gd name="T20" fmla="*/ 2147483647 w 1032"/>
              <a:gd name="T21" fmla="*/ 2147483647 h 2020"/>
              <a:gd name="T22" fmla="*/ 0 w 1032"/>
              <a:gd name="T23" fmla="*/ 2147483647 h 202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032"/>
              <a:gd name="T37" fmla="*/ 0 h 2020"/>
              <a:gd name="T38" fmla="*/ 1032 w 1032"/>
              <a:gd name="T39" fmla="*/ 2020 h 202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032" h="2020">
                <a:moveTo>
                  <a:pt x="0" y="2020"/>
                </a:moveTo>
                <a:lnTo>
                  <a:pt x="2" y="656"/>
                </a:lnTo>
                <a:lnTo>
                  <a:pt x="120" y="502"/>
                </a:lnTo>
                <a:lnTo>
                  <a:pt x="223" y="387"/>
                </a:lnTo>
                <a:lnTo>
                  <a:pt x="324" y="286"/>
                </a:lnTo>
                <a:lnTo>
                  <a:pt x="456" y="176"/>
                </a:lnTo>
                <a:lnTo>
                  <a:pt x="581" y="94"/>
                </a:lnTo>
                <a:lnTo>
                  <a:pt x="737" y="32"/>
                </a:lnTo>
                <a:lnTo>
                  <a:pt x="890" y="0"/>
                </a:lnTo>
                <a:lnTo>
                  <a:pt x="1030" y="10"/>
                </a:lnTo>
                <a:lnTo>
                  <a:pt x="1032" y="2020"/>
                </a:lnTo>
                <a:lnTo>
                  <a:pt x="0" y="2020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78863" name="Object 15"/>
          <p:cNvGraphicFramePr>
            <a:graphicFrameLocks noChangeAspect="1"/>
          </p:cNvGraphicFramePr>
          <p:nvPr/>
        </p:nvGraphicFramePr>
        <p:xfrm>
          <a:off x="5219700" y="2924175"/>
          <a:ext cx="3733800" cy="479425"/>
        </p:xfrm>
        <a:graphic>
          <a:graphicData uri="http://schemas.openxmlformats.org/presentationml/2006/ole">
            <p:oleObj spid="_x0000_s37891" name="Equation" r:id="rId5" imgW="2552400" imgH="330120" progId="Equation.DSMT4">
              <p:embed/>
            </p:oleObj>
          </a:graphicData>
        </a:graphic>
      </p:graphicFrame>
      <p:graphicFrame>
        <p:nvGraphicFramePr>
          <p:cNvPr id="78864" name="Object 16"/>
          <p:cNvGraphicFramePr>
            <a:graphicFrameLocks noChangeAspect="1"/>
          </p:cNvGraphicFramePr>
          <p:nvPr/>
        </p:nvGraphicFramePr>
        <p:xfrm>
          <a:off x="5219700" y="3644900"/>
          <a:ext cx="3419475" cy="608013"/>
        </p:xfrm>
        <a:graphic>
          <a:graphicData uri="http://schemas.openxmlformats.org/presentationml/2006/ole">
            <p:oleObj spid="_x0000_s37892" name="Equation" r:id="rId6" imgW="2336760" imgH="419040" progId="Equation.DSMT4">
              <p:embed/>
            </p:oleObj>
          </a:graphicData>
        </a:graphic>
      </p:graphicFrame>
      <p:graphicFrame>
        <p:nvGraphicFramePr>
          <p:cNvPr id="78865" name="Object 17"/>
          <p:cNvGraphicFramePr>
            <a:graphicFrameLocks noChangeAspect="1"/>
          </p:cNvGraphicFramePr>
          <p:nvPr/>
        </p:nvGraphicFramePr>
        <p:xfrm>
          <a:off x="5219700" y="4221163"/>
          <a:ext cx="2862263" cy="608012"/>
        </p:xfrm>
        <a:graphic>
          <a:graphicData uri="http://schemas.openxmlformats.org/presentationml/2006/ole">
            <p:oleObj spid="_x0000_s37893" name="Equation" r:id="rId7" imgW="1955520" imgH="419040" progId="Equation.DSMT4">
              <p:embed/>
            </p:oleObj>
          </a:graphicData>
        </a:graphic>
      </p:graphicFrame>
      <p:graphicFrame>
        <p:nvGraphicFramePr>
          <p:cNvPr id="78866" name="Object 18"/>
          <p:cNvGraphicFramePr>
            <a:graphicFrameLocks noChangeAspect="1"/>
          </p:cNvGraphicFramePr>
          <p:nvPr/>
        </p:nvGraphicFramePr>
        <p:xfrm>
          <a:off x="5219700" y="4932363"/>
          <a:ext cx="1728788" cy="479425"/>
        </p:xfrm>
        <a:graphic>
          <a:graphicData uri="http://schemas.openxmlformats.org/presentationml/2006/ole">
            <p:oleObj spid="_x0000_s37894" name="Equation" r:id="rId8" imgW="1180800" imgH="330120" progId="Equation.DSMT4">
              <p:embed/>
            </p:oleObj>
          </a:graphicData>
        </a:graphic>
      </p:graphicFrame>
      <p:graphicFrame>
        <p:nvGraphicFramePr>
          <p:cNvPr id="78867" name="Object 19"/>
          <p:cNvGraphicFramePr>
            <a:graphicFrameLocks noChangeAspect="1"/>
          </p:cNvGraphicFramePr>
          <p:nvPr/>
        </p:nvGraphicFramePr>
        <p:xfrm>
          <a:off x="5219700" y="5626100"/>
          <a:ext cx="3362325" cy="611188"/>
        </p:xfrm>
        <a:graphic>
          <a:graphicData uri="http://schemas.openxmlformats.org/presentationml/2006/ole">
            <p:oleObj spid="_x0000_s37895" name="Equation" r:id="rId9" imgW="229860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7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835150"/>
            <a:ext cx="3840162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1763713" y="1700213"/>
            <a:ext cx="3027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0,0213</a:t>
            </a:r>
            <a:r>
              <a:rPr lang="pt-BR" i="1"/>
              <a:t>x</a:t>
            </a:r>
            <a:r>
              <a:rPr lang="pt-BR" baseline="30000"/>
              <a:t>3</a:t>
            </a:r>
            <a:r>
              <a:rPr lang="pt-BR"/>
              <a:t>- 0,64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+ 4,0667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5003800" y="2205038"/>
          <a:ext cx="1374775" cy="479425"/>
        </p:xfrm>
        <a:graphic>
          <a:graphicData uri="http://schemas.openxmlformats.org/presentationml/2006/ole">
            <p:oleObj spid="_x0000_s38914" name="Equation" r:id="rId4" imgW="939600" imgH="330120" progId="Equation.DSMT4">
              <p:embed/>
            </p:oleObj>
          </a:graphicData>
        </a:graphic>
      </p:graphicFrame>
      <p:sp>
        <p:nvSpPr>
          <p:cNvPr id="38920" name="Freeform 8" descr="Diagonal para cima clara"/>
          <p:cNvSpPr>
            <a:spLocks/>
          </p:cNvSpPr>
          <p:nvPr/>
        </p:nvSpPr>
        <p:spPr bwMode="auto">
          <a:xfrm>
            <a:off x="1912938" y="2181225"/>
            <a:ext cx="976312" cy="1563688"/>
          </a:xfrm>
          <a:custGeom>
            <a:avLst/>
            <a:gdLst>
              <a:gd name="T0" fmla="*/ 2147483647 w 615"/>
              <a:gd name="T1" fmla="*/ 2147483647 h 996"/>
              <a:gd name="T2" fmla="*/ 0 w 615"/>
              <a:gd name="T3" fmla="*/ 2147483647 h 996"/>
              <a:gd name="T4" fmla="*/ 2147483647 w 615"/>
              <a:gd name="T5" fmla="*/ 0 h 996"/>
              <a:gd name="T6" fmla="*/ 2147483647 w 615"/>
              <a:gd name="T7" fmla="*/ 2147483647 h 996"/>
              <a:gd name="T8" fmla="*/ 2147483647 w 615"/>
              <a:gd name="T9" fmla="*/ 2147483647 h 996"/>
              <a:gd name="T10" fmla="*/ 2147483647 w 615"/>
              <a:gd name="T11" fmla="*/ 2147483647 h 996"/>
              <a:gd name="T12" fmla="*/ 2147483647 w 615"/>
              <a:gd name="T13" fmla="*/ 2147483647 h 996"/>
              <a:gd name="T14" fmla="*/ 2147483647 w 615"/>
              <a:gd name="T15" fmla="*/ 2147483647 h 996"/>
              <a:gd name="T16" fmla="*/ 2147483647 w 615"/>
              <a:gd name="T17" fmla="*/ 2147483647 h 996"/>
              <a:gd name="T18" fmla="*/ 2147483647 w 615"/>
              <a:gd name="T19" fmla="*/ 2147483647 h 996"/>
              <a:gd name="T20" fmla="*/ 2147483647 w 615"/>
              <a:gd name="T21" fmla="*/ 2147483647 h 996"/>
              <a:gd name="T22" fmla="*/ 2147483647 w 615"/>
              <a:gd name="T23" fmla="*/ 2147483647 h 996"/>
              <a:gd name="T24" fmla="*/ 2147483647 w 615"/>
              <a:gd name="T25" fmla="*/ 2147483647 h 996"/>
              <a:gd name="T26" fmla="*/ 2147483647 w 615"/>
              <a:gd name="T27" fmla="*/ 2147483647 h 996"/>
              <a:gd name="T28" fmla="*/ 2147483647 w 615"/>
              <a:gd name="T29" fmla="*/ 2147483647 h 996"/>
              <a:gd name="T30" fmla="*/ 2147483647 w 615"/>
              <a:gd name="T31" fmla="*/ 2147483647 h 996"/>
              <a:gd name="T32" fmla="*/ 2147483647 w 615"/>
              <a:gd name="T33" fmla="*/ 2147483647 h 996"/>
              <a:gd name="T34" fmla="*/ 2147483647 w 615"/>
              <a:gd name="T35" fmla="*/ 2147483647 h 996"/>
              <a:gd name="T36" fmla="*/ 2147483647 w 615"/>
              <a:gd name="T37" fmla="*/ 2147483647 h 996"/>
              <a:gd name="T38" fmla="*/ 2147483647 w 615"/>
              <a:gd name="T39" fmla="*/ 2147483647 h 9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15"/>
              <a:gd name="T61" fmla="*/ 0 h 996"/>
              <a:gd name="T62" fmla="*/ 615 w 615"/>
              <a:gd name="T63" fmla="*/ 996 h 9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15" h="996">
                <a:moveTo>
                  <a:pt x="615" y="996"/>
                </a:moveTo>
                <a:lnTo>
                  <a:pt x="0" y="996"/>
                </a:lnTo>
                <a:lnTo>
                  <a:pt x="1" y="0"/>
                </a:lnTo>
                <a:lnTo>
                  <a:pt x="67" y="13"/>
                </a:lnTo>
                <a:lnTo>
                  <a:pt x="129" y="58"/>
                </a:lnTo>
                <a:lnTo>
                  <a:pt x="174" y="112"/>
                </a:lnTo>
                <a:lnTo>
                  <a:pt x="216" y="165"/>
                </a:lnTo>
                <a:lnTo>
                  <a:pt x="262" y="227"/>
                </a:lnTo>
                <a:lnTo>
                  <a:pt x="297" y="290"/>
                </a:lnTo>
                <a:lnTo>
                  <a:pt x="334" y="355"/>
                </a:lnTo>
                <a:lnTo>
                  <a:pt x="366" y="421"/>
                </a:lnTo>
                <a:lnTo>
                  <a:pt x="400" y="490"/>
                </a:lnTo>
                <a:lnTo>
                  <a:pt x="437" y="575"/>
                </a:lnTo>
                <a:lnTo>
                  <a:pt x="459" y="629"/>
                </a:lnTo>
                <a:lnTo>
                  <a:pt x="486" y="685"/>
                </a:lnTo>
                <a:lnTo>
                  <a:pt x="517" y="751"/>
                </a:lnTo>
                <a:lnTo>
                  <a:pt x="541" y="811"/>
                </a:lnTo>
                <a:lnTo>
                  <a:pt x="565" y="867"/>
                </a:lnTo>
                <a:lnTo>
                  <a:pt x="590" y="930"/>
                </a:lnTo>
                <a:lnTo>
                  <a:pt x="615" y="996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5003800" y="2817813"/>
          <a:ext cx="3976688" cy="1403350"/>
        </p:xfrm>
        <a:graphic>
          <a:graphicData uri="http://schemas.openxmlformats.org/presentationml/2006/ole">
            <p:oleObj spid="_x0000_s38915" name="Equation" r:id="rId5" imgW="2717640" imgH="965160" progId="Equation.DSMT4">
              <p:embed/>
            </p:oleObj>
          </a:graphicData>
        </a:graphic>
      </p:graphicFrame>
      <p:sp>
        <p:nvSpPr>
          <p:cNvPr id="38921" name="Freeform 16" descr="Diagonal para cima clara"/>
          <p:cNvSpPr>
            <a:spLocks/>
          </p:cNvSpPr>
          <p:nvPr/>
        </p:nvSpPr>
        <p:spPr bwMode="auto">
          <a:xfrm flipH="1" flipV="1">
            <a:off x="2908300" y="3760788"/>
            <a:ext cx="976313" cy="1571625"/>
          </a:xfrm>
          <a:custGeom>
            <a:avLst/>
            <a:gdLst>
              <a:gd name="T0" fmla="*/ 2147483647 w 615"/>
              <a:gd name="T1" fmla="*/ 2147483647 h 996"/>
              <a:gd name="T2" fmla="*/ 0 w 615"/>
              <a:gd name="T3" fmla="*/ 2147483647 h 996"/>
              <a:gd name="T4" fmla="*/ 2147483647 w 615"/>
              <a:gd name="T5" fmla="*/ 0 h 996"/>
              <a:gd name="T6" fmla="*/ 2147483647 w 615"/>
              <a:gd name="T7" fmla="*/ 2147483647 h 996"/>
              <a:gd name="T8" fmla="*/ 2147483647 w 615"/>
              <a:gd name="T9" fmla="*/ 2147483647 h 996"/>
              <a:gd name="T10" fmla="*/ 2147483647 w 615"/>
              <a:gd name="T11" fmla="*/ 2147483647 h 996"/>
              <a:gd name="T12" fmla="*/ 2147483647 w 615"/>
              <a:gd name="T13" fmla="*/ 2147483647 h 996"/>
              <a:gd name="T14" fmla="*/ 2147483647 w 615"/>
              <a:gd name="T15" fmla="*/ 2147483647 h 996"/>
              <a:gd name="T16" fmla="*/ 2147483647 w 615"/>
              <a:gd name="T17" fmla="*/ 2147483647 h 996"/>
              <a:gd name="T18" fmla="*/ 2147483647 w 615"/>
              <a:gd name="T19" fmla="*/ 2147483647 h 996"/>
              <a:gd name="T20" fmla="*/ 2147483647 w 615"/>
              <a:gd name="T21" fmla="*/ 2147483647 h 996"/>
              <a:gd name="T22" fmla="*/ 2147483647 w 615"/>
              <a:gd name="T23" fmla="*/ 2147483647 h 996"/>
              <a:gd name="T24" fmla="*/ 2147483647 w 615"/>
              <a:gd name="T25" fmla="*/ 2147483647 h 996"/>
              <a:gd name="T26" fmla="*/ 2147483647 w 615"/>
              <a:gd name="T27" fmla="*/ 2147483647 h 996"/>
              <a:gd name="T28" fmla="*/ 2147483647 w 615"/>
              <a:gd name="T29" fmla="*/ 2147483647 h 996"/>
              <a:gd name="T30" fmla="*/ 2147483647 w 615"/>
              <a:gd name="T31" fmla="*/ 2147483647 h 996"/>
              <a:gd name="T32" fmla="*/ 2147483647 w 615"/>
              <a:gd name="T33" fmla="*/ 2147483647 h 996"/>
              <a:gd name="T34" fmla="*/ 2147483647 w 615"/>
              <a:gd name="T35" fmla="*/ 2147483647 h 996"/>
              <a:gd name="T36" fmla="*/ 2147483647 w 615"/>
              <a:gd name="T37" fmla="*/ 2147483647 h 996"/>
              <a:gd name="T38" fmla="*/ 2147483647 w 615"/>
              <a:gd name="T39" fmla="*/ 2147483647 h 9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15"/>
              <a:gd name="T61" fmla="*/ 0 h 996"/>
              <a:gd name="T62" fmla="*/ 615 w 615"/>
              <a:gd name="T63" fmla="*/ 996 h 9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15" h="996">
                <a:moveTo>
                  <a:pt x="615" y="996"/>
                </a:moveTo>
                <a:lnTo>
                  <a:pt x="0" y="996"/>
                </a:lnTo>
                <a:lnTo>
                  <a:pt x="1" y="0"/>
                </a:lnTo>
                <a:lnTo>
                  <a:pt x="67" y="13"/>
                </a:lnTo>
                <a:lnTo>
                  <a:pt x="129" y="58"/>
                </a:lnTo>
                <a:lnTo>
                  <a:pt x="174" y="112"/>
                </a:lnTo>
                <a:lnTo>
                  <a:pt x="216" y="165"/>
                </a:lnTo>
                <a:lnTo>
                  <a:pt x="262" y="227"/>
                </a:lnTo>
                <a:lnTo>
                  <a:pt x="297" y="290"/>
                </a:lnTo>
                <a:lnTo>
                  <a:pt x="334" y="355"/>
                </a:lnTo>
                <a:lnTo>
                  <a:pt x="366" y="421"/>
                </a:lnTo>
                <a:lnTo>
                  <a:pt x="400" y="490"/>
                </a:lnTo>
                <a:lnTo>
                  <a:pt x="437" y="575"/>
                </a:lnTo>
                <a:lnTo>
                  <a:pt x="459" y="629"/>
                </a:lnTo>
                <a:lnTo>
                  <a:pt x="486" y="685"/>
                </a:lnTo>
                <a:lnTo>
                  <a:pt x="517" y="751"/>
                </a:lnTo>
                <a:lnTo>
                  <a:pt x="541" y="811"/>
                </a:lnTo>
                <a:lnTo>
                  <a:pt x="565" y="867"/>
                </a:lnTo>
                <a:lnTo>
                  <a:pt x="590" y="930"/>
                </a:lnTo>
                <a:lnTo>
                  <a:pt x="615" y="996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79889" name="Object 17"/>
          <p:cNvGraphicFramePr>
            <a:graphicFrameLocks noChangeAspect="1"/>
          </p:cNvGraphicFramePr>
          <p:nvPr/>
        </p:nvGraphicFramePr>
        <p:xfrm>
          <a:off x="5003800" y="4292600"/>
          <a:ext cx="557213" cy="258763"/>
        </p:xfrm>
        <a:graphic>
          <a:graphicData uri="http://schemas.openxmlformats.org/presentationml/2006/ole">
            <p:oleObj spid="_x0000_s38916" name="Equation" r:id="rId6" imgW="380880" imgH="177480" progId="Equation.DSMT4">
              <p:embed/>
            </p:oleObj>
          </a:graphicData>
        </a:graphic>
      </p:graphicFrame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2176463" y="2970213"/>
            <a:ext cx="298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+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3419475" y="4149725"/>
            <a:ext cx="252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0" grpId="0"/>
      <p:bldP spid="7989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835150"/>
            <a:ext cx="3840162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39946" name="Text Box 4"/>
          <p:cNvSpPr txBox="1">
            <a:spLocks noChangeArrowheads="1"/>
          </p:cNvSpPr>
          <p:nvPr/>
        </p:nvSpPr>
        <p:spPr bwMode="auto">
          <a:xfrm>
            <a:off x="1763713" y="1700213"/>
            <a:ext cx="3027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0,0213</a:t>
            </a:r>
            <a:r>
              <a:rPr lang="pt-BR" i="1"/>
              <a:t>x</a:t>
            </a:r>
            <a:r>
              <a:rPr lang="pt-BR" baseline="30000"/>
              <a:t>3</a:t>
            </a:r>
            <a:r>
              <a:rPr lang="pt-BR"/>
              <a:t>- 0,64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+ 4,0667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graphicFrame>
        <p:nvGraphicFramePr>
          <p:cNvPr id="80901" name="Object 5"/>
          <p:cNvGraphicFramePr>
            <a:graphicFrameLocks noChangeAspect="1"/>
          </p:cNvGraphicFramePr>
          <p:nvPr/>
        </p:nvGraphicFramePr>
        <p:xfrm>
          <a:off x="4859338" y="1989138"/>
          <a:ext cx="2506662" cy="479425"/>
        </p:xfrm>
        <a:graphic>
          <a:graphicData uri="http://schemas.openxmlformats.org/presentationml/2006/ole">
            <p:oleObj spid="_x0000_s39938" name="Equation" r:id="rId4" imgW="1714320" imgH="330120" progId="Equation.DSMT4">
              <p:embed/>
            </p:oleObj>
          </a:graphicData>
        </a:graphic>
      </p:graphicFrame>
      <p:sp>
        <p:nvSpPr>
          <p:cNvPr id="39947" name="Freeform 6" descr="Diagonal para cima clara"/>
          <p:cNvSpPr>
            <a:spLocks/>
          </p:cNvSpPr>
          <p:nvPr/>
        </p:nvSpPr>
        <p:spPr bwMode="auto">
          <a:xfrm>
            <a:off x="1912938" y="2181225"/>
            <a:ext cx="976312" cy="1563688"/>
          </a:xfrm>
          <a:custGeom>
            <a:avLst/>
            <a:gdLst>
              <a:gd name="T0" fmla="*/ 2147483647 w 615"/>
              <a:gd name="T1" fmla="*/ 2147483647 h 996"/>
              <a:gd name="T2" fmla="*/ 0 w 615"/>
              <a:gd name="T3" fmla="*/ 2147483647 h 996"/>
              <a:gd name="T4" fmla="*/ 2147483647 w 615"/>
              <a:gd name="T5" fmla="*/ 0 h 996"/>
              <a:gd name="T6" fmla="*/ 2147483647 w 615"/>
              <a:gd name="T7" fmla="*/ 2147483647 h 996"/>
              <a:gd name="T8" fmla="*/ 2147483647 w 615"/>
              <a:gd name="T9" fmla="*/ 2147483647 h 996"/>
              <a:gd name="T10" fmla="*/ 2147483647 w 615"/>
              <a:gd name="T11" fmla="*/ 2147483647 h 996"/>
              <a:gd name="T12" fmla="*/ 2147483647 w 615"/>
              <a:gd name="T13" fmla="*/ 2147483647 h 996"/>
              <a:gd name="T14" fmla="*/ 2147483647 w 615"/>
              <a:gd name="T15" fmla="*/ 2147483647 h 996"/>
              <a:gd name="T16" fmla="*/ 2147483647 w 615"/>
              <a:gd name="T17" fmla="*/ 2147483647 h 996"/>
              <a:gd name="T18" fmla="*/ 2147483647 w 615"/>
              <a:gd name="T19" fmla="*/ 2147483647 h 996"/>
              <a:gd name="T20" fmla="*/ 2147483647 w 615"/>
              <a:gd name="T21" fmla="*/ 2147483647 h 996"/>
              <a:gd name="T22" fmla="*/ 2147483647 w 615"/>
              <a:gd name="T23" fmla="*/ 2147483647 h 996"/>
              <a:gd name="T24" fmla="*/ 2147483647 w 615"/>
              <a:gd name="T25" fmla="*/ 2147483647 h 996"/>
              <a:gd name="T26" fmla="*/ 2147483647 w 615"/>
              <a:gd name="T27" fmla="*/ 2147483647 h 996"/>
              <a:gd name="T28" fmla="*/ 2147483647 w 615"/>
              <a:gd name="T29" fmla="*/ 2147483647 h 996"/>
              <a:gd name="T30" fmla="*/ 2147483647 w 615"/>
              <a:gd name="T31" fmla="*/ 2147483647 h 996"/>
              <a:gd name="T32" fmla="*/ 2147483647 w 615"/>
              <a:gd name="T33" fmla="*/ 2147483647 h 996"/>
              <a:gd name="T34" fmla="*/ 2147483647 w 615"/>
              <a:gd name="T35" fmla="*/ 2147483647 h 996"/>
              <a:gd name="T36" fmla="*/ 2147483647 w 615"/>
              <a:gd name="T37" fmla="*/ 2147483647 h 996"/>
              <a:gd name="T38" fmla="*/ 2147483647 w 615"/>
              <a:gd name="T39" fmla="*/ 2147483647 h 9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15"/>
              <a:gd name="T61" fmla="*/ 0 h 996"/>
              <a:gd name="T62" fmla="*/ 615 w 615"/>
              <a:gd name="T63" fmla="*/ 996 h 9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15" h="996">
                <a:moveTo>
                  <a:pt x="615" y="996"/>
                </a:moveTo>
                <a:lnTo>
                  <a:pt x="0" y="996"/>
                </a:lnTo>
                <a:lnTo>
                  <a:pt x="1" y="0"/>
                </a:lnTo>
                <a:lnTo>
                  <a:pt x="67" y="13"/>
                </a:lnTo>
                <a:lnTo>
                  <a:pt x="129" y="58"/>
                </a:lnTo>
                <a:lnTo>
                  <a:pt x="174" y="112"/>
                </a:lnTo>
                <a:lnTo>
                  <a:pt x="216" y="165"/>
                </a:lnTo>
                <a:lnTo>
                  <a:pt x="262" y="227"/>
                </a:lnTo>
                <a:lnTo>
                  <a:pt x="297" y="290"/>
                </a:lnTo>
                <a:lnTo>
                  <a:pt x="334" y="355"/>
                </a:lnTo>
                <a:lnTo>
                  <a:pt x="366" y="421"/>
                </a:lnTo>
                <a:lnTo>
                  <a:pt x="400" y="490"/>
                </a:lnTo>
                <a:lnTo>
                  <a:pt x="437" y="575"/>
                </a:lnTo>
                <a:lnTo>
                  <a:pt x="459" y="629"/>
                </a:lnTo>
                <a:lnTo>
                  <a:pt x="486" y="685"/>
                </a:lnTo>
                <a:lnTo>
                  <a:pt x="517" y="751"/>
                </a:lnTo>
                <a:lnTo>
                  <a:pt x="541" y="811"/>
                </a:lnTo>
                <a:lnTo>
                  <a:pt x="565" y="867"/>
                </a:lnTo>
                <a:lnTo>
                  <a:pt x="590" y="930"/>
                </a:lnTo>
                <a:lnTo>
                  <a:pt x="615" y="996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4859338" y="2601913"/>
          <a:ext cx="3997325" cy="1403350"/>
        </p:xfrm>
        <a:graphic>
          <a:graphicData uri="http://schemas.openxmlformats.org/presentationml/2006/ole">
            <p:oleObj spid="_x0000_s39939" name="Equation" r:id="rId5" imgW="2730240" imgH="965160" progId="Equation.DSMT4">
              <p:embed/>
            </p:oleObj>
          </a:graphicData>
        </a:graphic>
      </p:graphicFrame>
      <p:sp>
        <p:nvSpPr>
          <p:cNvPr id="39948" name="Freeform 8" descr="Diagonal para cima clara"/>
          <p:cNvSpPr>
            <a:spLocks/>
          </p:cNvSpPr>
          <p:nvPr/>
        </p:nvSpPr>
        <p:spPr bwMode="auto">
          <a:xfrm flipH="1" flipV="1">
            <a:off x="2908300" y="3760788"/>
            <a:ext cx="976313" cy="1571625"/>
          </a:xfrm>
          <a:custGeom>
            <a:avLst/>
            <a:gdLst>
              <a:gd name="T0" fmla="*/ 2147483647 w 615"/>
              <a:gd name="T1" fmla="*/ 2147483647 h 996"/>
              <a:gd name="T2" fmla="*/ 0 w 615"/>
              <a:gd name="T3" fmla="*/ 2147483647 h 996"/>
              <a:gd name="T4" fmla="*/ 2147483647 w 615"/>
              <a:gd name="T5" fmla="*/ 0 h 996"/>
              <a:gd name="T6" fmla="*/ 2147483647 w 615"/>
              <a:gd name="T7" fmla="*/ 2147483647 h 996"/>
              <a:gd name="T8" fmla="*/ 2147483647 w 615"/>
              <a:gd name="T9" fmla="*/ 2147483647 h 996"/>
              <a:gd name="T10" fmla="*/ 2147483647 w 615"/>
              <a:gd name="T11" fmla="*/ 2147483647 h 996"/>
              <a:gd name="T12" fmla="*/ 2147483647 w 615"/>
              <a:gd name="T13" fmla="*/ 2147483647 h 996"/>
              <a:gd name="T14" fmla="*/ 2147483647 w 615"/>
              <a:gd name="T15" fmla="*/ 2147483647 h 996"/>
              <a:gd name="T16" fmla="*/ 2147483647 w 615"/>
              <a:gd name="T17" fmla="*/ 2147483647 h 996"/>
              <a:gd name="T18" fmla="*/ 2147483647 w 615"/>
              <a:gd name="T19" fmla="*/ 2147483647 h 996"/>
              <a:gd name="T20" fmla="*/ 2147483647 w 615"/>
              <a:gd name="T21" fmla="*/ 2147483647 h 996"/>
              <a:gd name="T22" fmla="*/ 2147483647 w 615"/>
              <a:gd name="T23" fmla="*/ 2147483647 h 996"/>
              <a:gd name="T24" fmla="*/ 2147483647 w 615"/>
              <a:gd name="T25" fmla="*/ 2147483647 h 996"/>
              <a:gd name="T26" fmla="*/ 2147483647 w 615"/>
              <a:gd name="T27" fmla="*/ 2147483647 h 996"/>
              <a:gd name="T28" fmla="*/ 2147483647 w 615"/>
              <a:gd name="T29" fmla="*/ 2147483647 h 996"/>
              <a:gd name="T30" fmla="*/ 2147483647 w 615"/>
              <a:gd name="T31" fmla="*/ 2147483647 h 996"/>
              <a:gd name="T32" fmla="*/ 2147483647 w 615"/>
              <a:gd name="T33" fmla="*/ 2147483647 h 996"/>
              <a:gd name="T34" fmla="*/ 2147483647 w 615"/>
              <a:gd name="T35" fmla="*/ 2147483647 h 996"/>
              <a:gd name="T36" fmla="*/ 2147483647 w 615"/>
              <a:gd name="T37" fmla="*/ 2147483647 h 996"/>
              <a:gd name="T38" fmla="*/ 2147483647 w 615"/>
              <a:gd name="T39" fmla="*/ 2147483647 h 9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15"/>
              <a:gd name="T61" fmla="*/ 0 h 996"/>
              <a:gd name="T62" fmla="*/ 615 w 615"/>
              <a:gd name="T63" fmla="*/ 996 h 9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15" h="996">
                <a:moveTo>
                  <a:pt x="615" y="996"/>
                </a:moveTo>
                <a:lnTo>
                  <a:pt x="0" y="996"/>
                </a:lnTo>
                <a:lnTo>
                  <a:pt x="1" y="0"/>
                </a:lnTo>
                <a:lnTo>
                  <a:pt x="67" y="13"/>
                </a:lnTo>
                <a:lnTo>
                  <a:pt x="129" y="58"/>
                </a:lnTo>
                <a:lnTo>
                  <a:pt x="174" y="112"/>
                </a:lnTo>
                <a:lnTo>
                  <a:pt x="216" y="165"/>
                </a:lnTo>
                <a:lnTo>
                  <a:pt x="262" y="227"/>
                </a:lnTo>
                <a:lnTo>
                  <a:pt x="297" y="290"/>
                </a:lnTo>
                <a:lnTo>
                  <a:pt x="334" y="355"/>
                </a:lnTo>
                <a:lnTo>
                  <a:pt x="366" y="421"/>
                </a:lnTo>
                <a:lnTo>
                  <a:pt x="400" y="490"/>
                </a:lnTo>
                <a:lnTo>
                  <a:pt x="437" y="575"/>
                </a:lnTo>
                <a:lnTo>
                  <a:pt x="459" y="629"/>
                </a:lnTo>
                <a:lnTo>
                  <a:pt x="486" y="685"/>
                </a:lnTo>
                <a:lnTo>
                  <a:pt x="517" y="751"/>
                </a:lnTo>
                <a:lnTo>
                  <a:pt x="541" y="811"/>
                </a:lnTo>
                <a:lnTo>
                  <a:pt x="565" y="867"/>
                </a:lnTo>
                <a:lnTo>
                  <a:pt x="590" y="930"/>
                </a:lnTo>
                <a:lnTo>
                  <a:pt x="615" y="996"/>
                </a:lnTo>
                <a:close/>
              </a:path>
            </a:pathLst>
          </a:custGeom>
          <a:pattFill prst="ltUpDiag">
            <a:fgClr>
              <a:schemeClr val="tx1">
                <a:alpha val="50195"/>
              </a:schemeClr>
            </a:fgClr>
            <a:bgClr>
              <a:schemeClr val="bg1">
                <a:alpha val="50195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176463" y="2970213"/>
            <a:ext cx="298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+</a:t>
            </a:r>
          </a:p>
        </p:txBody>
      </p:sp>
      <p:sp>
        <p:nvSpPr>
          <p:cNvPr id="39950" name="Text Box 11"/>
          <p:cNvSpPr txBox="1">
            <a:spLocks noChangeArrowheads="1"/>
          </p:cNvSpPr>
          <p:nvPr/>
        </p:nvSpPr>
        <p:spPr bwMode="auto">
          <a:xfrm>
            <a:off x="3419475" y="4149725"/>
            <a:ext cx="252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-</a:t>
            </a:r>
          </a:p>
        </p:txBody>
      </p:sp>
      <p:graphicFrame>
        <p:nvGraphicFramePr>
          <p:cNvPr id="80908" name="Object 12"/>
          <p:cNvGraphicFramePr>
            <a:graphicFrameLocks noChangeAspect="1"/>
          </p:cNvGraphicFramePr>
          <p:nvPr/>
        </p:nvGraphicFramePr>
        <p:xfrm>
          <a:off x="4859338" y="4105275"/>
          <a:ext cx="1114425" cy="331788"/>
        </p:xfrm>
        <a:graphic>
          <a:graphicData uri="http://schemas.openxmlformats.org/presentationml/2006/ole">
            <p:oleObj spid="_x0000_s39940" name="Equation" r:id="rId6" imgW="761760" imgH="228600" progId="Equation.DSMT4">
              <p:embed/>
            </p:oleObj>
          </a:graphicData>
        </a:graphic>
      </p:graphicFrame>
      <p:graphicFrame>
        <p:nvGraphicFramePr>
          <p:cNvPr id="80909" name="Object 13"/>
          <p:cNvGraphicFramePr>
            <a:graphicFrameLocks noChangeAspect="1"/>
          </p:cNvGraphicFramePr>
          <p:nvPr/>
        </p:nvGraphicFramePr>
        <p:xfrm>
          <a:off x="4859338" y="4446588"/>
          <a:ext cx="4200525" cy="1403350"/>
        </p:xfrm>
        <a:graphic>
          <a:graphicData uri="http://schemas.openxmlformats.org/presentationml/2006/ole">
            <p:oleObj spid="_x0000_s39941" name="Equation" r:id="rId7" imgW="2869920" imgH="965160" progId="Equation.DSMT4">
              <p:embed/>
            </p:oleObj>
          </a:graphicData>
        </a:graphic>
      </p:graphicFrame>
      <p:graphicFrame>
        <p:nvGraphicFramePr>
          <p:cNvPr id="80910" name="Object 14"/>
          <p:cNvGraphicFramePr>
            <a:graphicFrameLocks noChangeAspect="1"/>
          </p:cNvGraphicFramePr>
          <p:nvPr/>
        </p:nvGraphicFramePr>
        <p:xfrm>
          <a:off x="4859338" y="5949950"/>
          <a:ext cx="1262062" cy="331788"/>
        </p:xfrm>
        <a:graphic>
          <a:graphicData uri="http://schemas.openxmlformats.org/presentationml/2006/ole">
            <p:oleObj spid="_x0000_s39942" name="Equation" r:id="rId8" imgW="863280" imgH="228600" progId="Equation.DSMT4">
              <p:embed/>
            </p:oleObj>
          </a:graphicData>
        </a:graphic>
      </p:graphicFrame>
      <p:graphicFrame>
        <p:nvGraphicFramePr>
          <p:cNvPr id="80911" name="Object 15"/>
          <p:cNvGraphicFramePr>
            <a:graphicFrameLocks noChangeAspect="1"/>
          </p:cNvGraphicFramePr>
          <p:nvPr/>
        </p:nvGraphicFramePr>
        <p:xfrm>
          <a:off x="4859338" y="6381750"/>
          <a:ext cx="2709862" cy="276225"/>
        </p:xfrm>
        <a:graphic>
          <a:graphicData uri="http://schemas.openxmlformats.org/presentationml/2006/ole">
            <p:oleObj spid="_x0000_s39943" name="Equation" r:id="rId9" imgW="1854000" imgH="190440" progId="Equation.DSMT4">
              <p:embed/>
            </p:oleObj>
          </a:graphicData>
        </a:graphic>
      </p:graphicFrame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787650" y="1978025"/>
            <a:ext cx="3863975" cy="1890713"/>
            <a:chOff x="1756" y="1246"/>
            <a:chExt cx="2434" cy="1191"/>
          </a:xfrm>
        </p:grpSpPr>
        <p:sp>
          <p:nvSpPr>
            <p:cNvPr id="39953" name="Oval 17"/>
            <p:cNvSpPr>
              <a:spLocks noChangeArrowheads="1"/>
            </p:cNvSpPr>
            <p:nvPr/>
          </p:nvSpPr>
          <p:spPr bwMode="auto">
            <a:xfrm>
              <a:off x="3361" y="1246"/>
              <a:ext cx="136" cy="136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9954" name="Oval 18"/>
            <p:cNvSpPr>
              <a:spLocks noChangeArrowheads="1"/>
            </p:cNvSpPr>
            <p:nvPr/>
          </p:nvSpPr>
          <p:spPr bwMode="auto">
            <a:xfrm>
              <a:off x="4054" y="1434"/>
              <a:ext cx="136" cy="136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9955" name="Oval 19"/>
            <p:cNvSpPr>
              <a:spLocks noChangeArrowheads="1"/>
            </p:cNvSpPr>
            <p:nvPr/>
          </p:nvSpPr>
          <p:spPr bwMode="auto">
            <a:xfrm>
              <a:off x="1756" y="2301"/>
              <a:ext cx="136" cy="136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80921" name="Oval 25"/>
          <p:cNvSpPr>
            <a:spLocks noChangeArrowheads="1"/>
          </p:cNvSpPr>
          <p:nvPr/>
        </p:nvSpPr>
        <p:spPr bwMode="auto">
          <a:xfrm>
            <a:off x="6183313" y="2139950"/>
            <a:ext cx="215900" cy="2159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integral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755650" y="1628775"/>
            <a:ext cx="36147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7800" indent="-177800"/>
            <a:r>
              <a:rPr lang="pt-BR"/>
              <a:t>Outras aplicações:</a:t>
            </a:r>
          </a:p>
          <a:p>
            <a:pPr marL="177800" indent="-177800"/>
            <a:endParaRPr lang="pt-BR"/>
          </a:p>
          <a:p>
            <a:pPr marL="177800" indent="-177800">
              <a:buFontTx/>
              <a:buChar char="•"/>
            </a:pPr>
            <a:r>
              <a:rPr lang="pt-BR"/>
              <a:t>Comprimento de arcos de curvas planas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755650" y="4005263"/>
            <a:ext cx="3032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7800" indent="-177800">
              <a:buFontTx/>
              <a:buChar char="•"/>
            </a:pPr>
            <a:r>
              <a:rPr lang="pt-BR"/>
              <a:t>Áreas de superfície de revolução</a:t>
            </a: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755650" y="6021388"/>
            <a:ext cx="311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7800" indent="-177800">
              <a:buFontTx/>
              <a:buChar char="•"/>
            </a:pPr>
            <a:r>
              <a:rPr lang="pt-BR"/>
              <a:t>Volumes de sólidos de revolução </a:t>
            </a:r>
          </a:p>
        </p:txBody>
      </p:sp>
      <p:pic>
        <p:nvPicPr>
          <p:cNvPr id="55302" name="Picture 23" descr="image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2420938"/>
            <a:ext cx="230346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4" name="Picture 24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4498975"/>
            <a:ext cx="1978025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25" descr="image0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4570413"/>
            <a:ext cx="17272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1" grpId="0"/>
      <p:bldP spid="819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Group 2"/>
          <p:cNvGraphicFramePr>
            <a:graphicFrameLocks noGrp="1"/>
          </p:cNvGraphicFramePr>
          <p:nvPr/>
        </p:nvGraphicFramePr>
        <p:xfrm>
          <a:off x="1042988" y="2565400"/>
          <a:ext cx="1679575" cy="3352800"/>
        </p:xfrm>
        <a:graphic>
          <a:graphicData uri="http://schemas.openxmlformats.org/drawingml/2006/table">
            <a:tbl>
              <a:tblPr/>
              <a:tblGrid>
                <a:gridCol w="839787"/>
                <a:gridCol w="8397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-0,3333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7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18472" name="Text Box 38"/>
          <p:cNvSpPr txBox="1">
            <a:spLocks noChangeArrowheads="1"/>
          </p:cNvSpPr>
          <p:nvPr/>
        </p:nvSpPr>
        <p:spPr bwMode="auto">
          <a:xfrm>
            <a:off x="2195513" y="1509713"/>
            <a:ext cx="58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 3</a:t>
            </a:r>
            <a:endParaRPr lang="pt-BR" b="1" i="1"/>
          </a:p>
        </p:txBody>
      </p:sp>
      <p:graphicFrame>
        <p:nvGraphicFramePr>
          <p:cNvPr id="18434" name="Object 39"/>
          <p:cNvGraphicFramePr>
            <a:graphicFrameLocks noChangeAspect="1"/>
          </p:cNvGraphicFramePr>
          <p:nvPr/>
        </p:nvGraphicFramePr>
        <p:xfrm>
          <a:off x="715963" y="1412875"/>
          <a:ext cx="1295400" cy="571500"/>
        </p:xfrm>
        <a:graphic>
          <a:graphicData uri="http://schemas.openxmlformats.org/presentationml/2006/ole">
            <p:oleObj spid="_x0000_s18434" name="Equation" r:id="rId3" imgW="888840" imgH="393480" progId="Equation.DSMT4">
              <p:embed/>
            </p:oleObj>
          </a:graphicData>
        </a:graphic>
      </p:graphicFrame>
      <p:sp>
        <p:nvSpPr>
          <p:cNvPr id="18473" name="Text Box 40"/>
          <p:cNvSpPr txBox="1">
            <a:spLocks noChangeArrowheads="1"/>
          </p:cNvSpPr>
          <p:nvPr/>
        </p:nvSpPr>
        <p:spPr bwMode="auto">
          <a:xfrm>
            <a:off x="900113" y="2138363"/>
            <a:ext cx="5216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 que acontece com a função com valores de </a:t>
            </a:r>
            <a:r>
              <a:rPr lang="pt-BR" i="1"/>
              <a:t>x</a:t>
            </a:r>
            <a:r>
              <a:rPr lang="pt-BR"/>
              <a:t> próximos a 3?</a:t>
            </a:r>
            <a:endParaRPr lang="pt-BR" b="1" i="1"/>
          </a:p>
        </p:txBody>
      </p:sp>
      <p:graphicFrame>
        <p:nvGraphicFramePr>
          <p:cNvPr id="56361" name="Object 41"/>
          <p:cNvGraphicFramePr>
            <a:graphicFrameLocks noChangeAspect="1"/>
          </p:cNvGraphicFramePr>
          <p:nvPr/>
        </p:nvGraphicFramePr>
        <p:xfrm>
          <a:off x="3081338" y="2671763"/>
          <a:ext cx="1462087" cy="406400"/>
        </p:xfrm>
        <a:graphic>
          <a:graphicData uri="http://schemas.openxmlformats.org/presentationml/2006/ole">
            <p:oleObj spid="_x0000_s18435" name="Equation" r:id="rId4" imgW="1002960" imgH="279360" progId="Equation.DSMT4">
              <p:embed/>
            </p:oleObj>
          </a:graphicData>
        </a:graphic>
      </p:graphicFrame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2987675" y="3141663"/>
            <a:ext cx="26638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lê-se: o limite da função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quando </a:t>
            </a:r>
            <a:r>
              <a:rPr lang="pt-BR" i="1"/>
              <a:t>x</a:t>
            </a:r>
            <a:r>
              <a:rPr lang="pt-BR"/>
              <a:t> tende a 3 pela esquerda é infinito negativo</a:t>
            </a:r>
            <a:endParaRPr lang="pt-BR" b="1" i="1"/>
          </a:p>
        </p:txBody>
      </p:sp>
      <p:sp>
        <p:nvSpPr>
          <p:cNvPr id="56363" name="Rectangle 43"/>
          <p:cNvSpPr>
            <a:spLocks noChangeArrowheads="1"/>
          </p:cNvSpPr>
          <p:nvPr/>
        </p:nvSpPr>
        <p:spPr bwMode="auto">
          <a:xfrm>
            <a:off x="2098675" y="5573713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cs typeface="Times New Roman" pitchFamily="18" charset="0"/>
              </a:rPr>
              <a:t>-∞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2" grpId="0"/>
      <p:bldP spid="563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2195513" y="1509713"/>
            <a:ext cx="58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 3</a:t>
            </a:r>
            <a:endParaRPr lang="pt-BR" b="1" i="1"/>
          </a:p>
        </p:txBody>
      </p:sp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715963" y="1412875"/>
          <a:ext cx="1295400" cy="571500"/>
        </p:xfrm>
        <a:graphic>
          <a:graphicData uri="http://schemas.openxmlformats.org/presentationml/2006/ole">
            <p:oleObj spid="_x0000_s19458" name="Equation" r:id="rId3" imgW="888840" imgH="393480" progId="Equation.DSMT4">
              <p:embed/>
            </p:oleObj>
          </a:graphicData>
        </a:graphic>
      </p:graphicFrame>
      <p:pic>
        <p:nvPicPr>
          <p:cNvPr id="1946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2636838"/>
            <a:ext cx="6202363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900113" y="2138363"/>
            <a:ext cx="5216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 que acontece com a função com valores de </a:t>
            </a:r>
            <a:r>
              <a:rPr lang="pt-BR" i="1"/>
              <a:t>x</a:t>
            </a:r>
            <a:r>
              <a:rPr lang="pt-BR"/>
              <a:t> próximos a 3?</a:t>
            </a:r>
            <a:endParaRPr lang="pt-BR" b="1" i="1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4203700" y="2636838"/>
            <a:ext cx="0" cy="32400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4211638" y="5373688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800"/>
              <a:t>assíntota vertical</a:t>
            </a:r>
          </a:p>
        </p:txBody>
      </p:sp>
      <p:graphicFrame>
        <p:nvGraphicFramePr>
          <p:cNvPr id="19459" name="Object 9"/>
          <p:cNvGraphicFramePr>
            <a:graphicFrameLocks noChangeAspect="1"/>
          </p:cNvGraphicFramePr>
          <p:nvPr/>
        </p:nvGraphicFramePr>
        <p:xfrm>
          <a:off x="7164388" y="2636838"/>
          <a:ext cx="1517650" cy="406400"/>
        </p:xfrm>
        <a:graphic>
          <a:graphicData uri="http://schemas.openxmlformats.org/presentationml/2006/ole">
            <p:oleObj spid="_x0000_s19459" name="Equation" r:id="rId5" imgW="1041120" imgH="279360" progId="Equation.DSMT4">
              <p:embed/>
            </p:oleObj>
          </a:graphicData>
        </a:graphic>
      </p:graphicFrame>
      <p:graphicFrame>
        <p:nvGraphicFramePr>
          <p:cNvPr id="19460" name="Object 10"/>
          <p:cNvGraphicFramePr>
            <a:graphicFrameLocks noChangeAspect="1"/>
          </p:cNvGraphicFramePr>
          <p:nvPr/>
        </p:nvGraphicFramePr>
        <p:xfrm>
          <a:off x="7164388" y="3140075"/>
          <a:ext cx="1462087" cy="406400"/>
        </p:xfrm>
        <a:graphic>
          <a:graphicData uri="http://schemas.openxmlformats.org/presentationml/2006/ole">
            <p:oleObj spid="_x0000_s19460" name="Equation" r:id="rId6" imgW="100296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animBg="1"/>
      <p:bldP spid="573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20486" name="Text Box 3"/>
          <p:cNvSpPr txBox="1">
            <a:spLocks noChangeArrowheads="1"/>
          </p:cNvSpPr>
          <p:nvPr/>
        </p:nvSpPr>
        <p:spPr bwMode="auto">
          <a:xfrm>
            <a:off x="2195513" y="1509713"/>
            <a:ext cx="58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 3</a:t>
            </a:r>
            <a:endParaRPr lang="pt-BR" b="1" i="1"/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715963" y="1412875"/>
          <a:ext cx="1295400" cy="571500"/>
        </p:xfrm>
        <a:graphic>
          <a:graphicData uri="http://schemas.openxmlformats.org/presentationml/2006/ole">
            <p:oleObj spid="_x0000_s20482" name="Equation" r:id="rId3" imgW="888840" imgH="393480" progId="Equation.DSMT4">
              <p:embed/>
            </p:oleObj>
          </a:graphicData>
        </a:graphic>
      </p:graphicFrame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900113" y="2138363"/>
            <a:ext cx="5648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 que acontece com a função com valores de </a:t>
            </a:r>
            <a:r>
              <a:rPr lang="pt-BR" i="1"/>
              <a:t>x</a:t>
            </a:r>
            <a:r>
              <a:rPr lang="pt-BR"/>
              <a:t> tendem ao infinito?</a:t>
            </a:r>
            <a:endParaRPr lang="pt-BR" b="1" i="1"/>
          </a:p>
        </p:txBody>
      </p:sp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3113088" y="3116263"/>
          <a:ext cx="1368425" cy="406400"/>
        </p:xfrm>
        <a:graphic>
          <a:graphicData uri="http://schemas.openxmlformats.org/presentationml/2006/ole">
            <p:oleObj spid="_x0000_s20483" name="Equation" r:id="rId4" imgW="939600" imgH="279360" progId="Equation.DSMT4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113088" y="3621088"/>
          <a:ext cx="1387475" cy="406400"/>
        </p:xfrm>
        <a:graphic>
          <a:graphicData uri="http://schemas.openxmlformats.org/presentationml/2006/ole">
            <p:oleObj spid="_x0000_s20484" name="Equation" r:id="rId5" imgW="952200" imgH="279360" progId="Equation.DSMT4">
              <p:embed/>
            </p:oleObj>
          </a:graphicData>
        </a:graphic>
      </p:graphicFrame>
      <p:graphicFrame>
        <p:nvGraphicFramePr>
          <p:cNvPr id="58376" name="Group 8"/>
          <p:cNvGraphicFramePr>
            <a:graphicFrameLocks noGrp="1"/>
          </p:cNvGraphicFramePr>
          <p:nvPr/>
        </p:nvGraphicFramePr>
        <p:xfrm>
          <a:off x="1042988" y="2947988"/>
          <a:ext cx="1679575" cy="2346960"/>
        </p:xfrm>
        <a:graphic>
          <a:graphicData uri="http://schemas.openxmlformats.org/drawingml/2006/table">
            <a:tbl>
              <a:tblPr/>
              <a:tblGrid>
                <a:gridCol w="839787"/>
                <a:gridCol w="8397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1E10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1E-10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2147888" y="49641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pt-BR">
                <a:cs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4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2195513" y="1509713"/>
            <a:ext cx="58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 3</a:t>
            </a:r>
            <a:endParaRPr lang="pt-BR" b="1" i="1"/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/>
        </p:nvGraphicFramePr>
        <p:xfrm>
          <a:off x="715963" y="1412875"/>
          <a:ext cx="1295400" cy="571500"/>
        </p:xfrm>
        <a:graphic>
          <a:graphicData uri="http://schemas.openxmlformats.org/presentationml/2006/ole">
            <p:oleObj spid="_x0000_s21506" name="Equation" r:id="rId3" imgW="888840" imgH="393480" progId="Equation.DSMT4">
              <p:embed/>
            </p:oleObj>
          </a:graphicData>
        </a:graphic>
      </p:graphicFrame>
      <p:pic>
        <p:nvPicPr>
          <p:cNvPr id="2151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2636838"/>
            <a:ext cx="6202363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Text Box 6"/>
          <p:cNvSpPr txBox="1">
            <a:spLocks noChangeArrowheads="1"/>
          </p:cNvSpPr>
          <p:nvPr/>
        </p:nvSpPr>
        <p:spPr bwMode="auto">
          <a:xfrm>
            <a:off x="900113" y="2138363"/>
            <a:ext cx="5648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 que acontece com a função com valores de </a:t>
            </a:r>
            <a:r>
              <a:rPr lang="pt-BR" i="1"/>
              <a:t>x</a:t>
            </a:r>
            <a:r>
              <a:rPr lang="pt-BR"/>
              <a:t> tendem ao infinito?</a:t>
            </a:r>
            <a:endParaRPr lang="pt-BR" b="1" i="1"/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6084888" y="4581525"/>
            <a:ext cx="1968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800"/>
              <a:t>assíntota horizontal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1403350" y="4237038"/>
            <a:ext cx="554513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21507" name="Object 9"/>
          <p:cNvGraphicFramePr>
            <a:graphicFrameLocks noChangeAspect="1"/>
          </p:cNvGraphicFramePr>
          <p:nvPr/>
        </p:nvGraphicFramePr>
        <p:xfrm>
          <a:off x="7019925" y="2708275"/>
          <a:ext cx="1368425" cy="406400"/>
        </p:xfrm>
        <a:graphic>
          <a:graphicData uri="http://schemas.openxmlformats.org/presentationml/2006/ole">
            <p:oleObj spid="_x0000_s21507" name="Equation" r:id="rId5" imgW="939600" imgH="279360" progId="Equation.DSMT4">
              <p:embed/>
            </p:oleObj>
          </a:graphicData>
        </a:graphic>
      </p:graphicFrame>
      <p:graphicFrame>
        <p:nvGraphicFramePr>
          <p:cNvPr id="21508" name="Object 10"/>
          <p:cNvGraphicFramePr>
            <a:graphicFrameLocks noChangeAspect="1"/>
          </p:cNvGraphicFramePr>
          <p:nvPr/>
        </p:nvGraphicFramePr>
        <p:xfrm>
          <a:off x="7019925" y="3213100"/>
          <a:ext cx="1387475" cy="406400"/>
        </p:xfrm>
        <a:graphic>
          <a:graphicData uri="http://schemas.openxmlformats.org/presentationml/2006/ole">
            <p:oleObj spid="_x0000_s21508" name="Equation" r:id="rId6" imgW="95220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/>
      <p:bldP spid="594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limite</a:t>
            </a:r>
          </a:p>
        </p:txBody>
      </p:sp>
      <p:sp>
        <p:nvSpPr>
          <p:cNvPr id="22538" name="Text Box 3"/>
          <p:cNvSpPr txBox="1">
            <a:spLocks noChangeArrowheads="1"/>
          </p:cNvSpPr>
          <p:nvPr/>
        </p:nvSpPr>
        <p:spPr bwMode="auto">
          <a:xfrm>
            <a:off x="755650" y="1557338"/>
            <a:ext cx="7040563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Quando, no cálculo do limite de uma função, aparecer uma das sete formas abaixo:</a:t>
            </a:r>
          </a:p>
          <a:p>
            <a:endParaRPr lang="pt-BR"/>
          </a:p>
          <a:p>
            <a:endParaRPr lang="pt-BR"/>
          </a:p>
          <a:p>
            <a:endParaRPr lang="pt-BR"/>
          </a:p>
          <a:p>
            <a:endParaRPr lang="pt-BR"/>
          </a:p>
          <a:p>
            <a:endParaRPr lang="pt-BR"/>
          </a:p>
          <a:p>
            <a:r>
              <a:rPr lang="pt-BR"/>
              <a:t>nada se poderá concluir de imediato sem um estudo mais aprofundado de cada caso.</a:t>
            </a:r>
            <a:endParaRPr lang="pt-BR" b="1" i="1"/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/>
        </p:nvGraphicFramePr>
        <p:xfrm>
          <a:off x="827088" y="2133600"/>
          <a:ext cx="3497262" cy="571500"/>
        </p:xfrm>
        <a:graphic>
          <a:graphicData uri="http://schemas.openxmlformats.org/presentationml/2006/ole">
            <p:oleObj spid="_x0000_s22530" name="Equation" r:id="rId3" imgW="2400120" imgH="393480" progId="Equation.DSMT4">
              <p:embed/>
            </p:oleObj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762000" y="3779838"/>
          <a:ext cx="1404938" cy="571500"/>
        </p:xfrm>
        <a:graphic>
          <a:graphicData uri="http://schemas.openxmlformats.org/presentationml/2006/ole">
            <p:oleObj spid="_x0000_s22531" name="Equation" r:id="rId4" imgW="965160" imgH="393480" progId="Equation.DSMT4">
              <p:embed/>
            </p:oleObj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754063" y="4508500"/>
          <a:ext cx="1423987" cy="571500"/>
        </p:xfrm>
        <a:graphic>
          <a:graphicData uri="http://schemas.openxmlformats.org/presentationml/2006/ole">
            <p:oleObj spid="_x0000_s22532" name="Equation" r:id="rId5" imgW="977760" imgH="393480" progId="Equation.DSMT4">
              <p:embed/>
            </p:oleObj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793750" y="5321300"/>
          <a:ext cx="1406525" cy="423863"/>
        </p:xfrm>
        <a:graphic>
          <a:graphicData uri="http://schemas.openxmlformats.org/presentationml/2006/ole">
            <p:oleObj spid="_x0000_s22533" name="Equation" r:id="rId6" imgW="965160" imgH="291960" progId="Equation.DSMT4">
              <p:embed/>
            </p:oleObj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4427538" y="5229225"/>
          <a:ext cx="1092200" cy="608013"/>
        </p:xfrm>
        <a:graphic>
          <a:graphicData uri="http://schemas.openxmlformats.org/presentationml/2006/ole">
            <p:oleObj spid="_x0000_s22534" name="Equation" r:id="rId7" imgW="749160" imgH="419040" progId="Equation.DSMT4">
              <p:embed/>
            </p:oleObj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4427538" y="3744913"/>
          <a:ext cx="795337" cy="644525"/>
        </p:xfrm>
        <a:graphic>
          <a:graphicData uri="http://schemas.openxmlformats.org/presentationml/2006/ole">
            <p:oleObj spid="_x0000_s22535" name="Equation" r:id="rId8" imgW="545760" imgH="444240" progId="Equation.DSMT4">
              <p:embed/>
            </p:oleObj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4387850" y="4583113"/>
          <a:ext cx="1055688" cy="423862"/>
        </p:xfrm>
        <a:graphic>
          <a:graphicData uri="http://schemas.openxmlformats.org/presentationml/2006/ole">
            <p:oleObj spid="_x0000_s22536" name="Equation" r:id="rId9" imgW="72360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6738"/>
            <a:ext cx="3783013" cy="383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3559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3560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3561" name="Text Box 6"/>
          <p:cNvSpPr txBox="1">
            <a:spLocks noChangeArrowheads="1"/>
          </p:cNvSpPr>
          <p:nvPr/>
        </p:nvSpPr>
        <p:spPr bwMode="auto">
          <a:xfrm>
            <a:off x="2700338" y="1989138"/>
            <a:ext cx="1000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2</a:t>
            </a:r>
            <a:r>
              <a:rPr lang="pt-BR" i="1"/>
              <a:t>x</a:t>
            </a:r>
            <a:r>
              <a:rPr lang="pt-BR"/>
              <a:t> + 1</a:t>
            </a:r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2951163" y="2708275"/>
          <a:ext cx="684212" cy="571500"/>
        </p:xfrm>
        <a:graphic>
          <a:graphicData uri="http://schemas.openxmlformats.org/presentationml/2006/ole">
            <p:oleObj spid="_x0000_s23554" name="Equation" r:id="rId4" imgW="469800" imgH="393480" progId="Equation.DSMT4">
              <p:embed/>
            </p:oleObj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04950" y="3830638"/>
            <a:ext cx="765175" cy="1006475"/>
            <a:chOff x="948" y="2413"/>
            <a:chExt cx="482" cy="634"/>
          </a:xfrm>
        </p:grpSpPr>
        <p:sp>
          <p:nvSpPr>
            <p:cNvPr id="23574" name="Text Box 9"/>
            <p:cNvSpPr txBox="1">
              <a:spLocks noChangeArrowheads="1"/>
            </p:cNvSpPr>
            <p:nvPr/>
          </p:nvSpPr>
          <p:spPr bwMode="auto">
            <a:xfrm>
              <a:off x="948" y="2835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Symbol" pitchFamily="18" charset="2"/>
                </a:rPr>
                <a:t></a:t>
              </a:r>
              <a:r>
                <a:rPr lang="pt-BR" i="1"/>
                <a:t>x</a:t>
              </a:r>
            </a:p>
          </p:txBody>
        </p:sp>
        <p:sp>
          <p:nvSpPr>
            <p:cNvPr id="23575" name="Text Box 10"/>
            <p:cNvSpPr txBox="1">
              <a:spLocks noChangeArrowheads="1"/>
            </p:cNvSpPr>
            <p:nvPr/>
          </p:nvSpPr>
          <p:spPr bwMode="auto">
            <a:xfrm>
              <a:off x="1179" y="2540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Symbol" pitchFamily="18" charset="2"/>
                </a:rPr>
                <a:t></a:t>
              </a:r>
              <a:r>
                <a:rPr lang="pt-BR" i="1"/>
                <a:t>y</a:t>
              </a:r>
            </a:p>
          </p:txBody>
        </p:sp>
        <p:sp>
          <p:nvSpPr>
            <p:cNvPr id="23576" name="Freeform 11"/>
            <p:cNvSpPr>
              <a:spLocks/>
            </p:cNvSpPr>
            <p:nvPr/>
          </p:nvSpPr>
          <p:spPr bwMode="auto">
            <a:xfrm>
              <a:off x="978" y="2413"/>
              <a:ext cx="205" cy="422"/>
            </a:xfrm>
            <a:custGeom>
              <a:avLst/>
              <a:gdLst>
                <a:gd name="T0" fmla="*/ 0 w 544"/>
                <a:gd name="T1" fmla="*/ 3793 h 272"/>
                <a:gd name="T2" fmla="*/ 2 w 544"/>
                <a:gd name="T3" fmla="*/ 0 h 272"/>
                <a:gd name="T4" fmla="*/ 2 w 544"/>
                <a:gd name="T5" fmla="*/ 3793 h 272"/>
                <a:gd name="T6" fmla="*/ 0 w 544"/>
                <a:gd name="T7" fmla="*/ 3793 h 2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4"/>
                <a:gd name="T13" fmla="*/ 0 h 272"/>
                <a:gd name="T14" fmla="*/ 544 w 544"/>
                <a:gd name="T15" fmla="*/ 272 h 2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4" h="272">
                  <a:moveTo>
                    <a:pt x="0" y="272"/>
                  </a:moveTo>
                  <a:lnTo>
                    <a:pt x="544" y="0"/>
                  </a:lnTo>
                  <a:lnTo>
                    <a:pt x="544" y="27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2116138" y="2781300"/>
            <a:ext cx="638175" cy="625475"/>
            <a:chOff x="1323" y="1797"/>
            <a:chExt cx="402" cy="394"/>
          </a:xfrm>
        </p:grpSpPr>
        <p:sp>
          <p:nvSpPr>
            <p:cNvPr id="23571" name="Text Box 13"/>
            <p:cNvSpPr txBox="1">
              <a:spLocks noChangeArrowheads="1"/>
            </p:cNvSpPr>
            <p:nvPr/>
          </p:nvSpPr>
          <p:spPr bwMode="auto">
            <a:xfrm>
              <a:off x="1323" y="1979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Symbol" pitchFamily="18" charset="2"/>
                </a:rPr>
                <a:t></a:t>
              </a:r>
              <a:r>
                <a:rPr lang="pt-BR" i="1"/>
                <a:t>x</a:t>
              </a:r>
              <a:endParaRPr lang="pt-BR">
                <a:cs typeface="Times New Roman" pitchFamily="18" charset="0"/>
              </a:endParaRPr>
            </a:p>
          </p:txBody>
        </p:sp>
        <p:sp>
          <p:nvSpPr>
            <p:cNvPr id="23572" name="Text Box 14"/>
            <p:cNvSpPr txBox="1">
              <a:spLocks noChangeArrowheads="1"/>
            </p:cNvSpPr>
            <p:nvPr/>
          </p:nvSpPr>
          <p:spPr bwMode="auto">
            <a:xfrm>
              <a:off x="1474" y="1797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Symbol" pitchFamily="18" charset="2"/>
                </a:rPr>
                <a:t></a:t>
              </a:r>
              <a:r>
                <a:rPr lang="pt-BR" i="1"/>
                <a:t>y</a:t>
              </a:r>
              <a:endParaRPr lang="pt-BR"/>
            </a:p>
          </p:txBody>
        </p:sp>
        <p:sp>
          <p:nvSpPr>
            <p:cNvPr id="23573" name="Freeform 15"/>
            <p:cNvSpPr>
              <a:spLocks/>
            </p:cNvSpPr>
            <p:nvPr/>
          </p:nvSpPr>
          <p:spPr bwMode="auto">
            <a:xfrm>
              <a:off x="1396" y="1797"/>
              <a:ext cx="113" cy="227"/>
            </a:xfrm>
            <a:custGeom>
              <a:avLst/>
              <a:gdLst>
                <a:gd name="T0" fmla="*/ 0 w 544"/>
                <a:gd name="T1" fmla="*/ 92 h 272"/>
                <a:gd name="T2" fmla="*/ 0 w 544"/>
                <a:gd name="T3" fmla="*/ 0 h 272"/>
                <a:gd name="T4" fmla="*/ 0 w 544"/>
                <a:gd name="T5" fmla="*/ 92 h 272"/>
                <a:gd name="T6" fmla="*/ 0 w 544"/>
                <a:gd name="T7" fmla="*/ 92 h 2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4"/>
                <a:gd name="T13" fmla="*/ 0 h 272"/>
                <a:gd name="T14" fmla="*/ 544 w 544"/>
                <a:gd name="T15" fmla="*/ 272 h 2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4" h="272">
                  <a:moveTo>
                    <a:pt x="0" y="272"/>
                  </a:moveTo>
                  <a:lnTo>
                    <a:pt x="544" y="0"/>
                  </a:lnTo>
                  <a:lnTo>
                    <a:pt x="544" y="27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aphicFrame>
        <p:nvGraphicFramePr>
          <p:cNvPr id="61456" name="Object 16"/>
          <p:cNvGraphicFramePr>
            <a:graphicFrameLocks noChangeAspect="1"/>
          </p:cNvGraphicFramePr>
          <p:nvPr/>
        </p:nvGraphicFramePr>
        <p:xfrm>
          <a:off x="2486025" y="3933825"/>
          <a:ext cx="534988" cy="571500"/>
        </p:xfrm>
        <a:graphic>
          <a:graphicData uri="http://schemas.openxmlformats.org/presentationml/2006/ole">
            <p:oleObj spid="_x0000_s23555" name="Equation" r:id="rId5" imgW="368280" imgH="393480" progId="Equation.DSMT4">
              <p:embed/>
            </p:oleObj>
          </a:graphicData>
        </a:graphic>
      </p:graphicFrame>
      <p:sp>
        <p:nvSpPr>
          <p:cNvPr id="61457" name="Oval 17"/>
          <p:cNvSpPr>
            <a:spLocks noChangeArrowheads="1"/>
          </p:cNvSpPr>
          <p:nvPr/>
        </p:nvSpPr>
        <p:spPr bwMode="auto">
          <a:xfrm>
            <a:off x="3051175" y="2044700"/>
            <a:ext cx="187325" cy="231775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554163" y="4508500"/>
            <a:ext cx="325437" cy="774700"/>
            <a:chOff x="930" y="2840"/>
            <a:chExt cx="136" cy="726"/>
          </a:xfrm>
        </p:grpSpPr>
        <p:sp>
          <p:nvSpPr>
            <p:cNvPr id="23569" name="Line 19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3570" name="Line 20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 rot="5400000">
            <a:off x="1215232" y="3852069"/>
            <a:ext cx="668337" cy="625475"/>
            <a:chOff x="930" y="2840"/>
            <a:chExt cx="136" cy="726"/>
          </a:xfrm>
        </p:grpSpPr>
        <p:sp>
          <p:nvSpPr>
            <p:cNvPr id="23567" name="Line 22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3568" name="Line 23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3059113" y="3933825"/>
          <a:ext cx="2552700" cy="571500"/>
        </p:xfrm>
        <a:graphic>
          <a:graphicData uri="http://schemas.openxmlformats.org/presentationml/2006/ole">
            <p:oleObj spid="_x0000_s23556" name="Equation" r:id="rId6" imgW="175248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1835150"/>
            <a:ext cx="3817938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Funções: conceito de derivada</a:t>
            </a: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4284663" y="5516563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x</a:t>
            </a: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2124075" y="1773238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0,2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- 4</a:t>
            </a:r>
            <a:r>
              <a:rPr lang="pt-BR" i="1"/>
              <a:t>x</a:t>
            </a:r>
            <a:r>
              <a:rPr lang="pt-BR"/>
              <a:t> + 22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3059113" y="4941888"/>
            <a:ext cx="398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x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3779838" y="4437063"/>
            <a:ext cx="398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ym typeface="Symbol" pitchFamily="18" charset="2"/>
              </a:rPr>
              <a:t></a:t>
            </a:r>
            <a:r>
              <a:rPr lang="pt-BR" i="1"/>
              <a:t>y</a:t>
            </a:r>
          </a:p>
        </p:txBody>
      </p:sp>
      <p:sp>
        <p:nvSpPr>
          <p:cNvPr id="62473" name="Freeform 9"/>
          <p:cNvSpPr>
            <a:spLocks/>
          </p:cNvSpPr>
          <p:nvPr/>
        </p:nvSpPr>
        <p:spPr bwMode="auto">
          <a:xfrm>
            <a:off x="2884488" y="4132263"/>
            <a:ext cx="823912" cy="833437"/>
          </a:xfrm>
          <a:custGeom>
            <a:avLst/>
            <a:gdLst>
              <a:gd name="T0" fmla="*/ 0 w 544"/>
              <a:gd name="T1" fmla="*/ 2147483647 h 272"/>
              <a:gd name="T2" fmla="*/ 2147483647 w 544"/>
              <a:gd name="T3" fmla="*/ 0 h 272"/>
              <a:gd name="T4" fmla="*/ 2147483647 w 544"/>
              <a:gd name="T5" fmla="*/ 2147483647 h 272"/>
              <a:gd name="T6" fmla="*/ 0 w 544"/>
              <a:gd name="T7" fmla="*/ 2147483647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544"/>
              <a:gd name="T13" fmla="*/ 0 h 272"/>
              <a:gd name="T14" fmla="*/ 544 w 544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44" h="272">
                <a:moveTo>
                  <a:pt x="0" y="272"/>
                </a:moveTo>
                <a:lnTo>
                  <a:pt x="544" y="0"/>
                </a:lnTo>
                <a:lnTo>
                  <a:pt x="544" y="272"/>
                </a:lnTo>
                <a:lnTo>
                  <a:pt x="0" y="27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878138" y="4986338"/>
            <a:ext cx="830262" cy="296862"/>
            <a:chOff x="930" y="2840"/>
            <a:chExt cx="136" cy="726"/>
          </a:xfrm>
        </p:grpSpPr>
        <p:sp>
          <p:nvSpPr>
            <p:cNvPr id="24592" name="Line 11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4593" name="Line 12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 rot="5400000">
            <a:off x="2065338" y="3324225"/>
            <a:ext cx="814388" cy="2471737"/>
            <a:chOff x="930" y="2840"/>
            <a:chExt cx="136" cy="726"/>
          </a:xfrm>
        </p:grpSpPr>
        <p:sp>
          <p:nvSpPr>
            <p:cNvPr id="24590" name="Line 14"/>
            <p:cNvSpPr>
              <a:spLocks noChangeShapeType="1"/>
            </p:cNvSpPr>
            <p:nvPr/>
          </p:nvSpPr>
          <p:spPr bwMode="auto">
            <a:xfrm>
              <a:off x="930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4591" name="Line 15"/>
            <p:cNvSpPr>
              <a:spLocks noChangeShapeType="1"/>
            </p:cNvSpPr>
            <p:nvPr/>
          </p:nvSpPr>
          <p:spPr bwMode="auto">
            <a:xfrm>
              <a:off x="1066" y="284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aphicFrame>
        <p:nvGraphicFramePr>
          <p:cNvPr id="62480" name="Object 16"/>
          <p:cNvGraphicFramePr>
            <a:graphicFrameLocks noChangeAspect="1"/>
          </p:cNvGraphicFramePr>
          <p:nvPr/>
        </p:nvGraphicFramePr>
        <p:xfrm>
          <a:off x="4430713" y="4292600"/>
          <a:ext cx="534987" cy="571500"/>
        </p:xfrm>
        <a:graphic>
          <a:graphicData uri="http://schemas.openxmlformats.org/presentationml/2006/ole">
            <p:oleObj spid="_x0000_s24578" name="Equation" r:id="rId4" imgW="368280" imgH="393480" progId="Equation.DSMT4">
              <p:embed/>
            </p:oleObj>
          </a:graphicData>
        </a:graphic>
      </p:graphicFrame>
      <p:graphicFrame>
        <p:nvGraphicFramePr>
          <p:cNvPr id="62481" name="Object 17"/>
          <p:cNvGraphicFramePr>
            <a:graphicFrameLocks noChangeAspect="1"/>
          </p:cNvGraphicFramePr>
          <p:nvPr/>
        </p:nvGraphicFramePr>
        <p:xfrm>
          <a:off x="4967288" y="4292600"/>
          <a:ext cx="2700337" cy="571500"/>
        </p:xfrm>
        <a:graphic>
          <a:graphicData uri="http://schemas.openxmlformats.org/presentationml/2006/ole">
            <p:oleObj spid="_x0000_s24579" name="Equation" r:id="rId5" imgW="185400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/>
      <p:bldP spid="62472" grpId="0"/>
      <p:bldP spid="62473" grpId="0" animBg="1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3242</TotalTime>
  <Words>700</Words>
  <Application>Microsoft PowerPoint</Application>
  <PresentationFormat>Apresentação na tela (4:3)</PresentationFormat>
  <Paragraphs>220</Paragraphs>
  <Slides>27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5" baseType="lpstr">
      <vt:lpstr>Times New Roman</vt:lpstr>
      <vt:lpstr>Arial</vt:lpstr>
      <vt:lpstr>Comic Sans MS</vt:lpstr>
      <vt:lpstr>Calibri</vt:lpstr>
      <vt:lpstr>Symbol</vt:lpstr>
      <vt:lpstr>Wingdings</vt:lpstr>
      <vt:lpstr>Estrutura padrão</vt:lpstr>
      <vt:lpstr>MathType 5.0 Equation</vt:lpstr>
      <vt:lpstr>Revisão Matemática  ANO  2011</vt:lpstr>
      <vt:lpstr>Funções: conceito de limite</vt:lpstr>
      <vt:lpstr>Funções: conceito de limite</vt:lpstr>
      <vt:lpstr>Funções: conceito de limite</vt:lpstr>
      <vt:lpstr>Funções: conceito de limite</vt:lpstr>
      <vt:lpstr>Funções: conceito de limite</vt:lpstr>
      <vt:lpstr>Funções: conceito de limite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derivada</vt:lpstr>
      <vt:lpstr>Funções: conceito de integral</vt:lpstr>
      <vt:lpstr>Funções: conceito de integral</vt:lpstr>
      <vt:lpstr>Funções: conceito de integral</vt:lpstr>
      <vt:lpstr>Funções: conceito de integral</vt:lpstr>
      <vt:lpstr>Funções: conceito de integral</vt:lpstr>
      <vt:lpstr>Funções: conceito de integral</vt:lpstr>
      <vt:lpstr>Funções: conceito de integral</vt:lpstr>
      <vt:lpstr>Funções: conceito de integral</vt:lpstr>
      <vt:lpstr>Funções: conceito de integral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Estatística 1 - 2003</dc:title>
  <dc:creator>Renno</dc:creator>
  <cp:lastModifiedBy>usuario</cp:lastModifiedBy>
  <cp:revision>154</cp:revision>
  <dcterms:created xsi:type="dcterms:W3CDTF">2003-03-18T00:57:51Z</dcterms:created>
  <dcterms:modified xsi:type="dcterms:W3CDTF">2017-03-06T18:10:56Z</dcterms:modified>
</cp:coreProperties>
</file>