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Lst>
  <p:notesMasterIdLst>
    <p:notesMasterId r:id="rId20"/>
  </p:notesMasterIdLst>
  <p:sldIdLst>
    <p:sldId id="256" r:id="rId2"/>
    <p:sldId id="346" r:id="rId3"/>
    <p:sldId id="347" r:id="rId4"/>
    <p:sldId id="278" r:id="rId5"/>
    <p:sldId id="354" r:id="rId6"/>
    <p:sldId id="350" r:id="rId7"/>
    <p:sldId id="351" r:id="rId8"/>
    <p:sldId id="344" r:id="rId9"/>
    <p:sldId id="352" r:id="rId10"/>
    <p:sldId id="331" r:id="rId11"/>
    <p:sldId id="336" r:id="rId12"/>
    <p:sldId id="332" r:id="rId13"/>
    <p:sldId id="338" r:id="rId14"/>
    <p:sldId id="340" r:id="rId15"/>
    <p:sldId id="341" r:id="rId16"/>
    <p:sldId id="333" r:id="rId17"/>
    <p:sldId id="353" r:id="rId18"/>
    <p:sldId id="334"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lo" initials="D" lastIdx="1" clrIdx="0">
    <p:extLst>
      <p:ext uri="{19B8F6BF-5375-455C-9EA6-DF929625EA0E}">
        <p15:presenceInfo xmlns:p15="http://schemas.microsoft.com/office/powerpoint/2012/main" userId="Dani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FF0000"/>
    <a:srgbClr val="744C00"/>
    <a:srgbClr val="589AD6"/>
    <a:srgbClr val="62A0D8"/>
    <a:srgbClr val="348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B72DEA-0459-4391-B119-727F36ED7AAD}">
  <a:tblStyle styleId="{B1B72DEA-0459-4391-B119-727F36ED7AAD}"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392"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033756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23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38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63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649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29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057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82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57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875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50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2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07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75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13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46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00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0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pt-B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741141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73208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862953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63162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pt-B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879413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029550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pt-B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770169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73333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436695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t-B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57347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t-B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481117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931187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702" y="748618"/>
            <a:ext cx="6868342" cy="3312826"/>
          </a:xfrm>
          <a:prstGeom prst="rect">
            <a:avLst/>
          </a:prstGeom>
          <a:noFill/>
          <a:ln>
            <a:noFill/>
          </a:ln>
        </p:spPr>
        <p:txBody>
          <a:bodyPr lIns="91425" tIns="45700" rIns="91425" bIns="45700" anchor="ctr" anchorCtr="0">
            <a:noAutofit/>
          </a:bodyPr>
          <a:lstStyle/>
          <a:p>
            <a:pPr marR="0" lvl="0" algn="l" rtl="0">
              <a:spcBef>
                <a:spcPts val="0"/>
              </a:spcBef>
              <a:buClr>
                <a:schemeClr val="dk1"/>
              </a:buClr>
              <a:buSzPct val="25000"/>
              <a:buFont typeface="Calibri"/>
              <a:buNone/>
            </a:pP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Population density and deforestation in the Brazilian Amazon: New insights on the current human settlement patterns</a:t>
            </a:r>
            <a:b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
            </a:r>
            <a:b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I. Tritsch &amp; F.-M. Le Tourneau</a:t>
            </a: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 </a:t>
            </a:r>
            <a:r>
              <a:rPr lang="pt-BR" sz="20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(Applied Geography, 2016)</a:t>
            </a:r>
            <a:endParaRPr lang="pt-BR" sz="20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85" name="Shape 85"/>
          <p:cNvSpPr txBox="1">
            <a:spLocks noGrp="1"/>
          </p:cNvSpPr>
          <p:nvPr>
            <p:ph type="subTitle" idx="1"/>
          </p:nvPr>
        </p:nvSpPr>
        <p:spPr>
          <a:xfrm>
            <a:off x="-936" y="4154967"/>
            <a:ext cx="7988685" cy="1536775"/>
          </a:xfrm>
          <a:prstGeom prst="rect">
            <a:avLst/>
          </a:prstGeom>
          <a:noFill/>
          <a:ln>
            <a:noFill/>
          </a:ln>
        </p:spPr>
        <p:txBody>
          <a:bodyPr lIns="91425" tIns="45700" rIns="91425" bIns="45700" anchor="t" anchorCtr="0">
            <a:noAutofit/>
          </a:bodyPr>
          <a:lstStyle/>
          <a:p>
            <a:pPr marL="0" marR="0" lvl="0" indent="0" algn="l" rtl="0">
              <a:spcBef>
                <a:spcPts val="0"/>
              </a:spcBef>
              <a:buClr>
                <a:srgbClr val="888888"/>
              </a:buClr>
              <a:buSzPct val="25000"/>
              <a:buFont typeface="Arial"/>
              <a:buNone/>
            </a:pPr>
            <a:endPar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buClr>
                <a:srgbClr val="888888"/>
              </a:buClr>
              <a:buSzPct val="25000"/>
              <a:buFont typeface="Arial"/>
              <a:buNone/>
            </a:pPr>
            <a:r>
              <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rPr>
              <a:t>Danilo A. Rodrigues</a:t>
            </a:r>
          </a:p>
          <a:p>
            <a:pPr marL="0" marR="0" lvl="0" indent="0" algn="l" rtl="0">
              <a:spcBef>
                <a:spcPts val="0"/>
              </a:spcBef>
              <a:buClr>
                <a:srgbClr val="888888"/>
              </a:buClr>
              <a:buSzPct val="25000"/>
              <a:buFont typeface="Arial"/>
              <a:buNone/>
            </a:pPr>
            <a:endParaRPr lang="pt-BR" sz="3200"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endParaRPr>
          </a:p>
        </p:txBody>
      </p:sp>
      <p:pic>
        <p:nvPicPr>
          <p:cNvPr id="86" name="Shape 86" descr="degrad.jpg"/>
          <p:cNvPicPr preferRelativeResize="0"/>
          <p:nvPr/>
        </p:nvPicPr>
        <p:blipFill rotWithShape="1">
          <a:blip r:embed="rId3">
            <a:alphaModFix/>
          </a:blip>
          <a:srcRect/>
          <a:stretch/>
        </p:blipFill>
        <p:spPr>
          <a:xfrm>
            <a:off x="6895693" y="3578613"/>
            <a:ext cx="2257423" cy="1503662"/>
          </a:xfrm>
          <a:prstGeom prst="rect">
            <a:avLst/>
          </a:prstGeom>
          <a:noFill/>
          <a:ln>
            <a:noFill/>
          </a:ln>
        </p:spPr>
      </p:pic>
      <p:pic>
        <p:nvPicPr>
          <p:cNvPr id="87" name="Shape 87" descr="fogoao.jpg"/>
          <p:cNvPicPr preferRelativeResize="0"/>
          <p:nvPr/>
        </p:nvPicPr>
        <p:blipFill rotWithShape="1">
          <a:blip r:embed="rId4">
            <a:alphaModFix/>
          </a:blip>
          <a:srcRect/>
          <a:stretch/>
        </p:blipFill>
        <p:spPr>
          <a:xfrm>
            <a:off x="6877459" y="1795508"/>
            <a:ext cx="2275657" cy="1517318"/>
          </a:xfrm>
          <a:prstGeom prst="rect">
            <a:avLst/>
          </a:prstGeom>
          <a:noFill/>
          <a:ln>
            <a:noFill/>
          </a:ln>
        </p:spPr>
      </p:pic>
      <p:pic>
        <p:nvPicPr>
          <p:cNvPr id="88" name="Shape 88" descr="madeira.jpg"/>
          <p:cNvPicPr preferRelativeResize="0"/>
          <p:nvPr/>
        </p:nvPicPr>
        <p:blipFill rotWithShape="1">
          <a:blip r:embed="rId5">
            <a:alphaModFix/>
          </a:blip>
          <a:srcRect/>
          <a:stretch/>
        </p:blipFill>
        <p:spPr>
          <a:xfrm>
            <a:off x="6886577" y="0"/>
            <a:ext cx="2257423" cy="1529720"/>
          </a:xfrm>
          <a:prstGeom prst="rect">
            <a:avLst/>
          </a:prstGeom>
          <a:noFill/>
          <a:ln>
            <a:noFill/>
          </a:ln>
        </p:spPr>
      </p:pic>
      <p:pic>
        <p:nvPicPr>
          <p:cNvPr id="89" name="Shape 89" descr="detex.jpg"/>
          <p:cNvPicPr preferRelativeResize="0"/>
          <p:nvPr/>
        </p:nvPicPr>
        <p:blipFill rotWithShape="1">
          <a:blip r:embed="rId6">
            <a:alphaModFix/>
          </a:blip>
          <a:srcRect/>
          <a:stretch/>
        </p:blipFill>
        <p:spPr>
          <a:xfrm>
            <a:off x="6868342" y="5348063"/>
            <a:ext cx="2275657" cy="153732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0" name="Rounded Rectangle 9"/>
          <p:cNvSpPr/>
          <p:nvPr/>
        </p:nvSpPr>
        <p:spPr>
          <a:xfrm>
            <a:off x="3577589" y="2499361"/>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ounded Rectangle 10"/>
          <p:cNvSpPr/>
          <p:nvPr/>
        </p:nvSpPr>
        <p:spPr>
          <a:xfrm>
            <a:off x="3577589" y="3489961"/>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ounded Rectangle 13"/>
          <p:cNvSpPr/>
          <p:nvPr/>
        </p:nvSpPr>
        <p:spPr>
          <a:xfrm>
            <a:off x="3585209" y="4625340"/>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3585209" y="2198373"/>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ounded Rectangle 17"/>
          <p:cNvSpPr/>
          <p:nvPr/>
        </p:nvSpPr>
        <p:spPr>
          <a:xfrm>
            <a:off x="3585209" y="2789413"/>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ounded Rectangle 18"/>
          <p:cNvSpPr/>
          <p:nvPr/>
        </p:nvSpPr>
        <p:spPr>
          <a:xfrm>
            <a:off x="3585209" y="3920000"/>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extBox 4"/>
          <p:cNvSpPr txBox="1"/>
          <p:nvPr/>
        </p:nvSpPr>
        <p:spPr>
          <a:xfrm>
            <a:off x="4110990" y="2429292"/>
            <a:ext cx="2132315" cy="307777"/>
          </a:xfrm>
          <a:prstGeom prst="rect">
            <a:avLst/>
          </a:prstGeom>
          <a:solidFill>
            <a:schemeClr val="bg1"/>
          </a:solidFill>
        </p:spPr>
        <p:txBody>
          <a:bodyPr wrap="none" rtlCol="0">
            <a:spAutoFit/>
          </a:bodyPr>
          <a:lstStyle/>
          <a:p>
            <a:r>
              <a:rPr lang="pt-BR" b="1" dirty="0" smtClean="0">
                <a:solidFill>
                  <a:srgbClr val="FF0000"/>
                </a:solidFill>
              </a:rPr>
              <a:t>Densamente povoadas</a:t>
            </a:r>
            <a:endParaRPr lang="pt-BR" b="1" dirty="0">
              <a:solidFill>
                <a:srgbClr val="FF0000"/>
              </a:solidFill>
            </a:endParaRPr>
          </a:p>
        </p:txBody>
      </p:sp>
      <p:sp>
        <p:nvSpPr>
          <p:cNvPr id="7" name="Rectangle 6"/>
          <p:cNvSpPr/>
          <p:nvPr/>
        </p:nvSpPr>
        <p:spPr>
          <a:xfrm>
            <a:off x="4101464" y="2148394"/>
            <a:ext cx="1795684" cy="307777"/>
          </a:xfrm>
          <a:prstGeom prst="rect">
            <a:avLst/>
          </a:prstGeom>
          <a:solidFill>
            <a:schemeClr val="bg1"/>
          </a:solidFill>
        </p:spPr>
        <p:txBody>
          <a:bodyPr wrap="none">
            <a:spAutoFit/>
          </a:bodyPr>
          <a:lstStyle/>
          <a:p>
            <a:r>
              <a:rPr lang="pt-BR" b="1" dirty="0" smtClean="0">
                <a:solidFill>
                  <a:srgbClr val="0070C0"/>
                </a:solidFill>
              </a:rPr>
              <a:t>Desertos humanos</a:t>
            </a:r>
            <a:endParaRPr lang="pt-BR" b="1" dirty="0">
              <a:solidFill>
                <a:srgbClr val="0070C0"/>
              </a:solidFill>
            </a:endParaRPr>
          </a:p>
        </p:txBody>
      </p:sp>
      <p:sp>
        <p:nvSpPr>
          <p:cNvPr id="2" name="TextBox 1"/>
          <p:cNvSpPr txBox="1"/>
          <p:nvPr/>
        </p:nvSpPr>
        <p:spPr>
          <a:xfrm>
            <a:off x="83581" y="1101092"/>
            <a:ext cx="4719562" cy="307777"/>
          </a:xfrm>
          <a:prstGeom prst="rect">
            <a:avLst/>
          </a:prstGeom>
          <a:noFill/>
        </p:spPr>
        <p:txBody>
          <a:bodyPr wrap="none" rtlCol="0">
            <a:spAutoFit/>
          </a:bodyPr>
          <a:lstStyle/>
          <a:p>
            <a:r>
              <a:rPr lang="pt-BR" dirty="0" smtClean="0"/>
              <a:t>Comparação das variáveis de cada padrão de ocupação </a:t>
            </a:r>
            <a:endParaRPr lang="pt-BR" dirty="0"/>
          </a:p>
        </p:txBody>
      </p:sp>
    </p:spTree>
    <p:extLst>
      <p:ext uri="{BB962C8B-B14F-4D97-AF65-F5344CB8AC3E}">
        <p14:creationId xmlns:p14="http://schemas.microsoft.com/office/powerpoint/2010/main" val="2617540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0" name="Rounded Rectangle 9"/>
          <p:cNvSpPr/>
          <p:nvPr/>
        </p:nvSpPr>
        <p:spPr>
          <a:xfrm>
            <a:off x="3577589" y="2499361"/>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ounded Rectangle 10"/>
          <p:cNvSpPr/>
          <p:nvPr/>
        </p:nvSpPr>
        <p:spPr>
          <a:xfrm>
            <a:off x="3577589" y="3489961"/>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ounded Rectangle 13"/>
          <p:cNvSpPr/>
          <p:nvPr/>
        </p:nvSpPr>
        <p:spPr>
          <a:xfrm>
            <a:off x="3585209" y="4625340"/>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3585209" y="2198373"/>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ounded Rectangle 17"/>
          <p:cNvSpPr/>
          <p:nvPr/>
        </p:nvSpPr>
        <p:spPr>
          <a:xfrm>
            <a:off x="3585209" y="2789413"/>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ounded Rectangle 18"/>
          <p:cNvSpPr/>
          <p:nvPr/>
        </p:nvSpPr>
        <p:spPr>
          <a:xfrm>
            <a:off x="3585209" y="3920000"/>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5083596" y="3185703"/>
            <a:ext cx="3184103" cy="1246495"/>
          </a:xfrm>
          <a:prstGeom prst="rect">
            <a:avLst/>
          </a:prstGeom>
          <a:solidFill>
            <a:srgbClr val="FF6565">
              <a:alpha val="80000"/>
            </a:srgbClr>
          </a:solidFill>
        </p:spPr>
        <p:txBody>
          <a:bodyPr wrap="square" rtlCol="0">
            <a:spAutoFit/>
          </a:bodyPr>
          <a:lstStyle/>
          <a:p>
            <a:r>
              <a:rPr lang="pt-BR" dirty="0" smtClean="0"/>
              <a:t>“Urbanização discreta”:</a:t>
            </a:r>
            <a:br>
              <a:rPr lang="pt-BR" dirty="0" smtClean="0"/>
            </a:br>
            <a:r>
              <a:rPr lang="pt-BR" dirty="0" smtClean="0"/>
              <a:t>Crescimento demográfico e expansão espacial das principais vilas;</a:t>
            </a:r>
          </a:p>
          <a:p>
            <a:endParaRPr lang="pt-BR" sz="500" dirty="0" smtClean="0"/>
          </a:p>
          <a:p>
            <a:r>
              <a:rPr lang="pt-BR" dirty="0" smtClean="0"/>
              <a:t>Próximo as cidades, estradas e polos educacionais: acesso a infraestrutura.</a:t>
            </a:r>
            <a:endParaRPr lang="pt-BR" dirty="0"/>
          </a:p>
        </p:txBody>
      </p:sp>
      <p:sp>
        <p:nvSpPr>
          <p:cNvPr id="5" name="TextBox 4"/>
          <p:cNvSpPr txBox="1"/>
          <p:nvPr/>
        </p:nvSpPr>
        <p:spPr>
          <a:xfrm>
            <a:off x="4110990" y="2429292"/>
            <a:ext cx="2132315" cy="307777"/>
          </a:xfrm>
          <a:prstGeom prst="rect">
            <a:avLst/>
          </a:prstGeom>
          <a:solidFill>
            <a:schemeClr val="bg1"/>
          </a:solidFill>
        </p:spPr>
        <p:txBody>
          <a:bodyPr wrap="none" rtlCol="0">
            <a:spAutoFit/>
          </a:bodyPr>
          <a:lstStyle/>
          <a:p>
            <a:r>
              <a:rPr lang="pt-BR" b="1" dirty="0" smtClean="0">
                <a:solidFill>
                  <a:srgbClr val="FF0000"/>
                </a:solidFill>
              </a:rPr>
              <a:t>Densamente povoadas</a:t>
            </a:r>
            <a:endParaRPr lang="pt-BR" b="1" dirty="0">
              <a:solidFill>
                <a:srgbClr val="FF0000"/>
              </a:solidFill>
            </a:endParaRPr>
          </a:p>
        </p:txBody>
      </p:sp>
      <p:sp>
        <p:nvSpPr>
          <p:cNvPr id="7" name="Rectangle 6"/>
          <p:cNvSpPr/>
          <p:nvPr/>
        </p:nvSpPr>
        <p:spPr>
          <a:xfrm>
            <a:off x="4101464" y="2148394"/>
            <a:ext cx="1795684" cy="307777"/>
          </a:xfrm>
          <a:prstGeom prst="rect">
            <a:avLst/>
          </a:prstGeom>
          <a:solidFill>
            <a:schemeClr val="bg1"/>
          </a:solidFill>
        </p:spPr>
        <p:txBody>
          <a:bodyPr wrap="none">
            <a:spAutoFit/>
          </a:bodyPr>
          <a:lstStyle/>
          <a:p>
            <a:r>
              <a:rPr lang="pt-BR" b="1" dirty="0" smtClean="0">
                <a:solidFill>
                  <a:srgbClr val="0070C0"/>
                </a:solidFill>
              </a:rPr>
              <a:t>Desertos humanos</a:t>
            </a:r>
            <a:endParaRPr lang="pt-BR" b="1" dirty="0">
              <a:solidFill>
                <a:srgbClr val="0070C0"/>
              </a:solidFill>
            </a:endParaRPr>
          </a:p>
        </p:txBody>
      </p:sp>
      <p:sp>
        <p:nvSpPr>
          <p:cNvPr id="13" name="TextBox 12"/>
          <p:cNvSpPr txBox="1"/>
          <p:nvPr/>
        </p:nvSpPr>
        <p:spPr>
          <a:xfrm>
            <a:off x="5083595" y="4576109"/>
            <a:ext cx="3273005" cy="1384995"/>
          </a:xfrm>
          <a:prstGeom prst="rect">
            <a:avLst/>
          </a:prstGeom>
          <a:solidFill>
            <a:srgbClr val="FF6565">
              <a:alpha val="80000"/>
            </a:srgbClr>
          </a:solidFill>
        </p:spPr>
        <p:txBody>
          <a:bodyPr wrap="square" rtlCol="0">
            <a:spAutoFit/>
          </a:bodyPr>
          <a:lstStyle/>
          <a:p>
            <a:r>
              <a:rPr lang="pt-BR" dirty="0" smtClean="0"/>
              <a:t>Concentração populacional e </a:t>
            </a:r>
            <a:r>
              <a:rPr lang="pt-BR" b="1" dirty="0" smtClean="0"/>
              <a:t>redução no pousio da terra</a:t>
            </a:r>
            <a:r>
              <a:rPr lang="pt-BR" dirty="0" smtClean="0"/>
              <a:t> + </a:t>
            </a:r>
            <a:r>
              <a:rPr lang="pt-BR" b="1" dirty="0" smtClean="0"/>
              <a:t>acesso a supermercados</a:t>
            </a:r>
            <a:r>
              <a:rPr lang="pt-BR" dirty="0" smtClean="0"/>
              <a:t>: ameaça à produção local de alimento;</a:t>
            </a:r>
          </a:p>
          <a:p>
            <a:r>
              <a:rPr lang="pt-BR" dirty="0" smtClean="0"/>
              <a:t>Incentivo sistemas de produção agro-ecológicos.</a:t>
            </a:r>
            <a:endParaRPr lang="pt-BR" dirty="0"/>
          </a:p>
        </p:txBody>
      </p:sp>
      <p:sp>
        <p:nvSpPr>
          <p:cNvPr id="16" name="TextBox 15"/>
          <p:cNvSpPr txBox="1"/>
          <p:nvPr/>
        </p:nvSpPr>
        <p:spPr>
          <a:xfrm>
            <a:off x="83581" y="1101092"/>
            <a:ext cx="4719562" cy="307777"/>
          </a:xfrm>
          <a:prstGeom prst="rect">
            <a:avLst/>
          </a:prstGeom>
          <a:noFill/>
        </p:spPr>
        <p:txBody>
          <a:bodyPr wrap="none" rtlCol="0">
            <a:spAutoFit/>
          </a:bodyPr>
          <a:lstStyle/>
          <a:p>
            <a:r>
              <a:rPr lang="pt-BR" dirty="0" smtClean="0"/>
              <a:t>Comparação das variáveis de cada padrão de ocupação </a:t>
            </a:r>
            <a:endParaRPr lang="pt-BR" dirty="0"/>
          </a:p>
        </p:txBody>
      </p:sp>
    </p:spTree>
    <p:extLst>
      <p:ext uri="{BB962C8B-B14F-4D97-AF65-F5344CB8AC3E}">
        <p14:creationId xmlns:p14="http://schemas.microsoft.com/office/powerpoint/2010/main" val="3087367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2" name="Rounded Rectangle 11"/>
          <p:cNvSpPr/>
          <p:nvPr/>
        </p:nvSpPr>
        <p:spPr>
          <a:xfrm>
            <a:off x="272414" y="2823211"/>
            <a:ext cx="1175386" cy="2914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ounded Rectangle 12"/>
          <p:cNvSpPr/>
          <p:nvPr/>
        </p:nvSpPr>
        <p:spPr>
          <a:xfrm>
            <a:off x="272414" y="3915989"/>
            <a:ext cx="1175386" cy="3607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ounded Rectangle 15"/>
          <p:cNvSpPr/>
          <p:nvPr/>
        </p:nvSpPr>
        <p:spPr>
          <a:xfrm>
            <a:off x="3606164" y="3915989"/>
            <a:ext cx="537211"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ounded Rectangle 16"/>
          <p:cNvSpPr/>
          <p:nvPr/>
        </p:nvSpPr>
        <p:spPr>
          <a:xfrm>
            <a:off x="3606164" y="2794636"/>
            <a:ext cx="537211"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ounded Rectangle 19"/>
          <p:cNvSpPr/>
          <p:nvPr/>
        </p:nvSpPr>
        <p:spPr>
          <a:xfrm>
            <a:off x="5357813" y="3915989"/>
            <a:ext cx="1343025"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TextBox 21"/>
          <p:cNvSpPr txBox="1"/>
          <p:nvPr/>
        </p:nvSpPr>
        <p:spPr>
          <a:xfrm>
            <a:off x="4417560" y="4276725"/>
            <a:ext cx="3977140" cy="2477601"/>
          </a:xfrm>
          <a:prstGeom prst="rect">
            <a:avLst/>
          </a:prstGeom>
          <a:solidFill>
            <a:srgbClr val="FF6565">
              <a:alpha val="80000"/>
            </a:srgbClr>
          </a:solidFill>
        </p:spPr>
        <p:txBody>
          <a:bodyPr wrap="square" rtlCol="0">
            <a:spAutoFit/>
          </a:bodyPr>
          <a:lstStyle/>
          <a:p>
            <a:r>
              <a:rPr lang="pt-BR" dirty="0" smtClean="0"/>
              <a:t>“Despopulação”: </a:t>
            </a:r>
            <a:r>
              <a:rPr lang="pt-BR" b="1" dirty="0" smtClean="0"/>
              <a:t>concentração de terras</a:t>
            </a:r>
            <a:r>
              <a:rPr lang="pt-BR" dirty="0" smtClean="0"/>
              <a:t>;</a:t>
            </a:r>
          </a:p>
          <a:p>
            <a:endParaRPr lang="pt-BR" sz="500" dirty="0" smtClean="0"/>
          </a:p>
          <a:p>
            <a:r>
              <a:rPr lang="pt-BR" dirty="0" smtClean="0"/>
              <a:t>Relação entre </a:t>
            </a:r>
            <a:r>
              <a:rPr lang="pt-BR" b="1" dirty="0" smtClean="0"/>
              <a:t>desmatamento</a:t>
            </a:r>
            <a:r>
              <a:rPr lang="pt-BR" dirty="0" smtClean="0"/>
              <a:t> e </a:t>
            </a:r>
            <a:r>
              <a:rPr lang="pt-BR" b="1" dirty="0" smtClean="0"/>
              <a:t>ocupação</a:t>
            </a:r>
            <a:r>
              <a:rPr lang="pt-BR" dirty="0" smtClean="0"/>
              <a:t>/</a:t>
            </a:r>
            <a:r>
              <a:rPr lang="pt-BR" b="1" dirty="0" smtClean="0"/>
              <a:t>população fixa</a:t>
            </a:r>
            <a:r>
              <a:rPr lang="pt-BR" dirty="0" smtClean="0"/>
              <a:t>;</a:t>
            </a:r>
          </a:p>
          <a:p>
            <a:endParaRPr lang="pt-BR" sz="500" dirty="0"/>
          </a:p>
          <a:p>
            <a:r>
              <a:rPr lang="pt-BR" b="1" dirty="0" smtClean="0"/>
              <a:t>Colonização agrária</a:t>
            </a:r>
            <a:r>
              <a:rPr lang="pt-BR" dirty="0" smtClean="0"/>
              <a:t> (1970) &gt; estabelecer </a:t>
            </a:r>
            <a:r>
              <a:rPr lang="pt-BR" b="1" dirty="0" smtClean="0"/>
              <a:t>famílias rurais</a:t>
            </a:r>
            <a:r>
              <a:rPr lang="pt-BR" dirty="0" smtClean="0"/>
              <a:t> &gt; agricultura mecanizada e pecuária de </a:t>
            </a:r>
            <a:r>
              <a:rPr lang="pt-BR" b="1" dirty="0" smtClean="0"/>
              <a:t>larga escala;</a:t>
            </a:r>
            <a:r>
              <a:rPr lang="pt-BR" dirty="0" smtClean="0"/>
              <a:t> </a:t>
            </a:r>
          </a:p>
          <a:p>
            <a:endParaRPr lang="pt-BR" sz="500" dirty="0"/>
          </a:p>
          <a:p>
            <a:r>
              <a:rPr lang="pt-BR" dirty="0" smtClean="0"/>
              <a:t>Políticas de </a:t>
            </a:r>
            <a:r>
              <a:rPr lang="pt-BR" b="1" dirty="0" smtClean="0"/>
              <a:t>reforma agrária</a:t>
            </a:r>
            <a:r>
              <a:rPr lang="pt-BR" dirty="0" smtClean="0"/>
              <a:t> &gt; </a:t>
            </a:r>
            <a:r>
              <a:rPr lang="pt-BR" b="1" dirty="0" smtClean="0"/>
              <a:t>elevar a densidade demográfica</a:t>
            </a:r>
            <a:r>
              <a:rPr lang="pt-BR" dirty="0" smtClean="0"/>
              <a:t> em áreas desmatadas &gt; priorizar a R.A.D. (</a:t>
            </a:r>
            <a:r>
              <a:rPr lang="pt-BR" b="1" dirty="0" smtClean="0"/>
              <a:t>programa ABC)</a:t>
            </a:r>
            <a:r>
              <a:rPr lang="pt-BR" dirty="0" smtClean="0"/>
              <a:t> &gt; aliviando a </a:t>
            </a:r>
            <a:r>
              <a:rPr lang="pt-BR" b="1" dirty="0" smtClean="0"/>
              <a:t>pressão sobre novas áreas.</a:t>
            </a:r>
            <a:endParaRPr lang="pt-BR" b="1" dirty="0"/>
          </a:p>
        </p:txBody>
      </p:sp>
      <p:sp>
        <p:nvSpPr>
          <p:cNvPr id="14" name="Rounded Rectangle 13"/>
          <p:cNvSpPr/>
          <p:nvPr/>
        </p:nvSpPr>
        <p:spPr>
          <a:xfrm>
            <a:off x="5319238" y="2784419"/>
            <a:ext cx="1343025"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272414" y="2245032"/>
            <a:ext cx="1175386" cy="1981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ounded Rectangle 17"/>
          <p:cNvSpPr/>
          <p:nvPr/>
        </p:nvSpPr>
        <p:spPr>
          <a:xfrm>
            <a:off x="3606164" y="2216457"/>
            <a:ext cx="537211"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ctangle 18"/>
          <p:cNvSpPr/>
          <p:nvPr/>
        </p:nvSpPr>
        <p:spPr>
          <a:xfrm>
            <a:off x="1499420" y="2165614"/>
            <a:ext cx="2029723" cy="338554"/>
          </a:xfrm>
          <a:prstGeom prst="rect">
            <a:avLst/>
          </a:prstGeom>
          <a:solidFill>
            <a:schemeClr val="bg1"/>
          </a:solidFill>
        </p:spPr>
        <p:txBody>
          <a:bodyPr wrap="none">
            <a:spAutoFit/>
          </a:bodyPr>
          <a:lstStyle/>
          <a:p>
            <a:r>
              <a:rPr lang="pt-BR" sz="1600" b="1" dirty="0" smtClean="0">
                <a:solidFill>
                  <a:srgbClr val="FF0000"/>
                </a:solidFill>
              </a:rPr>
              <a:t>Desertos humanos</a:t>
            </a:r>
            <a:endParaRPr lang="pt-BR" sz="1600" b="1" dirty="0">
              <a:solidFill>
                <a:srgbClr val="FF0000"/>
              </a:solidFill>
            </a:endParaRPr>
          </a:p>
        </p:txBody>
      </p:sp>
      <p:sp>
        <p:nvSpPr>
          <p:cNvPr id="26" name="Rounded Rectangle 25"/>
          <p:cNvSpPr/>
          <p:nvPr/>
        </p:nvSpPr>
        <p:spPr>
          <a:xfrm>
            <a:off x="5319238" y="2206240"/>
            <a:ext cx="1343025"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extBox 20"/>
          <p:cNvSpPr txBox="1"/>
          <p:nvPr/>
        </p:nvSpPr>
        <p:spPr>
          <a:xfrm>
            <a:off x="83581" y="1101092"/>
            <a:ext cx="4719562" cy="307777"/>
          </a:xfrm>
          <a:prstGeom prst="rect">
            <a:avLst/>
          </a:prstGeom>
          <a:noFill/>
        </p:spPr>
        <p:txBody>
          <a:bodyPr wrap="none" rtlCol="0">
            <a:spAutoFit/>
          </a:bodyPr>
          <a:lstStyle/>
          <a:p>
            <a:r>
              <a:rPr lang="pt-BR" dirty="0" smtClean="0"/>
              <a:t>Comparação das variáveis de cada padrão de ocupação </a:t>
            </a:r>
            <a:endParaRPr lang="pt-BR" dirty="0"/>
          </a:p>
        </p:txBody>
      </p:sp>
    </p:spTree>
    <p:extLst>
      <p:ext uri="{BB962C8B-B14F-4D97-AF65-F5344CB8AC3E}">
        <p14:creationId xmlns:p14="http://schemas.microsoft.com/office/powerpoint/2010/main" val="1724785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4" name="Rounded Rectangle 13"/>
          <p:cNvSpPr/>
          <p:nvPr/>
        </p:nvSpPr>
        <p:spPr>
          <a:xfrm>
            <a:off x="2976971" y="2217423"/>
            <a:ext cx="495301" cy="49720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271871" y="2217423"/>
            <a:ext cx="1185454" cy="63055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3562350" y="2295525"/>
            <a:ext cx="841897" cy="307777"/>
          </a:xfrm>
          <a:prstGeom prst="rect">
            <a:avLst/>
          </a:prstGeom>
          <a:solidFill>
            <a:schemeClr val="bg1"/>
          </a:solidFill>
        </p:spPr>
        <p:txBody>
          <a:bodyPr wrap="none" rtlCol="0">
            <a:spAutoFit/>
          </a:bodyPr>
          <a:lstStyle/>
          <a:p>
            <a:r>
              <a:rPr lang="pt-BR" b="1" dirty="0" smtClean="0">
                <a:solidFill>
                  <a:srgbClr val="0070C0"/>
                </a:solidFill>
              </a:rPr>
              <a:t>688 mil </a:t>
            </a:r>
            <a:endParaRPr lang="pt-BR" b="1" dirty="0">
              <a:solidFill>
                <a:srgbClr val="0070C0"/>
              </a:solidFill>
            </a:endParaRPr>
          </a:p>
        </p:txBody>
      </p:sp>
      <p:sp>
        <p:nvSpPr>
          <p:cNvPr id="18" name="TextBox 17"/>
          <p:cNvSpPr txBox="1"/>
          <p:nvPr/>
        </p:nvSpPr>
        <p:spPr>
          <a:xfrm>
            <a:off x="4569605" y="2532699"/>
            <a:ext cx="3269469" cy="3339376"/>
          </a:xfrm>
          <a:prstGeom prst="rect">
            <a:avLst/>
          </a:prstGeom>
          <a:solidFill>
            <a:srgbClr val="FF6565">
              <a:alpha val="80000"/>
            </a:srgbClr>
          </a:solidFill>
        </p:spPr>
        <p:txBody>
          <a:bodyPr wrap="square" rtlCol="0">
            <a:spAutoFit/>
          </a:bodyPr>
          <a:lstStyle/>
          <a:p>
            <a:r>
              <a:rPr lang="pt-BR" dirty="0"/>
              <a:t>Exemplo combinação entre </a:t>
            </a:r>
            <a:r>
              <a:rPr lang="pt-BR" b="1" dirty="0"/>
              <a:t>população rural</a:t>
            </a:r>
            <a:r>
              <a:rPr lang="pt-BR" dirty="0"/>
              <a:t> e </a:t>
            </a:r>
            <a:r>
              <a:rPr lang="pt-BR" b="1" dirty="0"/>
              <a:t>conservação da cobertura florestal</a:t>
            </a:r>
            <a:r>
              <a:rPr lang="pt-BR" dirty="0"/>
              <a:t>;</a:t>
            </a:r>
          </a:p>
          <a:p>
            <a:endParaRPr lang="pt-BR" sz="500" dirty="0" smtClean="0"/>
          </a:p>
          <a:p>
            <a:r>
              <a:rPr lang="pt-BR" dirty="0" smtClean="0"/>
              <a:t>~70% </a:t>
            </a:r>
            <a:r>
              <a:rPr lang="pt-BR" b="1" dirty="0" smtClean="0"/>
              <a:t>áreas protegidas</a:t>
            </a:r>
            <a:r>
              <a:rPr lang="pt-BR" dirty="0" smtClean="0"/>
              <a:t>;</a:t>
            </a:r>
          </a:p>
          <a:p>
            <a:r>
              <a:rPr lang="pt-BR" dirty="0" smtClean="0"/>
              <a:t>Participação das </a:t>
            </a:r>
            <a:r>
              <a:rPr lang="pt-BR" b="1" dirty="0" smtClean="0"/>
              <a:t>áreas protegidas</a:t>
            </a:r>
            <a:r>
              <a:rPr lang="pt-BR" dirty="0" smtClean="0"/>
              <a:t> na </a:t>
            </a:r>
            <a:r>
              <a:rPr lang="pt-BR" b="1" dirty="0" smtClean="0"/>
              <a:t>redução do desmatamento</a:t>
            </a:r>
            <a:r>
              <a:rPr lang="pt-BR" dirty="0" smtClean="0"/>
              <a:t>.</a:t>
            </a:r>
          </a:p>
          <a:p>
            <a:endParaRPr lang="pt-BR" sz="500" dirty="0"/>
          </a:p>
          <a:p>
            <a:r>
              <a:rPr lang="pt-BR" dirty="0" smtClean="0"/>
              <a:t>Queda no </a:t>
            </a:r>
            <a:r>
              <a:rPr lang="pt-BR" b="1" dirty="0" smtClean="0"/>
              <a:t>preço</a:t>
            </a:r>
            <a:r>
              <a:rPr lang="pt-BR" dirty="0" smtClean="0"/>
              <a:t> de </a:t>
            </a:r>
            <a:r>
              <a:rPr lang="pt-BR" b="1" dirty="0" smtClean="0"/>
              <a:t>produtos não-madeireiros</a:t>
            </a:r>
            <a:r>
              <a:rPr lang="pt-BR" dirty="0"/>
              <a:t> </a:t>
            </a:r>
            <a:r>
              <a:rPr lang="pt-BR" dirty="0" smtClean="0"/>
              <a:t>&gt; redução nas </a:t>
            </a:r>
            <a:r>
              <a:rPr lang="pt-BR" b="1" dirty="0" smtClean="0"/>
              <a:t>atividades econômicas tradicionais </a:t>
            </a:r>
            <a:r>
              <a:rPr lang="pt-BR" dirty="0" smtClean="0"/>
              <a:t>&gt; população </a:t>
            </a:r>
            <a:r>
              <a:rPr lang="pt-BR" b="1" dirty="0" smtClean="0"/>
              <a:t>ameaçada </a:t>
            </a:r>
            <a:r>
              <a:rPr lang="pt-BR" dirty="0" smtClean="0"/>
              <a:t>&gt; atração à </a:t>
            </a:r>
            <a:r>
              <a:rPr lang="pt-BR" b="1" dirty="0" smtClean="0"/>
              <a:t>produção</a:t>
            </a:r>
            <a:r>
              <a:rPr lang="pt-BR" dirty="0" smtClean="0"/>
              <a:t> em </a:t>
            </a:r>
            <a:r>
              <a:rPr lang="pt-BR" b="1" dirty="0" smtClean="0"/>
              <a:t>grande escala</a:t>
            </a:r>
            <a:r>
              <a:rPr lang="pt-BR" dirty="0" smtClean="0"/>
              <a:t>.</a:t>
            </a:r>
          </a:p>
          <a:p>
            <a:endParaRPr lang="pt-BR" sz="500" dirty="0"/>
          </a:p>
          <a:p>
            <a:r>
              <a:rPr lang="pt-BR" dirty="0" smtClean="0"/>
              <a:t>Políticas de P. S. A. (</a:t>
            </a:r>
            <a:r>
              <a:rPr lang="pt-BR" b="1" dirty="0" smtClean="0"/>
              <a:t>Bolsa Floresta</a:t>
            </a:r>
            <a:r>
              <a:rPr lang="pt-BR" dirty="0" smtClean="0"/>
              <a:t>), </a:t>
            </a:r>
            <a:r>
              <a:rPr lang="pt-BR" b="1" dirty="0" smtClean="0"/>
              <a:t>Projeto Assentamentos Sustentáveis na Amazônia</a:t>
            </a:r>
            <a:endParaRPr lang="pt-BR" dirty="0" smtClean="0"/>
          </a:p>
        </p:txBody>
      </p:sp>
      <p:sp>
        <p:nvSpPr>
          <p:cNvPr id="8" name="TextBox 7"/>
          <p:cNvSpPr txBox="1"/>
          <p:nvPr/>
        </p:nvSpPr>
        <p:spPr>
          <a:xfrm>
            <a:off x="83581" y="1101092"/>
            <a:ext cx="4719562" cy="307777"/>
          </a:xfrm>
          <a:prstGeom prst="rect">
            <a:avLst/>
          </a:prstGeom>
          <a:noFill/>
        </p:spPr>
        <p:txBody>
          <a:bodyPr wrap="none" rtlCol="0">
            <a:spAutoFit/>
          </a:bodyPr>
          <a:lstStyle/>
          <a:p>
            <a:r>
              <a:rPr lang="pt-BR" dirty="0" smtClean="0"/>
              <a:t>Comparação das variáveis de cada padrão de ocupação </a:t>
            </a:r>
            <a:endParaRPr lang="pt-BR" dirty="0"/>
          </a:p>
        </p:txBody>
      </p:sp>
    </p:spTree>
    <p:extLst>
      <p:ext uri="{BB962C8B-B14F-4D97-AF65-F5344CB8AC3E}">
        <p14:creationId xmlns:p14="http://schemas.microsoft.com/office/powerpoint/2010/main" val="80504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4" name="Rounded Rectangle 13"/>
          <p:cNvSpPr/>
          <p:nvPr/>
        </p:nvSpPr>
        <p:spPr>
          <a:xfrm>
            <a:off x="2976971" y="2217423"/>
            <a:ext cx="495301" cy="49720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271871" y="2217423"/>
            <a:ext cx="1185454" cy="63055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3562350" y="2295525"/>
            <a:ext cx="841897" cy="307777"/>
          </a:xfrm>
          <a:prstGeom prst="rect">
            <a:avLst/>
          </a:prstGeom>
          <a:solidFill>
            <a:schemeClr val="bg1"/>
          </a:solidFill>
        </p:spPr>
        <p:txBody>
          <a:bodyPr wrap="none" rtlCol="0">
            <a:spAutoFit/>
          </a:bodyPr>
          <a:lstStyle/>
          <a:p>
            <a:r>
              <a:rPr lang="pt-BR" b="1" dirty="0" smtClean="0">
                <a:solidFill>
                  <a:srgbClr val="0070C0"/>
                </a:solidFill>
              </a:rPr>
              <a:t>688 mil </a:t>
            </a:r>
            <a:endParaRPr lang="pt-BR" b="1" dirty="0">
              <a:solidFill>
                <a:srgbClr val="0070C0"/>
              </a:solidFill>
            </a:endParaRPr>
          </a:p>
        </p:txBody>
      </p:sp>
      <p:sp>
        <p:nvSpPr>
          <p:cNvPr id="18" name="TextBox 17"/>
          <p:cNvSpPr txBox="1"/>
          <p:nvPr/>
        </p:nvSpPr>
        <p:spPr>
          <a:xfrm>
            <a:off x="4569605" y="2532699"/>
            <a:ext cx="3269469" cy="3339376"/>
          </a:xfrm>
          <a:prstGeom prst="rect">
            <a:avLst/>
          </a:prstGeom>
          <a:solidFill>
            <a:srgbClr val="FF6565">
              <a:alpha val="80000"/>
            </a:srgbClr>
          </a:solidFill>
        </p:spPr>
        <p:txBody>
          <a:bodyPr wrap="square" rtlCol="0">
            <a:spAutoFit/>
          </a:bodyPr>
          <a:lstStyle/>
          <a:p>
            <a:r>
              <a:rPr lang="pt-BR" dirty="0"/>
              <a:t>Exemplo combinação entre </a:t>
            </a:r>
            <a:r>
              <a:rPr lang="pt-BR" b="1" dirty="0"/>
              <a:t>população rural</a:t>
            </a:r>
            <a:r>
              <a:rPr lang="pt-BR" dirty="0"/>
              <a:t> e </a:t>
            </a:r>
            <a:r>
              <a:rPr lang="pt-BR" b="1" dirty="0"/>
              <a:t>conservação da cobertura florestal</a:t>
            </a:r>
            <a:r>
              <a:rPr lang="pt-BR" dirty="0"/>
              <a:t>;</a:t>
            </a:r>
          </a:p>
          <a:p>
            <a:endParaRPr lang="pt-BR" sz="500" dirty="0" smtClean="0"/>
          </a:p>
          <a:p>
            <a:r>
              <a:rPr lang="pt-BR" dirty="0" smtClean="0"/>
              <a:t>~70% </a:t>
            </a:r>
            <a:r>
              <a:rPr lang="pt-BR" b="1" dirty="0" smtClean="0"/>
              <a:t>áreas protegidas</a:t>
            </a:r>
            <a:r>
              <a:rPr lang="pt-BR" dirty="0" smtClean="0"/>
              <a:t>;</a:t>
            </a:r>
          </a:p>
          <a:p>
            <a:r>
              <a:rPr lang="pt-BR" dirty="0" smtClean="0"/>
              <a:t>Participação das </a:t>
            </a:r>
            <a:r>
              <a:rPr lang="pt-BR" b="1" dirty="0" smtClean="0"/>
              <a:t>áreas protegidas</a:t>
            </a:r>
            <a:r>
              <a:rPr lang="pt-BR" dirty="0" smtClean="0"/>
              <a:t> na </a:t>
            </a:r>
            <a:r>
              <a:rPr lang="pt-BR" b="1" dirty="0" smtClean="0"/>
              <a:t>redução do desmatamento</a:t>
            </a:r>
            <a:r>
              <a:rPr lang="pt-BR" dirty="0" smtClean="0"/>
              <a:t>.</a:t>
            </a:r>
          </a:p>
          <a:p>
            <a:endParaRPr lang="pt-BR" sz="500" dirty="0"/>
          </a:p>
          <a:p>
            <a:r>
              <a:rPr lang="pt-BR" dirty="0" smtClean="0"/>
              <a:t>Queda no </a:t>
            </a:r>
            <a:r>
              <a:rPr lang="pt-BR" b="1" dirty="0" smtClean="0"/>
              <a:t>preço</a:t>
            </a:r>
            <a:r>
              <a:rPr lang="pt-BR" dirty="0" smtClean="0"/>
              <a:t> de </a:t>
            </a:r>
            <a:r>
              <a:rPr lang="pt-BR" b="1" dirty="0" smtClean="0"/>
              <a:t>produtos não-madeireiros</a:t>
            </a:r>
            <a:r>
              <a:rPr lang="pt-BR" dirty="0"/>
              <a:t> </a:t>
            </a:r>
            <a:r>
              <a:rPr lang="pt-BR" dirty="0" smtClean="0"/>
              <a:t>&gt; redução nas </a:t>
            </a:r>
            <a:r>
              <a:rPr lang="pt-BR" b="1" dirty="0" smtClean="0"/>
              <a:t>atividades econômicas tradicionais </a:t>
            </a:r>
            <a:r>
              <a:rPr lang="pt-BR" dirty="0" smtClean="0"/>
              <a:t>&gt; população </a:t>
            </a:r>
            <a:r>
              <a:rPr lang="pt-BR" b="1" dirty="0" smtClean="0"/>
              <a:t>ameaçada </a:t>
            </a:r>
            <a:r>
              <a:rPr lang="pt-BR" dirty="0" smtClean="0"/>
              <a:t>&gt; atração à </a:t>
            </a:r>
            <a:r>
              <a:rPr lang="pt-BR" b="1" dirty="0" smtClean="0"/>
              <a:t>produção</a:t>
            </a:r>
            <a:r>
              <a:rPr lang="pt-BR" dirty="0" smtClean="0"/>
              <a:t> em </a:t>
            </a:r>
            <a:r>
              <a:rPr lang="pt-BR" b="1" dirty="0" smtClean="0"/>
              <a:t>grande escala</a:t>
            </a:r>
            <a:r>
              <a:rPr lang="pt-BR" dirty="0" smtClean="0"/>
              <a:t>.</a:t>
            </a:r>
          </a:p>
          <a:p>
            <a:endParaRPr lang="pt-BR" sz="500" dirty="0"/>
          </a:p>
          <a:p>
            <a:r>
              <a:rPr lang="pt-BR" dirty="0" smtClean="0"/>
              <a:t>Políticas de P. S. A. (</a:t>
            </a:r>
            <a:r>
              <a:rPr lang="pt-BR" b="1" dirty="0" smtClean="0"/>
              <a:t>Bolsa Floresta</a:t>
            </a:r>
            <a:r>
              <a:rPr lang="pt-BR" dirty="0" smtClean="0"/>
              <a:t>), </a:t>
            </a:r>
            <a:r>
              <a:rPr lang="pt-BR" b="1" dirty="0" smtClean="0"/>
              <a:t>Projeto Assentamentos Sustentáveis na Amazônia</a:t>
            </a:r>
            <a:endParaRPr lang="pt-BR"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60" y="2286108"/>
            <a:ext cx="8467397" cy="3271298"/>
          </a:xfrm>
          <a:prstGeom prst="rect">
            <a:avLst/>
          </a:prstGeom>
        </p:spPr>
      </p:pic>
      <p:sp>
        <p:nvSpPr>
          <p:cNvPr id="4" name="TextBox 3"/>
          <p:cNvSpPr txBox="1"/>
          <p:nvPr/>
        </p:nvSpPr>
        <p:spPr>
          <a:xfrm>
            <a:off x="170260" y="5547881"/>
            <a:ext cx="8467398" cy="307777"/>
          </a:xfrm>
          <a:prstGeom prst="rect">
            <a:avLst/>
          </a:prstGeom>
          <a:solidFill>
            <a:schemeClr val="bg1"/>
          </a:solidFill>
        </p:spPr>
        <p:txBody>
          <a:bodyPr wrap="square" rtlCol="0">
            <a:spAutoFit/>
          </a:bodyPr>
          <a:lstStyle/>
          <a:p>
            <a:pPr algn="ctr"/>
            <a:r>
              <a:rPr lang="pt-BR" dirty="0" smtClean="0"/>
              <a:t>Incremento de área desmatada (km²) na Flona do Jamanxin (PA) de 2000 a 2015 (dados PRODES*).</a:t>
            </a:r>
            <a:endParaRPr lang="pt-BR" dirty="0"/>
          </a:p>
        </p:txBody>
      </p:sp>
      <p:sp>
        <p:nvSpPr>
          <p:cNvPr id="10" name="TextBox 9"/>
          <p:cNvSpPr txBox="1"/>
          <p:nvPr/>
        </p:nvSpPr>
        <p:spPr>
          <a:xfrm>
            <a:off x="563874" y="6593733"/>
            <a:ext cx="8467398" cy="246221"/>
          </a:xfrm>
          <a:prstGeom prst="rect">
            <a:avLst/>
          </a:prstGeom>
          <a:noFill/>
        </p:spPr>
        <p:txBody>
          <a:bodyPr wrap="square" rtlCol="0">
            <a:spAutoFit/>
          </a:bodyPr>
          <a:lstStyle/>
          <a:p>
            <a:r>
              <a:rPr lang="pt-BR" sz="1000" dirty="0" smtClean="0"/>
              <a:t>*Instituto </a:t>
            </a:r>
            <a:r>
              <a:rPr lang="pt-BR" sz="1000" dirty="0"/>
              <a:t>Nacional de Pesquisas Espaciais (INPE). (</a:t>
            </a:r>
            <a:r>
              <a:rPr lang="pt-BR" sz="1000" dirty="0" smtClean="0"/>
              <a:t>2017). </a:t>
            </a:r>
            <a:r>
              <a:rPr lang="pt-BR" sz="1000" dirty="0"/>
              <a:t>Projeto PRODES: </a:t>
            </a:r>
            <a:r>
              <a:rPr lang="pt-BR" sz="1000" dirty="0" smtClean="0"/>
              <a:t>Monitoramento da </a:t>
            </a:r>
            <a:r>
              <a:rPr lang="pt-BR" sz="1000" dirty="0"/>
              <a:t>floresta </a:t>
            </a:r>
            <a:r>
              <a:rPr lang="pt-BR" sz="1000" dirty="0" smtClean="0"/>
              <a:t>Amazônica </a:t>
            </a:r>
            <a:r>
              <a:rPr lang="pt-BR" sz="1000" dirty="0"/>
              <a:t>Brasileira por </a:t>
            </a:r>
            <a:r>
              <a:rPr lang="pt-BR" sz="1000" dirty="0" smtClean="0"/>
              <a:t>satélite</a:t>
            </a:r>
            <a:r>
              <a:rPr lang="pt-BR" sz="1000" dirty="0"/>
              <a:t>.</a:t>
            </a:r>
          </a:p>
        </p:txBody>
      </p:sp>
      <p:sp>
        <p:nvSpPr>
          <p:cNvPr id="5" name="Rectangle 4"/>
          <p:cNvSpPr/>
          <p:nvPr/>
        </p:nvSpPr>
        <p:spPr>
          <a:xfrm>
            <a:off x="3243532" y="3950898"/>
            <a:ext cx="1326073" cy="15969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13772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4" name="Rounded Rectangle 13"/>
          <p:cNvSpPr/>
          <p:nvPr/>
        </p:nvSpPr>
        <p:spPr>
          <a:xfrm>
            <a:off x="2976971" y="2217423"/>
            <a:ext cx="495301" cy="49720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271871" y="2217423"/>
            <a:ext cx="1185454" cy="63055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3562350" y="2295525"/>
            <a:ext cx="841897" cy="307777"/>
          </a:xfrm>
          <a:prstGeom prst="rect">
            <a:avLst/>
          </a:prstGeom>
          <a:solidFill>
            <a:schemeClr val="bg1"/>
          </a:solidFill>
        </p:spPr>
        <p:txBody>
          <a:bodyPr wrap="none" rtlCol="0">
            <a:spAutoFit/>
          </a:bodyPr>
          <a:lstStyle/>
          <a:p>
            <a:r>
              <a:rPr lang="pt-BR" b="1" dirty="0" smtClean="0">
                <a:solidFill>
                  <a:srgbClr val="0070C0"/>
                </a:solidFill>
              </a:rPr>
              <a:t>688 mil </a:t>
            </a:r>
            <a:endParaRPr lang="pt-BR" b="1" dirty="0">
              <a:solidFill>
                <a:srgbClr val="0070C0"/>
              </a:solidFill>
            </a:endParaRPr>
          </a:p>
        </p:txBody>
      </p:sp>
      <p:sp>
        <p:nvSpPr>
          <p:cNvPr id="18" name="TextBox 17"/>
          <p:cNvSpPr txBox="1"/>
          <p:nvPr/>
        </p:nvSpPr>
        <p:spPr>
          <a:xfrm>
            <a:off x="4569605" y="2532699"/>
            <a:ext cx="3269469" cy="3339376"/>
          </a:xfrm>
          <a:prstGeom prst="rect">
            <a:avLst/>
          </a:prstGeom>
          <a:solidFill>
            <a:srgbClr val="FF6565">
              <a:alpha val="80000"/>
            </a:srgbClr>
          </a:solidFill>
        </p:spPr>
        <p:txBody>
          <a:bodyPr wrap="square" rtlCol="0">
            <a:spAutoFit/>
          </a:bodyPr>
          <a:lstStyle/>
          <a:p>
            <a:r>
              <a:rPr lang="pt-BR" dirty="0"/>
              <a:t>Exemplo combinação entre </a:t>
            </a:r>
            <a:r>
              <a:rPr lang="pt-BR" b="1" dirty="0"/>
              <a:t>população rural</a:t>
            </a:r>
            <a:r>
              <a:rPr lang="pt-BR" dirty="0"/>
              <a:t> e </a:t>
            </a:r>
            <a:r>
              <a:rPr lang="pt-BR" b="1" dirty="0"/>
              <a:t>conservação da cobertura florestal</a:t>
            </a:r>
            <a:r>
              <a:rPr lang="pt-BR" dirty="0"/>
              <a:t>;</a:t>
            </a:r>
          </a:p>
          <a:p>
            <a:endParaRPr lang="pt-BR" sz="500" dirty="0" smtClean="0"/>
          </a:p>
          <a:p>
            <a:r>
              <a:rPr lang="pt-BR" dirty="0" smtClean="0"/>
              <a:t>~70% </a:t>
            </a:r>
            <a:r>
              <a:rPr lang="pt-BR" b="1" dirty="0" smtClean="0"/>
              <a:t>áreas protegidas</a:t>
            </a:r>
            <a:r>
              <a:rPr lang="pt-BR" dirty="0" smtClean="0"/>
              <a:t>;</a:t>
            </a:r>
          </a:p>
          <a:p>
            <a:r>
              <a:rPr lang="pt-BR" dirty="0" smtClean="0"/>
              <a:t>Participação das </a:t>
            </a:r>
            <a:r>
              <a:rPr lang="pt-BR" b="1" dirty="0" smtClean="0"/>
              <a:t>áreas protegidas</a:t>
            </a:r>
            <a:r>
              <a:rPr lang="pt-BR" dirty="0" smtClean="0"/>
              <a:t> na </a:t>
            </a:r>
            <a:r>
              <a:rPr lang="pt-BR" b="1" dirty="0" smtClean="0"/>
              <a:t>redução do desmatamento</a:t>
            </a:r>
            <a:r>
              <a:rPr lang="pt-BR" dirty="0" smtClean="0"/>
              <a:t>.</a:t>
            </a:r>
          </a:p>
          <a:p>
            <a:endParaRPr lang="pt-BR" sz="500" dirty="0"/>
          </a:p>
          <a:p>
            <a:r>
              <a:rPr lang="pt-BR" dirty="0" smtClean="0"/>
              <a:t>Queda no </a:t>
            </a:r>
            <a:r>
              <a:rPr lang="pt-BR" b="1" dirty="0" smtClean="0"/>
              <a:t>preço</a:t>
            </a:r>
            <a:r>
              <a:rPr lang="pt-BR" dirty="0" smtClean="0"/>
              <a:t> de </a:t>
            </a:r>
            <a:r>
              <a:rPr lang="pt-BR" b="1" dirty="0" smtClean="0"/>
              <a:t>produtos não-madeireiros</a:t>
            </a:r>
            <a:r>
              <a:rPr lang="pt-BR" dirty="0"/>
              <a:t> </a:t>
            </a:r>
            <a:r>
              <a:rPr lang="pt-BR" dirty="0" smtClean="0"/>
              <a:t>&gt; redução nas </a:t>
            </a:r>
            <a:r>
              <a:rPr lang="pt-BR" b="1" dirty="0" smtClean="0"/>
              <a:t>atividades econômicas tradicionais </a:t>
            </a:r>
            <a:r>
              <a:rPr lang="pt-BR" dirty="0" smtClean="0"/>
              <a:t>&gt; população </a:t>
            </a:r>
            <a:r>
              <a:rPr lang="pt-BR" b="1" dirty="0" smtClean="0"/>
              <a:t>ameaçada </a:t>
            </a:r>
            <a:r>
              <a:rPr lang="pt-BR" dirty="0" smtClean="0"/>
              <a:t>&gt; atração à </a:t>
            </a:r>
            <a:r>
              <a:rPr lang="pt-BR" b="1" dirty="0" smtClean="0"/>
              <a:t>produção</a:t>
            </a:r>
            <a:r>
              <a:rPr lang="pt-BR" dirty="0" smtClean="0"/>
              <a:t> em </a:t>
            </a:r>
            <a:r>
              <a:rPr lang="pt-BR" b="1" dirty="0" smtClean="0"/>
              <a:t>grande escala</a:t>
            </a:r>
            <a:r>
              <a:rPr lang="pt-BR" dirty="0" smtClean="0"/>
              <a:t>.</a:t>
            </a:r>
          </a:p>
          <a:p>
            <a:endParaRPr lang="pt-BR" sz="500" dirty="0"/>
          </a:p>
          <a:p>
            <a:r>
              <a:rPr lang="pt-BR" dirty="0" smtClean="0"/>
              <a:t>Políticas de P. S. A. (</a:t>
            </a:r>
            <a:r>
              <a:rPr lang="pt-BR" b="1" dirty="0" smtClean="0"/>
              <a:t>Bolsa Floresta</a:t>
            </a:r>
            <a:r>
              <a:rPr lang="pt-BR" dirty="0" smtClean="0"/>
              <a:t>), </a:t>
            </a:r>
            <a:r>
              <a:rPr lang="pt-BR" b="1" dirty="0" smtClean="0"/>
              <a:t>Projeto Assentamentos Sustentáveis na Amazônia</a:t>
            </a:r>
            <a:endParaRPr lang="pt-BR" dirty="0" smtClean="0"/>
          </a:p>
        </p:txBody>
      </p:sp>
    </p:spTree>
    <p:extLst>
      <p:ext uri="{BB962C8B-B14F-4D97-AF65-F5344CB8AC3E}">
        <p14:creationId xmlns:p14="http://schemas.microsoft.com/office/powerpoint/2010/main" val="3532874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CONCLUSÃO</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1" name="Shape 95"/>
          <p:cNvSpPr txBox="1">
            <a:spLocks/>
          </p:cNvSpPr>
          <p:nvPr/>
        </p:nvSpPr>
        <p:spPr>
          <a:xfrm>
            <a:off x="289742" y="1180376"/>
            <a:ext cx="8270058" cy="5080724"/>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500" dirty="0" smtClean="0">
                <a:solidFill>
                  <a:schemeClr val="dk1"/>
                </a:solidFill>
                <a:latin typeface="Times New Roman" panose="02020603050405020304" pitchFamily="18" charset="0"/>
                <a:ea typeface="Calibri"/>
                <a:cs typeface="Times New Roman" panose="02020603050405020304" pitchFamily="18" charset="0"/>
                <a:sym typeface="Calibri"/>
              </a:rPr>
              <a:t>As interações entre o desmatamento e a demografia são complexas e mutáveis.</a:t>
            </a:r>
          </a:p>
          <a:p>
            <a:pPr algn="just">
              <a:spcBef>
                <a:spcPts val="0"/>
              </a:spcBef>
              <a:buClr>
                <a:schemeClr val="dk1"/>
              </a:buClr>
              <a:buSzPct val="100000"/>
            </a:pPr>
            <a:endParaRPr lang="pt-BR" sz="25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500" dirty="0" smtClean="0">
                <a:solidFill>
                  <a:schemeClr val="dk1"/>
                </a:solidFill>
                <a:latin typeface="Times New Roman" panose="02020603050405020304" pitchFamily="18" charset="0"/>
                <a:ea typeface="Calibri"/>
                <a:cs typeface="Times New Roman" panose="02020603050405020304" pitchFamily="18" charset="0"/>
                <a:sym typeface="Calibri"/>
              </a:rPr>
              <a:t>O desmatamento na Amazônia não pode ser visto como resultado de uma pressão demográfica.</a:t>
            </a:r>
          </a:p>
          <a:p>
            <a:pPr algn="just">
              <a:spcBef>
                <a:spcPts val="0"/>
              </a:spcBef>
              <a:buClr>
                <a:schemeClr val="dk1"/>
              </a:buClr>
              <a:buSzPct val="100000"/>
            </a:pPr>
            <a:endParaRPr lang="pt-BR" sz="25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500" dirty="0" smtClean="0">
                <a:solidFill>
                  <a:schemeClr val="dk1"/>
                </a:solidFill>
                <a:latin typeface="Times New Roman" panose="02020603050405020304" pitchFamily="18" charset="0"/>
                <a:ea typeface="Calibri"/>
                <a:cs typeface="Times New Roman" panose="02020603050405020304" pitchFamily="18" charset="0"/>
                <a:sym typeface="Calibri"/>
              </a:rPr>
              <a:t>A “urbanização discreta” evidencia a importância e urgência de políticas públicas direcionadas a planejamento urbano na Amazônia.</a:t>
            </a:r>
          </a:p>
          <a:p>
            <a:pPr algn="just">
              <a:spcBef>
                <a:spcPts val="0"/>
              </a:spcBef>
              <a:buClr>
                <a:schemeClr val="dk1"/>
              </a:buClr>
              <a:buSzPct val="100000"/>
            </a:pPr>
            <a:endParaRPr lang="pt-BR" sz="25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500" dirty="0" smtClean="0">
                <a:solidFill>
                  <a:schemeClr val="dk1"/>
                </a:solidFill>
                <a:latin typeface="Times New Roman" panose="02020603050405020304" pitchFamily="18" charset="0"/>
                <a:ea typeface="Calibri"/>
                <a:cs typeface="Times New Roman" panose="02020603050405020304" pitchFamily="18" charset="0"/>
                <a:sym typeface="Calibri"/>
              </a:rPr>
              <a:t>A existência de diferentes padrões de ocupação evidencia que, para a conservação da floresta Amazônica, são necessárias distintas políticas que considerem os diferentes contextos de ocupação.</a:t>
            </a:r>
            <a:endParaRPr lang="pt-BR" sz="25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95110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Referências Bibliográficas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1" name="Shape 95"/>
          <p:cNvSpPr txBox="1">
            <a:spLocks/>
          </p:cNvSpPr>
          <p:nvPr/>
        </p:nvSpPr>
        <p:spPr>
          <a:xfrm>
            <a:off x="289742" y="1180376"/>
            <a:ext cx="8270058" cy="5080724"/>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spcAft>
                <a:spcPts val="600"/>
              </a:spcAft>
              <a:buClr>
                <a:schemeClr val="dk1"/>
              </a:buClr>
              <a:buSzPct val="100000"/>
            </a:pPr>
            <a:r>
              <a:rPr lang="en-US" sz="1400" dirty="0" err="1">
                <a:latin typeface="Times New Roman" panose="02020603050405020304" pitchFamily="18" charset="0"/>
                <a:cs typeface="Times New Roman" panose="02020603050405020304" pitchFamily="18" charset="0"/>
              </a:rPr>
              <a:t>DeFries</a:t>
            </a:r>
            <a:r>
              <a:rPr lang="en-US" sz="1400" dirty="0">
                <a:latin typeface="Times New Roman" panose="02020603050405020304" pitchFamily="18" charset="0"/>
                <a:cs typeface="Times New Roman" panose="02020603050405020304" pitchFamily="18" charset="0"/>
              </a:rPr>
              <a:t>, R. S., </a:t>
            </a:r>
            <a:r>
              <a:rPr lang="en-US" sz="1400" dirty="0" err="1">
                <a:latin typeface="Times New Roman" panose="02020603050405020304" pitchFamily="18" charset="0"/>
                <a:cs typeface="Times New Roman" panose="02020603050405020304" pitchFamily="18" charset="0"/>
              </a:rPr>
              <a:t>Rudel</a:t>
            </a:r>
            <a:r>
              <a:rPr lang="en-US" sz="1400" dirty="0">
                <a:latin typeface="Times New Roman" panose="02020603050405020304" pitchFamily="18" charset="0"/>
                <a:cs typeface="Times New Roman" panose="02020603050405020304" pitchFamily="18" charset="0"/>
              </a:rPr>
              <a:t>, T., </a:t>
            </a:r>
            <a:r>
              <a:rPr lang="en-US" sz="1400" dirty="0" err="1">
                <a:latin typeface="Times New Roman" panose="02020603050405020304" pitchFamily="18" charset="0"/>
                <a:cs typeface="Times New Roman" panose="02020603050405020304" pitchFamily="18" charset="0"/>
              </a:rPr>
              <a:t>Uriarte</a:t>
            </a:r>
            <a:r>
              <a:rPr lang="en-US" sz="1400" dirty="0">
                <a:latin typeface="Times New Roman" panose="02020603050405020304" pitchFamily="18" charset="0"/>
                <a:cs typeface="Times New Roman" panose="02020603050405020304" pitchFamily="18" charset="0"/>
              </a:rPr>
              <a:t>, M., &amp; Hansen, M. (2010). Deforestation driven by urban population growth and agricultural trade in the twenty-first century. Nature Geoscience, 3, </a:t>
            </a:r>
            <a:r>
              <a:rPr lang="en-US" sz="1400" dirty="0" smtClean="0">
                <a:latin typeface="Times New Roman" panose="02020603050405020304" pitchFamily="18" charset="0"/>
                <a:cs typeface="Times New Roman" panose="02020603050405020304" pitchFamily="18" charset="0"/>
              </a:rPr>
              <a:t>178 e 181.</a:t>
            </a:r>
          </a:p>
          <a:p>
            <a:pPr algn="just">
              <a:spcBef>
                <a:spcPts val="0"/>
              </a:spcBef>
              <a:spcAft>
                <a:spcPts val="600"/>
              </a:spcAft>
              <a:buClr>
                <a:schemeClr val="dk1"/>
              </a:buClr>
              <a:buSzPct val="100000"/>
            </a:pPr>
            <a:r>
              <a:rPr lang="en-US" sz="1400" dirty="0" err="1" smtClean="0">
                <a:latin typeface="Times New Roman" panose="02020603050405020304" pitchFamily="18" charset="0"/>
                <a:cs typeface="Times New Roman" panose="02020603050405020304" pitchFamily="18" charset="0"/>
              </a:rPr>
              <a:t>Ehrhardt</a:t>
            </a:r>
            <a:r>
              <a:rPr lang="en-US" sz="1400" dirty="0" smtClean="0">
                <a:latin typeface="Times New Roman" panose="02020603050405020304" pitchFamily="18" charset="0"/>
                <a:cs typeface="Times New Roman" panose="02020603050405020304" pitchFamily="18" charset="0"/>
              </a:rPr>
              <a:t>-Martinez</a:t>
            </a:r>
            <a:r>
              <a:rPr lang="en-US" sz="1400" dirty="0">
                <a:latin typeface="Times New Roman" panose="02020603050405020304" pitchFamily="18" charset="0"/>
                <a:cs typeface="Times New Roman" panose="02020603050405020304" pitchFamily="18" charset="0"/>
              </a:rPr>
              <a:t>, K. (1998). Social determinants of deforestation in developing countries: A cross-national study. Social Forces, 77, 567e586</a:t>
            </a:r>
            <a:r>
              <a:rPr lang="en-US" sz="1400" dirty="0" smtClean="0">
                <a:latin typeface="Times New Roman" panose="02020603050405020304" pitchFamily="18" charset="0"/>
                <a:cs typeface="Times New Roman" panose="02020603050405020304" pitchFamily="18" charset="0"/>
              </a:rPr>
              <a:t>.</a:t>
            </a:r>
          </a:p>
          <a:p>
            <a:pPr algn="just">
              <a:spcBef>
                <a:spcPts val="0"/>
              </a:spcBef>
              <a:spcAft>
                <a:spcPts val="600"/>
              </a:spcAft>
              <a:buClr>
                <a:schemeClr val="dk1"/>
              </a:buClr>
              <a:buSzPct val="100000"/>
            </a:pPr>
            <a:r>
              <a:rPr lang="en-US" sz="1400" dirty="0">
                <a:latin typeface="Times New Roman" panose="02020603050405020304" pitchFamily="18" charset="0"/>
                <a:cs typeface="Times New Roman" panose="02020603050405020304" pitchFamily="18" charset="0"/>
              </a:rPr>
              <a:t>Geist, H. J., &amp; </a:t>
            </a:r>
            <a:r>
              <a:rPr lang="en-US" sz="1400" dirty="0" err="1">
                <a:latin typeface="Times New Roman" panose="02020603050405020304" pitchFamily="18" charset="0"/>
                <a:cs typeface="Times New Roman" panose="02020603050405020304" pitchFamily="18" charset="0"/>
              </a:rPr>
              <a:t>Lambin</a:t>
            </a:r>
            <a:r>
              <a:rPr lang="en-US" sz="1400" dirty="0">
                <a:latin typeface="Times New Roman" panose="02020603050405020304" pitchFamily="18" charset="0"/>
                <a:cs typeface="Times New Roman" panose="02020603050405020304" pitchFamily="18" charset="0"/>
              </a:rPr>
              <a:t>, E. F. (2002). Proximate causes and underlying driving forces of tropical deforestation tropical forests are disappearing as the result of many pressures, both local and regional, acting in various combinations in different geographical locations. </a:t>
            </a:r>
            <a:r>
              <a:rPr lang="en-US" sz="1400" dirty="0" err="1">
                <a:latin typeface="Times New Roman" panose="02020603050405020304" pitchFamily="18" charset="0"/>
                <a:cs typeface="Times New Roman" panose="02020603050405020304" pitchFamily="18" charset="0"/>
              </a:rPr>
              <a:t>BioScience</a:t>
            </a:r>
            <a:r>
              <a:rPr lang="en-US" sz="1400" dirty="0">
                <a:latin typeface="Times New Roman" panose="02020603050405020304" pitchFamily="18" charset="0"/>
                <a:cs typeface="Times New Roman" panose="02020603050405020304" pitchFamily="18" charset="0"/>
              </a:rPr>
              <a:t>, 52, </a:t>
            </a:r>
            <a:r>
              <a:rPr lang="en-US" sz="1400" dirty="0" smtClean="0">
                <a:latin typeface="Times New Roman" panose="02020603050405020304" pitchFamily="18" charset="0"/>
                <a:cs typeface="Times New Roman" panose="02020603050405020304" pitchFamily="18" charset="0"/>
              </a:rPr>
              <a:t>143 e 150</a:t>
            </a:r>
            <a:r>
              <a:rPr lang="en-US" sz="1400" dirty="0">
                <a:latin typeface="Times New Roman" panose="02020603050405020304" pitchFamily="18" charset="0"/>
                <a:cs typeface="Times New Roman" panose="02020603050405020304" pitchFamily="18" charset="0"/>
              </a:rPr>
              <a:t>.</a:t>
            </a:r>
          </a:p>
          <a:p>
            <a:pPr algn="just">
              <a:spcBef>
                <a:spcPts val="0"/>
              </a:spcBef>
              <a:spcAft>
                <a:spcPts val="600"/>
              </a:spcAft>
              <a:buClr>
                <a:schemeClr val="dk1"/>
              </a:buClr>
              <a:buSzPct val="100000"/>
            </a:pPr>
            <a:r>
              <a:rPr lang="en-US" sz="1400" dirty="0" err="1" smtClean="0">
                <a:latin typeface="Times New Roman" panose="02020603050405020304" pitchFamily="18" charset="0"/>
                <a:cs typeface="Times New Roman" panose="02020603050405020304" pitchFamily="18" charset="0"/>
              </a:rPr>
              <a:t>Laurance</a:t>
            </a:r>
            <a:r>
              <a:rPr lang="en-US" sz="1400" dirty="0">
                <a:latin typeface="Times New Roman" panose="02020603050405020304" pitchFamily="18" charset="0"/>
                <a:cs typeface="Times New Roman" panose="02020603050405020304" pitchFamily="18" charset="0"/>
              </a:rPr>
              <a:t>, W. F., Sayer, J., &amp; </a:t>
            </a:r>
            <a:r>
              <a:rPr lang="en-US" sz="1400" dirty="0" err="1">
                <a:latin typeface="Times New Roman" panose="02020603050405020304" pitchFamily="18" charset="0"/>
                <a:cs typeface="Times New Roman" panose="02020603050405020304" pitchFamily="18" charset="0"/>
              </a:rPr>
              <a:t>Cassman</a:t>
            </a:r>
            <a:r>
              <a:rPr lang="en-US" sz="1400" dirty="0">
                <a:latin typeface="Times New Roman" panose="02020603050405020304" pitchFamily="18" charset="0"/>
                <a:cs typeface="Times New Roman" panose="02020603050405020304" pitchFamily="18" charset="0"/>
              </a:rPr>
              <a:t>, K. G. (2014). Agricultural expansion and its impacts on tropical nature. Trends in Ecology &amp; Evolution, 29, </a:t>
            </a:r>
            <a:r>
              <a:rPr lang="en-US" sz="1400" dirty="0" smtClean="0">
                <a:latin typeface="Times New Roman" panose="02020603050405020304" pitchFamily="18" charset="0"/>
                <a:cs typeface="Times New Roman" panose="02020603050405020304" pitchFamily="18" charset="0"/>
              </a:rPr>
              <a:t>107 e 116.</a:t>
            </a:r>
          </a:p>
          <a:p>
            <a:pPr algn="just">
              <a:spcBef>
                <a:spcPts val="0"/>
              </a:spcBef>
              <a:spcAft>
                <a:spcPts val="600"/>
              </a:spcAft>
              <a:buClr>
                <a:schemeClr val="dk1"/>
              </a:buClr>
              <a:buSzPct val="100000"/>
            </a:pPr>
            <a:r>
              <a:rPr lang="en-US" sz="1400" dirty="0">
                <a:latin typeface="Times New Roman" panose="02020603050405020304" pitchFamily="18" charset="0"/>
                <a:cs typeface="Times New Roman" panose="02020603050405020304" pitchFamily="18" charset="0"/>
              </a:rPr>
              <a:t>Lopez-</a:t>
            </a:r>
            <a:r>
              <a:rPr lang="en-US" sz="1400" dirty="0" err="1">
                <a:latin typeface="Times New Roman" panose="02020603050405020304" pitchFamily="18" charset="0"/>
                <a:cs typeface="Times New Roman" panose="02020603050405020304" pitchFamily="18" charset="0"/>
              </a:rPr>
              <a:t>Carr</a:t>
            </a:r>
            <a:r>
              <a:rPr lang="en-US" sz="1400" dirty="0">
                <a:latin typeface="Times New Roman" panose="02020603050405020304" pitchFamily="18" charset="0"/>
                <a:cs typeface="Times New Roman" panose="02020603050405020304" pitchFamily="18" charset="0"/>
              </a:rPr>
              <a:t>, D., &amp; </a:t>
            </a:r>
            <a:r>
              <a:rPr lang="en-US" sz="1400" dirty="0" err="1">
                <a:latin typeface="Times New Roman" panose="02020603050405020304" pitchFamily="18" charset="0"/>
                <a:cs typeface="Times New Roman" panose="02020603050405020304" pitchFamily="18" charset="0"/>
              </a:rPr>
              <a:t>Burgdorfer</a:t>
            </a:r>
            <a:r>
              <a:rPr lang="en-US" sz="1400" dirty="0">
                <a:latin typeface="Times New Roman" panose="02020603050405020304" pitchFamily="18" charset="0"/>
                <a:cs typeface="Times New Roman" panose="02020603050405020304" pitchFamily="18" charset="0"/>
              </a:rPr>
              <a:t>, J. (2013). Deforestation drivers: Population, migration</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tropical land use. Environment Science and Policy for Sustainable Development, 55, </a:t>
            </a:r>
            <a:r>
              <a:rPr lang="en-US" sz="1400" dirty="0" smtClean="0">
                <a:latin typeface="Times New Roman" panose="02020603050405020304" pitchFamily="18" charset="0"/>
                <a:cs typeface="Times New Roman" panose="02020603050405020304" pitchFamily="18" charset="0"/>
              </a:rPr>
              <a:t>3 e 11.</a:t>
            </a:r>
          </a:p>
          <a:p>
            <a:pPr algn="just">
              <a:spcBef>
                <a:spcPts val="0"/>
              </a:spcBef>
              <a:spcAft>
                <a:spcPts val="600"/>
              </a:spcAft>
              <a:buClr>
                <a:schemeClr val="dk1"/>
              </a:buClr>
              <a:buSzPct val="100000"/>
            </a:pPr>
            <a:r>
              <a:rPr lang="pt-BR" sz="1400" dirty="0" smtClean="0">
                <a:latin typeface="Times New Roman" panose="02020603050405020304" pitchFamily="18" charset="0"/>
                <a:cs typeface="Times New Roman" panose="02020603050405020304" pitchFamily="18" charset="0"/>
              </a:rPr>
              <a:t>Pacheco</a:t>
            </a:r>
            <a:r>
              <a:rPr lang="pt-BR" sz="1400" dirty="0">
                <a:latin typeface="Times New Roman" panose="02020603050405020304" pitchFamily="18" charset="0"/>
                <a:cs typeface="Times New Roman" panose="02020603050405020304" pitchFamily="18" charset="0"/>
              </a:rPr>
              <a:t>, P., Aguilar-Støen, M., Borner, J., Etter, A., Putzel, L., Diaz, M., et al. (2011</a:t>
            </a:r>
            <a:r>
              <a:rPr lang="pt-BR" sz="1400" dirty="0" smtClean="0">
                <a:latin typeface="Times New Roman" panose="02020603050405020304" pitchFamily="18" charset="0"/>
                <a:cs typeface="Times New Roman" panose="02020603050405020304" pitchFamily="18" charset="0"/>
              </a:rPr>
              <a:t>). </a:t>
            </a:r>
            <a:r>
              <a:rPr lang="pt-BR" sz="1400" dirty="0">
                <a:latin typeface="Times New Roman" panose="02020603050405020304" pitchFamily="18" charset="0"/>
                <a:cs typeface="Times New Roman" panose="02020603050405020304" pitchFamily="18" charset="0"/>
              </a:rPr>
              <a:t>Landscape transformation in tropical latin America: Assessing trends and policy implications for </a:t>
            </a:r>
            <a:r>
              <a:rPr lang="pt-BR" sz="1400" dirty="0" smtClean="0">
                <a:latin typeface="Times New Roman" panose="02020603050405020304" pitchFamily="18" charset="0"/>
                <a:cs typeface="Times New Roman" panose="02020603050405020304" pitchFamily="18" charset="0"/>
              </a:rPr>
              <a:t>REDD. </a:t>
            </a:r>
            <a:r>
              <a:rPr lang="pt-BR" sz="1400" dirty="0">
                <a:latin typeface="Times New Roman" panose="02020603050405020304" pitchFamily="18" charset="0"/>
                <a:cs typeface="Times New Roman" panose="02020603050405020304" pitchFamily="18" charset="0"/>
              </a:rPr>
              <a:t>Forests, 2, </a:t>
            </a:r>
            <a:r>
              <a:rPr lang="pt-BR" sz="1400" dirty="0" smtClean="0">
                <a:latin typeface="Times New Roman" panose="02020603050405020304" pitchFamily="18" charset="0"/>
                <a:cs typeface="Times New Roman" panose="02020603050405020304" pitchFamily="18" charset="0"/>
              </a:rPr>
              <a:t>1 e 29.</a:t>
            </a:r>
          </a:p>
          <a:p>
            <a:pPr algn="just">
              <a:spcBef>
                <a:spcPts val="0"/>
              </a:spcBef>
              <a:spcAft>
                <a:spcPts val="600"/>
              </a:spcAft>
              <a:buClr>
                <a:schemeClr val="dk1"/>
              </a:buClr>
              <a:buSzPct val="100000"/>
            </a:pPr>
            <a:r>
              <a:rPr lang="en-US" sz="1400" dirty="0" err="1">
                <a:latin typeface="Times New Roman" panose="02020603050405020304" pitchFamily="18" charset="0"/>
                <a:cs typeface="Times New Roman" panose="02020603050405020304" pitchFamily="18" charset="0"/>
              </a:rPr>
              <a:t>Rudel</a:t>
            </a:r>
            <a:r>
              <a:rPr lang="en-US" sz="1400" dirty="0">
                <a:latin typeface="Times New Roman" panose="02020603050405020304" pitchFamily="18" charset="0"/>
                <a:cs typeface="Times New Roman" panose="02020603050405020304" pitchFamily="18" charset="0"/>
              </a:rPr>
              <a:t>, T. K., </a:t>
            </a:r>
            <a:r>
              <a:rPr lang="en-US" sz="1400" dirty="0" err="1">
                <a:latin typeface="Times New Roman" panose="02020603050405020304" pitchFamily="18" charset="0"/>
                <a:cs typeface="Times New Roman" panose="02020603050405020304" pitchFamily="18" charset="0"/>
              </a:rPr>
              <a:t>Defries</a:t>
            </a:r>
            <a:r>
              <a:rPr lang="en-US" sz="1400" dirty="0">
                <a:latin typeface="Times New Roman" panose="02020603050405020304" pitchFamily="18" charset="0"/>
                <a:cs typeface="Times New Roman" panose="02020603050405020304" pitchFamily="18" charset="0"/>
              </a:rPr>
              <a:t>, R., Asner, G. P., &amp; </a:t>
            </a:r>
            <a:r>
              <a:rPr lang="en-US" sz="1400" dirty="0" err="1">
                <a:latin typeface="Times New Roman" panose="02020603050405020304" pitchFamily="18" charset="0"/>
                <a:cs typeface="Times New Roman" panose="02020603050405020304" pitchFamily="18" charset="0"/>
              </a:rPr>
              <a:t>Laurance</a:t>
            </a:r>
            <a:r>
              <a:rPr lang="en-US" sz="1400" dirty="0">
                <a:latin typeface="Times New Roman" panose="02020603050405020304" pitchFamily="18" charset="0"/>
                <a:cs typeface="Times New Roman" panose="02020603050405020304" pitchFamily="18" charset="0"/>
              </a:rPr>
              <a:t>, W. F. (2009). Changing drivers of deforestation and new opportunities for conservation. Conservation Biology, 23, </a:t>
            </a:r>
            <a:r>
              <a:rPr lang="en-US" sz="1400" dirty="0" smtClean="0">
                <a:latin typeface="Times New Roman" panose="02020603050405020304" pitchFamily="18" charset="0"/>
                <a:cs typeface="Times New Roman" panose="02020603050405020304" pitchFamily="18" charset="0"/>
              </a:rPr>
              <a:t>1396 e 1405.</a:t>
            </a:r>
          </a:p>
          <a:p>
            <a:pPr algn="just">
              <a:spcBef>
                <a:spcPts val="0"/>
              </a:spcBef>
              <a:spcAft>
                <a:spcPts val="600"/>
              </a:spcAft>
              <a:buClr>
                <a:schemeClr val="dk1"/>
              </a:buClr>
              <a:buSzPct val="100000"/>
            </a:pPr>
            <a:r>
              <a:rPr lang="pt-BR" sz="1400" dirty="0">
                <a:latin typeface="Times New Roman" panose="02020603050405020304" pitchFamily="18" charset="0"/>
                <a:cs typeface="Times New Roman" panose="02020603050405020304" pitchFamily="18" charset="0"/>
              </a:rPr>
              <a:t>Zhang, Q. and Seto, K.C. (2011) Mapping Urbanization Dynamics at Regional and Global Scales Using Multi Temporal DMSP/OLS Nighttime Light Data. Remote Sensing of Environment, 115, 2320-2329. http://dx.doi.org/10.1016/j.rse.2011.04.032.</a:t>
            </a:r>
          </a:p>
          <a:p>
            <a:pPr algn="just">
              <a:spcBef>
                <a:spcPts val="0"/>
              </a:spcBef>
              <a:spcAft>
                <a:spcPts val="600"/>
              </a:spcAft>
              <a:buClr>
                <a:schemeClr val="dk1"/>
              </a:buClr>
              <a:buSzPct val="100000"/>
            </a:pPr>
            <a:endParaRPr lang="pt-BR" sz="1400" dirty="0">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919092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702" y="748618"/>
            <a:ext cx="6868342" cy="3312826"/>
          </a:xfrm>
          <a:prstGeom prst="rect">
            <a:avLst/>
          </a:prstGeom>
          <a:noFill/>
          <a:ln>
            <a:noFill/>
          </a:ln>
        </p:spPr>
        <p:txBody>
          <a:bodyPr lIns="91425" tIns="45700" rIns="91425" bIns="45700" anchor="ctr" anchorCtr="0">
            <a:noAutofit/>
          </a:bodyPr>
          <a:lstStyle/>
          <a:p>
            <a:pPr marR="0" lvl="0" algn="l" rtl="0">
              <a:spcBef>
                <a:spcPts val="0"/>
              </a:spcBef>
              <a:buClr>
                <a:schemeClr val="dk1"/>
              </a:buClr>
              <a:buSzPct val="25000"/>
              <a:buFont typeface="Calibri"/>
              <a:buNone/>
            </a:pP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Population density and deforestation in the Brazilian Amazon: New insights on the current human settlement patterns</a:t>
            </a:r>
            <a:b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
            </a:r>
            <a:b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I. Tritsch &amp; F.-M. Le Tourneau</a:t>
            </a: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 </a:t>
            </a:r>
            <a:r>
              <a:rPr lang="pt-BR" sz="20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(Applied Geography, 2016)</a:t>
            </a:r>
            <a:endParaRPr lang="pt-BR" sz="20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85" name="Shape 85"/>
          <p:cNvSpPr txBox="1">
            <a:spLocks noGrp="1"/>
          </p:cNvSpPr>
          <p:nvPr>
            <p:ph type="subTitle" idx="1"/>
          </p:nvPr>
        </p:nvSpPr>
        <p:spPr>
          <a:xfrm>
            <a:off x="-936" y="4154967"/>
            <a:ext cx="7988685" cy="1536775"/>
          </a:xfrm>
          <a:prstGeom prst="rect">
            <a:avLst/>
          </a:prstGeom>
          <a:noFill/>
          <a:ln>
            <a:noFill/>
          </a:ln>
        </p:spPr>
        <p:txBody>
          <a:bodyPr lIns="91425" tIns="45700" rIns="91425" bIns="45700" anchor="t" anchorCtr="0">
            <a:noAutofit/>
          </a:bodyPr>
          <a:lstStyle/>
          <a:p>
            <a:pPr marL="0" marR="0" lvl="0" indent="0" algn="l" rtl="0">
              <a:spcBef>
                <a:spcPts val="0"/>
              </a:spcBef>
              <a:buClr>
                <a:srgbClr val="888888"/>
              </a:buClr>
              <a:buSzPct val="25000"/>
              <a:buFont typeface="Arial"/>
              <a:buNone/>
            </a:pPr>
            <a:endPar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buClr>
                <a:srgbClr val="888888"/>
              </a:buClr>
              <a:buSzPct val="25000"/>
              <a:buFont typeface="Arial"/>
              <a:buNone/>
            </a:pPr>
            <a:r>
              <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rPr>
              <a:t>Danilo A. Rodrigues</a:t>
            </a:r>
          </a:p>
          <a:p>
            <a:pPr marL="0" marR="0" lvl="0" indent="0" algn="l" rtl="0">
              <a:spcBef>
                <a:spcPts val="0"/>
              </a:spcBef>
              <a:buClr>
                <a:srgbClr val="888888"/>
              </a:buClr>
              <a:buSzPct val="25000"/>
              <a:buFont typeface="Arial"/>
              <a:buNone/>
            </a:pPr>
            <a:endParaRPr lang="pt-BR" sz="3200"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endParaRPr>
          </a:p>
        </p:txBody>
      </p:sp>
      <p:pic>
        <p:nvPicPr>
          <p:cNvPr id="86" name="Shape 86" descr="degrad.jpg"/>
          <p:cNvPicPr preferRelativeResize="0"/>
          <p:nvPr/>
        </p:nvPicPr>
        <p:blipFill rotWithShape="1">
          <a:blip r:embed="rId3">
            <a:alphaModFix/>
          </a:blip>
          <a:srcRect/>
          <a:stretch/>
        </p:blipFill>
        <p:spPr>
          <a:xfrm>
            <a:off x="6895693" y="3578613"/>
            <a:ext cx="2257423" cy="1503662"/>
          </a:xfrm>
          <a:prstGeom prst="rect">
            <a:avLst/>
          </a:prstGeom>
          <a:noFill/>
          <a:ln>
            <a:noFill/>
          </a:ln>
        </p:spPr>
      </p:pic>
      <p:pic>
        <p:nvPicPr>
          <p:cNvPr id="87" name="Shape 87" descr="fogoao.jpg"/>
          <p:cNvPicPr preferRelativeResize="0"/>
          <p:nvPr/>
        </p:nvPicPr>
        <p:blipFill rotWithShape="1">
          <a:blip r:embed="rId4">
            <a:alphaModFix/>
          </a:blip>
          <a:srcRect/>
          <a:stretch/>
        </p:blipFill>
        <p:spPr>
          <a:xfrm>
            <a:off x="6877459" y="1795508"/>
            <a:ext cx="2275657" cy="1517318"/>
          </a:xfrm>
          <a:prstGeom prst="rect">
            <a:avLst/>
          </a:prstGeom>
          <a:noFill/>
          <a:ln>
            <a:noFill/>
          </a:ln>
        </p:spPr>
      </p:pic>
      <p:pic>
        <p:nvPicPr>
          <p:cNvPr id="88" name="Shape 88" descr="madeira.jpg"/>
          <p:cNvPicPr preferRelativeResize="0"/>
          <p:nvPr/>
        </p:nvPicPr>
        <p:blipFill rotWithShape="1">
          <a:blip r:embed="rId5">
            <a:alphaModFix/>
          </a:blip>
          <a:srcRect/>
          <a:stretch/>
        </p:blipFill>
        <p:spPr>
          <a:xfrm>
            <a:off x="6886577" y="0"/>
            <a:ext cx="2257423" cy="1529720"/>
          </a:xfrm>
          <a:prstGeom prst="rect">
            <a:avLst/>
          </a:prstGeom>
          <a:noFill/>
          <a:ln>
            <a:noFill/>
          </a:ln>
        </p:spPr>
      </p:pic>
      <p:pic>
        <p:nvPicPr>
          <p:cNvPr id="89" name="Shape 89" descr="detex.jpg"/>
          <p:cNvPicPr preferRelativeResize="0"/>
          <p:nvPr/>
        </p:nvPicPr>
        <p:blipFill rotWithShape="1">
          <a:blip r:embed="rId6">
            <a:alphaModFix/>
          </a:blip>
          <a:srcRect/>
          <a:stretch/>
        </p:blipFill>
        <p:spPr>
          <a:xfrm>
            <a:off x="6868342" y="5348063"/>
            <a:ext cx="2275657" cy="1537320"/>
          </a:xfrm>
          <a:prstGeom prst="rect">
            <a:avLst/>
          </a:prstGeom>
          <a:noFill/>
          <a:ln>
            <a:noFill/>
          </a:ln>
        </p:spPr>
      </p:pic>
    </p:spTree>
    <p:extLst>
      <p:ext uri="{BB962C8B-B14F-4D97-AF65-F5344CB8AC3E}">
        <p14:creationId xmlns:p14="http://schemas.microsoft.com/office/powerpoint/2010/main" val="3184565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0" name="Shape 94"/>
          <p:cNvSpPr txBox="1">
            <a:spLocks/>
          </p:cNvSpPr>
          <p:nvPr/>
        </p:nvSpPr>
        <p:spPr>
          <a:xfrm>
            <a:off x="0" y="196627"/>
            <a:ext cx="6886577" cy="7343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INTRODUÇÃO</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8" name="Shape 95"/>
          <p:cNvSpPr txBox="1">
            <a:spLocks/>
          </p:cNvSpPr>
          <p:nvPr/>
        </p:nvSpPr>
        <p:spPr>
          <a:xfrm>
            <a:off x="12012" y="1029751"/>
            <a:ext cx="8992287" cy="5661249"/>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Correlação entre densidade populacional e desmatamento na Amazônia até o final do séc. XX (</a:t>
            </a:r>
            <a:r>
              <a:rPr lang="pt-BR" sz="2000" dirty="0" smtClean="0">
                <a:latin typeface="Times New Roman" panose="02020603050405020304" pitchFamily="18" charset="0"/>
                <a:cs typeface="Times New Roman" panose="02020603050405020304" pitchFamily="18" charset="0"/>
              </a:rPr>
              <a:t>Ehrhardt-Martinez</a:t>
            </a:r>
            <a:r>
              <a:rPr lang="pt-BR" sz="2000" dirty="0">
                <a:latin typeface="Times New Roman" panose="02020603050405020304" pitchFamily="18" charset="0"/>
                <a:cs typeface="Times New Roman" panose="02020603050405020304" pitchFamily="18" charset="0"/>
              </a:rPr>
              <a:t>, 1998; </a:t>
            </a:r>
            <a:r>
              <a:rPr lang="pt-BR" sz="2000" dirty="0" smtClean="0">
                <a:latin typeface="Times New Roman" panose="02020603050405020304" pitchFamily="18" charset="0"/>
                <a:cs typeface="Times New Roman" panose="02020603050405020304" pitchFamily="18" charset="0"/>
              </a:rPr>
              <a:t>Laurance et al., </a:t>
            </a:r>
            <a:r>
              <a:rPr lang="pt-BR" sz="2000" dirty="0">
                <a:latin typeface="Times New Roman" panose="02020603050405020304" pitchFamily="18" charset="0"/>
                <a:cs typeface="Times New Roman" panose="02020603050405020304" pitchFamily="18" charset="0"/>
              </a:rPr>
              <a:t>2014; </a:t>
            </a:r>
            <a:r>
              <a:rPr lang="pt-BR" sz="2000" dirty="0" smtClean="0">
                <a:latin typeface="Times New Roman" panose="02020603050405020304" pitchFamily="18" charset="0"/>
                <a:cs typeface="Times New Roman" panose="02020603050405020304" pitchFamily="18" charset="0"/>
              </a:rPr>
              <a:t>Lopez-Carr &amp; </a:t>
            </a:r>
            <a:r>
              <a:rPr lang="pt-BR" sz="2000" dirty="0">
                <a:latin typeface="Times New Roman" panose="02020603050405020304" pitchFamily="18" charset="0"/>
                <a:cs typeface="Times New Roman" panose="02020603050405020304" pitchFamily="18" charset="0"/>
              </a:rPr>
              <a:t>Burgdorfer, 2013)</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a:t>
            </a:r>
          </a:p>
          <a:p>
            <a:pPr algn="just">
              <a:spcBef>
                <a:spcPts val="0"/>
              </a:spcBef>
              <a:buClr>
                <a:schemeClr val="dk1"/>
              </a:buClr>
              <a:buSzPct val="100000"/>
            </a:pPr>
            <a:endParaRPr lang="pt-BR" sz="2000" dirty="0" smtClean="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Séc. XXI: processos sociais, econômicos e políticos em escalas local e global (</a:t>
            </a:r>
            <a:r>
              <a:rPr lang="pt-BR" sz="2000" dirty="0" smtClean="0">
                <a:latin typeface="Times New Roman" panose="02020603050405020304" pitchFamily="18" charset="0"/>
                <a:cs typeface="Times New Roman" panose="02020603050405020304" pitchFamily="18" charset="0"/>
              </a:rPr>
              <a:t>DeFries et al., </a:t>
            </a:r>
            <a:r>
              <a:rPr lang="pt-BR" sz="2000" dirty="0">
                <a:latin typeface="Times New Roman" panose="02020603050405020304" pitchFamily="18" charset="0"/>
                <a:cs typeface="Times New Roman" panose="02020603050405020304" pitchFamily="18" charset="0"/>
              </a:rPr>
              <a:t>2010; Geist &amp; Lambin, 2002; Pacheco et al., 2011; </a:t>
            </a:r>
            <a:r>
              <a:rPr lang="pt-BR" sz="2000" dirty="0" smtClean="0">
                <a:latin typeface="Times New Roman" panose="02020603050405020304" pitchFamily="18" charset="0"/>
                <a:cs typeface="Times New Roman" panose="02020603050405020304" pitchFamily="18" charset="0"/>
              </a:rPr>
              <a:t>Rudel et al., </a:t>
            </a:r>
            <a:r>
              <a:rPr lang="pt-BR" sz="2000" dirty="0">
                <a:latin typeface="Times New Roman" panose="02020603050405020304" pitchFamily="18" charset="0"/>
                <a:cs typeface="Times New Roman" panose="02020603050405020304" pitchFamily="18" charset="0"/>
              </a:rPr>
              <a:t>2009)</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a:t>
            </a:r>
          </a:p>
          <a:p>
            <a:pPr algn="just">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Crescimento demográfico na Amazônia:</a:t>
            </a: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2,5mi em 1960 para 24,3mi em 2016.</a:t>
            </a:r>
          </a:p>
          <a:p>
            <a:pPr algn="just">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algn="l">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Desmatamento 1960-2016:</a:t>
            </a:r>
            <a:b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71mi ha (18%)</a:t>
            </a:r>
          </a:p>
          <a:p>
            <a:pPr algn="l">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12684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0" name="Shape 94"/>
          <p:cNvSpPr txBox="1">
            <a:spLocks/>
          </p:cNvSpPr>
          <p:nvPr/>
        </p:nvSpPr>
        <p:spPr>
          <a:xfrm>
            <a:off x="0" y="196627"/>
            <a:ext cx="6886577" cy="7343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INTRODUÇÃO</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8" name="Shape 95"/>
          <p:cNvSpPr txBox="1">
            <a:spLocks/>
          </p:cNvSpPr>
          <p:nvPr/>
        </p:nvSpPr>
        <p:spPr>
          <a:xfrm>
            <a:off x="12012" y="1029751"/>
            <a:ext cx="8992287" cy="5661249"/>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Correlação entre densidade populacional e desmatamento na Amazônia até o final do séc. XX (</a:t>
            </a:r>
            <a:r>
              <a:rPr lang="pt-BR" sz="2000" dirty="0" smtClean="0">
                <a:latin typeface="Times New Roman" panose="02020603050405020304" pitchFamily="18" charset="0"/>
                <a:cs typeface="Times New Roman" panose="02020603050405020304" pitchFamily="18" charset="0"/>
              </a:rPr>
              <a:t>Ehrhardt-Martinez</a:t>
            </a:r>
            <a:r>
              <a:rPr lang="pt-BR" sz="2000" dirty="0">
                <a:latin typeface="Times New Roman" panose="02020603050405020304" pitchFamily="18" charset="0"/>
                <a:cs typeface="Times New Roman" panose="02020603050405020304" pitchFamily="18" charset="0"/>
              </a:rPr>
              <a:t>, 1998; </a:t>
            </a:r>
            <a:r>
              <a:rPr lang="pt-BR" sz="2000" dirty="0" smtClean="0">
                <a:latin typeface="Times New Roman" panose="02020603050405020304" pitchFamily="18" charset="0"/>
                <a:cs typeface="Times New Roman" panose="02020603050405020304" pitchFamily="18" charset="0"/>
              </a:rPr>
              <a:t>Laurance et al., </a:t>
            </a:r>
            <a:r>
              <a:rPr lang="pt-BR" sz="2000" dirty="0">
                <a:latin typeface="Times New Roman" panose="02020603050405020304" pitchFamily="18" charset="0"/>
                <a:cs typeface="Times New Roman" panose="02020603050405020304" pitchFamily="18" charset="0"/>
              </a:rPr>
              <a:t>2014; </a:t>
            </a:r>
            <a:r>
              <a:rPr lang="pt-BR" sz="2000" dirty="0" smtClean="0">
                <a:latin typeface="Times New Roman" panose="02020603050405020304" pitchFamily="18" charset="0"/>
                <a:cs typeface="Times New Roman" panose="02020603050405020304" pitchFamily="18" charset="0"/>
              </a:rPr>
              <a:t>Lopez-Carr &amp; </a:t>
            </a:r>
            <a:r>
              <a:rPr lang="pt-BR" sz="2000" dirty="0">
                <a:latin typeface="Times New Roman" panose="02020603050405020304" pitchFamily="18" charset="0"/>
                <a:cs typeface="Times New Roman" panose="02020603050405020304" pitchFamily="18" charset="0"/>
              </a:rPr>
              <a:t>Burgdorfer, 2013)</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a:t>
            </a:r>
          </a:p>
          <a:p>
            <a:pPr algn="just">
              <a:spcBef>
                <a:spcPts val="0"/>
              </a:spcBef>
              <a:buClr>
                <a:schemeClr val="dk1"/>
              </a:buClr>
              <a:buSzPct val="100000"/>
            </a:pPr>
            <a:endParaRPr lang="pt-BR" sz="2000" dirty="0" smtClean="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Séc. XXI: processos sociais, econômicos e políticos em escalas local e global (</a:t>
            </a:r>
            <a:r>
              <a:rPr lang="pt-BR" sz="2000" dirty="0" smtClean="0">
                <a:latin typeface="Times New Roman" panose="02020603050405020304" pitchFamily="18" charset="0"/>
                <a:cs typeface="Times New Roman" panose="02020603050405020304" pitchFamily="18" charset="0"/>
              </a:rPr>
              <a:t>DeFries et al., </a:t>
            </a:r>
            <a:r>
              <a:rPr lang="pt-BR" sz="2000" dirty="0">
                <a:latin typeface="Times New Roman" panose="02020603050405020304" pitchFamily="18" charset="0"/>
                <a:cs typeface="Times New Roman" panose="02020603050405020304" pitchFamily="18" charset="0"/>
              </a:rPr>
              <a:t>2010; Geist &amp; Lambin, 2002; Pacheco et al., 2011; </a:t>
            </a:r>
            <a:r>
              <a:rPr lang="pt-BR" sz="2000" dirty="0" smtClean="0">
                <a:latin typeface="Times New Roman" panose="02020603050405020304" pitchFamily="18" charset="0"/>
                <a:cs typeface="Times New Roman" panose="02020603050405020304" pitchFamily="18" charset="0"/>
              </a:rPr>
              <a:t>Rudel et al., </a:t>
            </a:r>
            <a:r>
              <a:rPr lang="pt-BR" sz="2000" dirty="0">
                <a:latin typeface="Times New Roman" panose="02020603050405020304" pitchFamily="18" charset="0"/>
                <a:cs typeface="Times New Roman" panose="02020603050405020304" pitchFamily="18" charset="0"/>
              </a:rPr>
              <a:t>2009)</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a:t>
            </a:r>
          </a:p>
          <a:p>
            <a:pPr algn="just">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Crescimento demográfico na Amazônia:</a:t>
            </a: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2,5mi em 1960 para 24,3mi em 2016.</a:t>
            </a:r>
          </a:p>
          <a:p>
            <a:pPr algn="just">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algn="l">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Desmatamento 1960-2016:</a:t>
            </a:r>
            <a:b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71mi ha (18%)</a:t>
            </a:r>
          </a:p>
          <a:p>
            <a:pPr algn="l">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4" name="Shape 95"/>
          <p:cNvSpPr txBox="1">
            <a:spLocks/>
          </p:cNvSpPr>
          <p:nvPr/>
        </p:nvSpPr>
        <p:spPr>
          <a:xfrm>
            <a:off x="152400" y="4955457"/>
            <a:ext cx="8446187" cy="1538824"/>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800" dirty="0" smtClean="0">
                <a:solidFill>
                  <a:schemeClr val="dk1"/>
                </a:solidFill>
                <a:latin typeface="Times New Roman" panose="02020603050405020304" pitchFamily="18" charset="0"/>
                <a:ea typeface="Calibri"/>
                <a:cs typeface="Times New Roman" panose="02020603050405020304" pitchFamily="18" charset="0"/>
                <a:sym typeface="Calibri"/>
              </a:rPr>
              <a:t>Investigar o relacionamento mútuo entre densidade populacional humana e desmatamento na Amazônia Brasileira entre 2000 e 2010.</a:t>
            </a:r>
          </a:p>
        </p:txBody>
      </p:sp>
      <p:sp>
        <p:nvSpPr>
          <p:cNvPr id="5" name="Shape 94"/>
          <p:cNvSpPr txBox="1">
            <a:spLocks/>
          </p:cNvSpPr>
          <p:nvPr/>
        </p:nvSpPr>
        <p:spPr>
          <a:xfrm>
            <a:off x="152400" y="4221121"/>
            <a:ext cx="6886577" cy="7343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OBJETIVO</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30933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8" name="Shape 95"/>
          <p:cNvSpPr txBox="1">
            <a:spLocks/>
          </p:cNvSpPr>
          <p:nvPr/>
        </p:nvSpPr>
        <p:spPr>
          <a:xfrm>
            <a:off x="3070258" y="1072764"/>
            <a:ext cx="3003484" cy="591465"/>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700" dirty="0" smtClean="0">
                <a:solidFill>
                  <a:schemeClr val="dk1"/>
                </a:solidFill>
                <a:latin typeface="Times New Roman" panose="02020603050405020304" pitchFamily="18" charset="0"/>
                <a:ea typeface="Calibri"/>
                <a:cs typeface="Times New Roman" panose="02020603050405020304" pitchFamily="18" charset="0"/>
                <a:sym typeface="Calibri"/>
              </a:rPr>
              <a:t>Dicionário de dados</a:t>
            </a:r>
            <a:endParaRPr lang="pt-BR" sz="2700" dirty="0">
              <a:solidFill>
                <a:schemeClr val="dk1"/>
              </a:solidFill>
              <a:latin typeface="Times New Roman" panose="02020603050405020304" pitchFamily="18" charset="0"/>
              <a:ea typeface="Calibri"/>
              <a:cs typeface="Times New Roman" panose="02020603050405020304" pitchFamily="18" charset="0"/>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27059566"/>
              </p:ext>
            </p:extLst>
          </p:nvPr>
        </p:nvGraphicFramePr>
        <p:xfrm>
          <a:off x="773399" y="1522546"/>
          <a:ext cx="7597203" cy="1483360"/>
        </p:xfrm>
        <a:graphic>
          <a:graphicData uri="http://schemas.openxmlformats.org/drawingml/2006/table">
            <a:tbl>
              <a:tblPr firstRow="1" bandRow="1">
                <a:tableStyleId>{B1B72DEA-0459-4391-B119-727F36ED7AAD}</a:tableStyleId>
              </a:tblPr>
              <a:tblGrid>
                <a:gridCol w="1746568"/>
                <a:gridCol w="886142"/>
                <a:gridCol w="3170555"/>
                <a:gridCol w="1793938"/>
              </a:tblGrid>
              <a:tr h="370840">
                <a:tc>
                  <a:txBody>
                    <a:bodyPr/>
                    <a:lstStyle/>
                    <a:p>
                      <a:pPr algn="ctr"/>
                      <a:r>
                        <a:rPr lang="pt-BR" sz="1500" b="1" dirty="0" smtClean="0">
                          <a:latin typeface="Times New Roman" panose="02020603050405020304" pitchFamily="18" charset="0"/>
                          <a:cs typeface="Times New Roman" panose="02020603050405020304" pitchFamily="18" charset="0"/>
                        </a:rPr>
                        <a:t>DADO</a:t>
                      </a:r>
                      <a:endParaRPr lang="pt-BR" sz="1500" b="1" dirty="0">
                        <a:latin typeface="Times New Roman" panose="02020603050405020304" pitchFamily="18" charset="0"/>
                        <a:cs typeface="Times New Roman" panose="02020603050405020304" pitchFamily="18" charset="0"/>
                      </a:endParaRPr>
                    </a:p>
                  </a:txBody>
                  <a:tcPr/>
                </a:tc>
                <a:tc>
                  <a:txBody>
                    <a:bodyPr/>
                    <a:lstStyle/>
                    <a:p>
                      <a:pPr algn="ctr"/>
                      <a:r>
                        <a:rPr lang="pt-BR" sz="1500" b="1" dirty="0" smtClean="0">
                          <a:latin typeface="Times New Roman" panose="02020603050405020304" pitchFamily="18" charset="0"/>
                          <a:cs typeface="Times New Roman" panose="02020603050405020304" pitchFamily="18" charset="0"/>
                        </a:rPr>
                        <a:t>FONTE</a:t>
                      </a:r>
                      <a:endParaRPr lang="pt-BR" sz="1500" b="1" dirty="0">
                        <a:latin typeface="Times New Roman" panose="02020603050405020304" pitchFamily="18" charset="0"/>
                        <a:cs typeface="Times New Roman" panose="02020603050405020304" pitchFamily="18" charset="0"/>
                      </a:endParaRPr>
                    </a:p>
                  </a:txBody>
                  <a:tcPr/>
                </a:tc>
                <a:tc>
                  <a:txBody>
                    <a:bodyPr/>
                    <a:lstStyle/>
                    <a:p>
                      <a:pPr algn="ctr"/>
                      <a:r>
                        <a:rPr lang="pt-BR" sz="1500" b="1" dirty="0" smtClean="0">
                          <a:latin typeface="Times New Roman" panose="02020603050405020304" pitchFamily="18" charset="0"/>
                          <a:cs typeface="Times New Roman" panose="02020603050405020304" pitchFamily="18" charset="0"/>
                        </a:rPr>
                        <a:t>RES. ESPACIAL</a:t>
                      </a:r>
                      <a:endParaRPr lang="pt-BR" sz="1500" b="1" dirty="0">
                        <a:latin typeface="Times New Roman" panose="02020603050405020304" pitchFamily="18" charset="0"/>
                        <a:cs typeface="Times New Roman" panose="02020603050405020304" pitchFamily="18" charset="0"/>
                      </a:endParaRPr>
                    </a:p>
                  </a:txBody>
                  <a:tcPr/>
                </a:tc>
                <a:tc>
                  <a:txBody>
                    <a:bodyPr/>
                    <a:lstStyle/>
                    <a:p>
                      <a:pPr algn="ctr"/>
                      <a:r>
                        <a:rPr lang="pt-BR" sz="1500" b="1" dirty="0" smtClean="0">
                          <a:latin typeface="Times New Roman" panose="02020603050405020304" pitchFamily="18" charset="0"/>
                          <a:cs typeface="Times New Roman" panose="02020603050405020304" pitchFamily="18" charset="0"/>
                        </a:rPr>
                        <a:t>RES.</a:t>
                      </a:r>
                      <a:r>
                        <a:rPr lang="pt-BR" sz="1500" b="1" baseline="0" dirty="0" smtClean="0">
                          <a:latin typeface="Times New Roman" panose="02020603050405020304" pitchFamily="18" charset="0"/>
                          <a:cs typeface="Times New Roman" panose="02020603050405020304" pitchFamily="18" charset="0"/>
                        </a:rPr>
                        <a:t> TEMPORAL</a:t>
                      </a:r>
                      <a:endParaRPr lang="pt-BR" sz="1500" b="1" dirty="0">
                        <a:latin typeface="Times New Roman" panose="02020603050405020304" pitchFamily="18" charset="0"/>
                        <a:cs typeface="Times New Roman" panose="02020603050405020304" pitchFamily="18" charset="0"/>
                      </a:endParaRPr>
                    </a:p>
                  </a:txBody>
                  <a:tcPr/>
                </a:tc>
              </a:tr>
              <a:tr h="370840">
                <a:tc>
                  <a:txBody>
                    <a:bodyPr/>
                    <a:lstStyle/>
                    <a:p>
                      <a:pPr algn="ctr"/>
                      <a:r>
                        <a:rPr lang="pt-BR" sz="1500" dirty="0" smtClean="0">
                          <a:latin typeface="Times New Roman" panose="02020603050405020304" pitchFamily="18" charset="0"/>
                          <a:cs typeface="Times New Roman" panose="02020603050405020304" pitchFamily="18" charset="0"/>
                        </a:rPr>
                        <a:t>PRODES</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INPE</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6,25ha de área mínima</a:t>
                      </a:r>
                      <a:r>
                        <a:rPr lang="pt-BR" sz="1500" baseline="0" dirty="0" smtClean="0">
                          <a:latin typeface="Times New Roman" panose="02020603050405020304" pitchFamily="18" charset="0"/>
                          <a:cs typeface="Times New Roman" panose="02020603050405020304" pitchFamily="18" charset="0"/>
                        </a:rPr>
                        <a:t> mapeável</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1 ano </a:t>
                      </a:r>
                      <a:endParaRPr lang="pt-BR" sz="1500" dirty="0">
                        <a:latin typeface="Times New Roman" panose="02020603050405020304" pitchFamily="18" charset="0"/>
                        <a:cs typeface="Times New Roman" panose="02020603050405020304" pitchFamily="18" charset="0"/>
                      </a:endParaRPr>
                    </a:p>
                  </a:txBody>
                  <a:tcPr/>
                </a:tc>
              </a:tr>
              <a:tr h="370840">
                <a:tc>
                  <a:txBody>
                    <a:bodyPr/>
                    <a:lstStyle/>
                    <a:p>
                      <a:pPr algn="ctr"/>
                      <a:r>
                        <a:rPr lang="pt-BR" sz="1500" dirty="0" smtClean="0">
                          <a:latin typeface="Times New Roman" panose="02020603050405020304" pitchFamily="18" charset="0"/>
                          <a:cs typeface="Times New Roman" panose="02020603050405020304" pitchFamily="18" charset="0"/>
                        </a:rPr>
                        <a:t>Censo</a:t>
                      </a:r>
                      <a:r>
                        <a:rPr lang="pt-BR" sz="1500" baseline="0" dirty="0" smtClean="0">
                          <a:latin typeface="Times New Roman" panose="02020603050405020304" pitchFamily="18" charset="0"/>
                          <a:cs typeface="Times New Roman" panose="02020603050405020304" pitchFamily="18" charset="0"/>
                        </a:rPr>
                        <a:t> Populacional</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IBGE</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Setor</a:t>
                      </a:r>
                      <a:r>
                        <a:rPr lang="pt-BR" sz="1500" baseline="0" dirty="0" smtClean="0">
                          <a:latin typeface="Times New Roman" panose="02020603050405020304" pitchFamily="18" charset="0"/>
                          <a:cs typeface="Times New Roman" panose="02020603050405020304" pitchFamily="18" charset="0"/>
                        </a:rPr>
                        <a:t> censitário (≈37.295s.c./5mi km²)</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10 anos</a:t>
                      </a:r>
                      <a:endParaRPr lang="pt-BR" sz="1500" dirty="0">
                        <a:latin typeface="Times New Roman" panose="02020603050405020304" pitchFamily="18" charset="0"/>
                        <a:cs typeface="Times New Roman" panose="02020603050405020304" pitchFamily="18" charset="0"/>
                      </a:endParaRPr>
                    </a:p>
                  </a:txBody>
                  <a:tcPr/>
                </a:tc>
              </a:tr>
              <a:tr h="370840">
                <a:tc>
                  <a:txBody>
                    <a:bodyPr/>
                    <a:lstStyle/>
                    <a:p>
                      <a:pPr algn="ctr"/>
                      <a:r>
                        <a:rPr lang="pt-BR" sz="1500" dirty="0" smtClean="0">
                          <a:latin typeface="Times New Roman" panose="02020603050405020304" pitchFamily="18" charset="0"/>
                          <a:cs typeface="Times New Roman" panose="02020603050405020304" pitchFamily="18" charset="0"/>
                        </a:rPr>
                        <a:t>Posse da terra</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MMA</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n.e.*</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n.e. </a:t>
                      </a:r>
                      <a:endParaRPr lang="pt-BR" sz="1500" dirty="0">
                        <a:latin typeface="Times New Roman" panose="02020603050405020304" pitchFamily="18" charset="0"/>
                        <a:cs typeface="Times New Roman" panose="02020603050405020304" pitchFamily="18" charset="0"/>
                      </a:endParaRPr>
                    </a:p>
                  </a:txBody>
                  <a:tcPr/>
                </a:tc>
              </a:tr>
            </a:tbl>
          </a:graphicData>
        </a:graphic>
      </p:graphicFrame>
      <p:sp>
        <p:nvSpPr>
          <p:cNvPr id="28" name="Shape 95"/>
          <p:cNvSpPr txBox="1">
            <a:spLocks/>
          </p:cNvSpPr>
          <p:nvPr/>
        </p:nvSpPr>
        <p:spPr>
          <a:xfrm>
            <a:off x="4572000" y="3005906"/>
            <a:ext cx="4955184" cy="591465"/>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1200" dirty="0" smtClean="0">
                <a:solidFill>
                  <a:schemeClr val="dk1"/>
                </a:solidFill>
                <a:latin typeface="Times New Roman" panose="02020603050405020304" pitchFamily="18" charset="0"/>
                <a:ea typeface="Calibri"/>
                <a:cs typeface="Times New Roman" panose="02020603050405020304" pitchFamily="18" charset="0"/>
                <a:sym typeface="Calibri"/>
              </a:rPr>
              <a:t>n.e.: não especificado. *escala varia de 1:5.000 a 1:100.000</a:t>
            </a:r>
            <a:endParaRPr lang="pt-BR" sz="12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10365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8" name="Shape 95"/>
          <p:cNvSpPr txBox="1">
            <a:spLocks/>
          </p:cNvSpPr>
          <p:nvPr/>
        </p:nvSpPr>
        <p:spPr>
          <a:xfrm>
            <a:off x="3070258" y="1072764"/>
            <a:ext cx="3003484" cy="591465"/>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700" dirty="0" smtClean="0">
                <a:solidFill>
                  <a:schemeClr val="dk1"/>
                </a:solidFill>
                <a:latin typeface="Times New Roman" panose="02020603050405020304" pitchFamily="18" charset="0"/>
                <a:ea typeface="Calibri"/>
                <a:cs typeface="Times New Roman" panose="02020603050405020304" pitchFamily="18" charset="0"/>
                <a:sym typeface="Calibri"/>
              </a:rPr>
              <a:t>Dicionário de dados</a:t>
            </a:r>
            <a:endParaRPr lang="pt-BR" sz="2700" dirty="0">
              <a:solidFill>
                <a:schemeClr val="dk1"/>
              </a:solidFill>
              <a:latin typeface="Times New Roman" panose="02020603050405020304" pitchFamily="18" charset="0"/>
              <a:ea typeface="Calibri"/>
              <a:cs typeface="Times New Roman" panose="02020603050405020304" pitchFamily="18" charset="0"/>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27059566"/>
              </p:ext>
            </p:extLst>
          </p:nvPr>
        </p:nvGraphicFramePr>
        <p:xfrm>
          <a:off x="773399" y="1522546"/>
          <a:ext cx="7597203" cy="1483360"/>
        </p:xfrm>
        <a:graphic>
          <a:graphicData uri="http://schemas.openxmlformats.org/drawingml/2006/table">
            <a:tbl>
              <a:tblPr firstRow="1" bandRow="1">
                <a:tableStyleId>{B1B72DEA-0459-4391-B119-727F36ED7AAD}</a:tableStyleId>
              </a:tblPr>
              <a:tblGrid>
                <a:gridCol w="1746568"/>
                <a:gridCol w="886142"/>
                <a:gridCol w="3170555"/>
                <a:gridCol w="1793938"/>
              </a:tblGrid>
              <a:tr h="370840">
                <a:tc>
                  <a:txBody>
                    <a:bodyPr/>
                    <a:lstStyle/>
                    <a:p>
                      <a:pPr algn="ctr"/>
                      <a:r>
                        <a:rPr lang="pt-BR" sz="1500" b="1" dirty="0" smtClean="0">
                          <a:latin typeface="Times New Roman" panose="02020603050405020304" pitchFamily="18" charset="0"/>
                          <a:cs typeface="Times New Roman" panose="02020603050405020304" pitchFamily="18" charset="0"/>
                        </a:rPr>
                        <a:t>DADO</a:t>
                      </a:r>
                      <a:endParaRPr lang="pt-BR" sz="1500" b="1" dirty="0">
                        <a:latin typeface="Times New Roman" panose="02020603050405020304" pitchFamily="18" charset="0"/>
                        <a:cs typeface="Times New Roman" panose="02020603050405020304" pitchFamily="18" charset="0"/>
                      </a:endParaRPr>
                    </a:p>
                  </a:txBody>
                  <a:tcPr/>
                </a:tc>
                <a:tc>
                  <a:txBody>
                    <a:bodyPr/>
                    <a:lstStyle/>
                    <a:p>
                      <a:pPr algn="ctr"/>
                      <a:r>
                        <a:rPr lang="pt-BR" sz="1500" b="1" dirty="0" smtClean="0">
                          <a:latin typeface="Times New Roman" panose="02020603050405020304" pitchFamily="18" charset="0"/>
                          <a:cs typeface="Times New Roman" panose="02020603050405020304" pitchFamily="18" charset="0"/>
                        </a:rPr>
                        <a:t>FONTE</a:t>
                      </a:r>
                      <a:endParaRPr lang="pt-BR" sz="1500" b="1" dirty="0">
                        <a:latin typeface="Times New Roman" panose="02020603050405020304" pitchFamily="18" charset="0"/>
                        <a:cs typeface="Times New Roman" panose="02020603050405020304" pitchFamily="18" charset="0"/>
                      </a:endParaRPr>
                    </a:p>
                  </a:txBody>
                  <a:tcPr/>
                </a:tc>
                <a:tc>
                  <a:txBody>
                    <a:bodyPr/>
                    <a:lstStyle/>
                    <a:p>
                      <a:pPr algn="ctr"/>
                      <a:r>
                        <a:rPr lang="pt-BR" sz="1500" b="1" dirty="0" smtClean="0">
                          <a:latin typeface="Times New Roman" panose="02020603050405020304" pitchFamily="18" charset="0"/>
                          <a:cs typeface="Times New Roman" panose="02020603050405020304" pitchFamily="18" charset="0"/>
                        </a:rPr>
                        <a:t>RES. ESPACIAL</a:t>
                      </a:r>
                      <a:endParaRPr lang="pt-BR" sz="1500" b="1" dirty="0">
                        <a:latin typeface="Times New Roman" panose="02020603050405020304" pitchFamily="18" charset="0"/>
                        <a:cs typeface="Times New Roman" panose="02020603050405020304" pitchFamily="18" charset="0"/>
                      </a:endParaRPr>
                    </a:p>
                  </a:txBody>
                  <a:tcPr/>
                </a:tc>
                <a:tc>
                  <a:txBody>
                    <a:bodyPr/>
                    <a:lstStyle/>
                    <a:p>
                      <a:pPr algn="ctr"/>
                      <a:r>
                        <a:rPr lang="pt-BR" sz="1500" b="1" dirty="0" smtClean="0">
                          <a:latin typeface="Times New Roman" panose="02020603050405020304" pitchFamily="18" charset="0"/>
                          <a:cs typeface="Times New Roman" panose="02020603050405020304" pitchFamily="18" charset="0"/>
                        </a:rPr>
                        <a:t>RES.</a:t>
                      </a:r>
                      <a:r>
                        <a:rPr lang="pt-BR" sz="1500" b="1" baseline="0" dirty="0" smtClean="0">
                          <a:latin typeface="Times New Roman" panose="02020603050405020304" pitchFamily="18" charset="0"/>
                          <a:cs typeface="Times New Roman" panose="02020603050405020304" pitchFamily="18" charset="0"/>
                        </a:rPr>
                        <a:t> TEMPORAL</a:t>
                      </a:r>
                      <a:endParaRPr lang="pt-BR" sz="1500" b="1" dirty="0">
                        <a:latin typeface="Times New Roman" panose="02020603050405020304" pitchFamily="18" charset="0"/>
                        <a:cs typeface="Times New Roman" panose="02020603050405020304" pitchFamily="18" charset="0"/>
                      </a:endParaRPr>
                    </a:p>
                  </a:txBody>
                  <a:tcPr/>
                </a:tc>
              </a:tr>
              <a:tr h="370840">
                <a:tc>
                  <a:txBody>
                    <a:bodyPr/>
                    <a:lstStyle/>
                    <a:p>
                      <a:pPr algn="ctr"/>
                      <a:r>
                        <a:rPr lang="pt-BR" sz="1500" dirty="0" smtClean="0">
                          <a:latin typeface="Times New Roman" panose="02020603050405020304" pitchFamily="18" charset="0"/>
                          <a:cs typeface="Times New Roman" panose="02020603050405020304" pitchFamily="18" charset="0"/>
                        </a:rPr>
                        <a:t>PRODES</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INPE</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6,25ha de área mínima</a:t>
                      </a:r>
                      <a:r>
                        <a:rPr lang="pt-BR" sz="1500" baseline="0" dirty="0" smtClean="0">
                          <a:latin typeface="Times New Roman" panose="02020603050405020304" pitchFamily="18" charset="0"/>
                          <a:cs typeface="Times New Roman" panose="02020603050405020304" pitchFamily="18" charset="0"/>
                        </a:rPr>
                        <a:t> mapeável</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1 ano </a:t>
                      </a:r>
                      <a:endParaRPr lang="pt-BR" sz="1500" dirty="0">
                        <a:latin typeface="Times New Roman" panose="02020603050405020304" pitchFamily="18" charset="0"/>
                        <a:cs typeface="Times New Roman" panose="02020603050405020304" pitchFamily="18" charset="0"/>
                      </a:endParaRPr>
                    </a:p>
                  </a:txBody>
                  <a:tcPr/>
                </a:tc>
              </a:tr>
              <a:tr h="370840">
                <a:tc>
                  <a:txBody>
                    <a:bodyPr/>
                    <a:lstStyle/>
                    <a:p>
                      <a:pPr algn="ctr"/>
                      <a:r>
                        <a:rPr lang="pt-BR" sz="1500" dirty="0" smtClean="0">
                          <a:latin typeface="Times New Roman" panose="02020603050405020304" pitchFamily="18" charset="0"/>
                          <a:cs typeface="Times New Roman" panose="02020603050405020304" pitchFamily="18" charset="0"/>
                        </a:rPr>
                        <a:t>Censo</a:t>
                      </a:r>
                      <a:r>
                        <a:rPr lang="pt-BR" sz="1500" baseline="0" dirty="0" smtClean="0">
                          <a:latin typeface="Times New Roman" panose="02020603050405020304" pitchFamily="18" charset="0"/>
                          <a:cs typeface="Times New Roman" panose="02020603050405020304" pitchFamily="18" charset="0"/>
                        </a:rPr>
                        <a:t> Populacional</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IBGE</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Setor</a:t>
                      </a:r>
                      <a:r>
                        <a:rPr lang="pt-BR" sz="1500" baseline="0" dirty="0" smtClean="0">
                          <a:latin typeface="Times New Roman" panose="02020603050405020304" pitchFamily="18" charset="0"/>
                          <a:cs typeface="Times New Roman" panose="02020603050405020304" pitchFamily="18" charset="0"/>
                        </a:rPr>
                        <a:t> censitário (≈37.295s.c./5mi km²)</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10 anos</a:t>
                      </a:r>
                      <a:endParaRPr lang="pt-BR" sz="1500" dirty="0">
                        <a:latin typeface="Times New Roman" panose="02020603050405020304" pitchFamily="18" charset="0"/>
                        <a:cs typeface="Times New Roman" panose="02020603050405020304" pitchFamily="18" charset="0"/>
                      </a:endParaRPr>
                    </a:p>
                  </a:txBody>
                  <a:tcPr/>
                </a:tc>
              </a:tr>
              <a:tr h="370840">
                <a:tc>
                  <a:txBody>
                    <a:bodyPr/>
                    <a:lstStyle/>
                    <a:p>
                      <a:pPr algn="ctr"/>
                      <a:r>
                        <a:rPr lang="pt-BR" sz="1500" dirty="0" smtClean="0">
                          <a:latin typeface="Times New Roman" panose="02020603050405020304" pitchFamily="18" charset="0"/>
                          <a:cs typeface="Times New Roman" panose="02020603050405020304" pitchFamily="18" charset="0"/>
                        </a:rPr>
                        <a:t>Posse da terra</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MMA</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n.e.*</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n.e. </a:t>
                      </a:r>
                      <a:endParaRPr lang="pt-BR" sz="1500" dirty="0">
                        <a:latin typeface="Times New Roman" panose="02020603050405020304" pitchFamily="18" charset="0"/>
                        <a:cs typeface="Times New Roman" panose="02020603050405020304" pitchFamily="18" charset="0"/>
                      </a:endParaRPr>
                    </a:p>
                  </a:txBody>
                  <a:tcPr/>
                </a:tc>
              </a:tr>
            </a:tbl>
          </a:graphicData>
        </a:graphic>
      </p:graphicFrame>
      <p:sp>
        <p:nvSpPr>
          <p:cNvPr id="28" name="Shape 95"/>
          <p:cNvSpPr txBox="1">
            <a:spLocks/>
          </p:cNvSpPr>
          <p:nvPr/>
        </p:nvSpPr>
        <p:spPr>
          <a:xfrm>
            <a:off x="4572000" y="3005906"/>
            <a:ext cx="4955184" cy="591465"/>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1200" dirty="0" smtClean="0">
                <a:solidFill>
                  <a:schemeClr val="dk1"/>
                </a:solidFill>
                <a:latin typeface="Times New Roman" panose="02020603050405020304" pitchFamily="18" charset="0"/>
                <a:ea typeface="Calibri"/>
                <a:cs typeface="Times New Roman" panose="02020603050405020304" pitchFamily="18" charset="0"/>
                <a:sym typeface="Calibri"/>
              </a:rPr>
              <a:t>n.e.: não especificado. *escala varia de 1:5.000 a 1:100.000</a:t>
            </a:r>
            <a:endParaRPr lang="pt-BR" sz="1200"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1026" name="Picture 2" descr="http://meioambiente.culturamix.com/blog/wp-content/gallery/desmatamento-da-amazonia-6/Aumento-do-Desmatamento-na-Amazonia-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95" y="3743719"/>
            <a:ext cx="4168405" cy="2771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obt.inpe.br/degrad/figuras/degr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66" y="3628800"/>
            <a:ext cx="4002153" cy="300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31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2719569" y="904026"/>
            <a:ext cx="944489" cy="307777"/>
          </a:xfrm>
          <a:prstGeom prst="rect">
            <a:avLst/>
          </a:prstGeom>
          <a:solidFill>
            <a:schemeClr val="accent6"/>
          </a:solidFill>
        </p:spPr>
        <p:txBody>
          <a:bodyPr wrap="none" rtlCol="0">
            <a:spAutoFit/>
          </a:bodyPr>
          <a:lstStyle/>
          <a:p>
            <a:r>
              <a:rPr lang="pt-BR" dirty="0" smtClean="0"/>
              <a:t>PRODES</a:t>
            </a:r>
            <a:endParaRPr lang="pt-BR" dirty="0"/>
          </a:p>
        </p:txBody>
      </p:sp>
      <p:sp>
        <p:nvSpPr>
          <p:cNvPr id="8" name="TextBox 7"/>
          <p:cNvSpPr txBox="1"/>
          <p:nvPr/>
        </p:nvSpPr>
        <p:spPr>
          <a:xfrm>
            <a:off x="2405473" y="2160896"/>
            <a:ext cx="1566454" cy="492443"/>
          </a:xfrm>
          <a:prstGeom prst="rect">
            <a:avLst/>
          </a:prstGeom>
          <a:noFill/>
          <a:ln>
            <a:solidFill>
              <a:schemeClr val="tx1"/>
            </a:solidFill>
          </a:ln>
        </p:spPr>
        <p:txBody>
          <a:bodyPr wrap="none" rtlCol="0">
            <a:spAutoFit/>
          </a:bodyPr>
          <a:lstStyle/>
          <a:p>
            <a:pPr algn="ctr"/>
            <a:r>
              <a:rPr lang="pt-BR" dirty="0" smtClean="0"/>
              <a:t>Desmatamento</a:t>
            </a:r>
          </a:p>
          <a:p>
            <a:r>
              <a:rPr lang="pt-BR" sz="1200" dirty="0" smtClean="0"/>
              <a:t>(até 2000; até 2010)</a:t>
            </a:r>
            <a:endParaRPr lang="pt-BR" sz="1200" dirty="0"/>
          </a:p>
        </p:txBody>
      </p:sp>
      <p:pic>
        <p:nvPicPr>
          <p:cNvPr id="13" name="Picture 12"/>
          <p:cNvPicPr>
            <a:picLocks noChangeAspect="1"/>
          </p:cNvPicPr>
          <p:nvPr/>
        </p:nvPicPr>
        <p:blipFill rotWithShape="1">
          <a:blip r:embed="rId3"/>
          <a:srcRect l="31308" t="48240" r="46352" b="39395"/>
          <a:stretch/>
        </p:blipFill>
        <p:spPr>
          <a:xfrm>
            <a:off x="2278615" y="2739643"/>
            <a:ext cx="1837421" cy="1324877"/>
          </a:xfrm>
          <a:prstGeom prst="rect">
            <a:avLst/>
          </a:prstGeom>
        </p:spPr>
      </p:pic>
      <p:sp>
        <p:nvSpPr>
          <p:cNvPr id="14" name="TextBox 13"/>
          <p:cNvSpPr txBox="1"/>
          <p:nvPr/>
        </p:nvSpPr>
        <p:spPr>
          <a:xfrm>
            <a:off x="6015398" y="899652"/>
            <a:ext cx="614271" cy="307777"/>
          </a:xfrm>
          <a:prstGeom prst="rect">
            <a:avLst/>
          </a:prstGeom>
          <a:solidFill>
            <a:schemeClr val="accent6"/>
          </a:solidFill>
        </p:spPr>
        <p:txBody>
          <a:bodyPr wrap="none" rtlCol="0">
            <a:spAutoFit/>
          </a:bodyPr>
          <a:lstStyle/>
          <a:p>
            <a:r>
              <a:rPr lang="pt-BR" dirty="0" smtClean="0"/>
              <a:t>IBGE</a:t>
            </a:r>
            <a:endParaRPr lang="pt-BR" dirty="0"/>
          </a:p>
        </p:txBody>
      </p:sp>
      <p:sp>
        <p:nvSpPr>
          <p:cNvPr id="15" name="TextBox 14"/>
          <p:cNvSpPr txBox="1"/>
          <p:nvPr/>
        </p:nvSpPr>
        <p:spPr>
          <a:xfrm>
            <a:off x="4895584" y="1555148"/>
            <a:ext cx="2850460" cy="307777"/>
          </a:xfrm>
          <a:prstGeom prst="rect">
            <a:avLst/>
          </a:prstGeom>
          <a:noFill/>
          <a:ln>
            <a:solidFill>
              <a:schemeClr val="tx1"/>
            </a:solidFill>
          </a:ln>
        </p:spPr>
        <p:txBody>
          <a:bodyPr wrap="none" rtlCol="0">
            <a:spAutoFit/>
          </a:bodyPr>
          <a:lstStyle/>
          <a:p>
            <a:r>
              <a:rPr lang="pt-BR" dirty="0" smtClean="0"/>
              <a:t>Densidade populacional por setor</a:t>
            </a:r>
            <a:endParaRPr lang="pt-BR" dirty="0"/>
          </a:p>
        </p:txBody>
      </p:sp>
      <p:pic>
        <p:nvPicPr>
          <p:cNvPr id="16" name="Picture 15"/>
          <p:cNvPicPr>
            <a:picLocks noChangeAspect="1"/>
          </p:cNvPicPr>
          <p:nvPr/>
        </p:nvPicPr>
        <p:blipFill rotWithShape="1">
          <a:blip r:embed="rId3"/>
          <a:srcRect l="8789" t="68536" r="69364" b="19363"/>
          <a:stretch/>
        </p:blipFill>
        <p:spPr>
          <a:xfrm>
            <a:off x="5485770" y="1885177"/>
            <a:ext cx="1673524" cy="1207698"/>
          </a:xfrm>
          <a:prstGeom prst="rect">
            <a:avLst/>
          </a:prstGeom>
        </p:spPr>
      </p:pic>
      <p:sp>
        <p:nvSpPr>
          <p:cNvPr id="17" name="TextBox 16"/>
          <p:cNvSpPr txBox="1"/>
          <p:nvPr/>
        </p:nvSpPr>
        <p:spPr>
          <a:xfrm>
            <a:off x="4741048" y="3397417"/>
            <a:ext cx="3020379" cy="307777"/>
          </a:xfrm>
          <a:prstGeom prst="rect">
            <a:avLst/>
          </a:prstGeom>
          <a:noFill/>
          <a:ln>
            <a:solidFill>
              <a:schemeClr val="tx1"/>
            </a:solidFill>
          </a:ln>
        </p:spPr>
        <p:txBody>
          <a:bodyPr wrap="none" rtlCol="0">
            <a:spAutoFit/>
          </a:bodyPr>
          <a:lstStyle/>
          <a:p>
            <a:r>
              <a:rPr lang="pt-BR" dirty="0" smtClean="0"/>
              <a:t>Densidade populacional por célula</a:t>
            </a:r>
            <a:endParaRPr lang="pt-BR" dirty="0"/>
          </a:p>
        </p:txBody>
      </p:sp>
      <p:pic>
        <p:nvPicPr>
          <p:cNvPr id="19" name="Picture 18"/>
          <p:cNvPicPr>
            <a:picLocks noChangeAspect="1"/>
          </p:cNvPicPr>
          <p:nvPr/>
        </p:nvPicPr>
        <p:blipFill rotWithShape="1">
          <a:blip r:embed="rId3"/>
          <a:srcRect l="8326" t="87839" r="69637"/>
          <a:stretch/>
        </p:blipFill>
        <p:spPr>
          <a:xfrm>
            <a:off x="5416509" y="3740050"/>
            <a:ext cx="1812046" cy="1302812"/>
          </a:xfrm>
          <a:prstGeom prst="rect">
            <a:avLst/>
          </a:prstGeom>
        </p:spPr>
      </p:pic>
      <p:cxnSp>
        <p:nvCxnSpPr>
          <p:cNvPr id="22" name="Straight Arrow Connector 21"/>
          <p:cNvCxnSpPr/>
          <p:nvPr/>
        </p:nvCxnSpPr>
        <p:spPr>
          <a:xfrm flipH="1">
            <a:off x="6320815" y="1219700"/>
            <a:ext cx="1717" cy="3131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20814" y="3095916"/>
            <a:ext cx="1" cy="305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3"/>
          <a:srcRect l="76740" t="8688" r="992" b="78854"/>
          <a:stretch/>
        </p:blipFill>
        <p:spPr>
          <a:xfrm>
            <a:off x="3607128" y="5824522"/>
            <a:ext cx="1383049" cy="1008090"/>
          </a:xfrm>
          <a:prstGeom prst="rect">
            <a:avLst/>
          </a:prstGeom>
        </p:spPr>
      </p:pic>
      <p:sp>
        <p:nvSpPr>
          <p:cNvPr id="32" name="TextBox 31"/>
          <p:cNvSpPr txBox="1"/>
          <p:nvPr/>
        </p:nvSpPr>
        <p:spPr>
          <a:xfrm>
            <a:off x="2794959" y="5516745"/>
            <a:ext cx="3159840" cy="307777"/>
          </a:xfrm>
          <a:prstGeom prst="rect">
            <a:avLst/>
          </a:prstGeom>
          <a:noFill/>
          <a:ln>
            <a:solidFill>
              <a:schemeClr val="tx1"/>
            </a:solidFill>
          </a:ln>
        </p:spPr>
        <p:txBody>
          <a:bodyPr wrap="none" rtlCol="0">
            <a:spAutoFit/>
          </a:bodyPr>
          <a:lstStyle/>
          <a:p>
            <a:pPr algn="ctr"/>
            <a:r>
              <a:rPr lang="pt-BR" dirty="0" smtClean="0"/>
              <a:t>Desmatamento x Dens. populacional </a:t>
            </a:r>
            <a:endParaRPr lang="pt-BR" sz="1200" dirty="0"/>
          </a:p>
        </p:txBody>
      </p:sp>
      <p:cxnSp>
        <p:nvCxnSpPr>
          <p:cNvPr id="33" name="Straight Arrow Connector 32"/>
          <p:cNvCxnSpPr>
            <a:stCxn id="13" idx="2"/>
          </p:cNvCxnSpPr>
          <p:nvPr/>
        </p:nvCxnSpPr>
        <p:spPr>
          <a:xfrm>
            <a:off x="3197326" y="4064520"/>
            <a:ext cx="650055" cy="14522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8" idx="0"/>
          </p:cNvCxnSpPr>
          <p:nvPr/>
        </p:nvCxnSpPr>
        <p:spPr>
          <a:xfrm flipH="1">
            <a:off x="3188700" y="1222910"/>
            <a:ext cx="3114" cy="937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098211" y="5087150"/>
            <a:ext cx="693724" cy="4295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4172" y="4050232"/>
            <a:ext cx="766557" cy="276999"/>
          </a:xfrm>
          <a:prstGeom prst="rect">
            <a:avLst/>
          </a:prstGeom>
          <a:noFill/>
        </p:spPr>
        <p:txBody>
          <a:bodyPr wrap="none" rtlCol="0">
            <a:spAutoFit/>
          </a:bodyPr>
          <a:lstStyle/>
          <a:p>
            <a:r>
              <a:rPr lang="pt-BR" sz="1200" dirty="0" smtClean="0">
                <a:latin typeface="Times New Roman" panose="02020603050405020304" pitchFamily="18" charset="0"/>
                <a:cs typeface="Times New Roman" panose="02020603050405020304" pitchFamily="18" charset="0"/>
              </a:rPr>
              <a:t>10x10km</a:t>
            </a:r>
            <a:endParaRPr lang="pt-BR"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485064" y="5028574"/>
            <a:ext cx="766557" cy="276999"/>
          </a:xfrm>
          <a:prstGeom prst="rect">
            <a:avLst/>
          </a:prstGeom>
          <a:noFill/>
        </p:spPr>
        <p:txBody>
          <a:bodyPr wrap="none" rtlCol="0">
            <a:spAutoFit/>
          </a:bodyPr>
          <a:lstStyle/>
          <a:p>
            <a:r>
              <a:rPr lang="pt-BR" sz="1200" dirty="0" smtClean="0">
                <a:latin typeface="Times New Roman" panose="02020603050405020304" pitchFamily="18" charset="0"/>
                <a:cs typeface="Times New Roman" panose="02020603050405020304" pitchFamily="18" charset="0"/>
              </a:rPr>
              <a:t>10x10km</a:t>
            </a:r>
            <a:endParaRPr lang="pt-BR" sz="1200" dirty="0">
              <a:latin typeface="Times New Roman" panose="02020603050405020304" pitchFamily="18" charset="0"/>
              <a:cs typeface="Times New Roman" panose="02020603050405020304" pitchFamily="18" charset="0"/>
            </a:endParaRPr>
          </a:p>
        </p:txBody>
      </p:sp>
      <p:sp>
        <p:nvSpPr>
          <p:cNvPr id="21" name="TextBox 20"/>
          <p:cNvSpPr txBox="1"/>
          <p:nvPr/>
        </p:nvSpPr>
        <p:spPr>
          <a:xfrm rot="16200000">
            <a:off x="4714932" y="6341518"/>
            <a:ext cx="766557" cy="276999"/>
          </a:xfrm>
          <a:prstGeom prst="rect">
            <a:avLst/>
          </a:prstGeom>
          <a:noFill/>
        </p:spPr>
        <p:txBody>
          <a:bodyPr wrap="none" rtlCol="0">
            <a:spAutoFit/>
          </a:bodyPr>
          <a:lstStyle/>
          <a:p>
            <a:r>
              <a:rPr lang="pt-BR" sz="1200" dirty="0" smtClean="0">
                <a:latin typeface="Times New Roman" panose="02020603050405020304" pitchFamily="18" charset="0"/>
                <a:cs typeface="Times New Roman" panose="02020603050405020304" pitchFamily="18" charset="0"/>
              </a:rPr>
              <a:t>10x10km</a:t>
            </a:r>
            <a:endParaRPr lang="pt-B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27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2719569" y="904026"/>
            <a:ext cx="944489" cy="307777"/>
          </a:xfrm>
          <a:prstGeom prst="rect">
            <a:avLst/>
          </a:prstGeom>
          <a:solidFill>
            <a:schemeClr val="accent6"/>
          </a:solidFill>
        </p:spPr>
        <p:txBody>
          <a:bodyPr wrap="none" rtlCol="0">
            <a:spAutoFit/>
          </a:bodyPr>
          <a:lstStyle/>
          <a:p>
            <a:r>
              <a:rPr lang="pt-BR" dirty="0" smtClean="0"/>
              <a:t>PRODES</a:t>
            </a:r>
            <a:endParaRPr lang="pt-BR" dirty="0"/>
          </a:p>
        </p:txBody>
      </p:sp>
      <p:sp>
        <p:nvSpPr>
          <p:cNvPr id="8" name="TextBox 7"/>
          <p:cNvSpPr txBox="1"/>
          <p:nvPr/>
        </p:nvSpPr>
        <p:spPr>
          <a:xfrm>
            <a:off x="2405473" y="2160896"/>
            <a:ext cx="1566454" cy="492443"/>
          </a:xfrm>
          <a:prstGeom prst="rect">
            <a:avLst/>
          </a:prstGeom>
          <a:noFill/>
          <a:ln>
            <a:solidFill>
              <a:schemeClr val="tx1"/>
            </a:solidFill>
          </a:ln>
        </p:spPr>
        <p:txBody>
          <a:bodyPr wrap="none" rtlCol="0">
            <a:spAutoFit/>
          </a:bodyPr>
          <a:lstStyle/>
          <a:p>
            <a:pPr algn="ctr"/>
            <a:r>
              <a:rPr lang="pt-BR" dirty="0" smtClean="0"/>
              <a:t>Desmatamento</a:t>
            </a:r>
          </a:p>
          <a:p>
            <a:r>
              <a:rPr lang="pt-BR" sz="1200" dirty="0" smtClean="0"/>
              <a:t>(até 2000; até 2010)</a:t>
            </a:r>
            <a:endParaRPr lang="pt-BR" sz="1200" dirty="0"/>
          </a:p>
        </p:txBody>
      </p:sp>
      <p:pic>
        <p:nvPicPr>
          <p:cNvPr id="13" name="Picture 12"/>
          <p:cNvPicPr>
            <a:picLocks noChangeAspect="1"/>
          </p:cNvPicPr>
          <p:nvPr/>
        </p:nvPicPr>
        <p:blipFill rotWithShape="1">
          <a:blip r:embed="rId3"/>
          <a:srcRect l="31308" t="48240" r="46352" b="39395"/>
          <a:stretch/>
        </p:blipFill>
        <p:spPr>
          <a:xfrm>
            <a:off x="2278615" y="2739643"/>
            <a:ext cx="1837421" cy="1324877"/>
          </a:xfrm>
          <a:prstGeom prst="rect">
            <a:avLst/>
          </a:prstGeom>
        </p:spPr>
      </p:pic>
      <p:sp>
        <p:nvSpPr>
          <p:cNvPr id="14" name="TextBox 13"/>
          <p:cNvSpPr txBox="1"/>
          <p:nvPr/>
        </p:nvSpPr>
        <p:spPr>
          <a:xfrm>
            <a:off x="6015398" y="899652"/>
            <a:ext cx="614271" cy="307777"/>
          </a:xfrm>
          <a:prstGeom prst="rect">
            <a:avLst/>
          </a:prstGeom>
          <a:solidFill>
            <a:schemeClr val="accent6"/>
          </a:solidFill>
        </p:spPr>
        <p:txBody>
          <a:bodyPr wrap="none" rtlCol="0">
            <a:spAutoFit/>
          </a:bodyPr>
          <a:lstStyle/>
          <a:p>
            <a:r>
              <a:rPr lang="pt-BR" dirty="0" smtClean="0"/>
              <a:t>IBGE</a:t>
            </a:r>
            <a:endParaRPr lang="pt-BR" dirty="0"/>
          </a:p>
        </p:txBody>
      </p:sp>
      <p:sp>
        <p:nvSpPr>
          <p:cNvPr id="15" name="TextBox 14"/>
          <p:cNvSpPr txBox="1"/>
          <p:nvPr/>
        </p:nvSpPr>
        <p:spPr>
          <a:xfrm>
            <a:off x="4895584" y="1555148"/>
            <a:ext cx="2850460" cy="307777"/>
          </a:xfrm>
          <a:prstGeom prst="rect">
            <a:avLst/>
          </a:prstGeom>
          <a:noFill/>
          <a:ln>
            <a:solidFill>
              <a:schemeClr val="tx1"/>
            </a:solidFill>
          </a:ln>
        </p:spPr>
        <p:txBody>
          <a:bodyPr wrap="none" rtlCol="0">
            <a:spAutoFit/>
          </a:bodyPr>
          <a:lstStyle/>
          <a:p>
            <a:r>
              <a:rPr lang="pt-BR" dirty="0" smtClean="0"/>
              <a:t>Densidade populacional por setor</a:t>
            </a:r>
            <a:endParaRPr lang="pt-BR" dirty="0"/>
          </a:p>
        </p:txBody>
      </p:sp>
      <p:pic>
        <p:nvPicPr>
          <p:cNvPr id="16" name="Picture 15"/>
          <p:cNvPicPr>
            <a:picLocks noChangeAspect="1"/>
          </p:cNvPicPr>
          <p:nvPr/>
        </p:nvPicPr>
        <p:blipFill rotWithShape="1">
          <a:blip r:embed="rId3"/>
          <a:srcRect l="8789" t="68536" r="69364" b="19363"/>
          <a:stretch/>
        </p:blipFill>
        <p:spPr>
          <a:xfrm>
            <a:off x="5485770" y="1885177"/>
            <a:ext cx="1673524" cy="1207698"/>
          </a:xfrm>
          <a:prstGeom prst="rect">
            <a:avLst/>
          </a:prstGeom>
        </p:spPr>
      </p:pic>
      <p:sp>
        <p:nvSpPr>
          <p:cNvPr id="17" name="TextBox 16"/>
          <p:cNvSpPr txBox="1"/>
          <p:nvPr/>
        </p:nvSpPr>
        <p:spPr>
          <a:xfrm>
            <a:off x="4741048" y="3397417"/>
            <a:ext cx="3020379" cy="307777"/>
          </a:xfrm>
          <a:prstGeom prst="rect">
            <a:avLst/>
          </a:prstGeom>
          <a:noFill/>
          <a:ln>
            <a:solidFill>
              <a:schemeClr val="tx1"/>
            </a:solidFill>
          </a:ln>
        </p:spPr>
        <p:txBody>
          <a:bodyPr wrap="none" rtlCol="0">
            <a:spAutoFit/>
          </a:bodyPr>
          <a:lstStyle/>
          <a:p>
            <a:r>
              <a:rPr lang="pt-BR" dirty="0" smtClean="0"/>
              <a:t>Densidade populacional por célula</a:t>
            </a:r>
            <a:endParaRPr lang="pt-BR" dirty="0"/>
          </a:p>
        </p:txBody>
      </p:sp>
      <p:pic>
        <p:nvPicPr>
          <p:cNvPr id="19" name="Picture 18"/>
          <p:cNvPicPr>
            <a:picLocks noChangeAspect="1"/>
          </p:cNvPicPr>
          <p:nvPr/>
        </p:nvPicPr>
        <p:blipFill rotWithShape="1">
          <a:blip r:embed="rId3"/>
          <a:srcRect l="8326" t="87839" r="69637"/>
          <a:stretch/>
        </p:blipFill>
        <p:spPr>
          <a:xfrm>
            <a:off x="5416509" y="3740050"/>
            <a:ext cx="1812046" cy="1302812"/>
          </a:xfrm>
          <a:prstGeom prst="rect">
            <a:avLst/>
          </a:prstGeom>
        </p:spPr>
      </p:pic>
      <p:cxnSp>
        <p:nvCxnSpPr>
          <p:cNvPr id="22" name="Straight Arrow Connector 21"/>
          <p:cNvCxnSpPr/>
          <p:nvPr/>
        </p:nvCxnSpPr>
        <p:spPr>
          <a:xfrm flipH="1">
            <a:off x="6320815" y="1219700"/>
            <a:ext cx="1717" cy="3131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20814" y="3095916"/>
            <a:ext cx="1" cy="305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3"/>
          <a:srcRect l="76740" t="8688" r="992" b="78854"/>
          <a:stretch/>
        </p:blipFill>
        <p:spPr>
          <a:xfrm>
            <a:off x="3607128" y="5824522"/>
            <a:ext cx="1383049" cy="1008090"/>
          </a:xfrm>
          <a:prstGeom prst="rect">
            <a:avLst/>
          </a:prstGeom>
        </p:spPr>
      </p:pic>
      <p:sp>
        <p:nvSpPr>
          <p:cNvPr id="32" name="TextBox 31"/>
          <p:cNvSpPr txBox="1"/>
          <p:nvPr/>
        </p:nvSpPr>
        <p:spPr>
          <a:xfrm>
            <a:off x="2794959" y="5516745"/>
            <a:ext cx="3159840" cy="307777"/>
          </a:xfrm>
          <a:prstGeom prst="rect">
            <a:avLst/>
          </a:prstGeom>
          <a:noFill/>
          <a:ln>
            <a:solidFill>
              <a:schemeClr val="tx1"/>
            </a:solidFill>
          </a:ln>
        </p:spPr>
        <p:txBody>
          <a:bodyPr wrap="none" rtlCol="0">
            <a:spAutoFit/>
          </a:bodyPr>
          <a:lstStyle/>
          <a:p>
            <a:pPr algn="ctr"/>
            <a:r>
              <a:rPr lang="pt-BR" dirty="0" smtClean="0"/>
              <a:t>Desmatamento x Dens. populacional </a:t>
            </a:r>
            <a:endParaRPr lang="pt-BR" sz="1200" dirty="0"/>
          </a:p>
        </p:txBody>
      </p:sp>
      <p:cxnSp>
        <p:nvCxnSpPr>
          <p:cNvPr id="33" name="Straight Arrow Connector 32"/>
          <p:cNvCxnSpPr>
            <a:stCxn id="13" idx="2"/>
          </p:cNvCxnSpPr>
          <p:nvPr/>
        </p:nvCxnSpPr>
        <p:spPr>
          <a:xfrm>
            <a:off x="3197326" y="4064520"/>
            <a:ext cx="650055" cy="14522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8" idx="0"/>
          </p:cNvCxnSpPr>
          <p:nvPr/>
        </p:nvCxnSpPr>
        <p:spPr>
          <a:xfrm flipH="1">
            <a:off x="3188700" y="1222910"/>
            <a:ext cx="3114" cy="937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098211" y="5087150"/>
            <a:ext cx="693724" cy="4295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5608" y="5864349"/>
            <a:ext cx="1851789" cy="954107"/>
          </a:xfrm>
          <a:prstGeom prst="rect">
            <a:avLst/>
          </a:prstGeom>
          <a:noFill/>
          <a:ln w="38100">
            <a:solidFill>
              <a:schemeClr val="tx1"/>
            </a:solidFill>
            <a:prstDash val="dash"/>
          </a:ln>
        </p:spPr>
        <p:txBody>
          <a:bodyPr wrap="none" rtlCol="0">
            <a:spAutoFit/>
          </a:bodyPr>
          <a:lstStyle/>
          <a:p>
            <a:r>
              <a:rPr lang="pt-BR" dirty="0" smtClean="0"/>
              <a:t>+ Posse de terra</a:t>
            </a:r>
          </a:p>
          <a:p>
            <a:r>
              <a:rPr lang="pt-BR" dirty="0" smtClean="0"/>
              <a:t>+ Rios navegáveis</a:t>
            </a:r>
          </a:p>
          <a:p>
            <a:r>
              <a:rPr lang="pt-BR" dirty="0" smtClean="0"/>
              <a:t>+ Principais estradas</a:t>
            </a:r>
          </a:p>
          <a:p>
            <a:r>
              <a:rPr lang="pt-BR" dirty="0" smtClean="0"/>
              <a:t>+ Capitais estaduais</a:t>
            </a:r>
            <a:endParaRPr lang="pt-BR" dirty="0"/>
          </a:p>
        </p:txBody>
      </p:sp>
      <p:cxnSp>
        <p:nvCxnSpPr>
          <p:cNvPr id="20" name="Straight Arrow Connector 19"/>
          <p:cNvCxnSpPr>
            <a:endCxn id="31" idx="1"/>
          </p:cNvCxnSpPr>
          <p:nvPr/>
        </p:nvCxnSpPr>
        <p:spPr>
          <a:xfrm flipV="1">
            <a:off x="2536887" y="6328567"/>
            <a:ext cx="1070241" cy="9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34172" y="4050232"/>
            <a:ext cx="766557" cy="276999"/>
          </a:xfrm>
          <a:prstGeom prst="rect">
            <a:avLst/>
          </a:prstGeom>
          <a:noFill/>
        </p:spPr>
        <p:txBody>
          <a:bodyPr wrap="none" rtlCol="0">
            <a:spAutoFit/>
          </a:bodyPr>
          <a:lstStyle/>
          <a:p>
            <a:r>
              <a:rPr lang="pt-BR" sz="1200" dirty="0" smtClean="0">
                <a:latin typeface="Times New Roman" panose="02020603050405020304" pitchFamily="18" charset="0"/>
                <a:cs typeface="Times New Roman" panose="02020603050405020304" pitchFamily="18" charset="0"/>
              </a:rPr>
              <a:t>10x10km</a:t>
            </a:r>
            <a:endParaRPr lang="pt-BR" sz="12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485064" y="5028574"/>
            <a:ext cx="766557" cy="276999"/>
          </a:xfrm>
          <a:prstGeom prst="rect">
            <a:avLst/>
          </a:prstGeom>
          <a:noFill/>
        </p:spPr>
        <p:txBody>
          <a:bodyPr wrap="none" rtlCol="0">
            <a:spAutoFit/>
          </a:bodyPr>
          <a:lstStyle/>
          <a:p>
            <a:r>
              <a:rPr lang="pt-BR" sz="1200" dirty="0" smtClean="0">
                <a:latin typeface="Times New Roman" panose="02020603050405020304" pitchFamily="18" charset="0"/>
                <a:cs typeface="Times New Roman" panose="02020603050405020304" pitchFamily="18" charset="0"/>
              </a:rPr>
              <a:t>10x10km</a:t>
            </a:r>
            <a:endParaRPr lang="pt-BR" sz="1200" dirty="0">
              <a:latin typeface="Times New Roman" panose="02020603050405020304" pitchFamily="18" charset="0"/>
              <a:cs typeface="Times New Roman" panose="02020603050405020304" pitchFamily="18" charset="0"/>
            </a:endParaRPr>
          </a:p>
        </p:txBody>
      </p:sp>
      <p:sp>
        <p:nvSpPr>
          <p:cNvPr id="24" name="TextBox 23"/>
          <p:cNvSpPr txBox="1"/>
          <p:nvPr/>
        </p:nvSpPr>
        <p:spPr>
          <a:xfrm rot="16200000">
            <a:off x="4714932" y="6341518"/>
            <a:ext cx="766557" cy="276999"/>
          </a:xfrm>
          <a:prstGeom prst="rect">
            <a:avLst/>
          </a:prstGeom>
          <a:noFill/>
        </p:spPr>
        <p:txBody>
          <a:bodyPr wrap="none" rtlCol="0">
            <a:spAutoFit/>
          </a:bodyPr>
          <a:lstStyle/>
          <a:p>
            <a:r>
              <a:rPr lang="pt-BR" sz="1200" dirty="0" smtClean="0">
                <a:latin typeface="Times New Roman" panose="02020603050405020304" pitchFamily="18" charset="0"/>
                <a:cs typeface="Times New Roman" panose="02020603050405020304" pitchFamily="18" charset="0"/>
              </a:rPr>
              <a:t>10x10km</a:t>
            </a:r>
            <a:endParaRPr lang="pt-B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673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2" name="Picture 1"/>
          <p:cNvPicPr>
            <a:picLocks noChangeAspect="1"/>
          </p:cNvPicPr>
          <p:nvPr/>
        </p:nvPicPr>
        <p:blipFill>
          <a:blip r:embed="rId3"/>
          <a:stretch>
            <a:fillRect/>
          </a:stretch>
        </p:blipFill>
        <p:spPr>
          <a:xfrm>
            <a:off x="271507" y="1012763"/>
            <a:ext cx="8654995" cy="3371236"/>
          </a:xfrm>
          <a:prstGeom prst="rect">
            <a:avLst/>
          </a:prstGeom>
        </p:spPr>
      </p:pic>
      <p:sp>
        <p:nvSpPr>
          <p:cNvPr id="7" name="Shape 95"/>
          <p:cNvSpPr txBox="1">
            <a:spLocks/>
          </p:cNvSpPr>
          <p:nvPr/>
        </p:nvSpPr>
        <p:spPr>
          <a:xfrm>
            <a:off x="271507" y="4400995"/>
            <a:ext cx="8654995" cy="820488"/>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Definição das classes de padrões de ocupação humana de acordo com a densidade populacional em 2010 e extensão de desmatamento em 2010.</a:t>
            </a: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637614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2" name="Picture 1"/>
          <p:cNvPicPr>
            <a:picLocks noChangeAspect="1"/>
          </p:cNvPicPr>
          <p:nvPr/>
        </p:nvPicPr>
        <p:blipFill>
          <a:blip r:embed="rId3"/>
          <a:stretch>
            <a:fillRect/>
          </a:stretch>
        </p:blipFill>
        <p:spPr>
          <a:xfrm>
            <a:off x="271507" y="1012763"/>
            <a:ext cx="8654995" cy="3371236"/>
          </a:xfrm>
          <a:prstGeom prst="rect">
            <a:avLst/>
          </a:prstGeom>
        </p:spPr>
      </p:pic>
      <p:sp>
        <p:nvSpPr>
          <p:cNvPr id="7" name="Shape 95"/>
          <p:cNvSpPr txBox="1">
            <a:spLocks/>
          </p:cNvSpPr>
          <p:nvPr/>
        </p:nvSpPr>
        <p:spPr>
          <a:xfrm>
            <a:off x="271507" y="4400995"/>
            <a:ext cx="8654995" cy="820488"/>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Definição das classes de padrões de ocupação humana de acordo com a densidade populacional em 2010 e extensão de desmatamento em 2010.</a:t>
            </a: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3" name="Rounded Rectangle 2"/>
          <p:cNvSpPr/>
          <p:nvPr/>
        </p:nvSpPr>
        <p:spPr>
          <a:xfrm>
            <a:off x="2082799" y="2103639"/>
            <a:ext cx="5207000" cy="225291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extBox 3"/>
          <p:cNvSpPr txBox="1"/>
          <p:nvPr/>
        </p:nvSpPr>
        <p:spPr>
          <a:xfrm>
            <a:off x="3156713" y="2421382"/>
            <a:ext cx="1529586" cy="553998"/>
          </a:xfrm>
          <a:prstGeom prst="rect">
            <a:avLst/>
          </a:prstGeom>
          <a:noFill/>
        </p:spPr>
        <p:txBody>
          <a:bodyPr wrap="none" rtlCol="0">
            <a:spAutoFit/>
          </a:bodyPr>
          <a:lstStyle/>
          <a:p>
            <a:r>
              <a:rPr lang="pt-BR" sz="3000" b="1" dirty="0" smtClean="0">
                <a:solidFill>
                  <a:srgbClr val="FF0000"/>
                </a:solidFill>
              </a:rPr>
              <a:t>RURAL</a:t>
            </a:r>
            <a:endParaRPr lang="pt-BR" sz="3000" b="1" dirty="0">
              <a:solidFill>
                <a:srgbClr val="FF0000"/>
              </a:solidFill>
            </a:endParaRPr>
          </a:p>
        </p:txBody>
      </p:sp>
      <p:sp>
        <p:nvSpPr>
          <p:cNvPr id="8" name="Rounded Rectangle 7"/>
          <p:cNvSpPr/>
          <p:nvPr/>
        </p:nvSpPr>
        <p:spPr>
          <a:xfrm>
            <a:off x="7392839" y="1268615"/>
            <a:ext cx="1351110" cy="28146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hape 95"/>
          <p:cNvSpPr txBox="1">
            <a:spLocks/>
          </p:cNvSpPr>
          <p:nvPr/>
        </p:nvSpPr>
        <p:spPr>
          <a:xfrm>
            <a:off x="5771073" y="5117216"/>
            <a:ext cx="3155430" cy="904022"/>
          </a:xfrm>
          <a:prstGeom prst="rect">
            <a:avLst/>
          </a:prstGeom>
          <a:noFill/>
          <a:ln w="38100">
            <a:solidFill>
              <a:srgbClr val="FF0000"/>
            </a:solid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dirty="0" smtClean="0">
                <a:solidFill>
                  <a:schemeClr val="dk1"/>
                </a:solidFill>
                <a:latin typeface="Times New Roman" panose="02020603050405020304" pitchFamily="18" charset="0"/>
                <a:ea typeface="Calibri"/>
                <a:cs typeface="Times New Roman" panose="02020603050405020304" pitchFamily="18" charset="0"/>
                <a:sym typeface="Calibri"/>
              </a:rPr>
              <a:t>Urbano: aspecto populacional, econômico e infraestrutura (Zhang, Q. &amp; Seto, K. C., 2011)</a:t>
            </a:r>
            <a:endParaRPr lang="pt-BR"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0" name="Shape 95"/>
          <p:cNvSpPr txBox="1">
            <a:spLocks/>
          </p:cNvSpPr>
          <p:nvPr/>
        </p:nvSpPr>
        <p:spPr>
          <a:xfrm>
            <a:off x="114300" y="6457515"/>
            <a:ext cx="9029700" cy="1214748"/>
          </a:xfrm>
          <a:prstGeom prst="rect">
            <a:avLst/>
          </a:prstGeom>
          <a:noFill/>
          <a:ln w="38100">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1200" dirty="0">
                <a:latin typeface="Times New Roman" panose="02020603050405020304" pitchFamily="18" charset="0"/>
                <a:cs typeface="Times New Roman" panose="02020603050405020304" pitchFamily="18" charset="0"/>
              </a:rPr>
              <a:t>Zhang, Q. and Seto, K.C. (2011) Mapping Urbanization Dynamics at Regional and Global Scales Using Multi Temporal DMSP/OLS Nighttime Light Data. Remote Sensing of Environment, 115, 2320-2329. http://dx.doi.org/10.1016/j.rse.2011.04.032</a:t>
            </a:r>
            <a:endParaRPr lang="pt-BR" sz="12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675085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2054</TotalTime>
  <Words>1342</Words>
  <Application>Microsoft Office PowerPoint</Application>
  <PresentationFormat>On-screen Show (4:3)</PresentationFormat>
  <Paragraphs>170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Population density and deforestation in the Brazilian Amazon: New insights on the current human settlement patterns  I. Tritsch &amp; F.-M. Le Tourneau (Applied Geography,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density and deforestation in the Brazilian Amazon: New insights on the current human settlement patterns  I. Tritsch &amp; F.-M. Le Tourneau (Applied Geography,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exploratória da degradação florestal na Amazônia através dos sistemas DETEX, DEGRAD e Focos de calor</dc:title>
  <dc:creator>UNICAMPO Jr.</dc:creator>
  <cp:lastModifiedBy>Danilo</cp:lastModifiedBy>
  <cp:revision>137</cp:revision>
  <dcterms:modified xsi:type="dcterms:W3CDTF">2017-08-21T12:28:01Z</dcterms:modified>
</cp:coreProperties>
</file>