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32"/>
  </p:notesMasterIdLst>
  <p:sldIdLst>
    <p:sldId id="256" r:id="rId2"/>
    <p:sldId id="275" r:id="rId3"/>
    <p:sldId id="257" r:id="rId4"/>
    <p:sldId id="276" r:id="rId5"/>
    <p:sldId id="259" r:id="rId6"/>
    <p:sldId id="260" r:id="rId7"/>
    <p:sldId id="264" r:id="rId8"/>
    <p:sldId id="263" r:id="rId9"/>
    <p:sldId id="261" r:id="rId10"/>
    <p:sldId id="262" r:id="rId11"/>
    <p:sldId id="277" r:id="rId12"/>
    <p:sldId id="269" r:id="rId13"/>
    <p:sldId id="270" r:id="rId14"/>
    <p:sldId id="271" r:id="rId15"/>
    <p:sldId id="278" r:id="rId16"/>
    <p:sldId id="272" r:id="rId17"/>
    <p:sldId id="285" r:id="rId18"/>
    <p:sldId id="280" r:id="rId19"/>
    <p:sldId id="287" r:id="rId20"/>
    <p:sldId id="281" r:id="rId21"/>
    <p:sldId id="282" r:id="rId22"/>
    <p:sldId id="286" r:id="rId23"/>
    <p:sldId id="284" r:id="rId24"/>
    <p:sldId id="288" r:id="rId25"/>
    <p:sldId id="289" r:id="rId26"/>
    <p:sldId id="290" r:id="rId27"/>
    <p:sldId id="291" r:id="rId28"/>
    <p:sldId id="279" r:id="rId29"/>
    <p:sldId id="274" r:id="rId30"/>
    <p:sldId id="25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FF9201"/>
    <a:srgbClr val="CC0099"/>
    <a:srgbClr val="FFB115"/>
    <a:srgbClr val="FCDE04"/>
    <a:srgbClr val="B5FC04"/>
    <a:srgbClr val="56FF01"/>
    <a:srgbClr val="04FCA9"/>
    <a:srgbClr val="09E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onardo\Desktop\EventosABCplanilh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onardo\Desktop\EventosABCplanilh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[EventosABCplanilha.xlsx]Plan9!Tabela dinâmica8</c:name>
    <c:fmtId val="3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Plan9!$B$3:$B$4</c:f>
              <c:strCache>
                <c:ptCount val="1"/>
                <c:pt idx="0">
                  <c:v>Diadema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Plan9!$A$5:$A$12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Plan9!$B$5:$B$12</c:f>
              <c:numCache>
                <c:formatCode>General</c:formatCode>
                <c:ptCount val="7"/>
                <c:pt idx="0">
                  <c:v>33</c:v>
                </c:pt>
                <c:pt idx="2">
                  <c:v>23</c:v>
                </c:pt>
                <c:pt idx="4">
                  <c:v>46</c:v>
                </c:pt>
                <c:pt idx="5">
                  <c:v>34</c:v>
                </c:pt>
              </c:numCache>
            </c:numRef>
          </c:val>
        </c:ser>
        <c:ser>
          <c:idx val="1"/>
          <c:order val="1"/>
          <c:tx>
            <c:strRef>
              <c:f>Plan9!$C$3:$C$4</c:f>
              <c:strCache>
                <c:ptCount val="1"/>
                <c:pt idx="0">
                  <c:v>Mauá</c:v>
                </c:pt>
              </c:strCache>
            </c:strRef>
          </c:tx>
          <c:spPr>
            <a:solidFill>
              <a:srgbClr val="FF9201"/>
            </a:solidFill>
            <a:ln>
              <a:noFill/>
            </a:ln>
            <a:effectLst/>
          </c:spPr>
          <c:invertIfNegative val="0"/>
          <c:cat>
            <c:strRef>
              <c:f>Plan9!$A$5:$A$12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Plan9!$C$5:$C$12</c:f>
              <c:numCache>
                <c:formatCode>General</c:formatCode>
                <c:ptCount val="7"/>
                <c:pt idx="0">
                  <c:v>72</c:v>
                </c:pt>
                <c:pt idx="1">
                  <c:v>58</c:v>
                </c:pt>
                <c:pt idx="2">
                  <c:v>193</c:v>
                </c:pt>
                <c:pt idx="3">
                  <c:v>15</c:v>
                </c:pt>
                <c:pt idx="4">
                  <c:v>5</c:v>
                </c:pt>
                <c:pt idx="5">
                  <c:v>249</c:v>
                </c:pt>
                <c:pt idx="6">
                  <c:v>348</c:v>
                </c:pt>
              </c:numCache>
            </c:numRef>
          </c:val>
        </c:ser>
        <c:ser>
          <c:idx val="2"/>
          <c:order val="2"/>
          <c:tx>
            <c:strRef>
              <c:f>Plan9!$D$3:$D$4</c:f>
              <c:strCache>
                <c:ptCount val="1"/>
                <c:pt idx="0">
                  <c:v>Ribeirão Pires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Plan9!$A$5:$A$12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Plan9!$D$5:$D$12</c:f>
              <c:numCache>
                <c:formatCode>General</c:formatCode>
                <c:ptCount val="7"/>
                <c:pt idx="0">
                  <c:v>20</c:v>
                </c:pt>
                <c:pt idx="2">
                  <c:v>6</c:v>
                </c:pt>
                <c:pt idx="3">
                  <c:v>65</c:v>
                </c:pt>
                <c:pt idx="4">
                  <c:v>121</c:v>
                </c:pt>
                <c:pt idx="5">
                  <c:v>271</c:v>
                </c:pt>
                <c:pt idx="6">
                  <c:v>67</c:v>
                </c:pt>
              </c:numCache>
            </c:numRef>
          </c:val>
        </c:ser>
        <c:ser>
          <c:idx val="3"/>
          <c:order val="3"/>
          <c:tx>
            <c:strRef>
              <c:f>Plan9!$E$3:$E$4</c:f>
              <c:strCache>
                <c:ptCount val="1"/>
                <c:pt idx="0">
                  <c:v>Rio Grande da Serra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cat>
            <c:strRef>
              <c:f>Plan9!$A$5:$A$12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Plan9!$E$5:$E$12</c:f>
              <c:numCache>
                <c:formatCode>General</c:formatCode>
                <c:ptCount val="7"/>
                <c:pt idx="0">
                  <c:v>53</c:v>
                </c:pt>
                <c:pt idx="3">
                  <c:v>13</c:v>
                </c:pt>
              </c:numCache>
            </c:numRef>
          </c:val>
        </c:ser>
        <c:ser>
          <c:idx val="4"/>
          <c:order val="4"/>
          <c:tx>
            <c:strRef>
              <c:f>Plan9!$F$3:$F$4</c:f>
              <c:strCache>
                <c:ptCount val="1"/>
                <c:pt idx="0">
                  <c:v>Santo André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Plan9!$A$5:$A$12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Plan9!$F$5:$F$12</c:f>
              <c:numCache>
                <c:formatCode>General</c:formatCode>
                <c:ptCount val="7"/>
                <c:pt idx="0">
                  <c:v>199</c:v>
                </c:pt>
                <c:pt idx="1">
                  <c:v>129</c:v>
                </c:pt>
                <c:pt idx="2">
                  <c:v>242</c:v>
                </c:pt>
                <c:pt idx="3">
                  <c:v>575</c:v>
                </c:pt>
                <c:pt idx="4">
                  <c:v>679</c:v>
                </c:pt>
                <c:pt idx="5">
                  <c:v>862</c:v>
                </c:pt>
                <c:pt idx="6">
                  <c:v>498</c:v>
                </c:pt>
              </c:numCache>
            </c:numRef>
          </c:val>
        </c:ser>
        <c:ser>
          <c:idx val="5"/>
          <c:order val="5"/>
          <c:tx>
            <c:strRef>
              <c:f>Plan9!$G$3:$G$4</c:f>
              <c:strCache>
                <c:ptCount val="1"/>
                <c:pt idx="0">
                  <c:v>São Bernardo do Campo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Plan9!$A$5:$A$12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Plan9!$G$5:$G$12</c:f>
              <c:numCache>
                <c:formatCode>General</c:formatCode>
                <c:ptCount val="7"/>
                <c:pt idx="0">
                  <c:v>627</c:v>
                </c:pt>
                <c:pt idx="1">
                  <c:v>110</c:v>
                </c:pt>
                <c:pt idx="2">
                  <c:v>266</c:v>
                </c:pt>
                <c:pt idx="3">
                  <c:v>65</c:v>
                </c:pt>
                <c:pt idx="4">
                  <c:v>331</c:v>
                </c:pt>
                <c:pt idx="5">
                  <c:v>537</c:v>
                </c:pt>
                <c:pt idx="6">
                  <c:v>471</c:v>
                </c:pt>
              </c:numCache>
            </c:numRef>
          </c:val>
        </c:ser>
        <c:ser>
          <c:idx val="6"/>
          <c:order val="6"/>
          <c:tx>
            <c:strRef>
              <c:f>Plan9!$H$3:$H$4</c:f>
              <c:strCache>
                <c:ptCount val="1"/>
                <c:pt idx="0">
                  <c:v>São Caetano do Sul</c:v>
                </c:pt>
              </c:strCache>
            </c:strRef>
          </c:tx>
          <c:spPr>
            <a:solidFill>
              <a:srgbClr val="FF0066"/>
            </a:solidFill>
            <a:ln>
              <a:noFill/>
            </a:ln>
            <a:effectLst/>
          </c:spPr>
          <c:invertIfNegative val="0"/>
          <c:cat>
            <c:strRef>
              <c:f>Plan9!$A$5:$A$12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Plan9!$H$5:$H$12</c:f>
              <c:numCache>
                <c:formatCode>General</c:formatCode>
                <c:ptCount val="7"/>
                <c:pt idx="0">
                  <c:v>63</c:v>
                </c:pt>
                <c:pt idx="1">
                  <c:v>93</c:v>
                </c:pt>
                <c:pt idx="3">
                  <c:v>27</c:v>
                </c:pt>
                <c:pt idx="4">
                  <c:v>30</c:v>
                </c:pt>
                <c:pt idx="5">
                  <c:v>152</c:v>
                </c:pt>
                <c:pt idx="6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091760"/>
        <c:axId val="208086272"/>
      </c:barChart>
      <c:catAx>
        <c:axId val="20809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086272"/>
        <c:crosses val="autoZero"/>
        <c:auto val="1"/>
        <c:lblAlgn val="ctr"/>
        <c:lblOffset val="100"/>
        <c:noMultiLvlLbl val="0"/>
      </c:catAx>
      <c:valAx>
        <c:axId val="20808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09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0.83284596649761078"/>
          <c:y val="0.19074383657843874"/>
          <c:w val="0.15931473863564583"/>
          <c:h val="0.68481066938455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Eventos por Triênio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Plan9!$L$4</c:f>
              <c:strCache>
                <c:ptCount val="1"/>
                <c:pt idx="0">
                  <c:v>Total Geral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33563013998250218"/>
                  <c:y val="-5.776356080489938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</c:trendlineLbl>
          </c:trendline>
          <c:cat>
            <c:strRef>
              <c:f>Plan9!$K$5:$K$11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Plan9!$L$5:$L$11</c:f>
              <c:numCache>
                <c:formatCode>General</c:formatCode>
                <c:ptCount val="7"/>
                <c:pt idx="0">
                  <c:v>1067</c:v>
                </c:pt>
                <c:pt idx="1">
                  <c:v>390</c:v>
                </c:pt>
                <c:pt idx="2">
                  <c:v>730</c:v>
                </c:pt>
                <c:pt idx="3">
                  <c:v>760</c:v>
                </c:pt>
                <c:pt idx="4">
                  <c:v>1212</c:v>
                </c:pt>
                <c:pt idx="5">
                  <c:v>2105</c:v>
                </c:pt>
                <c:pt idx="6">
                  <c:v>1390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087840"/>
        <c:axId val="208090584"/>
      </c:barChart>
      <c:catAx>
        <c:axId val="2080878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Triênio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090584"/>
        <c:crosses val="autoZero"/>
        <c:auto val="1"/>
        <c:lblAlgn val="ctr"/>
        <c:lblOffset val="100"/>
        <c:noMultiLvlLbl val="0"/>
      </c:catAx>
      <c:valAx>
        <c:axId val="208090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Eventos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08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[EventosABCplanilha.xlsx]Plan10!Tabela dinâmica9</c:name>
    <c:fmtId val="4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Plan10!$B$3:$B$4</c:f>
              <c:strCache>
                <c:ptCount val="1"/>
                <c:pt idx="0">
                  <c:v>Diadema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Plan10!$A$5:$A$12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Plan10!$B$5:$B$12</c:f>
              <c:numCache>
                <c:formatCode>General</c:formatCode>
                <c:ptCount val="7"/>
                <c:pt idx="0">
                  <c:v>55049</c:v>
                </c:pt>
                <c:pt idx="2">
                  <c:v>37234</c:v>
                </c:pt>
                <c:pt idx="4">
                  <c:v>79112</c:v>
                </c:pt>
                <c:pt idx="5">
                  <c:v>36323</c:v>
                </c:pt>
              </c:numCache>
            </c:numRef>
          </c:val>
        </c:ser>
        <c:ser>
          <c:idx val="1"/>
          <c:order val="1"/>
          <c:tx>
            <c:strRef>
              <c:f>Plan10!$C$3:$C$4</c:f>
              <c:strCache>
                <c:ptCount val="1"/>
                <c:pt idx="0">
                  <c:v>Mauá</c:v>
                </c:pt>
              </c:strCache>
            </c:strRef>
          </c:tx>
          <c:spPr>
            <a:solidFill>
              <a:srgbClr val="FF9201"/>
            </a:solidFill>
            <a:ln>
              <a:noFill/>
            </a:ln>
            <a:effectLst/>
          </c:spPr>
          <c:invertIfNegative val="0"/>
          <c:cat>
            <c:strRef>
              <c:f>Plan10!$A$5:$A$12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Plan10!$C$5:$C$12</c:f>
              <c:numCache>
                <c:formatCode>General</c:formatCode>
                <c:ptCount val="7"/>
                <c:pt idx="0">
                  <c:v>297012</c:v>
                </c:pt>
                <c:pt idx="1">
                  <c:v>336465</c:v>
                </c:pt>
                <c:pt idx="2">
                  <c:v>58533</c:v>
                </c:pt>
                <c:pt idx="3">
                  <c:v>5925</c:v>
                </c:pt>
                <c:pt idx="4">
                  <c:v>1470</c:v>
                </c:pt>
                <c:pt idx="5">
                  <c:v>255982</c:v>
                </c:pt>
                <c:pt idx="6">
                  <c:v>191671</c:v>
                </c:pt>
              </c:numCache>
            </c:numRef>
          </c:val>
        </c:ser>
        <c:ser>
          <c:idx val="2"/>
          <c:order val="2"/>
          <c:tx>
            <c:strRef>
              <c:f>Plan10!$D$3:$D$4</c:f>
              <c:strCache>
                <c:ptCount val="1"/>
                <c:pt idx="0">
                  <c:v>Ribeirão Pires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Plan10!$A$5:$A$12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Plan10!$D$5:$D$12</c:f>
              <c:numCache>
                <c:formatCode>General</c:formatCode>
                <c:ptCount val="7"/>
                <c:pt idx="0">
                  <c:v>7450</c:v>
                </c:pt>
                <c:pt idx="2">
                  <c:v>802</c:v>
                </c:pt>
                <c:pt idx="3">
                  <c:v>59832</c:v>
                </c:pt>
                <c:pt idx="4">
                  <c:v>33613</c:v>
                </c:pt>
                <c:pt idx="5">
                  <c:v>74292</c:v>
                </c:pt>
                <c:pt idx="6">
                  <c:v>14520</c:v>
                </c:pt>
              </c:numCache>
            </c:numRef>
          </c:val>
        </c:ser>
        <c:ser>
          <c:idx val="3"/>
          <c:order val="3"/>
          <c:tx>
            <c:strRef>
              <c:f>Plan10!$E$3:$E$4</c:f>
              <c:strCache>
                <c:ptCount val="1"/>
                <c:pt idx="0">
                  <c:v>Rio Grande da Serra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cat>
            <c:strRef>
              <c:f>Plan10!$A$5:$A$12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Plan10!$E$5:$E$12</c:f>
              <c:numCache>
                <c:formatCode>General</c:formatCode>
                <c:ptCount val="7"/>
                <c:pt idx="0">
                  <c:v>4098</c:v>
                </c:pt>
                <c:pt idx="3">
                  <c:v>6444</c:v>
                </c:pt>
              </c:numCache>
            </c:numRef>
          </c:val>
        </c:ser>
        <c:ser>
          <c:idx val="4"/>
          <c:order val="4"/>
          <c:tx>
            <c:strRef>
              <c:f>Plan10!$F$3:$F$4</c:f>
              <c:strCache>
                <c:ptCount val="1"/>
                <c:pt idx="0">
                  <c:v>Santo André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Plan10!$A$5:$A$12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Plan10!$F$5:$F$12</c:f>
              <c:numCache>
                <c:formatCode>General</c:formatCode>
                <c:ptCount val="7"/>
                <c:pt idx="0">
                  <c:v>940707</c:v>
                </c:pt>
                <c:pt idx="1">
                  <c:v>47028</c:v>
                </c:pt>
                <c:pt idx="2">
                  <c:v>873749</c:v>
                </c:pt>
                <c:pt idx="3">
                  <c:v>956643</c:v>
                </c:pt>
                <c:pt idx="4">
                  <c:v>2788108</c:v>
                </c:pt>
                <c:pt idx="5">
                  <c:v>2481008</c:v>
                </c:pt>
                <c:pt idx="6">
                  <c:v>525280</c:v>
                </c:pt>
              </c:numCache>
            </c:numRef>
          </c:val>
        </c:ser>
        <c:ser>
          <c:idx val="5"/>
          <c:order val="5"/>
          <c:tx>
            <c:strRef>
              <c:f>Plan10!$G$3:$G$4</c:f>
              <c:strCache>
                <c:ptCount val="1"/>
                <c:pt idx="0">
                  <c:v>São Bernardo do Campo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Plan10!$A$5:$A$12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Plan10!$G$5:$G$12</c:f>
              <c:numCache>
                <c:formatCode>General</c:formatCode>
                <c:ptCount val="7"/>
                <c:pt idx="0">
                  <c:v>289110</c:v>
                </c:pt>
                <c:pt idx="1">
                  <c:v>169093</c:v>
                </c:pt>
                <c:pt idx="2">
                  <c:v>683520</c:v>
                </c:pt>
                <c:pt idx="3">
                  <c:v>206494</c:v>
                </c:pt>
                <c:pt idx="4">
                  <c:v>222346</c:v>
                </c:pt>
                <c:pt idx="5">
                  <c:v>438691</c:v>
                </c:pt>
                <c:pt idx="6">
                  <c:v>358364</c:v>
                </c:pt>
              </c:numCache>
            </c:numRef>
          </c:val>
        </c:ser>
        <c:ser>
          <c:idx val="6"/>
          <c:order val="6"/>
          <c:tx>
            <c:strRef>
              <c:f>Plan10!$H$3:$H$4</c:f>
              <c:strCache>
                <c:ptCount val="1"/>
                <c:pt idx="0">
                  <c:v>São Caetano do Sul</c:v>
                </c:pt>
              </c:strCache>
            </c:strRef>
          </c:tx>
          <c:spPr>
            <a:solidFill>
              <a:srgbClr val="FF0066"/>
            </a:solidFill>
            <a:ln>
              <a:noFill/>
            </a:ln>
            <a:effectLst/>
          </c:spPr>
          <c:invertIfNegative val="0"/>
          <c:cat>
            <c:strRef>
              <c:f>Plan10!$A$5:$A$12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Plan10!$H$5:$H$12</c:f>
              <c:numCache>
                <c:formatCode>General</c:formatCode>
                <c:ptCount val="7"/>
                <c:pt idx="0">
                  <c:v>579941</c:v>
                </c:pt>
                <c:pt idx="1">
                  <c:v>676222</c:v>
                </c:pt>
                <c:pt idx="3">
                  <c:v>73783</c:v>
                </c:pt>
                <c:pt idx="4">
                  <c:v>104877</c:v>
                </c:pt>
                <c:pt idx="5">
                  <c:v>1191607</c:v>
                </c:pt>
                <c:pt idx="6">
                  <c:v>3375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092152"/>
        <c:axId val="208088232"/>
      </c:barChart>
      <c:catAx>
        <c:axId val="208092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088232"/>
        <c:crosses val="autoZero"/>
        <c:auto val="1"/>
        <c:lblAlgn val="ctr"/>
        <c:lblOffset val="100"/>
        <c:noMultiLvlLbl val="0"/>
      </c:catAx>
      <c:valAx>
        <c:axId val="208088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092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Atingidos por Triênio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Plan10!$M$4</c:f>
              <c:strCache>
                <c:ptCount val="1"/>
                <c:pt idx="0">
                  <c:v>Total Geral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32131846019247595"/>
                  <c:y val="-0.113607830271216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</c:trendlineLbl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Plan10!$L$5:$L$11</c:f>
              <c:strCache>
                <c:ptCount val="7"/>
                <c:pt idx="0">
                  <c:v>1993-1995</c:v>
                </c:pt>
                <c:pt idx="1">
                  <c:v>1996-1998</c:v>
                </c:pt>
                <c:pt idx="2">
                  <c:v>1999-2001</c:v>
                </c:pt>
                <c:pt idx="3">
                  <c:v>2002-2004</c:v>
                </c:pt>
                <c:pt idx="4">
                  <c:v>2005-2007</c:v>
                </c:pt>
                <c:pt idx="5">
                  <c:v>2008-2010</c:v>
                </c:pt>
                <c:pt idx="6">
                  <c:v>2011-2013</c:v>
                </c:pt>
              </c:strCache>
            </c:strRef>
          </c:cat>
          <c:val>
            <c:numRef>
              <c:f>Plan10!$M$5:$M$11</c:f>
              <c:numCache>
                <c:formatCode>General</c:formatCode>
                <c:ptCount val="7"/>
                <c:pt idx="0">
                  <c:v>2173367</c:v>
                </c:pt>
                <c:pt idx="1">
                  <c:v>1228808</c:v>
                </c:pt>
                <c:pt idx="2">
                  <c:v>1653838</c:v>
                </c:pt>
                <c:pt idx="3">
                  <c:v>1309121</c:v>
                </c:pt>
                <c:pt idx="4">
                  <c:v>3229526</c:v>
                </c:pt>
                <c:pt idx="5">
                  <c:v>4477903</c:v>
                </c:pt>
                <c:pt idx="6">
                  <c:v>1093210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403376"/>
        <c:axId val="205404552"/>
      </c:barChart>
      <c:catAx>
        <c:axId val="205403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/>
                  <a:t>Triênios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5404552"/>
        <c:crosses val="autoZero"/>
        <c:auto val="1"/>
        <c:lblAlgn val="ctr"/>
        <c:lblOffset val="100"/>
        <c:noMultiLvlLbl val="0"/>
      </c:catAx>
      <c:valAx>
        <c:axId val="20540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/>
                  <a:t>Atingidos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540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838910514963485"/>
          <c:y val="0.43912720854644544"/>
          <c:w val="0.14161089485036515"/>
          <c:h val="0.198288473609307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BA9C7-2407-4723-BD40-FB96ACAE7085}" type="datetimeFigureOut">
              <a:rPr lang="pt-BR" smtClean="0"/>
              <a:t>04/09/2019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2F83D-6D63-4E47-A137-6BB515E05B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41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F83D-6D63-4E47-A137-6BB515E05BD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021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EA17129-7537-4C27-A3A2-64AE23FCF15C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51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8DDA-791F-425A-B28F-E5781817C14E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0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FE92-2F9B-49CA-8541-904C007289EE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88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A008-3969-4EDA-8BC3-7C1813CC7FDC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38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3FA5-212D-4FBE-8A0C-2464D4DF0AB3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73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1568-7095-4BD7-B30C-764BB32161EC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5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6453-92D0-499B-B54B-4A3486CA59F1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8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60E57-0501-4D4A-AED4-BE6353D34A28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65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835E-77CA-4189-AA0E-3C435DECC484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630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EDFD-36B9-47AD-93D9-4F8ADE30DFCD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05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F696-0B01-4FBA-8F34-62CF4346A2C0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38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64D6BD1-F9CB-42B6-B49A-92912B4E47E8}" type="datetime1">
              <a:rPr lang="en-US" smtClean="0"/>
              <a:t>9/4/2019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VALVERDE, M. C., The Interdependence of Climate and Socioeconomic Vulnerability In The ABC Paulista Region. Ambient. soc., São Paulo , v. 20, n. 3, p. 39-60, Sept.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13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/>
              <a:t>A EXPOSIÇÃO </a:t>
            </a:r>
            <a:r>
              <a:rPr lang="pt-BR" sz="4000" dirty="0" smtClean="0"/>
              <a:t>AO RISCO AMBIENTAL HIDROLÓGICO NO ABC PAULISTA 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Leonardo Rossatto Queiroz</a:t>
            </a:r>
          </a:p>
          <a:p>
            <a:r>
              <a:rPr lang="pt-BR" dirty="0" smtClean="0"/>
              <a:t>População, Estado e Ambiente</a:t>
            </a:r>
          </a:p>
          <a:p>
            <a:r>
              <a:rPr lang="pt-BR" dirty="0" smtClean="0"/>
              <a:t>SERE/INPE</a:t>
            </a:r>
          </a:p>
          <a:p>
            <a:r>
              <a:rPr lang="pt-BR" dirty="0" smtClean="0"/>
              <a:t>2019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049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5316" y="0"/>
            <a:ext cx="9720072" cy="1499616"/>
          </a:xfrm>
        </p:spPr>
        <p:txBody>
          <a:bodyPr/>
          <a:lstStyle/>
          <a:p>
            <a:r>
              <a:rPr lang="pt-BR" dirty="0" smtClean="0"/>
              <a:t>Tipos de evento</a:t>
            </a:r>
            <a:endParaRPr lang="pt-BR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761016"/>
              </p:ext>
            </p:extLst>
          </p:nvPr>
        </p:nvGraphicFramePr>
        <p:xfrm>
          <a:off x="573772" y="1055077"/>
          <a:ext cx="10989871" cy="528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0455"/>
                <a:gridCol w="1892712"/>
                <a:gridCol w="4576704"/>
              </a:tblGrid>
              <a:tr h="907575">
                <a:tc>
                  <a:txBody>
                    <a:bodyPr/>
                    <a:lstStyle/>
                    <a:p>
                      <a:r>
                        <a:rPr lang="pt-B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Evento geodinâmico correspondente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Tipo de evento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Descrição do fenômeno na notícia de jornal ou boletim de ocorrência</a:t>
                      </a:r>
                      <a:endParaRPr lang="pt-BR" dirty="0" smtClean="0"/>
                    </a:p>
                    <a:p>
                      <a:endParaRPr lang="pt-BR" dirty="0"/>
                    </a:p>
                  </a:txBody>
                  <a:tcPr/>
                </a:tc>
              </a:tr>
              <a:tr h="907575">
                <a:tc>
                  <a:txBody>
                    <a:bodyPr/>
                    <a:lstStyle/>
                    <a:p>
                      <a:r>
                        <a:rPr lang="pt-BR" dirty="0" smtClean="0"/>
                        <a:t>Deslizamento (só utilizar solo ou rocha quando a informação da notícia permitir a identificação do material)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geológico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Morro cedeu, encosta cedeu ou similar </a:t>
                      </a:r>
                      <a:endParaRPr lang="pt-BR" sz="1400" dirty="0"/>
                    </a:p>
                  </a:txBody>
                  <a:tcPr/>
                </a:tc>
              </a:tr>
              <a:tr h="368072">
                <a:tc>
                  <a:txBody>
                    <a:bodyPr/>
                    <a:lstStyle/>
                    <a:p>
                      <a:r>
                        <a:rPr lang="pt-BR" dirty="0" smtClean="0"/>
                        <a:t>Enchente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hidrológico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Cheia de rios, córregos e demais cursos hídricos </a:t>
                      </a:r>
                      <a:endParaRPr lang="pt-BR" sz="1400" dirty="0"/>
                    </a:p>
                  </a:txBody>
                  <a:tcPr/>
                </a:tc>
              </a:tr>
              <a:tr h="368072">
                <a:tc>
                  <a:txBody>
                    <a:bodyPr/>
                    <a:lstStyle/>
                    <a:p>
                      <a:r>
                        <a:rPr lang="pt-BR" dirty="0" smtClean="0"/>
                        <a:t>Alagamento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hidrológico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Problemas relacionados à drenagem urbana </a:t>
                      </a:r>
                      <a:endParaRPr lang="pt-BR" sz="1400" dirty="0"/>
                    </a:p>
                  </a:txBody>
                  <a:tcPr/>
                </a:tc>
              </a:tr>
              <a:tr h="368072">
                <a:tc>
                  <a:txBody>
                    <a:bodyPr/>
                    <a:lstStyle/>
                    <a:p>
                      <a:r>
                        <a:rPr lang="pt-BR" dirty="0" smtClean="0"/>
                        <a:t>Inundação</a:t>
                      </a:r>
                      <a:r>
                        <a:rPr lang="pt-BR" baseline="0" dirty="0" smtClean="0"/>
                        <a:t> em Geral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hidrológico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Transbordamento de cursos hídricos</a:t>
                      </a:r>
                      <a:endParaRPr lang="pt-BR" sz="1400" dirty="0"/>
                    </a:p>
                  </a:txBody>
                  <a:tcPr/>
                </a:tc>
              </a:tr>
              <a:tr h="726060">
                <a:tc>
                  <a:txBody>
                    <a:bodyPr/>
                    <a:lstStyle/>
                    <a:p>
                      <a:r>
                        <a:rPr lang="pt-BR" dirty="0" smtClean="0"/>
                        <a:t>Chuva Intensa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meteorológico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Fortes chuvas, queda de árvore ou muro em que as causas sejam somente as chuvas (sem qualquer outra especificação do evento), buracos agravados por chuvas </a:t>
                      </a:r>
                      <a:endParaRPr lang="pt-BR" sz="1400" dirty="0"/>
                    </a:p>
                  </a:txBody>
                  <a:tcPr/>
                </a:tc>
              </a:tr>
              <a:tr h="368072">
                <a:tc>
                  <a:txBody>
                    <a:bodyPr/>
                    <a:lstStyle/>
                    <a:p>
                      <a:r>
                        <a:rPr lang="pt-BR" dirty="0" smtClean="0"/>
                        <a:t>Vendaval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meteorológico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Fortes ventos </a:t>
                      </a:r>
                      <a:endParaRPr lang="pt-BR" sz="1400" dirty="0"/>
                    </a:p>
                  </a:txBody>
                  <a:tcPr/>
                </a:tc>
              </a:tr>
              <a:tr h="514292">
                <a:tc>
                  <a:txBody>
                    <a:bodyPr/>
                    <a:lstStyle/>
                    <a:p>
                      <a:r>
                        <a:rPr lang="pt-BR" dirty="0" smtClean="0"/>
                        <a:t>Raio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meteorológico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Pessoa ou estrutura atingida por raio ou relatos de tempestades de raios </a:t>
                      </a:r>
                      <a:endParaRPr lang="pt-BR" sz="1400" dirty="0"/>
                    </a:p>
                  </a:txBody>
                  <a:tcPr/>
                </a:tc>
              </a:tr>
              <a:tr h="726060">
                <a:tc>
                  <a:txBody>
                    <a:bodyPr/>
                    <a:lstStyle/>
                    <a:p>
                      <a:r>
                        <a:rPr lang="pt-BR" dirty="0" smtClean="0"/>
                        <a:t>Erosão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geológico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Buracos causados pelas chuvas, quando não está clara a distinção entre erosão e colapso/subsidência (em decorrência de vazamentos de galerias, por exemplo)</a:t>
                      </a:r>
                      <a:endParaRPr lang="pt-B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NOTAS IMPORTANTES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Para o trabalho, foram escolhidos apenas os fenômenos hidrológicos como escopo de análise (alagamentos, enchentes e inundações)</a:t>
            </a:r>
          </a:p>
          <a:p>
            <a:r>
              <a:rPr lang="pt-BR" dirty="0" smtClean="0"/>
              <a:t>“Chuva intensa”, apesar de ter correlação com inundações, é considerado fenômeno meteorológico na pesquisa do Instituto Geológico.</a:t>
            </a:r>
          </a:p>
          <a:p>
            <a:r>
              <a:rPr lang="pt-BR" dirty="0" smtClean="0"/>
              <a:t>Os arquivos foram obtidos junto ao Instituto Geológico e estão hospedados </a:t>
            </a:r>
            <a:r>
              <a:rPr lang="pt-BR" dirty="0"/>
              <a:t>nesse endereço: </a:t>
            </a:r>
            <a:endParaRPr lang="pt-BR" dirty="0" smtClean="0"/>
          </a:p>
          <a:p>
            <a:r>
              <a:rPr lang="pt-BR" dirty="0" smtClean="0"/>
              <a:t>https</a:t>
            </a:r>
            <a:r>
              <a:rPr lang="pt-BR" dirty="0"/>
              <a:t>://www.infraestruturameioambiente.sp.gov.br/institutogeologico/2017/12/instituto-geologico-lanca-sistema-de-classificacao-unidades-territoriais-basicas-mapas-de-perigo-vulnerabilidade-e-risco-do-estado-de-sao-paulo-e-cadastro-de-eventos-geodinamicos-acidentes-e-desast</a:t>
            </a:r>
            <a:r>
              <a:rPr lang="pt-BR" dirty="0" smtClean="0"/>
              <a:t>/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SEGUNDA CAMADA: SETORES CENSITÁRIOS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Após a coleta de dados do Instituto Geológico, cabe criar uma terceira camada ao projeto: a inclusão da população de cada setor censitário para verificar quais setores censitários estão mais vulneráveis aos eventos de alagamento. </a:t>
            </a:r>
          </a:p>
          <a:p>
            <a:r>
              <a:rPr lang="pt-BR" dirty="0" smtClean="0"/>
              <a:t>Para isso, foram pegos os mapas do censo 2010 (novamente em </a:t>
            </a:r>
            <a:r>
              <a:rPr lang="pt-BR" dirty="0"/>
              <a:t>EPSG </a:t>
            </a:r>
            <a:r>
              <a:rPr lang="pt-BR" dirty="0" smtClean="0"/>
              <a:t>5880: </a:t>
            </a:r>
            <a:r>
              <a:rPr lang="pt-BR" dirty="0"/>
              <a:t>SIRGAS </a:t>
            </a:r>
            <a:r>
              <a:rPr lang="pt-BR" dirty="0" smtClean="0"/>
              <a:t>2000 - </a:t>
            </a:r>
            <a:r>
              <a:rPr lang="pt-BR" dirty="0" err="1" smtClean="0"/>
              <a:t>reprojetado</a:t>
            </a:r>
            <a:r>
              <a:rPr lang="pt-BR" dirty="0" smtClean="0"/>
              <a:t>). O objetivo foi juntar esses mapas com a população por setor censitário em 2010 devidamente especializada. Depois disso, a camada de setores censitários foi obtida na grade do Censo de 2010 do IBGE.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SEGUNDA CAMADA: SETORES CENSITÁRIOS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57" y="2084832"/>
            <a:ext cx="5215424" cy="4385872"/>
          </a:xfr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3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- Partindo da premissa de que todo evento reportado tem um número de atingidos, foi feita uma simplificação no sentido </a:t>
            </a:r>
            <a:r>
              <a:rPr lang="pt-BR" dirty="0" smtClean="0"/>
              <a:t>de quantificar o número estimado de atingidos em cada evento assumindo o setor censitário como a área de influência do evento.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 smtClean="0"/>
              <a:t>Mapeamento da </a:t>
            </a:r>
            <a:r>
              <a:rPr lang="pt-BR" dirty="0" smtClean="0"/>
              <a:t>quantidade de fenômenos hidrológicos entre 1993 e 2013 em cada setor </a:t>
            </a:r>
            <a:r>
              <a:rPr lang="pt-BR" dirty="0" smtClean="0"/>
              <a:t>censitário.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 smtClean="0"/>
              <a:t>Mapeamento, </a:t>
            </a:r>
            <a:r>
              <a:rPr lang="pt-BR" dirty="0" smtClean="0"/>
              <a:t>de acordo com os dados de população do Censo de 2010, </a:t>
            </a:r>
            <a:r>
              <a:rPr lang="pt-BR" dirty="0" smtClean="0"/>
              <a:t>da </a:t>
            </a:r>
            <a:r>
              <a:rPr lang="pt-BR" dirty="0" smtClean="0"/>
              <a:t>quantidade de pessoas em atingidas por cada evento em cada setor censitário.</a:t>
            </a:r>
          </a:p>
          <a:p>
            <a:r>
              <a:rPr lang="pt-BR" dirty="0" smtClean="0"/>
              <a:t>- </a:t>
            </a:r>
            <a:r>
              <a:rPr lang="pt-BR" dirty="0" smtClean="0"/>
              <a:t>Soma dos </a:t>
            </a:r>
            <a:r>
              <a:rPr lang="pt-BR" dirty="0" smtClean="0"/>
              <a:t>atingidos por cada evento em um mapa único que descreva os setores censitários com maior número de atingidos por fenômenos hidrológicos no ABC Paulista.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9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LIMITAÇÕES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- A vinculação da população do Setor Censitário ao total de atingidos pelo evento ocorrido no setor censitário em questão não é suficientemente precisa.</a:t>
            </a:r>
          </a:p>
          <a:p>
            <a:r>
              <a:rPr lang="pt-BR" dirty="0" smtClean="0"/>
              <a:t>- Tomar os dados populacionais de 2010 para determinar o número de atingidos em eventos que ocorreram entre 1993 e 2013 soa bastante impreciso, especialmente para os eventos mais antigos.</a:t>
            </a:r>
          </a:p>
          <a:p>
            <a:r>
              <a:rPr lang="pt-BR" dirty="0" smtClean="0"/>
              <a:t>- Não há informações sobre a atualização da base de dados pós 2013, o que pode comprometer uma eventual continuidade da pesquisa.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PASSOS DO PROCESSO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1) </a:t>
            </a:r>
            <a:r>
              <a:rPr lang="pt-BR" dirty="0" smtClean="0"/>
              <a:t>Corte do </a:t>
            </a:r>
            <a:r>
              <a:rPr lang="pt-BR" dirty="0" smtClean="0"/>
              <a:t>mapa de setores censitários para que ele contemple apenas a região do ABC e </a:t>
            </a:r>
            <a:r>
              <a:rPr lang="pt-BR" dirty="0" smtClean="0"/>
              <a:t>união do </a:t>
            </a:r>
            <a:r>
              <a:rPr lang="pt-BR" dirty="0" smtClean="0"/>
              <a:t>mapa à grade de população do IBGE para que os setores censitários possam ser representados por população.</a:t>
            </a:r>
          </a:p>
          <a:p>
            <a:r>
              <a:rPr lang="pt-BR" dirty="0" smtClean="0"/>
              <a:t>2) </a:t>
            </a:r>
            <a:r>
              <a:rPr lang="pt-BR" dirty="0" smtClean="0"/>
              <a:t>Separação dos fenômenos </a:t>
            </a:r>
            <a:r>
              <a:rPr lang="pt-BR" dirty="0" smtClean="0"/>
              <a:t>hidrológicos da base de dados do Instituto Geológico, </a:t>
            </a:r>
            <a:r>
              <a:rPr lang="pt-BR" dirty="0" smtClean="0"/>
              <a:t>selecionando </a:t>
            </a:r>
            <a:r>
              <a:rPr lang="pt-BR" dirty="0" smtClean="0"/>
              <a:t>apenas os eventos ocorridos no ABC paulista e </a:t>
            </a:r>
            <a:r>
              <a:rPr lang="pt-BR" dirty="0" smtClean="0"/>
              <a:t>unindo </a:t>
            </a:r>
            <a:r>
              <a:rPr lang="pt-BR" dirty="0" smtClean="0"/>
              <a:t>esses dados aos setores censitários.</a:t>
            </a:r>
          </a:p>
          <a:p>
            <a:r>
              <a:rPr lang="pt-BR" dirty="0" smtClean="0"/>
              <a:t>3) Como o critério é o de “atingidos por evento”, a operação necessária para que o total de atingidos seja descrito com precisão, dentro dos critérios adotados, é “população do setor censitário” x “quantidade de eventos no setor censitário”.</a:t>
            </a:r>
          </a:p>
          <a:p>
            <a:r>
              <a:rPr lang="pt-BR" dirty="0" smtClean="0"/>
              <a:t>4) Estabelecimento </a:t>
            </a:r>
            <a:r>
              <a:rPr lang="pt-BR" dirty="0"/>
              <a:t>de gráficos de análise de tendência </a:t>
            </a:r>
            <a:r>
              <a:rPr lang="pt-BR" dirty="0" smtClean="0"/>
              <a:t>e de </a:t>
            </a:r>
            <a:r>
              <a:rPr lang="pt-BR" dirty="0" smtClean="0"/>
              <a:t>mapas de </a:t>
            </a:r>
            <a:r>
              <a:rPr lang="pt-BR" dirty="0" smtClean="0"/>
              <a:t>ocorrências.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NOTAs</a:t>
            </a:r>
            <a:r>
              <a:rPr lang="pt-BR" dirty="0" smtClean="0"/>
              <a:t> importantes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4127" y="1755912"/>
            <a:ext cx="9720073" cy="448204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pt-BR" sz="2300" dirty="0" smtClean="0"/>
              <a:t>1) Foi estabelecido um período trienal de análise por dois motivos:</a:t>
            </a:r>
          </a:p>
          <a:p>
            <a:pPr lvl="1">
              <a:lnSpc>
                <a:spcPct val="120000"/>
              </a:lnSpc>
            </a:pPr>
            <a:r>
              <a:rPr lang="pt-BR" sz="2300" dirty="0" smtClean="0"/>
              <a:t>O range da base de dados do Instituto Geológico é de 21 anos, possibilitando a divisão dos dados em 7 períodos de 3 anos</a:t>
            </a:r>
          </a:p>
          <a:p>
            <a:pPr lvl="1">
              <a:lnSpc>
                <a:spcPct val="120000"/>
              </a:lnSpc>
            </a:pPr>
            <a:r>
              <a:rPr lang="pt-BR" sz="2300" dirty="0" smtClean="0"/>
              <a:t>O período de 3 anos na análise ajuda a tornar menos aberrantes os efeitos de eventuais discrepâncias anuais (um período de chuvas muito intenso, por exemplo</a:t>
            </a:r>
            <a:r>
              <a:rPr lang="pt-BR" sz="2300" dirty="0" smtClean="0"/>
              <a:t>)</a:t>
            </a:r>
          </a:p>
          <a:p>
            <a:pPr marL="128016" lvl="1" indent="0">
              <a:lnSpc>
                <a:spcPct val="120000"/>
              </a:lnSpc>
              <a:buNone/>
            </a:pPr>
            <a:r>
              <a:rPr lang="pt-BR" sz="2300" dirty="0" smtClean="0"/>
              <a:t>2) O conceito de “Evento” utilizado nesse artigo foi o de “evento em um setor censitário”. Isso explica porque o número de eventos do Instituto Geológico (4.023) não bate com o número de eventos considerados no artigo (13.330). Alguns eventos foram contados como vários eventos na contagem por atingirem mais de um setor censitário.</a:t>
            </a:r>
          </a:p>
          <a:p>
            <a:pPr marL="128016" lvl="1" indent="0">
              <a:lnSpc>
                <a:spcPct val="120000"/>
              </a:lnSpc>
              <a:buNone/>
            </a:pPr>
            <a:r>
              <a:rPr lang="pt-BR" sz="2300" dirty="0" smtClean="0"/>
              <a:t>3) Dos 13.330 eventos reportados, apenas 7.654 foram em áreas habitadas. Os demais foram excluídos do levantamento.</a:t>
            </a:r>
          </a:p>
          <a:p>
            <a:pPr marL="128016" lvl="1" indent="0">
              <a:lnSpc>
                <a:spcPct val="120000"/>
              </a:lnSpc>
              <a:buNone/>
            </a:pPr>
            <a:r>
              <a:rPr lang="pt-BR" sz="2300" dirty="0" smtClean="0"/>
              <a:t>4) O método para construção do mapa foi o da otimização de </a:t>
            </a:r>
            <a:r>
              <a:rPr lang="pt-BR" sz="2300" dirty="0" err="1" smtClean="0"/>
              <a:t>Jenks</a:t>
            </a:r>
            <a:r>
              <a:rPr lang="pt-BR" sz="2300" dirty="0" smtClean="0"/>
              <a:t>, com o objetivo de enfatizar o número de pessoas atingidas como critério de avaliação da gravidade do evento.</a:t>
            </a:r>
            <a:endParaRPr lang="pt-BR" sz="2300" dirty="0" smtClean="0"/>
          </a:p>
          <a:p>
            <a:pPr marL="128016" lvl="1" indent="0">
              <a:buNone/>
            </a:pPr>
            <a:endParaRPr lang="pt-BR" sz="2000" dirty="0"/>
          </a:p>
          <a:p>
            <a:pPr marL="128016" lvl="1" indent="0">
              <a:buNone/>
            </a:pPr>
            <a:endParaRPr lang="pt-BR" sz="20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Eventos em áreas habitadas </a:t>
            </a:r>
            <a:r>
              <a:rPr lang="pt-BR" dirty="0" smtClean="0"/>
              <a:t>por triênio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378473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49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Eventos em áreas habitadas </a:t>
            </a:r>
            <a:r>
              <a:rPr lang="pt-BR" dirty="0" smtClean="0"/>
              <a:t>por triênio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093869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90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 TEÓRICA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Qual é a questão que precisa ser tratada? </a:t>
            </a:r>
          </a:p>
          <a:p>
            <a:r>
              <a:rPr lang="pt-BR" dirty="0" smtClean="0"/>
              <a:t>- </a:t>
            </a:r>
            <a:r>
              <a:rPr lang="pt-BR" dirty="0" smtClean="0"/>
              <a:t>Exposição ao risco ambiental hidrológico.</a:t>
            </a:r>
            <a:endParaRPr lang="pt-BR" dirty="0" smtClean="0"/>
          </a:p>
          <a:p>
            <a:r>
              <a:rPr lang="pt-BR" b="1" dirty="0" smtClean="0"/>
              <a:t>Qual é a região abordada?</a:t>
            </a:r>
          </a:p>
          <a:p>
            <a:r>
              <a:rPr lang="pt-BR" dirty="0" smtClean="0"/>
              <a:t>- A região do ABC </a:t>
            </a:r>
            <a:r>
              <a:rPr lang="pt-BR" dirty="0" smtClean="0"/>
              <a:t>Paulista.</a:t>
            </a:r>
            <a:endParaRPr lang="pt-BR" dirty="0" smtClean="0"/>
          </a:p>
          <a:p>
            <a:r>
              <a:rPr lang="pt-BR" b="1" dirty="0" smtClean="0"/>
              <a:t>Período: </a:t>
            </a:r>
          </a:p>
          <a:p>
            <a:r>
              <a:rPr lang="pt-BR" dirty="0" smtClean="0"/>
              <a:t>- Dados de eventos geológicos: 1993 a 2013</a:t>
            </a:r>
          </a:p>
          <a:p>
            <a:r>
              <a:rPr lang="pt-BR" dirty="0" smtClean="0"/>
              <a:t>- </a:t>
            </a:r>
            <a:r>
              <a:rPr lang="pt-BR" dirty="0" smtClean="0"/>
              <a:t>IBGE/População: Censo de </a:t>
            </a:r>
            <a:r>
              <a:rPr lang="pt-BR" dirty="0" smtClean="0"/>
              <a:t>2010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EVENTOS em áreas habitadas </a:t>
            </a:r>
            <a:r>
              <a:rPr lang="pt-BR" dirty="0" smtClean="0"/>
              <a:t>por triênio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756261"/>
              </p:ext>
            </p:extLst>
          </p:nvPr>
        </p:nvGraphicFramePr>
        <p:xfrm>
          <a:off x="623457" y="2084832"/>
          <a:ext cx="10903525" cy="3753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3387"/>
                <a:gridCol w="1267006"/>
                <a:gridCol w="741831"/>
                <a:gridCol w="1056500"/>
                <a:gridCol w="1461988"/>
                <a:gridCol w="926298"/>
                <a:gridCol w="1755873"/>
                <a:gridCol w="1413626"/>
                <a:gridCol w="837016"/>
              </a:tblGrid>
              <a:tr h="64198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 smtClean="0">
                          <a:effectLst/>
                        </a:rPr>
                        <a:t>Triênios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Diadema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Mauá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Ribeirão Pires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Rio Grande da Serra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Santo André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São Bernardo do Campo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São Caetano do Sul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Total Geral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1993-1995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33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72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20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53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199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627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63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1067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1996-1998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58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129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110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93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390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1999-2001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23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193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242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266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730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2002-2004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15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65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13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575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65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27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760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2005-2007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46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5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121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679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331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30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1212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2008-2010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34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249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271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862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537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152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2105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2011-2013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348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67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498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471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1390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Total </a:t>
                      </a:r>
                      <a:r>
                        <a:rPr lang="pt-BR" sz="1800" b="1" u="none" strike="noStrike" dirty="0" smtClean="0">
                          <a:effectLst/>
                        </a:rPr>
                        <a:t>Geral</a:t>
                      </a:r>
                    </a:p>
                    <a:p>
                      <a:pPr algn="ctr" fontAlgn="b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(1993-2013)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136</a:t>
                      </a:r>
                      <a:endParaRPr lang="pt-BR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940</a:t>
                      </a:r>
                      <a:endParaRPr lang="pt-BR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550</a:t>
                      </a:r>
                      <a:endParaRPr lang="pt-BR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66</a:t>
                      </a:r>
                      <a:endParaRPr lang="pt-BR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3184</a:t>
                      </a:r>
                      <a:endParaRPr lang="pt-BR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2407</a:t>
                      </a:r>
                      <a:endParaRPr lang="pt-BR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371</a:t>
                      </a:r>
                      <a:endParaRPr lang="pt-BR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7654</a:t>
                      </a:r>
                      <a:endParaRPr lang="pt-BR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6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atingidos por triênio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314987"/>
              </p:ext>
            </p:extLst>
          </p:nvPr>
        </p:nvGraphicFramePr>
        <p:xfrm>
          <a:off x="761999" y="1967346"/>
          <a:ext cx="10335491" cy="4503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912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atingidos por triênio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738882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92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Atingidos por triênio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362226"/>
              </p:ext>
            </p:extLst>
          </p:nvPr>
        </p:nvGraphicFramePr>
        <p:xfrm>
          <a:off x="623457" y="2084832"/>
          <a:ext cx="11187542" cy="3753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0985"/>
                <a:gridCol w="1300009"/>
                <a:gridCol w="761154"/>
                <a:gridCol w="1084020"/>
                <a:gridCol w="1500070"/>
                <a:gridCol w="950426"/>
                <a:gridCol w="1801610"/>
                <a:gridCol w="1332524"/>
                <a:gridCol w="976744"/>
              </a:tblGrid>
              <a:tr h="64198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 smtClean="0">
                          <a:effectLst/>
                        </a:rPr>
                        <a:t>Triênios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Diadema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Mauá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Ribeirão Pires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Rio Grande da Serra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Santo André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São Bernardo do Campo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São Caetano do Sul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Total Geral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1993-1995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effectLst/>
                          <a:latin typeface="+mj-lt"/>
                        </a:rPr>
                        <a:t>55049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297012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7450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4098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940707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289110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579941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2173367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1996-1998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336465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47028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169093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676222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1228808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1999-2001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effectLst/>
                          <a:latin typeface="+mj-lt"/>
                        </a:rPr>
                        <a:t>37234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58533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802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873749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683520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1653838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2002-2004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5925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59832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6444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956643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206494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73783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1309121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2005-2007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effectLst/>
                          <a:latin typeface="+mj-lt"/>
                        </a:rPr>
                        <a:t>79112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1470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33613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2788108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222346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104877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3229526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2008-2010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 smtClean="0">
                          <a:effectLst/>
                          <a:latin typeface="+mj-lt"/>
                        </a:rPr>
                        <a:t>36323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255982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74292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2481008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438691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1191607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4477903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>
                          <a:effectLst/>
                        </a:rPr>
                        <a:t>2011-2013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191671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14520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+mj-lt"/>
                        </a:rPr>
                        <a:t>525280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358364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+mj-lt"/>
                        </a:rPr>
                        <a:t>3375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1093210</a:t>
                      </a:r>
                      <a:endParaRPr lang="pt-BR" sz="18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  <a:tr h="3648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Total </a:t>
                      </a:r>
                      <a:r>
                        <a:rPr lang="pt-BR" sz="1800" b="1" u="none" strike="noStrike" dirty="0" smtClean="0">
                          <a:effectLst/>
                        </a:rPr>
                        <a:t>Geral</a:t>
                      </a:r>
                    </a:p>
                    <a:p>
                      <a:pPr algn="ctr" fontAlgn="b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(1993-2013)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>
                          <a:effectLst/>
                          <a:latin typeface="+mj-lt"/>
                        </a:rPr>
                        <a:t>207718</a:t>
                      </a:r>
                      <a:endParaRPr lang="pt-BR" sz="1800" b="1" i="1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>
                          <a:effectLst/>
                          <a:latin typeface="+mj-lt"/>
                        </a:rPr>
                        <a:t>1147058</a:t>
                      </a:r>
                      <a:endParaRPr lang="pt-BR" sz="1800" b="1" i="1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>
                          <a:effectLst/>
                          <a:latin typeface="+mj-lt"/>
                        </a:rPr>
                        <a:t>190509</a:t>
                      </a:r>
                      <a:endParaRPr lang="pt-BR" sz="1800" b="1" i="1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>
                          <a:effectLst/>
                          <a:latin typeface="+mj-lt"/>
                        </a:rPr>
                        <a:t>10542</a:t>
                      </a:r>
                      <a:endParaRPr lang="pt-BR" sz="1800" b="1" i="1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>
                          <a:effectLst/>
                          <a:latin typeface="+mj-lt"/>
                        </a:rPr>
                        <a:t>8612523</a:t>
                      </a:r>
                      <a:endParaRPr lang="pt-BR" sz="1800" b="1" i="1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>
                          <a:effectLst/>
                          <a:latin typeface="+mj-lt"/>
                        </a:rPr>
                        <a:t>2367618</a:t>
                      </a:r>
                      <a:endParaRPr lang="pt-BR" sz="1800" b="1" i="1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2629805</a:t>
                      </a:r>
                      <a:endParaRPr lang="pt-BR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i="1" u="none" strike="noStrike" dirty="0">
                          <a:effectLst/>
                          <a:latin typeface="+mj-lt"/>
                        </a:rPr>
                        <a:t>15165773</a:t>
                      </a:r>
                      <a:endParaRPr lang="pt-BR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86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Atingidos por </a:t>
            </a:r>
            <a:r>
              <a:rPr lang="pt-BR" dirty="0" smtClean="0"/>
              <a:t>triênio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3" y="2084832"/>
            <a:ext cx="5688587" cy="4022725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94" y="2084832"/>
            <a:ext cx="5711206" cy="403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Atingidos por triênio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3" y="2084832"/>
            <a:ext cx="5688587" cy="4022724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94" y="2084832"/>
            <a:ext cx="5711205" cy="403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6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Atingidos por triênio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4" y="2084832"/>
            <a:ext cx="5688585" cy="4022724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94" y="2084832"/>
            <a:ext cx="5711205" cy="40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1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Atingidos por triênio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4" y="2084832"/>
            <a:ext cx="5688585" cy="4022723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94" y="2084832"/>
            <a:ext cx="5711204" cy="40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- Há uma tendência relativamente consistente no crescimento no número de eventos de risco ambiental hidrológico por triênio entre 1993 e 2013 na região do ABC Paulista</a:t>
            </a:r>
          </a:p>
          <a:p>
            <a:r>
              <a:rPr lang="pt-BR" dirty="0" smtClean="0"/>
              <a:t>- No entanto, essa tendência não é tão consistente quando se trata do crescimento no número de atingidos por eventos de risco ambiental hidrológico entre 1993 e 2013 na região do ABC paulista, o que levanta a questão dos motivos pelos quais isso não acontece (Investimentos públicos em políticas de mitigação? Mudança do perfil dos eventos para regiões menos habitadas?)</a:t>
            </a:r>
          </a:p>
          <a:p>
            <a:r>
              <a:rPr lang="pt-BR" dirty="0" smtClean="0"/>
              <a:t>- É possível dizer, porém, que os eventos de risco ambiental hidrológico tem grande importância na região do ABC paulista, em virtude do grande número de atingidos.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8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498763"/>
            <a:ext cx="9720072" cy="1499616"/>
          </a:xfrm>
        </p:spPr>
        <p:txBody>
          <a:bodyPr/>
          <a:lstStyle/>
          <a:p>
            <a:r>
              <a:rPr lang="pt-BR" dirty="0" smtClean="0"/>
              <a:t>prosseguimento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4128" y="1844802"/>
            <a:ext cx="9720073" cy="5676078"/>
          </a:xfrm>
        </p:spPr>
        <p:txBody>
          <a:bodyPr>
            <a:normAutofit/>
          </a:bodyPr>
          <a:lstStyle/>
          <a:p>
            <a:r>
              <a:rPr lang="pt-BR" dirty="0" smtClean="0"/>
              <a:t>- Estabelecer outros critérios para calcular o número de “atingidos por evento” que sejam mais precisos que o setor censitário.</a:t>
            </a:r>
          </a:p>
          <a:p>
            <a:r>
              <a:rPr lang="pt-BR" dirty="0"/>
              <a:t>- Fazer o mesmo procedimento feito com os fenômenos hidrológicos da região para os fenômenos meteorológicos e geológicos.</a:t>
            </a:r>
          </a:p>
          <a:p>
            <a:r>
              <a:rPr lang="pt-BR" dirty="0" smtClean="0"/>
              <a:t>- Fazer o cálculo da população municipal por ano de evento, estimando a população dos Setores Censitários para os demais anos.</a:t>
            </a:r>
          </a:p>
          <a:p>
            <a:r>
              <a:rPr lang="pt-BR" dirty="0" smtClean="0"/>
              <a:t>- Incluir dados </a:t>
            </a:r>
            <a:r>
              <a:rPr lang="pt-BR" dirty="0" err="1" smtClean="0"/>
              <a:t>sócio-econômicos</a:t>
            </a:r>
            <a:r>
              <a:rPr lang="pt-BR" dirty="0" smtClean="0"/>
              <a:t> na pesquisa e calcular a correlação entre vulnerabilidade social e vulnerabilidade ambiental na população da região,  com vistas a construir um indicador </a:t>
            </a:r>
            <a:r>
              <a:rPr lang="pt-BR" dirty="0" err="1" smtClean="0"/>
              <a:t>sócio-ambiental</a:t>
            </a:r>
            <a:r>
              <a:rPr lang="pt-BR" dirty="0"/>
              <a:t> </a:t>
            </a:r>
            <a:r>
              <a:rPr lang="pt-BR" dirty="0" smtClean="0"/>
              <a:t>sintético.</a:t>
            </a:r>
          </a:p>
          <a:p>
            <a:r>
              <a:rPr lang="pt-BR" dirty="0" smtClean="0"/>
              <a:t>- Estender a pesquisa para toda a Região Metropolitana de São Paulo.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71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COMPONENTES DO PROBLEMA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Vulnerabilidade da região às enchentes, no contexto da Região Metropolitana de São Paulo (NOBRE et. al., 2011)</a:t>
            </a:r>
          </a:p>
          <a:p>
            <a:r>
              <a:rPr lang="pt-BR" dirty="0" smtClean="0"/>
              <a:t>O risco de desastres ligados à questão das enchentes na região é notório e enseja atitudes (GALERA, 2017)</a:t>
            </a:r>
          </a:p>
          <a:p>
            <a:r>
              <a:rPr lang="pt-BR" dirty="0" smtClean="0"/>
              <a:t>As mudanças climáticas agravam o problema e demandam novas formas de ação pública para a região (BACK, 2016)</a:t>
            </a:r>
          </a:p>
          <a:p>
            <a:r>
              <a:rPr lang="pt-BR" dirty="0" smtClean="0"/>
              <a:t>No relatório do Instituto Geológico, o ABC Paulista concentrava </a:t>
            </a:r>
            <a:r>
              <a:rPr lang="pt-BR" dirty="0"/>
              <a:t>51,92% </a:t>
            </a:r>
            <a:r>
              <a:rPr lang="pt-BR" dirty="0" smtClean="0"/>
              <a:t>(4.023 eventos </a:t>
            </a:r>
            <a:r>
              <a:rPr lang="pt-BR" dirty="0"/>
              <a:t>de 7.748) do </a:t>
            </a:r>
            <a:r>
              <a:rPr lang="pt-BR" dirty="0" smtClean="0"/>
              <a:t>total de eventos hidrológicos dentre as 50 cidades analisadas (INSTITUTO GEOLÓGICO, 2015)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1532586"/>
            <a:ext cx="9601200" cy="493811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Nobre CA, Young AF, </a:t>
            </a:r>
            <a:r>
              <a:rPr lang="pt-BR" dirty="0" err="1"/>
              <a:t>Saldiva</a:t>
            </a:r>
            <a:r>
              <a:rPr lang="pt-BR" dirty="0"/>
              <a:t> P, </a:t>
            </a:r>
            <a:r>
              <a:rPr lang="pt-BR" dirty="0" err="1"/>
              <a:t>Marengo</a:t>
            </a:r>
            <a:r>
              <a:rPr lang="pt-BR" dirty="0"/>
              <a:t> JA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 smtClean="0"/>
              <a:t>others</a:t>
            </a:r>
            <a:r>
              <a:rPr lang="pt-BR" dirty="0" smtClean="0"/>
              <a:t> (2011</a:t>
            </a:r>
            <a:r>
              <a:rPr lang="pt-BR" dirty="0"/>
              <a:t>) Vulnerabilidade das megacidades brasileiras </a:t>
            </a:r>
            <a:r>
              <a:rPr lang="pt-BR" dirty="0" smtClean="0"/>
              <a:t>às mudanças </a:t>
            </a:r>
            <a:r>
              <a:rPr lang="pt-BR" dirty="0"/>
              <a:t>climáticas: região metropolitana de São </a:t>
            </a:r>
            <a:r>
              <a:rPr lang="pt-BR" dirty="0" smtClean="0"/>
              <a:t>Paulo. INPE/UNICAMP/USP/IPT/UNESP</a:t>
            </a:r>
            <a:r>
              <a:rPr lang="pt-BR" dirty="0"/>
              <a:t>, São </a:t>
            </a:r>
            <a:r>
              <a:rPr lang="pt-BR" dirty="0" smtClean="0"/>
              <a:t>Paulo</a:t>
            </a:r>
          </a:p>
          <a:p>
            <a:r>
              <a:rPr lang="pt-BR" dirty="0"/>
              <a:t>GALERA, Raquel Alfieri. </a:t>
            </a:r>
            <a:r>
              <a:rPr lang="pt-BR" dirty="0" smtClean="0"/>
              <a:t>O </a:t>
            </a:r>
            <a:r>
              <a:rPr lang="pt-BR" dirty="0"/>
              <a:t>papel da universidade no desenvolvimento políticas públicas de gestão de riscos de desastres: O caso do Grande ABC </a:t>
            </a:r>
            <a:r>
              <a:rPr lang="pt-BR" dirty="0" err="1"/>
              <a:t>Paulista-SP</a:t>
            </a:r>
            <a:r>
              <a:rPr lang="pt-BR" dirty="0"/>
              <a:t>. </a:t>
            </a:r>
            <a:r>
              <a:rPr lang="pt-BR" b="1" dirty="0"/>
              <a:t>Anais ENANPUR</a:t>
            </a:r>
            <a:r>
              <a:rPr lang="pt-BR" dirty="0"/>
              <a:t>, v. 17, n. 1, </a:t>
            </a:r>
            <a:r>
              <a:rPr lang="pt-BR" dirty="0" smtClean="0"/>
              <a:t>2017</a:t>
            </a:r>
          </a:p>
          <a:p>
            <a:r>
              <a:rPr lang="pt-BR" dirty="0" smtClean="0"/>
              <a:t>BACK, Adalberto Gregório, Urbanização</a:t>
            </a:r>
            <a:r>
              <a:rPr lang="pt-BR" dirty="0"/>
              <a:t>, planejamento e mudanças climáticas: desafios da capital paulista e da Região Metropolitana de São </a:t>
            </a:r>
            <a:r>
              <a:rPr lang="pt-BR" dirty="0" smtClean="0"/>
              <a:t>Paulo, </a:t>
            </a:r>
            <a:r>
              <a:rPr lang="pt-BR" dirty="0"/>
              <a:t>São Carlos : UFSCar, </a:t>
            </a:r>
            <a:r>
              <a:rPr lang="pt-BR" dirty="0" smtClean="0"/>
              <a:t>2016</a:t>
            </a:r>
          </a:p>
          <a:p>
            <a:r>
              <a:rPr lang="pt-BR" dirty="0" smtClean="0"/>
              <a:t>INSTITUTO GEOLÓGICO, Cadastro </a:t>
            </a:r>
            <a:r>
              <a:rPr lang="pt-BR" dirty="0" err="1" smtClean="0"/>
              <a:t>Georreferenciado</a:t>
            </a:r>
            <a:r>
              <a:rPr lang="pt-BR" dirty="0" smtClean="0"/>
              <a:t> de Eventos Geodinâmicos – Notas Explicativas, Instituto Geológico, Secretaria Estadual do Meio Ambiente, São Paulo, 2015</a:t>
            </a:r>
          </a:p>
          <a:p>
            <a:r>
              <a:rPr lang="pt-BR" dirty="0"/>
              <a:t>LONDE, LUCIANA DE RESENDE et al . VULNERABILIZAÇÃO, SAÚDE E DESASTRES SOCIOAMBIENTAIS NO LITORAL DE SÃO PAULO: DESAFIOS PARA O DESENVOLVIMENTO SUSTENTÁVEL.</a:t>
            </a:r>
            <a:r>
              <a:rPr lang="pt-BR" b="1" dirty="0"/>
              <a:t> </a:t>
            </a:r>
            <a:r>
              <a:rPr lang="pt-BR" b="1" dirty="0" err="1"/>
              <a:t>Ambient</a:t>
            </a:r>
            <a:r>
              <a:rPr lang="pt-BR" b="1" dirty="0"/>
              <a:t>. soc.</a:t>
            </a:r>
            <a:r>
              <a:rPr lang="pt-BR" dirty="0"/>
              <a:t>,  São Paulo ,  v. 21,  e01022,    </a:t>
            </a:r>
            <a:r>
              <a:rPr lang="pt-BR" dirty="0" smtClean="0"/>
              <a:t>2018</a:t>
            </a:r>
          </a:p>
          <a:p>
            <a:r>
              <a:rPr lang="pt-BR" dirty="0"/>
              <a:t>DA FONSECA ALVES, Humberto Prates. Uma análise </a:t>
            </a:r>
            <a:r>
              <a:rPr lang="pt-BR" dirty="0" err="1"/>
              <a:t>intraurbana</a:t>
            </a:r>
            <a:r>
              <a:rPr lang="pt-BR" dirty="0"/>
              <a:t> da vulnerabilidade socioambiental na Metrópole de São Paulo por meio de indicadores </a:t>
            </a:r>
            <a:r>
              <a:rPr lang="pt-BR" dirty="0" err="1"/>
              <a:t>sociodemográficos</a:t>
            </a:r>
            <a:r>
              <a:rPr lang="pt-BR" dirty="0"/>
              <a:t> e ambientais</a:t>
            </a:r>
            <a:r>
              <a:rPr lang="pt-BR" dirty="0" smtClean="0"/>
              <a:t>. </a:t>
            </a:r>
            <a:r>
              <a:rPr lang="pt-BR" smtClean="0"/>
              <a:t>ABEP, </a:t>
            </a:r>
            <a:r>
              <a:rPr lang="pt-BR" b="1" dirty="0"/>
              <a:t>Anais</a:t>
            </a:r>
            <a:r>
              <a:rPr lang="pt-BR" dirty="0"/>
              <a:t>, p. 1-17, 2019.</a:t>
            </a:r>
            <a:endParaRPr lang="pt-BR" dirty="0" smtClean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VULNERABILIDADE SÓCIO-AMBIENTAL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Vulnerabilidade como (ALVES, 2018):</a:t>
            </a:r>
          </a:p>
          <a:p>
            <a:r>
              <a:rPr lang="pt-BR" dirty="0"/>
              <a:t>1) exposição ao risco </a:t>
            </a:r>
            <a:r>
              <a:rPr lang="pt-BR" dirty="0" smtClean="0"/>
              <a:t>ambiental</a:t>
            </a:r>
          </a:p>
          <a:p>
            <a:r>
              <a:rPr lang="pt-BR" dirty="0" smtClean="0"/>
              <a:t>2</a:t>
            </a:r>
            <a:r>
              <a:rPr lang="pt-BR" dirty="0"/>
              <a:t>) suscetibilidade a este risco </a:t>
            </a:r>
            <a:endParaRPr lang="pt-BR" dirty="0" smtClean="0"/>
          </a:p>
          <a:p>
            <a:r>
              <a:rPr lang="pt-BR" dirty="0" smtClean="0"/>
              <a:t>A ausência da análise de fatores relativos à susceptibilidade nesse momento torna a análise em questão uma análise de exposição ao risco ambiental por parte dos habitantes do ABC paulista.</a:t>
            </a:r>
          </a:p>
          <a:p>
            <a:pPr algn="ctr"/>
            <a:r>
              <a:rPr lang="pt-BR" i="1" dirty="0" smtClean="0"/>
              <a:t>“Antes </a:t>
            </a:r>
            <a:r>
              <a:rPr lang="pt-BR" i="1" dirty="0"/>
              <a:t>da estação chuvosa já estão definidos quem serão os mais expostos aos riscos socioambientais, a que tipos de riscos estarão susceptíveis e quais os graus de </a:t>
            </a:r>
            <a:r>
              <a:rPr lang="pt-BR" i="1" dirty="0" smtClean="0"/>
              <a:t>exposição” (LONDE et. al., 2018)</a:t>
            </a:r>
            <a:endParaRPr lang="pt-BR" i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Métodos utilizados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Levantamento de registros de eventos extremos pelo Instituto Geológico de São Paulo entre 1993 e 2013 para 50 municípios do estado de São Paulo (Região Metropolitana de SP exceto capital, Baixada Santista e Litoral Norte). Separação dos fenômenos hidrológicos concentrados na região do ABC Paulista para análise.</a:t>
            </a:r>
          </a:p>
          <a:p>
            <a:r>
              <a:rPr lang="pt-BR" dirty="0" smtClean="0"/>
              <a:t>Quantificação da população dos setores censitários de 2010 na região do ABC paulista</a:t>
            </a:r>
            <a:endParaRPr lang="pt-BR" dirty="0"/>
          </a:p>
          <a:p>
            <a:r>
              <a:rPr lang="pt-BR" dirty="0" smtClean="0"/>
              <a:t>Verificação da </a:t>
            </a:r>
            <a:r>
              <a:rPr lang="pt-BR" dirty="0" smtClean="0"/>
              <a:t>exposição </a:t>
            </a:r>
            <a:r>
              <a:rPr lang="pt-BR" dirty="0" smtClean="0"/>
              <a:t>da população do ABC Paulista a fenômenos hidrológicos ao justapor a população da região aos locais afetados por fenômenos hidrológicos.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PRIMEIRA CAMADA: BANCO DE DADOS DO INSTITUTO GEOLÓGICO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O Instituto Geológico tem uma série de relatos de eventos extremos separados por tipo e </a:t>
            </a:r>
            <a:r>
              <a:rPr lang="pt-BR" dirty="0" err="1" smtClean="0"/>
              <a:t>geolocalizados</a:t>
            </a:r>
            <a:r>
              <a:rPr lang="pt-BR" dirty="0" smtClean="0"/>
              <a:t>, de 1993 a 2013 (Instituto Geológico, 2015).  A análise desses dados possibilita verificar a incidência de eventos extremos na região do ABC.</a:t>
            </a:r>
          </a:p>
          <a:p>
            <a:r>
              <a:rPr lang="pt-BR" dirty="0" smtClean="0"/>
              <a:t>O Cadastro </a:t>
            </a:r>
            <a:r>
              <a:rPr lang="pt-BR" dirty="0" err="1" smtClean="0"/>
              <a:t>Georreferenciado</a:t>
            </a:r>
            <a:r>
              <a:rPr lang="pt-BR" dirty="0" smtClean="0"/>
              <a:t> de Eventos Geodinâmicos abrange 50 cidades entre Região Metropolitana de São Paulo, Baixada Santista e Litoral Norte. Os eventos extremos detectados são fruto de: </a:t>
            </a:r>
          </a:p>
          <a:p>
            <a:r>
              <a:rPr lang="pt-BR" dirty="0" smtClean="0"/>
              <a:t>1) Notícias </a:t>
            </a:r>
            <a:r>
              <a:rPr lang="pt-BR" dirty="0"/>
              <a:t>veiculadas na mídia impressa e eletrônica</a:t>
            </a:r>
            <a:r>
              <a:rPr lang="pt-BR" dirty="0" smtClean="0"/>
              <a:t>;</a:t>
            </a:r>
          </a:p>
          <a:p>
            <a:r>
              <a:rPr lang="pt-BR" dirty="0"/>
              <a:t>2</a:t>
            </a:r>
            <a:r>
              <a:rPr lang="pt-BR" dirty="0" smtClean="0"/>
              <a:t>) Bancos </a:t>
            </a:r>
            <a:r>
              <a:rPr lang="pt-BR" dirty="0"/>
              <a:t>de dados e/ou cadastros (formato digital ou não) disponíveis em instituições públicas e privadas, em particular de órgãos estaduais e municipais de defesa civil, operadoras e concessionárias das rodovias estaduais e federais</a:t>
            </a:r>
            <a:r>
              <a:rPr lang="pt-BR" dirty="0" smtClean="0"/>
              <a:t>;</a:t>
            </a:r>
          </a:p>
          <a:p>
            <a:r>
              <a:rPr lang="pt-BR" dirty="0" smtClean="0"/>
              <a:t>3) Interpretação </a:t>
            </a:r>
            <a:r>
              <a:rPr lang="pt-BR" dirty="0"/>
              <a:t>de produtos de sensoriamento remoto de alta resolução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0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Método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b="1" dirty="0" smtClean="0"/>
              <a:t>Área escolhida: </a:t>
            </a:r>
            <a:r>
              <a:rPr lang="pt-BR" dirty="0" smtClean="0"/>
              <a:t>eventos ocorridos no ABC Paulista (municípios de Santo André, São Bernardo do Campo, São Caetano do Sul, Mauá, Diadema, Ribeirão Pires e Rio Grande da Serra). </a:t>
            </a:r>
          </a:p>
          <a:p>
            <a:r>
              <a:rPr lang="pt-BR" b="1" dirty="0" smtClean="0"/>
              <a:t>Tipos de eventos escolhidos: </a:t>
            </a:r>
            <a:r>
              <a:rPr lang="pt-BR" dirty="0" smtClean="0"/>
              <a:t>enchente, alagamento e inundação em geral. </a:t>
            </a:r>
          </a:p>
          <a:p>
            <a:r>
              <a:rPr lang="pt-BR" b="1" dirty="0" smtClean="0"/>
              <a:t>Modelo de dados utilizado: </a:t>
            </a:r>
          </a:p>
          <a:p>
            <a:r>
              <a:rPr lang="pt-BR" dirty="0" smtClean="0"/>
              <a:t>EPSG: 5880 </a:t>
            </a:r>
            <a:r>
              <a:rPr lang="pt-BR" dirty="0"/>
              <a:t>- SIRGAS 2000 / </a:t>
            </a:r>
            <a:r>
              <a:rPr lang="pt-BR" dirty="0" err="1"/>
              <a:t>Brazil</a:t>
            </a:r>
            <a:r>
              <a:rPr lang="pt-BR" dirty="0"/>
              <a:t> </a:t>
            </a:r>
            <a:r>
              <a:rPr lang="pt-BR" dirty="0" err="1"/>
              <a:t>Polyconic</a:t>
            </a:r>
            <a:r>
              <a:rPr lang="pt-BR" dirty="0"/>
              <a:t> - Projetado</a:t>
            </a:r>
            <a:r>
              <a:rPr lang="pt-BR" dirty="0" smtClean="0"/>
              <a:t> </a:t>
            </a:r>
          </a:p>
          <a:p>
            <a:r>
              <a:rPr lang="pt-BR" b="1" dirty="0" smtClean="0"/>
              <a:t>Dados de origem: </a:t>
            </a:r>
            <a:r>
              <a:rPr lang="pt-BR" dirty="0" smtClean="0"/>
              <a:t>EPSG 4674: SIRGAS 2000</a:t>
            </a:r>
          </a:p>
          <a:p>
            <a:r>
              <a:rPr lang="pt-BR" b="1" dirty="0" smtClean="0"/>
              <a:t>Tipo do dado: </a:t>
            </a:r>
          </a:p>
          <a:p>
            <a:r>
              <a:rPr lang="pt-BR" u="sng" dirty="0" smtClean="0"/>
              <a:t>Instituto </a:t>
            </a:r>
            <a:r>
              <a:rPr lang="pt-BR" dirty="0" smtClean="0"/>
              <a:t>Geológico: ponto </a:t>
            </a:r>
            <a:r>
              <a:rPr lang="pt-BR" dirty="0" smtClean="0"/>
              <a:t>ou linha.</a:t>
            </a:r>
          </a:p>
          <a:p>
            <a:r>
              <a:rPr lang="pt-BR" dirty="0" smtClean="0"/>
              <a:t>IBGE/População: polígonos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MÉTODO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1593" y="585216"/>
            <a:ext cx="4906719" cy="5885488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BASE de dados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2579" y="1639529"/>
            <a:ext cx="7383169" cy="5218471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2899</TotalTime>
  <Words>2067</Words>
  <Application>Microsoft Office PowerPoint</Application>
  <PresentationFormat>Widescreen</PresentationFormat>
  <Paragraphs>310</Paragraphs>
  <Slides>30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Calibri</vt:lpstr>
      <vt:lpstr>Tw Cen MT</vt:lpstr>
      <vt:lpstr>Tw Cen MT Condensed</vt:lpstr>
      <vt:lpstr>Wingdings 3</vt:lpstr>
      <vt:lpstr>Integral</vt:lpstr>
      <vt:lpstr>A EXPOSIÇÃO AO RISCO AMBIENTAL HIDROLÓGICO NO ABC PAULISTA </vt:lpstr>
      <vt:lpstr>INTRODUÇÃO TEÓRICA</vt:lpstr>
      <vt:lpstr>COMPONENTES DO PROBLEMA</vt:lpstr>
      <vt:lpstr>VULNERABILIDADE SÓCIO-AMBIENTAL</vt:lpstr>
      <vt:lpstr>Métodos utilizados</vt:lpstr>
      <vt:lpstr>PRIMEIRA CAMADA: BANCO DE DADOS DO INSTITUTO GEOLÓGICO</vt:lpstr>
      <vt:lpstr>Método</vt:lpstr>
      <vt:lpstr>MÉTODO</vt:lpstr>
      <vt:lpstr>BASE de dados</vt:lpstr>
      <vt:lpstr>Tipos de evento</vt:lpstr>
      <vt:lpstr>NOTAS IMPORTANTES</vt:lpstr>
      <vt:lpstr>SEGUNDA CAMADA: SETORES CENSITÁRIOS</vt:lpstr>
      <vt:lpstr>SEGUNDA CAMADA: SETORES CENSITÁRIOS</vt:lpstr>
      <vt:lpstr>objetivo</vt:lpstr>
      <vt:lpstr>LIMITAÇÕES</vt:lpstr>
      <vt:lpstr>PASSOS DO PROCESSO</vt:lpstr>
      <vt:lpstr>NOTAs importantes</vt:lpstr>
      <vt:lpstr>Eventos em áreas habitadas por triênio</vt:lpstr>
      <vt:lpstr>Eventos em áreas habitadas por triênio</vt:lpstr>
      <vt:lpstr>EVENTOS em áreas habitadas por triênio</vt:lpstr>
      <vt:lpstr>atingidos por triênio</vt:lpstr>
      <vt:lpstr>atingidos por triênio</vt:lpstr>
      <vt:lpstr>Atingidos por triênio</vt:lpstr>
      <vt:lpstr>Atingidos por triênio </vt:lpstr>
      <vt:lpstr>Atingidos por triênio</vt:lpstr>
      <vt:lpstr>Atingidos por triênio</vt:lpstr>
      <vt:lpstr>Atingidos por triênio</vt:lpstr>
      <vt:lpstr>conclusões</vt:lpstr>
      <vt:lpstr>prosseguimento</vt:lpstr>
      <vt:lpstr>Referências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Interdependência entre vulnerabilidade climática e socioeconômica no abc paulista</dc:title>
  <dc:creator>Leonardo Rossatto Queiroz</dc:creator>
  <cp:lastModifiedBy>Leonardo Rossatto Queiroz</cp:lastModifiedBy>
  <cp:revision>109</cp:revision>
  <dcterms:created xsi:type="dcterms:W3CDTF">2019-07-28T18:46:44Z</dcterms:created>
  <dcterms:modified xsi:type="dcterms:W3CDTF">2019-09-04T17:56:36Z</dcterms:modified>
</cp:coreProperties>
</file>